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70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4A55C-C0F8-4D24-B11E-3465FE65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579" y="2328993"/>
            <a:ext cx="8991600" cy="1636616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Dynasty casino </a:t>
            </a:r>
            <a:br>
              <a:rPr kumimoji="1" lang="en-US" altLang="ja-JP" dirty="0"/>
            </a:br>
            <a:r>
              <a:rPr kumimoji="1" lang="en-US" altLang="ja-JP" dirty="0"/>
              <a:t> chip counter FINAL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12ED74-EB75-43E2-A418-E9E41C248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By Mami Muramoto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98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rminator 25">
            <a:extLst>
              <a:ext uri="{FF2B5EF4-FFF2-40B4-BE49-F238E27FC236}">
                <a16:creationId xmlns:a16="http://schemas.microsoft.com/office/drawing/2014/main" id="{59F1B78B-A17C-974D-99EB-8B227A775340}"/>
              </a:ext>
            </a:extLst>
          </p:cNvPr>
          <p:cNvSpPr/>
          <p:nvPr/>
        </p:nvSpPr>
        <p:spPr>
          <a:xfrm>
            <a:off x="1714544" y="170688"/>
            <a:ext cx="923155" cy="4232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A990D809-0EB3-DF4B-B76F-F674AE9AF6B8}"/>
              </a:ext>
            </a:extLst>
          </p:cNvPr>
          <p:cNvSpPr/>
          <p:nvPr/>
        </p:nvSpPr>
        <p:spPr>
          <a:xfrm>
            <a:off x="1707360" y="6406766"/>
            <a:ext cx="923155" cy="3652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04D973BA-ACAA-2E47-ACAA-BE8FBCE1DC0C}"/>
              </a:ext>
            </a:extLst>
          </p:cNvPr>
          <p:cNvSpPr/>
          <p:nvPr/>
        </p:nvSpPr>
        <p:spPr>
          <a:xfrm>
            <a:off x="152551" y="741712"/>
            <a:ext cx="4047139" cy="63285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Initialize Arrays: </a:t>
            </a:r>
            <a:r>
              <a:rPr lang="en-US" sz="1400" dirty="0" err="1">
                <a:solidFill>
                  <a:schemeClr val="bg1"/>
                </a:solidFill>
              </a:rPr>
              <a:t>ChipColor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ChipValue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Global Variables: </a:t>
            </a:r>
            <a:r>
              <a:rPr lang="en-US" sz="1400" dirty="0" err="1">
                <a:solidFill>
                  <a:schemeClr val="bg1"/>
                </a:solidFill>
              </a:rPr>
              <a:t>ReceiptTotal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ChipTotal</a:t>
            </a:r>
            <a:r>
              <a:rPr lang="en-US" sz="1400" dirty="0">
                <a:solidFill>
                  <a:schemeClr val="bg1"/>
                </a:solidFill>
              </a:rPr>
              <a:t>, Won</a:t>
            </a:r>
          </a:p>
        </p:txBody>
      </p:sp>
      <p:sp>
        <p:nvSpPr>
          <p:cNvPr id="30" name="Predefined Process 29">
            <a:extLst>
              <a:ext uri="{FF2B5EF4-FFF2-40B4-BE49-F238E27FC236}">
                <a16:creationId xmlns:a16="http://schemas.microsoft.com/office/drawing/2014/main" id="{2E3C03FD-28C7-2C4D-A5AE-4F403D98C6E6}"/>
              </a:ext>
            </a:extLst>
          </p:cNvPr>
          <p:cNvSpPr/>
          <p:nvPr/>
        </p:nvSpPr>
        <p:spPr>
          <a:xfrm>
            <a:off x="144967" y="2130300"/>
            <a:ext cx="4054718" cy="686318"/>
          </a:xfrm>
          <a:prstGeom prst="flowChartPredefinedProcess">
            <a:avLst/>
          </a:prstGeom>
          <a:solidFill>
            <a:srgbClr val="C0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 function </a:t>
            </a:r>
            <a:br>
              <a:rPr lang="en-US" sz="1400" dirty="0"/>
            </a:br>
            <a:r>
              <a:rPr lang="en-US" sz="1400" dirty="0" err="1"/>
              <a:t>ReceiptTotal</a:t>
            </a:r>
            <a:r>
              <a:rPr lang="en-US" sz="1400" dirty="0"/>
              <a:t> = </a:t>
            </a:r>
            <a:r>
              <a:rPr lang="en-US" sz="1400" dirty="0" err="1"/>
              <a:t>getReceipts</a:t>
            </a:r>
            <a:r>
              <a:rPr lang="en-US" sz="1400" dirty="0"/>
              <a:t>()</a:t>
            </a:r>
          </a:p>
        </p:txBody>
      </p:sp>
      <p:sp>
        <p:nvSpPr>
          <p:cNvPr id="31" name="Predefined Process 30">
            <a:extLst>
              <a:ext uri="{FF2B5EF4-FFF2-40B4-BE49-F238E27FC236}">
                <a16:creationId xmlns:a16="http://schemas.microsoft.com/office/drawing/2014/main" id="{53E447C1-AB10-2442-B511-E23ACF85CB2C}"/>
              </a:ext>
            </a:extLst>
          </p:cNvPr>
          <p:cNvSpPr/>
          <p:nvPr/>
        </p:nvSpPr>
        <p:spPr>
          <a:xfrm>
            <a:off x="130320" y="3631182"/>
            <a:ext cx="4054724" cy="614174"/>
          </a:xfrm>
          <a:prstGeom prst="flowChartPredefinedProcess">
            <a:avLst/>
          </a:prstGeom>
          <a:solidFill>
            <a:srgbClr val="C0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function Chip Total = </a:t>
            </a:r>
            <a:r>
              <a:rPr lang="en-US" sz="1400" dirty="0" err="1"/>
              <a:t>getReceipts</a:t>
            </a:r>
            <a:r>
              <a:rPr lang="en-US" sz="1400" dirty="0"/>
              <a:t>(</a:t>
            </a:r>
            <a:r>
              <a:rPr lang="en-US" sz="1400" dirty="0" err="1"/>
              <a:t>ChipColor</a:t>
            </a:r>
            <a:r>
              <a:rPr lang="en-US" sz="1400" dirty="0"/>
              <a:t>, </a:t>
            </a:r>
            <a:r>
              <a:rPr lang="en-US" sz="1400" dirty="0" err="1"/>
              <a:t>ChipValue</a:t>
            </a:r>
            <a:r>
              <a:rPr lang="en-US" sz="14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F5ED6-0217-CB46-AEDC-48CBF2C6FAF7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2176121" y="593980"/>
            <a:ext cx="0" cy="14773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E6395-829E-5C45-9130-55797F8FE3E5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2172330" y="1374562"/>
            <a:ext cx="3792" cy="19602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A0A5DE-1D30-E144-BDAA-E91805C4183A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flipH="1">
            <a:off x="2166151" y="2816618"/>
            <a:ext cx="6176" cy="2623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splay 40">
            <a:extLst>
              <a:ext uri="{FF2B5EF4-FFF2-40B4-BE49-F238E27FC236}">
                <a16:creationId xmlns:a16="http://schemas.microsoft.com/office/drawing/2014/main" id="{1CCB207E-C1F0-AB41-8BEF-EB3A5E900E2B}"/>
              </a:ext>
            </a:extLst>
          </p:cNvPr>
          <p:cNvSpPr/>
          <p:nvPr/>
        </p:nvSpPr>
        <p:spPr>
          <a:xfrm>
            <a:off x="171215" y="4426716"/>
            <a:ext cx="3980602" cy="36868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ChipTotal</a:t>
            </a:r>
            <a:endParaRPr lang="en-US" sz="1400" dirty="0"/>
          </a:p>
        </p:txBody>
      </p:sp>
      <p:sp>
        <p:nvSpPr>
          <p:cNvPr id="42" name="Display 41">
            <a:extLst>
              <a:ext uri="{FF2B5EF4-FFF2-40B4-BE49-F238E27FC236}">
                <a16:creationId xmlns:a16="http://schemas.microsoft.com/office/drawing/2014/main" id="{D96E48F2-4961-C041-AC6F-88E5E702A27B}"/>
              </a:ext>
            </a:extLst>
          </p:cNvPr>
          <p:cNvSpPr/>
          <p:nvPr/>
        </p:nvSpPr>
        <p:spPr>
          <a:xfrm>
            <a:off x="182028" y="1570584"/>
            <a:ext cx="3980602" cy="365287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Introduction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C65D85-E37C-6441-B99C-425A1C034388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2172327" y="1935871"/>
            <a:ext cx="3" cy="19442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splay 52">
            <a:extLst>
              <a:ext uri="{FF2B5EF4-FFF2-40B4-BE49-F238E27FC236}">
                <a16:creationId xmlns:a16="http://schemas.microsoft.com/office/drawing/2014/main" id="{8AD25670-A780-F841-B6AE-AF7565126FD0}"/>
              </a:ext>
            </a:extLst>
          </p:cNvPr>
          <p:cNvSpPr/>
          <p:nvPr/>
        </p:nvSpPr>
        <p:spPr>
          <a:xfrm>
            <a:off x="175849" y="3078994"/>
            <a:ext cx="3980602" cy="365288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ReceiptTotal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92D795-9955-FB4A-B819-C49695C16AB8}"/>
              </a:ext>
            </a:extLst>
          </p:cNvPr>
          <p:cNvCxnSpPr>
            <a:cxnSpLocks/>
            <a:stCxn id="53" idx="2"/>
            <a:endCxn id="31" idx="0"/>
          </p:cNvCxnSpPr>
          <p:nvPr/>
        </p:nvCxnSpPr>
        <p:spPr>
          <a:xfrm flipH="1">
            <a:off x="2157682" y="3444282"/>
            <a:ext cx="8468" cy="18690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C16097-7469-304B-8C88-8102792DC5D6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2157682" y="4245356"/>
            <a:ext cx="3834" cy="18136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rocess 73">
            <a:extLst>
              <a:ext uri="{FF2B5EF4-FFF2-40B4-BE49-F238E27FC236}">
                <a16:creationId xmlns:a16="http://schemas.microsoft.com/office/drawing/2014/main" id="{77C33444-BC21-3B41-AC32-F51552F0F1EA}"/>
              </a:ext>
            </a:extLst>
          </p:cNvPr>
          <p:cNvSpPr/>
          <p:nvPr/>
        </p:nvSpPr>
        <p:spPr>
          <a:xfrm>
            <a:off x="141738" y="5029064"/>
            <a:ext cx="4047139" cy="39417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Won = </a:t>
            </a:r>
            <a:r>
              <a:rPr lang="en-US" sz="1400" dirty="0" err="1">
                <a:solidFill>
                  <a:schemeClr val="bg1"/>
                </a:solidFill>
              </a:rPr>
              <a:t>ChipTotal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 err="1">
                <a:solidFill>
                  <a:schemeClr val="bg1"/>
                </a:solidFill>
              </a:rPr>
              <a:t>ReceiptTotal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5" name="Predefined Process 74">
            <a:extLst>
              <a:ext uri="{FF2B5EF4-FFF2-40B4-BE49-F238E27FC236}">
                <a16:creationId xmlns:a16="http://schemas.microsoft.com/office/drawing/2014/main" id="{69382CFA-388B-934D-B666-5465FA49C2A8}"/>
              </a:ext>
            </a:extLst>
          </p:cNvPr>
          <p:cNvSpPr/>
          <p:nvPr/>
        </p:nvSpPr>
        <p:spPr>
          <a:xfrm>
            <a:off x="151516" y="5608660"/>
            <a:ext cx="4054724" cy="614174"/>
          </a:xfrm>
          <a:prstGeom prst="flowChartPredefinedProcess">
            <a:avLst/>
          </a:prstGeom>
          <a:solidFill>
            <a:srgbClr val="C0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function </a:t>
            </a:r>
            <a:r>
              <a:rPr lang="en-US" sz="1200" dirty="0" err="1"/>
              <a:t>displayResults</a:t>
            </a:r>
            <a:r>
              <a:rPr lang="en-US" sz="1200" dirty="0"/>
              <a:t>(</a:t>
            </a:r>
            <a:r>
              <a:rPr lang="en-US" sz="1200" dirty="0" err="1"/>
              <a:t>ChipValue</a:t>
            </a:r>
            <a:r>
              <a:rPr lang="en-US" sz="1200" dirty="0"/>
              <a:t>, Won)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78A178-DC9D-D64E-9100-F0838C4035EA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>
          <a:xfrm>
            <a:off x="2161516" y="4795406"/>
            <a:ext cx="3792" cy="23365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94781A-5F8A-B94E-9FEC-F459C2EC99E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2165308" y="5423235"/>
            <a:ext cx="13571" cy="1854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36B52A-3F43-ED4F-BDBD-6127A666C653}"/>
              </a:ext>
            </a:extLst>
          </p:cNvPr>
          <p:cNvCxnSpPr>
            <a:cxnSpLocks/>
            <a:stCxn id="75" idx="2"/>
            <a:endCxn id="27" idx="0"/>
          </p:cNvCxnSpPr>
          <p:nvPr/>
        </p:nvCxnSpPr>
        <p:spPr>
          <a:xfrm flipH="1">
            <a:off x="2168938" y="6222833"/>
            <a:ext cx="9941" cy="18393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rminator 86">
            <a:extLst>
              <a:ext uri="{FF2B5EF4-FFF2-40B4-BE49-F238E27FC236}">
                <a16:creationId xmlns:a16="http://schemas.microsoft.com/office/drawing/2014/main" id="{BD33580A-812D-A047-87C6-9A4F904189E5}"/>
              </a:ext>
            </a:extLst>
          </p:cNvPr>
          <p:cNvSpPr/>
          <p:nvPr/>
        </p:nvSpPr>
        <p:spPr>
          <a:xfrm>
            <a:off x="5344952" y="170688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getReceipts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5A8970CC-4BED-AF4C-B721-C0E6D7267A58}"/>
              </a:ext>
            </a:extLst>
          </p:cNvPr>
          <p:cNvSpPr/>
          <p:nvPr/>
        </p:nvSpPr>
        <p:spPr>
          <a:xfrm>
            <a:off x="5172847" y="751904"/>
            <a:ext cx="1752209" cy="3045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0, Count = 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ED37A9-E48B-1F44-9D9B-C9E3811726C4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6043564" y="593980"/>
            <a:ext cx="5388" cy="157924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322A924-87A3-A34D-A4F1-85641DC92E9F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>
          <a:xfrm flipH="1">
            <a:off x="6046347" y="1056480"/>
            <a:ext cx="2605" cy="3132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ecision 96">
            <a:extLst>
              <a:ext uri="{FF2B5EF4-FFF2-40B4-BE49-F238E27FC236}">
                <a16:creationId xmlns:a16="http://schemas.microsoft.com/office/drawing/2014/main" id="{97C49871-A93E-E04A-BCA3-D5E0883B3BBD}"/>
              </a:ext>
            </a:extLst>
          </p:cNvPr>
          <p:cNvSpPr/>
          <p:nvPr/>
        </p:nvSpPr>
        <p:spPr>
          <a:xfrm>
            <a:off x="4902103" y="2943456"/>
            <a:ext cx="2282915" cy="561309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Entry = </a:t>
            </a:r>
            <a:r>
              <a:rPr lang="en-US" sz="1400" dirty="0" err="1">
                <a:solidFill>
                  <a:schemeClr val="bg1"/>
                </a:solidFill>
              </a:rPr>
              <a:t>NaN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Data 101">
            <a:extLst>
              <a:ext uri="{FF2B5EF4-FFF2-40B4-BE49-F238E27FC236}">
                <a16:creationId xmlns:a16="http://schemas.microsoft.com/office/drawing/2014/main" id="{9CECB543-4DBF-C14B-BE95-5496371D6DB5}"/>
              </a:ext>
            </a:extLst>
          </p:cNvPr>
          <p:cNvSpPr/>
          <p:nvPr/>
        </p:nvSpPr>
        <p:spPr>
          <a:xfrm>
            <a:off x="4990674" y="1802077"/>
            <a:ext cx="2105777" cy="28065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Receipt</a:t>
            </a:r>
          </a:p>
        </p:txBody>
      </p:sp>
      <p:sp>
        <p:nvSpPr>
          <p:cNvPr id="105" name="Data 104">
            <a:extLst>
              <a:ext uri="{FF2B5EF4-FFF2-40B4-BE49-F238E27FC236}">
                <a16:creationId xmlns:a16="http://schemas.microsoft.com/office/drawing/2014/main" id="{92E7DE5E-186F-2842-9D72-DE910997D37C}"/>
              </a:ext>
            </a:extLst>
          </p:cNvPr>
          <p:cNvSpPr/>
          <p:nvPr/>
        </p:nvSpPr>
        <p:spPr>
          <a:xfrm>
            <a:off x="4494393" y="6391038"/>
            <a:ext cx="2105777" cy="28065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Receipt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1A7EE5-7571-5347-BF9F-BE2399F20149}"/>
              </a:ext>
            </a:extLst>
          </p:cNvPr>
          <p:cNvSpPr/>
          <p:nvPr/>
        </p:nvSpPr>
        <p:spPr>
          <a:xfrm>
            <a:off x="5936150" y="1369756"/>
            <a:ext cx="220394" cy="1993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B7E334F-15CF-CB4F-9D17-3E9CE3A81764}"/>
              </a:ext>
            </a:extLst>
          </p:cNvPr>
          <p:cNvCxnSpPr>
            <a:cxnSpLocks/>
            <a:stCxn id="107" idx="4"/>
            <a:endCxn id="102" idx="1"/>
          </p:cNvCxnSpPr>
          <p:nvPr/>
        </p:nvCxnSpPr>
        <p:spPr>
          <a:xfrm flipH="1">
            <a:off x="6043563" y="1569122"/>
            <a:ext cx="2784" cy="23295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Process 115">
            <a:extLst>
              <a:ext uri="{FF2B5EF4-FFF2-40B4-BE49-F238E27FC236}">
                <a16:creationId xmlns:a16="http://schemas.microsoft.com/office/drawing/2014/main" id="{05918EFB-D2F0-BC45-B3F5-80E8A877C11B}"/>
              </a:ext>
            </a:extLst>
          </p:cNvPr>
          <p:cNvSpPr/>
          <p:nvPr/>
        </p:nvSpPr>
        <p:spPr>
          <a:xfrm>
            <a:off x="5162517" y="4815703"/>
            <a:ext cx="1752209" cy="56130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Sum + Receipt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Count= Count + 1</a:t>
            </a:r>
          </a:p>
        </p:txBody>
      </p:sp>
      <p:sp>
        <p:nvSpPr>
          <p:cNvPr id="117" name="Terminator 116">
            <a:extLst>
              <a:ext uri="{FF2B5EF4-FFF2-40B4-BE49-F238E27FC236}">
                <a16:creationId xmlns:a16="http://schemas.microsoft.com/office/drawing/2014/main" id="{11FE5176-29DF-7740-A6FE-19B7C06BBEAF}"/>
              </a:ext>
            </a:extLst>
          </p:cNvPr>
          <p:cNvSpPr/>
          <p:nvPr/>
        </p:nvSpPr>
        <p:spPr>
          <a:xfrm>
            <a:off x="6705600" y="5684099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669F37-705B-624F-8436-22F689518806}"/>
              </a:ext>
            </a:extLst>
          </p:cNvPr>
          <p:cNvCxnSpPr>
            <a:cxnSpLocks/>
            <a:stCxn id="102" idx="4"/>
            <a:endCxn id="134" idx="0"/>
          </p:cNvCxnSpPr>
          <p:nvPr/>
        </p:nvCxnSpPr>
        <p:spPr>
          <a:xfrm flipH="1">
            <a:off x="6043560" y="2082731"/>
            <a:ext cx="3" cy="27879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96F32B4-5D56-5047-9316-1A2BCC70B46F}"/>
              </a:ext>
            </a:extLst>
          </p:cNvPr>
          <p:cNvCxnSpPr>
            <a:cxnSpLocks/>
            <a:stCxn id="97" idx="2"/>
            <a:endCxn id="133" idx="0"/>
          </p:cNvCxnSpPr>
          <p:nvPr/>
        </p:nvCxnSpPr>
        <p:spPr>
          <a:xfrm flipH="1">
            <a:off x="6038621" y="3504765"/>
            <a:ext cx="4940" cy="44192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5317334-4658-AD4D-8D0A-783AF0275871}"/>
              </a:ext>
            </a:extLst>
          </p:cNvPr>
          <p:cNvCxnSpPr>
            <a:stCxn id="116" idx="2"/>
            <a:endCxn id="107" idx="2"/>
          </p:cNvCxnSpPr>
          <p:nvPr/>
        </p:nvCxnSpPr>
        <p:spPr>
          <a:xfrm rot="5400000" flipH="1">
            <a:off x="4033599" y="3371990"/>
            <a:ext cx="3907573" cy="102472"/>
          </a:xfrm>
          <a:prstGeom prst="bentConnector4">
            <a:avLst>
              <a:gd name="adj1" fmla="val -5850"/>
              <a:gd name="adj2" fmla="val 1327911"/>
            </a:avLst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splay 132">
            <a:extLst>
              <a:ext uri="{FF2B5EF4-FFF2-40B4-BE49-F238E27FC236}">
                <a16:creationId xmlns:a16="http://schemas.microsoft.com/office/drawing/2014/main" id="{D626DDE0-81E6-6343-B7C9-4A0DDBA550B5}"/>
              </a:ext>
            </a:extLst>
          </p:cNvPr>
          <p:cNvSpPr/>
          <p:nvPr/>
        </p:nvSpPr>
        <p:spPr>
          <a:xfrm>
            <a:off x="4803977" y="3946691"/>
            <a:ext cx="2469288" cy="56130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br>
              <a:rPr lang="en-US" sz="1400" dirty="0"/>
            </a:br>
            <a:r>
              <a:rPr lang="en-US" sz="1400" dirty="0"/>
              <a:t>Receipt # = Receipt</a:t>
            </a: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0F720F27-120F-8449-8573-B845A7EB3B7A}"/>
              </a:ext>
            </a:extLst>
          </p:cNvPr>
          <p:cNvSpPr/>
          <p:nvPr/>
        </p:nvSpPr>
        <p:spPr>
          <a:xfrm>
            <a:off x="5221161" y="2361522"/>
            <a:ext cx="1644797" cy="2959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Convert Str to Int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69F591A-F08A-2443-BE6D-1FEB841AB8D0}"/>
              </a:ext>
            </a:extLst>
          </p:cNvPr>
          <p:cNvCxnSpPr>
            <a:cxnSpLocks/>
            <a:stCxn id="133" idx="2"/>
            <a:endCxn id="116" idx="0"/>
          </p:cNvCxnSpPr>
          <p:nvPr/>
        </p:nvCxnSpPr>
        <p:spPr>
          <a:xfrm>
            <a:off x="6038621" y="4508000"/>
            <a:ext cx="1" cy="30770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A130526-8DB7-C04C-8B06-33B411453042}"/>
              </a:ext>
            </a:extLst>
          </p:cNvPr>
          <p:cNvCxnSpPr>
            <a:cxnSpLocks/>
            <a:stCxn id="97" idx="3"/>
            <a:endCxn id="117" idx="0"/>
          </p:cNvCxnSpPr>
          <p:nvPr/>
        </p:nvCxnSpPr>
        <p:spPr>
          <a:xfrm>
            <a:off x="7185018" y="3224111"/>
            <a:ext cx="219194" cy="2459988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67E5AA8-5747-EA4F-A04E-A15377FBD8F1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>
            <a:off x="6043560" y="2657458"/>
            <a:ext cx="1" cy="28599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D98E0FF-38DC-064A-9CB9-D2A50311BA72}"/>
              </a:ext>
            </a:extLst>
          </p:cNvPr>
          <p:cNvSpPr txBox="1"/>
          <p:nvPr/>
        </p:nvSpPr>
        <p:spPr>
          <a:xfrm>
            <a:off x="6878684" y="2833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091CDD-CD6F-F948-98ED-2766FA910E83}"/>
              </a:ext>
            </a:extLst>
          </p:cNvPr>
          <p:cNvSpPr txBox="1"/>
          <p:nvPr/>
        </p:nvSpPr>
        <p:spPr>
          <a:xfrm>
            <a:off x="6046258" y="349978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61" name="Terminator 160">
            <a:extLst>
              <a:ext uri="{FF2B5EF4-FFF2-40B4-BE49-F238E27FC236}">
                <a16:creationId xmlns:a16="http://schemas.microsoft.com/office/drawing/2014/main" id="{FF57AD90-F1E4-8744-821A-A3F1226135BB}"/>
              </a:ext>
            </a:extLst>
          </p:cNvPr>
          <p:cNvSpPr/>
          <p:nvPr/>
        </p:nvSpPr>
        <p:spPr>
          <a:xfrm>
            <a:off x="8739188" y="318420"/>
            <a:ext cx="2045993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getChips</a:t>
            </a:r>
            <a:r>
              <a:rPr lang="en-US" sz="1400" dirty="0">
                <a:solidFill>
                  <a:schemeClr val="tx1"/>
                </a:solidFill>
              </a:rPr>
              <a:t>(Color,  Value)</a:t>
            </a:r>
          </a:p>
        </p:txBody>
      </p:sp>
      <p:sp>
        <p:nvSpPr>
          <p:cNvPr id="162" name="Process 161">
            <a:extLst>
              <a:ext uri="{FF2B5EF4-FFF2-40B4-BE49-F238E27FC236}">
                <a16:creationId xmlns:a16="http://schemas.microsoft.com/office/drawing/2014/main" id="{25C77006-EDC6-814C-AC59-376960A8CF82}"/>
              </a:ext>
            </a:extLst>
          </p:cNvPr>
          <p:cNvSpPr/>
          <p:nvPr/>
        </p:nvSpPr>
        <p:spPr>
          <a:xfrm>
            <a:off x="8885492" y="899636"/>
            <a:ext cx="1752209" cy="3045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0, Count = 0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27B2449-C727-1741-8112-B32D9FD57CF7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 flipH="1">
            <a:off x="9761597" y="741712"/>
            <a:ext cx="588" cy="157924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7AE9A6-D966-704B-B2DB-AA60ECCB6A27}"/>
              </a:ext>
            </a:extLst>
          </p:cNvPr>
          <p:cNvCxnSpPr>
            <a:cxnSpLocks/>
            <a:stCxn id="162" idx="2"/>
            <a:endCxn id="167" idx="0"/>
          </p:cNvCxnSpPr>
          <p:nvPr/>
        </p:nvCxnSpPr>
        <p:spPr>
          <a:xfrm flipH="1">
            <a:off x="9758992" y="1204212"/>
            <a:ext cx="2605" cy="3132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ecision 164">
            <a:extLst>
              <a:ext uri="{FF2B5EF4-FFF2-40B4-BE49-F238E27FC236}">
                <a16:creationId xmlns:a16="http://schemas.microsoft.com/office/drawing/2014/main" id="{D3270735-E915-2843-8A2B-729E812E67A8}"/>
              </a:ext>
            </a:extLst>
          </p:cNvPr>
          <p:cNvSpPr/>
          <p:nvPr/>
        </p:nvSpPr>
        <p:spPr>
          <a:xfrm>
            <a:off x="8621887" y="3040400"/>
            <a:ext cx="2282915" cy="561309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Entry = </a:t>
            </a:r>
            <a:r>
              <a:rPr lang="en-US" sz="1400" dirty="0" err="1">
                <a:solidFill>
                  <a:schemeClr val="bg1"/>
                </a:solidFill>
              </a:rPr>
              <a:t>NaN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6" name="Data 165">
            <a:extLst>
              <a:ext uri="{FF2B5EF4-FFF2-40B4-BE49-F238E27FC236}">
                <a16:creationId xmlns:a16="http://schemas.microsoft.com/office/drawing/2014/main" id="{3AE471D4-9D9C-F543-A203-006821BEF053}"/>
              </a:ext>
            </a:extLst>
          </p:cNvPr>
          <p:cNvSpPr/>
          <p:nvPr/>
        </p:nvSpPr>
        <p:spPr>
          <a:xfrm>
            <a:off x="8703319" y="1949809"/>
            <a:ext cx="2105777" cy="28065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Receipt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551AD16-5C5C-8541-AF97-05B1FA342546}"/>
              </a:ext>
            </a:extLst>
          </p:cNvPr>
          <p:cNvSpPr/>
          <p:nvPr/>
        </p:nvSpPr>
        <p:spPr>
          <a:xfrm>
            <a:off x="9648795" y="1517488"/>
            <a:ext cx="220394" cy="1993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A8D1D9A-D46E-2641-8DC9-6FB4001ECF88}"/>
              </a:ext>
            </a:extLst>
          </p:cNvPr>
          <p:cNvCxnSpPr>
            <a:cxnSpLocks/>
            <a:stCxn id="167" idx="4"/>
            <a:endCxn id="166" idx="1"/>
          </p:cNvCxnSpPr>
          <p:nvPr/>
        </p:nvCxnSpPr>
        <p:spPr>
          <a:xfrm flipH="1">
            <a:off x="9756208" y="1716854"/>
            <a:ext cx="2784" cy="23295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cess 168">
            <a:extLst>
              <a:ext uri="{FF2B5EF4-FFF2-40B4-BE49-F238E27FC236}">
                <a16:creationId xmlns:a16="http://schemas.microsoft.com/office/drawing/2014/main" id="{8CDF345A-7434-1041-8B1D-B9284B56E2FB}"/>
              </a:ext>
            </a:extLst>
          </p:cNvPr>
          <p:cNvSpPr/>
          <p:nvPr/>
        </p:nvSpPr>
        <p:spPr>
          <a:xfrm>
            <a:off x="8875162" y="4963435"/>
            <a:ext cx="1752209" cy="56130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Sum + Receipt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Count= Count + 1</a:t>
            </a:r>
          </a:p>
        </p:txBody>
      </p:sp>
      <p:sp>
        <p:nvSpPr>
          <p:cNvPr id="170" name="Terminator 169">
            <a:extLst>
              <a:ext uri="{FF2B5EF4-FFF2-40B4-BE49-F238E27FC236}">
                <a16:creationId xmlns:a16="http://schemas.microsoft.com/office/drawing/2014/main" id="{D58F57E0-26D1-964C-A977-A5E4E6541A13}"/>
              </a:ext>
            </a:extLst>
          </p:cNvPr>
          <p:cNvSpPr/>
          <p:nvPr/>
        </p:nvSpPr>
        <p:spPr>
          <a:xfrm>
            <a:off x="10418245" y="5831831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6E3F4A4-F8B8-4545-9A85-80549FEDA567}"/>
              </a:ext>
            </a:extLst>
          </p:cNvPr>
          <p:cNvCxnSpPr>
            <a:cxnSpLocks/>
            <a:stCxn id="166" idx="4"/>
            <a:endCxn id="175" idx="0"/>
          </p:cNvCxnSpPr>
          <p:nvPr/>
        </p:nvCxnSpPr>
        <p:spPr>
          <a:xfrm flipH="1">
            <a:off x="9756205" y="2230463"/>
            <a:ext cx="3" cy="27879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B482D73-BF6E-5340-B20D-2897149C096A}"/>
              </a:ext>
            </a:extLst>
          </p:cNvPr>
          <p:cNvCxnSpPr>
            <a:cxnSpLocks/>
            <a:stCxn id="165" idx="2"/>
            <a:endCxn id="174" idx="0"/>
          </p:cNvCxnSpPr>
          <p:nvPr/>
        </p:nvCxnSpPr>
        <p:spPr>
          <a:xfrm flipH="1">
            <a:off x="9751266" y="3601709"/>
            <a:ext cx="12079" cy="492714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CED9511E-C34F-D74D-980D-52BCB93B6FD8}"/>
              </a:ext>
            </a:extLst>
          </p:cNvPr>
          <p:cNvCxnSpPr>
            <a:stCxn id="169" idx="2"/>
            <a:endCxn id="167" idx="2"/>
          </p:cNvCxnSpPr>
          <p:nvPr/>
        </p:nvCxnSpPr>
        <p:spPr>
          <a:xfrm rot="5400000" flipH="1">
            <a:off x="7746244" y="3519722"/>
            <a:ext cx="3907573" cy="102472"/>
          </a:xfrm>
          <a:prstGeom prst="bentConnector4">
            <a:avLst>
              <a:gd name="adj1" fmla="val -5850"/>
              <a:gd name="adj2" fmla="val 1327911"/>
            </a:avLst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isplay 173">
            <a:extLst>
              <a:ext uri="{FF2B5EF4-FFF2-40B4-BE49-F238E27FC236}">
                <a16:creationId xmlns:a16="http://schemas.microsoft.com/office/drawing/2014/main" id="{8E03CFCA-FC61-E34A-B9E1-55CA93FC4288}"/>
              </a:ext>
            </a:extLst>
          </p:cNvPr>
          <p:cNvSpPr/>
          <p:nvPr/>
        </p:nvSpPr>
        <p:spPr>
          <a:xfrm>
            <a:off x="8516622" y="4094423"/>
            <a:ext cx="2469288" cy="56130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br>
              <a:rPr lang="en-US" sz="1400" dirty="0"/>
            </a:br>
            <a:r>
              <a:rPr lang="en-US" sz="1400" dirty="0"/>
              <a:t>Receipt # = Receipt</a:t>
            </a:r>
          </a:p>
        </p:txBody>
      </p:sp>
      <p:sp>
        <p:nvSpPr>
          <p:cNvPr id="175" name="Process 174">
            <a:extLst>
              <a:ext uri="{FF2B5EF4-FFF2-40B4-BE49-F238E27FC236}">
                <a16:creationId xmlns:a16="http://schemas.microsoft.com/office/drawing/2014/main" id="{E111198C-F614-8243-91AB-F1F59300B901}"/>
              </a:ext>
            </a:extLst>
          </p:cNvPr>
          <p:cNvSpPr/>
          <p:nvPr/>
        </p:nvSpPr>
        <p:spPr>
          <a:xfrm>
            <a:off x="8933806" y="2509254"/>
            <a:ext cx="1644797" cy="2959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Convert Str to Int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70052CF-1717-A04E-9A5D-902B17169C1D}"/>
              </a:ext>
            </a:extLst>
          </p:cNvPr>
          <p:cNvCxnSpPr>
            <a:cxnSpLocks/>
            <a:stCxn id="174" idx="2"/>
            <a:endCxn id="169" idx="0"/>
          </p:cNvCxnSpPr>
          <p:nvPr/>
        </p:nvCxnSpPr>
        <p:spPr>
          <a:xfrm>
            <a:off x="9751266" y="4655732"/>
            <a:ext cx="1" cy="30770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74934C3F-F70C-C84C-BCE5-6183455E3C6D}"/>
              </a:ext>
            </a:extLst>
          </p:cNvPr>
          <p:cNvCxnSpPr>
            <a:cxnSpLocks/>
            <a:stCxn id="165" idx="3"/>
            <a:endCxn id="170" idx="0"/>
          </p:cNvCxnSpPr>
          <p:nvPr/>
        </p:nvCxnSpPr>
        <p:spPr>
          <a:xfrm>
            <a:off x="10904802" y="3321055"/>
            <a:ext cx="212055" cy="2510776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E1BEEF8-0ABC-DE42-8AA3-5DF08645E31D}"/>
              </a:ext>
            </a:extLst>
          </p:cNvPr>
          <p:cNvCxnSpPr>
            <a:cxnSpLocks/>
            <a:stCxn id="175" idx="2"/>
            <a:endCxn id="165" idx="0"/>
          </p:cNvCxnSpPr>
          <p:nvPr/>
        </p:nvCxnSpPr>
        <p:spPr>
          <a:xfrm>
            <a:off x="9756205" y="2805190"/>
            <a:ext cx="7140" cy="23521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3627788-E002-B845-95D5-B206184387CE}"/>
              </a:ext>
            </a:extLst>
          </p:cNvPr>
          <p:cNvSpPr txBox="1"/>
          <p:nvPr/>
        </p:nvSpPr>
        <p:spPr>
          <a:xfrm>
            <a:off x="10591329" y="298171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F668CF4-2611-2546-84D0-3851A154E2BC}"/>
              </a:ext>
            </a:extLst>
          </p:cNvPr>
          <p:cNvSpPr txBox="1"/>
          <p:nvPr/>
        </p:nvSpPr>
        <p:spPr>
          <a:xfrm>
            <a:off x="9758903" y="364751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657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B3E49-4EB9-4D84-922B-8A08920F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982" y="387176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Chip counting specifications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1D6FC-9880-41D6-A1A3-ADFB9EBA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290" y="1828801"/>
            <a:ext cx="2371023" cy="257957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chips value </a:t>
            </a:r>
          </a:p>
          <a:p>
            <a:pPr marL="0" indent="0">
              <a:buNone/>
            </a:pPr>
            <a:r>
              <a:rPr kumimoji="1" lang="en-US" altLang="ja-JP" dirty="0"/>
              <a:t>  </a:t>
            </a:r>
            <a:r>
              <a:rPr kumimoji="1" lang="ja-JP" altLang="en-US" dirty="0"/>
              <a:t>●</a:t>
            </a:r>
            <a:r>
              <a:rPr kumimoji="1" lang="en-US" altLang="ja-JP" dirty="0"/>
              <a:t>Black   $ 5</a:t>
            </a:r>
          </a:p>
          <a:p>
            <a:pPr marL="0" indent="0">
              <a:buNone/>
            </a:pPr>
            <a:r>
              <a:rPr lang="ja-JP" altLang="en-US" dirty="0"/>
              <a:t>  ●</a:t>
            </a:r>
            <a:r>
              <a:rPr lang="en-US" altLang="ja-JP" dirty="0"/>
              <a:t>Blue    $ 20</a:t>
            </a:r>
          </a:p>
          <a:p>
            <a:pPr marL="0" indent="0">
              <a:buNone/>
            </a:pPr>
            <a:r>
              <a:rPr kumimoji="1" lang="ja-JP" altLang="en-US" dirty="0"/>
              <a:t>  ●</a:t>
            </a:r>
            <a:r>
              <a:rPr kumimoji="1" lang="en-US" altLang="ja-JP" dirty="0"/>
              <a:t>Red     $ 50</a:t>
            </a:r>
          </a:p>
          <a:p>
            <a:pPr marL="0" indent="0">
              <a:buNone/>
            </a:pPr>
            <a:r>
              <a:rPr lang="ja-JP" altLang="en-US" dirty="0"/>
              <a:t>  ●</a:t>
            </a:r>
            <a:r>
              <a:rPr lang="en-US" altLang="ja-JP" dirty="0"/>
              <a:t>Green  $100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kumimoji="1" lang="ja-JP" altLang="en-US" dirty="0"/>
              <a:t>●</a:t>
            </a:r>
            <a:r>
              <a:rPr kumimoji="1" lang="en-US" altLang="ja-JP" dirty="0"/>
              <a:t>Gold</a:t>
            </a:r>
            <a:r>
              <a:rPr kumimoji="1" lang="ja-JP" altLang="en-US" dirty="0"/>
              <a:t>　</a:t>
            </a:r>
            <a:r>
              <a:rPr kumimoji="1" lang="en-US" altLang="ja-JP" dirty="0"/>
              <a:t>$500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A989A2-3917-4AAE-A054-94E873951ECA}"/>
              </a:ext>
            </a:extLst>
          </p:cNvPr>
          <p:cNvSpPr txBox="1"/>
          <p:nvPr/>
        </p:nvSpPr>
        <p:spPr>
          <a:xfrm>
            <a:off x="644891" y="1828801"/>
            <a:ext cx="83451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Chips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are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counted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and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the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total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sum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is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calculated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based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on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the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left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values. The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customer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submits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all receipts when they cash out at a cashier. The winnings are calculated by subtracting the receipts total from the chip value total.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The users have a different type of withholding tax rates.</a:t>
            </a:r>
          </a:p>
          <a:p>
            <a:r>
              <a:rPr kumimoji="1" lang="en-US" altLang="ja-JP" sz="2400" dirty="0"/>
              <a:t>     1. U.S $ Guam residents have 20% withholding tax on winning.</a:t>
            </a:r>
          </a:p>
          <a:p>
            <a:r>
              <a:rPr kumimoji="1" lang="en-US" altLang="ja-JP" sz="2400" dirty="0"/>
              <a:t>     2. CNMI residents have 10% withholding tax on winning.</a:t>
            </a:r>
          </a:p>
          <a:p>
            <a:r>
              <a:rPr kumimoji="1" lang="en-US" altLang="ja-JP" sz="2400" dirty="0"/>
              <a:t>     3. all foreign residents have no withholding tax on winning.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The cash out is determined by subtracting the tax from the total chip value.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146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82340-97B1-4CE8-ABA1-A5D3341C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7" y="229000"/>
            <a:ext cx="6753300" cy="632580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/>
              <a:t>Prompt the user how many chips he buys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Prompt the user BLACK chip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Multiply the quantity of BLACK and $5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Prompt the user BLUE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BLUE and $20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Prompt the user RED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RED and $50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Prompt the user GREEN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GREEN and $100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Prompt the user GOLD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GOLD and $500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Display each Quantity and Value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Calculate the winnings (total chip value – the amount of purchase)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37F757-6290-4E77-9775-A70CDF6EC873}"/>
              </a:ext>
            </a:extLst>
          </p:cNvPr>
          <p:cNvSpPr txBox="1"/>
          <p:nvPr/>
        </p:nvSpPr>
        <p:spPr>
          <a:xfrm>
            <a:off x="6096001" y="250257"/>
            <a:ext cx="597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14. Calculate the withholding tax </a:t>
            </a:r>
          </a:p>
          <a:p>
            <a:r>
              <a:rPr kumimoji="1" lang="en-US" altLang="ja-JP" dirty="0"/>
              <a:t>      For U.S $ GUAM residents</a:t>
            </a:r>
          </a:p>
          <a:p>
            <a:r>
              <a:rPr kumimoji="1" lang="en-US" altLang="ja-JP" dirty="0"/>
              <a:t>      = the winnings * 0.2</a:t>
            </a:r>
          </a:p>
          <a:p>
            <a:r>
              <a:rPr kumimoji="1" lang="en-US" altLang="ja-JP" dirty="0"/>
              <a:t>      For CNMI residents </a:t>
            </a:r>
          </a:p>
          <a:p>
            <a:r>
              <a:rPr kumimoji="1" lang="en-US" altLang="ja-JP" dirty="0"/>
              <a:t>       = the winnings * 0.1</a:t>
            </a:r>
          </a:p>
          <a:p>
            <a:r>
              <a:rPr kumimoji="1" lang="en-US" altLang="ja-JP" dirty="0"/>
              <a:t>      For all foreign residents</a:t>
            </a:r>
          </a:p>
          <a:p>
            <a:r>
              <a:rPr kumimoji="1" lang="en-US" altLang="ja-JP" dirty="0"/>
              <a:t>       = the winnings * 0</a:t>
            </a:r>
          </a:p>
          <a:p>
            <a:r>
              <a:rPr kumimoji="1" lang="en-US" altLang="ja-JP" dirty="0"/>
              <a:t>15. Display  receipts total, chip quantity by color ,</a:t>
            </a:r>
          </a:p>
          <a:p>
            <a:r>
              <a:rPr kumimoji="1" lang="en-US" altLang="ja-JP" dirty="0"/>
              <a:t>      chip total value, winnings, tax withheld and </a:t>
            </a:r>
          </a:p>
          <a:p>
            <a:r>
              <a:rPr kumimoji="1" lang="en-US" altLang="ja-JP" dirty="0"/>
              <a:t>      amount cashed out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5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40DF620-0380-7C48-AE08-2984C1705297}"/>
              </a:ext>
            </a:extLst>
          </p:cNvPr>
          <p:cNvGrpSpPr/>
          <p:nvPr/>
        </p:nvGrpSpPr>
        <p:grpSpPr>
          <a:xfrm>
            <a:off x="673278" y="214556"/>
            <a:ext cx="11100344" cy="6503880"/>
            <a:chOff x="673278" y="214556"/>
            <a:chExt cx="11100344" cy="6503880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F9C4352D-ECC4-41C1-82C0-919866EF4C8E}"/>
                </a:ext>
              </a:extLst>
            </p:cNvPr>
            <p:cNvSpPr/>
            <p:nvPr/>
          </p:nvSpPr>
          <p:spPr>
            <a:xfrm>
              <a:off x="3144949" y="5994769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BC6270E-9750-4898-8391-739835C79E80}"/>
                </a:ext>
              </a:extLst>
            </p:cNvPr>
            <p:cNvSpPr/>
            <p:nvPr/>
          </p:nvSpPr>
          <p:spPr>
            <a:xfrm>
              <a:off x="3084894" y="2155917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FD53A13-AA24-4D22-935B-21C441BCC98E}"/>
                </a:ext>
              </a:extLst>
            </p:cNvPr>
            <p:cNvSpPr/>
            <p:nvPr/>
          </p:nvSpPr>
          <p:spPr>
            <a:xfrm>
              <a:off x="3105750" y="4066526"/>
              <a:ext cx="173415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9DB5D9C-A147-42A3-9595-FB38AD15536B}"/>
                </a:ext>
              </a:extLst>
            </p:cNvPr>
            <p:cNvSpPr/>
            <p:nvPr/>
          </p:nvSpPr>
          <p:spPr>
            <a:xfrm>
              <a:off x="3105751" y="5040766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E7BC29E-AB5C-4257-85E2-C144934A27B9}"/>
                </a:ext>
              </a:extLst>
            </p:cNvPr>
            <p:cNvSpPr/>
            <p:nvPr/>
          </p:nvSpPr>
          <p:spPr>
            <a:xfrm>
              <a:off x="3112168" y="3128065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87DC186-865A-4C9A-BE94-E9EBE0ADBFB2}"/>
                </a:ext>
              </a:extLst>
            </p:cNvPr>
            <p:cNvCxnSpPr/>
            <p:nvPr/>
          </p:nvCxnSpPr>
          <p:spPr>
            <a:xfrm>
              <a:off x="1798472" y="835513"/>
              <a:ext cx="49088" cy="168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9878D96-3492-47C0-A205-C4117AF6FDD0}"/>
                </a:ext>
              </a:extLst>
            </p:cNvPr>
            <p:cNvCxnSpPr/>
            <p:nvPr/>
          </p:nvCxnSpPr>
          <p:spPr>
            <a:xfrm flipH="1">
              <a:off x="1901036" y="1938757"/>
              <a:ext cx="49090" cy="1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5DB22-73E2-4769-9412-D8B02182CC8D}"/>
                </a:ext>
              </a:extLst>
            </p:cNvPr>
            <p:cNvCxnSpPr/>
            <p:nvPr/>
          </p:nvCxnSpPr>
          <p:spPr>
            <a:xfrm>
              <a:off x="1881785" y="2920844"/>
              <a:ext cx="49090" cy="15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BCD79647-CF01-4F9F-8D5D-3B4F7DFC453E}"/>
                </a:ext>
              </a:extLst>
            </p:cNvPr>
            <p:cNvSpPr/>
            <p:nvPr/>
          </p:nvSpPr>
          <p:spPr>
            <a:xfrm>
              <a:off x="1155939" y="301594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2A5A8C9-9A9C-42F8-A898-7E9C62DACEDF}"/>
                </a:ext>
              </a:extLst>
            </p:cNvPr>
            <p:cNvSpPr/>
            <p:nvPr/>
          </p:nvSpPr>
          <p:spPr>
            <a:xfrm>
              <a:off x="8392382" y="6138347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END</a:t>
              </a:r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E22A2B8-63DD-4750-B720-D4AD529F51E7}"/>
                </a:ext>
              </a:extLst>
            </p:cNvPr>
            <p:cNvSpPr/>
            <p:nvPr/>
          </p:nvSpPr>
          <p:spPr>
            <a:xfrm>
              <a:off x="736330" y="2102308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BLACK quantity</a:t>
              </a:r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80A3973-5A08-461B-B30F-934C8B5A54EB}"/>
                </a:ext>
              </a:extLst>
            </p:cNvPr>
            <p:cNvSpPr/>
            <p:nvPr/>
          </p:nvSpPr>
          <p:spPr>
            <a:xfrm>
              <a:off x="673278" y="3056313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BLUE quantity</a:t>
              </a:r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288806E-F769-4269-845A-A5FD7B9F4C6E}"/>
                </a:ext>
              </a:extLst>
            </p:cNvPr>
            <p:cNvSpPr/>
            <p:nvPr/>
          </p:nvSpPr>
          <p:spPr>
            <a:xfrm>
              <a:off x="696379" y="398567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RED quantity</a:t>
              </a:r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980DFFE-C612-41B3-BC71-91E36D4D7600}"/>
                </a:ext>
              </a:extLst>
            </p:cNvPr>
            <p:cNvSpPr/>
            <p:nvPr/>
          </p:nvSpPr>
          <p:spPr>
            <a:xfrm>
              <a:off x="716648" y="590814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GOLD quantity</a:t>
              </a:r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AEBC4A7-85CD-4B10-8C47-B5A10138F270}"/>
                </a:ext>
              </a:extLst>
            </p:cNvPr>
            <p:cNvSpPr/>
            <p:nvPr/>
          </p:nvSpPr>
          <p:spPr>
            <a:xfrm>
              <a:off x="6508123" y="5310272"/>
              <a:ext cx="5265499" cy="6545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Display cash out ( winning – withholding tax) 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0B795D1-51C3-4D8A-AD23-B49386FF7AFE}"/>
                </a:ext>
              </a:extLst>
            </p:cNvPr>
            <p:cNvSpPr txBox="1"/>
            <p:nvPr/>
          </p:nvSpPr>
          <p:spPr>
            <a:xfrm>
              <a:off x="3183824" y="2267457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$5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E249E6A-59CB-484A-98EE-E37B475D3F07}"/>
                </a:ext>
              </a:extLst>
            </p:cNvPr>
            <p:cNvSpPr txBox="1"/>
            <p:nvPr/>
          </p:nvSpPr>
          <p:spPr>
            <a:xfrm>
              <a:off x="3056660" y="3221547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A9656F-B890-4291-A555-F49D07B5D6DA}"/>
                </a:ext>
              </a:extLst>
            </p:cNvPr>
            <p:cNvSpPr txBox="1"/>
            <p:nvPr/>
          </p:nvSpPr>
          <p:spPr>
            <a:xfrm>
              <a:off x="3065212" y="4160008"/>
              <a:ext cx="162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$50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58B53B9-A41F-456C-A2FC-DCD0B2BD9902}"/>
                </a:ext>
              </a:extLst>
            </p:cNvPr>
            <p:cNvSpPr txBox="1"/>
            <p:nvPr/>
          </p:nvSpPr>
          <p:spPr>
            <a:xfrm>
              <a:off x="3047406" y="5134248"/>
              <a:ext cx="176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$100</a:t>
              </a:r>
              <a:endParaRPr kumimoji="1" lang="ja-JP" altLang="en-US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E2498CF-B072-4417-8110-C732B1A46232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 flipH="1">
              <a:off x="1847560" y="4755693"/>
              <a:ext cx="23101" cy="19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B8CC7DE-4F63-48DF-9004-D0192BEB025B}"/>
                </a:ext>
              </a:extLst>
            </p:cNvPr>
            <p:cNvSpPr/>
            <p:nvPr/>
          </p:nvSpPr>
          <p:spPr>
            <a:xfrm>
              <a:off x="746866" y="1096747"/>
              <a:ext cx="2348564" cy="77002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receipts  total </a:t>
              </a:r>
              <a:endParaRPr kumimoji="1" lang="ja-JP" altLang="en-US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1A0F845-B580-4571-A9A3-49A40652CCA5}"/>
                </a:ext>
              </a:extLst>
            </p:cNvPr>
            <p:cNvSpPr/>
            <p:nvPr/>
          </p:nvSpPr>
          <p:spPr>
            <a:xfrm>
              <a:off x="673278" y="4954137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GREEN quantity</a:t>
              </a:r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2B76B2B-4036-4928-9D92-5CEF62552FC2}"/>
                </a:ext>
              </a:extLst>
            </p:cNvPr>
            <p:cNvSpPr txBox="1"/>
            <p:nvPr/>
          </p:nvSpPr>
          <p:spPr>
            <a:xfrm>
              <a:off x="3183824" y="6057773"/>
              <a:ext cx="176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$500</a:t>
              </a:r>
              <a:endParaRPr kumimoji="1" lang="ja-JP" altLang="en-US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1C1CFA1-462C-4BFB-811D-5F137C33288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70661" y="3783889"/>
              <a:ext cx="0" cy="20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19DB8C8-3229-4461-A7FF-023B6EC6FDE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881785" y="5721661"/>
              <a:ext cx="9145" cy="186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FD7F7CD0-E62F-410C-9F2E-FAF2C1D46471}"/>
                </a:ext>
              </a:extLst>
            </p:cNvPr>
            <p:cNvSpPr/>
            <p:nvPr/>
          </p:nvSpPr>
          <p:spPr>
            <a:xfrm>
              <a:off x="6207925" y="214556"/>
              <a:ext cx="4791560" cy="12742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Display </a:t>
              </a:r>
            </a:p>
            <a:p>
              <a:pPr algn="ctr"/>
              <a:r>
                <a:rPr kumimoji="1" lang="en-US" altLang="ja-JP" dirty="0"/>
                <a:t>Receipts total</a:t>
              </a:r>
            </a:p>
            <a:p>
              <a:pPr algn="ctr"/>
              <a:r>
                <a:rPr kumimoji="1" lang="en-US" altLang="ja-JP" dirty="0"/>
                <a:t>Chip value total</a:t>
              </a:r>
            </a:p>
            <a:p>
              <a:pPr algn="ctr"/>
              <a:r>
                <a:rPr kumimoji="1" lang="en-US" altLang="ja-JP" dirty="0"/>
                <a:t>Winnings (chip value total – receipts total)</a:t>
              </a:r>
              <a:endParaRPr kumimoji="1" lang="ja-JP" altLang="en-US" dirty="0"/>
            </a:p>
          </p:txBody>
        </p:sp>
        <p:sp>
          <p:nvSpPr>
            <p:cNvPr id="44" name="フローチャート: データ 43">
              <a:extLst>
                <a:ext uri="{FF2B5EF4-FFF2-40B4-BE49-F238E27FC236}">
                  <a16:creationId xmlns:a16="http://schemas.microsoft.com/office/drawing/2014/main" id="{615A305B-F480-48AA-B044-4D5C3CADFE31}"/>
                </a:ext>
              </a:extLst>
            </p:cNvPr>
            <p:cNvSpPr/>
            <p:nvPr/>
          </p:nvSpPr>
          <p:spPr>
            <a:xfrm>
              <a:off x="6973502" y="1653292"/>
              <a:ext cx="3022332" cy="5967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Enter the type of residents</a:t>
              </a:r>
              <a:endParaRPr kumimoji="1" lang="ja-JP" altLang="en-US" dirty="0"/>
            </a:p>
          </p:txBody>
        </p:sp>
        <p:sp>
          <p:nvSpPr>
            <p:cNvPr id="46" name="フローチャート: 判断 45">
              <a:extLst>
                <a:ext uri="{FF2B5EF4-FFF2-40B4-BE49-F238E27FC236}">
                  <a16:creationId xmlns:a16="http://schemas.microsoft.com/office/drawing/2014/main" id="{00F3DF89-4AFC-424E-8CE9-A5AC967D7B78}"/>
                </a:ext>
              </a:extLst>
            </p:cNvPr>
            <p:cNvSpPr/>
            <p:nvPr/>
          </p:nvSpPr>
          <p:spPr>
            <a:xfrm>
              <a:off x="6660682" y="2414580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U.S &amp; GUAM</a:t>
              </a:r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297BC89-0842-4E1A-B6E1-58A3FBBC877F}"/>
                </a:ext>
              </a:extLst>
            </p:cNvPr>
            <p:cNvSpPr/>
            <p:nvPr/>
          </p:nvSpPr>
          <p:spPr>
            <a:xfrm>
              <a:off x="9112367" y="2453206"/>
              <a:ext cx="2093363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-Winnings * 0.2 as withholding tax</a:t>
              </a:r>
              <a:endParaRPr kumimoji="1" lang="ja-JP" altLang="en-US" dirty="0"/>
            </a:p>
          </p:txBody>
        </p:sp>
        <p:sp>
          <p:nvSpPr>
            <p:cNvPr id="48" name="フローチャート: 判断 47">
              <a:extLst>
                <a:ext uri="{FF2B5EF4-FFF2-40B4-BE49-F238E27FC236}">
                  <a16:creationId xmlns:a16="http://schemas.microsoft.com/office/drawing/2014/main" id="{C7281D82-AB77-4B8B-ADAE-82DFBB334053}"/>
                </a:ext>
              </a:extLst>
            </p:cNvPr>
            <p:cNvSpPr/>
            <p:nvPr/>
          </p:nvSpPr>
          <p:spPr>
            <a:xfrm>
              <a:off x="6660682" y="3340391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CNMI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F432F94-8203-4034-88C3-A926D6EE5064}"/>
                </a:ext>
              </a:extLst>
            </p:cNvPr>
            <p:cNvSpPr/>
            <p:nvPr/>
          </p:nvSpPr>
          <p:spPr>
            <a:xfrm>
              <a:off x="9112368" y="3412008"/>
              <a:ext cx="2093362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-Winnings * 0.1 as withholding tax</a:t>
              </a:r>
              <a:endParaRPr kumimoji="1" lang="ja-JP" altLang="en-US" dirty="0"/>
            </a:p>
          </p:txBody>
        </p:sp>
        <p:sp>
          <p:nvSpPr>
            <p:cNvPr id="51" name="フローチャート: 判断 50">
              <a:extLst>
                <a:ext uri="{FF2B5EF4-FFF2-40B4-BE49-F238E27FC236}">
                  <a16:creationId xmlns:a16="http://schemas.microsoft.com/office/drawing/2014/main" id="{879DC513-6866-4CA4-9B4B-9599D264F6DE}"/>
                </a:ext>
              </a:extLst>
            </p:cNvPr>
            <p:cNvSpPr/>
            <p:nvPr/>
          </p:nvSpPr>
          <p:spPr>
            <a:xfrm>
              <a:off x="6660682" y="4266202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foreigners</a:t>
              </a:r>
              <a:endParaRPr kumimoji="1" lang="ja-JP" altLang="en-US" sz="16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2BAE95A-A56B-48FA-9AF2-38C278FFF235}"/>
                </a:ext>
              </a:extLst>
            </p:cNvPr>
            <p:cNvSpPr/>
            <p:nvPr/>
          </p:nvSpPr>
          <p:spPr>
            <a:xfrm>
              <a:off x="9112367" y="4323953"/>
              <a:ext cx="2093361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-Winnings * 0 as withholding tax</a:t>
              </a:r>
              <a:endParaRPr kumimoji="1" lang="ja-JP" altLang="en-US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E3FBC18-39EB-4951-85AF-CE493C62D5F3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1890930" y="6678163"/>
              <a:ext cx="0" cy="3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1CFEDE7-F387-47B4-A653-422F7FE16F6E}"/>
                </a:ext>
              </a:extLst>
            </p:cNvPr>
            <p:cNvCxnSpPr/>
            <p:nvPr/>
          </p:nvCxnSpPr>
          <p:spPr>
            <a:xfrm>
              <a:off x="1890930" y="6718436"/>
              <a:ext cx="38938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D83A39E-BAB6-4E6E-A780-7D21A5E663BA}"/>
                </a:ext>
              </a:extLst>
            </p:cNvPr>
            <p:cNvCxnSpPr/>
            <p:nvPr/>
          </p:nvCxnSpPr>
          <p:spPr>
            <a:xfrm flipV="1">
              <a:off x="5748207" y="835513"/>
              <a:ext cx="0" cy="5880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6BB749A-8505-4C6B-A889-53F7617C2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07" y="822788"/>
              <a:ext cx="459718" cy="27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8F0C09F8-E950-4428-B598-4ED2EEC2C69F}"/>
                </a:ext>
              </a:extLst>
            </p:cNvPr>
            <p:cNvCxnSpPr>
              <a:stCxn id="42" idx="2"/>
            </p:cNvCxnSpPr>
            <p:nvPr/>
          </p:nvCxnSpPr>
          <p:spPr>
            <a:xfrm>
              <a:off x="8603705" y="1488769"/>
              <a:ext cx="78281" cy="164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99F6B121-CCEF-4F6E-8947-AC3CCAA5984F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7663635" y="2267457"/>
              <a:ext cx="7699" cy="14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3F0933D-4227-43C8-A558-5F7617045589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7671334" y="3184601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97F9F020-13D8-41B5-88A8-1EF597323980}"/>
                </a:ext>
              </a:extLst>
            </p:cNvPr>
            <p:cNvCxnSpPr>
              <a:stCxn id="48" idx="2"/>
              <a:endCxn id="51" idx="0"/>
            </p:cNvCxnSpPr>
            <p:nvPr/>
          </p:nvCxnSpPr>
          <p:spPr>
            <a:xfrm>
              <a:off x="7671334" y="4110412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4EB8188B-6A8B-4CBD-98D7-9047FDF3ED8F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8681986" y="2780465"/>
              <a:ext cx="430381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AC3B97B5-3D3A-409B-B811-84D7D06A4EA7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8681986" y="3725402"/>
              <a:ext cx="430382" cy="1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5022FC4-D1A8-4458-B3CD-79A451F235F1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8681986" y="4651212"/>
              <a:ext cx="4303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C3DAA2DD-1539-4B90-8B5C-4E0F21A2939A}"/>
                </a:ext>
              </a:extLst>
            </p:cNvPr>
            <p:cNvSpPr txBox="1"/>
            <p:nvPr/>
          </p:nvSpPr>
          <p:spPr>
            <a:xfrm>
              <a:off x="7782182" y="3982724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False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8EAA1F8-19E1-4E77-A657-C4242ADEED31}"/>
                </a:ext>
              </a:extLst>
            </p:cNvPr>
            <p:cNvSpPr txBox="1"/>
            <p:nvPr/>
          </p:nvSpPr>
          <p:spPr>
            <a:xfrm>
              <a:off x="7714436" y="3089318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False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9EBD802-F671-4243-93F6-0A072986C5D1}"/>
                </a:ext>
              </a:extLst>
            </p:cNvPr>
            <p:cNvSpPr txBox="1"/>
            <p:nvPr/>
          </p:nvSpPr>
          <p:spPr>
            <a:xfrm>
              <a:off x="8392382" y="4181521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True</a:t>
              </a:r>
              <a:endParaRPr kumimoji="1" lang="ja-JP" altLang="en-US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8514842-24D3-4D51-9503-B63EF3F942B4}"/>
                </a:ext>
              </a:extLst>
            </p:cNvPr>
            <p:cNvSpPr txBox="1"/>
            <p:nvPr/>
          </p:nvSpPr>
          <p:spPr>
            <a:xfrm>
              <a:off x="8373693" y="3256218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True</a:t>
              </a:r>
              <a:endParaRPr kumimoji="1" lang="ja-JP" altLang="en-US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1623671-69E9-49AA-B99C-A4AFFE94EDA7}"/>
                </a:ext>
              </a:extLst>
            </p:cNvPr>
            <p:cNvSpPr txBox="1"/>
            <p:nvPr/>
          </p:nvSpPr>
          <p:spPr>
            <a:xfrm>
              <a:off x="8353226" y="2378384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True</a:t>
              </a:r>
              <a:endParaRPr kumimoji="1" lang="ja-JP" altLang="en-US" dirty="0"/>
            </a:p>
          </p:txBody>
        </p:sp>
        <p:sp>
          <p:nvSpPr>
            <p:cNvPr id="82" name="フローチャート: 結合子 81">
              <a:extLst>
                <a:ext uri="{FF2B5EF4-FFF2-40B4-BE49-F238E27FC236}">
                  <a16:creationId xmlns:a16="http://schemas.microsoft.com/office/drawing/2014/main" id="{1FB290FA-AD12-454D-855B-25946BAFC136}"/>
                </a:ext>
              </a:extLst>
            </p:cNvPr>
            <p:cNvSpPr/>
            <p:nvPr/>
          </p:nvSpPr>
          <p:spPr>
            <a:xfrm>
              <a:off x="11462268" y="2747716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フローチャート: 結合子 82">
              <a:extLst>
                <a:ext uri="{FF2B5EF4-FFF2-40B4-BE49-F238E27FC236}">
                  <a16:creationId xmlns:a16="http://schemas.microsoft.com/office/drawing/2014/main" id="{EB76E2F0-4EFE-43A2-B622-CB93012470D6}"/>
                </a:ext>
              </a:extLst>
            </p:cNvPr>
            <p:cNvSpPr/>
            <p:nvPr/>
          </p:nvSpPr>
          <p:spPr>
            <a:xfrm>
              <a:off x="11470096" y="3653206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フローチャート: 結合子 83">
              <a:extLst>
                <a:ext uri="{FF2B5EF4-FFF2-40B4-BE49-F238E27FC236}">
                  <a16:creationId xmlns:a16="http://schemas.microsoft.com/office/drawing/2014/main" id="{A6A79078-1D16-4266-A38F-6AECF9E9C88F}"/>
                </a:ext>
              </a:extLst>
            </p:cNvPr>
            <p:cNvSpPr/>
            <p:nvPr/>
          </p:nvSpPr>
          <p:spPr>
            <a:xfrm>
              <a:off x="11470096" y="4582565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A04C53A5-4C5E-4548-B8E4-16E5AD88271D}"/>
                </a:ext>
              </a:extLst>
            </p:cNvPr>
            <p:cNvCxnSpPr>
              <a:stCxn id="47" idx="3"/>
              <a:endCxn id="82" idx="2"/>
            </p:cNvCxnSpPr>
            <p:nvPr/>
          </p:nvCxnSpPr>
          <p:spPr>
            <a:xfrm>
              <a:off x="11205730" y="2780465"/>
              <a:ext cx="256538" cy="5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648C80D6-87C1-4134-BF00-C08BF9C16197}"/>
                </a:ext>
              </a:extLst>
            </p:cNvPr>
            <p:cNvCxnSpPr>
              <a:stCxn id="49" idx="3"/>
              <a:endCxn id="83" idx="2"/>
            </p:cNvCxnSpPr>
            <p:nvPr/>
          </p:nvCxnSpPr>
          <p:spPr>
            <a:xfrm>
              <a:off x="11205730" y="3739267"/>
              <a:ext cx="264366" cy="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A0DDE5F1-51BB-4231-85EF-9978412BE825}"/>
                </a:ext>
              </a:extLst>
            </p:cNvPr>
            <p:cNvCxnSpPr>
              <a:cxnSpLocks/>
              <a:stCxn id="52" idx="3"/>
              <a:endCxn id="84" idx="1"/>
            </p:cNvCxnSpPr>
            <p:nvPr/>
          </p:nvCxnSpPr>
          <p:spPr>
            <a:xfrm flipV="1">
              <a:off x="11205728" y="4607919"/>
              <a:ext cx="289827" cy="43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5B67FFA-65DD-499D-ADD4-527DDC5CF5D3}"/>
                </a:ext>
              </a:extLst>
            </p:cNvPr>
            <p:cNvCxnSpPr>
              <a:stCxn id="82" idx="4"/>
              <a:endCxn id="83" idx="0"/>
            </p:cNvCxnSpPr>
            <p:nvPr/>
          </p:nvCxnSpPr>
          <p:spPr>
            <a:xfrm>
              <a:off x="11549190" y="2920844"/>
              <a:ext cx="7828" cy="73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3A87AD5-8E48-4144-9102-C59DF7DED54E}"/>
                </a:ext>
              </a:extLst>
            </p:cNvPr>
            <p:cNvCxnSpPr>
              <a:stCxn id="83" idx="4"/>
              <a:endCxn id="84" idx="0"/>
            </p:cNvCxnSpPr>
            <p:nvPr/>
          </p:nvCxnSpPr>
          <p:spPr>
            <a:xfrm>
              <a:off x="11557018" y="3826334"/>
              <a:ext cx="0" cy="75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59F890C2-8D45-4766-869C-22FE29031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479" y="4765414"/>
              <a:ext cx="439710" cy="57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F5799D5-9188-437A-AC23-70E2AF649D32}"/>
                </a:ext>
              </a:extLst>
            </p:cNvPr>
            <p:cNvCxnSpPr>
              <a:stCxn id="8" idx="2"/>
              <a:endCxn id="3" idx="0"/>
            </p:cNvCxnSpPr>
            <p:nvPr/>
          </p:nvCxnSpPr>
          <p:spPr>
            <a:xfrm flipH="1">
              <a:off x="9090214" y="5964790"/>
              <a:ext cx="50659" cy="1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94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Known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１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bg1"/>
                </a:solidFill>
              </a:rPr>
              <a:t>For U.S &amp; GUAM residents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1200" u="sng" dirty="0"/>
              <a:t>Receipts</a:t>
            </a:r>
            <a:r>
              <a:rPr kumimoji="1" lang="ja-JP" altLang="en-US" sz="11200" u="sng" dirty="0"/>
              <a:t>　</a:t>
            </a:r>
            <a:r>
              <a:rPr kumimoji="1" lang="en-US" altLang="ja-JP" sz="11200" u="sng" dirty="0"/>
              <a:t>total    $  1,000</a:t>
            </a:r>
          </a:p>
          <a:p>
            <a:pPr marL="0" indent="0">
              <a:buNone/>
            </a:pPr>
            <a:r>
              <a:rPr lang="en-US" altLang="ja-JP" sz="11200" dirty="0"/>
              <a:t>Chip value    BLACK   $5    *  3 =   $ 15</a:t>
            </a:r>
          </a:p>
          <a:p>
            <a:pPr marL="0" indent="0">
              <a:buNone/>
            </a:pPr>
            <a:r>
              <a:rPr lang="en-US" altLang="ja-JP" sz="11200" dirty="0"/>
              <a:t>                    BLUE     $20  *  4 =    $ 80</a:t>
            </a:r>
          </a:p>
          <a:p>
            <a:pPr marL="0" indent="0">
              <a:buNone/>
            </a:pPr>
            <a:r>
              <a:rPr lang="en-US" altLang="ja-JP" sz="11200" dirty="0"/>
              <a:t>                    RED       $50  * 10 =  $ 500</a:t>
            </a:r>
          </a:p>
          <a:p>
            <a:pPr marL="0" indent="0">
              <a:buNone/>
            </a:pPr>
            <a:r>
              <a:rPr lang="en-US" altLang="ja-JP" sz="11200" dirty="0"/>
              <a:t>                  GREEN    $100 *  2 =   $200</a:t>
            </a:r>
          </a:p>
          <a:p>
            <a:pPr marL="0" indent="0">
              <a:buNone/>
            </a:pPr>
            <a:r>
              <a:rPr lang="en-US" altLang="ja-JP" sz="11200" dirty="0"/>
              <a:t>                   GOLD    $500 *  1 =   $500  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r>
              <a:rPr lang="en-US" altLang="ja-JP" sz="11200" u="sng" dirty="0"/>
              <a:t>Chip total             $ 1,295</a:t>
            </a:r>
          </a:p>
          <a:p>
            <a:pPr marL="0" indent="0">
              <a:buNone/>
            </a:pPr>
            <a:r>
              <a:rPr lang="en-US" altLang="ja-JP" sz="11200" u="sng" dirty="0"/>
              <a:t>Winnings               $   295  </a:t>
            </a:r>
            <a:r>
              <a:rPr lang="en-US" altLang="ja-JP" sz="11200" dirty="0"/>
              <a:t>(1,295 – 1,000)</a:t>
            </a:r>
          </a:p>
          <a:p>
            <a:pPr marL="0" indent="0">
              <a:buNone/>
            </a:pPr>
            <a:r>
              <a:rPr lang="en-US" altLang="ja-JP" sz="11200" u="sng" dirty="0"/>
              <a:t>Withholding tax     $    59   </a:t>
            </a:r>
            <a:r>
              <a:rPr lang="en-US" altLang="ja-JP" sz="11200" dirty="0"/>
              <a:t>(295 * 0.2)</a:t>
            </a:r>
          </a:p>
          <a:p>
            <a:pPr marL="0" indent="0">
              <a:buNone/>
            </a:pPr>
            <a:r>
              <a:rPr lang="en-US" altLang="ja-JP" sz="11200" u="sng" dirty="0"/>
              <a:t>Cash out               $   236   </a:t>
            </a:r>
            <a:r>
              <a:rPr lang="en-US" altLang="ja-JP" sz="11200" dirty="0"/>
              <a:t>(295 – 59)</a:t>
            </a:r>
          </a:p>
          <a:p>
            <a:pPr marL="0" indent="0">
              <a:buNone/>
            </a:pPr>
            <a:endParaRPr lang="en-US" altLang="ja-JP" sz="11200" dirty="0"/>
          </a:p>
          <a:p>
            <a:pPr marL="0" indent="0">
              <a:buNone/>
            </a:pPr>
            <a:endParaRPr kumimoji="1" lang="en-US" altLang="ja-JP" sz="24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6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Known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 </a:t>
            </a:r>
            <a:r>
              <a:rPr lang="en-US" altLang="ja-JP" dirty="0"/>
              <a:t>2</a:t>
            </a:r>
            <a:br>
              <a:rPr kumimoji="1"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CNMI</a:t>
            </a:r>
            <a:r>
              <a:rPr kumimoji="1" lang="en-US" altLang="ja-JP" dirty="0">
                <a:solidFill>
                  <a:schemeClr val="bg1"/>
                </a:solidFill>
              </a:rPr>
              <a:t> residents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1200" u="sng" dirty="0"/>
              <a:t>Receipts</a:t>
            </a:r>
            <a:r>
              <a:rPr kumimoji="1" lang="ja-JP" altLang="en-US" sz="11200" u="sng" dirty="0"/>
              <a:t>　</a:t>
            </a:r>
            <a:r>
              <a:rPr kumimoji="1" lang="en-US" altLang="ja-JP" sz="11200" u="sng" dirty="0"/>
              <a:t>total    $  2,000</a:t>
            </a:r>
          </a:p>
          <a:p>
            <a:pPr marL="0" indent="0">
              <a:buNone/>
            </a:pPr>
            <a:r>
              <a:rPr lang="en-US" altLang="ja-JP" sz="11200" dirty="0"/>
              <a:t>Chip value    BLACK   $5    *100 =   $ 500</a:t>
            </a:r>
          </a:p>
          <a:p>
            <a:pPr marL="0" indent="0">
              <a:buNone/>
            </a:pPr>
            <a:r>
              <a:rPr lang="en-US" altLang="ja-JP" sz="11200" dirty="0"/>
              <a:t>                    BLUE     $20  *  20 = 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  RED       $50  *   8 = 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GREEN    $100 *  10 =  $ 1,000</a:t>
            </a:r>
          </a:p>
          <a:p>
            <a:pPr marL="0" indent="0">
              <a:buNone/>
            </a:pPr>
            <a:r>
              <a:rPr lang="en-US" altLang="ja-JP" sz="11200" dirty="0"/>
              <a:t>                   GOLD    $500 *  1 =    $500  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r>
              <a:rPr lang="en-US" altLang="ja-JP" sz="11200" u="sng" dirty="0"/>
              <a:t>Chip total             $ 2,800</a:t>
            </a:r>
          </a:p>
          <a:p>
            <a:pPr marL="0" indent="0">
              <a:buNone/>
            </a:pPr>
            <a:r>
              <a:rPr lang="en-US" altLang="ja-JP" sz="11200" u="sng" dirty="0"/>
              <a:t>Winnings               $  800  </a:t>
            </a:r>
            <a:r>
              <a:rPr lang="en-US" altLang="ja-JP" sz="11200" dirty="0"/>
              <a:t>(2,800 – 2,000)</a:t>
            </a:r>
          </a:p>
          <a:p>
            <a:pPr marL="0" indent="0">
              <a:buNone/>
            </a:pPr>
            <a:r>
              <a:rPr lang="en-US" altLang="ja-JP" sz="11200" u="sng" dirty="0"/>
              <a:t>Withholding tax     $   80   </a:t>
            </a:r>
            <a:r>
              <a:rPr lang="en-US" altLang="ja-JP" sz="11200" dirty="0"/>
              <a:t>( 800 * 0.1)</a:t>
            </a:r>
          </a:p>
          <a:p>
            <a:pPr marL="0" indent="0">
              <a:buNone/>
            </a:pPr>
            <a:r>
              <a:rPr lang="en-US" altLang="ja-JP" sz="11200" u="sng" dirty="0"/>
              <a:t>Cash out               $   720   </a:t>
            </a:r>
            <a:r>
              <a:rPr lang="en-US" altLang="ja-JP" sz="11200" dirty="0"/>
              <a:t>( 800 –  80)</a:t>
            </a:r>
          </a:p>
          <a:p>
            <a:pPr marL="0" indent="0">
              <a:buNone/>
            </a:pPr>
            <a:endParaRPr lang="en-US" altLang="ja-JP" sz="11200" dirty="0"/>
          </a:p>
          <a:p>
            <a:pPr marL="0" indent="0">
              <a:buNone/>
            </a:pPr>
            <a:endParaRPr kumimoji="1" lang="en-US" altLang="ja-JP" sz="24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51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Known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bg1"/>
                </a:solidFill>
              </a:rPr>
              <a:t>All foreign residents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1200" u="sng" dirty="0"/>
              <a:t>Receipts</a:t>
            </a:r>
            <a:r>
              <a:rPr kumimoji="1" lang="ja-JP" altLang="en-US" sz="11200" u="sng" dirty="0"/>
              <a:t>　</a:t>
            </a:r>
            <a:r>
              <a:rPr kumimoji="1" lang="en-US" altLang="ja-JP" sz="11200" u="sng" dirty="0"/>
              <a:t>total    $  500</a:t>
            </a:r>
          </a:p>
          <a:p>
            <a:pPr marL="0" indent="0">
              <a:buNone/>
            </a:pPr>
            <a:r>
              <a:rPr lang="en-US" altLang="ja-JP" sz="11200" dirty="0"/>
              <a:t>Chip value    BLACK   $5    *  6 =   $ 30</a:t>
            </a:r>
          </a:p>
          <a:p>
            <a:pPr marL="0" indent="0">
              <a:buNone/>
            </a:pPr>
            <a:r>
              <a:rPr lang="en-US" altLang="ja-JP" sz="11200" dirty="0"/>
              <a:t>                    BLUE     $20  *  20 =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  RED       $50  *  5 =   $ 250</a:t>
            </a:r>
          </a:p>
          <a:p>
            <a:pPr marL="0" indent="0">
              <a:buNone/>
            </a:pPr>
            <a:r>
              <a:rPr lang="en-US" altLang="ja-JP" sz="11200" dirty="0"/>
              <a:t>                  GREEN    $100 *  4 = 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 GOLD    $500 *  3 =   $ 1500  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r>
              <a:rPr lang="en-US" altLang="ja-JP" sz="11200" u="sng" dirty="0"/>
              <a:t>Chip total             $  2,580</a:t>
            </a:r>
          </a:p>
          <a:p>
            <a:pPr marL="0" indent="0">
              <a:buNone/>
            </a:pPr>
            <a:r>
              <a:rPr lang="en-US" altLang="ja-JP" sz="11200" u="sng" dirty="0"/>
              <a:t>Winnings               $  2,080  </a:t>
            </a:r>
            <a:r>
              <a:rPr lang="en-US" altLang="ja-JP" sz="11200" dirty="0"/>
              <a:t>(2,580 – 500)</a:t>
            </a:r>
          </a:p>
          <a:p>
            <a:pPr marL="0" indent="0">
              <a:buNone/>
            </a:pPr>
            <a:r>
              <a:rPr lang="en-US" altLang="ja-JP" sz="11200" u="sng" dirty="0"/>
              <a:t>Withholding tax     $       0   </a:t>
            </a:r>
            <a:r>
              <a:rPr lang="en-US" altLang="ja-JP" sz="11200" dirty="0"/>
              <a:t>(2,080 * 0)</a:t>
            </a:r>
          </a:p>
          <a:p>
            <a:pPr marL="0" indent="0">
              <a:buNone/>
            </a:pPr>
            <a:r>
              <a:rPr lang="en-US" altLang="ja-JP" sz="11200" u="sng" dirty="0"/>
              <a:t>Cash out               $   2,080  </a:t>
            </a:r>
            <a:r>
              <a:rPr lang="en-US" altLang="ja-JP" sz="11200" dirty="0"/>
              <a:t>(2,080 – 0)</a:t>
            </a:r>
          </a:p>
          <a:p>
            <a:pPr marL="0" indent="0">
              <a:buNone/>
            </a:pPr>
            <a:endParaRPr lang="en-US" altLang="ja-JP" sz="11200" dirty="0"/>
          </a:p>
          <a:p>
            <a:pPr marL="0" indent="0">
              <a:buNone/>
            </a:pPr>
            <a:endParaRPr kumimoji="1" lang="en-US" altLang="ja-JP" sz="24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426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  <a:solidFill>
            <a:srgbClr val="C00000">
              <a:alpha val="15000"/>
            </a:srgbClr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Known</a:t>
            </a:r>
            <a:r>
              <a:rPr kumimoji="1" lang="ja-JP" altLang="en-US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test</a:t>
            </a:r>
            <a:r>
              <a:rPr kumimoji="1" lang="ja-JP" altLang="en-US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data</a:t>
            </a:r>
            <a:r>
              <a:rPr lang="ja-JP" altLang="en-US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4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Loser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ja-JP" sz="11200" u="sng" dirty="0">
                <a:solidFill>
                  <a:schemeClr val="bg1"/>
                </a:solidFill>
              </a:rPr>
              <a:t>Receipts</a:t>
            </a:r>
            <a:r>
              <a:rPr kumimoji="1" lang="ja-JP" altLang="en-US" sz="11200" u="sng" dirty="0">
                <a:solidFill>
                  <a:schemeClr val="bg1"/>
                </a:solidFill>
              </a:rPr>
              <a:t>　</a:t>
            </a:r>
            <a:r>
              <a:rPr kumimoji="1" lang="en-US" altLang="ja-JP" sz="11200" u="sng" dirty="0">
                <a:solidFill>
                  <a:schemeClr val="bg1"/>
                </a:solidFill>
              </a:rPr>
              <a:t>total    $  3000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Chip value    BLACK   $5    *  6 =   $ 30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  BLUE     $20  *  20 =  $ 400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  RED       $50  *  5 =   $ 250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GREEN    $100 *  4 =   $ 400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 GOLD    $500 *  3 =   $ 1500  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</a:t>
            </a:r>
            <a:r>
              <a:rPr lang="en-US" altLang="ja-JP" sz="11200" u="sng" dirty="0">
                <a:solidFill>
                  <a:schemeClr val="bg1"/>
                </a:solidFill>
              </a:rPr>
              <a:t>Chip total             $  2,580</a:t>
            </a:r>
          </a:p>
          <a:p>
            <a:pPr marL="0" indent="0">
              <a:buNone/>
            </a:pPr>
            <a:r>
              <a:rPr lang="en-US" altLang="ja-JP" sz="11200" u="sng" dirty="0">
                <a:solidFill>
                  <a:schemeClr val="bg1"/>
                </a:solidFill>
              </a:rPr>
              <a:t>Winnings               $  -420  </a:t>
            </a:r>
            <a:r>
              <a:rPr lang="en-US" altLang="ja-JP" sz="11200" dirty="0">
                <a:solidFill>
                  <a:schemeClr val="bg1"/>
                </a:solidFill>
              </a:rPr>
              <a:t>(2,580 – 3000)</a:t>
            </a:r>
          </a:p>
          <a:p>
            <a:pPr marL="0" indent="0">
              <a:buNone/>
            </a:pPr>
            <a:r>
              <a:rPr lang="en-US" altLang="ja-JP" sz="11200" u="sng" dirty="0">
                <a:solidFill>
                  <a:schemeClr val="bg1"/>
                </a:solidFill>
              </a:rPr>
              <a:t>Withholding tax     $       0   </a:t>
            </a:r>
            <a:r>
              <a:rPr lang="en-US" altLang="ja-JP" sz="11200" dirty="0">
                <a:solidFill>
                  <a:schemeClr val="bg1"/>
                </a:solidFill>
              </a:rPr>
              <a:t>(2,080 * 0)</a:t>
            </a:r>
          </a:p>
          <a:p>
            <a:pPr marL="0" indent="0">
              <a:buNone/>
            </a:pPr>
            <a:r>
              <a:rPr lang="en-US" altLang="ja-JP" sz="11200" u="sng" dirty="0">
                <a:solidFill>
                  <a:schemeClr val="bg1"/>
                </a:solidFill>
              </a:rPr>
              <a:t>Cash out               $ 2,580  </a:t>
            </a:r>
            <a:r>
              <a:rPr lang="en-US" altLang="ja-JP" sz="11200" dirty="0">
                <a:solidFill>
                  <a:schemeClr val="bg1"/>
                </a:solidFill>
              </a:rPr>
              <a:t>(2,080 – 0)</a:t>
            </a:r>
          </a:p>
          <a:p>
            <a:pPr marL="0" indent="0">
              <a:buNone/>
            </a:pPr>
            <a:endParaRPr lang="en-US" altLang="ja-JP" sz="1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24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7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9DDE5F5-773C-E041-BB24-BA7208F95354}"/>
              </a:ext>
            </a:extLst>
          </p:cNvPr>
          <p:cNvGrpSpPr/>
          <p:nvPr/>
        </p:nvGrpSpPr>
        <p:grpSpPr>
          <a:xfrm>
            <a:off x="85347" y="363221"/>
            <a:ext cx="7914965" cy="5390316"/>
            <a:chOff x="673278" y="189639"/>
            <a:chExt cx="9908736" cy="6526223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F9C4352D-ECC4-41C1-82C0-919866EF4C8E}"/>
                </a:ext>
              </a:extLst>
            </p:cNvPr>
            <p:cNvSpPr/>
            <p:nvPr/>
          </p:nvSpPr>
          <p:spPr>
            <a:xfrm>
              <a:off x="3144949" y="5994769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BC6270E-9750-4898-8391-739835C79E80}"/>
                </a:ext>
              </a:extLst>
            </p:cNvPr>
            <p:cNvSpPr/>
            <p:nvPr/>
          </p:nvSpPr>
          <p:spPr>
            <a:xfrm>
              <a:off x="3084894" y="2155917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FD53A13-AA24-4D22-935B-21C441BCC98E}"/>
                </a:ext>
              </a:extLst>
            </p:cNvPr>
            <p:cNvSpPr/>
            <p:nvPr/>
          </p:nvSpPr>
          <p:spPr>
            <a:xfrm>
              <a:off x="3105750" y="4066526"/>
              <a:ext cx="173415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9DB5D9C-A147-42A3-9595-FB38AD15536B}"/>
                </a:ext>
              </a:extLst>
            </p:cNvPr>
            <p:cNvSpPr/>
            <p:nvPr/>
          </p:nvSpPr>
          <p:spPr>
            <a:xfrm>
              <a:off x="3105751" y="5040766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E7BC29E-AB5C-4257-85E2-C144934A27B9}"/>
                </a:ext>
              </a:extLst>
            </p:cNvPr>
            <p:cNvSpPr/>
            <p:nvPr/>
          </p:nvSpPr>
          <p:spPr>
            <a:xfrm>
              <a:off x="3112168" y="3128065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87DC186-865A-4C9A-BE94-E9EBE0ADBFB2}"/>
                </a:ext>
              </a:extLst>
            </p:cNvPr>
            <p:cNvCxnSpPr/>
            <p:nvPr/>
          </p:nvCxnSpPr>
          <p:spPr>
            <a:xfrm>
              <a:off x="1798472" y="835513"/>
              <a:ext cx="49088" cy="168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9878D96-3492-47C0-A205-C4117AF6FDD0}"/>
                </a:ext>
              </a:extLst>
            </p:cNvPr>
            <p:cNvCxnSpPr/>
            <p:nvPr/>
          </p:nvCxnSpPr>
          <p:spPr>
            <a:xfrm flipH="1">
              <a:off x="1901036" y="1938757"/>
              <a:ext cx="49090" cy="1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5DB22-73E2-4769-9412-D8B02182CC8D}"/>
                </a:ext>
              </a:extLst>
            </p:cNvPr>
            <p:cNvCxnSpPr/>
            <p:nvPr/>
          </p:nvCxnSpPr>
          <p:spPr>
            <a:xfrm>
              <a:off x="1881785" y="2920844"/>
              <a:ext cx="49090" cy="15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BCD79647-CF01-4F9F-8D5D-3B4F7DFC453E}"/>
                </a:ext>
              </a:extLst>
            </p:cNvPr>
            <p:cNvSpPr/>
            <p:nvPr/>
          </p:nvSpPr>
          <p:spPr>
            <a:xfrm>
              <a:off x="1155939" y="301594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START</a:t>
              </a:r>
              <a:endParaRPr kumimoji="1" lang="ja-JP" altLang="en-US" sz="1400" dirty="0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2A5A8C9-9A9C-42F8-A898-7E9C62DACEDF}"/>
                </a:ext>
              </a:extLst>
            </p:cNvPr>
            <p:cNvSpPr/>
            <p:nvPr/>
          </p:nvSpPr>
          <p:spPr>
            <a:xfrm>
              <a:off x="7200774" y="6113430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END</a:t>
              </a:r>
              <a:endParaRPr kumimoji="1" lang="ja-JP" altLang="en-US" sz="1400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E22A2B8-63DD-4750-B720-D4AD529F51E7}"/>
                </a:ext>
              </a:extLst>
            </p:cNvPr>
            <p:cNvSpPr/>
            <p:nvPr/>
          </p:nvSpPr>
          <p:spPr>
            <a:xfrm>
              <a:off x="736330" y="2102308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BLACK quantity</a:t>
              </a:r>
              <a:endParaRPr kumimoji="1" lang="ja-JP" altLang="en-US" sz="1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80A3973-5A08-461B-B30F-934C8B5A54EB}"/>
                </a:ext>
              </a:extLst>
            </p:cNvPr>
            <p:cNvSpPr/>
            <p:nvPr/>
          </p:nvSpPr>
          <p:spPr>
            <a:xfrm>
              <a:off x="673278" y="3056313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BLUE quantity</a:t>
              </a:r>
              <a:endParaRPr kumimoji="1" lang="ja-JP" altLang="en-US" sz="1400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288806E-F769-4269-845A-A5FD7B9F4C6E}"/>
                </a:ext>
              </a:extLst>
            </p:cNvPr>
            <p:cNvSpPr/>
            <p:nvPr/>
          </p:nvSpPr>
          <p:spPr>
            <a:xfrm>
              <a:off x="696379" y="398567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RED quantity</a:t>
              </a:r>
              <a:endParaRPr kumimoji="1" lang="ja-JP" altLang="en-US" sz="140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980DFFE-C612-41B3-BC71-91E36D4D7600}"/>
                </a:ext>
              </a:extLst>
            </p:cNvPr>
            <p:cNvSpPr/>
            <p:nvPr/>
          </p:nvSpPr>
          <p:spPr>
            <a:xfrm>
              <a:off x="716648" y="590814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GOLD quantity</a:t>
              </a:r>
              <a:endParaRPr kumimoji="1" lang="ja-JP" altLang="en-US" sz="1400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AEBC4A7-85CD-4B10-8C47-B5A10138F270}"/>
                </a:ext>
              </a:extLst>
            </p:cNvPr>
            <p:cNvSpPr/>
            <p:nvPr/>
          </p:nvSpPr>
          <p:spPr>
            <a:xfrm>
              <a:off x="5316515" y="5285355"/>
              <a:ext cx="5265499" cy="6545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Display cash out ( winning – withholding tax) </a:t>
              </a:r>
              <a:endParaRPr kumimoji="1" lang="ja-JP" altLang="en-US" sz="14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0B795D1-51C3-4D8A-AD23-B49386FF7AFE}"/>
                </a:ext>
              </a:extLst>
            </p:cNvPr>
            <p:cNvSpPr txBox="1"/>
            <p:nvPr/>
          </p:nvSpPr>
          <p:spPr>
            <a:xfrm>
              <a:off x="3183824" y="2267457"/>
              <a:ext cx="1625600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$5</a:t>
              </a:r>
              <a:endParaRPr kumimoji="1" lang="ja-JP" altLang="en-US" sz="14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E249E6A-59CB-484A-98EE-E37B475D3F07}"/>
                </a:ext>
              </a:extLst>
            </p:cNvPr>
            <p:cNvSpPr txBox="1"/>
            <p:nvPr/>
          </p:nvSpPr>
          <p:spPr>
            <a:xfrm>
              <a:off x="3056660" y="3221546"/>
              <a:ext cx="1625600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$20</a:t>
              </a:r>
              <a:endParaRPr kumimoji="1" lang="ja-JP" altLang="en-US" sz="14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A9656F-B890-4291-A555-F49D07B5D6DA}"/>
                </a:ext>
              </a:extLst>
            </p:cNvPr>
            <p:cNvSpPr txBox="1"/>
            <p:nvPr/>
          </p:nvSpPr>
          <p:spPr>
            <a:xfrm>
              <a:off x="3065213" y="4160007"/>
              <a:ext cx="1625600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$50</a:t>
              </a:r>
              <a:endParaRPr kumimoji="1" lang="ja-JP" altLang="en-US" sz="14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58B53B9-A41F-456C-A2FC-DCD0B2BD9902}"/>
                </a:ext>
              </a:extLst>
            </p:cNvPr>
            <p:cNvSpPr txBox="1"/>
            <p:nvPr/>
          </p:nvSpPr>
          <p:spPr>
            <a:xfrm>
              <a:off x="3047406" y="5134247"/>
              <a:ext cx="1766933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$100</a:t>
              </a:r>
              <a:endParaRPr kumimoji="1" lang="ja-JP" altLang="en-US" sz="1400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E2498CF-B072-4417-8110-C732B1A46232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 flipH="1">
              <a:off x="1847560" y="4755693"/>
              <a:ext cx="23101" cy="19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B8CC7DE-4F63-48DF-9004-D0192BEB025B}"/>
                </a:ext>
              </a:extLst>
            </p:cNvPr>
            <p:cNvSpPr/>
            <p:nvPr/>
          </p:nvSpPr>
          <p:spPr>
            <a:xfrm>
              <a:off x="746866" y="1096747"/>
              <a:ext cx="2348564" cy="77002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receipts  total </a:t>
              </a:r>
              <a:endParaRPr kumimoji="1" lang="ja-JP" altLang="en-US" sz="14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1A0F845-B580-4571-A9A3-49A40652CCA5}"/>
                </a:ext>
              </a:extLst>
            </p:cNvPr>
            <p:cNvSpPr/>
            <p:nvPr/>
          </p:nvSpPr>
          <p:spPr>
            <a:xfrm>
              <a:off x="673278" y="4954137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GREEN quantity</a:t>
              </a:r>
              <a:endParaRPr kumimoji="1" lang="ja-JP" altLang="en-US" sz="14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2B76B2B-4036-4928-9D92-5CEF62552FC2}"/>
                </a:ext>
              </a:extLst>
            </p:cNvPr>
            <p:cNvSpPr txBox="1"/>
            <p:nvPr/>
          </p:nvSpPr>
          <p:spPr>
            <a:xfrm>
              <a:off x="3183824" y="6057773"/>
              <a:ext cx="1766933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$500</a:t>
              </a:r>
              <a:endParaRPr kumimoji="1" lang="ja-JP" altLang="en-US" sz="1400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1C1CFA1-462C-4BFB-811D-5F137C33288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70661" y="3783889"/>
              <a:ext cx="0" cy="20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19DB8C8-3229-4461-A7FF-023B6EC6FDE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881785" y="5721661"/>
              <a:ext cx="9145" cy="186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FD7F7CD0-E62F-410C-9F2E-FAF2C1D46471}"/>
                </a:ext>
              </a:extLst>
            </p:cNvPr>
            <p:cNvSpPr/>
            <p:nvPr/>
          </p:nvSpPr>
          <p:spPr>
            <a:xfrm>
              <a:off x="5016317" y="189639"/>
              <a:ext cx="4791560" cy="12742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Display </a:t>
              </a:r>
            </a:p>
            <a:p>
              <a:pPr algn="ctr"/>
              <a:r>
                <a:rPr kumimoji="1" lang="en-US" altLang="ja-JP" sz="1400" dirty="0"/>
                <a:t>Receipts total</a:t>
              </a:r>
            </a:p>
            <a:p>
              <a:pPr algn="ctr"/>
              <a:r>
                <a:rPr kumimoji="1" lang="en-US" altLang="ja-JP" sz="1400" dirty="0"/>
                <a:t>Chip value total</a:t>
              </a:r>
            </a:p>
            <a:p>
              <a:pPr algn="ctr"/>
              <a:r>
                <a:rPr kumimoji="1" lang="en-US" altLang="ja-JP" sz="1400" dirty="0"/>
                <a:t>Winnings (chip value total – receipts total)</a:t>
              </a:r>
              <a:endParaRPr kumimoji="1" lang="ja-JP" altLang="en-US" sz="1400" dirty="0"/>
            </a:p>
          </p:txBody>
        </p:sp>
        <p:sp>
          <p:nvSpPr>
            <p:cNvPr id="44" name="フローチャート: データ 43">
              <a:extLst>
                <a:ext uri="{FF2B5EF4-FFF2-40B4-BE49-F238E27FC236}">
                  <a16:creationId xmlns:a16="http://schemas.microsoft.com/office/drawing/2014/main" id="{615A305B-F480-48AA-B044-4D5C3CADFE31}"/>
                </a:ext>
              </a:extLst>
            </p:cNvPr>
            <p:cNvSpPr/>
            <p:nvPr/>
          </p:nvSpPr>
          <p:spPr>
            <a:xfrm>
              <a:off x="5781894" y="1628375"/>
              <a:ext cx="3022332" cy="5967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Enter the type of residents</a:t>
              </a:r>
              <a:endParaRPr kumimoji="1" lang="ja-JP" altLang="en-US" sz="1400" dirty="0"/>
            </a:p>
          </p:txBody>
        </p:sp>
        <p:sp>
          <p:nvSpPr>
            <p:cNvPr id="46" name="フローチャート: 判断 45">
              <a:extLst>
                <a:ext uri="{FF2B5EF4-FFF2-40B4-BE49-F238E27FC236}">
                  <a16:creationId xmlns:a16="http://schemas.microsoft.com/office/drawing/2014/main" id="{00F3DF89-4AFC-424E-8CE9-A5AC967D7B78}"/>
                </a:ext>
              </a:extLst>
            </p:cNvPr>
            <p:cNvSpPr/>
            <p:nvPr/>
          </p:nvSpPr>
          <p:spPr>
            <a:xfrm>
              <a:off x="5469074" y="2389663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U.S &amp; GUAM</a:t>
              </a:r>
              <a:endParaRPr kumimoji="1" lang="ja-JP" altLang="en-US" sz="14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297BC89-0842-4E1A-B6E1-58A3FBBC877F}"/>
                </a:ext>
              </a:extLst>
            </p:cNvPr>
            <p:cNvSpPr/>
            <p:nvPr/>
          </p:nvSpPr>
          <p:spPr>
            <a:xfrm>
              <a:off x="7920759" y="2428289"/>
              <a:ext cx="2093363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-Winnings * 0.2 as withholding tax</a:t>
              </a:r>
              <a:endParaRPr kumimoji="1" lang="ja-JP" altLang="en-US" sz="1400" dirty="0"/>
            </a:p>
          </p:txBody>
        </p:sp>
        <p:sp>
          <p:nvSpPr>
            <p:cNvPr id="48" name="フローチャート: 判断 47">
              <a:extLst>
                <a:ext uri="{FF2B5EF4-FFF2-40B4-BE49-F238E27FC236}">
                  <a16:creationId xmlns:a16="http://schemas.microsoft.com/office/drawing/2014/main" id="{C7281D82-AB77-4B8B-ADAE-82DFBB334053}"/>
                </a:ext>
              </a:extLst>
            </p:cNvPr>
            <p:cNvSpPr/>
            <p:nvPr/>
          </p:nvSpPr>
          <p:spPr>
            <a:xfrm>
              <a:off x="5469074" y="3315474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CNMI</a:t>
              </a:r>
              <a:endParaRPr kumimoji="1" lang="ja-JP" altLang="en-US" sz="14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F432F94-8203-4034-88C3-A926D6EE5064}"/>
                </a:ext>
              </a:extLst>
            </p:cNvPr>
            <p:cNvSpPr/>
            <p:nvPr/>
          </p:nvSpPr>
          <p:spPr>
            <a:xfrm>
              <a:off x="7920760" y="3387091"/>
              <a:ext cx="2093362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-Winnings * 0.1 as withholding tax</a:t>
              </a:r>
              <a:endParaRPr kumimoji="1" lang="ja-JP" altLang="en-US" sz="1400" dirty="0"/>
            </a:p>
          </p:txBody>
        </p:sp>
        <p:sp>
          <p:nvSpPr>
            <p:cNvPr id="51" name="フローチャート: 判断 50">
              <a:extLst>
                <a:ext uri="{FF2B5EF4-FFF2-40B4-BE49-F238E27FC236}">
                  <a16:creationId xmlns:a16="http://schemas.microsoft.com/office/drawing/2014/main" id="{879DC513-6866-4CA4-9B4B-9599D264F6DE}"/>
                </a:ext>
              </a:extLst>
            </p:cNvPr>
            <p:cNvSpPr/>
            <p:nvPr/>
          </p:nvSpPr>
          <p:spPr>
            <a:xfrm>
              <a:off x="5469074" y="4241285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foreigners</a:t>
              </a:r>
              <a:endParaRPr kumimoji="1" lang="ja-JP" altLang="en-US" sz="12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2BAE95A-A56B-48FA-9AF2-38C278FFF235}"/>
                </a:ext>
              </a:extLst>
            </p:cNvPr>
            <p:cNvSpPr/>
            <p:nvPr/>
          </p:nvSpPr>
          <p:spPr>
            <a:xfrm>
              <a:off x="7920759" y="4299036"/>
              <a:ext cx="2093361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-Winnings * 0 as withholding tax</a:t>
              </a:r>
              <a:endParaRPr kumimoji="1" lang="ja-JP" altLang="en-US" sz="1400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E3FBC18-39EB-4951-85AF-CE493C62D5F3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1890930" y="6678163"/>
              <a:ext cx="0" cy="3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8F0C09F8-E950-4428-B598-4ED2EEC2C69F}"/>
                </a:ext>
              </a:extLst>
            </p:cNvPr>
            <p:cNvCxnSpPr>
              <a:stCxn id="42" idx="2"/>
            </p:cNvCxnSpPr>
            <p:nvPr/>
          </p:nvCxnSpPr>
          <p:spPr>
            <a:xfrm>
              <a:off x="7412097" y="1463852"/>
              <a:ext cx="78281" cy="164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99F6B121-CCEF-4F6E-8947-AC3CCAA5984F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6472027" y="2242540"/>
              <a:ext cx="7699" cy="14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3F0933D-4227-43C8-A558-5F7617045589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6479726" y="3159684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97F9F020-13D8-41B5-88A8-1EF597323980}"/>
                </a:ext>
              </a:extLst>
            </p:cNvPr>
            <p:cNvCxnSpPr>
              <a:stCxn id="48" idx="2"/>
              <a:endCxn id="51" idx="0"/>
            </p:cNvCxnSpPr>
            <p:nvPr/>
          </p:nvCxnSpPr>
          <p:spPr>
            <a:xfrm>
              <a:off x="6479726" y="4085495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4EB8188B-6A8B-4CBD-98D7-9047FDF3ED8F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7490378" y="2755548"/>
              <a:ext cx="430381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AC3B97B5-3D3A-409B-B811-84D7D06A4EA7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7490378" y="3700485"/>
              <a:ext cx="430382" cy="1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5022FC4-D1A8-4458-B3CD-79A451F235F1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7490378" y="4626295"/>
              <a:ext cx="4303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C3DAA2DD-1539-4B90-8B5C-4E0F21A2939A}"/>
                </a:ext>
              </a:extLst>
            </p:cNvPr>
            <p:cNvSpPr txBox="1"/>
            <p:nvPr/>
          </p:nvSpPr>
          <p:spPr>
            <a:xfrm>
              <a:off x="6590574" y="3957807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False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8EAA1F8-19E1-4E77-A657-C4242ADEED31}"/>
                </a:ext>
              </a:extLst>
            </p:cNvPr>
            <p:cNvSpPr txBox="1"/>
            <p:nvPr/>
          </p:nvSpPr>
          <p:spPr>
            <a:xfrm>
              <a:off x="6522827" y="3064402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False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9EBD802-F671-4243-93F6-0A072986C5D1}"/>
                </a:ext>
              </a:extLst>
            </p:cNvPr>
            <p:cNvSpPr txBox="1"/>
            <p:nvPr/>
          </p:nvSpPr>
          <p:spPr>
            <a:xfrm>
              <a:off x="7200774" y="4156603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True</a:t>
              </a:r>
              <a:endParaRPr kumimoji="1" lang="ja-JP" altLang="en-US" sz="14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8514842-24D3-4D51-9503-B63EF3F942B4}"/>
                </a:ext>
              </a:extLst>
            </p:cNvPr>
            <p:cNvSpPr txBox="1"/>
            <p:nvPr/>
          </p:nvSpPr>
          <p:spPr>
            <a:xfrm>
              <a:off x="7182085" y="3231301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True</a:t>
              </a:r>
              <a:endParaRPr kumimoji="1" lang="ja-JP" altLang="en-US" sz="140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1623671-69E9-49AA-B99C-A4AFFE94EDA7}"/>
                </a:ext>
              </a:extLst>
            </p:cNvPr>
            <p:cNvSpPr txBox="1"/>
            <p:nvPr/>
          </p:nvSpPr>
          <p:spPr>
            <a:xfrm>
              <a:off x="7161617" y="2353466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True</a:t>
              </a:r>
              <a:endParaRPr kumimoji="1" lang="ja-JP" altLang="en-US" sz="1400" dirty="0"/>
            </a:p>
          </p:txBody>
        </p:sp>
        <p:sp>
          <p:nvSpPr>
            <p:cNvPr id="82" name="フローチャート: 結合子 81">
              <a:extLst>
                <a:ext uri="{FF2B5EF4-FFF2-40B4-BE49-F238E27FC236}">
                  <a16:creationId xmlns:a16="http://schemas.microsoft.com/office/drawing/2014/main" id="{1FB290FA-AD12-454D-855B-25946BAFC136}"/>
                </a:ext>
              </a:extLst>
            </p:cNvPr>
            <p:cNvSpPr/>
            <p:nvPr/>
          </p:nvSpPr>
          <p:spPr>
            <a:xfrm>
              <a:off x="10270660" y="2722799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3" name="フローチャート: 結合子 82">
              <a:extLst>
                <a:ext uri="{FF2B5EF4-FFF2-40B4-BE49-F238E27FC236}">
                  <a16:creationId xmlns:a16="http://schemas.microsoft.com/office/drawing/2014/main" id="{EB76E2F0-4EFE-43A2-B622-CB93012470D6}"/>
                </a:ext>
              </a:extLst>
            </p:cNvPr>
            <p:cNvSpPr/>
            <p:nvPr/>
          </p:nvSpPr>
          <p:spPr>
            <a:xfrm>
              <a:off x="10278488" y="3628289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4" name="フローチャート: 結合子 83">
              <a:extLst>
                <a:ext uri="{FF2B5EF4-FFF2-40B4-BE49-F238E27FC236}">
                  <a16:creationId xmlns:a16="http://schemas.microsoft.com/office/drawing/2014/main" id="{A6A79078-1D16-4266-A38F-6AECF9E9C88F}"/>
                </a:ext>
              </a:extLst>
            </p:cNvPr>
            <p:cNvSpPr/>
            <p:nvPr/>
          </p:nvSpPr>
          <p:spPr>
            <a:xfrm>
              <a:off x="10278488" y="4557648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A04C53A5-4C5E-4548-B8E4-16E5AD88271D}"/>
                </a:ext>
              </a:extLst>
            </p:cNvPr>
            <p:cNvCxnSpPr>
              <a:stCxn id="47" idx="3"/>
              <a:endCxn id="82" idx="2"/>
            </p:cNvCxnSpPr>
            <p:nvPr/>
          </p:nvCxnSpPr>
          <p:spPr>
            <a:xfrm>
              <a:off x="10014122" y="2755548"/>
              <a:ext cx="256538" cy="5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648C80D6-87C1-4134-BF00-C08BF9C16197}"/>
                </a:ext>
              </a:extLst>
            </p:cNvPr>
            <p:cNvCxnSpPr>
              <a:stCxn id="49" idx="3"/>
              <a:endCxn id="83" idx="2"/>
            </p:cNvCxnSpPr>
            <p:nvPr/>
          </p:nvCxnSpPr>
          <p:spPr>
            <a:xfrm>
              <a:off x="10014122" y="3714350"/>
              <a:ext cx="264366" cy="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A0DDE5F1-51BB-4231-85EF-9978412BE825}"/>
                </a:ext>
              </a:extLst>
            </p:cNvPr>
            <p:cNvCxnSpPr>
              <a:cxnSpLocks/>
              <a:stCxn id="52" idx="3"/>
              <a:endCxn id="84" idx="1"/>
            </p:cNvCxnSpPr>
            <p:nvPr/>
          </p:nvCxnSpPr>
          <p:spPr>
            <a:xfrm flipV="1">
              <a:off x="10014120" y="4583002"/>
              <a:ext cx="289827" cy="43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5B67FFA-65DD-499D-ADD4-527DDC5CF5D3}"/>
                </a:ext>
              </a:extLst>
            </p:cNvPr>
            <p:cNvCxnSpPr>
              <a:stCxn id="82" idx="4"/>
              <a:endCxn id="83" idx="0"/>
            </p:cNvCxnSpPr>
            <p:nvPr/>
          </p:nvCxnSpPr>
          <p:spPr>
            <a:xfrm>
              <a:off x="10357582" y="2895927"/>
              <a:ext cx="7828" cy="73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3A87AD5-8E48-4144-9102-C59DF7DED54E}"/>
                </a:ext>
              </a:extLst>
            </p:cNvPr>
            <p:cNvCxnSpPr>
              <a:stCxn id="83" idx="4"/>
              <a:endCxn id="84" idx="0"/>
            </p:cNvCxnSpPr>
            <p:nvPr/>
          </p:nvCxnSpPr>
          <p:spPr>
            <a:xfrm>
              <a:off x="10365410" y="3801417"/>
              <a:ext cx="0" cy="75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59F890C2-8D45-4766-869C-22FE29031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871" y="4740497"/>
              <a:ext cx="439710" cy="57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F5799D5-9188-437A-AC23-70E2AF649D32}"/>
                </a:ext>
              </a:extLst>
            </p:cNvPr>
            <p:cNvCxnSpPr>
              <a:stCxn id="8" idx="2"/>
              <a:endCxn id="3" idx="0"/>
            </p:cNvCxnSpPr>
            <p:nvPr/>
          </p:nvCxnSpPr>
          <p:spPr>
            <a:xfrm flipH="1">
              <a:off x="7898606" y="5939873"/>
              <a:ext cx="50659" cy="1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05CD371-ABAD-964D-9F1E-3C0235AC9D1E}"/>
                </a:ext>
              </a:extLst>
            </p:cNvPr>
            <p:cNvCxnSpPr>
              <a:cxnSpLocks/>
              <a:stCxn id="7" idx="4"/>
              <a:endCxn id="42" idx="1"/>
            </p:cNvCxnSpPr>
            <p:nvPr/>
          </p:nvCxnSpPr>
          <p:spPr>
            <a:xfrm rot="5400000" flipH="1" flipV="1">
              <a:off x="527914" y="2189761"/>
              <a:ext cx="5851417" cy="3125387"/>
            </a:xfrm>
            <a:prstGeom prst="bentConnector4">
              <a:avLst>
                <a:gd name="adj1" fmla="val -3907"/>
                <a:gd name="adj2" fmla="val 96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18AC9-A0CC-9646-9808-7B942BD342FE}"/>
              </a:ext>
            </a:extLst>
          </p:cNvPr>
          <p:cNvGrpSpPr/>
          <p:nvPr/>
        </p:nvGrpSpPr>
        <p:grpSpPr>
          <a:xfrm>
            <a:off x="8071194" y="311328"/>
            <a:ext cx="4023190" cy="6235343"/>
            <a:chOff x="7486954" y="85392"/>
            <a:chExt cx="4595610" cy="6674469"/>
          </a:xfrm>
        </p:grpSpPr>
        <p:sp>
          <p:nvSpPr>
            <p:cNvPr id="73" name="Terminator 72">
              <a:extLst>
                <a:ext uri="{FF2B5EF4-FFF2-40B4-BE49-F238E27FC236}">
                  <a16:creationId xmlns:a16="http://schemas.microsoft.com/office/drawing/2014/main" id="{B0753935-2D57-5C45-8F73-ED32BA7B89D2}"/>
                </a:ext>
              </a:extLst>
            </p:cNvPr>
            <p:cNvSpPr/>
            <p:nvPr/>
          </p:nvSpPr>
          <p:spPr>
            <a:xfrm>
              <a:off x="9273170" y="85392"/>
              <a:ext cx="1040860" cy="42798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75" name="Terminator 74">
              <a:extLst>
                <a:ext uri="{FF2B5EF4-FFF2-40B4-BE49-F238E27FC236}">
                  <a16:creationId xmlns:a16="http://schemas.microsoft.com/office/drawing/2014/main" id="{DB8F8C2B-999E-5047-A2FC-397AE6CF5C39}"/>
                </a:ext>
              </a:extLst>
            </p:cNvPr>
            <p:cNvSpPr/>
            <p:nvPr/>
          </p:nvSpPr>
          <p:spPr>
            <a:xfrm>
              <a:off x="9265071" y="6390529"/>
              <a:ext cx="1040860" cy="36933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2835A4CB-138F-A54A-A82B-36FA1B2E458C}"/>
                </a:ext>
              </a:extLst>
            </p:cNvPr>
            <p:cNvSpPr/>
            <p:nvPr/>
          </p:nvSpPr>
          <p:spPr>
            <a:xfrm>
              <a:off x="7512020" y="662740"/>
              <a:ext cx="4563159" cy="639858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Initialize Arrays: </a:t>
              </a:r>
              <a:r>
                <a:rPr lang="en-US" sz="1400" dirty="0" err="1">
                  <a:solidFill>
                    <a:schemeClr val="bg1"/>
                  </a:solidFill>
                </a:rPr>
                <a:t>ChipColor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ChipValue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Global Variables: </a:t>
              </a:r>
              <a:r>
                <a:rPr lang="en-US" sz="1400" dirty="0" err="1">
                  <a:solidFill>
                    <a:schemeClr val="bg1"/>
                  </a:solidFill>
                </a:rPr>
                <a:t>ReceiptTotal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ChipTotal</a:t>
              </a:r>
              <a:r>
                <a:rPr lang="en-US" sz="1400" dirty="0">
                  <a:solidFill>
                    <a:schemeClr val="bg1"/>
                  </a:solidFill>
                </a:rPr>
                <a:t>, Won</a:t>
              </a:r>
            </a:p>
          </p:txBody>
        </p:sp>
        <p:sp>
          <p:nvSpPr>
            <p:cNvPr id="85" name="Predefined Process 84">
              <a:extLst>
                <a:ext uri="{FF2B5EF4-FFF2-40B4-BE49-F238E27FC236}">
                  <a16:creationId xmlns:a16="http://schemas.microsoft.com/office/drawing/2014/main" id="{25B8E01F-7C69-5E46-8C35-F3DC1FE43D36}"/>
                </a:ext>
              </a:extLst>
            </p:cNvPr>
            <p:cNvSpPr/>
            <p:nvPr/>
          </p:nvSpPr>
          <p:spPr>
            <a:xfrm>
              <a:off x="7503469" y="2066705"/>
              <a:ext cx="4571705" cy="693918"/>
            </a:xfrm>
            <a:prstGeom prst="flowChartPredefinedProcess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 function </a:t>
              </a:r>
              <a:br>
                <a:rPr lang="en-US" sz="1400" dirty="0"/>
              </a:br>
              <a:r>
                <a:rPr lang="en-US" sz="1400" dirty="0" err="1"/>
                <a:t>ReceiptTotal</a:t>
              </a:r>
              <a:r>
                <a:rPr lang="en-US" sz="1400" dirty="0"/>
                <a:t> = </a:t>
              </a:r>
              <a:r>
                <a:rPr lang="en-US" sz="1400" dirty="0" err="1"/>
                <a:t>getReceipts</a:t>
              </a:r>
              <a:r>
                <a:rPr lang="en-US" sz="1400" dirty="0"/>
                <a:t>()</a:t>
              </a:r>
            </a:p>
          </p:txBody>
        </p:sp>
        <p:sp>
          <p:nvSpPr>
            <p:cNvPr id="87" name="Predefined Process 86">
              <a:extLst>
                <a:ext uri="{FF2B5EF4-FFF2-40B4-BE49-F238E27FC236}">
                  <a16:creationId xmlns:a16="http://schemas.microsoft.com/office/drawing/2014/main" id="{7839A102-BB4A-3240-A426-CF00813BD190}"/>
                </a:ext>
              </a:extLst>
            </p:cNvPr>
            <p:cNvSpPr/>
            <p:nvPr/>
          </p:nvSpPr>
          <p:spPr>
            <a:xfrm>
              <a:off x="7486954" y="3584208"/>
              <a:ext cx="4571711" cy="620975"/>
            </a:xfrm>
            <a:prstGeom prst="flowChartPredefinedProcess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function Chip Total = </a:t>
              </a:r>
              <a:r>
                <a:rPr lang="en-US" sz="1400" dirty="0" err="1"/>
                <a:t>getReceipts</a:t>
              </a:r>
              <a:r>
                <a:rPr lang="en-US" sz="1400" dirty="0"/>
                <a:t>(</a:t>
              </a:r>
              <a:r>
                <a:rPr lang="en-US" sz="1400" dirty="0" err="1"/>
                <a:t>ChipColor</a:t>
              </a:r>
              <a:r>
                <a:rPr lang="en-US" sz="1400" dirty="0"/>
                <a:t>, </a:t>
              </a:r>
              <a:r>
                <a:rPr lang="en-US" sz="1400" dirty="0" err="1"/>
                <a:t>ChipValue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C6E278B-BE41-F042-8557-DB1819B9217B}"/>
                </a:ext>
              </a:extLst>
            </p:cNvPr>
            <p:cNvCxnSpPr>
              <a:stCxn id="73" idx="2"/>
              <a:endCxn id="76" idx="0"/>
            </p:cNvCxnSpPr>
            <p:nvPr/>
          </p:nvCxnSpPr>
          <p:spPr>
            <a:xfrm>
              <a:off x="9793600" y="513372"/>
              <a:ext cx="0" cy="149368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787E24C-9ADC-C141-9535-3F9D19A42599}"/>
                </a:ext>
              </a:extLst>
            </p:cNvPr>
            <p:cNvCxnSpPr>
              <a:cxnSpLocks/>
              <a:stCxn id="76" idx="2"/>
              <a:endCxn id="96" idx="0"/>
            </p:cNvCxnSpPr>
            <p:nvPr/>
          </p:nvCxnSpPr>
          <p:spPr>
            <a:xfrm flipH="1">
              <a:off x="9789325" y="1302598"/>
              <a:ext cx="4275" cy="198193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D9D9CD-0486-1144-82C0-DC964D487364}"/>
                </a:ext>
              </a:extLst>
            </p:cNvPr>
            <p:cNvCxnSpPr>
              <a:cxnSpLocks/>
              <a:stCxn id="85" idx="2"/>
              <a:endCxn id="99" idx="0"/>
            </p:cNvCxnSpPr>
            <p:nvPr/>
          </p:nvCxnSpPr>
          <p:spPr>
            <a:xfrm flipH="1">
              <a:off x="9782358" y="2760623"/>
              <a:ext cx="6964" cy="26528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Display 93">
              <a:extLst>
                <a:ext uri="{FF2B5EF4-FFF2-40B4-BE49-F238E27FC236}">
                  <a16:creationId xmlns:a16="http://schemas.microsoft.com/office/drawing/2014/main" id="{630ECE71-53B7-244F-9C6D-D0BE8857E2F9}"/>
                </a:ext>
              </a:extLst>
            </p:cNvPr>
            <p:cNvSpPr/>
            <p:nvPr/>
          </p:nvSpPr>
          <p:spPr>
            <a:xfrm>
              <a:off x="7533063" y="4388552"/>
              <a:ext cx="4488139" cy="372772"/>
            </a:xfrm>
            <a:prstGeom prst="flowChartDispla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Display: </a:t>
              </a:r>
              <a:r>
                <a:rPr lang="en-US" sz="1400" dirty="0" err="1"/>
                <a:t>ChipTotal</a:t>
              </a:r>
              <a:endParaRPr lang="en-US" sz="1400" dirty="0"/>
            </a:p>
          </p:txBody>
        </p:sp>
        <p:sp>
          <p:nvSpPr>
            <p:cNvPr id="96" name="Display 95">
              <a:extLst>
                <a:ext uri="{FF2B5EF4-FFF2-40B4-BE49-F238E27FC236}">
                  <a16:creationId xmlns:a16="http://schemas.microsoft.com/office/drawing/2014/main" id="{E75E0CD8-F17F-4943-8F19-2989EFA6F828}"/>
                </a:ext>
              </a:extLst>
            </p:cNvPr>
            <p:cNvSpPr/>
            <p:nvPr/>
          </p:nvSpPr>
          <p:spPr>
            <a:xfrm>
              <a:off x="7545255" y="1500791"/>
              <a:ext cx="4488139" cy="369332"/>
            </a:xfrm>
            <a:prstGeom prst="flowChartDispla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Display: Introduction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CC0E7D-1C0A-9C4B-9939-75EDFCE7A073}"/>
                </a:ext>
              </a:extLst>
            </p:cNvPr>
            <p:cNvCxnSpPr>
              <a:cxnSpLocks/>
              <a:stCxn id="96" idx="2"/>
              <a:endCxn id="85" idx="0"/>
            </p:cNvCxnSpPr>
            <p:nvPr/>
          </p:nvCxnSpPr>
          <p:spPr>
            <a:xfrm flipH="1">
              <a:off x="9789322" y="1870123"/>
              <a:ext cx="3" cy="19658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splay 98">
              <a:extLst>
                <a:ext uri="{FF2B5EF4-FFF2-40B4-BE49-F238E27FC236}">
                  <a16:creationId xmlns:a16="http://schemas.microsoft.com/office/drawing/2014/main" id="{E3299D98-71FD-FA40-9865-08A1B0454B6A}"/>
                </a:ext>
              </a:extLst>
            </p:cNvPr>
            <p:cNvSpPr/>
            <p:nvPr/>
          </p:nvSpPr>
          <p:spPr>
            <a:xfrm>
              <a:off x="7538288" y="3025905"/>
              <a:ext cx="4488139" cy="369333"/>
            </a:xfrm>
            <a:prstGeom prst="flowChartDispla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Display: </a:t>
              </a:r>
              <a:r>
                <a:rPr lang="en-US" sz="1400" dirty="0" err="1"/>
                <a:t>ReceiptTotal</a:t>
              </a:r>
              <a:endParaRPr lang="en-US" sz="14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1BE8FF3-6EE4-8340-A347-3AE8D258DC20}"/>
                </a:ext>
              </a:extLst>
            </p:cNvPr>
            <p:cNvCxnSpPr>
              <a:cxnSpLocks/>
              <a:stCxn id="99" idx="2"/>
              <a:endCxn id="87" idx="0"/>
            </p:cNvCxnSpPr>
            <p:nvPr/>
          </p:nvCxnSpPr>
          <p:spPr>
            <a:xfrm flipH="1">
              <a:off x="9772810" y="3395238"/>
              <a:ext cx="9548" cy="18897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BD0A0E3-DB17-014E-9F2B-29899226DACC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>
              <a:off x="9772810" y="4205183"/>
              <a:ext cx="4323" cy="183369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Process 102">
              <a:extLst>
                <a:ext uri="{FF2B5EF4-FFF2-40B4-BE49-F238E27FC236}">
                  <a16:creationId xmlns:a16="http://schemas.microsoft.com/office/drawing/2014/main" id="{F2590D28-0144-6043-86C6-257B58B4BBB4}"/>
                </a:ext>
              </a:extLst>
            </p:cNvPr>
            <p:cNvSpPr/>
            <p:nvPr/>
          </p:nvSpPr>
          <p:spPr>
            <a:xfrm>
              <a:off x="7499828" y="4997570"/>
              <a:ext cx="4563159" cy="3985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Won = </a:t>
              </a:r>
              <a:r>
                <a:rPr lang="en-US" sz="1400" dirty="0" err="1">
                  <a:solidFill>
                    <a:schemeClr val="bg1"/>
                  </a:solidFill>
                </a:rPr>
                <a:t>ChipTotal</a:t>
              </a:r>
              <a:r>
                <a:rPr lang="en-US" sz="1400" dirty="0">
                  <a:solidFill>
                    <a:schemeClr val="bg1"/>
                  </a:solidFill>
                </a:rPr>
                <a:t> – </a:t>
              </a:r>
              <a:r>
                <a:rPr lang="en-US" sz="1400" dirty="0" err="1">
                  <a:solidFill>
                    <a:schemeClr val="bg1"/>
                  </a:solidFill>
                </a:rPr>
                <a:t>ReceiptTotal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4" name="Predefined Process 103">
              <a:extLst>
                <a:ext uri="{FF2B5EF4-FFF2-40B4-BE49-F238E27FC236}">
                  <a16:creationId xmlns:a16="http://schemas.microsoft.com/office/drawing/2014/main" id="{57D5ECA0-147B-404C-84A2-0879BDDDD3C5}"/>
                </a:ext>
              </a:extLst>
            </p:cNvPr>
            <p:cNvSpPr/>
            <p:nvPr/>
          </p:nvSpPr>
          <p:spPr>
            <a:xfrm>
              <a:off x="7510853" y="5583584"/>
              <a:ext cx="4571711" cy="620975"/>
            </a:xfrm>
            <a:prstGeom prst="flowChartPredefinedProcess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function </a:t>
              </a:r>
              <a:r>
                <a:rPr lang="en-US" sz="1400" dirty="0" err="1"/>
                <a:t>displayResults</a:t>
              </a:r>
              <a:r>
                <a:rPr lang="en-US" sz="1400" dirty="0"/>
                <a:t>(</a:t>
              </a:r>
              <a:r>
                <a:rPr lang="en-US" sz="1400" dirty="0" err="1"/>
                <a:t>ChipValue</a:t>
              </a:r>
              <a:r>
                <a:rPr lang="en-US" sz="1400" dirty="0"/>
                <a:t>, Won)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CEBEB3-64EB-A343-A3F4-8A4DCF003C7B}"/>
                </a:ext>
              </a:extLst>
            </p:cNvPr>
            <p:cNvCxnSpPr>
              <a:cxnSpLocks/>
              <a:stCxn id="94" idx="2"/>
              <a:endCxn id="103" idx="0"/>
            </p:cNvCxnSpPr>
            <p:nvPr/>
          </p:nvCxnSpPr>
          <p:spPr>
            <a:xfrm>
              <a:off x="9777133" y="4761324"/>
              <a:ext cx="4275" cy="236246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299E8E-B8AE-9B4D-B6B5-B12E3E6F21C1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>
              <a:off x="9781408" y="5396106"/>
              <a:ext cx="15301" cy="187478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8AD876B-F80E-0C42-A4B0-810EAFA4ACAB}"/>
                </a:ext>
              </a:extLst>
            </p:cNvPr>
            <p:cNvCxnSpPr>
              <a:cxnSpLocks/>
              <a:stCxn id="104" idx="2"/>
              <a:endCxn id="75" idx="0"/>
            </p:cNvCxnSpPr>
            <p:nvPr/>
          </p:nvCxnSpPr>
          <p:spPr>
            <a:xfrm flipH="1">
              <a:off x="9785501" y="6204559"/>
              <a:ext cx="11208" cy="18597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03696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1040</TotalTime>
  <Words>703</Words>
  <Application>Microsoft Macintosh PowerPoint</Application>
  <PresentationFormat>Widescreen</PresentationFormat>
  <Paragraphs>210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パーセル</vt:lpstr>
      <vt:lpstr>Dynasty casino   chip counter FINAL </vt:lpstr>
      <vt:lpstr>Chip counting specifications</vt:lpstr>
      <vt:lpstr>PowerPoint Presentation</vt:lpstr>
      <vt:lpstr>PowerPoint Presentation</vt:lpstr>
      <vt:lpstr>Known test data１ For U.S &amp; GUAM residents</vt:lpstr>
      <vt:lpstr>Known test data 2 CNMI residents</vt:lpstr>
      <vt:lpstr>Known test data 3 All foreign residents</vt:lpstr>
      <vt:lpstr>Known test data 4 Loser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Dynasty casino   chip counter </dc:title>
  <dc:creator>muramoto mami</dc:creator>
  <cp:lastModifiedBy>Microsoft Office User</cp:lastModifiedBy>
  <cp:revision>35</cp:revision>
  <dcterms:created xsi:type="dcterms:W3CDTF">2019-11-06T13:31:06Z</dcterms:created>
  <dcterms:modified xsi:type="dcterms:W3CDTF">2019-12-09T05:47:40Z</dcterms:modified>
</cp:coreProperties>
</file>