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2" r:id="rId6"/>
    <p:sldId id="271" r:id="rId7"/>
    <p:sldId id="264" r:id="rId8"/>
    <p:sldId id="266" r:id="rId9"/>
    <p:sldId id="265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47"/>
  </p:normalViewPr>
  <p:slideViewPr>
    <p:cSldViewPr snapToGrid="0" snapToObjects="1">
      <p:cViewPr>
        <p:scale>
          <a:sx n="90" d="100"/>
          <a:sy n="90" d="100"/>
        </p:scale>
        <p:origin x="1192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0A56B-8F31-254F-AEBD-083B838D724D}" type="datetimeFigureOut">
              <a:rPr kumimoji="1" lang="zh-CN" altLang="en-US" smtClean="0"/>
              <a:t>2017/9/5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8425C-5492-514A-BFC1-DBE0CB7E21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8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8425C-5492-514A-BFC1-DBE0CB7E218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64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COPROCESSORs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1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17856" y="2905693"/>
            <a:ext cx="974558" cy="20745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51544" y="1722680"/>
            <a:ext cx="4800365" cy="4621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851544" y="638333"/>
            <a:ext cx="4652447" cy="8373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zookeeper</a:t>
            </a:r>
            <a:endParaRPr kumimoji="1"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4416321" y="2309504"/>
            <a:ext cx="3845624" cy="21865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1"/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23045" y="4980199"/>
            <a:ext cx="3838900" cy="98841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Region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97856" y="2606526"/>
            <a:ext cx="887270" cy="8561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End</a:t>
            </a:r>
          </a:p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Point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44101" y="2463117"/>
            <a:ext cx="1431877" cy="175830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Observer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626823" y="2905693"/>
            <a:ext cx="974558" cy="207450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39133" y="1816037"/>
            <a:ext cx="207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RegionServer</a:t>
            </a:r>
            <a:endParaRPr kumimoji="1"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97856" y="3733691"/>
            <a:ext cx="11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Region1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92414" y="2905693"/>
            <a:ext cx="1623907" cy="55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2769915" y="3673349"/>
            <a:ext cx="1653130" cy="54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20486116">
            <a:off x="2944878" y="2838048"/>
            <a:ext cx="1311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Call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RPC</a:t>
            </a:r>
            <a:endParaRPr kumimoji="1"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 rot="20486116">
            <a:off x="2894066" y="3381714"/>
            <a:ext cx="158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B0F0"/>
                </a:solidFill>
              </a:rPr>
              <a:t>RpcChannel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20486116">
            <a:off x="3177820" y="3927532"/>
            <a:ext cx="13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sp>
        <p:nvSpPr>
          <p:cNvPr id="28" name="爆炸形 2 27"/>
          <p:cNvSpPr/>
          <p:nvPr/>
        </p:nvSpPr>
        <p:spPr>
          <a:xfrm>
            <a:off x="7429530" y="2745313"/>
            <a:ext cx="444843" cy="33363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9" name="爆炸形 2 28"/>
          <p:cNvSpPr/>
          <p:nvPr/>
        </p:nvSpPr>
        <p:spPr>
          <a:xfrm>
            <a:off x="7429530" y="3660843"/>
            <a:ext cx="444843" cy="33363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832248" y="2723509"/>
            <a:ext cx="124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rowCount</a:t>
            </a:r>
            <a:r>
              <a:rPr kumimoji="1" lang="en-US" altLang="zh-CN" sz="1400" dirty="0" smtClean="0"/>
              <a:t>++</a:t>
            </a:r>
            <a:endParaRPr kumimoji="1" lang="zh-CN" altLang="en-US" sz="1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855291" y="3656118"/>
            <a:ext cx="1244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rowCount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--</a:t>
            </a:r>
            <a:endParaRPr kumimoji="1" lang="zh-CN" altLang="en-US" sz="1400" dirty="0"/>
          </a:p>
        </p:txBody>
      </p:sp>
      <p:cxnSp>
        <p:nvCxnSpPr>
          <p:cNvPr id="34" name="直线箭头连接符 33"/>
          <p:cNvCxnSpPr/>
          <p:nvPr/>
        </p:nvCxnSpPr>
        <p:spPr>
          <a:xfrm flipH="1" flipV="1">
            <a:off x="7874373" y="2905693"/>
            <a:ext cx="1752450" cy="48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H="1" flipV="1">
            <a:off x="7874373" y="3875327"/>
            <a:ext cx="1715352" cy="46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041958" y="2902965"/>
            <a:ext cx="387572" cy="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H="1">
            <a:off x="7033828" y="3872599"/>
            <a:ext cx="387572" cy="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193345" y="3087877"/>
            <a:ext cx="90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postPut</a:t>
            </a:r>
            <a:r>
              <a:rPr kumimoji="1" lang="en-US" altLang="zh-CN" sz="1400" dirty="0" smtClean="0"/>
              <a:t>()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118978" y="4007312"/>
            <a:ext cx="11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smtClean="0"/>
              <a:t>postDelete</a:t>
            </a:r>
            <a:r>
              <a:rPr kumimoji="1" lang="en-US" altLang="zh-CN" sz="1400" dirty="0" smtClean="0"/>
              <a:t>()</a:t>
            </a:r>
            <a:endParaRPr kumimoji="1" lang="zh-CN" altLang="en-US" sz="1400" dirty="0"/>
          </a:p>
        </p:txBody>
      </p:sp>
      <p:cxnSp>
        <p:nvCxnSpPr>
          <p:cNvPr id="47" name="直线箭头连接符 46"/>
          <p:cNvCxnSpPr>
            <a:stCxn id="10" idx="0"/>
          </p:cNvCxnSpPr>
          <p:nvPr/>
        </p:nvCxnSpPr>
        <p:spPr>
          <a:xfrm flipH="1" flipV="1">
            <a:off x="5832248" y="1475710"/>
            <a:ext cx="627792" cy="98740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>
            <a:off x="5028163" y="1475710"/>
            <a:ext cx="562155" cy="112899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632504" y="1167020"/>
            <a:ext cx="248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rowCount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stored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in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Znode</a:t>
            </a:r>
            <a:endParaRPr kumimoji="1"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4632504" y="4507861"/>
            <a:ext cx="9578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kumimoji="1" lang="mr-IN" altLang="zh-CN" b="1" dirty="0" smtClean="0"/>
              <a:t>……</a:t>
            </a:r>
            <a:endParaRPr kumimoji="1" lang="zh-CN" altLang="en-US" b="1" dirty="0"/>
          </a:p>
        </p:txBody>
      </p:sp>
      <p:sp>
        <p:nvSpPr>
          <p:cNvPr id="61" name="文本框 60"/>
          <p:cNvSpPr txBox="1"/>
          <p:nvPr/>
        </p:nvSpPr>
        <p:spPr>
          <a:xfrm rot="865499">
            <a:off x="8412030" y="2796736"/>
            <a:ext cx="100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Call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Put()</a:t>
            </a:r>
            <a:endParaRPr kumimoji="1"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 rot="865499">
            <a:off x="8261194" y="3815497"/>
            <a:ext cx="133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Call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Delete()</a:t>
            </a:r>
            <a:endParaRPr kumimoji="1" lang="zh-CN" altLang="en-US" sz="1600" dirty="0"/>
          </a:p>
        </p:txBody>
      </p:sp>
      <p:sp>
        <p:nvSpPr>
          <p:cNvPr id="63" name="文本框 62"/>
          <p:cNvSpPr txBox="1"/>
          <p:nvPr/>
        </p:nvSpPr>
        <p:spPr>
          <a:xfrm>
            <a:off x="647493" y="489911"/>
            <a:ext cx="142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</a:rPr>
              <a:t>DEMO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78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41745"/>
            <a:ext cx="10058400" cy="1315593"/>
          </a:xfrm>
        </p:spPr>
        <p:txBody>
          <a:bodyPr/>
          <a:lstStyle/>
          <a:p>
            <a:r>
              <a:rPr kumimoji="1" lang="en-US" altLang="zh-CN" sz="4800" dirty="0" smtClean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557338"/>
            <a:ext cx="10058400" cy="505777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统计某个 </a:t>
            </a:r>
            <a:r>
              <a:rPr lang="en-US" altLang="zh-CN" sz="2400" b="1" dirty="0"/>
              <a:t>Region </a:t>
            </a:r>
            <a:r>
              <a:rPr lang="zh-CN" altLang="en-US" sz="2400" b="1" dirty="0"/>
              <a:t>中</a:t>
            </a:r>
            <a:r>
              <a:rPr lang="zh-CN" altLang="en-US" sz="2400" b="1" dirty="0" smtClean="0"/>
              <a:t>数据行</a:t>
            </a:r>
            <a:r>
              <a:rPr lang="zh-CN" altLang="en-US" sz="2400" b="1" dirty="0"/>
              <a:t>的个数总</a:t>
            </a:r>
            <a:r>
              <a:rPr lang="zh-CN" altLang="en-US" sz="2400" b="1" dirty="0" smtClean="0"/>
              <a:t>和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1800" dirty="0" smtClean="0"/>
              <a:t>   </a:t>
            </a:r>
            <a:r>
              <a:rPr lang="en-US" altLang="zh-CN" sz="1800" dirty="0" smtClean="0"/>
              <a:t>https</a:t>
            </a:r>
            <a:r>
              <a:rPr lang="en-US" altLang="zh-CN" sz="1800" dirty="0"/>
              <a:t>://</a:t>
            </a:r>
            <a:r>
              <a:rPr lang="en-US" altLang="zh-CN" sz="1800" dirty="0" err="1"/>
              <a:t>github.com</a:t>
            </a:r>
            <a:r>
              <a:rPr lang="en-US" altLang="zh-CN" sz="1800" dirty="0"/>
              <a:t>/</a:t>
            </a:r>
            <a:r>
              <a:rPr lang="en-US" altLang="zh-CN" sz="1800" dirty="0" err="1"/>
              <a:t>okingniko</a:t>
            </a:r>
            <a:r>
              <a:rPr lang="en-US" altLang="zh-CN" sz="1800" dirty="0"/>
              <a:t>/</a:t>
            </a:r>
            <a:r>
              <a:rPr lang="en-US" altLang="zh-CN" sz="1800" dirty="0" err="1"/>
              <a:t>hbase</a:t>
            </a:r>
            <a:r>
              <a:rPr lang="en-US" altLang="zh-CN" sz="1800" dirty="0"/>
              <a:t>-coprocessor-demo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smtClean="0"/>
              <a:t>Coprocessor </a:t>
            </a:r>
            <a:r>
              <a:rPr lang="zh-CN" altLang="en-US" sz="2000" dirty="0"/>
              <a:t>来实现一个简单的工具来帮助我实现以上的</a:t>
            </a:r>
            <a:r>
              <a:rPr lang="zh-CN" altLang="en-US" sz="2000" dirty="0" smtClean="0"/>
              <a:t>需求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Endpiont</a:t>
            </a:r>
            <a:r>
              <a:rPr lang="en-US" altLang="zh-CN" sz="2000" dirty="0"/>
              <a:t> </a:t>
            </a:r>
            <a:r>
              <a:rPr lang="zh-CN" altLang="en-US" sz="2000" dirty="0"/>
              <a:t>协处理器的工作十分简单。仅仅返回 </a:t>
            </a:r>
            <a:r>
              <a:rPr lang="en-US" altLang="zh-CN" sz="2000" dirty="0"/>
              <a:t>Region </a:t>
            </a:r>
            <a:r>
              <a:rPr lang="zh-CN" altLang="en-US" sz="2000" dirty="0"/>
              <a:t>的行数计数器即可，可以归纳为</a:t>
            </a:r>
            <a:r>
              <a:rPr lang="zh-CN" altLang="en-US" sz="2000" dirty="0" smtClean="0"/>
              <a:t>：计算或读取一个值，</a:t>
            </a:r>
            <a:r>
              <a:rPr lang="zh-CN" altLang="en-US" sz="2000" dirty="0"/>
              <a:t>然后返回</a:t>
            </a:r>
            <a:r>
              <a:rPr lang="zh-CN" altLang="en-US" sz="2000" dirty="0" smtClean="0"/>
              <a:t>它。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Observer </a:t>
            </a:r>
            <a:r>
              <a:rPr lang="zh-CN" altLang="en-US" sz="2000" dirty="0"/>
              <a:t>协处理器利用 </a:t>
            </a:r>
            <a:r>
              <a:rPr lang="en-US" altLang="zh-CN" sz="2000" dirty="0" err="1"/>
              <a:t>postPut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postDelete</a:t>
            </a:r>
            <a:r>
              <a:rPr lang="en-US" altLang="zh-CN" sz="2000" dirty="0"/>
              <a:t> </a:t>
            </a:r>
            <a:r>
              <a:rPr lang="zh-CN" altLang="en-US" sz="2000" dirty="0"/>
              <a:t>等几个钩子函数来维护 </a:t>
            </a:r>
            <a:r>
              <a:rPr lang="en-US" altLang="zh-CN" sz="2000" dirty="0"/>
              <a:t>Region </a:t>
            </a:r>
            <a:r>
              <a:rPr lang="zh-CN" altLang="en-US" sz="2000" dirty="0"/>
              <a:t>的行数计数器。当 </a:t>
            </a:r>
            <a:r>
              <a:rPr lang="en-US" altLang="zh-CN" sz="2000" dirty="0"/>
              <a:t>put </a:t>
            </a:r>
            <a:r>
              <a:rPr lang="zh-CN" altLang="en-US" sz="2000" dirty="0"/>
              <a:t>操作被调用时，我们认为一条新的数据被插入 </a:t>
            </a:r>
            <a:r>
              <a:rPr lang="en-US" altLang="zh-CN" sz="2000" dirty="0"/>
              <a:t>Region</a:t>
            </a:r>
            <a:r>
              <a:rPr lang="zh-CN" altLang="en-US" sz="2000" dirty="0"/>
              <a:t>，因此计数器应该加 </a:t>
            </a:r>
            <a:r>
              <a:rPr lang="en-US" altLang="zh-CN" sz="2000" dirty="0"/>
              <a:t>1</a:t>
            </a:r>
            <a:r>
              <a:rPr lang="zh-CN" altLang="en-US" sz="2000" dirty="0"/>
              <a:t>。同样当 </a:t>
            </a:r>
            <a:r>
              <a:rPr lang="en-US" altLang="zh-CN" sz="2000" dirty="0"/>
              <a:t>Delete </a:t>
            </a:r>
            <a:r>
              <a:rPr lang="zh-CN" altLang="en-US" sz="2000" dirty="0"/>
              <a:t>被调用时，将计数器减 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/>
              <a:t>采用 </a:t>
            </a:r>
            <a:r>
              <a:rPr lang="en-US" altLang="zh-CN" sz="2000" dirty="0" err="1"/>
              <a:t>ZooKeeper</a:t>
            </a:r>
            <a:r>
              <a:rPr lang="en-US" altLang="zh-CN" sz="2000" dirty="0"/>
              <a:t> </a:t>
            </a:r>
            <a:r>
              <a:rPr lang="zh-CN" altLang="en-US" sz="2000" dirty="0"/>
              <a:t>进行数据共享，</a:t>
            </a:r>
            <a:r>
              <a:rPr lang="en-US" altLang="zh-CN" sz="2000" dirty="0"/>
              <a:t>Observer </a:t>
            </a:r>
            <a:r>
              <a:rPr lang="zh-CN" altLang="en-US" sz="2000" dirty="0"/>
              <a:t>协处理器负责建立 </a:t>
            </a:r>
            <a:r>
              <a:rPr lang="en-US" altLang="zh-CN" sz="2000" dirty="0" err="1"/>
              <a:t>ZooKeeper</a:t>
            </a:r>
            <a:r>
              <a:rPr lang="en-US" altLang="zh-CN" sz="2000" dirty="0"/>
              <a:t> </a:t>
            </a:r>
            <a:r>
              <a:rPr lang="zh-CN" altLang="en-US" sz="2000" dirty="0"/>
              <a:t>节点 </a:t>
            </a:r>
            <a:r>
              <a:rPr lang="en-US" altLang="zh-CN" sz="2000" dirty="0" err="1"/>
              <a:t>znode</a:t>
            </a:r>
            <a:r>
              <a:rPr lang="zh-CN" altLang="en-US" sz="2000" dirty="0"/>
              <a:t>，并更新节点数据。我们将 </a:t>
            </a:r>
            <a:r>
              <a:rPr lang="en-US" altLang="zh-CN" sz="2000" dirty="0"/>
              <a:t>Region Name </a:t>
            </a:r>
            <a:r>
              <a:rPr lang="zh-CN" altLang="en-US" sz="2000" dirty="0"/>
              <a:t>作为 </a:t>
            </a:r>
            <a:r>
              <a:rPr lang="en-US" altLang="zh-CN" sz="2000" dirty="0" err="1"/>
              <a:t>znode</a:t>
            </a:r>
            <a:r>
              <a:rPr lang="en-US" altLang="zh-CN" sz="2000" dirty="0"/>
              <a:t> </a:t>
            </a:r>
            <a:r>
              <a:rPr lang="zh-CN" altLang="en-US" sz="2000" dirty="0"/>
              <a:t>名字的一部分，以此来区分不同 </a:t>
            </a:r>
            <a:r>
              <a:rPr lang="en-US" altLang="zh-CN" sz="2000" dirty="0"/>
              <a:t>Region </a:t>
            </a:r>
            <a:r>
              <a:rPr lang="zh-CN" altLang="en-US" sz="2000" dirty="0"/>
              <a:t>的计数器。这样，每一个 </a:t>
            </a:r>
            <a:r>
              <a:rPr lang="en-US" altLang="zh-CN" sz="2000" dirty="0"/>
              <a:t>Region </a:t>
            </a:r>
            <a:r>
              <a:rPr lang="zh-CN" altLang="en-US" sz="2000" dirty="0"/>
              <a:t>都将在 </a:t>
            </a:r>
            <a:r>
              <a:rPr lang="en-US" altLang="zh-CN" sz="2000" dirty="0" err="1"/>
              <a:t>ZooKeeper</a:t>
            </a:r>
            <a:r>
              <a:rPr lang="en-US" altLang="zh-CN" sz="2000" dirty="0"/>
              <a:t> </a:t>
            </a:r>
            <a:r>
              <a:rPr lang="zh-CN" altLang="en-US" sz="2000" dirty="0"/>
              <a:t>中拥有一个自己的计数器。</a:t>
            </a:r>
            <a:endParaRPr lang="en-US" altLang="zh-CN" sz="2000" dirty="0"/>
          </a:p>
          <a:p>
            <a:pPr lvl="1"/>
            <a:endParaRPr lang="zh-CN" altLang="en-US" sz="2400" dirty="0"/>
          </a:p>
          <a:p>
            <a:pPr lvl="1"/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517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535" y="1792795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8000" dirty="0" smtClean="0"/>
          </a:p>
          <a:p>
            <a:pPr marL="0" indent="0" algn="ctr">
              <a:buNone/>
            </a:pPr>
            <a:r>
              <a:rPr kumimoji="1" lang="en-US" altLang="zh-CN" sz="8000" dirty="0" smtClean="0"/>
              <a:t>Q&amp;A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96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289850"/>
            <a:ext cx="10058400" cy="4050792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 smtClean="0"/>
              <a:t>Hbase</a:t>
            </a:r>
            <a:r>
              <a:rPr kumimoji="1" lang="zh-CN" altLang="en-US" sz="2400" dirty="0" smtClean="0"/>
              <a:t> 架构简介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Coprocessors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Overview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Coprocessors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Intro</a:t>
            </a:r>
            <a:endParaRPr kumimoji="1" lang="en-US" altLang="zh-CN" sz="2400" dirty="0"/>
          </a:p>
          <a:p>
            <a:endParaRPr kumimoji="1" lang="en-US" altLang="zh-CN" sz="2400" dirty="0" smtClean="0"/>
          </a:p>
          <a:p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81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03950"/>
            <a:ext cx="9445752" cy="1043379"/>
          </a:xfrm>
        </p:spPr>
        <p:txBody>
          <a:bodyPr>
            <a:normAutofit/>
          </a:bodyPr>
          <a:lstStyle/>
          <a:p>
            <a:r>
              <a:rPr kumimoji="1" lang="en-US" altLang="zh-CN" sz="4400" dirty="0" err="1" smtClean="0"/>
              <a:t>Hbase</a:t>
            </a:r>
            <a:r>
              <a:rPr kumimoji="1" lang="zh-CN" altLang="en-US" sz="4400" dirty="0" smtClean="0"/>
              <a:t> 架构简介</a:t>
            </a:r>
            <a:endParaRPr kumimoji="1"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6" y="1447329"/>
            <a:ext cx="9344614" cy="4724871"/>
          </a:xfrm>
        </p:spPr>
      </p:pic>
      <p:sp>
        <p:nvSpPr>
          <p:cNvPr id="7" name="文本框 6"/>
          <p:cNvSpPr txBox="1"/>
          <p:nvPr/>
        </p:nvSpPr>
        <p:spPr>
          <a:xfrm>
            <a:off x="9883590" y="2794101"/>
            <a:ext cx="2043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HMaster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HRegionServer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HRegion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Zookeeper</a:t>
            </a:r>
          </a:p>
          <a:p>
            <a:r>
              <a:rPr kumimoji="1" lang="en-US" altLang="zh-CN" dirty="0" smtClean="0"/>
              <a:t>Client</a:t>
            </a:r>
          </a:p>
          <a:p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err="1" smtClean="0"/>
              <a:t>COProcessor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Overview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Hbase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Coprocessor </a:t>
            </a:r>
            <a:r>
              <a:rPr lang="zh-CN" altLang="en-US" sz="2400" dirty="0"/>
              <a:t>在 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 0.92 </a:t>
            </a:r>
            <a:r>
              <a:rPr lang="zh-CN" altLang="en-US" sz="2400" dirty="0"/>
              <a:t>版本中被</a:t>
            </a:r>
            <a:r>
              <a:rPr lang="zh-CN" altLang="en-US" sz="2400" dirty="0" smtClean="0"/>
              <a:t>加入</a:t>
            </a:r>
            <a:endParaRPr lang="en-US" altLang="zh-CN" sz="2400" dirty="0"/>
          </a:p>
          <a:p>
            <a:pPr lvl="1"/>
            <a:r>
              <a:rPr lang="en-US" altLang="zh-CN" sz="2200" dirty="0" smtClean="0"/>
              <a:t>Google </a:t>
            </a:r>
            <a:r>
              <a:rPr lang="en-US" altLang="zh-CN" sz="2200" dirty="0" err="1"/>
              <a:t>BigTable’s</a:t>
            </a:r>
            <a:r>
              <a:rPr lang="en-US" altLang="zh-CN" sz="2200" dirty="0"/>
              <a:t> coprocessor </a:t>
            </a:r>
            <a:endParaRPr lang="en-US" altLang="zh-CN" sz="2200" dirty="0" smtClean="0"/>
          </a:p>
          <a:p>
            <a:endParaRPr lang="en-US" altLang="zh-CN" sz="2400" dirty="0" smtClean="0"/>
          </a:p>
          <a:p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actual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scenario </a:t>
            </a:r>
            <a:endParaRPr lang="en-US" altLang="zh-CN" sz="2800" dirty="0"/>
          </a:p>
          <a:p>
            <a:pPr lvl="1"/>
            <a:r>
              <a:rPr kumimoji="1" lang="en-US" altLang="zh-CN" sz="2000" dirty="0" err="1" smtClean="0"/>
              <a:t>Hbase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Get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Scan</a:t>
            </a:r>
            <a:r>
              <a:rPr kumimoji="1" lang="zh-CN" altLang="en-US" sz="2000" dirty="0"/>
              <a:t>获取数据后，并在本地进行计算，适合于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小数据</a:t>
            </a:r>
            <a:r>
              <a:rPr kumimoji="1" lang="en-US" altLang="zh-CN" sz="2000" dirty="0"/>
              <a:t>“</a:t>
            </a:r>
          </a:p>
          <a:p>
            <a:pPr lvl="1"/>
            <a:r>
              <a:rPr kumimoji="1" lang="zh-CN" altLang="en-US" sz="2000" dirty="0"/>
              <a:t>当获取的数据量增大时会造成网络瓶颈</a:t>
            </a:r>
            <a:r>
              <a:rPr kumimoji="1" lang="zh-CN" altLang="en-US" sz="2000" dirty="0" smtClean="0"/>
              <a:t>，同时在</a:t>
            </a:r>
            <a:r>
              <a:rPr kumimoji="1" lang="zh-CN" altLang="en-US" sz="2000" dirty="0"/>
              <a:t>计算时客户端需要有足够的性能来</a:t>
            </a:r>
            <a:r>
              <a:rPr kumimoji="1" lang="zh-CN" altLang="en-US" sz="2000" dirty="0" smtClean="0"/>
              <a:t>进行计算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使用</a:t>
            </a:r>
            <a:r>
              <a:rPr kumimoji="1" lang="en-US" altLang="zh-CN" sz="2000" dirty="0"/>
              <a:t>Coprocessor</a:t>
            </a:r>
            <a:r>
              <a:rPr kumimoji="1" lang="zh-CN" altLang="en-US" sz="2000" dirty="0"/>
              <a:t>吧！将计算任务放于运行在</a:t>
            </a:r>
            <a:r>
              <a:rPr kumimoji="1" lang="en-US" altLang="zh-CN" sz="2000" dirty="0" err="1"/>
              <a:t>Hbase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RegionServer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coprocessors</a:t>
            </a:r>
            <a:r>
              <a:rPr kumimoji="1" lang="zh-CN" altLang="en-US" sz="2000" dirty="0"/>
              <a:t>中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21132"/>
            <a:ext cx="10058400" cy="1204468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/>
              <a:t>Coprocessor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INTRO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248" y="1715008"/>
            <a:ext cx="10058400" cy="462864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smtClean="0"/>
              <a:t>Coprocessor</a:t>
            </a:r>
            <a:r>
              <a:rPr kumimoji="1" lang="zh-CN" altLang="en-US" sz="2400" b="1" dirty="0" smtClean="0"/>
              <a:t>分类</a:t>
            </a:r>
            <a:endParaRPr kumimoji="1" lang="en-US" altLang="zh-CN" sz="2400" b="1" dirty="0" smtClean="0"/>
          </a:p>
          <a:p>
            <a:pPr lvl="1"/>
            <a:r>
              <a:rPr kumimoji="1" lang="en-US" altLang="zh-CN" sz="2400" dirty="0" smtClean="0"/>
              <a:t>Observer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coprocessor</a:t>
            </a:r>
          </a:p>
          <a:p>
            <a:pPr lvl="2"/>
            <a:r>
              <a:rPr kumimoji="1" lang="zh-CN" altLang="en-US" sz="2000" dirty="0" smtClean="0"/>
              <a:t>类似于</a:t>
            </a:r>
            <a:r>
              <a:rPr kumimoji="1" lang="en-US" altLang="zh-CN" sz="2000" dirty="0" smtClean="0"/>
              <a:t>RDBMS</a:t>
            </a:r>
            <a:r>
              <a:rPr kumimoji="1" lang="zh-CN" altLang="en-US" sz="2000" dirty="0" smtClean="0"/>
              <a:t>中的触发器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即可以在特定的事件发生前后执行特定的代码</a:t>
            </a:r>
            <a:endParaRPr kumimoji="1" lang="en-US" altLang="zh-CN" sz="2000" dirty="0"/>
          </a:p>
          <a:p>
            <a:pPr lvl="2"/>
            <a:r>
              <a:rPr kumimoji="1" lang="en-US" altLang="zh-CN" sz="2000" dirty="0" smtClean="0"/>
              <a:t>e.g.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prePut</a:t>
            </a:r>
            <a:r>
              <a:rPr kumimoji="1" lang="zh-CN" altLang="en-US" sz="2000" dirty="0" smtClean="0"/>
              <a:t>即为在</a:t>
            </a:r>
            <a:r>
              <a:rPr kumimoji="1" lang="en-US" altLang="zh-CN" sz="2000" dirty="0" smtClean="0"/>
              <a:t>Put</a:t>
            </a:r>
            <a:r>
              <a:rPr kumimoji="1" lang="zh-CN" altLang="en-US" sz="2000" dirty="0" smtClean="0"/>
              <a:t>操作执行之前调用， </a:t>
            </a:r>
            <a:r>
              <a:rPr kumimoji="1" lang="en-US" altLang="zh-CN" sz="2000" dirty="0" err="1" smtClean="0"/>
              <a:t>postPut</a:t>
            </a:r>
            <a:r>
              <a:rPr kumimoji="1" lang="zh-CN" altLang="en-US" sz="2000" dirty="0" smtClean="0"/>
              <a:t>为</a:t>
            </a:r>
            <a:r>
              <a:rPr kumimoji="1" lang="en-US" altLang="zh-CN" sz="2000" dirty="0" smtClean="0"/>
              <a:t>Put</a:t>
            </a:r>
            <a:r>
              <a:rPr kumimoji="1" lang="zh-CN" altLang="en-US" sz="2000" dirty="0" smtClean="0"/>
              <a:t>操作执行之后调用</a:t>
            </a:r>
            <a:endParaRPr kumimoji="1" lang="en-US" altLang="zh-CN" sz="2000" dirty="0" smtClean="0"/>
          </a:p>
          <a:p>
            <a:pPr lvl="1"/>
            <a:r>
              <a:rPr kumimoji="1" lang="en-US" altLang="zh-CN" sz="2400" dirty="0" smtClean="0"/>
              <a:t>Endpoint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coprocessor</a:t>
            </a:r>
          </a:p>
          <a:p>
            <a:pPr lvl="2"/>
            <a:r>
              <a:rPr kumimoji="1" lang="zh-CN" altLang="en-US" sz="2000" dirty="0" smtClean="0"/>
              <a:t>类似于</a:t>
            </a:r>
            <a:r>
              <a:rPr kumimoji="1" lang="en-US" altLang="zh-CN" sz="2000" dirty="0" smtClean="0"/>
              <a:t>RDBMS</a:t>
            </a:r>
            <a:r>
              <a:rPr kumimoji="1" lang="zh-CN" altLang="en-US" sz="2000" dirty="0" smtClean="0"/>
              <a:t>中的存储过程，他可以允许你在</a:t>
            </a:r>
            <a:r>
              <a:rPr kumimoji="1" lang="en-US" altLang="zh-CN" sz="2000" dirty="0" err="1" smtClean="0"/>
              <a:t>RegionServer</a:t>
            </a:r>
            <a:r>
              <a:rPr kumimoji="1" lang="zh-CN" altLang="en-US" sz="2000" dirty="0" smtClean="0"/>
              <a:t>中执行自定义的计算任务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而不是在客户端中</a:t>
            </a:r>
            <a:r>
              <a:rPr kumimoji="1" lang="en-US" altLang="zh-CN" sz="2000" dirty="0" smtClean="0"/>
              <a:t>)</a:t>
            </a:r>
          </a:p>
          <a:p>
            <a:pPr lvl="2"/>
            <a:r>
              <a:rPr kumimoji="1" lang="en-US" altLang="zh-CN" sz="2000" dirty="0" smtClean="0"/>
              <a:t>e.g.</a:t>
            </a:r>
            <a:r>
              <a:rPr kumimoji="1" lang="zh-CN" altLang="en-US" sz="2000" dirty="0" smtClean="0"/>
              <a:t> 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table</a:t>
            </a:r>
            <a:r>
              <a:rPr lang="zh-CN" altLang="en-US" sz="2000" dirty="0"/>
              <a:t>有几百个</a:t>
            </a:r>
            <a:r>
              <a:rPr lang="en-US" altLang="zh-CN" sz="2000" dirty="0"/>
              <a:t>Region</a:t>
            </a:r>
            <a:r>
              <a:rPr lang="zh-CN" altLang="en-US" sz="2000" dirty="0"/>
              <a:t>，需要计算它的运行平均值或者总和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endParaRPr kumimoji="1" lang="en-US" altLang="zh-CN" sz="1800" dirty="0"/>
          </a:p>
          <a:p>
            <a:r>
              <a:rPr kumimoji="1" lang="zh-CN" altLang="en-US" sz="2400" b="1" dirty="0" smtClean="0"/>
              <a:t>实现概览</a:t>
            </a:r>
            <a:endParaRPr kumimoji="1" lang="en-US" altLang="zh-CN" sz="2400" b="1" dirty="0" smtClean="0"/>
          </a:p>
          <a:p>
            <a:pPr lvl="1"/>
            <a:r>
              <a:rPr kumimoji="1" lang="zh-CN" altLang="en-US" sz="2000" dirty="0" smtClean="0"/>
              <a:t> 实现</a:t>
            </a:r>
            <a:r>
              <a:rPr kumimoji="1" lang="en-US" altLang="zh-CN" sz="2000" dirty="0" smtClean="0"/>
              <a:t>Observer</a:t>
            </a:r>
            <a:r>
              <a:rPr kumimoji="1" lang="zh-CN" altLang="en-US" sz="2000" dirty="0" smtClean="0"/>
              <a:t> 或</a:t>
            </a:r>
            <a:r>
              <a:rPr kumimoji="1" lang="en-US" altLang="zh-CN" sz="2000" dirty="0" smtClean="0"/>
              <a:t>Endpoint</a:t>
            </a:r>
            <a:r>
              <a:rPr kumimoji="1" lang="zh-CN" altLang="en-US" sz="2000" dirty="0" smtClean="0"/>
              <a:t>类型协处理器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使用静态或者动态的方式，加载协处理器</a:t>
            </a:r>
            <a:r>
              <a:rPr kumimoji="1" lang="zh-CN" altLang="en-US" sz="2000" dirty="0"/>
              <a:t>，</a:t>
            </a:r>
            <a:r>
              <a:rPr kumimoji="1" lang="en-US" altLang="zh-CN" sz="2000" dirty="0" err="1" smtClean="0"/>
              <a:t>Hbase</a:t>
            </a:r>
            <a:r>
              <a:rPr kumimoji="1" lang="zh-CN" altLang="en-US" sz="2000" dirty="0" smtClean="0"/>
              <a:t>会透明的处理这些协处理器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040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3368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/>
              <a:t>Observer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Coprocessor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78000"/>
            <a:ext cx="10058400" cy="4394200"/>
          </a:xfrm>
        </p:spPr>
        <p:txBody>
          <a:bodyPr>
            <a:normAutofit/>
          </a:bodyPr>
          <a:lstStyle/>
          <a:p>
            <a:r>
              <a:rPr kumimoji="1" lang="zh-CN" altLang="en-US" sz="2400" b="1" dirty="0"/>
              <a:t>分类</a:t>
            </a:r>
            <a:endParaRPr kumimoji="1" lang="en-US" altLang="zh-CN" sz="2400" b="1" dirty="0"/>
          </a:p>
          <a:p>
            <a:pPr lvl="1"/>
            <a:r>
              <a:rPr kumimoji="1" lang="en-US" altLang="zh-CN" sz="2000" dirty="0" err="1"/>
              <a:t>RegionObserver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允许你监视</a:t>
            </a:r>
            <a:r>
              <a:rPr kumimoji="1" lang="en-US" altLang="zh-CN" sz="2000" dirty="0"/>
              <a:t>region</a:t>
            </a:r>
            <a:r>
              <a:rPr kumimoji="1" lang="zh-CN" altLang="en-US" sz="2000" dirty="0"/>
              <a:t>中的事件，类似于</a:t>
            </a:r>
            <a:r>
              <a:rPr kumimoji="1" lang="en-US" altLang="zh-CN" sz="2000" dirty="0"/>
              <a:t>Get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Put</a:t>
            </a:r>
            <a:r>
              <a:rPr kumimoji="1" lang="zh-CN" altLang="en-US" sz="2000" dirty="0"/>
              <a:t> 操作</a:t>
            </a:r>
            <a:endParaRPr kumimoji="1" lang="en-US" altLang="zh-CN" sz="2000" dirty="0"/>
          </a:p>
          <a:p>
            <a:pPr lvl="1"/>
            <a:r>
              <a:rPr kumimoji="1" lang="en-US" altLang="zh-CN" sz="2000" dirty="0" err="1"/>
              <a:t>RegionServerObserver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允许你监视</a:t>
            </a:r>
            <a:r>
              <a:rPr kumimoji="1" lang="en-US" altLang="zh-CN" sz="2000" dirty="0" err="1"/>
              <a:t>RegionServer</a:t>
            </a:r>
            <a:r>
              <a:rPr kumimoji="1" lang="zh-CN" altLang="en-US" sz="2000" dirty="0"/>
              <a:t>中的事件，例如停止，结束，执行合并以及提交</a:t>
            </a:r>
            <a:endParaRPr kumimoji="1" lang="en-US" altLang="zh-CN" sz="2000" dirty="0"/>
          </a:p>
          <a:p>
            <a:pPr lvl="1"/>
            <a:r>
              <a:rPr kumimoji="1" lang="en-US" altLang="zh-CN" sz="2000" dirty="0" err="1"/>
              <a:t>MasterObserver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允许你监视</a:t>
            </a:r>
            <a:r>
              <a:rPr kumimoji="1" lang="en-US" altLang="zh-CN" sz="2000" dirty="0" err="1"/>
              <a:t>Hbase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Master</a:t>
            </a:r>
            <a:r>
              <a:rPr kumimoji="1" lang="zh-CN" altLang="en-US" sz="2000" dirty="0"/>
              <a:t>上的事件，例如创建、删除表、</a:t>
            </a:r>
            <a:r>
              <a:rPr kumimoji="1" lang="en-US" altLang="zh-CN" sz="2000" dirty="0"/>
              <a:t>Schema</a:t>
            </a:r>
            <a:r>
              <a:rPr kumimoji="1" lang="zh-CN" altLang="en-US" sz="2000" dirty="0"/>
              <a:t>的变更</a:t>
            </a:r>
            <a:endParaRPr kumimoji="1" lang="en-US" altLang="zh-CN" sz="2000" dirty="0"/>
          </a:p>
          <a:p>
            <a:pPr lvl="1"/>
            <a:r>
              <a:rPr kumimoji="1" lang="en-US" altLang="zh-CN" sz="2000" dirty="0" err="1"/>
              <a:t>WalObserver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允许你监视写入</a:t>
            </a:r>
            <a:r>
              <a:rPr kumimoji="1" lang="en-US" altLang="zh-CN" sz="2000" dirty="0"/>
              <a:t>WAL</a:t>
            </a:r>
            <a:r>
              <a:rPr kumimoji="1" lang="zh-CN" altLang="en-US" sz="2000" dirty="0"/>
              <a:t>的事件</a:t>
            </a:r>
            <a:endParaRPr kumimoji="1" lang="en-US" altLang="zh-CN" sz="2000" dirty="0"/>
          </a:p>
          <a:p>
            <a:endParaRPr kumimoji="1" lang="en-US" altLang="zh-CN" sz="2400" b="1" dirty="0" smtClean="0"/>
          </a:p>
          <a:p>
            <a:r>
              <a:rPr kumimoji="1" lang="zh-CN" altLang="en-US" sz="2400" b="1" dirty="0" smtClean="0"/>
              <a:t>应用场景</a:t>
            </a:r>
            <a:endParaRPr kumimoji="1" lang="en-US" altLang="zh-CN" sz="2400" b="1" dirty="0" smtClean="0"/>
          </a:p>
          <a:p>
            <a:pPr lvl="1"/>
            <a:r>
              <a:rPr kumimoji="1" lang="zh-CN" altLang="en-US" sz="2000" dirty="0" smtClean="0"/>
              <a:t>安全检测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外键引用</a:t>
            </a:r>
            <a:endParaRPr kumimoji="1" lang="en-US" altLang="zh-CN" sz="2000" dirty="0" smtClean="0"/>
          </a:p>
          <a:p>
            <a:pPr lvl="1"/>
            <a:r>
              <a:rPr kumimoji="1" lang="zh-CN" altLang="en-US" sz="2000" dirty="0" smtClean="0"/>
              <a:t>二级索引</a:t>
            </a:r>
            <a:endParaRPr kumimoji="1" lang="en-US" altLang="zh-CN" sz="2000" dirty="0" smtClean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2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Endpoint Coprocessor </a:t>
            </a:r>
            <a:endParaRPr kumimoji="1"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允许你在数据的位置执行计算</a:t>
            </a:r>
            <a:endParaRPr kumimoji="1" lang="en-US" altLang="zh-CN" sz="2400" dirty="0" smtClean="0"/>
          </a:p>
          <a:p>
            <a:pPr lvl="1"/>
            <a:r>
              <a:rPr lang="en-US" altLang="zh-CN" sz="2000" dirty="0"/>
              <a:t>calculate a running average or summation for an entire table which spans hundreds of regions. 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kumimoji="1" lang="zh-CN" altLang="en-US" sz="2400" dirty="0" smtClean="0"/>
              <a:t>不同于</a:t>
            </a:r>
            <a:r>
              <a:rPr kumimoji="1" lang="en-US" altLang="zh-CN" sz="2400" dirty="0" smtClean="0"/>
              <a:t>Observer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coprocessor</a:t>
            </a:r>
            <a:r>
              <a:rPr kumimoji="1" lang="zh-CN" altLang="en-US" sz="2400" dirty="0" smtClean="0"/>
              <a:t>的透明调用，</a:t>
            </a:r>
            <a:r>
              <a:rPr kumimoji="1" lang="en-US" altLang="zh-CN" sz="2400" dirty="0" err="1" smtClean="0"/>
              <a:t>EndPoint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Coprocessor</a:t>
            </a:r>
            <a:r>
              <a:rPr kumimoji="1" lang="zh-CN" altLang="en-US" sz="2400" dirty="0" smtClean="0"/>
              <a:t>必须使用</a:t>
            </a:r>
            <a:r>
              <a:rPr kumimoji="1" lang="en-US" altLang="zh-CN" sz="2400" dirty="0" smtClean="0"/>
              <a:t>Table</a:t>
            </a:r>
            <a:r>
              <a:rPr kumimoji="1" lang="zh-CN" altLang="en-US" sz="2400" dirty="0" smtClean="0"/>
              <a:t>或</a:t>
            </a:r>
            <a:r>
              <a:rPr kumimoji="1" lang="en-US" altLang="zh-CN" sz="2400" dirty="0" err="1" smtClean="0"/>
              <a:t>HTable</a:t>
            </a:r>
            <a:r>
              <a:rPr kumimoji="1" lang="zh-CN" altLang="en-US" sz="2400" dirty="0" smtClean="0"/>
              <a:t>中的</a:t>
            </a:r>
            <a:r>
              <a:rPr kumimoji="1" lang="en-US" altLang="zh-CN" sz="2400" dirty="0" err="1" smtClean="0"/>
              <a:t>CoprossorService</a:t>
            </a:r>
            <a:r>
              <a:rPr kumimoji="1" lang="en-US" altLang="zh-CN" sz="2400" dirty="0" smtClean="0"/>
              <a:t>()</a:t>
            </a:r>
            <a:r>
              <a:rPr kumimoji="1" lang="zh-CN" altLang="en-US" sz="2400" dirty="0" smtClean="0"/>
              <a:t>方法进行调用，换言之，还需要编写用户</a:t>
            </a:r>
            <a:r>
              <a:rPr kumimoji="1" lang="en-US" altLang="zh-CN" sz="2400" dirty="0" smtClean="0"/>
              <a:t>Client</a:t>
            </a:r>
            <a:r>
              <a:rPr kumimoji="1" lang="zh-CN" altLang="en-US" sz="2400" dirty="0" smtClean="0"/>
              <a:t>端代码来调用</a:t>
            </a:r>
            <a:r>
              <a:rPr kumimoji="1" lang="en-US" altLang="zh-CN" sz="2400" dirty="0" smtClean="0"/>
              <a:t>Endpoint</a:t>
            </a:r>
            <a:r>
              <a:rPr kumimoji="1" lang="zh-CN" altLang="en-US" sz="2400" dirty="0" smtClean="0"/>
              <a:t>类型的</a:t>
            </a:r>
            <a:r>
              <a:rPr kumimoji="1" lang="en-US" altLang="zh-CN" sz="2400" dirty="0" smtClean="0"/>
              <a:t>Coprocessor.</a:t>
            </a:r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0.96</a:t>
            </a:r>
            <a:r>
              <a:rPr kumimoji="1" lang="zh-CN" altLang="en-US" sz="2400" dirty="0" smtClean="0"/>
              <a:t>以后版本使用</a:t>
            </a:r>
            <a:r>
              <a:rPr kumimoji="1" lang="en-US" altLang="zh-CN" sz="2400" dirty="0" smtClean="0"/>
              <a:t>google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protobuf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不兼容</a:t>
            </a:r>
            <a:r>
              <a:rPr kumimoji="1" lang="en-US" altLang="zh-CN" sz="2400" dirty="0" smtClean="0"/>
              <a:t>0.94</a:t>
            </a:r>
            <a:r>
              <a:rPr kumimoji="1" lang="zh-CN" altLang="en-US" sz="2400" dirty="0" smtClean="0"/>
              <a:t>以前版本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695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15606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/>
              <a:t>Coprocessor</a:t>
            </a:r>
            <a:r>
              <a:rPr kumimoji="1" lang="zh-CN" altLang="en-US" sz="4400" dirty="0" smtClean="0"/>
              <a:t>开发流程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900238"/>
            <a:ext cx="10058400" cy="427196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开发 </a:t>
            </a:r>
            <a:r>
              <a:rPr lang="en-US" altLang="zh-CN" sz="2400" dirty="0" err="1" smtClean="0"/>
              <a:t>Enpoint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Coprocessor</a:t>
            </a:r>
            <a:r>
              <a:rPr lang="zh-CN" altLang="en-US" sz="2400" dirty="0" smtClean="0"/>
              <a:t>的流程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创建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工程</a:t>
            </a:r>
            <a:r>
              <a:rPr lang="en-US" altLang="zh-CN" sz="2000" dirty="0" smtClean="0"/>
              <a:t>(maven,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etc..)</a:t>
            </a:r>
          </a:p>
          <a:p>
            <a:pPr lvl="1"/>
            <a:r>
              <a:rPr lang="zh-CN" altLang="en-US" sz="2000" dirty="0" smtClean="0"/>
              <a:t>定义用户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端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与</a:t>
            </a:r>
            <a:r>
              <a:rPr lang="en-US" altLang="zh-CN" sz="2000" dirty="0" err="1" smtClean="0"/>
              <a:t>RegionServer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通信的</a:t>
            </a:r>
            <a:r>
              <a:rPr lang="en-US" altLang="zh-CN" sz="2000" dirty="0" smtClean="0"/>
              <a:t>RFC,</a:t>
            </a:r>
            <a:r>
              <a:rPr lang="zh-CN" altLang="en-US" sz="2000" dirty="0" smtClean="0"/>
              <a:t> 使用</a:t>
            </a:r>
            <a:r>
              <a:rPr lang="en-US" altLang="zh-CN" sz="2000" dirty="0" err="1" smtClean="0"/>
              <a:t>protobuf</a:t>
            </a:r>
            <a:r>
              <a:rPr lang="zh-CN" altLang="en-US" sz="2000" dirty="0" smtClean="0"/>
              <a:t>语言和工具完成定义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编写</a:t>
            </a:r>
            <a:r>
              <a:rPr lang="en-US" altLang="zh-CN" sz="2000" dirty="0" err="1" smtClean="0"/>
              <a:t>Hbase</a:t>
            </a:r>
            <a:r>
              <a:rPr lang="zh-CN" altLang="en-US" sz="2000" dirty="0" smtClean="0"/>
              <a:t>协处理器的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端和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端代码，其中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端代码负责调用协处理器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RFC</a:t>
            </a:r>
            <a:r>
              <a:rPr lang="zh-CN" altLang="en-US" sz="2000" dirty="0" smtClean="0"/>
              <a:t>接口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并处理返回结果，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端代码将运行在</a:t>
            </a:r>
            <a:r>
              <a:rPr lang="en-US" altLang="zh-CN" sz="2000" dirty="0" smtClean="0"/>
              <a:t>Region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上，实现具体的任务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zh-CN" altLang="en-US" sz="2000" dirty="0" smtClean="0"/>
              <a:t>最后将编译好的代码进行部署和测试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 smtClean="0"/>
              <a:t>开发</a:t>
            </a:r>
            <a:r>
              <a:rPr lang="en-US" altLang="zh-CN" sz="2400" dirty="0" smtClean="0"/>
              <a:t>Observer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Coprocessor</a:t>
            </a:r>
            <a:r>
              <a:rPr lang="zh-CN" altLang="en-US" sz="2400" dirty="0" smtClean="0"/>
              <a:t>的流程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对于</a:t>
            </a:r>
            <a:r>
              <a:rPr lang="en-US" altLang="zh-CN" sz="2000" dirty="0" smtClean="0"/>
              <a:t>Observer</a:t>
            </a:r>
            <a:r>
              <a:rPr lang="zh-CN" altLang="en-US" sz="2000" dirty="0" smtClean="0"/>
              <a:t>类型的协处理器，不需要定义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，也不需要开发客户端代码，当相应的事件发生时，</a:t>
            </a:r>
            <a:r>
              <a:rPr lang="en-US" altLang="zh-CN" sz="2000" dirty="0" smtClean="0"/>
              <a:t>Observer</a:t>
            </a:r>
            <a:r>
              <a:rPr lang="zh-CN" altLang="en-US" sz="2000" dirty="0" smtClean="0"/>
              <a:t>代码将自动的在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端执行。因此只要写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端的代码。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Server</a:t>
            </a:r>
            <a:r>
              <a:rPr lang="zh-CN" altLang="en-US" sz="2000" dirty="0" smtClean="0"/>
              <a:t>端代码编写即</a:t>
            </a:r>
            <a:r>
              <a:rPr lang="en-US" altLang="zh-CN" sz="2000" dirty="0" smtClean="0"/>
              <a:t>Override</a:t>
            </a:r>
            <a:r>
              <a:rPr lang="zh-CN" altLang="en-US" sz="2000" dirty="0" smtClean="0"/>
              <a:t>相应函数，</a:t>
            </a:r>
            <a:r>
              <a:rPr lang="en-US" altLang="zh-CN" sz="2000" dirty="0" smtClean="0"/>
              <a:t>e.g.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RegionObserver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preGetOp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prePut</a:t>
            </a:r>
            <a:r>
              <a:rPr lang="en-US" altLang="zh-CN" sz="2000" dirty="0" smtClean="0"/>
              <a:t>(),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etc</a:t>
            </a:r>
            <a:r>
              <a:rPr lang="mr-IN" altLang="zh-CN" sz="2000" dirty="0" smtClean="0"/>
              <a:t>…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32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err="1" smtClean="0"/>
              <a:t>CoProcessor</a:t>
            </a:r>
            <a:r>
              <a:rPr kumimoji="1" lang="zh-CN" altLang="en-US" sz="4000" dirty="0" smtClean="0"/>
              <a:t> 加载方式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b="1" dirty="0" smtClean="0"/>
              <a:t>静态加载</a:t>
            </a:r>
            <a:r>
              <a:rPr kumimoji="1" lang="en-US" altLang="zh-CN" sz="2400" b="1" dirty="0" smtClean="0"/>
              <a:t>(</a:t>
            </a:r>
            <a:r>
              <a:rPr kumimoji="1" lang="zh-CN" altLang="en-US" sz="2400" b="1" dirty="0" smtClean="0"/>
              <a:t>通过</a:t>
            </a:r>
            <a:r>
              <a:rPr kumimoji="1" lang="en-US" altLang="zh-CN" sz="2400" b="1" dirty="0" err="1" smtClean="0"/>
              <a:t>Hbase</a:t>
            </a:r>
            <a:r>
              <a:rPr kumimoji="1" lang="zh-CN" altLang="en-US" sz="2400" b="1" dirty="0" smtClean="0"/>
              <a:t>静态配置）</a:t>
            </a:r>
            <a:endParaRPr kumimoji="1" lang="en-US" altLang="zh-CN" sz="2400" b="1" dirty="0" smtClean="0"/>
          </a:p>
          <a:p>
            <a:pPr marL="274320" lvl="1" indent="0">
              <a:buNone/>
            </a:pPr>
            <a:r>
              <a:rPr kumimoji="1" lang="zh-CN" altLang="en-US" sz="2000" dirty="0" smtClean="0"/>
              <a:t>使用这种方式加载的协处理器会在所有的</a:t>
            </a:r>
            <a:r>
              <a:rPr kumimoji="1" lang="en-US" altLang="zh-CN" sz="2000" dirty="0" smtClean="0"/>
              <a:t>table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region</a:t>
            </a:r>
            <a:r>
              <a:rPr kumimoji="1" lang="zh-CN" altLang="en-US" sz="2000" dirty="0" smtClean="0"/>
              <a:t>上激活，即称为系统</a:t>
            </a:r>
            <a:r>
              <a:rPr kumimoji="1" lang="en-US" altLang="zh-CN" sz="2000" dirty="0" smtClean="0"/>
              <a:t>coprocessor.</a:t>
            </a:r>
          </a:p>
          <a:p>
            <a:r>
              <a:rPr kumimoji="1" lang="zh-CN" altLang="en-US" sz="2400" b="1" dirty="0" smtClean="0"/>
              <a:t>动态加载</a:t>
            </a:r>
            <a:r>
              <a:rPr kumimoji="1" lang="en-US" altLang="zh-CN" sz="2400" b="1" dirty="0" smtClean="0"/>
              <a:t>(</a:t>
            </a:r>
            <a:r>
              <a:rPr kumimoji="1" lang="zh-CN" altLang="en-US" sz="2400" b="1" dirty="0" smtClean="0"/>
              <a:t>通过</a:t>
            </a:r>
            <a:r>
              <a:rPr kumimoji="1" lang="en-US" altLang="zh-CN" sz="2400" b="1" dirty="0" err="1" smtClean="0"/>
              <a:t>Hbase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Shell</a:t>
            </a:r>
            <a:r>
              <a:rPr kumimoji="1" lang="zh-CN" altLang="en-US" sz="2400" b="1" dirty="0" smtClean="0"/>
              <a:t>或</a:t>
            </a:r>
            <a:r>
              <a:rPr kumimoji="1" lang="en-US" altLang="zh-CN" sz="2400" b="1" dirty="0" smtClean="0"/>
              <a:t>Java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API)</a:t>
            </a:r>
          </a:p>
          <a:p>
            <a:pPr marL="274320" lvl="1" indent="0">
              <a:buNone/>
            </a:pPr>
            <a:r>
              <a:rPr kumimoji="1" lang="zh-CN" altLang="en-US" sz="2000" dirty="0" smtClean="0"/>
              <a:t>动态加载基于每张表</a:t>
            </a:r>
            <a:r>
              <a:rPr kumimoji="1" lang="en-US" altLang="zh-CN" sz="2000" dirty="0" smtClean="0"/>
              <a:t>(per-table),</a:t>
            </a:r>
            <a:r>
              <a:rPr kumimoji="1" lang="zh-CN" altLang="en-US" sz="2000" dirty="0" smtClean="0"/>
              <a:t> 所以动态加载也被称为</a:t>
            </a:r>
            <a:r>
              <a:rPr kumimoji="1" lang="en-US" altLang="zh-CN" sz="2000" dirty="0" smtClean="0"/>
              <a:t>Table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coprocessor,</a:t>
            </a:r>
          </a:p>
          <a:p>
            <a:pPr marL="274320" lvl="1" indent="0">
              <a:buNone/>
            </a:pPr>
            <a:r>
              <a:rPr kumimoji="1" lang="zh-CN" altLang="en-US" sz="2000" dirty="0" smtClean="0"/>
              <a:t>其行为表现为改变表的</a:t>
            </a:r>
            <a:r>
              <a:rPr kumimoji="1" lang="en-US" altLang="zh-CN" sz="2000" dirty="0" smtClean="0"/>
              <a:t>Schema,</a:t>
            </a:r>
            <a:r>
              <a:rPr kumimoji="1" lang="zh-CN" altLang="en-US" sz="2000" dirty="0" smtClean="0"/>
              <a:t> 所以需要将表离线已加载协处理器。</a:t>
            </a:r>
            <a:endParaRPr kumimoji="1" lang="en-US" altLang="zh-CN" sz="2000" dirty="0" smtClean="0"/>
          </a:p>
          <a:p>
            <a:pPr marL="274320" lvl="1" indent="0">
              <a:buNone/>
            </a:pPr>
            <a:r>
              <a:rPr kumimoji="1" lang="zh-CN" altLang="en-US" sz="2000" dirty="0" smtClean="0"/>
              <a:t>具体加载时，可通过：</a:t>
            </a:r>
            <a:endParaRPr kumimoji="1" lang="en-US" altLang="zh-CN" sz="2000" dirty="0" smtClean="0"/>
          </a:p>
          <a:p>
            <a:pPr marL="274320" lvl="1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err="1" smtClean="0"/>
              <a:t>Hbase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shell</a:t>
            </a:r>
          </a:p>
          <a:p>
            <a:pPr marL="274320" lvl="1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2.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HTableDescriptor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err="1" smtClean="0"/>
              <a:t>setvalue</a:t>
            </a:r>
            <a:r>
              <a:rPr kumimoji="1" lang="en-US" altLang="zh-CN" sz="2000" dirty="0" smtClean="0"/>
              <a:t>()</a:t>
            </a:r>
            <a:r>
              <a:rPr kumimoji="1" lang="zh-CN" altLang="en-US" sz="2000" dirty="0" smtClean="0"/>
              <a:t>方法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适用于所有的</a:t>
            </a:r>
            <a:r>
              <a:rPr kumimoji="1" lang="en-US" altLang="zh-CN" sz="2000" dirty="0" smtClean="0"/>
              <a:t>java</a:t>
            </a:r>
            <a:r>
              <a:rPr kumimoji="1" lang="zh-CN" altLang="en-US" sz="2000" dirty="0" smtClean="0"/>
              <a:t>版本）</a:t>
            </a:r>
            <a:endParaRPr kumimoji="1" lang="en-US" altLang="zh-CN" sz="2000" dirty="0" smtClean="0"/>
          </a:p>
          <a:p>
            <a:pPr marL="274320" lvl="1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3.</a:t>
            </a:r>
            <a:r>
              <a:rPr kumimoji="1" lang="zh-CN" altLang="en-US" sz="2000" dirty="0" smtClean="0"/>
              <a:t>  </a:t>
            </a:r>
            <a:r>
              <a:rPr kumimoji="1" lang="en-US" altLang="zh-CN" sz="2000" dirty="0" err="1" smtClean="0"/>
              <a:t>HTableDescriptor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err="1" smtClean="0"/>
              <a:t>addCoprocessor</a:t>
            </a:r>
            <a:r>
              <a:rPr kumimoji="1" lang="zh-CN" altLang="en-US" sz="2000" dirty="0" smtClean="0"/>
              <a:t>方法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适用于</a:t>
            </a:r>
            <a:r>
              <a:rPr kumimoji="1" lang="en-US" altLang="zh-CN" sz="2000" dirty="0" smtClean="0"/>
              <a:t>Hbase0.96+)</a:t>
            </a:r>
          </a:p>
        </p:txBody>
      </p:sp>
    </p:spTree>
    <p:extLst>
      <p:ext uri="{BB962C8B-B14F-4D97-AF65-F5344CB8AC3E}">
        <p14:creationId xmlns:p14="http://schemas.microsoft.com/office/powerpoint/2010/main" val="17036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2447</TotalTime>
  <Words>827</Words>
  <Application>Microsoft Macintosh PowerPoint</Application>
  <PresentationFormat>宽屏</PresentationFormat>
  <Paragraphs>109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Calibri</vt:lpstr>
      <vt:lpstr>DengXian</vt:lpstr>
      <vt:lpstr>Mangal</vt:lpstr>
      <vt:lpstr>Rockwell</vt:lpstr>
      <vt:lpstr>Rockwell Condensed</vt:lpstr>
      <vt:lpstr>Rockwell Extra Bold</vt:lpstr>
      <vt:lpstr>Wingdings</vt:lpstr>
      <vt:lpstr>方正姚体</vt:lpstr>
      <vt:lpstr>木活字</vt:lpstr>
      <vt:lpstr>HBASE COPROCESSORs</vt:lpstr>
      <vt:lpstr>目录</vt:lpstr>
      <vt:lpstr>Hbase 架构简介</vt:lpstr>
      <vt:lpstr>COProcessor Overview</vt:lpstr>
      <vt:lpstr>Coprocessor INTRO</vt:lpstr>
      <vt:lpstr>Observer Coprocessor</vt:lpstr>
      <vt:lpstr>Endpoint Coprocessor </vt:lpstr>
      <vt:lpstr>Coprocessor开发流程</vt:lpstr>
      <vt:lpstr>CoProcessor 加载方式</vt:lpstr>
      <vt:lpstr>PowerPoint 演示文稿</vt:lpstr>
      <vt:lpstr>DEMO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133</cp:revision>
  <dcterms:created xsi:type="dcterms:W3CDTF">2017-09-02T10:47:28Z</dcterms:created>
  <dcterms:modified xsi:type="dcterms:W3CDTF">2017-09-05T06:57:26Z</dcterms:modified>
</cp:coreProperties>
</file>