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temp\masha\trees\prez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4664"/>
            <a:ext cx="5947014" cy="5616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\YandexDisk\Скриншоты\2017-12-19_00-42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171400"/>
            <a:ext cx="7704856" cy="7219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Регрессия на решающих деревьях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Решающие деревья также позволяют делать регрессию (пр. </a:t>
            </a:r>
            <a:r>
              <a:rPr lang="en-US" dirty="0" smtClean="0"/>
              <a:t>sin(x)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pic>
        <p:nvPicPr>
          <p:cNvPr id="9218" name="Picture 2" descr="https://pp.userapi.com/c831508/v831508783/1b70e/nNlM9IJJpI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5224643" cy="38858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Регрессия на решающих деревьях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регрессии на деревьях минимизируется формула среднеквадратичного отклонения.</a:t>
            </a:r>
          </a:p>
          <a:p>
            <a:endParaRPr lang="ru-RU" dirty="0"/>
          </a:p>
        </p:txBody>
      </p:sp>
      <p:pic>
        <p:nvPicPr>
          <p:cNvPr id="5" name="Рисунок 4" descr="18b1a49e164e731a75bb626f23ecce70fdf0a18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717032"/>
            <a:ext cx="4362838" cy="1977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Регрессия на решающих деревьях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Прямая разбивается на интервалы </a:t>
            </a:r>
            <a:r>
              <a:rPr lang="en-US" dirty="0" smtClean="0"/>
              <a:t>Ni, </a:t>
            </a:r>
            <a:r>
              <a:rPr lang="ru-RU" dirty="0" smtClean="0"/>
              <a:t>так чтобы критерий качества был оптимален.</a:t>
            </a:r>
            <a:endParaRPr lang="ru-RU" dirty="0"/>
          </a:p>
        </p:txBody>
      </p:sp>
      <p:pic>
        <p:nvPicPr>
          <p:cNvPr id="5" name="Рисунок 4" descr="18b1a49e164e731a75bb626f23ecce70fdf0a18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725144"/>
            <a:ext cx="2736304" cy="1240459"/>
          </a:xfrm>
          <a:prstGeom prst="rect">
            <a:avLst/>
          </a:prstGeom>
        </p:spPr>
      </p:pic>
      <p:pic>
        <p:nvPicPr>
          <p:cNvPr id="6" name="Picture 2" descr="https://pp.userapi.com/c831508/v831508783/1b70e/nNlM9IJJpI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2936"/>
            <a:ext cx="5224643" cy="38858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классификации</a:t>
            </a:r>
            <a:endParaRPr lang="ru-R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63721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340768"/>
            <a:ext cx="3019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регрессии</a:t>
            </a:r>
            <a:endParaRPr lang="ru-RU" dirty="0"/>
          </a:p>
        </p:txBody>
      </p:sp>
      <p:pic>
        <p:nvPicPr>
          <p:cNvPr id="4" name="Picture 2" descr="https://pp.userapi.com/c831508/v831508783/1b70e/nNlM9IJJpI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6085328" cy="4525963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412776"/>
            <a:ext cx="2952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Предположим, что бинарное дерево T используется для распознавания объектов, описываемых набором признаков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X1, . . . , </a:t>
            </a:r>
            <a:r>
              <a:rPr lang="ru-RU" sz="2400" dirty="0" err="1" smtClean="0"/>
              <a:t>Xn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ru-RU" sz="2400" dirty="0" smtClean="0"/>
              <a:t>Каждой вершине </a:t>
            </a:r>
            <a:r>
              <a:rPr lang="ru-RU" sz="2400" dirty="0" err="1" smtClean="0"/>
              <a:t>ν </a:t>
            </a:r>
            <a:r>
              <a:rPr lang="ru-RU" sz="2400" dirty="0" smtClean="0"/>
              <a:t>дерева T ставится в соответствие предикат, касающийся значения одного из признаков.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ru-RU" sz="2400" dirty="0" smtClean="0"/>
              <a:t>Н: </a:t>
            </a:r>
            <a:r>
              <a:rPr lang="en-US" sz="2400" dirty="0" smtClean="0"/>
              <a:t>Xi &lt;= a ? </a:t>
            </a:r>
            <a:r>
              <a:rPr lang="en-US" sz="2400" dirty="0" smtClean="0">
                <a:solidFill>
                  <a:srgbClr val="FF0000"/>
                </a:solidFill>
              </a:rPr>
              <a:t>Red class 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Blue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48680"/>
            <a:ext cx="687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Распознавание с помощью решающих деревьев.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temp\masha\trees\prez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339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r>
              <a:rPr lang="ru-RU" sz="2400" b="1" dirty="0" smtClean="0"/>
              <a:t>Индекс неоднородности - </a:t>
            </a:r>
            <a:r>
              <a:rPr lang="ru-RU" sz="2400" dirty="0" smtClean="0"/>
              <a:t>вычисляется для произвольной выборки S , содержащей объекты из классов K1, . . . , KL.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260648"/>
            <a:ext cx="357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Как разделить «лучше» ?</a:t>
            </a:r>
          </a:p>
        </p:txBody>
      </p:sp>
      <p:pic>
        <p:nvPicPr>
          <p:cNvPr id="6" name="Picture 2" descr="C:\temp\masha\trees\prez\Untitled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568952" cy="3681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endParaRPr lang="en-US" b="1" dirty="0" smtClean="0"/>
          </a:p>
          <a:p>
            <a:endParaRPr lang="ru-RU" b="1" dirty="0" smtClean="0"/>
          </a:p>
          <a:p>
            <a:endParaRPr lang="ru-RU" b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0"/>
            <a:ext cx="8229600" cy="666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энтропийный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индекс неоднородности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доля объектов класса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выборке 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Наибольшее значение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γe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принимает при равенстве долей классов. Наименьшее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принадлежности всех объектов одному классу.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b="1" dirty="0" smtClean="0"/>
              <a:t>Индекс </a:t>
            </a:r>
            <a:r>
              <a:rPr lang="ru-RU" sz="2400" b="1" dirty="0" err="1" smtClean="0"/>
              <a:t>Джини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Фактически, это энтропия узла после разделения, где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 – 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неправильная </a:t>
            </a:r>
            <a:r>
              <a:rPr kumimoji="0" lang="ru-RU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классиф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ru-RU" sz="2400" dirty="0" smtClean="0"/>
              <a:t>го объекта.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Users\u\YandexDisk\Скриншоты\2017-12-19_00-01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908720"/>
            <a:ext cx="4076700" cy="1609725"/>
          </a:xfrm>
          <a:prstGeom prst="rect">
            <a:avLst/>
          </a:prstGeom>
          <a:noFill/>
        </p:spPr>
      </p:pic>
      <p:pic>
        <p:nvPicPr>
          <p:cNvPr id="4099" name="Picture 3" descr="C:\Users\u\YandexDisk\Скриншоты\2017-12-19_00-13-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365104"/>
            <a:ext cx="3657600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Рассмотрим задачу распознавания с классами K1, . . . , KL.</a:t>
            </a:r>
          </a:p>
          <a:p>
            <a:r>
              <a:rPr lang="ru-RU" sz="2400" dirty="0" smtClean="0"/>
              <a:t> Обучение производится по обучающей выборке </a:t>
            </a:r>
            <a:r>
              <a:rPr lang="ru-RU" sz="2400" dirty="0" err="1" smtClean="0"/>
              <a:t>St</a:t>
            </a:r>
            <a:r>
              <a:rPr lang="ru-RU" sz="2400" dirty="0" smtClean="0"/>
              <a:t> и включает в себя поиск оптимальных пороговых параметров и оптимальных разбиений для признаков X1, . . . , </a:t>
            </a:r>
            <a:r>
              <a:rPr lang="ru-RU" sz="2400" dirty="0" err="1" smtClean="0"/>
              <a:t>Xn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При этом поиск производится исходя из требования улучшения качества разбиения в выборках, порождаемых искомым разбиением обучающей выборки </a:t>
            </a:r>
            <a:r>
              <a:rPr lang="ru-RU" sz="2400" dirty="0" err="1" smtClean="0"/>
              <a:t>St</a:t>
            </a:r>
            <a:r>
              <a:rPr lang="ru-RU" sz="2400" dirty="0" smtClean="0"/>
              <a:t> 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548680"/>
            <a:ext cx="455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Обучение решающих деревьев.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83264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обучения решающих деревьев используются алгоритмы </a:t>
            </a:r>
            <a:r>
              <a:rPr lang="en-US" sz="2400" dirty="0" smtClean="0"/>
              <a:t>ID3, C4.5, C5.0 </a:t>
            </a:r>
            <a:r>
              <a:rPr lang="ru-RU" sz="2400" dirty="0" smtClean="0"/>
              <a:t>и</a:t>
            </a:r>
            <a:r>
              <a:rPr lang="en-US" sz="2400" dirty="0" smtClean="0"/>
              <a:t> CART</a:t>
            </a:r>
            <a:endParaRPr lang="ru-RU" sz="2400" dirty="0" smtClean="0"/>
          </a:p>
          <a:p>
            <a:r>
              <a:rPr lang="ru-RU" sz="2400" dirty="0" smtClean="0"/>
              <a:t>В библиотеке </a:t>
            </a:r>
            <a:r>
              <a:rPr lang="en-US" sz="2400" dirty="0" err="1" smtClean="0"/>
              <a:t>scikit</a:t>
            </a:r>
            <a:r>
              <a:rPr lang="ru-RU" sz="2400" dirty="0" smtClean="0"/>
              <a:t> используются алгоритм </a:t>
            </a:r>
            <a:r>
              <a:rPr lang="en-US" sz="2400" dirty="0" smtClean="0"/>
              <a:t>CART</a:t>
            </a:r>
          </a:p>
          <a:p>
            <a:r>
              <a:rPr lang="en-US" sz="2400" dirty="0" smtClean="0"/>
              <a:t>CART </a:t>
            </a:r>
            <a:r>
              <a:rPr lang="ru-RU" sz="2400" dirty="0" smtClean="0"/>
              <a:t>работает следующим образом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Для каждого признака найти оптимальный разделяющий предикат (минимальная энтропия или хороший критерий </a:t>
            </a:r>
            <a:r>
              <a:rPr lang="en-US" sz="2400" dirty="0" err="1" smtClean="0"/>
              <a:t>Gini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Из всех признаковых предикатов выбрать оптимальный предикат (минимальная энтропия или хороший критерий </a:t>
            </a:r>
            <a:r>
              <a:rPr lang="en-US" sz="2400" dirty="0" err="1" smtClean="0"/>
              <a:t>Gini</a:t>
            </a:r>
            <a:r>
              <a:rPr lang="ru-RU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Создать разбиение и применить процедуру рекурсивно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Остановится когда все элементы будут принадлежать </a:t>
            </a:r>
            <a:r>
              <a:rPr lang="ru-RU" sz="2400" dirty="0" err="1" smtClean="0"/>
              <a:t>одонму</a:t>
            </a:r>
            <a:r>
              <a:rPr lang="ru-RU" sz="2400" dirty="0" smtClean="0"/>
              <a:t> классу или по выбору эксперта (макс. глубина, маленький прирост информации)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60648"/>
            <a:ext cx="546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Tree algorithms: ID3, C4.5, C5.0 and CART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60648"/>
            <a:ext cx="2642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Пример на ирисах</a:t>
            </a:r>
            <a:endParaRPr lang="ru-RU" sz="2400" b="1" dirty="0"/>
          </a:p>
        </p:txBody>
      </p:sp>
      <p:pic>
        <p:nvPicPr>
          <p:cNvPr id="5122" name="Picture 2" descr="C:\temp\masha\trees\prez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280920" cy="5333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u\YandexDisk\Скриншоты\2017-12-19_00-34-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332656"/>
            <a:ext cx="9572625" cy="6086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307</Words>
  <Application>Microsoft Office PowerPoint</Application>
  <PresentationFormat>Экран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Регрессия на решающих деревьях</vt:lpstr>
      <vt:lpstr>Регрессия на решающих деревьях</vt:lpstr>
      <vt:lpstr>Регрессия на решающих деревьях</vt:lpstr>
      <vt:lpstr>Пример классификации</vt:lpstr>
      <vt:lpstr>Пример регрессии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</cp:lastModifiedBy>
  <cp:revision>48</cp:revision>
  <dcterms:modified xsi:type="dcterms:W3CDTF">2017-12-19T06:07:27Z</dcterms:modified>
</cp:coreProperties>
</file>