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33" r:id="rId5"/>
    <p:sldId id="335" r:id="rId6"/>
    <p:sldId id="334" r:id="rId7"/>
    <p:sldId id="336" r:id="rId8"/>
    <p:sldId id="332" r:id="rId9"/>
    <p:sldId id="337" r:id="rId10"/>
    <p:sldId id="338" r:id="rId11"/>
    <p:sldId id="339" r:id="rId12"/>
    <p:sldId id="315" r:id="rId13"/>
    <p:sldId id="316" r:id="rId14"/>
    <p:sldId id="317" r:id="rId15"/>
    <p:sldId id="319" r:id="rId16"/>
    <p:sldId id="320" r:id="rId17"/>
    <p:sldId id="321" r:id="rId18"/>
    <p:sldId id="330" r:id="rId19"/>
    <p:sldId id="324" r:id="rId20"/>
    <p:sldId id="325" r:id="rId21"/>
    <p:sldId id="322" r:id="rId22"/>
    <p:sldId id="323" r:id="rId23"/>
    <p:sldId id="326" r:id="rId24"/>
    <p:sldId id="327" r:id="rId25"/>
    <p:sldId id="328" r:id="rId26"/>
    <p:sldId id="329" r:id="rId27"/>
    <p:sldId id="340" r:id="rId28"/>
    <p:sldId id="341" r:id="rId29"/>
    <p:sldId id="314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6" d="100"/>
          <a:sy n="136" d="100"/>
        </p:scale>
        <p:origin x="912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altLang="ko-KR" sz="3600" dirty="0" smtClean="0">
                <a:ea typeface="맑은 고딕" pitchFamily="50" charset="-127"/>
              </a:rPr>
              <a:t>Прогнозирование временных рядов            по аналогии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 smtClean="0"/>
              <a:t>Интерполяция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34"/>
            <a:ext cx="9144000" cy="37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2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 smtClean="0"/>
              <a:t>Линейная интерполяция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" y="627534"/>
            <a:ext cx="9144000" cy="3742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1913" y="4185120"/>
            <a:ext cx="602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Также, данные были нормализованы в пределах </a:t>
            </a:r>
            <a:r>
              <a:rPr lang="en-US" dirty="0" smtClean="0"/>
              <a:t>[-1,1]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97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Linear prediction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99542"/>
            <a:ext cx="6229890" cy="4190186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-108520" y="4601696"/>
            <a:ext cx="9144000" cy="288032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ru-RU" dirty="0" smtClean="0"/>
              <a:t>на самом деле, в матрице столбцов не обязательно 3, в программе их </a:t>
            </a:r>
            <a:r>
              <a:rPr lang="en-US" dirty="0" smtClean="0"/>
              <a:t>K </a:t>
            </a:r>
            <a:r>
              <a:rPr lang="ru-RU" dirty="0" smtClean="0"/>
              <a:t>штук)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50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Linear prediction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003798"/>
            <a:ext cx="4600575" cy="1647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1"/>
          <a:stretch/>
        </p:blipFill>
        <p:spPr>
          <a:xfrm>
            <a:off x="2711549" y="843558"/>
            <a:ext cx="387667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 smtClean="0"/>
              <a:t>Почему не нужны разности первого порядка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-14423" y="3075806"/>
            <a:ext cx="9073008" cy="1080120"/>
          </a:xfrm>
        </p:spPr>
        <p:txBody>
          <a:bodyPr/>
          <a:lstStyle/>
          <a:p>
            <a:r>
              <a:rPr lang="ru-RU" dirty="0" smtClean="0"/>
              <a:t>Предположим, в (2) есть решение </a:t>
            </a:r>
            <a:r>
              <a:rPr lang="en-US" dirty="0" smtClean="0"/>
              <a:t>W2, </a:t>
            </a:r>
            <a:r>
              <a:rPr lang="ru-RU" dirty="0" smtClean="0"/>
              <a:t>но </a:t>
            </a:r>
            <a:r>
              <a:rPr lang="en-US" dirty="0" smtClean="0"/>
              <a:t>(Yi – Y(i-1)) </a:t>
            </a:r>
            <a:r>
              <a:rPr lang="ru-RU" dirty="0" smtClean="0"/>
              <a:t>есть линейная комбинация</a:t>
            </a:r>
            <a:r>
              <a:rPr lang="en-US" dirty="0" smtClean="0"/>
              <a:t> Y1 </a:t>
            </a:r>
            <a:r>
              <a:rPr lang="ru-RU" dirty="0" smtClean="0"/>
              <a:t>и </a:t>
            </a:r>
            <a:r>
              <a:rPr lang="en-US" dirty="0" smtClean="0"/>
              <a:t>Y2</a:t>
            </a:r>
          </a:p>
          <a:p>
            <a:r>
              <a:rPr lang="ru-RU" dirty="0" smtClean="0"/>
              <a:t>Тогда если есть решение в (2), в (1) найдется решение, содержащее разности</a:t>
            </a:r>
            <a:r>
              <a:rPr lang="en-US" dirty="0" smtClean="0"/>
              <a:t>: Wi = W2i – W2(i-1)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Поэтому, можем просто подавать на вход сами значения рядов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0" y="627534"/>
            <a:ext cx="6372200" cy="22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 err="1" smtClean="0"/>
              <a:t>Бутстреппинг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134" y="915566"/>
            <a:ext cx="9141866" cy="3096344"/>
          </a:xfrm>
        </p:spPr>
        <p:txBody>
          <a:bodyPr/>
          <a:lstStyle/>
          <a:p>
            <a:r>
              <a:rPr lang="ru-RU" dirty="0" smtClean="0"/>
              <a:t>Мы хотим понять на сколько хороша </a:t>
            </a:r>
            <a:r>
              <a:rPr lang="ru-RU" dirty="0" err="1" smtClean="0"/>
              <a:t>лин</a:t>
            </a:r>
            <a:r>
              <a:rPr lang="ru-RU" dirty="0" smtClean="0"/>
              <a:t>. Модель</a:t>
            </a:r>
          </a:p>
          <a:p>
            <a:pPr algn="l"/>
            <a:r>
              <a:rPr lang="ru-RU" dirty="0" smtClean="0"/>
              <a:t>Метод: </a:t>
            </a:r>
            <a:br>
              <a:rPr lang="ru-RU" dirty="0" smtClean="0"/>
            </a:br>
            <a:r>
              <a:rPr lang="ru-RU" dirty="0" smtClean="0"/>
              <a:t>1) из исходной выборки формируем новую с повторениями</a:t>
            </a:r>
            <a:br>
              <a:rPr lang="ru-RU" dirty="0" smtClean="0"/>
            </a:br>
            <a:r>
              <a:rPr lang="ru-RU" dirty="0" smtClean="0"/>
              <a:t>2) Обучаем на ней -</a:t>
            </a:r>
            <a:r>
              <a:rPr lang="en-US" dirty="0" smtClean="0"/>
              <a:t>&gt; &lt;W&gt;</a:t>
            </a:r>
          </a:p>
          <a:p>
            <a:pPr algn="l"/>
            <a:r>
              <a:rPr lang="ru-RU" dirty="0" smtClean="0"/>
              <a:t>3) Запоминаем полученный </a:t>
            </a:r>
            <a:r>
              <a:rPr lang="en-US" dirty="0" smtClean="0"/>
              <a:t>&lt;W&gt;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4) Повторяем 1) – 3) много раз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Построим плотности распределения коэффициентов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ru-RU" dirty="0" smtClean="0"/>
              <a:t>По графику мы будем видеть, что если разброс </a:t>
            </a:r>
            <a:r>
              <a:rPr lang="en-US" dirty="0" smtClean="0"/>
              <a:t>&lt;W&gt; </a:t>
            </a:r>
            <a:r>
              <a:rPr lang="ru-RU" dirty="0" smtClean="0"/>
              <a:t>очень большой (при использовании различных </a:t>
            </a:r>
            <a:r>
              <a:rPr lang="ru-RU" dirty="0" err="1" smtClean="0"/>
              <a:t>подвыборок</a:t>
            </a:r>
            <a:r>
              <a:rPr lang="ru-RU" dirty="0" smtClean="0"/>
              <a:t>, </a:t>
            </a:r>
            <a:r>
              <a:rPr lang="en-US" dirty="0" smtClean="0"/>
              <a:t>&lt;W&gt; </a:t>
            </a:r>
            <a:r>
              <a:rPr lang="ru-RU" dirty="0" smtClean="0"/>
              <a:t>должны получаться приблизительно похожи), то модель «плохая», переобучается</a:t>
            </a:r>
            <a:br>
              <a:rPr lang="ru-RU" dirty="0" smtClean="0"/>
            </a:br>
            <a:r>
              <a:rPr lang="en-US" dirty="0"/>
              <a:t>X1, Y1 = </a:t>
            </a:r>
            <a:r>
              <a:rPr lang="en-US" dirty="0" err="1"/>
              <a:t>dataRidge.DataBuilder</a:t>
            </a:r>
            <a:r>
              <a:rPr lang="en-US" dirty="0"/>
              <a:t>().Build("</a:t>
            </a:r>
            <a:r>
              <a:rPr lang="en-US" dirty="0" err="1"/>
              <a:t>RowA</a:t>
            </a:r>
            <a:r>
              <a:rPr lang="en-US" dirty="0"/>
              <a:t>")</a:t>
            </a:r>
          </a:p>
          <a:p>
            <a:pPr algn="l"/>
            <a:r>
              <a:rPr lang="en-US" dirty="0"/>
              <a:t># X2, Y2 = </a:t>
            </a:r>
            <a:r>
              <a:rPr lang="en-US" dirty="0" err="1"/>
              <a:t>dataRidge.DataBuilder</a:t>
            </a:r>
            <a:r>
              <a:rPr lang="en-US" dirty="0"/>
              <a:t>().Build("</a:t>
            </a:r>
            <a:r>
              <a:rPr lang="en-US" dirty="0" err="1"/>
              <a:t>RowC</a:t>
            </a:r>
            <a:r>
              <a:rPr lang="en-US" dirty="0"/>
              <a:t>")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4778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27"/>
          <a:stretch/>
        </p:blipFill>
        <p:spPr>
          <a:xfrm>
            <a:off x="53483" y="1851670"/>
            <a:ext cx="9144000" cy="2448272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 smtClean="0"/>
              <a:t>Доверительный интервал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29" y="843558"/>
            <a:ext cx="9143971" cy="864096"/>
          </a:xfrm>
        </p:spPr>
        <p:txBody>
          <a:bodyPr/>
          <a:lstStyle/>
          <a:p>
            <a:r>
              <a:rPr lang="ru-RU" dirty="0" smtClean="0"/>
              <a:t>В распределении ошибок найдем отрезок, на котором находится 80</a:t>
            </a:r>
            <a:r>
              <a:rPr lang="en-US" dirty="0" smtClean="0"/>
              <a:t>% </a:t>
            </a:r>
            <a:r>
              <a:rPr lang="ru-RU" dirty="0" smtClean="0"/>
              <a:t>ошибок (оранжевый)</a:t>
            </a:r>
          </a:p>
          <a:p>
            <a:r>
              <a:rPr lang="ru-RU" dirty="0" smtClean="0"/>
              <a:t>Красный и зеленый графики: какой будет график, если на каждом шаге предсказания, будет допущена</a:t>
            </a:r>
          </a:p>
          <a:p>
            <a:r>
              <a:rPr lang="ru-RU" dirty="0" smtClean="0"/>
              <a:t> ошибка (макс. и мин. </a:t>
            </a:r>
            <a:r>
              <a:rPr lang="ru-RU" dirty="0"/>
              <a:t>с</a:t>
            </a:r>
            <a:r>
              <a:rPr lang="ru-RU" dirty="0" smtClean="0"/>
              <a:t>оотв.)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01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7534"/>
            <a:ext cx="8023731" cy="4295231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плотности распределения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3821" y="435951"/>
            <a:ext cx="9144000" cy="288032"/>
          </a:xfrm>
        </p:spPr>
        <p:txBody>
          <a:bodyPr/>
          <a:lstStyle/>
          <a:p>
            <a:r>
              <a:rPr lang="en-US" dirty="0" smtClean="0"/>
              <a:t>Sin, Cos, k=</a:t>
            </a:r>
            <a:r>
              <a:rPr lang="ru-RU" dirty="0" smtClean="0"/>
              <a:t>2, хороший: ошибка маленькая и нулевая вариация </a:t>
            </a:r>
            <a:r>
              <a:rPr lang="en-US" smtClean="0"/>
              <a:t>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290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Результат предсказания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-11934" y="483518"/>
            <a:ext cx="9144000" cy="288032"/>
          </a:xfrm>
        </p:spPr>
        <p:txBody>
          <a:bodyPr/>
          <a:lstStyle/>
          <a:p>
            <a:r>
              <a:rPr lang="en-US" dirty="0" smtClean="0"/>
              <a:t>Sin, Cos, k=</a:t>
            </a:r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9542"/>
            <a:ext cx="8184103" cy="42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/>
              <a:t>плотности распределения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3821" y="435951"/>
            <a:ext cx="9144000" cy="288032"/>
          </a:xfrm>
        </p:spPr>
        <p:txBody>
          <a:bodyPr/>
          <a:lstStyle/>
          <a:p>
            <a:r>
              <a:rPr lang="en-US" dirty="0" smtClean="0"/>
              <a:t>Sin, Cos, k=4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84391"/>
            <a:ext cx="7836247" cy="42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042" y="285734"/>
            <a:ext cx="7500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u="sng" dirty="0" smtClean="0"/>
              <a:t>Прогноз по аналогии </a:t>
            </a:r>
            <a:r>
              <a:rPr lang="ru-RU" sz="2000" dirty="0" smtClean="0"/>
              <a:t>- это метод прогнозирования, который    предполагает, что два разных вида явлений используют одну и ту же модель поведения.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43042" y="1714494"/>
            <a:ext cx="73581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Аналогию можно определить как сходство предметов (явлений, процессов) в каких-либо свойствах, а рассуждение по аналогии (</a:t>
            </a:r>
            <a:r>
              <a:rPr lang="ru-RU" sz="1600" dirty="0" err="1" smtClean="0"/>
              <a:t>Analogous</a:t>
            </a:r>
            <a:r>
              <a:rPr lang="ru-RU" sz="1600" dirty="0" smtClean="0"/>
              <a:t> </a:t>
            </a:r>
            <a:r>
              <a:rPr lang="ru-RU" sz="1600" dirty="0" err="1" smtClean="0"/>
              <a:t>Reasoning</a:t>
            </a:r>
            <a:r>
              <a:rPr lang="ru-RU" sz="1600" dirty="0" smtClean="0"/>
              <a:t>, </a:t>
            </a:r>
            <a:r>
              <a:rPr lang="ru-RU" sz="1600" dirty="0" err="1" smtClean="0"/>
              <a:t>Analogy-Based</a:t>
            </a:r>
            <a:r>
              <a:rPr lang="ru-RU" sz="1600" dirty="0" smtClean="0"/>
              <a:t> </a:t>
            </a:r>
            <a:r>
              <a:rPr lang="ru-RU" sz="1600" dirty="0" err="1" smtClean="0"/>
              <a:t>Reasoning</a:t>
            </a:r>
            <a:r>
              <a:rPr lang="ru-RU" sz="1600" dirty="0" smtClean="0"/>
              <a:t>) как метод, позволяющий обнаружить подобие    между заданными объектами и, благодаря переносу на основе этого           подобия фактов и знаний, справедливых для одного объекта, на другой        менее изученный объект, определить способ решения задач либо              предсказать новые факты и знания. Именно такой естественный метод     вывода человек использует на первых порах, сталкиваясь с неизвестной   задачей. Следует подчеркнуть, что заключение, сделанное на основе        аналогии, в большинстве случаев может быть признано лишь вероятным    (правдоподобным).</a:t>
            </a:r>
            <a:endParaRPr lang="ru-RU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54558"/>
            <a:ext cx="8136904" cy="4375068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Результат предсказания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-11934" y="483518"/>
            <a:ext cx="9144000" cy="288032"/>
          </a:xfrm>
        </p:spPr>
        <p:txBody>
          <a:bodyPr/>
          <a:lstStyle/>
          <a:p>
            <a:r>
              <a:rPr lang="en-US" dirty="0" smtClean="0"/>
              <a:t>Sin, Cos, k=4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6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/>
              <a:t>плотности распределения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3821" y="435951"/>
            <a:ext cx="9144000" cy="288032"/>
          </a:xfrm>
        </p:spPr>
        <p:txBody>
          <a:bodyPr/>
          <a:lstStyle/>
          <a:p>
            <a:r>
              <a:rPr lang="ru-RU" dirty="0" err="1" smtClean="0"/>
              <a:t>Квадратич</a:t>
            </a:r>
            <a:r>
              <a:rPr lang="ru-RU" dirty="0" smtClean="0"/>
              <a:t>. </a:t>
            </a:r>
            <a:r>
              <a:rPr lang="ru-RU" dirty="0"/>
              <a:t>ф</a:t>
            </a:r>
            <a:r>
              <a:rPr lang="ru-RU" dirty="0" smtClean="0"/>
              <a:t>-я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33141"/>
            <a:ext cx="8028384" cy="41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2" y="615235"/>
            <a:ext cx="8244408" cy="4445310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Результат предсказания</a:t>
            </a:r>
            <a:endParaRPr lang="ru-RU" sz="2400" dirty="0"/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1"/>
          </p:nvPr>
        </p:nvSpPr>
        <p:spPr>
          <a:xfrm>
            <a:off x="22168" y="435951"/>
            <a:ext cx="9144000" cy="288032"/>
          </a:xfrm>
        </p:spPr>
        <p:txBody>
          <a:bodyPr/>
          <a:lstStyle/>
          <a:p>
            <a:r>
              <a:rPr lang="ru-RU" dirty="0" err="1" smtClean="0"/>
              <a:t>Квадратич</a:t>
            </a:r>
            <a:r>
              <a:rPr lang="ru-RU" dirty="0" smtClean="0"/>
              <a:t>. </a:t>
            </a:r>
            <a:r>
              <a:rPr lang="ru-RU" dirty="0"/>
              <a:t>ф</a:t>
            </a:r>
            <a:r>
              <a:rPr lang="ru-RU" dirty="0" smtClean="0"/>
              <a:t>-я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538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6" y="483518"/>
            <a:ext cx="8313510" cy="4402762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/>
              <a:t>плотности распределения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3821" y="435951"/>
            <a:ext cx="9144000" cy="288032"/>
          </a:xfrm>
        </p:spPr>
        <p:txBody>
          <a:bodyPr/>
          <a:lstStyle/>
          <a:p>
            <a:r>
              <a:rPr lang="ru-RU" dirty="0" smtClean="0"/>
              <a:t>Ряды с продажами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103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14" y="267494"/>
            <a:ext cx="9144000" cy="4746673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Результат предсказания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-11934" y="483518"/>
            <a:ext cx="9144000" cy="288032"/>
          </a:xfrm>
        </p:spPr>
        <p:txBody>
          <a:bodyPr/>
          <a:lstStyle/>
          <a:p>
            <a:r>
              <a:rPr lang="ru-RU" dirty="0"/>
              <a:t>Ряды с продажами</a:t>
            </a:r>
          </a:p>
        </p:txBody>
      </p:sp>
    </p:spTree>
    <p:extLst>
      <p:ext uri="{BB962C8B-B14F-4D97-AF65-F5344CB8AC3E}">
        <p14:creationId xmlns:p14="http://schemas.microsoft.com/office/powerpoint/2010/main" val="124740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64"/>
            <a:ext cx="9144000" cy="4881772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/>
              <a:t>плотности распределения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-1620688" y="562912"/>
            <a:ext cx="9144000" cy="288032"/>
          </a:xfrm>
        </p:spPr>
        <p:txBody>
          <a:bodyPr/>
          <a:lstStyle/>
          <a:p>
            <a:r>
              <a:rPr lang="ru-RU" dirty="0" smtClean="0"/>
              <a:t>Ряды с другими продажами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266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05"/>
            <a:ext cx="9144000" cy="4847090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Результат предсказания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-11934" y="483518"/>
            <a:ext cx="9144000" cy="288032"/>
          </a:xfrm>
        </p:spPr>
        <p:txBody>
          <a:bodyPr/>
          <a:lstStyle/>
          <a:p>
            <a:r>
              <a:rPr lang="ru-RU" dirty="0"/>
              <a:t>Ряды с другими продажами)</a:t>
            </a:r>
          </a:p>
        </p:txBody>
      </p:sp>
    </p:spTree>
    <p:extLst>
      <p:ext uri="{BB962C8B-B14F-4D97-AF65-F5344CB8AC3E}">
        <p14:creationId xmlns:p14="http://schemas.microsoft.com/office/powerpoint/2010/main" val="185071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0" y="1851670"/>
            <a:ext cx="9144000" cy="576064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8794" y="1000114"/>
            <a:ext cx="70723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Например, один из способов предсказать продажи нового  продукта - это выбрать существующий продукт, который     «выглядит» как новый продукт с точки зрения ожидаемой структуры спроса на продажи продукта. Механик занимается ремонтом автомобиля, вспоминая другую машину, у            которой наблюдались похожие симптомы, и пользуется   этой техникой. Адвокат, выступающий за конкретный        результат в суде на основе судебного прецедента, так же ей пользуется. </a:t>
            </a:r>
          </a:p>
          <a:p>
            <a:pPr algn="just"/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0298" y="1214428"/>
            <a:ext cx="56436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Этот метод нельзя использовать при               прогнозировании явлений, не имеющих         аналогов, то есть принципиально новых             объектов, процессов, ситуаций. 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Рекурентные</a:t>
            </a:r>
            <a:r>
              <a:rPr lang="ru-RU" dirty="0" smtClean="0"/>
              <a:t> нейронные сети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872076"/>
          </a:xfrm>
        </p:spPr>
        <p:txBody>
          <a:bodyPr/>
          <a:lstStyle/>
          <a:p>
            <a:r>
              <a:rPr lang="ru-RU" dirty="0" smtClean="0"/>
              <a:t>вид нейронных сетей, где связи между элементами образуют направленную последовательность.               Благодаря этому появляется возможность обрабатывать серии событий во времени или последовательные пространственные цепочки. </a:t>
            </a:r>
            <a:endParaRPr lang="ru-RU" dirty="0"/>
          </a:p>
        </p:txBody>
      </p:sp>
      <p:pic>
        <p:nvPicPr>
          <p:cNvPr id="4" name="Рисунок 3" descr="https://habrastorage.org/web/47d/ee6/2c3/47dee62c3af8498c946befa1f3330d9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928808"/>
            <a:ext cx="5209434" cy="195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Long</a:t>
            </a:r>
            <a:r>
              <a:rPr lang="ru-RU" dirty="0" smtClean="0"/>
              <a:t> </a:t>
            </a:r>
            <a:r>
              <a:rPr lang="ru-RU" dirty="0" err="1" smtClean="0"/>
              <a:t>short-term</a:t>
            </a:r>
            <a:r>
              <a:rPr lang="ru-RU" dirty="0" smtClean="0"/>
              <a:t> </a:t>
            </a:r>
            <a:r>
              <a:rPr lang="ru-RU" dirty="0" err="1" smtClean="0"/>
              <a:t>memory</a:t>
            </a:r>
            <a:r>
              <a:rPr lang="ru-RU" dirty="0" smtClean="0"/>
              <a:t> (LSTM)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https://habrastorage.org/web/67b/04f/73b/67b04f73b4c34ba38edfa207e09de07c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489" y="1429212"/>
            <a:ext cx="6089022" cy="228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 </a:t>
            </a:r>
            <a:r>
              <a:rPr lang="ru-RU" dirty="0" smtClean="0"/>
              <a:t>(100 точек, прогноз на 25):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Elvina\Pictures\синус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6"/>
            <a:ext cx="400052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C:\Users\Elvina\Pictures\Синус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85866"/>
            <a:ext cx="378621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0" y="357172"/>
            <a:ext cx="9144000" cy="576064"/>
          </a:xfrm>
        </p:spPr>
        <p:txBody>
          <a:bodyPr/>
          <a:lstStyle/>
          <a:p>
            <a:r>
              <a:rPr lang="ru-RU" sz="2400" dirty="0" smtClean="0"/>
              <a:t>Производство основных сельскохозяйственных культур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Урожайность основных сельскохозяйственных культур</a:t>
            </a:r>
            <a:endParaRPr lang="ru-RU" sz="2400" dirty="0"/>
          </a:p>
        </p:txBody>
      </p:sp>
      <p:pic>
        <p:nvPicPr>
          <p:cNvPr id="4" name="Рисунок 3" descr="C:\Users\Elvina\Pictures\посевы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6"/>
            <a:ext cx="278608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C:\Users\Elvina\Pictures\посевы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285866"/>
            <a:ext cx="285752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Elvina\Pictures\урожайность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1214428"/>
            <a:ext cx="307183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0" y="714362"/>
            <a:ext cx="9144000" cy="576064"/>
          </a:xfrm>
        </p:spPr>
        <p:txBody>
          <a:bodyPr/>
          <a:lstStyle/>
          <a:p>
            <a:r>
              <a:rPr lang="ru-RU" dirty="0" smtClean="0"/>
              <a:t>Продажи 2х магазинов</a:t>
            </a:r>
          </a:p>
          <a:p>
            <a:r>
              <a:rPr lang="ru-RU" dirty="0" smtClean="0"/>
              <a:t> (120</a:t>
            </a:r>
            <a:r>
              <a:rPr lang="en-US" dirty="0" smtClean="0"/>
              <a:t> </a:t>
            </a:r>
            <a:r>
              <a:rPr lang="ru-RU" dirty="0" smtClean="0"/>
              <a:t>точек, 25 для прогноза):</a:t>
            </a:r>
          </a:p>
          <a:p>
            <a:endParaRPr lang="ru-RU" dirty="0"/>
          </a:p>
        </p:txBody>
      </p:sp>
      <p:pic>
        <p:nvPicPr>
          <p:cNvPr id="4" name="Рисунок 3" descr="C:\Users\Elvina\Pictures\sal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571618"/>
            <a:ext cx="3832225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C:\Users\Elvina\Pictures\продажи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8"/>
            <a:ext cx="386334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489</Words>
  <Application>Microsoft Office PowerPoint</Application>
  <PresentationFormat>Экран (16:9)</PresentationFormat>
  <Paragraphs>55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Админ</cp:lastModifiedBy>
  <cp:revision>214</cp:revision>
  <dcterms:created xsi:type="dcterms:W3CDTF">2016-12-05T23:26:54Z</dcterms:created>
  <dcterms:modified xsi:type="dcterms:W3CDTF">2018-12-10T21:49:10Z</dcterms:modified>
</cp:coreProperties>
</file>