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notesMasterIdLst>
    <p:notesMasterId r:id="rId18"/>
  </p:notesMasterIdLst>
  <p:handoutMasterIdLst>
    <p:handoutMasterId r:id="rId19"/>
  </p:handoutMasterIdLst>
  <p:sldIdLst>
    <p:sldId id="256" r:id="rId2"/>
    <p:sldId id="257" r:id="rId3"/>
    <p:sldId id="258" r:id="rId4"/>
    <p:sldId id="263" r:id="rId5"/>
    <p:sldId id="271" r:id="rId6"/>
    <p:sldId id="259" r:id="rId7"/>
    <p:sldId id="260" r:id="rId8"/>
    <p:sldId id="262" r:id="rId9"/>
    <p:sldId id="265" r:id="rId10"/>
    <p:sldId id="266" r:id="rId11"/>
    <p:sldId id="267" r:id="rId12"/>
    <p:sldId id="268" r:id="rId13"/>
    <p:sldId id="264" r:id="rId14"/>
    <p:sldId id="269"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15" y="331"/>
      </p:cViewPr>
      <p:guideLst>
        <p:guide orient="horz" pos="2160"/>
        <p:guide pos="290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283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BBD33C-D7BB-4480-892D-4B6A014CD17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11980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BBD33C-D7BB-4480-892D-4B6A014CD17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2260546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BBD33C-D7BB-4480-892D-4B6A014CD17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467684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BBD33C-D7BB-4480-892D-4B6A014CD17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3445562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BBD33C-D7BB-4480-892D-4B6A014CD173}" type="datetimeFigureOut">
              <a:rPr lang="en-US" smtClean="0"/>
              <a:t>11/10/2023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282068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BBD33C-D7BB-4480-892D-4B6A014CD173}" type="datetimeFigureOut">
              <a:rPr lang="en-US" smtClean="0"/>
              <a:t>11/10/2023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171423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BD33C-D7BB-4480-892D-4B6A014CD17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2390994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BBD33C-D7BB-4480-892D-4B6A014CD17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1943570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edia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6050BD3-9350-4289-8FCE-7B378CDA2F61}" type="slidenum">
              <a:rPr lang="en-US" smtClean="0"/>
              <a:t>‹#›</a:t>
            </a:fld>
            <a:endParaRPr lang="en-US"/>
          </a:p>
        </p:txBody>
      </p:sp>
      <p:sp>
        <p:nvSpPr>
          <p:cNvPr id="14" name="Title 1"/>
          <p:cNvSpPr>
            <a:spLocks noGrp="1"/>
          </p:cNvSpPr>
          <p:nvPr>
            <p:ph type="title" hasCustomPrompt="1"/>
          </p:nvPr>
        </p:nvSpPr>
        <p:spPr>
          <a:xfrm>
            <a:off x="628650" y="156580"/>
            <a:ext cx="78867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p:cNvSpPr>
            <a:spLocks noGrp="1"/>
          </p:cNvSpPr>
          <p:nvPr>
            <p:ph type="media" sz="quarter" idx="17" hasCustomPrompt="1"/>
          </p:nvPr>
        </p:nvSpPr>
        <p:spPr>
          <a:xfrm>
            <a:off x="1046988" y="1497770"/>
            <a:ext cx="7050024"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Tree>
    <p:extLst>
      <p:ext uri="{BB962C8B-B14F-4D97-AF65-F5344CB8AC3E}">
        <p14:creationId xmlns:p14="http://schemas.microsoft.com/office/powerpoint/2010/main" val="95944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52267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96459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38369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349832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11/10/2023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33618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11/10/2023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310017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11/10/2023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261147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050BD3-9350-4289-8FCE-7B378CDA2F61}" type="slidenum">
              <a:rPr lang="en-US" smtClean="0"/>
              <a:t>‹#›</a:t>
            </a:fld>
            <a:endParaRPr lang="en-US"/>
          </a:p>
        </p:txBody>
      </p:sp>
    </p:spTree>
    <p:extLst>
      <p:ext uri="{BB962C8B-B14F-4D97-AF65-F5344CB8AC3E}">
        <p14:creationId xmlns:p14="http://schemas.microsoft.com/office/powerpoint/2010/main" val="141979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BBD33C-D7BB-4480-892D-4B6A014CD173}" type="datetimeFigureOut">
              <a:rPr lang="en-US" smtClean="0"/>
              <a:t>11/10/2023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6050BD3-9350-4289-8FCE-7B378CDA2F61}" type="slidenum">
              <a:rPr lang="en-US" smtClean="0"/>
              <a:t>‹#›</a:t>
            </a:fld>
            <a:endParaRPr lang="en-US"/>
          </a:p>
        </p:txBody>
      </p:sp>
    </p:spTree>
    <p:extLst>
      <p:ext uri="{BB962C8B-B14F-4D97-AF65-F5344CB8AC3E}">
        <p14:creationId xmlns:p14="http://schemas.microsoft.com/office/powerpoint/2010/main" val="5944985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mailto:okiogutu@g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esktop\NEW IMG.jpg"/>
          <p:cNvPicPr>
            <a:picLocks noChangeAspect="1" noChangeArrowheads="1"/>
          </p:cNvPicPr>
          <p:nvPr/>
        </p:nvPicPr>
        <p:blipFill>
          <a:blip r:embed="rId3">
            <a:lum bright="10000" contrast="40000"/>
          </a:blip>
          <a:srcRect/>
          <a:stretch>
            <a:fillRect/>
          </a:stretch>
        </p:blipFill>
        <p:spPr bwMode="auto">
          <a:xfrm>
            <a:off x="3505200" y="2895600"/>
            <a:ext cx="5638800" cy="375669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0"/>
          </a:effectLst>
        </p:spPr>
      </p:pic>
      <p:sp>
        <p:nvSpPr>
          <p:cNvPr id="2" name="Title 1"/>
          <p:cNvSpPr>
            <a:spLocks noGrp="1"/>
          </p:cNvSpPr>
          <p:nvPr>
            <p:ph type="ctrTitle"/>
          </p:nvPr>
        </p:nvSpPr>
        <p:spPr>
          <a:xfrm>
            <a:off x="381000" y="685800"/>
            <a:ext cx="7883066" cy="2281355"/>
          </a:xfrm>
        </p:spPr>
        <p:txBody>
          <a:bodyPr/>
          <a:lstStyle/>
          <a:p>
            <a:r>
              <a:rPr lang="en-US" dirty="0"/>
              <a:t>SPORTS</a:t>
            </a:r>
            <a:br>
              <a:rPr lang="en-US" dirty="0"/>
            </a:br>
            <a:r>
              <a:rPr lang="en-US" sz="4000" dirty="0"/>
              <a:t>MANAGEMENT SYSTEM PROJECT PRESENTATION</a:t>
            </a:r>
          </a:p>
        </p:txBody>
      </p:sp>
      <p:sp>
        <p:nvSpPr>
          <p:cNvPr id="3" name="Subtitle 2"/>
          <p:cNvSpPr>
            <a:spLocks noGrp="1"/>
          </p:cNvSpPr>
          <p:nvPr>
            <p:ph type="subTitle" idx="1"/>
          </p:nvPr>
        </p:nvSpPr>
        <p:spPr>
          <a:xfrm>
            <a:off x="381000" y="3962400"/>
            <a:ext cx="7239000" cy="1101897"/>
          </a:xfrm>
        </p:spPr>
        <p:txBody>
          <a:bodyPr/>
          <a:lstStyle/>
          <a:p>
            <a:pPr algn="ctr"/>
            <a:r>
              <a:rPr lang="en-IN" altLang="en-US" sz="3600" b="1" dirty="0">
                <a:latin typeface="Bahnschrift Light" panose="020B0502040204020203" pitchFamily="34" charset="0"/>
              </a:rPr>
              <a:t>NAME:	OKINYO OGUTU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685799" y="228600"/>
            <a:ext cx="6777967" cy="44958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762000" y="5105400"/>
            <a:ext cx="7212013" cy="13811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24C4B0-583C-F2CC-DDEA-3168841B1382}"/>
              </a:ext>
            </a:extLst>
          </p:cNvPr>
          <p:cNvSpPr>
            <a:spLocks noGrp="1"/>
          </p:cNvSpPr>
          <p:nvPr>
            <p:ph type="title"/>
          </p:nvPr>
        </p:nvSpPr>
        <p:spPr/>
        <p:txBody>
          <a:bodyPr/>
          <a:lstStyle/>
          <a:p>
            <a:r>
              <a:rPr lang="en-GB" dirty="0"/>
              <a:t>CHALLENGES; SOLUTIONS</a:t>
            </a:r>
            <a:endParaRPr lang="en-KE" dirty="0"/>
          </a:p>
        </p:txBody>
      </p:sp>
      <p:sp>
        <p:nvSpPr>
          <p:cNvPr id="5" name="Content Placeholder 4">
            <a:extLst>
              <a:ext uri="{FF2B5EF4-FFF2-40B4-BE49-F238E27FC236}">
                <a16:creationId xmlns:a16="http://schemas.microsoft.com/office/drawing/2014/main" id="{CAF9A227-48C5-9BA6-899E-80FC3EB54A17}"/>
              </a:ext>
            </a:extLst>
          </p:cNvPr>
          <p:cNvSpPr>
            <a:spLocks noGrp="1"/>
          </p:cNvSpPr>
          <p:nvPr>
            <p:ph idx="1"/>
          </p:nvPr>
        </p:nvSpPr>
        <p:spPr/>
        <p:txBody>
          <a:bodyPr/>
          <a:lstStyle/>
          <a:p>
            <a:r>
              <a:rPr lang="en-GB" sz="1800" b="0" i="0" u="none" strike="noStrike" dirty="0">
                <a:solidFill>
                  <a:srgbClr val="333333"/>
                </a:solidFill>
                <a:effectLst/>
                <a:latin typeface="Arial" panose="020B0604020202020204" pitchFamily="34" charset="0"/>
              </a:rPr>
              <a:t>User testing reveals that certain features or UI elements aren't as intuitive as initially thought; Considering user-friendly interfaces, tooltips, and tutorials within the application</a:t>
            </a:r>
          </a:p>
          <a:p>
            <a:r>
              <a:rPr lang="en-GB" sz="1800" b="0" i="0" u="none" strike="noStrike" dirty="0">
                <a:solidFill>
                  <a:srgbClr val="333333"/>
                </a:solidFill>
                <a:effectLst/>
                <a:latin typeface="Arial" panose="020B0604020202020204" pitchFamily="34" charset="0"/>
              </a:rPr>
              <a:t>Limited availability of specific hardware, software, or expertise, leading to delays or the need for creative workarounds; Considering outsourcing specific tasks or bringing in temporary expertise. Explore alternative technologies or approaches that may require fewer resources</a:t>
            </a:r>
          </a:p>
          <a:p>
            <a:r>
              <a:rPr lang="en-GB" sz="1800" b="0" i="0" u="none" strike="noStrike" dirty="0">
                <a:solidFill>
                  <a:srgbClr val="333333"/>
                </a:solidFill>
                <a:effectLst/>
                <a:latin typeface="Arial" panose="020B0604020202020204" pitchFamily="34" charset="0"/>
              </a:rPr>
              <a:t>Data inconsistencies, inaccuracies, or unexpected data scenarios may arise during actual usage</a:t>
            </a:r>
            <a:r>
              <a:rPr lang="en-GB" sz="1800" dirty="0">
                <a:solidFill>
                  <a:srgbClr val="333333"/>
                </a:solidFill>
                <a:latin typeface="Arial" panose="020B0604020202020204" pitchFamily="34" charset="0"/>
              </a:rPr>
              <a:t>; D</a:t>
            </a:r>
            <a:r>
              <a:rPr lang="en-GB" sz="1800" b="0" i="0" u="none" strike="noStrike" dirty="0">
                <a:solidFill>
                  <a:srgbClr val="333333"/>
                </a:solidFill>
                <a:effectLst/>
                <a:latin typeface="Arial" panose="020B0604020202020204" pitchFamily="34" charset="0"/>
              </a:rPr>
              <a:t>ata validation and cleaning procedures.</a:t>
            </a:r>
            <a:endParaRPr lang="en-KE" dirty="0"/>
          </a:p>
        </p:txBody>
      </p:sp>
    </p:spTree>
    <p:extLst>
      <p:ext uri="{BB962C8B-B14F-4D97-AF65-F5344CB8AC3E}">
        <p14:creationId xmlns:p14="http://schemas.microsoft.com/office/powerpoint/2010/main" val="208281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8CB42-347D-AC4D-6168-FB1A8F582F11}"/>
              </a:ext>
            </a:extLst>
          </p:cNvPr>
          <p:cNvSpPr>
            <a:spLocks noGrp="1"/>
          </p:cNvSpPr>
          <p:nvPr>
            <p:ph type="title"/>
          </p:nvPr>
        </p:nvSpPr>
        <p:spPr/>
        <p:txBody>
          <a:bodyPr/>
          <a:lstStyle/>
          <a:p>
            <a:r>
              <a:rPr lang="en-GB" dirty="0"/>
              <a:t>Technical learnings</a:t>
            </a:r>
            <a:endParaRPr lang="en-KE" dirty="0"/>
          </a:p>
        </p:txBody>
      </p:sp>
      <p:sp>
        <p:nvSpPr>
          <p:cNvPr id="3" name="Content Placeholder 2">
            <a:extLst>
              <a:ext uri="{FF2B5EF4-FFF2-40B4-BE49-F238E27FC236}">
                <a16:creationId xmlns:a16="http://schemas.microsoft.com/office/drawing/2014/main" id="{DED62934-D29B-06FD-12E7-C5C8FC21250B}"/>
              </a:ext>
            </a:extLst>
          </p:cNvPr>
          <p:cNvSpPr>
            <a:spLocks noGrp="1"/>
          </p:cNvSpPr>
          <p:nvPr>
            <p:ph idx="1"/>
          </p:nvPr>
        </p:nvSpPr>
        <p:spPr/>
        <p:txBody>
          <a:bodyPr/>
          <a:lstStyle/>
          <a:p>
            <a:r>
              <a:rPr lang="en-GB" dirty="0"/>
              <a:t>Explored advanced frontend techniques like state management</a:t>
            </a:r>
            <a:endParaRPr lang="en-KE" dirty="0"/>
          </a:p>
        </p:txBody>
      </p:sp>
    </p:spTree>
    <p:extLst>
      <p:ext uri="{BB962C8B-B14F-4D97-AF65-F5344CB8AC3E}">
        <p14:creationId xmlns:p14="http://schemas.microsoft.com/office/powerpoint/2010/main" val="8811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3792062" cy="782638"/>
          </a:xfrm>
        </p:spPr>
        <p:txBody>
          <a:bodyPr>
            <a:normAutofit/>
          </a:bodyPr>
          <a:lstStyle/>
          <a:p>
            <a:r>
              <a:rPr lang="en-US" dirty="0"/>
              <a:t>CONCLUSION</a:t>
            </a:r>
          </a:p>
        </p:txBody>
      </p:sp>
      <p:sp>
        <p:nvSpPr>
          <p:cNvPr id="4097" name="Rectangle 1"/>
          <p:cNvSpPr>
            <a:spLocks noChangeArrowheads="1"/>
          </p:cNvSpPr>
          <p:nvPr/>
        </p:nvSpPr>
        <p:spPr bwMode="auto">
          <a:xfrm>
            <a:off x="152400" y="2655332"/>
            <a:ext cx="8458200" cy="304698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just"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After implementing the application it will contain the advantages that are  incomparable to the present contemporary systems used by companies. The most admirable feature founded was its simplicity in terms of application to the user but its highly beneficial outputs can’t be ignored. The users will be highly benefited after using the system.</a:t>
            </a:r>
          </a:p>
          <a:p>
            <a:pPr marL="0" marR="0" lvl="0" indent="457200" algn="just" defTabSz="914400" rtl="0" eaLnBrk="1" fontAlgn="base" latinLnBrk="0" hangingPunct="1">
              <a:lnSpc>
                <a:spcPct val="100000"/>
              </a:lnSpc>
              <a:spcBef>
                <a:spcPct val="0"/>
              </a:spcBef>
              <a:spcAft>
                <a:spcPct val="0"/>
              </a:spcAft>
              <a:buClrTx/>
              <a:buSzTx/>
              <a:buFontTx/>
              <a:buNone/>
            </a:pP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After modifying some techniques of the programs, it will give us the best performance as our requirements. The project will be very useful for the users.</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44BB-B9C8-115B-76DC-78DCEC6D085A}"/>
              </a:ext>
            </a:extLst>
          </p:cNvPr>
          <p:cNvSpPr>
            <a:spLocks noGrp="1"/>
          </p:cNvSpPr>
          <p:nvPr>
            <p:ph type="title"/>
          </p:nvPr>
        </p:nvSpPr>
        <p:spPr/>
        <p:txBody>
          <a:bodyPr/>
          <a:lstStyle/>
          <a:p>
            <a:r>
              <a:rPr lang="en-GB" dirty="0"/>
              <a:t>Contact Information</a:t>
            </a:r>
            <a:endParaRPr lang="en-KE" dirty="0"/>
          </a:p>
        </p:txBody>
      </p:sp>
      <p:sp>
        <p:nvSpPr>
          <p:cNvPr id="3" name="Content Placeholder 2">
            <a:extLst>
              <a:ext uri="{FF2B5EF4-FFF2-40B4-BE49-F238E27FC236}">
                <a16:creationId xmlns:a16="http://schemas.microsoft.com/office/drawing/2014/main" id="{4BFB5E4E-0CB5-22AD-609C-D2F0850C38C0}"/>
              </a:ext>
            </a:extLst>
          </p:cNvPr>
          <p:cNvSpPr>
            <a:spLocks noGrp="1"/>
          </p:cNvSpPr>
          <p:nvPr>
            <p:ph idx="1"/>
          </p:nvPr>
        </p:nvSpPr>
        <p:spPr/>
        <p:txBody>
          <a:bodyPr/>
          <a:lstStyle/>
          <a:p>
            <a:r>
              <a:rPr lang="en-GB" dirty="0"/>
              <a:t>E-mail: </a:t>
            </a:r>
            <a:r>
              <a:rPr lang="en-GB" b="1" dirty="0">
                <a:hlinkClick r:id="rId2"/>
              </a:rPr>
              <a:t>okiogutu@gmail.com</a:t>
            </a:r>
            <a:endParaRPr lang="en-GB" b="1" dirty="0"/>
          </a:p>
          <a:p>
            <a:pPr marL="0" indent="0">
              <a:buNone/>
            </a:pPr>
            <a:endParaRPr lang="en-GB" b="1" dirty="0"/>
          </a:p>
          <a:p>
            <a:r>
              <a:rPr lang="en-GB" dirty="0"/>
              <a:t>Phone: +254711205157</a:t>
            </a:r>
          </a:p>
          <a:p>
            <a:endParaRPr lang="en-GB" dirty="0"/>
          </a:p>
          <a:p>
            <a:r>
              <a:rPr lang="en-GB" dirty="0" err="1"/>
              <a:t>Github</a:t>
            </a:r>
            <a:endParaRPr lang="en-KE" dirty="0"/>
          </a:p>
        </p:txBody>
      </p:sp>
    </p:spTree>
    <p:extLst>
      <p:ext uri="{BB962C8B-B14F-4D97-AF65-F5344CB8AC3E}">
        <p14:creationId xmlns:p14="http://schemas.microsoft.com/office/powerpoint/2010/main" val="242666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5B1B-C049-5AA8-7524-2C3867609C25}"/>
              </a:ext>
            </a:extLst>
          </p:cNvPr>
          <p:cNvSpPr>
            <a:spLocks noGrp="1"/>
          </p:cNvSpPr>
          <p:nvPr>
            <p:ph type="title"/>
          </p:nvPr>
        </p:nvSpPr>
        <p:spPr/>
        <p:txBody>
          <a:bodyPr/>
          <a:lstStyle/>
          <a:p>
            <a:r>
              <a:rPr lang="en-GB" dirty="0"/>
              <a:t>Collaboration</a:t>
            </a:r>
            <a:endParaRPr lang="en-KE" dirty="0"/>
          </a:p>
        </p:txBody>
      </p:sp>
      <p:sp>
        <p:nvSpPr>
          <p:cNvPr id="3" name="Content Placeholder 2">
            <a:extLst>
              <a:ext uri="{FF2B5EF4-FFF2-40B4-BE49-F238E27FC236}">
                <a16:creationId xmlns:a16="http://schemas.microsoft.com/office/drawing/2014/main" id="{7D175B53-2246-327E-D2D8-72E447E559AA}"/>
              </a:ext>
            </a:extLst>
          </p:cNvPr>
          <p:cNvSpPr>
            <a:spLocks noGrp="1"/>
          </p:cNvSpPr>
          <p:nvPr>
            <p:ph idx="1"/>
          </p:nvPr>
        </p:nvSpPr>
        <p:spPr/>
        <p:txBody>
          <a:bodyPr/>
          <a:lstStyle/>
          <a:p>
            <a:r>
              <a:rPr lang="en-GB" dirty="0"/>
              <a:t>Collaboration: </a:t>
            </a:r>
            <a:r>
              <a:rPr lang="en-GB" dirty="0" err="1"/>
              <a:t>Okinyo</a:t>
            </a:r>
            <a:r>
              <a:rPr lang="en-GB" dirty="0"/>
              <a:t> Ogutu</a:t>
            </a:r>
          </a:p>
          <a:p>
            <a:endParaRPr lang="en-GB" dirty="0"/>
          </a:p>
          <a:p>
            <a:r>
              <a:rPr lang="en-GB" dirty="0"/>
              <a:t>Timeline:</a:t>
            </a:r>
          </a:p>
          <a:p>
            <a:pPr marL="0" indent="0">
              <a:buNone/>
            </a:pPr>
            <a:r>
              <a:rPr lang="en-GB" dirty="0"/>
              <a:t>Planning and design:</a:t>
            </a:r>
          </a:p>
          <a:p>
            <a:pPr marL="0" indent="0">
              <a:buNone/>
            </a:pPr>
            <a:r>
              <a:rPr lang="en-GB" dirty="0"/>
              <a:t>Development:</a:t>
            </a:r>
          </a:p>
          <a:p>
            <a:pPr marL="0" indent="0">
              <a:buNone/>
            </a:pPr>
            <a:r>
              <a:rPr lang="en-GB" dirty="0"/>
              <a:t>Testing:</a:t>
            </a:r>
          </a:p>
          <a:p>
            <a:endParaRPr lang="en-KE" dirty="0"/>
          </a:p>
        </p:txBody>
      </p:sp>
    </p:spTree>
    <p:extLst>
      <p:ext uri="{BB962C8B-B14F-4D97-AF65-F5344CB8AC3E}">
        <p14:creationId xmlns:p14="http://schemas.microsoft.com/office/powerpoint/2010/main" val="2793163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3B5D-D280-A69D-3C45-CD7340D535C5}"/>
              </a:ext>
            </a:extLst>
          </p:cNvPr>
          <p:cNvSpPr>
            <a:spLocks noGrp="1"/>
          </p:cNvSpPr>
          <p:nvPr>
            <p:ph type="title"/>
          </p:nvPr>
        </p:nvSpPr>
        <p:spPr/>
        <p:txBody>
          <a:bodyPr/>
          <a:lstStyle/>
          <a:p>
            <a:r>
              <a:rPr lang="en-GB" dirty="0"/>
              <a:t>Q &amp; A</a:t>
            </a:r>
            <a:endParaRPr lang="en-KE" dirty="0"/>
          </a:p>
        </p:txBody>
      </p:sp>
      <p:sp>
        <p:nvSpPr>
          <p:cNvPr id="3" name="Content Placeholder 2">
            <a:extLst>
              <a:ext uri="{FF2B5EF4-FFF2-40B4-BE49-F238E27FC236}">
                <a16:creationId xmlns:a16="http://schemas.microsoft.com/office/drawing/2014/main" id="{3D8BABB9-F65B-7B78-B6DF-7EC1B37E976C}"/>
              </a:ext>
            </a:extLst>
          </p:cNvPr>
          <p:cNvSpPr>
            <a:spLocks noGrp="1"/>
          </p:cNvSpPr>
          <p:nvPr>
            <p:ph idx="1"/>
          </p:nvPr>
        </p:nvSpPr>
        <p:spPr/>
        <p:txBody>
          <a:bodyPr/>
          <a:lstStyle/>
          <a:p>
            <a:endParaRPr lang="en-KE" dirty="0"/>
          </a:p>
        </p:txBody>
      </p:sp>
    </p:spTree>
    <p:extLst>
      <p:ext uri="{BB962C8B-B14F-4D97-AF65-F5344CB8AC3E}">
        <p14:creationId xmlns:p14="http://schemas.microsoft.com/office/powerpoint/2010/main" val="29734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3400"/>
            <a:ext cx="3048000" cy="1015663"/>
          </a:xfrm>
          <a:prstGeom prst="rect">
            <a:avLst/>
          </a:prstGeom>
          <a:noFill/>
          <a:ln>
            <a:noFill/>
          </a:ln>
        </p:spPr>
        <p:txBody>
          <a:bodyPr wrap="square">
            <a:spAutoFit/>
          </a:bodyPr>
          <a:lstStyle/>
          <a:p>
            <a:pPr algn="just"/>
            <a:r>
              <a:rPr lang="en-US" sz="6000" b="1" dirty="0">
                <a:solidFill>
                  <a:schemeClr val="bg1"/>
                </a:solidFill>
                <a:latin typeface="Bahnschrift Light SemiCondensed" panose="020B0502040204020203" pitchFamily="34" charset="0"/>
              </a:rPr>
              <a:t>ABOUT</a:t>
            </a:r>
            <a:endParaRPr lang="en-US" sz="6000" dirty="0">
              <a:solidFill>
                <a:schemeClr val="bg1"/>
              </a:solidFill>
              <a:latin typeface="Bahnschrift Light SemiCondensed" panose="020B0502040204020203" pitchFamily="34" charset="0"/>
            </a:endParaRPr>
          </a:p>
        </p:txBody>
      </p:sp>
      <p:sp>
        <p:nvSpPr>
          <p:cNvPr id="4" name="Rectangle 3"/>
          <p:cNvSpPr/>
          <p:nvPr/>
        </p:nvSpPr>
        <p:spPr>
          <a:xfrm>
            <a:off x="457200" y="1600200"/>
            <a:ext cx="7924800" cy="3046988"/>
          </a:xfrm>
          <a:prstGeom prst="rect">
            <a:avLst/>
          </a:prstGeom>
        </p:spPr>
        <p:txBody>
          <a:bodyPr wrap="square">
            <a:spAutoFit/>
          </a:bodyPr>
          <a:lstStyle/>
          <a:p>
            <a:pPr algn="just">
              <a:buFont typeface="Wingdings" panose="05000000000000000000" pitchFamily="2" charset="2"/>
              <a:buChar char="ü"/>
            </a:pPr>
            <a:r>
              <a:rPr lang="en-US" sz="2400" dirty="0">
                <a:solidFill>
                  <a:srgbClr val="FFFF00"/>
                </a:solidFill>
                <a:latin typeface="Agency FB" panose="020B0503020202020204" pitchFamily="34" charset="0"/>
              </a:rPr>
              <a:t> SPORTS CLUB Management System is a sports and health club  membership management system where you  can  keep  records  on  your  members  and have quick and easy communication between you and your members . </a:t>
            </a:r>
          </a:p>
          <a:p>
            <a:pPr algn="just">
              <a:buFont typeface="Wingdings" panose="05000000000000000000" pitchFamily="2" charset="2"/>
              <a:buChar char="ü"/>
            </a:pPr>
            <a:r>
              <a:rPr lang="en-US" sz="2400" dirty="0">
                <a:solidFill>
                  <a:srgbClr val="FFFF00"/>
                </a:solidFill>
                <a:latin typeface="Agency FB" panose="020B0503020202020204" pitchFamily="34" charset="0"/>
              </a:rPr>
              <a:t> SPORTS Management also includes a booking system and has a range of reports that help in the management of the club. </a:t>
            </a:r>
          </a:p>
          <a:p>
            <a:pPr algn="just">
              <a:buFont typeface="Wingdings" panose="05000000000000000000" pitchFamily="2" charset="2"/>
              <a:buChar char="ü"/>
            </a:pPr>
            <a:r>
              <a:rPr lang="en-US" sz="2400" dirty="0">
                <a:solidFill>
                  <a:srgbClr val="FFFF00"/>
                </a:solidFill>
                <a:latin typeface="Agency FB" panose="020B0503020202020204" pitchFamily="34" charset="0"/>
              </a:rPr>
              <a:t> It provides lots of function such data entry of customer , keeping record of all the things about customers fees , plan , physical fitness which help to provide good quality of services to customer from </a:t>
            </a:r>
            <a:r>
              <a:rPr lang="en-IN" altLang="en-US" sz="2400" dirty="0">
                <a:solidFill>
                  <a:srgbClr val="FFFF00"/>
                </a:solidFill>
                <a:latin typeface="Agency FB" panose="020B0503020202020204" pitchFamily="34" charset="0"/>
              </a:rPr>
              <a:t>club</a:t>
            </a:r>
            <a:r>
              <a:rPr lang="en-US" sz="2400" dirty="0">
                <a:solidFill>
                  <a:srgbClr val="FFFF00"/>
                </a:solidFill>
                <a:latin typeface="Agency FB" panose="020B0503020202020204" pitchFamily="34" charset="0"/>
              </a:rPr>
              <a:t> managers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28601" y="2362200"/>
            <a:ext cx="8458200" cy="4195481"/>
          </a:xfrm>
          <a:prstGeom prst="rect">
            <a:avLst/>
          </a:prstGeom>
        </p:spPr>
        <p:txBody>
          <a:bodyPr>
            <a:normAutofit lnSpcReduction="10000"/>
          </a:bodyPr>
          <a:lstStyle/>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chemeClr val="tx2"/>
                </a:solidFill>
                <a:effectLst/>
                <a:uLnTx/>
                <a:uFillTx/>
                <a:latin typeface="Agency FB" panose="020B0503020202020204" pitchFamily="34" charset="0"/>
              </a:rPr>
              <a:t> </a:t>
            </a: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The main objective of the project is to develop a software that facilitates the data storage , data maintenance and its retrieval in an igneous way.</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To develop easy to use software which handles the customer-staff relationship in a effective manner. </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ü"/>
              <a:defRPr/>
            </a:pP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To develop a user friendly system that requires minimal user training . Most of features and function are similar to those on any windows platform.</a:t>
            </a:r>
          </a:p>
          <a:p>
            <a:pPr marL="228600" indent="-228600" algn="just" defTabSz="914400">
              <a:lnSpc>
                <a:spcPct val="90000"/>
              </a:lnSpc>
              <a:spcBef>
                <a:spcPts val="1000"/>
              </a:spcBef>
              <a:buFont typeface="Wingdings" panose="05000000000000000000" pitchFamily="2" charset="2"/>
              <a:buChar char="ü"/>
              <a:defRPr/>
            </a:pP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a:t>
            </a:r>
            <a:r>
              <a:rPr lang="en-US" sz="2800" dirty="0">
                <a:solidFill>
                  <a:srgbClr val="FFFF00"/>
                </a:solidFill>
                <a:latin typeface="Agency FB" panose="020B0503020202020204" pitchFamily="34" charset="0"/>
              </a:rPr>
              <a:t>O</a:t>
            </a:r>
            <a:r>
              <a:rPr kumimoji="0" lang="en-US" sz="2800" b="0" i="0" u="none" strike="noStrike" kern="1200" cap="none" spc="0" normalizeH="0" baseline="0" noProof="0" dirty="0" err="1">
                <a:ln>
                  <a:noFill/>
                </a:ln>
                <a:solidFill>
                  <a:srgbClr val="FFFF00"/>
                </a:solidFill>
                <a:effectLst/>
                <a:uLnTx/>
                <a:uFillTx/>
                <a:latin typeface="Agency FB" panose="020B0503020202020204" pitchFamily="34" charset="0"/>
              </a:rPr>
              <a:t>nly</a:t>
            </a:r>
            <a:r>
              <a:rPr kumimoji="0" lang="en-US" sz="2800" b="0" i="0" u="none" strike="noStrike" kern="1200" cap="none" spc="0" normalizeH="0" baseline="0" noProof="0" dirty="0">
                <a:ln>
                  <a:noFill/>
                </a:ln>
                <a:solidFill>
                  <a:srgbClr val="FFFF00"/>
                </a:solidFill>
                <a:effectLst/>
                <a:uLnTx/>
                <a:uFillTx/>
                <a:latin typeface="Agency FB" panose="020B0503020202020204" pitchFamily="34" charset="0"/>
              </a:rPr>
              <a:t> the staff has the privilege to access any database and make the required changes , if necessary.</a:t>
            </a:r>
          </a:p>
        </p:txBody>
      </p:sp>
      <p:sp>
        <p:nvSpPr>
          <p:cNvPr id="3" name="Rectangle 2"/>
          <p:cNvSpPr/>
          <p:nvPr/>
        </p:nvSpPr>
        <p:spPr>
          <a:xfrm>
            <a:off x="304800" y="304800"/>
            <a:ext cx="8382000" cy="1754326"/>
          </a:xfrm>
          <a:prstGeom prst="rect">
            <a:avLst/>
          </a:prstGeom>
        </p:spPr>
        <p:txBody>
          <a:bodyPr wrap="square">
            <a:spAutoFit/>
          </a:bodyPr>
          <a:lstStyle/>
          <a:p>
            <a:r>
              <a:rPr lang="en-US" sz="5400" b="1" dirty="0">
                <a:solidFill>
                  <a:schemeClr val="bg1"/>
                </a:solidFill>
                <a:latin typeface="Bahnschrift Light SemiCondensed" panose="020B0502040204020203" pitchFamily="34" charset="0"/>
              </a:rPr>
              <a:t>Objectives of the Sports Club Management System</a:t>
            </a:r>
            <a:endParaRPr lang="en-US" sz="5400" dirty="0">
              <a:solidFill>
                <a:schemeClr val="bg1"/>
              </a:solidFill>
              <a:latin typeface="Bahnschrift Light Semi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4876800" cy="782638"/>
          </a:xfrm>
        </p:spPr>
        <p:txBody>
          <a:bodyPr>
            <a:normAutofit fontScale="90000"/>
          </a:bodyPr>
          <a:lstStyle/>
          <a:p>
            <a:r>
              <a:rPr lang="en-US" dirty="0"/>
              <a:t>HARDWARE &amp; SOFTWARE </a:t>
            </a:r>
          </a:p>
        </p:txBody>
      </p:sp>
      <p:sp>
        <p:nvSpPr>
          <p:cNvPr id="5121" name="Rectangle 1"/>
          <p:cNvSpPr>
            <a:spLocks noChangeArrowheads="1"/>
          </p:cNvSpPr>
          <p:nvPr/>
        </p:nvSpPr>
        <p:spPr bwMode="auto">
          <a:xfrm>
            <a:off x="457200" y="2134007"/>
            <a:ext cx="7010400" cy="41541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2400" i="0" u="none" strike="noStrike" cap="none" normalizeH="0" baseline="0" dirty="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Hardware Interface:</a:t>
            </a:r>
            <a:endParaRPr kumimoji="0" lang="en-US" sz="2400" i="0" u="none" strike="noStrike" cap="none" normalizeH="0" baseline="0" dirty="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Hardware requirements for running this project are as follows :</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Processor: - Pentium I or above.</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RAM: - 128 MB or above.</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HD: - 20 GB or above.</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i="0" u="none" strike="noStrike" cap="none" normalizeH="0" baseline="0" dirty="0">
                <a:ln>
                  <a:noFill/>
                </a:ln>
                <a:solidFill>
                  <a:srgbClr val="FFFF00"/>
                </a:solidFill>
                <a:effectLst/>
                <a:latin typeface="Bahnschrift Light" panose="020B0502040204020203" pitchFamily="34" charset="0"/>
                <a:ea typeface="Calibri" panose="020F0502020204030204" pitchFamily="34" charset="0"/>
                <a:cs typeface="Calibri" panose="020F0502020204030204" pitchFamily="34" charset="0"/>
              </a:rPr>
              <a:t>Software Interface:-</a:t>
            </a:r>
            <a:endParaRPr kumimoji="0" lang="en-US" sz="2400" i="0" u="none" strike="noStrike" cap="none" normalizeH="0" baseline="0" dirty="0">
              <a:ln>
                <a:noFill/>
              </a:ln>
              <a:solidFill>
                <a:srgbClr val="FFFF00"/>
              </a:solidFill>
              <a:effectLst/>
              <a:latin typeface="Bahnschrift Light" panose="020B0502040204020203"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Software required to make working of product is :</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Front end- PHP </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Back end- </a:t>
            </a:r>
            <a:r>
              <a:rPr kumimoji="0" lang="en-US" sz="2400" b="0" i="0" u="none" strike="noStrike" cap="none" normalizeH="0" baseline="0" dirty="0" err="1">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MySql</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FFFF00"/>
                </a:solidFill>
                <a:effectLst/>
                <a:latin typeface="Agency FB" panose="020B0503020202020204" pitchFamily="34" charset="0"/>
                <a:ea typeface="Calibri" panose="020F0502020204030204" pitchFamily="34" charset="0"/>
                <a:cs typeface="Calibri" panose="020F0502020204030204" pitchFamily="34" charset="0"/>
              </a:rPr>
              <a:t>Server - XAMPP</a:t>
            </a:r>
            <a:endParaRPr kumimoji="0" lang="en-US" sz="2400" b="0" i="0" u="none" strike="noStrike" cap="none" normalizeH="0" baseline="0" dirty="0">
              <a:ln>
                <a:noFill/>
              </a:ln>
              <a:solidFill>
                <a:srgbClr val="FFFF00"/>
              </a:solidFill>
              <a:effectLst/>
              <a:latin typeface="Agency FB" panose="020B0503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5B1B-C049-5AA8-7524-2C3867609C25}"/>
              </a:ext>
            </a:extLst>
          </p:cNvPr>
          <p:cNvSpPr>
            <a:spLocks noGrp="1"/>
          </p:cNvSpPr>
          <p:nvPr>
            <p:ph type="title"/>
          </p:nvPr>
        </p:nvSpPr>
        <p:spPr/>
        <p:txBody>
          <a:bodyPr/>
          <a:lstStyle/>
          <a:p>
            <a:r>
              <a:rPr lang="en-GB" dirty="0">
                <a:solidFill>
                  <a:schemeClr val="bg1"/>
                </a:solidFill>
              </a:rPr>
              <a:t>ARCHITECTURE</a:t>
            </a:r>
            <a:endParaRPr lang="en-KE" dirty="0">
              <a:solidFill>
                <a:schemeClr val="bg1"/>
              </a:solidFill>
            </a:endParaRPr>
          </a:p>
        </p:txBody>
      </p:sp>
      <p:pic>
        <p:nvPicPr>
          <p:cNvPr id="5" name="Content Placeholder 4">
            <a:extLst>
              <a:ext uri="{FF2B5EF4-FFF2-40B4-BE49-F238E27FC236}">
                <a16:creationId xmlns:a16="http://schemas.microsoft.com/office/drawing/2014/main" id="{5FC95EF5-D8D1-CDEE-DEB8-75A218FB51F7}"/>
              </a:ext>
            </a:extLst>
          </p:cNvPr>
          <p:cNvPicPr>
            <a:picLocks noGrp="1" noChangeAspect="1"/>
          </p:cNvPicPr>
          <p:nvPr>
            <p:ph idx="1"/>
          </p:nvPr>
        </p:nvPicPr>
        <p:blipFill>
          <a:blip r:embed="rId2"/>
          <a:stretch>
            <a:fillRect/>
          </a:stretch>
        </p:blipFill>
        <p:spPr>
          <a:xfrm>
            <a:off x="1533805" y="1752600"/>
            <a:ext cx="6771995" cy="5008470"/>
          </a:xfrm>
        </p:spPr>
      </p:pic>
    </p:spTree>
    <p:extLst>
      <p:ext uri="{BB962C8B-B14F-4D97-AF65-F5344CB8AC3E}">
        <p14:creationId xmlns:p14="http://schemas.microsoft.com/office/powerpoint/2010/main" val="167944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SCHEMA  DIAGRAM</a:t>
            </a:r>
          </a:p>
        </p:txBody>
      </p:sp>
      <p:pic>
        <p:nvPicPr>
          <p:cNvPr id="4" name="Picture 1"/>
          <p:cNvPicPr>
            <a:picLocks noGrp="1" noChangeAspect="1"/>
          </p:cNvPicPr>
          <p:nvPr>
            <p:ph type="media" sz="quarter" idx="17"/>
          </p:nvPr>
        </p:nvPicPr>
        <p:blipFill>
          <a:blip r:embed="rId2"/>
          <a:stretch>
            <a:fillRect/>
          </a:stretch>
        </p:blipFill>
        <p:spPr>
          <a:xfrm>
            <a:off x="270510" y="1161415"/>
            <a:ext cx="8292465" cy="48444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4829676" cy="782638"/>
          </a:xfrm>
        </p:spPr>
        <p:txBody>
          <a:bodyPr>
            <a:normAutofit/>
          </a:bodyPr>
          <a:lstStyle/>
          <a:p>
            <a:r>
              <a:rPr lang="en-US" dirty="0"/>
              <a:t>NORMALIZATION</a:t>
            </a:r>
          </a:p>
        </p:txBody>
      </p:sp>
      <p:sp>
        <p:nvSpPr>
          <p:cNvPr id="3" name="Rectangle 2"/>
          <p:cNvSpPr/>
          <p:nvPr/>
        </p:nvSpPr>
        <p:spPr>
          <a:xfrm>
            <a:off x="304800" y="2286000"/>
            <a:ext cx="8001000" cy="3416320"/>
          </a:xfrm>
          <a:prstGeom prst="rect">
            <a:avLst/>
          </a:prstGeom>
        </p:spPr>
        <p:txBody>
          <a:bodyPr wrap="square">
            <a:spAutoFit/>
          </a:bodyPr>
          <a:lstStyle/>
          <a:p>
            <a:r>
              <a:rPr lang="en-US" sz="2400" dirty="0">
                <a:solidFill>
                  <a:srgbClr val="FFFF00"/>
                </a:solidFill>
                <a:latin typeface="Agency FB" panose="020B0503020202020204" pitchFamily="34" charset="0"/>
              </a:rPr>
              <a:t>Database Normalization is a technique of organizing the data in the database. 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p>
          <a:p>
            <a:r>
              <a:rPr lang="en-US" sz="2400" dirty="0">
                <a:solidFill>
                  <a:srgbClr val="FFFF00"/>
                </a:solidFill>
                <a:latin typeface="Agency FB" panose="020B0503020202020204" pitchFamily="34" charset="0"/>
              </a:rPr>
              <a:t>Normalization is used for mainly two purposes :</a:t>
            </a:r>
          </a:p>
          <a:p>
            <a:r>
              <a:rPr lang="en-US" sz="2400" dirty="0">
                <a:solidFill>
                  <a:srgbClr val="FFFF00"/>
                </a:solidFill>
                <a:latin typeface="Agency FB" panose="020B0503020202020204" pitchFamily="34" charset="0"/>
              </a:rPr>
              <a:t> </a:t>
            </a:r>
          </a:p>
          <a:p>
            <a:pPr>
              <a:buFont typeface="Wingdings" panose="05000000000000000000" pitchFamily="2" charset="2"/>
              <a:buChar char="ü"/>
            </a:pPr>
            <a:r>
              <a:rPr lang="en-US" sz="2400" dirty="0">
                <a:solidFill>
                  <a:srgbClr val="FFFF00"/>
                </a:solidFill>
                <a:latin typeface="Agency FB" panose="020B0503020202020204" pitchFamily="34" charset="0"/>
              </a:rPr>
              <a:t>Eliminating redundant(useless) data.</a:t>
            </a:r>
          </a:p>
          <a:p>
            <a:pPr>
              <a:buFont typeface="Wingdings" panose="05000000000000000000" pitchFamily="2" charset="2"/>
              <a:buChar char="ü"/>
            </a:pPr>
            <a:r>
              <a:rPr lang="en-US" sz="2400" dirty="0">
                <a:solidFill>
                  <a:srgbClr val="FFFF00"/>
                </a:solidFill>
                <a:latin typeface="Agency FB" panose="020B0503020202020204" pitchFamily="34" charset="0"/>
              </a:rPr>
              <a:t>Ensuring data dependencies make sense </a:t>
            </a:r>
            <a:r>
              <a:rPr lang="en-US" sz="2400" dirty="0" err="1">
                <a:solidFill>
                  <a:srgbClr val="FFFF00"/>
                </a:solidFill>
                <a:latin typeface="Agency FB" panose="020B0503020202020204" pitchFamily="34" charset="0"/>
              </a:rPr>
              <a:t>i.e</a:t>
            </a:r>
            <a:r>
              <a:rPr lang="en-US" sz="2400" dirty="0">
                <a:solidFill>
                  <a:srgbClr val="FFFF00"/>
                </a:solidFill>
                <a:latin typeface="Agency FB" panose="020B0503020202020204" pitchFamily="34" charset="0"/>
              </a:rPr>
              <a:t> data is logically stored.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a:t>
            </a:r>
          </a:p>
        </p:txBody>
      </p:sp>
      <p:sp>
        <p:nvSpPr>
          <p:cNvPr id="3" name="Rectangle 2"/>
          <p:cNvSpPr/>
          <p:nvPr/>
        </p:nvSpPr>
        <p:spPr>
          <a:xfrm>
            <a:off x="228600" y="2274838"/>
            <a:ext cx="8534400" cy="1569660"/>
          </a:xfrm>
          <a:prstGeom prst="rect">
            <a:avLst/>
          </a:prstGeom>
        </p:spPr>
        <p:txBody>
          <a:bodyPr wrap="square">
            <a:spAutoFit/>
          </a:bodyPr>
          <a:lstStyle/>
          <a:p>
            <a:r>
              <a:rPr lang="en-US" sz="2400" dirty="0">
                <a:solidFill>
                  <a:srgbClr val="FFFF00"/>
                </a:solidFill>
                <a:latin typeface="Agency FB" panose="020B0503020202020204" pitchFamily="34" charset="0"/>
              </a:rPr>
              <a:t>A trigger is a set of actions that are run automatically when a specified change operation (SQL INSERT, UPDATE, or DELETE statement) is performed on a specified table. Triggers are useful for tasks such as enforcing business rules, validating input data, and keeping an audit trail.</a:t>
            </a:r>
          </a:p>
        </p:txBody>
      </p:sp>
      <p:pic>
        <p:nvPicPr>
          <p:cNvPr id="6147" name="Picture 3" descr="C:\Users\PC\Downloads\WhatsApp Image 2019-11-21 at 1.39.40 AM.jpeg"/>
          <p:cNvPicPr>
            <a:picLocks noChangeAspect="1" noChangeArrowheads="1"/>
          </p:cNvPicPr>
          <p:nvPr/>
        </p:nvPicPr>
        <p:blipFill>
          <a:blip r:embed="rId2"/>
          <a:srcRect/>
          <a:stretch>
            <a:fillRect/>
          </a:stretch>
        </p:blipFill>
        <p:spPr bwMode="auto">
          <a:xfrm>
            <a:off x="228600" y="4267200"/>
            <a:ext cx="3124200" cy="1769721"/>
          </a:xfrm>
          <a:prstGeom prst="rect">
            <a:avLst/>
          </a:prstGeom>
          <a:noFill/>
        </p:spPr>
      </p:pic>
      <p:pic>
        <p:nvPicPr>
          <p:cNvPr id="6148" name="Picture 4" descr="C:\Users\PC\Downloads\WhatsApp Image 2019-11-21 at 1.39.40 AM (1).jpeg"/>
          <p:cNvPicPr>
            <a:picLocks noChangeAspect="1" noChangeArrowheads="1"/>
          </p:cNvPicPr>
          <p:nvPr/>
        </p:nvPicPr>
        <p:blipFill>
          <a:blip r:embed="rId3"/>
          <a:srcRect/>
          <a:stretch>
            <a:fillRect/>
          </a:stretch>
        </p:blipFill>
        <p:spPr bwMode="auto">
          <a:xfrm>
            <a:off x="3733800" y="4114800"/>
            <a:ext cx="5295254" cy="1905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pic>
        <p:nvPicPr>
          <p:cNvPr id="3077" name="Picture 5"/>
          <p:cNvPicPr>
            <a:picLocks noChangeAspect="1" noChangeArrowheads="1"/>
          </p:cNvPicPr>
          <p:nvPr/>
        </p:nvPicPr>
        <p:blipFill>
          <a:blip r:embed="rId2"/>
          <a:srcRect/>
          <a:stretch>
            <a:fillRect/>
          </a:stretch>
        </p:blipFill>
        <p:spPr bwMode="auto">
          <a:xfrm>
            <a:off x="533400" y="2362200"/>
            <a:ext cx="6669087" cy="14859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457200" y="4191000"/>
            <a:ext cx="7659687" cy="244316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56</TotalTime>
  <Words>635</Words>
  <Application>Microsoft Office PowerPoint</Application>
  <PresentationFormat>On-screen Show (4:3)</PresentationFormat>
  <Paragraphs>58</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Arial</vt:lpstr>
      <vt:lpstr>Bahnschrift Light</vt:lpstr>
      <vt:lpstr>Bahnschrift Light SemiCondensed</vt:lpstr>
      <vt:lpstr>Calibri</vt:lpstr>
      <vt:lpstr>Century Gothic</vt:lpstr>
      <vt:lpstr>Wingdings</vt:lpstr>
      <vt:lpstr>Wingdings 3</vt:lpstr>
      <vt:lpstr>Ion</vt:lpstr>
      <vt:lpstr>SPORTS MANAGEMENT SYSTEM PROJECT PRESENTATION</vt:lpstr>
      <vt:lpstr>PowerPoint Presentation</vt:lpstr>
      <vt:lpstr>PowerPoint Presentation</vt:lpstr>
      <vt:lpstr>HARDWARE &amp; SOFTWARE </vt:lpstr>
      <vt:lpstr>ARCHITECTURE</vt:lpstr>
      <vt:lpstr>SCHEMA  DIAGRAM</vt:lpstr>
      <vt:lpstr>NORMALIZATION</vt:lpstr>
      <vt:lpstr>TRIGGERS</vt:lpstr>
      <vt:lpstr>QUERIES</vt:lpstr>
      <vt:lpstr>PowerPoint Presentation</vt:lpstr>
      <vt:lpstr>CHALLENGES; SOLUTIONS</vt:lpstr>
      <vt:lpstr>Technical learnings</vt:lpstr>
      <vt:lpstr>CONCLUSION</vt:lpstr>
      <vt:lpstr>Contact Information</vt:lpstr>
      <vt:lpstr>Collaboration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CLUB MANAGEMENT SYSTEM</dc:title>
  <dc:creator>PC</dc:creator>
  <cp:lastModifiedBy>Oki Ogutu</cp:lastModifiedBy>
  <cp:revision>12</cp:revision>
  <dcterms:created xsi:type="dcterms:W3CDTF">2019-11-20T17:49:00Z</dcterms:created>
  <dcterms:modified xsi:type="dcterms:W3CDTF">2023-11-10T02:50:41Z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