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65" r:id="rId3"/>
    <p:sldId id="266" r:id="rId4"/>
    <p:sldId id="274" r:id="rId5"/>
    <p:sldId id="288" r:id="rId6"/>
    <p:sldId id="289" r:id="rId7"/>
    <p:sldId id="280" r:id="rId8"/>
    <p:sldId id="263" r:id="rId9"/>
    <p:sldId id="262" r:id="rId10"/>
    <p:sldId id="290" r:id="rId11"/>
    <p:sldId id="291" r:id="rId12"/>
    <p:sldId id="292" r:id="rId13"/>
    <p:sldId id="28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7FF"/>
    <a:srgbClr val="D2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0FB12-A59B-4D39-AB67-2500CAF01571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BBF3A-A627-43EB-AB3E-C8F4C3DD55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 userDrawn="1"/>
        </p:nvSpPr>
        <p:spPr>
          <a:xfrm>
            <a:off x="1" y="1"/>
            <a:ext cx="9957251" cy="5370239"/>
          </a:xfrm>
          <a:custGeom>
            <a:avLst/>
            <a:gdLst>
              <a:gd name="connsiteX0" fmla="*/ 0 w 9957251"/>
              <a:gd name="connsiteY0" fmla="*/ 0 h 5370239"/>
              <a:gd name="connsiteX1" fmla="*/ 9407384 w 9957251"/>
              <a:gd name="connsiteY1" fmla="*/ 0 h 5370239"/>
              <a:gd name="connsiteX2" fmla="*/ 9535560 w 9957251"/>
              <a:gd name="connsiteY2" fmla="*/ 210983 h 5370239"/>
              <a:gd name="connsiteX3" fmla="*/ 9957251 w 9957251"/>
              <a:gd name="connsiteY3" fmla="*/ 1876369 h 5370239"/>
              <a:gd name="connsiteX4" fmla="*/ 6463381 w 9957251"/>
              <a:gd name="connsiteY4" fmla="*/ 5370239 h 5370239"/>
              <a:gd name="connsiteX5" fmla="*/ 0 w 9957251"/>
              <a:gd name="connsiteY5" fmla="*/ 5370239 h 537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57251" h="5370239">
                <a:moveTo>
                  <a:pt x="0" y="0"/>
                </a:moveTo>
                <a:lnTo>
                  <a:pt x="9407384" y="0"/>
                </a:lnTo>
                <a:lnTo>
                  <a:pt x="9535560" y="210983"/>
                </a:lnTo>
                <a:cubicBezTo>
                  <a:pt x="9804491" y="706041"/>
                  <a:pt x="9957251" y="1273366"/>
                  <a:pt x="9957251" y="1876369"/>
                </a:cubicBezTo>
                <a:cubicBezTo>
                  <a:pt x="9957251" y="3805980"/>
                  <a:pt x="8392992" y="5370239"/>
                  <a:pt x="6463381" y="5370239"/>
                </a:cubicBezTo>
                <a:lnTo>
                  <a:pt x="0" y="5370239"/>
                </a:lnTo>
                <a:close/>
              </a:path>
            </a:pathLst>
          </a:cu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 userDrawn="1"/>
        </p:nvSpPr>
        <p:spPr>
          <a:xfrm rot="611668">
            <a:off x="-227540" y="-167324"/>
            <a:ext cx="1622301" cy="3010001"/>
          </a:xfrm>
          <a:custGeom>
            <a:avLst/>
            <a:gdLst>
              <a:gd name="connsiteX0" fmla="*/ 0 w 1622301"/>
              <a:gd name="connsiteY0" fmla="*/ 291736 h 3010001"/>
              <a:gd name="connsiteX1" fmla="*/ 1622301 w 1622301"/>
              <a:gd name="connsiteY1" fmla="*/ 0 h 3010001"/>
              <a:gd name="connsiteX2" fmla="*/ 1622301 w 1622301"/>
              <a:gd name="connsiteY2" fmla="*/ 2327782 h 3010001"/>
              <a:gd name="connsiteX3" fmla="*/ 940082 w 1622301"/>
              <a:gd name="connsiteY3" fmla="*/ 3010001 h 3010001"/>
              <a:gd name="connsiteX4" fmla="*/ 464962 w 1622301"/>
              <a:gd name="connsiteY4" fmla="*/ 3010001 h 3010001"/>
              <a:gd name="connsiteX5" fmla="*/ 488075 w 1622301"/>
              <a:gd name="connsiteY5" fmla="*/ 3005845 h 30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2301" h="3010001">
                <a:moveTo>
                  <a:pt x="0" y="291736"/>
                </a:moveTo>
                <a:lnTo>
                  <a:pt x="1622301" y="0"/>
                </a:lnTo>
                <a:lnTo>
                  <a:pt x="1622301" y="2327782"/>
                </a:lnTo>
                <a:cubicBezTo>
                  <a:pt x="1622301" y="2704561"/>
                  <a:pt x="1316861" y="3010001"/>
                  <a:pt x="940082" y="3010001"/>
                </a:cubicBezTo>
                <a:lnTo>
                  <a:pt x="464962" y="3010001"/>
                </a:lnTo>
                <a:lnTo>
                  <a:pt x="488075" y="30058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文本占位符 28"/>
          <p:cNvSpPr>
            <a:spLocks noGrp="1"/>
          </p:cNvSpPr>
          <p:nvPr>
            <p:ph type="body" sz="quarter" idx="15"/>
          </p:nvPr>
        </p:nvSpPr>
        <p:spPr>
          <a:xfrm>
            <a:off x="2372687" y="2800768"/>
            <a:ext cx="5903090" cy="82119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文本占位符 26"/>
          <p:cNvSpPr>
            <a:spLocks noGrp="1"/>
          </p:cNvSpPr>
          <p:nvPr>
            <p:ph type="body" sz="quarter" idx="14"/>
          </p:nvPr>
        </p:nvSpPr>
        <p:spPr>
          <a:xfrm>
            <a:off x="2372687" y="1553120"/>
            <a:ext cx="5903090" cy="14465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400" b="1">
                <a:solidFill>
                  <a:schemeClr val="bg1"/>
                </a:solidFill>
                <a:latin typeface="汉仪旗黑-85S" panose="00020600040101010101" charset="-122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3" name="文本占位符 28"/>
          <p:cNvSpPr>
            <a:spLocks noGrp="1"/>
          </p:cNvSpPr>
          <p:nvPr>
            <p:ph type="body" sz="quarter" idx="17"/>
          </p:nvPr>
        </p:nvSpPr>
        <p:spPr>
          <a:xfrm>
            <a:off x="2372687" y="4247318"/>
            <a:ext cx="5903090" cy="82119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 rot="17665098" flipH="1">
            <a:off x="636920" y="354715"/>
            <a:ext cx="1678054" cy="579120"/>
          </a:xfrm>
          <a:custGeom>
            <a:avLst/>
            <a:gdLst>
              <a:gd name="connsiteX0" fmla="*/ 262924 w 1678054"/>
              <a:gd name="connsiteY0" fmla="*/ 0 h 579120"/>
              <a:gd name="connsiteX1" fmla="*/ 0 w 1678054"/>
              <a:gd name="connsiteY1" fmla="*/ 579120 h 579120"/>
              <a:gd name="connsiteX2" fmla="*/ 1388494 w 1678054"/>
              <a:gd name="connsiteY2" fmla="*/ 579120 h 579120"/>
              <a:gd name="connsiteX3" fmla="*/ 1678054 w 1678054"/>
              <a:gd name="connsiteY3" fmla="*/ 289560 h 579120"/>
              <a:gd name="connsiteX4" fmla="*/ 1388494 w 1678054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8054" h="579120">
                <a:moveTo>
                  <a:pt x="262924" y="0"/>
                </a:moveTo>
                <a:lnTo>
                  <a:pt x="0" y="579120"/>
                </a:lnTo>
                <a:lnTo>
                  <a:pt x="1388494" y="579120"/>
                </a:lnTo>
                <a:cubicBezTo>
                  <a:pt x="1548414" y="579120"/>
                  <a:pt x="1678054" y="449480"/>
                  <a:pt x="1678054" y="289560"/>
                </a:cubicBezTo>
                <a:cubicBezTo>
                  <a:pt x="1678054" y="129640"/>
                  <a:pt x="1548414" y="0"/>
                  <a:pt x="138849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 rot="17665098" flipH="1">
            <a:off x="764554" y="156595"/>
            <a:ext cx="1242890" cy="579120"/>
          </a:xfrm>
          <a:custGeom>
            <a:avLst/>
            <a:gdLst>
              <a:gd name="connsiteX0" fmla="*/ 262923 w 1242890"/>
              <a:gd name="connsiteY0" fmla="*/ 0 h 579120"/>
              <a:gd name="connsiteX1" fmla="*/ 0 w 1242890"/>
              <a:gd name="connsiteY1" fmla="*/ 579120 h 579120"/>
              <a:gd name="connsiteX2" fmla="*/ 953330 w 1242890"/>
              <a:gd name="connsiteY2" fmla="*/ 579120 h 579120"/>
              <a:gd name="connsiteX3" fmla="*/ 1242890 w 1242890"/>
              <a:gd name="connsiteY3" fmla="*/ 289560 h 579120"/>
              <a:gd name="connsiteX4" fmla="*/ 953330 w 12428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2890" h="579120">
                <a:moveTo>
                  <a:pt x="262923" y="0"/>
                </a:moveTo>
                <a:lnTo>
                  <a:pt x="0" y="579120"/>
                </a:lnTo>
                <a:lnTo>
                  <a:pt x="953330" y="579120"/>
                </a:lnTo>
                <a:cubicBezTo>
                  <a:pt x="1113250" y="579120"/>
                  <a:pt x="1242890" y="449480"/>
                  <a:pt x="1242890" y="289560"/>
                </a:cubicBezTo>
                <a:cubicBezTo>
                  <a:pt x="1242890" y="129640"/>
                  <a:pt x="1113250" y="0"/>
                  <a:pt x="95333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 userDrawn="1"/>
        </p:nvSpPr>
        <p:spPr>
          <a:xfrm rot="6202154">
            <a:off x="5052633" y="2331721"/>
            <a:ext cx="2514600" cy="94327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0" y="908012"/>
            <a:ext cx="6309934" cy="5949990"/>
          </a:xfrm>
          <a:custGeom>
            <a:avLst/>
            <a:gdLst>
              <a:gd name="connsiteX0" fmla="*/ 0 w 6309934"/>
              <a:gd name="connsiteY0" fmla="*/ 0 h 5949990"/>
              <a:gd name="connsiteX1" fmla="*/ 5407274 w 6309934"/>
              <a:gd name="connsiteY1" fmla="*/ 1145514 h 5949990"/>
              <a:gd name="connsiteX2" fmla="*/ 6284986 w 6309934"/>
              <a:gd name="connsiteY2" fmla="*/ 2495065 h 5949990"/>
              <a:gd name="connsiteX3" fmla="*/ 5553070 w 6309934"/>
              <a:gd name="connsiteY3" fmla="*/ 5949989 h 5949990"/>
              <a:gd name="connsiteX4" fmla="*/ 0 w 6309934"/>
              <a:gd name="connsiteY4" fmla="*/ 5949990 h 594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9934" h="5949990">
                <a:moveTo>
                  <a:pt x="0" y="0"/>
                </a:moveTo>
                <a:lnTo>
                  <a:pt x="5407274" y="1145514"/>
                </a:lnTo>
                <a:cubicBezTo>
                  <a:pt x="6022316" y="1275809"/>
                  <a:pt x="6415281" y="1880023"/>
                  <a:pt x="6284986" y="2495065"/>
                </a:cubicBezTo>
                <a:lnTo>
                  <a:pt x="5553070" y="5949989"/>
                </a:lnTo>
                <a:lnTo>
                  <a:pt x="0" y="59499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文本占位符 16"/>
          <p:cNvSpPr>
            <a:spLocks noGrp="1"/>
          </p:cNvSpPr>
          <p:nvPr>
            <p:ph type="body" sz="quarter" idx="15"/>
          </p:nvPr>
        </p:nvSpPr>
        <p:spPr>
          <a:xfrm>
            <a:off x="6596062" y="4427925"/>
            <a:ext cx="5595938" cy="7493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6606381" y="2896439"/>
            <a:ext cx="5575300" cy="1573498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4800"/>
            </a:lvl1pPr>
          </a:lstStyle>
          <a:p>
            <a:pPr lvl="0"/>
            <a:r>
              <a:rPr lang="zh-CN" altLang="en-US" dirty="0"/>
              <a:t>单击编辑文本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9065036" y="4228828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: 形状 16"/>
          <p:cNvSpPr/>
          <p:nvPr userDrawn="1"/>
        </p:nvSpPr>
        <p:spPr>
          <a:xfrm rot="20988332" flipH="1">
            <a:off x="11408394" y="-101434"/>
            <a:ext cx="923789" cy="1713988"/>
          </a:xfrm>
          <a:custGeom>
            <a:avLst/>
            <a:gdLst>
              <a:gd name="connsiteX0" fmla="*/ 0 w 1622301"/>
              <a:gd name="connsiteY0" fmla="*/ 291736 h 3010001"/>
              <a:gd name="connsiteX1" fmla="*/ 1622301 w 1622301"/>
              <a:gd name="connsiteY1" fmla="*/ 0 h 3010001"/>
              <a:gd name="connsiteX2" fmla="*/ 1622301 w 1622301"/>
              <a:gd name="connsiteY2" fmla="*/ 2327782 h 3010001"/>
              <a:gd name="connsiteX3" fmla="*/ 940082 w 1622301"/>
              <a:gd name="connsiteY3" fmla="*/ 3010001 h 3010001"/>
              <a:gd name="connsiteX4" fmla="*/ 464962 w 1622301"/>
              <a:gd name="connsiteY4" fmla="*/ 3010001 h 3010001"/>
              <a:gd name="connsiteX5" fmla="*/ 488075 w 1622301"/>
              <a:gd name="connsiteY5" fmla="*/ 3005845 h 30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2301" h="3010001">
                <a:moveTo>
                  <a:pt x="0" y="291736"/>
                </a:moveTo>
                <a:lnTo>
                  <a:pt x="1622301" y="0"/>
                </a:lnTo>
                <a:lnTo>
                  <a:pt x="1622301" y="2327782"/>
                </a:lnTo>
                <a:cubicBezTo>
                  <a:pt x="1622301" y="2704561"/>
                  <a:pt x="1316861" y="3010001"/>
                  <a:pt x="940082" y="3010001"/>
                </a:cubicBezTo>
                <a:lnTo>
                  <a:pt x="464962" y="3010001"/>
                </a:lnTo>
                <a:lnTo>
                  <a:pt x="488075" y="30058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6706435" y="1"/>
            <a:ext cx="5485566" cy="6219488"/>
          </a:xfrm>
          <a:custGeom>
            <a:avLst/>
            <a:gdLst>
              <a:gd name="connsiteX0" fmla="*/ 5485566 w 5485566"/>
              <a:gd name="connsiteY0" fmla="*/ 0 h 6219488"/>
              <a:gd name="connsiteX1" fmla="*/ 5485565 w 5485566"/>
              <a:gd name="connsiteY1" fmla="*/ 5044080 h 6219488"/>
              <a:gd name="connsiteX2" fmla="*/ 5398726 w 5485566"/>
              <a:gd name="connsiteY2" fmla="*/ 5155689 h 6219488"/>
              <a:gd name="connsiteX3" fmla="*/ 1573870 w 5485566"/>
              <a:gd name="connsiteY3" fmla="*/ 5828246 h 6219488"/>
              <a:gd name="connsiteX4" fmla="*/ 391243 w 5485566"/>
              <a:gd name="connsiteY4" fmla="*/ 1646707 h 6219488"/>
              <a:gd name="connsiteX5" fmla="*/ 1311857 w 5485566"/>
              <a:gd name="connsiteY5" fmla="*/ 0 h 6219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5566" h="6219488">
                <a:moveTo>
                  <a:pt x="5485566" y="0"/>
                </a:moveTo>
                <a:lnTo>
                  <a:pt x="5485565" y="5044080"/>
                </a:lnTo>
                <a:lnTo>
                  <a:pt x="5398726" y="5155689"/>
                </a:lnTo>
                <a:cubicBezTo>
                  <a:pt x="4465356" y="6238050"/>
                  <a:pt x="2869984" y="6552857"/>
                  <a:pt x="1573870" y="5828246"/>
                </a:cubicBezTo>
                <a:cubicBezTo>
                  <a:pt x="92597" y="5000120"/>
                  <a:pt x="-436884" y="3127981"/>
                  <a:pt x="391243" y="1646707"/>
                </a:cubicBezTo>
                <a:lnTo>
                  <a:pt x="1311857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 rot="17665098" flipH="1">
            <a:off x="6763399" y="354715"/>
            <a:ext cx="1678054" cy="579120"/>
          </a:xfrm>
          <a:custGeom>
            <a:avLst/>
            <a:gdLst>
              <a:gd name="connsiteX0" fmla="*/ 262924 w 1678054"/>
              <a:gd name="connsiteY0" fmla="*/ 0 h 579120"/>
              <a:gd name="connsiteX1" fmla="*/ 0 w 1678054"/>
              <a:gd name="connsiteY1" fmla="*/ 579120 h 579120"/>
              <a:gd name="connsiteX2" fmla="*/ 1388494 w 1678054"/>
              <a:gd name="connsiteY2" fmla="*/ 579120 h 579120"/>
              <a:gd name="connsiteX3" fmla="*/ 1678054 w 1678054"/>
              <a:gd name="connsiteY3" fmla="*/ 289560 h 579120"/>
              <a:gd name="connsiteX4" fmla="*/ 1388494 w 1678054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8054" h="579120">
                <a:moveTo>
                  <a:pt x="262924" y="0"/>
                </a:moveTo>
                <a:lnTo>
                  <a:pt x="0" y="579120"/>
                </a:lnTo>
                <a:lnTo>
                  <a:pt x="1388494" y="579120"/>
                </a:lnTo>
                <a:cubicBezTo>
                  <a:pt x="1548414" y="579120"/>
                  <a:pt x="1678054" y="449480"/>
                  <a:pt x="1678054" y="289560"/>
                </a:cubicBezTo>
                <a:cubicBezTo>
                  <a:pt x="1678054" y="129640"/>
                  <a:pt x="1548414" y="0"/>
                  <a:pt x="138849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 rot="17665098" flipH="1">
            <a:off x="6891033" y="156595"/>
            <a:ext cx="1242890" cy="579120"/>
          </a:xfrm>
          <a:custGeom>
            <a:avLst/>
            <a:gdLst>
              <a:gd name="connsiteX0" fmla="*/ 262923 w 1242890"/>
              <a:gd name="connsiteY0" fmla="*/ 0 h 579120"/>
              <a:gd name="connsiteX1" fmla="*/ 0 w 1242890"/>
              <a:gd name="connsiteY1" fmla="*/ 579120 h 579120"/>
              <a:gd name="connsiteX2" fmla="*/ 953330 w 1242890"/>
              <a:gd name="connsiteY2" fmla="*/ 579120 h 579120"/>
              <a:gd name="connsiteX3" fmla="*/ 1242890 w 1242890"/>
              <a:gd name="connsiteY3" fmla="*/ 289560 h 579120"/>
              <a:gd name="connsiteX4" fmla="*/ 953330 w 12428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2890" h="579120">
                <a:moveTo>
                  <a:pt x="262923" y="0"/>
                </a:moveTo>
                <a:lnTo>
                  <a:pt x="0" y="579120"/>
                </a:lnTo>
                <a:lnTo>
                  <a:pt x="953330" y="579120"/>
                </a:lnTo>
                <a:cubicBezTo>
                  <a:pt x="1113250" y="579120"/>
                  <a:pt x="1242890" y="449480"/>
                  <a:pt x="1242890" y="289560"/>
                </a:cubicBezTo>
                <a:cubicBezTo>
                  <a:pt x="1242890" y="129640"/>
                  <a:pt x="1113250" y="0"/>
                  <a:pt x="95333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6" b="710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 userDrawn="1"/>
        </p:nvSpPr>
        <p:spPr>
          <a:xfrm rot="6311245">
            <a:off x="4418030" y="106938"/>
            <a:ext cx="1937444" cy="1312148"/>
          </a:xfrm>
          <a:custGeom>
            <a:avLst/>
            <a:gdLst>
              <a:gd name="connsiteX0" fmla="*/ 356193 w 1937444"/>
              <a:gd name="connsiteY0" fmla="*/ 1312148 h 1312148"/>
              <a:gd name="connsiteX1" fmla="*/ 0 w 1937444"/>
              <a:gd name="connsiteY1" fmla="*/ 0 h 1312148"/>
              <a:gd name="connsiteX2" fmla="*/ 1281370 w 1937444"/>
              <a:gd name="connsiteY2" fmla="*/ 0 h 1312148"/>
              <a:gd name="connsiteX3" fmla="*/ 1937444 w 1937444"/>
              <a:gd name="connsiteY3" fmla="*/ 656074 h 1312148"/>
              <a:gd name="connsiteX4" fmla="*/ 1281370 w 1937444"/>
              <a:gd name="connsiteY4" fmla="*/ 1312148 h 131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7444" h="1312148">
                <a:moveTo>
                  <a:pt x="356193" y="1312148"/>
                </a:moveTo>
                <a:lnTo>
                  <a:pt x="0" y="0"/>
                </a:lnTo>
                <a:lnTo>
                  <a:pt x="1281370" y="0"/>
                </a:lnTo>
                <a:cubicBezTo>
                  <a:pt x="1643710" y="0"/>
                  <a:pt x="1937444" y="293734"/>
                  <a:pt x="1937444" y="656074"/>
                </a:cubicBezTo>
                <a:cubicBezTo>
                  <a:pt x="1937444" y="1018414"/>
                  <a:pt x="1643710" y="1312148"/>
                  <a:pt x="1281370" y="1312148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/>
          <p:cNvSpPr/>
          <p:nvPr userDrawn="1"/>
        </p:nvSpPr>
        <p:spPr>
          <a:xfrm rot="6311245">
            <a:off x="5135231" y="1599944"/>
            <a:ext cx="4137382" cy="628372"/>
          </a:xfrm>
          <a:custGeom>
            <a:avLst/>
            <a:gdLst>
              <a:gd name="connsiteX0" fmla="*/ 170577 w 4137382"/>
              <a:gd name="connsiteY0" fmla="*/ 628372 h 628372"/>
              <a:gd name="connsiteX1" fmla="*/ 0 w 4137382"/>
              <a:gd name="connsiteY1" fmla="*/ 0 h 628372"/>
              <a:gd name="connsiteX2" fmla="*/ 3823196 w 4137382"/>
              <a:gd name="connsiteY2" fmla="*/ 0 h 628372"/>
              <a:gd name="connsiteX3" fmla="*/ 4137382 w 4137382"/>
              <a:gd name="connsiteY3" fmla="*/ 314186 h 628372"/>
              <a:gd name="connsiteX4" fmla="*/ 3823196 w 4137382"/>
              <a:gd name="connsiteY4" fmla="*/ 628372 h 62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7382" h="628372">
                <a:moveTo>
                  <a:pt x="170577" y="628372"/>
                </a:moveTo>
                <a:lnTo>
                  <a:pt x="0" y="0"/>
                </a:lnTo>
                <a:lnTo>
                  <a:pt x="3823196" y="0"/>
                </a:lnTo>
                <a:cubicBezTo>
                  <a:pt x="3996716" y="0"/>
                  <a:pt x="4137382" y="140666"/>
                  <a:pt x="4137382" y="314186"/>
                </a:cubicBezTo>
                <a:cubicBezTo>
                  <a:pt x="4137382" y="487706"/>
                  <a:pt x="3996716" y="628372"/>
                  <a:pt x="3823196" y="62837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4666644" y="2"/>
            <a:ext cx="3199560" cy="3711179"/>
          </a:xfrm>
          <a:custGeom>
            <a:avLst/>
            <a:gdLst>
              <a:gd name="connsiteX0" fmla="*/ 3199560 w 3199560"/>
              <a:gd name="connsiteY0" fmla="*/ 0 h 3711179"/>
              <a:gd name="connsiteX1" fmla="*/ 2441052 w 3199560"/>
              <a:gd name="connsiteY1" fmla="*/ 2794200 h 3711179"/>
              <a:gd name="connsiteX2" fmla="*/ 916980 w 3199560"/>
              <a:gd name="connsiteY2" fmla="*/ 3667488 h 3711179"/>
              <a:gd name="connsiteX3" fmla="*/ 43692 w 3199560"/>
              <a:gd name="connsiteY3" fmla="*/ 2143417 h 3711179"/>
              <a:gd name="connsiteX4" fmla="*/ 625540 w 3199560"/>
              <a:gd name="connsiteY4" fmla="*/ 0 h 3711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9560" h="3711179">
                <a:moveTo>
                  <a:pt x="3199560" y="0"/>
                </a:moveTo>
                <a:lnTo>
                  <a:pt x="2441052" y="2794200"/>
                </a:lnTo>
                <a:cubicBezTo>
                  <a:pt x="2261343" y="3456213"/>
                  <a:pt x="1578993" y="3847197"/>
                  <a:pt x="916980" y="3667488"/>
                </a:cubicBezTo>
                <a:cubicBezTo>
                  <a:pt x="254967" y="3487779"/>
                  <a:pt x="-136017" y="2805430"/>
                  <a:pt x="43692" y="2143417"/>
                </a:cubicBezTo>
                <a:lnTo>
                  <a:pt x="62554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任意多边形: 形状 4"/>
          <p:cNvSpPr/>
          <p:nvPr userDrawn="1"/>
        </p:nvSpPr>
        <p:spPr>
          <a:xfrm rot="17665098" flipH="1">
            <a:off x="636920" y="354715"/>
            <a:ext cx="1678054" cy="579120"/>
          </a:xfrm>
          <a:custGeom>
            <a:avLst/>
            <a:gdLst>
              <a:gd name="connsiteX0" fmla="*/ 262924 w 1678054"/>
              <a:gd name="connsiteY0" fmla="*/ 0 h 579120"/>
              <a:gd name="connsiteX1" fmla="*/ 0 w 1678054"/>
              <a:gd name="connsiteY1" fmla="*/ 579120 h 579120"/>
              <a:gd name="connsiteX2" fmla="*/ 1388494 w 1678054"/>
              <a:gd name="connsiteY2" fmla="*/ 579120 h 579120"/>
              <a:gd name="connsiteX3" fmla="*/ 1678054 w 1678054"/>
              <a:gd name="connsiteY3" fmla="*/ 289560 h 579120"/>
              <a:gd name="connsiteX4" fmla="*/ 1388494 w 1678054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8054" h="579120">
                <a:moveTo>
                  <a:pt x="262924" y="0"/>
                </a:moveTo>
                <a:lnTo>
                  <a:pt x="0" y="579120"/>
                </a:lnTo>
                <a:lnTo>
                  <a:pt x="1388494" y="579120"/>
                </a:lnTo>
                <a:cubicBezTo>
                  <a:pt x="1548414" y="579120"/>
                  <a:pt x="1678054" y="449480"/>
                  <a:pt x="1678054" y="289560"/>
                </a:cubicBezTo>
                <a:cubicBezTo>
                  <a:pt x="1678054" y="129640"/>
                  <a:pt x="1548414" y="0"/>
                  <a:pt x="138849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 userDrawn="1"/>
        </p:nvSpPr>
        <p:spPr>
          <a:xfrm rot="17665098" flipH="1">
            <a:off x="764554" y="156595"/>
            <a:ext cx="1242890" cy="579120"/>
          </a:xfrm>
          <a:custGeom>
            <a:avLst/>
            <a:gdLst>
              <a:gd name="connsiteX0" fmla="*/ 262923 w 1242890"/>
              <a:gd name="connsiteY0" fmla="*/ 0 h 579120"/>
              <a:gd name="connsiteX1" fmla="*/ 0 w 1242890"/>
              <a:gd name="connsiteY1" fmla="*/ 579120 h 579120"/>
              <a:gd name="connsiteX2" fmla="*/ 953330 w 1242890"/>
              <a:gd name="connsiteY2" fmla="*/ 579120 h 579120"/>
              <a:gd name="connsiteX3" fmla="*/ 1242890 w 1242890"/>
              <a:gd name="connsiteY3" fmla="*/ 289560 h 579120"/>
              <a:gd name="connsiteX4" fmla="*/ 953330 w 1242890"/>
              <a:gd name="connsiteY4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2890" h="579120">
                <a:moveTo>
                  <a:pt x="262923" y="0"/>
                </a:moveTo>
                <a:lnTo>
                  <a:pt x="0" y="579120"/>
                </a:lnTo>
                <a:lnTo>
                  <a:pt x="953330" y="579120"/>
                </a:lnTo>
                <a:cubicBezTo>
                  <a:pt x="1113250" y="579120"/>
                  <a:pt x="1242890" y="449480"/>
                  <a:pt x="1242890" y="289560"/>
                </a:cubicBezTo>
                <a:cubicBezTo>
                  <a:pt x="1242890" y="129640"/>
                  <a:pt x="1113250" y="0"/>
                  <a:pt x="953330" y="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 userDrawn="1"/>
        </p:nvSpPr>
        <p:spPr>
          <a:xfrm>
            <a:off x="0" y="5013960"/>
            <a:ext cx="8656320" cy="1356360"/>
          </a:xfrm>
          <a:custGeom>
            <a:avLst/>
            <a:gdLst>
              <a:gd name="connsiteX0" fmla="*/ 0 w 8656320"/>
              <a:gd name="connsiteY0" fmla="*/ 0 h 1356360"/>
              <a:gd name="connsiteX1" fmla="*/ 7978140 w 8656320"/>
              <a:gd name="connsiteY1" fmla="*/ 0 h 1356360"/>
              <a:gd name="connsiteX2" fmla="*/ 8656320 w 8656320"/>
              <a:gd name="connsiteY2" fmla="*/ 678180 h 1356360"/>
              <a:gd name="connsiteX3" fmla="*/ 7978140 w 8656320"/>
              <a:gd name="connsiteY3" fmla="*/ 1356360 h 1356360"/>
              <a:gd name="connsiteX4" fmla="*/ 0 w 8656320"/>
              <a:gd name="connsiteY4" fmla="*/ 1356360 h 135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56320" h="1356360">
                <a:moveTo>
                  <a:pt x="0" y="0"/>
                </a:moveTo>
                <a:lnTo>
                  <a:pt x="7978140" y="0"/>
                </a:lnTo>
                <a:cubicBezTo>
                  <a:pt x="8352688" y="0"/>
                  <a:pt x="8656320" y="303632"/>
                  <a:pt x="8656320" y="678180"/>
                </a:cubicBezTo>
                <a:cubicBezTo>
                  <a:pt x="8656320" y="1052728"/>
                  <a:pt x="8352688" y="1356360"/>
                  <a:pt x="7978140" y="1356360"/>
                </a:cubicBezTo>
                <a:lnTo>
                  <a:pt x="0" y="13563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656320" cy="6141720"/>
          </a:xfrm>
          <a:custGeom>
            <a:avLst/>
            <a:gdLst>
              <a:gd name="connsiteX0" fmla="*/ 0 w 8656320"/>
              <a:gd name="connsiteY0" fmla="*/ 0 h 6141720"/>
              <a:gd name="connsiteX1" fmla="*/ 5585460 w 8656320"/>
              <a:gd name="connsiteY1" fmla="*/ 0 h 6141720"/>
              <a:gd name="connsiteX2" fmla="*/ 8656320 w 8656320"/>
              <a:gd name="connsiteY2" fmla="*/ 3070860 h 6141720"/>
              <a:gd name="connsiteX3" fmla="*/ 5585460 w 8656320"/>
              <a:gd name="connsiteY3" fmla="*/ 6141720 h 6141720"/>
              <a:gd name="connsiteX4" fmla="*/ 0 w 8656320"/>
              <a:gd name="connsiteY4" fmla="*/ 6141720 h 614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56320" h="6141720">
                <a:moveTo>
                  <a:pt x="0" y="0"/>
                </a:moveTo>
                <a:lnTo>
                  <a:pt x="5585460" y="0"/>
                </a:lnTo>
                <a:cubicBezTo>
                  <a:pt x="7281449" y="0"/>
                  <a:pt x="8656320" y="1374871"/>
                  <a:pt x="8656320" y="3070860"/>
                </a:cubicBezTo>
                <a:cubicBezTo>
                  <a:pt x="8656320" y="4766849"/>
                  <a:pt x="7281449" y="6141720"/>
                  <a:pt x="5585460" y="6141720"/>
                </a:cubicBezTo>
                <a:lnTo>
                  <a:pt x="0" y="61417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 rot="963920">
            <a:off x="11079605" y="665747"/>
            <a:ext cx="1838579" cy="4988792"/>
          </a:xfrm>
          <a:custGeom>
            <a:avLst/>
            <a:gdLst>
              <a:gd name="connsiteX0" fmla="*/ 401908 w 1838579"/>
              <a:gd name="connsiteY0" fmla="*/ 0 h 4988792"/>
              <a:gd name="connsiteX1" fmla="*/ 1838579 w 1838579"/>
              <a:gd name="connsiteY1" fmla="*/ 4988792 h 4988792"/>
              <a:gd name="connsiteX2" fmla="*/ 853457 w 1838579"/>
              <a:gd name="connsiteY2" fmla="*/ 4988792 h 4988792"/>
              <a:gd name="connsiteX3" fmla="*/ 0 w 1838579"/>
              <a:gd name="connsiteY3" fmla="*/ 4135335 h 4988792"/>
              <a:gd name="connsiteX4" fmla="*/ 0 w 1838579"/>
              <a:gd name="connsiteY4" fmla="*/ 721609 h 4988792"/>
              <a:gd name="connsiteX5" fmla="*/ 376281 w 1838579"/>
              <a:gd name="connsiteY5" fmla="*/ 13909 h 4988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8579" h="4988792">
                <a:moveTo>
                  <a:pt x="401908" y="0"/>
                </a:moveTo>
                <a:lnTo>
                  <a:pt x="1838579" y="4988792"/>
                </a:lnTo>
                <a:lnTo>
                  <a:pt x="853457" y="4988792"/>
                </a:lnTo>
                <a:cubicBezTo>
                  <a:pt x="382106" y="4988792"/>
                  <a:pt x="0" y="4606686"/>
                  <a:pt x="0" y="4135335"/>
                </a:cubicBezTo>
                <a:lnTo>
                  <a:pt x="0" y="721609"/>
                </a:lnTo>
                <a:cubicBezTo>
                  <a:pt x="0" y="427015"/>
                  <a:pt x="149261" y="167282"/>
                  <a:pt x="376281" y="1390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28"/>
          <p:cNvSpPr>
            <a:spLocks noGrp="1"/>
          </p:cNvSpPr>
          <p:nvPr>
            <p:ph type="body" sz="quarter" idx="15"/>
          </p:nvPr>
        </p:nvSpPr>
        <p:spPr>
          <a:xfrm>
            <a:off x="1171079" y="3223519"/>
            <a:ext cx="5141471" cy="821191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800"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5" name="文本占位符 26"/>
          <p:cNvSpPr>
            <a:spLocks noGrp="1"/>
          </p:cNvSpPr>
          <p:nvPr>
            <p:ph type="body" sz="quarter" idx="14"/>
          </p:nvPr>
        </p:nvSpPr>
        <p:spPr>
          <a:xfrm>
            <a:off x="1171079" y="2187565"/>
            <a:ext cx="7607161" cy="14465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4400" b="1">
                <a:latin typeface="汉仪旗黑-85S" panose="00020600040101010101" charset="-122"/>
              </a:defRPr>
            </a:lvl1pPr>
          </a:lstStyle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hyperlink" Target="Benturan%20kepentingan_Permenpan%20%208%20tahun%202015.pdf" TargetMode="Externa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2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8F72D9-D8B3-40E3-B1B3-257BDBBB5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" y="-1"/>
            <a:ext cx="12181820" cy="6858000"/>
          </a:xfrm>
          <a:prstGeom prst="rect">
            <a:avLst/>
          </a:prstGeom>
        </p:spPr>
      </p:pic>
      <p:sp>
        <p:nvSpPr>
          <p:cNvPr id="11" name="任意多边形: 形状 10"/>
          <p:cNvSpPr/>
          <p:nvPr/>
        </p:nvSpPr>
        <p:spPr>
          <a:xfrm>
            <a:off x="1" y="1"/>
            <a:ext cx="9957251" cy="5370239"/>
          </a:xfrm>
          <a:custGeom>
            <a:avLst/>
            <a:gdLst>
              <a:gd name="connsiteX0" fmla="*/ 0 w 9957251"/>
              <a:gd name="connsiteY0" fmla="*/ 0 h 5370239"/>
              <a:gd name="connsiteX1" fmla="*/ 9407384 w 9957251"/>
              <a:gd name="connsiteY1" fmla="*/ 0 h 5370239"/>
              <a:gd name="connsiteX2" fmla="*/ 9535560 w 9957251"/>
              <a:gd name="connsiteY2" fmla="*/ 210983 h 5370239"/>
              <a:gd name="connsiteX3" fmla="*/ 9957251 w 9957251"/>
              <a:gd name="connsiteY3" fmla="*/ 1876369 h 5370239"/>
              <a:gd name="connsiteX4" fmla="*/ 6463381 w 9957251"/>
              <a:gd name="connsiteY4" fmla="*/ 5370239 h 5370239"/>
              <a:gd name="connsiteX5" fmla="*/ 0 w 9957251"/>
              <a:gd name="connsiteY5" fmla="*/ 5370239 h 537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57251" h="5370239">
                <a:moveTo>
                  <a:pt x="0" y="0"/>
                </a:moveTo>
                <a:lnTo>
                  <a:pt x="9407384" y="0"/>
                </a:lnTo>
                <a:lnTo>
                  <a:pt x="9535560" y="210983"/>
                </a:lnTo>
                <a:cubicBezTo>
                  <a:pt x="9804491" y="706041"/>
                  <a:pt x="9957251" y="1273366"/>
                  <a:pt x="9957251" y="1876369"/>
                </a:cubicBezTo>
                <a:cubicBezTo>
                  <a:pt x="9957251" y="3805980"/>
                  <a:pt x="8392992" y="5370239"/>
                  <a:pt x="6463381" y="5370239"/>
                </a:cubicBezTo>
                <a:lnTo>
                  <a:pt x="0" y="5370239"/>
                </a:lnTo>
                <a:close/>
              </a:path>
            </a:pathLst>
          </a:custGeom>
          <a:solidFill>
            <a:schemeClr val="tx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/>
        </p:nvSpPr>
        <p:spPr>
          <a:xfrm rot="611668">
            <a:off x="-227540" y="-167324"/>
            <a:ext cx="1622301" cy="3010001"/>
          </a:xfrm>
          <a:custGeom>
            <a:avLst/>
            <a:gdLst>
              <a:gd name="connsiteX0" fmla="*/ 0 w 1622301"/>
              <a:gd name="connsiteY0" fmla="*/ 291736 h 3010001"/>
              <a:gd name="connsiteX1" fmla="*/ 1622301 w 1622301"/>
              <a:gd name="connsiteY1" fmla="*/ 0 h 3010001"/>
              <a:gd name="connsiteX2" fmla="*/ 1622301 w 1622301"/>
              <a:gd name="connsiteY2" fmla="*/ 2327782 h 3010001"/>
              <a:gd name="connsiteX3" fmla="*/ 940082 w 1622301"/>
              <a:gd name="connsiteY3" fmla="*/ 3010001 h 3010001"/>
              <a:gd name="connsiteX4" fmla="*/ 464962 w 1622301"/>
              <a:gd name="connsiteY4" fmla="*/ 3010001 h 3010001"/>
              <a:gd name="connsiteX5" fmla="*/ 488075 w 1622301"/>
              <a:gd name="connsiteY5" fmla="*/ 3005845 h 30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2301" h="3010001">
                <a:moveTo>
                  <a:pt x="0" y="291736"/>
                </a:moveTo>
                <a:lnTo>
                  <a:pt x="1622301" y="0"/>
                </a:lnTo>
                <a:lnTo>
                  <a:pt x="1622301" y="2327782"/>
                </a:lnTo>
                <a:cubicBezTo>
                  <a:pt x="1622301" y="2704561"/>
                  <a:pt x="1316861" y="3010001"/>
                  <a:pt x="940082" y="3010001"/>
                </a:cubicBezTo>
                <a:lnTo>
                  <a:pt x="464962" y="3010001"/>
                </a:lnTo>
                <a:lnTo>
                  <a:pt x="488075" y="30058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1941537" y="337042"/>
            <a:ext cx="9957251" cy="1432994"/>
          </a:xfrm>
        </p:spPr>
        <p:txBody>
          <a:bodyPr>
            <a:normAutofit fontScale="97500"/>
          </a:bodyPr>
          <a:lstStyle/>
          <a:p>
            <a:r>
              <a:rPr lang="en-US" altLang="zh-CN" sz="6000" dirty="0" err="1"/>
              <a:t>Benturan</a:t>
            </a:r>
            <a:r>
              <a:rPr lang="en-US" altLang="zh-CN" sz="6000" dirty="0"/>
              <a:t> </a:t>
            </a:r>
            <a:r>
              <a:rPr lang="en-US" altLang="zh-CN" sz="6000" dirty="0" err="1"/>
              <a:t>Kepentingan</a:t>
            </a:r>
            <a:endParaRPr lang="en-US" altLang="zh-CN" sz="6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0">
            <a:extLst>
              <a:ext uri="{FF2B5EF4-FFF2-40B4-BE49-F238E27FC236}">
                <a16:creationId xmlns:a16="http://schemas.microsoft.com/office/drawing/2014/main" id="{A2EE2504-49B2-4C87-996A-77446C036421}"/>
              </a:ext>
            </a:extLst>
          </p:cNvPr>
          <p:cNvSpPr/>
          <p:nvPr/>
        </p:nvSpPr>
        <p:spPr>
          <a:xfrm>
            <a:off x="2303684" y="149419"/>
            <a:ext cx="8480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3600" dirty="0" err="1">
                <a:solidFill>
                  <a:schemeClr val="bg1"/>
                </a:solidFill>
              </a:rPr>
              <a:t>Contoh</a:t>
            </a:r>
            <a:r>
              <a:rPr lang="en-ID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Benturan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Kepentingan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6CCDDF-1A04-442E-9386-28CB875B0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067818"/>
              </p:ext>
            </p:extLst>
          </p:nvPr>
        </p:nvGraphicFramePr>
        <p:xfrm>
          <a:off x="400572" y="1036320"/>
          <a:ext cx="11608547" cy="56954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3926">
                  <a:extLst>
                    <a:ext uri="{9D8B030D-6E8A-4147-A177-3AD203B41FA5}">
                      <a16:colId xmlns:a16="http://schemas.microsoft.com/office/drawing/2014/main" val="1533187745"/>
                    </a:ext>
                  </a:extLst>
                </a:gridCol>
                <a:gridCol w="3680417">
                  <a:extLst>
                    <a:ext uri="{9D8B030D-6E8A-4147-A177-3AD203B41FA5}">
                      <a16:colId xmlns:a16="http://schemas.microsoft.com/office/drawing/2014/main" val="3426819836"/>
                    </a:ext>
                  </a:extLst>
                </a:gridCol>
                <a:gridCol w="1363867">
                  <a:extLst>
                    <a:ext uri="{9D8B030D-6E8A-4147-A177-3AD203B41FA5}">
                      <a16:colId xmlns:a16="http://schemas.microsoft.com/office/drawing/2014/main" val="3623927453"/>
                    </a:ext>
                  </a:extLst>
                </a:gridCol>
                <a:gridCol w="1976913">
                  <a:extLst>
                    <a:ext uri="{9D8B030D-6E8A-4147-A177-3AD203B41FA5}">
                      <a16:colId xmlns:a16="http://schemas.microsoft.com/office/drawing/2014/main" val="4188178996"/>
                    </a:ext>
                  </a:extLst>
                </a:gridCol>
                <a:gridCol w="3593424">
                  <a:extLst>
                    <a:ext uri="{9D8B030D-6E8A-4147-A177-3AD203B41FA5}">
                      <a16:colId xmlns:a16="http://schemas.microsoft.com/office/drawing/2014/main" val="2505062691"/>
                    </a:ext>
                  </a:extLst>
                </a:gridCol>
              </a:tblGrid>
              <a:tr h="373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UNIT KERJA</a:t>
                      </a:r>
                      <a:endParaRPr lang="en-ID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URAIAN BENTURAN KEPENTINGAN</a:t>
                      </a:r>
                      <a:endParaRPr lang="en-ID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PEJABAT/PEGAWAI YANG TERKAIT</a:t>
                      </a:r>
                      <a:endParaRPr lang="en-ID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PENYEBAB</a:t>
                      </a:r>
                      <a:endParaRPr lang="en-ID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PROSEDUR PENANGANAN DAN PENCEGAHAN</a:t>
                      </a:r>
                      <a:endParaRPr lang="en-ID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 anchor="ctr"/>
                </a:tc>
                <a:extLst>
                  <a:ext uri="{0D108BD9-81ED-4DB2-BD59-A6C34878D82A}">
                    <a16:rowId xmlns:a16="http://schemas.microsoft.com/office/drawing/2014/main" val="1564218813"/>
                  </a:ext>
                </a:extLst>
              </a:tr>
              <a:tr h="522638">
                <a:tc rowSpan="1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Inspektorat</a:t>
                      </a:r>
                      <a:endParaRPr lang="en-ID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/>
                </a:tc>
                <a:tc rowSpan="3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 err="1">
                          <a:effectLst/>
                        </a:rPr>
                        <a:t>Pejabat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Fungsional</a:t>
                      </a:r>
                      <a:r>
                        <a:rPr lang="en-US" sz="1400" dirty="0">
                          <a:effectLst/>
                        </a:rPr>
                        <a:t> Auditor (PFA) </a:t>
                      </a:r>
                      <a:r>
                        <a:rPr lang="en-US" sz="1400" dirty="0" err="1">
                          <a:effectLst/>
                        </a:rPr>
                        <a:t>melaksanakan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tugas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sebagai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pengelola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keuangan</a:t>
                      </a:r>
                      <a:r>
                        <a:rPr lang="en-US" sz="1400" dirty="0">
                          <a:effectLst/>
                        </a:rPr>
                        <a:t> di unit </a:t>
                      </a:r>
                      <a:r>
                        <a:rPr lang="en-US" sz="1400" dirty="0" err="1">
                          <a:effectLst/>
                        </a:rPr>
                        <a:t>kerja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PFA, </a:t>
                      </a:r>
                      <a:r>
                        <a:rPr lang="en-US" sz="1400" dirty="0" err="1">
                          <a:effectLst/>
                        </a:rPr>
                        <a:t>pimpinan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Kekurangan</a:t>
                      </a:r>
                      <a:r>
                        <a:rPr lang="en-US" sz="1400" dirty="0">
                          <a:effectLst/>
                        </a:rPr>
                        <a:t> SDM </a:t>
                      </a:r>
                      <a:r>
                        <a:rPr lang="en-US" sz="1400" dirty="0" err="1">
                          <a:effectLst/>
                        </a:rPr>
                        <a:t>pengelola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keuangan</a:t>
                      </a:r>
                      <a:r>
                        <a:rPr lang="en-US" sz="1400" dirty="0">
                          <a:effectLst/>
                        </a:rPr>
                        <a:t> yang </a:t>
                      </a:r>
                      <a:r>
                        <a:rPr lang="en-US" sz="1400" dirty="0" err="1">
                          <a:effectLst/>
                        </a:rPr>
                        <a:t>han</a:t>
                      </a:r>
                      <a:endParaRPr lang="en-US" sz="14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dal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/>
                </a:tc>
                <a:tc>
                  <a:txBody>
                    <a:bodyPr/>
                    <a:lstStyle/>
                    <a:p>
                      <a:pPr marL="228600" lvl="0"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400" dirty="0">
                          <a:effectLst/>
                        </a:rPr>
                        <a:t>Program </a:t>
                      </a:r>
                      <a:r>
                        <a:rPr lang="en-US" sz="1400" dirty="0" err="1">
                          <a:effectLst/>
                        </a:rPr>
                        <a:t>diklat</a:t>
                      </a:r>
                      <a:r>
                        <a:rPr lang="en-US" sz="1400" dirty="0">
                          <a:effectLst/>
                        </a:rPr>
                        <a:t> SDM </a:t>
                      </a:r>
                      <a:r>
                        <a:rPr lang="en-US" sz="1400" dirty="0" err="1">
                          <a:effectLst/>
                        </a:rPr>
                        <a:t>pengelolaan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keuangan</a:t>
                      </a:r>
                      <a:r>
                        <a:rPr lang="en-US" sz="1400" dirty="0">
                          <a:effectLst/>
                        </a:rPr>
                        <a:t> (</a:t>
                      </a:r>
                      <a:r>
                        <a:rPr lang="en-US" sz="1400" dirty="0" err="1">
                          <a:effectLst/>
                        </a:rPr>
                        <a:t>optimalisasi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kapasitas</a:t>
                      </a:r>
                      <a:r>
                        <a:rPr lang="en-US" sz="1400" dirty="0">
                          <a:effectLst/>
                        </a:rPr>
                        <a:t> SDM unit </a:t>
                      </a:r>
                      <a:r>
                        <a:rPr lang="en-US" sz="1400" dirty="0" err="1">
                          <a:effectLst/>
                        </a:rPr>
                        <a:t>kerja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ybs</a:t>
                      </a:r>
                      <a:r>
                        <a:rPr lang="en-US" sz="1400" dirty="0">
                          <a:effectLst/>
                        </a:rPr>
                        <a:t>) 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/>
                </a:tc>
                <a:extLst>
                  <a:ext uri="{0D108BD9-81ED-4DB2-BD59-A6C34878D82A}">
                    <a16:rowId xmlns:a16="http://schemas.microsoft.com/office/drawing/2014/main" val="1329989218"/>
                  </a:ext>
                </a:extLst>
              </a:tr>
              <a:tr h="88181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lvl="0"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 startAt="2"/>
                      </a:pPr>
                      <a:r>
                        <a:rPr lang="en-US" sz="1400" dirty="0" err="1">
                          <a:effectLst/>
                        </a:rPr>
                        <a:t>Pemisahan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fungsi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antara</a:t>
                      </a:r>
                      <a:r>
                        <a:rPr lang="en-US" sz="1400" dirty="0">
                          <a:effectLst/>
                        </a:rPr>
                        <a:t> PFA yang </a:t>
                      </a:r>
                      <a:r>
                        <a:rPr lang="en-US" sz="1400" dirty="0" err="1">
                          <a:effectLst/>
                        </a:rPr>
                        <a:t>ditugaskan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sebagai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pengelola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keuangan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dengan</a:t>
                      </a:r>
                      <a:r>
                        <a:rPr lang="en-US" sz="1400" dirty="0">
                          <a:effectLst/>
                        </a:rPr>
                        <a:t> auditor yang </a:t>
                      </a:r>
                      <a:r>
                        <a:rPr lang="en-US" sz="1400" dirty="0" err="1">
                          <a:effectLst/>
                        </a:rPr>
                        <a:t>mengaudit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keuangan</a:t>
                      </a:r>
                      <a:r>
                        <a:rPr lang="en-US" sz="1400" dirty="0">
                          <a:effectLst/>
                        </a:rPr>
                        <a:t> unit </a:t>
                      </a:r>
                      <a:r>
                        <a:rPr lang="en-US" sz="1400" dirty="0" err="1">
                          <a:effectLst/>
                        </a:rPr>
                        <a:t>kerja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ybs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>
                    <a:solidFill>
                      <a:srgbClr val="D2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9244"/>
                  </a:ext>
                </a:extLst>
              </a:tr>
              <a:tr h="211881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lvl="0"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 startAt="3"/>
                      </a:pPr>
                      <a:r>
                        <a:rPr lang="en-US" sz="1400" dirty="0" err="1">
                          <a:effectLst/>
                        </a:rPr>
                        <a:t>Deklarasi</a:t>
                      </a:r>
                      <a:r>
                        <a:rPr lang="en-US" sz="1400" dirty="0">
                          <a:effectLst/>
                        </a:rPr>
                        <a:t> PFA yang </a:t>
                      </a:r>
                      <a:r>
                        <a:rPr lang="en-US" sz="1400" dirty="0" err="1">
                          <a:effectLst/>
                        </a:rPr>
                        <a:t>diperbantukan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/>
                </a:tc>
                <a:extLst>
                  <a:ext uri="{0D108BD9-81ED-4DB2-BD59-A6C34878D82A}">
                    <a16:rowId xmlns:a16="http://schemas.microsoft.com/office/drawing/2014/main" val="3384220961"/>
                  </a:ext>
                </a:extLst>
              </a:tr>
              <a:tr h="43519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en-US" sz="1400" dirty="0" err="1">
                          <a:effectLst/>
                        </a:rPr>
                        <a:t>Melaksanakan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kegiatan</a:t>
                      </a:r>
                      <a:r>
                        <a:rPr lang="en-US" sz="1400" dirty="0">
                          <a:effectLst/>
                        </a:rPr>
                        <a:t> lain di </a:t>
                      </a:r>
                      <a:r>
                        <a:rPr lang="en-US" sz="1400" dirty="0" err="1">
                          <a:effectLst/>
                        </a:rPr>
                        <a:t>luar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tugas</a:t>
                      </a:r>
                      <a:r>
                        <a:rPr lang="en-US" sz="1400" dirty="0">
                          <a:effectLst/>
                        </a:rPr>
                        <a:t> pada </a:t>
                      </a:r>
                      <a:r>
                        <a:rPr lang="en-US" sz="1400" dirty="0" err="1">
                          <a:effectLst/>
                        </a:rPr>
                        <a:t>waktu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menjalankan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dinas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luar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PFA, </a:t>
                      </a:r>
                      <a:r>
                        <a:rPr lang="en-US" sz="1400" dirty="0" err="1">
                          <a:effectLst/>
                        </a:rPr>
                        <a:t>pimpinan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Ketiadaan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kode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etik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pegawai</a:t>
                      </a:r>
                      <a:r>
                        <a:rPr lang="en-US" sz="1400" dirty="0">
                          <a:effectLst/>
                        </a:rPr>
                        <a:t> yang </a:t>
                      </a:r>
                      <a:r>
                        <a:rPr lang="en-US" sz="1400" dirty="0" err="1">
                          <a:effectLst/>
                        </a:rPr>
                        <a:t>mengatur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kegiatan</a:t>
                      </a:r>
                      <a:r>
                        <a:rPr lang="en-US" sz="1400" dirty="0">
                          <a:effectLst/>
                        </a:rPr>
                        <a:t> lain di </a:t>
                      </a:r>
                      <a:r>
                        <a:rPr lang="en-US" sz="1400" dirty="0" err="1">
                          <a:effectLst/>
                        </a:rPr>
                        <a:t>luar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tugas</a:t>
                      </a:r>
                      <a:r>
                        <a:rPr lang="en-US" sz="1400" dirty="0">
                          <a:effectLst/>
                        </a:rPr>
                        <a:t> pada </a:t>
                      </a:r>
                      <a:r>
                        <a:rPr lang="en-US" sz="1400" dirty="0" err="1">
                          <a:effectLst/>
                        </a:rPr>
                        <a:t>waktu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menjalankan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dinas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luar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/>
                </a:tc>
                <a:tc>
                  <a:txBody>
                    <a:bodyPr/>
                    <a:lstStyle/>
                    <a:p>
                      <a:pPr marL="228600" lvl="0"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400" dirty="0" err="1">
                          <a:effectLst/>
                        </a:rPr>
                        <a:t>Menyempurnakan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kode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etik</a:t>
                      </a:r>
                      <a:r>
                        <a:rPr lang="en-US" sz="1400" dirty="0">
                          <a:effectLst/>
                        </a:rPr>
                        <a:t> yang </a:t>
                      </a:r>
                      <a:r>
                        <a:rPr lang="en-US" sz="1400" dirty="0" err="1">
                          <a:effectLst/>
                        </a:rPr>
                        <a:t>mengatur</a:t>
                      </a:r>
                      <a:r>
                        <a:rPr lang="en-US" sz="1400" dirty="0">
                          <a:effectLst/>
                        </a:rPr>
                        <a:t> outside employment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>
                    <a:solidFill>
                      <a:srgbClr val="EA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059045"/>
                  </a:ext>
                </a:extLst>
              </a:tr>
              <a:tr h="43519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lvl="0"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 startAt="2"/>
                      </a:pPr>
                      <a:r>
                        <a:rPr lang="en-US" sz="1400" dirty="0" err="1">
                          <a:effectLst/>
                        </a:rPr>
                        <a:t>Internalisasi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kode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etik</a:t>
                      </a:r>
                      <a:r>
                        <a:rPr lang="en-US" sz="1400" dirty="0">
                          <a:effectLst/>
                        </a:rPr>
                        <a:t> dan </a:t>
                      </a:r>
                      <a:r>
                        <a:rPr lang="en-US" sz="1400" dirty="0" err="1">
                          <a:effectLst/>
                        </a:rPr>
                        <a:t>aturan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perilaku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pegawai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>
                    <a:solidFill>
                      <a:srgbClr val="EA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684017"/>
                  </a:ext>
                </a:extLst>
              </a:tr>
              <a:tr h="45805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lvl="0"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 startAt="3"/>
                        <a:tabLst>
                          <a:tab pos="355600" algn="l"/>
                        </a:tabLst>
                      </a:pPr>
                      <a:r>
                        <a:rPr lang="en-US" sz="1400" dirty="0" err="1">
                          <a:effectLst/>
                        </a:rPr>
                        <a:t>Pemberian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sanksi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dalam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rangka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menimbulkan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efek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jera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>
                    <a:solidFill>
                      <a:srgbClr val="EA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529656"/>
                  </a:ext>
                </a:extLst>
              </a:tr>
              <a:tr h="606818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en-US" sz="1400" dirty="0" err="1">
                          <a:effectLst/>
                        </a:rPr>
                        <a:t>Melakukan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pengawasan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tidak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sesuai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dengan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norma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standar</a:t>
                      </a:r>
                      <a:r>
                        <a:rPr lang="en-US" sz="1400" dirty="0">
                          <a:effectLst/>
                        </a:rPr>
                        <a:t> dan </a:t>
                      </a:r>
                      <a:r>
                        <a:rPr lang="en-US" sz="1400" dirty="0" err="1">
                          <a:effectLst/>
                        </a:rPr>
                        <a:t>prosedur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PFA, pimpinan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Hubungan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afiliasi</a:t>
                      </a:r>
                      <a:r>
                        <a:rPr lang="en-US" sz="1400" dirty="0">
                          <a:effectLst/>
                        </a:rPr>
                        <a:t> (</a:t>
                      </a:r>
                      <a:r>
                        <a:rPr lang="en-US" sz="1400" dirty="0" err="1">
                          <a:effectLst/>
                        </a:rPr>
                        <a:t>pertemanan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/>
                </a:tc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400" dirty="0" err="1">
                          <a:effectLst/>
                        </a:rPr>
                        <a:t>Deklarasi</a:t>
                      </a:r>
                      <a:r>
                        <a:rPr lang="en-US" sz="1400" dirty="0">
                          <a:effectLst/>
                        </a:rPr>
                        <a:t> PFA </a:t>
                      </a:r>
                      <a:r>
                        <a:rPr lang="en-US" sz="1400" dirty="0" err="1">
                          <a:effectLst/>
                        </a:rPr>
                        <a:t>adanya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potensi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benturan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karena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pertemanan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/>
                </a:tc>
                <a:extLst>
                  <a:ext uri="{0D108BD9-81ED-4DB2-BD59-A6C34878D82A}">
                    <a16:rowId xmlns:a16="http://schemas.microsoft.com/office/drawing/2014/main" val="1860380573"/>
                  </a:ext>
                </a:extLst>
              </a:tr>
              <a:tr h="211881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r>
                        <a:rPr lang="en-US" sz="1400" dirty="0" err="1">
                          <a:effectLst/>
                        </a:rPr>
                        <a:t>Rekomendasi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dengan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dipengaruhi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hubungan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afiliasi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Pimpinan</a:t>
                      </a:r>
                      <a:endParaRPr lang="en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Hubungan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afiliasi</a:t>
                      </a:r>
                      <a:r>
                        <a:rPr lang="en-US" sz="1400" dirty="0">
                          <a:effectLst/>
                        </a:rPr>
                        <a:t> (</a:t>
                      </a:r>
                      <a:r>
                        <a:rPr lang="en-US" sz="1400" dirty="0" err="1">
                          <a:effectLst/>
                        </a:rPr>
                        <a:t>pertemanan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/>
                </a:tc>
                <a:tc>
                  <a:txBody>
                    <a:bodyPr/>
                    <a:lstStyle/>
                    <a:p>
                      <a:pPr marL="228600" lvl="0"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400" dirty="0" err="1">
                          <a:effectLst/>
                        </a:rPr>
                        <a:t>Piagam</a:t>
                      </a:r>
                      <a:r>
                        <a:rPr lang="en-US" sz="1400" dirty="0">
                          <a:effectLst/>
                        </a:rPr>
                        <a:t> Audit (Audit Charter)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/>
                </a:tc>
                <a:extLst>
                  <a:ext uri="{0D108BD9-81ED-4DB2-BD59-A6C34878D82A}">
                    <a16:rowId xmlns:a16="http://schemas.microsoft.com/office/drawing/2014/main" val="2540533532"/>
                  </a:ext>
                </a:extLst>
              </a:tr>
              <a:tr h="30566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lvl="0"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 startAt="2"/>
                      </a:pPr>
                      <a:r>
                        <a:rPr lang="en-US" sz="1400" dirty="0" err="1">
                          <a:effectLst/>
                        </a:rPr>
                        <a:t>Komitmen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pimpinan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>
                    <a:solidFill>
                      <a:srgbClr val="EA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658626"/>
                  </a:ext>
                </a:extLst>
              </a:tr>
              <a:tr h="484372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 startAt="5"/>
                      </a:pPr>
                      <a:r>
                        <a:rPr lang="en-US" sz="1400" dirty="0" err="1">
                          <a:effectLst/>
                        </a:rPr>
                        <a:t>Penetapan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daerah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tujuan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perjalanan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dinas</a:t>
                      </a:r>
                      <a:r>
                        <a:rPr lang="en-US" sz="1400" dirty="0">
                          <a:effectLst/>
                        </a:rPr>
                        <a:t> dan </a:t>
                      </a:r>
                      <a:r>
                        <a:rPr lang="en-US" sz="1400" dirty="0" err="1">
                          <a:effectLst/>
                        </a:rPr>
                        <a:t>pelaksanaan</a:t>
                      </a:r>
                      <a:r>
                        <a:rPr lang="en-US" sz="1400" dirty="0">
                          <a:effectLst/>
                        </a:rPr>
                        <a:t> RDK yang </a:t>
                      </a:r>
                      <a:r>
                        <a:rPr lang="en-US" sz="1400" dirty="0" err="1">
                          <a:effectLst/>
                        </a:rPr>
                        <a:t>didasarkan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kepentingan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pribadi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golongan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tanpa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ada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pertimbangan</a:t>
                      </a:r>
                      <a:r>
                        <a:rPr lang="en-US" sz="1400" dirty="0">
                          <a:effectLst/>
                        </a:rPr>
                        <a:t> professional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>
                    <a:solidFill>
                      <a:srgbClr val="D2EE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PFA, </a:t>
                      </a:r>
                      <a:r>
                        <a:rPr lang="en-US" sz="1400" dirty="0" err="1">
                          <a:effectLst/>
                        </a:rPr>
                        <a:t>pimpinan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>
                    <a:solidFill>
                      <a:srgbClr val="D2EE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400" dirty="0" err="1">
                          <a:effectLst/>
                        </a:rPr>
                        <a:t>Kepentingan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Pribadi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>
                    <a:solidFill>
                      <a:srgbClr val="D2EE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400" dirty="0" err="1">
                          <a:effectLst/>
                        </a:rPr>
                        <a:t>Perencanaan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perjalanan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dinas</a:t>
                      </a:r>
                      <a:r>
                        <a:rPr lang="en-US" sz="1400" dirty="0">
                          <a:effectLst/>
                        </a:rPr>
                        <a:t> dan RDK yang </a:t>
                      </a:r>
                      <a:r>
                        <a:rPr lang="en-US" sz="1400" dirty="0" err="1">
                          <a:effectLst/>
                        </a:rPr>
                        <a:t>akuntabel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>
                    <a:solidFill>
                      <a:srgbClr val="D2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98628"/>
                  </a:ext>
                </a:extLst>
              </a:tr>
              <a:tr h="733771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 startAt="2"/>
                      </a:pPr>
                      <a:r>
                        <a:rPr lang="en-US" sz="1400" dirty="0" err="1">
                          <a:effectLst/>
                        </a:rPr>
                        <a:t>Alasan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penyerapan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anggaran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>
                    <a:solidFill>
                      <a:srgbClr val="D2EE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45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545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0">
            <a:extLst>
              <a:ext uri="{FF2B5EF4-FFF2-40B4-BE49-F238E27FC236}">
                <a16:creationId xmlns:a16="http://schemas.microsoft.com/office/drawing/2014/main" id="{5F29EEFA-DC7A-4C8F-B37F-314870F2AADB}"/>
              </a:ext>
            </a:extLst>
          </p:cNvPr>
          <p:cNvSpPr/>
          <p:nvPr/>
        </p:nvSpPr>
        <p:spPr>
          <a:xfrm>
            <a:off x="2303684" y="149419"/>
            <a:ext cx="8480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3600" dirty="0" err="1">
                <a:solidFill>
                  <a:schemeClr val="bg1"/>
                </a:solidFill>
              </a:rPr>
              <a:t>Contoh</a:t>
            </a:r>
            <a:r>
              <a:rPr lang="en-ID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Benturan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Kepentingan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BA47F4-6E76-4889-8DD6-075C40D86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370108"/>
              </p:ext>
            </p:extLst>
          </p:nvPr>
        </p:nvGraphicFramePr>
        <p:xfrm>
          <a:off x="771786" y="1375793"/>
          <a:ext cx="10393960" cy="51902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9933">
                  <a:extLst>
                    <a:ext uri="{9D8B030D-6E8A-4147-A177-3AD203B41FA5}">
                      <a16:colId xmlns:a16="http://schemas.microsoft.com/office/drawing/2014/main" val="2995982120"/>
                    </a:ext>
                  </a:extLst>
                </a:gridCol>
                <a:gridCol w="2646980">
                  <a:extLst>
                    <a:ext uri="{9D8B030D-6E8A-4147-A177-3AD203B41FA5}">
                      <a16:colId xmlns:a16="http://schemas.microsoft.com/office/drawing/2014/main" val="1929283071"/>
                    </a:ext>
                  </a:extLst>
                </a:gridCol>
                <a:gridCol w="1642953">
                  <a:extLst>
                    <a:ext uri="{9D8B030D-6E8A-4147-A177-3AD203B41FA5}">
                      <a16:colId xmlns:a16="http://schemas.microsoft.com/office/drawing/2014/main" val="3120652544"/>
                    </a:ext>
                  </a:extLst>
                </a:gridCol>
                <a:gridCol w="1572083">
                  <a:extLst>
                    <a:ext uri="{9D8B030D-6E8A-4147-A177-3AD203B41FA5}">
                      <a16:colId xmlns:a16="http://schemas.microsoft.com/office/drawing/2014/main" val="1040718783"/>
                    </a:ext>
                  </a:extLst>
                </a:gridCol>
                <a:gridCol w="3642011">
                  <a:extLst>
                    <a:ext uri="{9D8B030D-6E8A-4147-A177-3AD203B41FA5}">
                      <a16:colId xmlns:a16="http://schemas.microsoft.com/office/drawing/2014/main" val="1506748192"/>
                    </a:ext>
                  </a:extLst>
                </a:gridCol>
              </a:tblGrid>
              <a:tr h="714538">
                <a:tc rowSpan="7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URAIAN BENTURAN KEPENTINGAN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PEJABAT/PEGAWAI YANG TERKAIT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PENYEBAB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PROSEDUR PENANGANAN DAN PENCEGAHAN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 anchor="ctr"/>
                </a:tc>
                <a:extLst>
                  <a:ext uri="{0D108BD9-81ED-4DB2-BD59-A6C34878D82A}">
                    <a16:rowId xmlns:a16="http://schemas.microsoft.com/office/drawing/2014/main" val="1929711542"/>
                  </a:ext>
                </a:extLst>
              </a:tr>
              <a:tr h="714538"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/>
                </a:tc>
                <a:tc rowSpan="3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 startAt="6"/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Pembiaran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melaksanakan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kewajiban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tindak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lanjut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hasil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pengawasan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Pimpinan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Hubungan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afiliasi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pertemanan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Penyempurnaan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aturan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dan SOP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pengawasan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tindak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lanjut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hasil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pengawasan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1717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7560736"/>
                  </a:ext>
                </a:extLst>
              </a:tr>
              <a:tr h="714538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 startAt="2"/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Tekanan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pimpinan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EEFF"/>
                    </a:solidFill>
                  </a:tcPr>
                </a:tc>
                <a:tc>
                  <a:txBody>
                    <a:bodyPr/>
                    <a:lstStyle/>
                    <a:p>
                      <a:pPr marL="160020" indent="-1714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b.   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Internalisasi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nilai-nilai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organisasi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2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43120"/>
                  </a:ext>
                </a:extLst>
              </a:tr>
              <a:tr h="714538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 startAt="3"/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Menciptakan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keteladanan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budaya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komunikasi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terbuka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penegakan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integritas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6781606"/>
                  </a:ext>
                </a:extLst>
              </a:tr>
              <a:tr h="714538"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/>
                </a:tc>
                <a:tc rowSpan="3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 startAt="7"/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Pengabaian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integritas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pengelolaan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internal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karena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pengaruh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kepentingan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lain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PFA,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pimpinan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Kepentingan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golongan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/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Kebijakan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pendanaan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kegiatan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non-budgeter yang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transparan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akuntabel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2065209"/>
                  </a:ext>
                </a:extLst>
              </a:tr>
              <a:tr h="714538"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/>
                </a:tc>
                <a:tc vMerge="1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 startAt="2"/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Internalisasi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nilai-nilai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organisasi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A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803197"/>
                  </a:ext>
                </a:extLst>
              </a:tr>
              <a:tr h="714538"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09" marR="35209" marT="0" marB="0"/>
                </a:tc>
                <a:tc vMerge="1"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lphaLcPeriod" startAt="3"/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Menciptakan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keteladanan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budaya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komunikasi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terbuka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penegakan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integritas</a:t>
                      </a:r>
                      <a:endParaRPr lang="en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0907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68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0">
            <a:extLst>
              <a:ext uri="{FF2B5EF4-FFF2-40B4-BE49-F238E27FC236}">
                <a16:creationId xmlns:a16="http://schemas.microsoft.com/office/drawing/2014/main" id="{B68CF060-225F-488E-A64E-210D3E3B4672}"/>
              </a:ext>
            </a:extLst>
          </p:cNvPr>
          <p:cNvSpPr/>
          <p:nvPr/>
        </p:nvSpPr>
        <p:spPr>
          <a:xfrm>
            <a:off x="2303684" y="149419"/>
            <a:ext cx="8480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Penggunaan</a:t>
            </a:r>
            <a:r>
              <a:rPr lang="en-US" sz="3600" dirty="0">
                <a:solidFill>
                  <a:schemeClr val="bg1"/>
                </a:solidFill>
              </a:rPr>
              <a:t> ISMA </a:t>
            </a:r>
            <a:r>
              <a:rPr lang="en-US" sz="3600" dirty="0" err="1">
                <a:solidFill>
                  <a:schemeClr val="bg1"/>
                </a:solidFill>
              </a:rPr>
              <a:t>sebagai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sistem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pengendalian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benturan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kepentingan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F6B32-7F71-4DA0-86A5-857E9E3211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36" r="1739" b="12058"/>
          <a:stretch/>
        </p:blipFill>
        <p:spPr>
          <a:xfrm>
            <a:off x="106017" y="1349748"/>
            <a:ext cx="11979965" cy="535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7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占位符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20" r="3020"/>
          <a:stretch>
            <a:fillRect/>
          </a:stretch>
        </p:blipFill>
        <p:spPr/>
      </p:pic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881519" y="2279005"/>
            <a:ext cx="7607161" cy="1149995"/>
          </a:xfrm>
        </p:spPr>
        <p:txBody>
          <a:bodyPr>
            <a:normAutofit/>
          </a:bodyPr>
          <a:lstStyle/>
          <a:p>
            <a:r>
              <a:rPr lang="en-US" altLang="zh-CN" sz="5400" dirty="0" err="1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Terimakasih</a:t>
            </a:r>
            <a:endParaRPr lang="zh-CN" altLang="en-US" sz="54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027365" y="3319508"/>
            <a:ext cx="101479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/>
          <p:nvPr/>
        </p:nvSpPr>
        <p:spPr>
          <a:xfrm>
            <a:off x="2006600" y="459558"/>
            <a:ext cx="4287520" cy="58964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400" dirty="0">
                <a:solidFill>
                  <a:schemeClr val="tx2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Dasar </a:t>
            </a:r>
            <a:r>
              <a:rPr lang="en-US" altLang="zh-CN" sz="4400" dirty="0" err="1">
                <a:solidFill>
                  <a:schemeClr val="tx2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Hukum</a:t>
            </a:r>
            <a:endParaRPr lang="en-US" altLang="zh-CN" sz="4400" dirty="0">
              <a:solidFill>
                <a:schemeClr val="tx2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06600" y="1049202"/>
            <a:ext cx="3591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tx2"/>
                </a:solidFill>
                <a:latin typeface="Arial" panose="020B0604020202020204" pitchFamily="34" charset="0"/>
                <a:sym typeface="Arial" panose="020B0604020202020204" pitchFamily="34" charset="0"/>
                <a:hlinkClick r:id="rId5" action="ppaction://hlinkfile"/>
              </a:rPr>
              <a:t>Permenpan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sym typeface="Arial" panose="020B0604020202020204" pitchFamily="34" charset="0"/>
                <a:hlinkClick r:id="rId5" action="ppaction://hlinkfile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Arial" panose="020B0604020202020204" pitchFamily="34" charset="0"/>
                <a:sym typeface="Arial" panose="020B0604020202020204" pitchFamily="34" charset="0"/>
                <a:hlinkClick r:id="rId5" action="ppaction://hlinkfile"/>
              </a:rPr>
              <a:t>Nomor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sym typeface="Arial" panose="020B0604020202020204" pitchFamily="34" charset="0"/>
                <a:hlinkClick r:id="rId5" action="ppaction://hlinkfile"/>
              </a:rPr>
              <a:t> 8 </a:t>
            </a:r>
            <a:r>
              <a:rPr lang="en-US" altLang="zh-CN" dirty="0" err="1">
                <a:solidFill>
                  <a:schemeClr val="tx2"/>
                </a:solidFill>
                <a:latin typeface="Arial" panose="020B0604020202020204" pitchFamily="34" charset="0"/>
                <a:sym typeface="Arial" panose="020B0604020202020204" pitchFamily="34" charset="0"/>
                <a:hlinkClick r:id="rId5" action="ppaction://hlinkfile"/>
              </a:rPr>
              <a:t>Tahun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sym typeface="Arial" panose="020B0604020202020204" pitchFamily="34" charset="0"/>
                <a:hlinkClick r:id="rId5" action="ppaction://hlinkfile"/>
              </a:rPr>
              <a:t> 2015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4" b="26587"/>
          <a:stretch>
            <a:fillRect/>
          </a:stretch>
        </p:blipFill>
        <p:spPr>
          <a:xfrm>
            <a:off x="8351520" y="4389120"/>
            <a:ext cx="3840480" cy="1539240"/>
          </a:xfrm>
          <a:custGeom>
            <a:avLst/>
            <a:gdLst>
              <a:gd name="connsiteX0" fmla="*/ 769620 w 3840480"/>
              <a:gd name="connsiteY0" fmla="*/ 0 h 1539240"/>
              <a:gd name="connsiteX1" fmla="*/ 3840480 w 3840480"/>
              <a:gd name="connsiteY1" fmla="*/ 0 h 1539240"/>
              <a:gd name="connsiteX2" fmla="*/ 3840480 w 3840480"/>
              <a:gd name="connsiteY2" fmla="*/ 1539240 h 1539240"/>
              <a:gd name="connsiteX3" fmla="*/ 769620 w 3840480"/>
              <a:gd name="connsiteY3" fmla="*/ 1539240 h 1539240"/>
              <a:gd name="connsiteX4" fmla="*/ 0 w 3840480"/>
              <a:gd name="connsiteY4" fmla="*/ 769620 h 1539240"/>
              <a:gd name="connsiteX5" fmla="*/ 769620 w 3840480"/>
              <a:gd name="connsiteY5" fmla="*/ 0 h 153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0480" h="1539240">
                <a:moveTo>
                  <a:pt x="769620" y="0"/>
                </a:moveTo>
                <a:lnTo>
                  <a:pt x="3840480" y="0"/>
                </a:lnTo>
                <a:lnTo>
                  <a:pt x="3840480" y="1539240"/>
                </a:lnTo>
                <a:lnTo>
                  <a:pt x="769620" y="1539240"/>
                </a:lnTo>
                <a:cubicBezTo>
                  <a:pt x="344571" y="1539240"/>
                  <a:pt x="0" y="1194669"/>
                  <a:pt x="0" y="769620"/>
                </a:cubicBezTo>
                <a:cubicBezTo>
                  <a:pt x="0" y="344571"/>
                  <a:pt x="344571" y="0"/>
                  <a:pt x="769620" y="0"/>
                </a:cubicBezTo>
                <a:close/>
              </a:path>
            </a:pathLst>
          </a:custGeom>
        </p:spPr>
      </p:pic>
      <p:sp>
        <p:nvSpPr>
          <p:cNvPr id="8" name="矩形: 圆角 7"/>
          <p:cNvSpPr/>
          <p:nvPr/>
        </p:nvSpPr>
        <p:spPr>
          <a:xfrm>
            <a:off x="8321040" y="5783580"/>
            <a:ext cx="2712720" cy="32766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404730" y="1537524"/>
            <a:ext cx="10008718" cy="5097568"/>
            <a:chOff x="1008490" y="849548"/>
            <a:chExt cx="10008718" cy="2230590"/>
          </a:xfrm>
        </p:grpSpPr>
        <p:cxnSp>
          <p:nvCxnSpPr>
            <p:cNvPr id="11" name="直接连接符 10"/>
            <p:cNvCxnSpPr>
              <a:cxnSpLocks/>
            </p:cNvCxnSpPr>
            <p:nvPr/>
          </p:nvCxnSpPr>
          <p:spPr>
            <a:xfrm flipH="1">
              <a:off x="1008490" y="1232084"/>
              <a:ext cx="385639" cy="7133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>
              <p:custDataLst>
                <p:tags r:id="rId2"/>
              </p:custDataLst>
            </p:nvPr>
          </p:nvSpPr>
          <p:spPr>
            <a:xfrm>
              <a:off x="1610360" y="849548"/>
              <a:ext cx="9406848" cy="284725"/>
            </a:xfrm>
            <a:prstGeom prst="rect">
              <a:avLst/>
            </a:prstGeom>
            <a:noFill/>
          </p:spPr>
          <p:txBody>
            <a:bodyPr wrap="square" anchor="b" anchorCtr="0">
              <a:noAutofit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r>
                <a:rPr lang="en-US" sz="2000" dirty="0"/>
                <a:t>PEDOMAN PENANGANAN BENTURAN KEPENTINGAN DI LINGKUNGAN KEMENTERIAN PENDAYAGUNAAN APARATUR NEGARA DAN REFORMASI BIROKRASI</a:t>
              </a:r>
              <a:endPara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cs typeface="+mj-cs"/>
                <a:sym typeface="Arial" panose="020B0604020202020204" pitchFamily="3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3"/>
              </p:custDataLst>
            </p:nvPr>
          </p:nvSpPr>
          <p:spPr>
            <a:xfrm>
              <a:off x="1558678" y="2150366"/>
              <a:ext cx="6720840" cy="929772"/>
            </a:xfrm>
            <a:prstGeom prst="rect">
              <a:avLst/>
            </a:prstGeom>
          </p:spPr>
          <p:txBody>
            <a:bodyPr wrap="square" lIns="90000" tIns="46800" rIns="90000" bIns="46800">
              <a:normAutofit/>
            </a:bodyPr>
            <a:lstStyle>
              <a:defPPr>
                <a:defRPr lang="zh-CN"/>
              </a:defPPr>
              <a:lvl1pPr algn="just">
                <a:defRPr sz="1400">
                  <a:solidFill>
                    <a:srgbClr val="474546"/>
                  </a:solidFill>
                </a:defRPr>
              </a:lvl1pPr>
            </a:lstStyle>
            <a:p>
              <a:pPr marL="342900" indent="-342900" algn="l">
                <a:buAutoNum type="arabicPeriod"/>
              </a:pP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Pasal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 1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ayat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 1 :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Setiap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 unit WAJIB </a:t>
              </a:r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</a:rPr>
                <a:t>melakukan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</a:rPr>
                <a:t>identifikasi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</a:rPr>
                <a:t>potensi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</a:rPr>
                <a:t>benturan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</a:rPr>
                <a:t>kepentingan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 dan </a:t>
              </a:r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</a:rPr>
                <a:t>merancang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</a:rPr>
                <a:t>kegiatan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</a:rPr>
                <a:t>penanganannya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marL="342900" indent="-342900" algn="l">
                <a:buAutoNum type="arabicPeriod"/>
              </a:pP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Pasal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  4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ayat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 2 : </a:t>
              </a:r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Inspektorat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</a:rPr>
                <a:t>melakukan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</a:rPr>
                <a:t>pembinaan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 dan monitoring </a:t>
              </a:r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</a:rPr>
                <a:t>kepada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</a:rPr>
                <a:t>seluruh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 unit </a:t>
              </a:r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</a:rPr>
                <a:t>kerja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 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7F7F65C-D5D0-42DE-BD55-24B04E724B5D}"/>
              </a:ext>
            </a:extLst>
          </p:cNvPr>
          <p:cNvSpPr txBox="1"/>
          <p:nvPr/>
        </p:nvSpPr>
        <p:spPr>
          <a:xfrm>
            <a:off x="3180522" y="52081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文本框 17">
            <a:extLst>
              <a:ext uri="{FF2B5EF4-FFF2-40B4-BE49-F238E27FC236}">
                <a16:creationId xmlns:a16="http://schemas.microsoft.com/office/drawing/2014/main" id="{51F129C0-6B64-402D-995C-76EFDE0236A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006600" y="2411734"/>
            <a:ext cx="8991600" cy="1821246"/>
          </a:xfrm>
          <a:prstGeom prst="rect">
            <a:avLst/>
          </a:prstGeom>
        </p:spPr>
        <p:txBody>
          <a:bodyPr wrap="square" lIns="90000" tIns="46800" rIns="90000" bIns="46800">
            <a:normAutofit fontScale="92500" lnSpcReduction="20000"/>
          </a:bodyPr>
          <a:lstStyle>
            <a:defPPr>
              <a:defRPr lang="zh-CN"/>
            </a:defPPr>
            <a:lvl1pPr algn="just">
              <a:defRPr sz="1400">
                <a:solidFill>
                  <a:srgbClr val="474546"/>
                </a:solidFill>
              </a:defRPr>
            </a:lvl1pPr>
          </a:lstStyle>
          <a:p>
            <a:r>
              <a:rPr lang="en-ID" sz="2400" dirty="0" err="1"/>
              <a:t>Benturan</a:t>
            </a:r>
            <a:r>
              <a:rPr lang="en-ID" sz="2400" dirty="0"/>
              <a:t> </a:t>
            </a:r>
            <a:r>
              <a:rPr lang="en-ID" sz="2400" dirty="0" err="1"/>
              <a:t>Kepentingan</a:t>
            </a:r>
            <a:r>
              <a:rPr lang="en-ID" sz="2400" dirty="0"/>
              <a:t> </a:t>
            </a:r>
            <a:r>
              <a:rPr lang="en-ID" sz="2400" dirty="0" err="1"/>
              <a:t>merupakan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</a:t>
            </a:r>
            <a:r>
              <a:rPr lang="en-ID" sz="2400" dirty="0" err="1"/>
              <a:t>kondisi</a:t>
            </a:r>
            <a:r>
              <a:rPr lang="en-ID" sz="2400" dirty="0"/>
              <a:t> </a:t>
            </a:r>
            <a:r>
              <a:rPr lang="en-ID" sz="2400" dirty="0" err="1"/>
              <a:t>dimana</a:t>
            </a:r>
            <a:r>
              <a:rPr lang="en-ID" sz="2400" dirty="0"/>
              <a:t> </a:t>
            </a:r>
            <a:r>
              <a:rPr lang="en-ID" sz="2400" dirty="0" err="1"/>
              <a:t>pertimbangan</a:t>
            </a:r>
            <a:r>
              <a:rPr lang="en-ID" sz="2400" dirty="0"/>
              <a:t> </a:t>
            </a:r>
            <a:r>
              <a:rPr lang="en-ID" sz="2400" dirty="0" err="1"/>
              <a:t>pribadi</a:t>
            </a:r>
            <a:r>
              <a:rPr lang="en-ID" sz="2400" dirty="0"/>
              <a:t> </a:t>
            </a:r>
            <a:r>
              <a:rPr lang="en-ID" sz="2400" dirty="0" err="1"/>
              <a:t>mempengaruhi</a:t>
            </a:r>
            <a:r>
              <a:rPr lang="en-ID" sz="2400" dirty="0"/>
              <a:t> dan/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menyingkirkan</a:t>
            </a:r>
            <a:r>
              <a:rPr lang="en-ID" sz="2400" dirty="0"/>
              <a:t> </a:t>
            </a:r>
            <a:r>
              <a:rPr lang="en-ID" sz="2400" dirty="0" err="1"/>
              <a:t>profesionalitas</a:t>
            </a:r>
            <a:r>
              <a:rPr lang="en-ID" sz="2400" dirty="0"/>
              <a:t> </a:t>
            </a:r>
            <a:r>
              <a:rPr lang="en-ID" sz="2400" dirty="0" err="1"/>
              <a:t>seorang</a:t>
            </a:r>
            <a:r>
              <a:rPr lang="en-ID" sz="2400" dirty="0"/>
              <a:t> </a:t>
            </a:r>
            <a:r>
              <a:rPr lang="en-ID" sz="2400" dirty="0" err="1"/>
              <a:t>pejabat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mengemban</a:t>
            </a:r>
            <a:r>
              <a:rPr lang="en-ID" sz="2400" dirty="0"/>
              <a:t> </a:t>
            </a:r>
            <a:r>
              <a:rPr lang="en-ID" sz="2400" dirty="0" err="1"/>
              <a:t>tugas</a:t>
            </a:r>
            <a:r>
              <a:rPr lang="en-ID" sz="2400" dirty="0"/>
              <a:t>.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pengertian</a:t>
            </a:r>
            <a:r>
              <a:rPr lang="en-ID" sz="2400" dirty="0"/>
              <a:t> lain </a:t>
            </a:r>
            <a:r>
              <a:rPr lang="en-ID" sz="2400" dirty="0" err="1"/>
              <a:t>yaitu</a:t>
            </a:r>
            <a:r>
              <a:rPr lang="en-ID" sz="2400" dirty="0"/>
              <a:t> </a:t>
            </a:r>
            <a:r>
              <a:rPr lang="en-ID" sz="2400" dirty="0" err="1"/>
              <a:t>situasi</a:t>
            </a:r>
            <a:r>
              <a:rPr lang="en-ID" sz="2400" dirty="0"/>
              <a:t> </a:t>
            </a:r>
            <a:r>
              <a:rPr lang="en-ID" sz="2400" dirty="0" err="1"/>
              <a:t>dimana</a:t>
            </a:r>
            <a:r>
              <a:rPr lang="en-ID" sz="2400" dirty="0"/>
              <a:t> </a:t>
            </a:r>
            <a:r>
              <a:rPr lang="en-ID" sz="2400" dirty="0" err="1"/>
              <a:t>penyelenggara</a:t>
            </a:r>
            <a:r>
              <a:rPr lang="en-ID" sz="2400" dirty="0"/>
              <a:t> negara </a:t>
            </a:r>
            <a:r>
              <a:rPr lang="en-ID" sz="2400" dirty="0" err="1"/>
              <a:t>memiliki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patut</a:t>
            </a:r>
            <a:r>
              <a:rPr lang="en-ID" sz="2400" dirty="0"/>
              <a:t> </a:t>
            </a:r>
            <a:r>
              <a:rPr lang="en-ID" sz="2400" dirty="0" err="1"/>
              <a:t>diduga</a:t>
            </a:r>
            <a:r>
              <a:rPr lang="en-ID" sz="2400" dirty="0"/>
              <a:t> </a:t>
            </a:r>
            <a:r>
              <a:rPr lang="en-ID" sz="2400" dirty="0" err="1"/>
              <a:t>memiliki</a:t>
            </a:r>
            <a:r>
              <a:rPr lang="en-ID" sz="2400" dirty="0"/>
              <a:t> </a:t>
            </a:r>
            <a:r>
              <a:rPr lang="en-ID" sz="2400" dirty="0" err="1"/>
              <a:t>kepentingan</a:t>
            </a:r>
            <a:r>
              <a:rPr lang="en-ID" sz="2400" dirty="0"/>
              <a:t> </a:t>
            </a:r>
            <a:r>
              <a:rPr lang="en-ID" sz="2400" dirty="0" err="1"/>
              <a:t>pribadi</a:t>
            </a:r>
            <a:r>
              <a:rPr lang="en-ID" sz="2400" dirty="0"/>
              <a:t> </a:t>
            </a:r>
            <a:r>
              <a:rPr lang="en-ID" sz="2400" dirty="0" err="1"/>
              <a:t>terhadap</a:t>
            </a:r>
            <a:r>
              <a:rPr lang="en-ID" sz="2400" dirty="0"/>
              <a:t> </a:t>
            </a:r>
            <a:r>
              <a:rPr lang="en-ID" sz="2400" dirty="0" err="1"/>
              <a:t>setiap</a:t>
            </a:r>
            <a:r>
              <a:rPr lang="en-ID" sz="2400" dirty="0"/>
              <a:t> </a:t>
            </a:r>
            <a:r>
              <a:rPr lang="en-ID" sz="2400" dirty="0" err="1"/>
              <a:t>penggunaan</a:t>
            </a:r>
            <a:r>
              <a:rPr lang="en-ID" sz="2400" dirty="0"/>
              <a:t> </a:t>
            </a:r>
            <a:r>
              <a:rPr lang="en-ID" sz="2400" dirty="0" err="1"/>
              <a:t>wewenang</a:t>
            </a:r>
            <a:r>
              <a:rPr lang="en-ID" sz="2400" dirty="0"/>
              <a:t> </a:t>
            </a:r>
            <a:r>
              <a:rPr lang="en-ID" sz="2400" dirty="0" err="1"/>
              <a:t>sehingga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mempengaruhi</a:t>
            </a:r>
            <a:r>
              <a:rPr lang="en-ID" sz="2400" dirty="0"/>
              <a:t> </a:t>
            </a:r>
            <a:r>
              <a:rPr lang="en-ID" sz="2400" dirty="0" err="1"/>
              <a:t>kualitas</a:t>
            </a:r>
            <a:r>
              <a:rPr lang="en-ID" sz="2400" dirty="0"/>
              <a:t> </a:t>
            </a:r>
            <a:r>
              <a:rPr lang="en-ID" sz="2400" dirty="0" err="1"/>
              <a:t>keputusan</a:t>
            </a:r>
            <a:r>
              <a:rPr lang="en-ID" sz="2400" dirty="0"/>
              <a:t> dan/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tindakannya</a:t>
            </a:r>
            <a:r>
              <a:rPr lang="en-ID" sz="2400" dirty="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7FC77D-0D03-46F4-A811-98A76E4AFCEE}"/>
              </a:ext>
            </a:extLst>
          </p:cNvPr>
          <p:cNvCxnSpPr>
            <a:cxnSpLocks/>
          </p:cNvCxnSpPr>
          <p:nvPr/>
        </p:nvCxnSpPr>
        <p:spPr>
          <a:xfrm>
            <a:off x="2327849" y="3429000"/>
            <a:ext cx="65309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4" b="26587"/>
          <a:stretch>
            <a:fillRect/>
          </a:stretch>
        </p:blipFill>
        <p:spPr>
          <a:xfrm>
            <a:off x="8351520" y="2883694"/>
            <a:ext cx="3840480" cy="1539240"/>
          </a:xfrm>
          <a:custGeom>
            <a:avLst/>
            <a:gdLst>
              <a:gd name="connsiteX0" fmla="*/ 769620 w 3840480"/>
              <a:gd name="connsiteY0" fmla="*/ 0 h 1539240"/>
              <a:gd name="connsiteX1" fmla="*/ 3840480 w 3840480"/>
              <a:gd name="connsiteY1" fmla="*/ 0 h 1539240"/>
              <a:gd name="connsiteX2" fmla="*/ 3840480 w 3840480"/>
              <a:gd name="connsiteY2" fmla="*/ 1539240 h 1539240"/>
              <a:gd name="connsiteX3" fmla="*/ 769620 w 3840480"/>
              <a:gd name="connsiteY3" fmla="*/ 1539240 h 1539240"/>
              <a:gd name="connsiteX4" fmla="*/ 0 w 3840480"/>
              <a:gd name="connsiteY4" fmla="*/ 769620 h 1539240"/>
              <a:gd name="connsiteX5" fmla="*/ 769620 w 3840480"/>
              <a:gd name="connsiteY5" fmla="*/ 0 h 153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0480" h="1539240">
                <a:moveTo>
                  <a:pt x="769620" y="0"/>
                </a:moveTo>
                <a:lnTo>
                  <a:pt x="3840480" y="0"/>
                </a:lnTo>
                <a:lnTo>
                  <a:pt x="3840480" y="1539240"/>
                </a:lnTo>
                <a:lnTo>
                  <a:pt x="769620" y="1539240"/>
                </a:lnTo>
                <a:cubicBezTo>
                  <a:pt x="344571" y="1539240"/>
                  <a:pt x="0" y="1194669"/>
                  <a:pt x="0" y="769620"/>
                </a:cubicBezTo>
                <a:cubicBezTo>
                  <a:pt x="0" y="344571"/>
                  <a:pt x="344571" y="0"/>
                  <a:pt x="769620" y="0"/>
                </a:cubicBezTo>
                <a:close/>
              </a:path>
            </a:pathLst>
          </a:custGeom>
        </p:spPr>
      </p:pic>
      <p:grpSp>
        <p:nvGrpSpPr>
          <p:cNvPr id="15" name="组合 14"/>
          <p:cNvGrpSpPr/>
          <p:nvPr/>
        </p:nvGrpSpPr>
        <p:grpSpPr>
          <a:xfrm>
            <a:off x="1357824" y="1696973"/>
            <a:ext cx="9237953" cy="1491344"/>
            <a:chOff x="1369769" y="2181496"/>
            <a:chExt cx="4528111" cy="1491344"/>
          </a:xfrm>
        </p:grpSpPr>
        <p:cxnSp>
          <p:nvCxnSpPr>
            <p:cNvPr id="11" name="直接连接符 10"/>
            <p:cNvCxnSpPr>
              <a:cxnSpLocks/>
            </p:cNvCxnSpPr>
            <p:nvPr/>
          </p:nvCxnSpPr>
          <p:spPr>
            <a:xfrm flipH="1">
              <a:off x="1369769" y="2474350"/>
              <a:ext cx="103159" cy="119849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>
              <p:custDataLst>
                <p:tags r:id="rId3"/>
              </p:custDataLst>
            </p:nvPr>
          </p:nvSpPr>
          <p:spPr>
            <a:xfrm>
              <a:off x="1816826" y="2181496"/>
              <a:ext cx="3157253" cy="544287"/>
            </a:xfrm>
            <a:prstGeom prst="rect">
              <a:avLst/>
            </a:prstGeom>
            <a:noFill/>
          </p:spPr>
          <p:txBody>
            <a:bodyPr wrap="square" anchor="b" anchorCtr="0">
              <a:noAutofit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r>
                <a:rPr lang="en-ID" sz="2400" b="1" u="sng" dirty="0" err="1"/>
                <a:t>Tujuan</a:t>
              </a:r>
              <a:r>
                <a:rPr lang="en-ID" sz="2400" b="1" u="sng" dirty="0"/>
                <a:t> </a:t>
              </a:r>
            </a:p>
          </p:txBody>
        </p:sp>
        <p:sp>
          <p:nvSpPr>
            <p:cNvPr id="14" name="文本框 13"/>
            <p:cNvSpPr txBox="1"/>
            <p:nvPr>
              <p:custDataLst>
                <p:tags r:id="rId4"/>
              </p:custDataLst>
            </p:nvPr>
          </p:nvSpPr>
          <p:spPr>
            <a:xfrm>
              <a:off x="1816826" y="2743068"/>
              <a:ext cx="4081054" cy="929772"/>
            </a:xfrm>
            <a:prstGeom prst="rect">
              <a:avLst/>
            </a:prstGeom>
          </p:spPr>
          <p:txBody>
            <a:bodyPr wrap="square" lIns="90000" tIns="46800" rIns="90000" bIns="46800">
              <a:normAutofit/>
            </a:bodyPr>
            <a:lstStyle>
              <a:defPPr>
                <a:defRPr lang="zh-CN"/>
              </a:defPPr>
              <a:lvl1pPr algn="just">
                <a:defRPr sz="1400">
                  <a:solidFill>
                    <a:srgbClr val="474546"/>
                  </a:solidFill>
                </a:defRPr>
              </a:lvl1pPr>
            </a:lstStyle>
            <a:p>
              <a:r>
                <a:rPr lang="en-ID" sz="1800" dirty="0" err="1"/>
                <a:t>Memberikan</a:t>
              </a:r>
              <a:r>
                <a:rPr lang="en-ID" sz="1800" dirty="0"/>
                <a:t> </a:t>
              </a:r>
              <a:r>
                <a:rPr lang="en-ID" sz="1800" dirty="0" err="1"/>
                <a:t>keseragaman</a:t>
              </a:r>
              <a:r>
                <a:rPr lang="en-ID" sz="1800" dirty="0"/>
                <a:t> </a:t>
              </a:r>
              <a:r>
                <a:rPr lang="en-ID" sz="1800" dirty="0" err="1"/>
                <a:t>pemahaman</a:t>
              </a:r>
              <a:r>
                <a:rPr lang="en-ID" sz="1800" dirty="0"/>
                <a:t> dan </a:t>
              </a:r>
              <a:r>
                <a:rPr lang="en-ID" sz="1800" dirty="0" err="1"/>
                <a:t>tindakan</a:t>
              </a:r>
              <a:r>
                <a:rPr lang="en-ID" sz="1800" dirty="0"/>
                <a:t> </a:t>
              </a:r>
              <a:r>
                <a:rPr lang="en-ID" sz="1800" dirty="0" err="1"/>
                <a:t>bagi</a:t>
              </a:r>
              <a:r>
                <a:rPr lang="en-ID" sz="1800" dirty="0"/>
                <a:t> unit </a:t>
              </a:r>
              <a:r>
                <a:rPr lang="en-ID" sz="1800" dirty="0" err="1"/>
                <a:t>kerja</a:t>
              </a:r>
              <a:r>
                <a:rPr lang="en-ID" sz="1800" dirty="0"/>
                <a:t> </a:t>
              </a:r>
              <a:r>
                <a:rPr lang="en-ID" sz="1800" dirty="0" err="1"/>
                <a:t>maupun</a:t>
              </a:r>
              <a:r>
                <a:rPr lang="en-ID" sz="1800" dirty="0"/>
                <a:t> </a:t>
              </a:r>
              <a:r>
                <a:rPr lang="en-ID" sz="1800" dirty="0" err="1"/>
                <a:t>Pejabat</a:t>
              </a:r>
              <a:r>
                <a:rPr lang="en-ID" sz="1800" dirty="0"/>
                <a:t>/</a:t>
              </a:r>
              <a:r>
                <a:rPr lang="en-ID" sz="1800" dirty="0" err="1"/>
                <a:t>Pegawai</a:t>
              </a:r>
              <a:r>
                <a:rPr lang="en-ID" sz="1800" dirty="0"/>
                <a:t> di </a:t>
              </a:r>
              <a:r>
                <a:rPr lang="en-ID" sz="1800" dirty="0" err="1"/>
                <a:t>lingkungan</a:t>
              </a:r>
              <a:r>
                <a:rPr lang="en-ID" sz="1800" dirty="0"/>
                <a:t> Kementerian PANRB </a:t>
              </a:r>
              <a:r>
                <a:rPr lang="en-ID" sz="1800" dirty="0" err="1"/>
                <a:t>dalam</a:t>
              </a:r>
              <a:r>
                <a:rPr lang="en-ID" sz="1800" dirty="0"/>
                <a:t> </a:t>
              </a:r>
              <a:r>
                <a:rPr lang="en-ID" sz="1800" dirty="0" err="1"/>
                <a:t>melaksanakan</a:t>
              </a:r>
              <a:r>
                <a:rPr lang="en-ID" sz="1800" dirty="0"/>
                <a:t> </a:t>
              </a:r>
              <a:r>
                <a:rPr lang="en-ID" sz="1800" dirty="0" err="1"/>
                <a:t>penanganan</a:t>
              </a:r>
              <a:r>
                <a:rPr lang="en-ID" sz="1800" dirty="0"/>
                <a:t> </a:t>
              </a:r>
              <a:r>
                <a:rPr lang="en-ID" sz="1800" dirty="0" err="1"/>
                <a:t>Benturan</a:t>
              </a:r>
              <a:r>
                <a:rPr lang="en-ID" sz="1800" dirty="0"/>
                <a:t> </a:t>
              </a:r>
              <a:r>
                <a:rPr lang="en-ID" sz="1800" dirty="0" err="1"/>
                <a:t>Kepentingan</a:t>
              </a:r>
              <a:r>
                <a:rPr lang="en-ID" sz="1800" dirty="0"/>
                <a:t>. 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357823" y="3643458"/>
            <a:ext cx="9534800" cy="2640070"/>
            <a:chOff x="1368883" y="2326026"/>
            <a:chExt cx="4528997" cy="1346814"/>
          </a:xfrm>
        </p:grpSpPr>
        <p:cxnSp>
          <p:nvCxnSpPr>
            <p:cNvPr id="16" name="直接连接符 15"/>
            <p:cNvCxnSpPr>
              <a:cxnSpLocks/>
            </p:cNvCxnSpPr>
            <p:nvPr/>
          </p:nvCxnSpPr>
          <p:spPr>
            <a:xfrm flipH="1">
              <a:off x="1368883" y="2485441"/>
              <a:ext cx="199932" cy="11873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>
              <p:custDataLst>
                <p:tags r:id="rId1"/>
              </p:custDataLst>
            </p:nvPr>
          </p:nvSpPr>
          <p:spPr>
            <a:xfrm>
              <a:off x="1802106" y="2326026"/>
              <a:ext cx="3157253" cy="308668"/>
            </a:xfrm>
            <a:prstGeom prst="rect">
              <a:avLst/>
            </a:prstGeom>
            <a:noFill/>
          </p:spPr>
          <p:txBody>
            <a:bodyPr wrap="square" anchor="b" anchorCtr="0">
              <a:noAutofit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r>
                <a:rPr lang="en-US" altLang="zh-CN" sz="2400" b="1" dirty="0" err="1">
                  <a:solidFill>
                    <a:schemeClr val="accent1"/>
                  </a:solidFill>
                  <a:latin typeface="Arial" panose="020B0604020202020204" pitchFamily="34" charset="0"/>
                  <a:cs typeface="+mj-cs"/>
                  <a:sym typeface="Arial" panose="020B0604020202020204" pitchFamily="34" charset="0"/>
                </a:rPr>
                <a:t>Manfaat</a:t>
              </a:r>
              <a:endPara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cs typeface="+mj-cs"/>
                <a:sym typeface="Arial" panose="020B0604020202020204" pitchFamily="34" charset="0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2"/>
              </p:custDataLst>
            </p:nvPr>
          </p:nvSpPr>
          <p:spPr>
            <a:xfrm>
              <a:off x="1816826" y="2743068"/>
              <a:ext cx="4081054" cy="929772"/>
            </a:xfrm>
            <a:prstGeom prst="rect">
              <a:avLst/>
            </a:prstGeom>
          </p:spPr>
          <p:txBody>
            <a:bodyPr wrap="square" lIns="90000" tIns="46800" rIns="90000" bIns="46800">
              <a:normAutofit/>
            </a:bodyPr>
            <a:lstStyle>
              <a:defPPr>
                <a:defRPr lang="zh-CN"/>
              </a:defPPr>
              <a:lvl1pPr algn="just">
                <a:defRPr sz="1400">
                  <a:solidFill>
                    <a:srgbClr val="474546"/>
                  </a:solidFill>
                </a:defRPr>
              </a:lvl1pPr>
            </a:lstStyle>
            <a:p>
              <a:pPr marL="514350" indent="-514350">
                <a:buFont typeface="+mj-lt"/>
                <a:buAutoNum type="arabicParenR"/>
              </a:pPr>
              <a:r>
                <a:rPr lang="en-ID" sz="1600" dirty="0" err="1"/>
                <a:t>Menciptakan</a:t>
              </a:r>
              <a:r>
                <a:rPr lang="en-ID" sz="1600" dirty="0"/>
                <a:t> </a:t>
              </a:r>
              <a:r>
                <a:rPr lang="en-ID" sz="1600" dirty="0" err="1"/>
                <a:t>budaya</a:t>
              </a:r>
              <a:r>
                <a:rPr lang="en-ID" sz="1600" dirty="0"/>
                <a:t> </a:t>
              </a:r>
              <a:r>
                <a:rPr lang="en-ID" sz="1600" dirty="0" err="1"/>
                <a:t>kerja</a:t>
              </a:r>
              <a:r>
                <a:rPr lang="en-ID" sz="1600" dirty="0"/>
                <a:t> yang </a:t>
              </a:r>
              <a:r>
                <a:rPr lang="en-ID" sz="1600" dirty="0" err="1"/>
                <a:t>dapat</a:t>
              </a:r>
              <a:r>
                <a:rPr lang="en-ID" sz="1600" dirty="0"/>
                <a:t> </a:t>
              </a:r>
              <a:r>
                <a:rPr lang="en-ID" sz="1600" dirty="0" err="1"/>
                <a:t>mengenali</a:t>
              </a:r>
              <a:r>
                <a:rPr lang="en-ID" sz="1600" dirty="0"/>
                <a:t>, </a:t>
              </a:r>
              <a:r>
                <a:rPr lang="en-ID" sz="1600" dirty="0" err="1"/>
                <a:t>mencegah</a:t>
              </a:r>
              <a:r>
                <a:rPr lang="en-ID" sz="1600" dirty="0"/>
                <a:t>, dan </a:t>
              </a:r>
              <a:r>
                <a:rPr lang="en-ID" sz="1600" dirty="0" err="1"/>
                <a:t>mengatasi</a:t>
              </a:r>
              <a:r>
                <a:rPr lang="en-ID" sz="1600" dirty="0"/>
                <a:t> </a:t>
              </a:r>
              <a:r>
                <a:rPr lang="en-ID" sz="1600" dirty="0" err="1"/>
                <a:t>situasi-situasi</a:t>
              </a:r>
              <a:r>
                <a:rPr lang="en-ID" sz="1600" dirty="0"/>
                <a:t> </a:t>
              </a:r>
              <a:r>
                <a:rPr lang="en-ID" sz="1600" dirty="0" err="1"/>
                <a:t>Benturan</a:t>
              </a:r>
              <a:r>
                <a:rPr lang="en-ID" sz="1600" dirty="0"/>
                <a:t> </a:t>
              </a:r>
              <a:r>
                <a:rPr lang="en-ID" sz="1600" dirty="0" err="1"/>
                <a:t>Kepentingan</a:t>
              </a:r>
              <a:r>
                <a:rPr lang="en-ID" sz="1600" dirty="0"/>
                <a:t> </a:t>
              </a:r>
              <a:r>
                <a:rPr lang="en-ID" sz="1600" dirty="0" err="1"/>
                <a:t>secara</a:t>
              </a:r>
              <a:r>
                <a:rPr lang="en-ID" sz="1600" dirty="0"/>
                <a:t> </a:t>
              </a:r>
              <a:r>
                <a:rPr lang="en-ID" sz="1600" dirty="0" err="1"/>
                <a:t>transparan</a:t>
              </a:r>
              <a:r>
                <a:rPr lang="en-ID" sz="1600" dirty="0"/>
                <a:t> dan </a:t>
              </a:r>
              <a:r>
                <a:rPr lang="en-ID" sz="1600" dirty="0" err="1"/>
                <a:t>efisien</a:t>
              </a:r>
              <a:r>
                <a:rPr lang="en-ID" sz="1600" dirty="0"/>
                <a:t> </a:t>
              </a:r>
              <a:r>
                <a:rPr lang="en-ID" sz="1600" dirty="0" err="1"/>
                <a:t>tanpa</a:t>
              </a:r>
              <a:r>
                <a:rPr lang="en-ID" sz="1600" dirty="0"/>
                <a:t> </a:t>
              </a:r>
              <a:r>
                <a:rPr lang="en-ID" sz="1600" dirty="0" err="1"/>
                <a:t>mengurangi</a:t>
              </a:r>
              <a:r>
                <a:rPr lang="en-ID" sz="1600" dirty="0"/>
                <a:t> </a:t>
              </a:r>
              <a:r>
                <a:rPr lang="en-ID" sz="1600" dirty="0" err="1"/>
                <a:t>kinerja</a:t>
              </a:r>
              <a:r>
                <a:rPr lang="en-ID" sz="1600" dirty="0"/>
                <a:t> </a:t>
              </a:r>
              <a:r>
                <a:rPr lang="en-ID" sz="1600" dirty="0" err="1"/>
                <a:t>Pejabat</a:t>
              </a:r>
              <a:r>
                <a:rPr lang="en-ID" sz="1600" dirty="0"/>
                <a:t>/</a:t>
              </a:r>
              <a:r>
                <a:rPr lang="en-ID" sz="1600" dirty="0" err="1"/>
                <a:t>Pegawai</a:t>
              </a:r>
              <a:r>
                <a:rPr lang="en-ID" sz="1600" dirty="0"/>
                <a:t> yang </a:t>
              </a:r>
              <a:r>
                <a:rPr lang="en-ID" sz="1600" dirty="0" err="1"/>
                <a:t>bersangkutan</a:t>
              </a:r>
              <a:r>
                <a:rPr lang="en-ID" sz="1600" dirty="0"/>
                <a:t>. </a:t>
              </a:r>
            </a:p>
            <a:p>
              <a:pPr marL="514350" indent="-514350">
                <a:buFont typeface="+mj-lt"/>
                <a:buAutoNum type="arabicParenR"/>
              </a:pPr>
              <a:r>
                <a:rPr lang="en-ID" sz="1600" dirty="0" err="1"/>
                <a:t>Menegakkan</a:t>
              </a:r>
              <a:r>
                <a:rPr lang="en-ID" sz="1600" dirty="0"/>
                <a:t> </a:t>
              </a:r>
              <a:r>
                <a:rPr lang="en-ID" sz="1600" dirty="0" err="1"/>
                <a:t>integritas</a:t>
              </a:r>
              <a:r>
                <a:rPr lang="en-ID" sz="1600" dirty="0"/>
                <a:t>. </a:t>
              </a:r>
            </a:p>
            <a:p>
              <a:pPr marL="514350" indent="-514350">
                <a:buFont typeface="+mj-lt"/>
                <a:buAutoNum type="arabicParenR"/>
              </a:pPr>
              <a:r>
                <a:rPr lang="en-ID" sz="1600" dirty="0" err="1"/>
                <a:t>Mencegah</a:t>
              </a:r>
              <a:r>
                <a:rPr lang="en-ID" sz="1600" dirty="0"/>
                <a:t> </a:t>
              </a:r>
              <a:r>
                <a:rPr lang="en-ID" sz="1600" dirty="0" err="1"/>
                <a:t>terjadinya</a:t>
              </a:r>
              <a:r>
                <a:rPr lang="en-ID" sz="1600" dirty="0"/>
                <a:t> </a:t>
              </a:r>
              <a:r>
                <a:rPr lang="en-ID" sz="1600" dirty="0" err="1"/>
                <a:t>pengabaian</a:t>
              </a:r>
              <a:r>
                <a:rPr lang="en-ID" sz="1600" dirty="0"/>
                <a:t> </a:t>
              </a:r>
              <a:r>
                <a:rPr lang="en-ID" sz="1600" dirty="0" err="1"/>
                <a:t>terhadap</a:t>
              </a:r>
              <a:r>
                <a:rPr lang="en-ID" sz="1600" dirty="0"/>
                <a:t> </a:t>
              </a:r>
              <a:r>
                <a:rPr lang="en-ID" sz="1600" dirty="0" err="1"/>
                <a:t>kendali</a:t>
              </a:r>
              <a:r>
                <a:rPr lang="en-ID" sz="1600" dirty="0"/>
                <a:t> </a:t>
              </a:r>
              <a:r>
                <a:rPr lang="en-ID" sz="1600" dirty="0" err="1"/>
                <a:t>mutu</a:t>
              </a:r>
              <a:r>
                <a:rPr lang="en-ID" sz="1600" dirty="0"/>
                <a:t> </a:t>
              </a:r>
              <a:r>
                <a:rPr lang="en-ID" sz="1600" dirty="0" err="1"/>
                <a:t>atas</a:t>
              </a:r>
              <a:r>
                <a:rPr lang="en-ID" sz="1600" dirty="0"/>
                <a:t> </a:t>
              </a:r>
              <a:r>
                <a:rPr lang="en-ID" sz="1600" dirty="0" err="1"/>
                <a:t>pelaksanaan</a:t>
              </a:r>
              <a:r>
                <a:rPr lang="en-ID" sz="1600" dirty="0"/>
                <a:t> </a:t>
              </a:r>
              <a:r>
                <a:rPr lang="en-ID" sz="1600" dirty="0" err="1"/>
                <a:t>tugas</a:t>
              </a:r>
              <a:r>
                <a:rPr lang="en-ID" sz="1600" dirty="0"/>
                <a:t> dan </a:t>
              </a:r>
              <a:r>
                <a:rPr lang="en-ID" sz="1600" dirty="0" err="1"/>
                <a:t>fungsi</a:t>
              </a:r>
              <a:r>
                <a:rPr lang="en-ID" sz="1600" dirty="0"/>
                <a:t> unit </a:t>
              </a:r>
              <a:r>
                <a:rPr lang="en-ID" sz="1600" dirty="0" err="1"/>
                <a:t>kerja</a:t>
              </a:r>
              <a:r>
                <a:rPr lang="en-ID" sz="1600" dirty="0"/>
                <a:t> dan </a:t>
              </a:r>
              <a:r>
                <a:rPr lang="en-ID" sz="1600" dirty="0" err="1"/>
                <a:t>mencegah</a:t>
              </a:r>
              <a:r>
                <a:rPr lang="en-ID" sz="1600" dirty="0"/>
                <a:t> </a:t>
              </a:r>
              <a:r>
                <a:rPr lang="en-ID" sz="1600" dirty="0" err="1"/>
                <a:t>timbulnya</a:t>
              </a:r>
              <a:r>
                <a:rPr lang="en-ID" sz="1600" dirty="0"/>
                <a:t> </a:t>
              </a:r>
              <a:r>
                <a:rPr lang="en-ID" sz="1600" dirty="0" err="1"/>
                <a:t>kerugian</a:t>
              </a:r>
              <a:r>
                <a:rPr lang="en-ID" sz="1600" dirty="0"/>
                <a:t> negara. </a:t>
              </a:r>
            </a:p>
            <a:p>
              <a:pPr marL="514350" indent="-514350">
                <a:buFont typeface="+mj-lt"/>
                <a:buAutoNum type="arabicParenR"/>
              </a:pPr>
              <a:r>
                <a:rPr lang="en-ID" sz="1600" dirty="0" err="1"/>
                <a:t>Menciptakan</a:t>
              </a:r>
              <a:r>
                <a:rPr lang="en-ID" sz="1600" dirty="0"/>
                <a:t> </a:t>
              </a:r>
              <a:r>
                <a:rPr lang="en-ID" sz="1600" dirty="0" err="1"/>
                <a:t>pemerintahan</a:t>
              </a:r>
              <a:r>
                <a:rPr lang="en-ID" sz="1600" dirty="0"/>
                <a:t> yang </a:t>
              </a:r>
              <a:r>
                <a:rPr lang="en-ID" sz="1600" dirty="0" err="1"/>
                <a:t>bersih</a:t>
              </a:r>
              <a:r>
                <a:rPr lang="en-ID" sz="1600" dirty="0"/>
                <a:t> dan </a:t>
              </a:r>
              <a:r>
                <a:rPr lang="en-ID" sz="1600" dirty="0" err="1"/>
                <a:t>akuntabel</a:t>
              </a:r>
              <a:r>
                <a:rPr lang="en-ID" sz="1600" dirty="0"/>
                <a:t>. </a:t>
              </a:r>
            </a:p>
          </p:txBody>
        </p:sp>
      </p:grpSp>
      <p:sp>
        <p:nvSpPr>
          <p:cNvPr id="19" name="矩形 10">
            <a:extLst>
              <a:ext uri="{FF2B5EF4-FFF2-40B4-BE49-F238E27FC236}">
                <a16:creationId xmlns:a16="http://schemas.microsoft.com/office/drawing/2014/main" id="{68108E3F-35F3-46B3-8423-B0F54BA861F8}"/>
              </a:ext>
            </a:extLst>
          </p:cNvPr>
          <p:cNvSpPr/>
          <p:nvPr/>
        </p:nvSpPr>
        <p:spPr>
          <a:xfrm>
            <a:off x="1357823" y="317278"/>
            <a:ext cx="80249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6000" b="1" dirty="0" err="1">
                <a:latin typeface="Arial" panose="020B0604020202020204" pitchFamily="34" charset="0"/>
                <a:sym typeface="Arial" panose="020B0604020202020204" pitchFamily="34" charset="0"/>
              </a:rPr>
              <a:t>Tujuan</a:t>
            </a:r>
            <a:r>
              <a:rPr lang="en-US" altLang="zh-CN" sz="6000" b="1" dirty="0">
                <a:latin typeface="Arial" panose="020B0604020202020204" pitchFamily="34" charset="0"/>
                <a:sym typeface="Arial" panose="020B0604020202020204" pitchFamily="34" charset="0"/>
              </a:rPr>
              <a:t> dan </a:t>
            </a:r>
            <a:r>
              <a:rPr lang="en-US" altLang="zh-CN" sz="6000" b="1" dirty="0" err="1">
                <a:latin typeface="Arial" panose="020B0604020202020204" pitchFamily="34" charset="0"/>
                <a:sym typeface="Arial" panose="020B0604020202020204" pitchFamily="34" charset="0"/>
              </a:rPr>
              <a:t>Manfaat</a:t>
            </a:r>
            <a:endParaRPr lang="zh-CN" altLang="en-US" sz="6000" b="1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/>
          <p:nvPr/>
        </p:nvSpPr>
        <p:spPr>
          <a:xfrm>
            <a:off x="1951262" y="709768"/>
            <a:ext cx="5725389" cy="58964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4400" dirty="0" err="1"/>
              <a:t>Bentuk</a:t>
            </a:r>
            <a:r>
              <a:rPr lang="en-ID" sz="4400" dirty="0"/>
              <a:t> </a:t>
            </a:r>
            <a:r>
              <a:rPr lang="en-ID" sz="4400" dirty="0" err="1"/>
              <a:t>Situasi</a:t>
            </a:r>
            <a:r>
              <a:rPr lang="en-ID" sz="4400" dirty="0"/>
              <a:t> </a:t>
            </a:r>
            <a:r>
              <a:rPr lang="en-ID" sz="4400" dirty="0" err="1"/>
              <a:t>Benturan</a:t>
            </a:r>
            <a:r>
              <a:rPr lang="en-ID" sz="4400" dirty="0"/>
              <a:t> </a:t>
            </a:r>
            <a:r>
              <a:rPr lang="en-ID" sz="4400" dirty="0" err="1"/>
              <a:t>Kepentingan</a:t>
            </a:r>
            <a:endParaRPr lang="en-US" altLang="zh-CN" sz="4400" dirty="0">
              <a:solidFill>
                <a:schemeClr val="tx2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91" name="Group 25"/>
          <p:cNvGrpSpPr/>
          <p:nvPr/>
        </p:nvGrpSpPr>
        <p:grpSpPr>
          <a:xfrm>
            <a:off x="1846980" y="1742556"/>
            <a:ext cx="10345479" cy="5093689"/>
            <a:chOff x="1881961" y="978195"/>
            <a:chExt cx="10345479" cy="5901071"/>
          </a:xfrm>
        </p:grpSpPr>
        <p:sp>
          <p:nvSpPr>
            <p:cNvPr id="92" name="Shape 6"/>
            <p:cNvSpPr/>
            <p:nvPr/>
          </p:nvSpPr>
          <p:spPr>
            <a:xfrm>
              <a:off x="1881961" y="978195"/>
              <a:ext cx="10342564" cy="5896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527"/>
                  </a:lnTo>
                  <a:cubicBezTo>
                    <a:pt x="17455" y="721"/>
                    <a:pt x="14337" y="2052"/>
                    <a:pt x="14423" y="2967"/>
                  </a:cubicBezTo>
                  <a:cubicBezTo>
                    <a:pt x="14508" y="3882"/>
                    <a:pt x="16650" y="5157"/>
                    <a:pt x="16547" y="6932"/>
                  </a:cubicBezTo>
                  <a:cubicBezTo>
                    <a:pt x="16444" y="8707"/>
                    <a:pt x="14800" y="9002"/>
                    <a:pt x="13172" y="8868"/>
                  </a:cubicBezTo>
                  <a:cubicBezTo>
                    <a:pt x="11545" y="8734"/>
                    <a:pt x="10877" y="9039"/>
                    <a:pt x="10877" y="9511"/>
                  </a:cubicBezTo>
                  <a:cubicBezTo>
                    <a:pt x="10877" y="9982"/>
                    <a:pt x="13001" y="10620"/>
                    <a:pt x="15245" y="11008"/>
                  </a:cubicBezTo>
                  <a:cubicBezTo>
                    <a:pt x="17489" y="11396"/>
                    <a:pt x="17455" y="14280"/>
                    <a:pt x="15433" y="15444"/>
                  </a:cubicBezTo>
                  <a:cubicBezTo>
                    <a:pt x="13412" y="16609"/>
                    <a:pt x="6869" y="18318"/>
                    <a:pt x="4282" y="21600"/>
                  </a:cubicBezTo>
                  <a:lnTo>
                    <a:pt x="0" y="21600"/>
                  </a:lnTo>
                  <a:cubicBezTo>
                    <a:pt x="1867" y="17208"/>
                    <a:pt x="6184" y="15722"/>
                    <a:pt x="9644" y="15056"/>
                  </a:cubicBezTo>
                  <a:cubicBezTo>
                    <a:pt x="13104" y="14391"/>
                    <a:pt x="14971" y="13753"/>
                    <a:pt x="14680" y="13143"/>
                  </a:cubicBezTo>
                  <a:cubicBezTo>
                    <a:pt x="14389" y="12533"/>
                    <a:pt x="9457" y="12470"/>
                    <a:pt x="9115" y="10196"/>
                  </a:cubicBezTo>
                  <a:cubicBezTo>
                    <a:pt x="8752" y="7787"/>
                    <a:pt x="10861" y="6973"/>
                    <a:pt x="12659" y="7232"/>
                  </a:cubicBezTo>
                  <a:cubicBezTo>
                    <a:pt x="14356" y="7476"/>
                    <a:pt x="15742" y="7292"/>
                    <a:pt x="15314" y="6377"/>
                  </a:cubicBezTo>
                  <a:cubicBezTo>
                    <a:pt x="14885" y="5462"/>
                    <a:pt x="13118" y="3639"/>
                    <a:pt x="13668" y="2443"/>
                  </a:cubicBezTo>
                  <a:cubicBezTo>
                    <a:pt x="14217" y="1248"/>
                    <a:pt x="16633" y="0"/>
                    <a:pt x="21600" y="0"/>
                  </a:cubicBezTo>
                  <a:close/>
                </a:path>
              </a:pathLst>
            </a:custGeom>
            <a:gradFill>
              <a:gsLst>
                <a:gs pos="87000">
                  <a:schemeClr val="tx1">
                    <a:alpha val="40000"/>
                  </a:schemeClr>
                </a:gs>
                <a:gs pos="36000">
                  <a:schemeClr val="bg2">
                    <a:alpha val="15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3" name="Shape 7"/>
            <p:cNvSpPr/>
            <p:nvPr/>
          </p:nvSpPr>
          <p:spPr>
            <a:xfrm>
              <a:off x="2847500" y="1026110"/>
              <a:ext cx="9379940" cy="5853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21101" y="1"/>
                  </a:moveTo>
                  <a:cubicBezTo>
                    <a:pt x="20976" y="-1"/>
                    <a:pt x="20843" y="0"/>
                    <a:pt x="20704" y="3"/>
                  </a:cubicBezTo>
                  <a:lnTo>
                    <a:pt x="20706" y="129"/>
                  </a:lnTo>
                  <a:cubicBezTo>
                    <a:pt x="20844" y="126"/>
                    <a:pt x="20976" y="125"/>
                    <a:pt x="21100" y="127"/>
                  </a:cubicBezTo>
                  <a:lnTo>
                    <a:pt x="21101" y="1"/>
                  </a:lnTo>
                  <a:close/>
                  <a:moveTo>
                    <a:pt x="20431" y="35"/>
                  </a:moveTo>
                  <a:cubicBezTo>
                    <a:pt x="20303" y="41"/>
                    <a:pt x="20171" y="49"/>
                    <a:pt x="20035" y="59"/>
                  </a:cubicBezTo>
                  <a:lnTo>
                    <a:pt x="20039" y="184"/>
                  </a:lnTo>
                  <a:cubicBezTo>
                    <a:pt x="20175" y="175"/>
                    <a:pt x="20306" y="167"/>
                    <a:pt x="20434" y="161"/>
                  </a:cubicBezTo>
                  <a:lnTo>
                    <a:pt x="20431" y="35"/>
                  </a:lnTo>
                  <a:close/>
                  <a:moveTo>
                    <a:pt x="21401" y="35"/>
                  </a:moveTo>
                  <a:lnTo>
                    <a:pt x="21398" y="161"/>
                  </a:lnTo>
                  <a:cubicBezTo>
                    <a:pt x="21466" y="165"/>
                    <a:pt x="21532" y="170"/>
                    <a:pt x="21594" y="176"/>
                  </a:cubicBezTo>
                  <a:lnTo>
                    <a:pt x="21600" y="50"/>
                  </a:lnTo>
                  <a:cubicBezTo>
                    <a:pt x="21537" y="44"/>
                    <a:pt x="21470" y="39"/>
                    <a:pt x="21401" y="35"/>
                  </a:cubicBezTo>
                  <a:close/>
                  <a:moveTo>
                    <a:pt x="19761" y="71"/>
                  </a:moveTo>
                  <a:cubicBezTo>
                    <a:pt x="19631" y="82"/>
                    <a:pt x="19499" y="95"/>
                    <a:pt x="19365" y="109"/>
                  </a:cubicBezTo>
                  <a:lnTo>
                    <a:pt x="19371" y="235"/>
                  </a:lnTo>
                  <a:cubicBezTo>
                    <a:pt x="19505" y="221"/>
                    <a:pt x="19637" y="208"/>
                    <a:pt x="19766" y="197"/>
                  </a:cubicBezTo>
                  <a:lnTo>
                    <a:pt x="19761" y="71"/>
                  </a:lnTo>
                  <a:close/>
                  <a:moveTo>
                    <a:pt x="19067" y="141"/>
                  </a:moveTo>
                  <a:cubicBezTo>
                    <a:pt x="18936" y="157"/>
                    <a:pt x="18805" y="174"/>
                    <a:pt x="18672" y="193"/>
                  </a:cubicBezTo>
                  <a:lnTo>
                    <a:pt x="18680" y="318"/>
                  </a:lnTo>
                  <a:cubicBezTo>
                    <a:pt x="18813" y="299"/>
                    <a:pt x="18943" y="282"/>
                    <a:pt x="19073" y="266"/>
                  </a:cubicBezTo>
                  <a:lnTo>
                    <a:pt x="19067" y="141"/>
                  </a:lnTo>
                  <a:close/>
                  <a:moveTo>
                    <a:pt x="18396" y="247"/>
                  </a:moveTo>
                  <a:cubicBezTo>
                    <a:pt x="18266" y="268"/>
                    <a:pt x="18134" y="289"/>
                    <a:pt x="18003" y="312"/>
                  </a:cubicBezTo>
                  <a:lnTo>
                    <a:pt x="18012" y="436"/>
                  </a:lnTo>
                  <a:cubicBezTo>
                    <a:pt x="18144" y="414"/>
                    <a:pt x="18275" y="392"/>
                    <a:pt x="18405" y="372"/>
                  </a:cubicBezTo>
                  <a:lnTo>
                    <a:pt x="18396" y="247"/>
                  </a:lnTo>
                  <a:close/>
                  <a:moveTo>
                    <a:pt x="17726" y="354"/>
                  </a:moveTo>
                  <a:cubicBezTo>
                    <a:pt x="17595" y="378"/>
                    <a:pt x="17464" y="404"/>
                    <a:pt x="17333" y="431"/>
                  </a:cubicBezTo>
                  <a:lnTo>
                    <a:pt x="17345" y="556"/>
                  </a:lnTo>
                  <a:cubicBezTo>
                    <a:pt x="17476" y="529"/>
                    <a:pt x="17607" y="503"/>
                    <a:pt x="17737" y="478"/>
                  </a:cubicBezTo>
                  <a:lnTo>
                    <a:pt x="17726" y="354"/>
                  </a:lnTo>
                  <a:close/>
                  <a:moveTo>
                    <a:pt x="17055" y="495"/>
                  </a:moveTo>
                  <a:cubicBezTo>
                    <a:pt x="16924" y="524"/>
                    <a:pt x="16793" y="554"/>
                    <a:pt x="16664" y="586"/>
                  </a:cubicBezTo>
                  <a:lnTo>
                    <a:pt x="16678" y="710"/>
                  </a:lnTo>
                  <a:cubicBezTo>
                    <a:pt x="16807" y="679"/>
                    <a:pt x="16937" y="649"/>
                    <a:pt x="17068" y="620"/>
                  </a:cubicBezTo>
                  <a:lnTo>
                    <a:pt x="17055" y="495"/>
                  </a:lnTo>
                  <a:close/>
                  <a:moveTo>
                    <a:pt x="16384" y="672"/>
                  </a:moveTo>
                  <a:cubicBezTo>
                    <a:pt x="16252" y="706"/>
                    <a:pt x="16122" y="742"/>
                    <a:pt x="15994" y="779"/>
                  </a:cubicBezTo>
                  <a:lnTo>
                    <a:pt x="16011" y="903"/>
                  </a:lnTo>
                  <a:cubicBezTo>
                    <a:pt x="16138" y="866"/>
                    <a:pt x="16267" y="830"/>
                    <a:pt x="16399" y="796"/>
                  </a:cubicBezTo>
                  <a:lnTo>
                    <a:pt x="16384" y="672"/>
                  </a:lnTo>
                  <a:close/>
                  <a:moveTo>
                    <a:pt x="15712" y="849"/>
                  </a:moveTo>
                  <a:cubicBezTo>
                    <a:pt x="15580" y="890"/>
                    <a:pt x="15451" y="933"/>
                    <a:pt x="15325" y="977"/>
                  </a:cubicBezTo>
                  <a:lnTo>
                    <a:pt x="15344" y="1099"/>
                  </a:lnTo>
                  <a:cubicBezTo>
                    <a:pt x="15469" y="1056"/>
                    <a:pt x="15598" y="1012"/>
                    <a:pt x="15730" y="971"/>
                  </a:cubicBezTo>
                  <a:lnTo>
                    <a:pt x="15712" y="849"/>
                  </a:lnTo>
                  <a:close/>
                  <a:moveTo>
                    <a:pt x="15062" y="1061"/>
                  </a:moveTo>
                  <a:cubicBezTo>
                    <a:pt x="14928" y="1112"/>
                    <a:pt x="14800" y="1165"/>
                    <a:pt x="14679" y="1219"/>
                  </a:cubicBezTo>
                  <a:lnTo>
                    <a:pt x="14704" y="1339"/>
                  </a:lnTo>
                  <a:cubicBezTo>
                    <a:pt x="14823" y="1286"/>
                    <a:pt x="14951" y="1233"/>
                    <a:pt x="15084" y="1182"/>
                  </a:cubicBezTo>
                  <a:lnTo>
                    <a:pt x="15062" y="1061"/>
                  </a:lnTo>
                  <a:close/>
                  <a:moveTo>
                    <a:pt x="14407" y="1344"/>
                  </a:moveTo>
                  <a:cubicBezTo>
                    <a:pt x="14272" y="1411"/>
                    <a:pt x="14147" y="1480"/>
                    <a:pt x="14034" y="1550"/>
                  </a:cubicBezTo>
                  <a:lnTo>
                    <a:pt x="14067" y="1666"/>
                  </a:lnTo>
                  <a:cubicBezTo>
                    <a:pt x="14178" y="1598"/>
                    <a:pt x="14301" y="1530"/>
                    <a:pt x="14434" y="1463"/>
                  </a:cubicBezTo>
                  <a:lnTo>
                    <a:pt x="14407" y="1344"/>
                  </a:lnTo>
                  <a:close/>
                  <a:moveTo>
                    <a:pt x="13775" y="1733"/>
                  </a:moveTo>
                  <a:cubicBezTo>
                    <a:pt x="13638" y="1838"/>
                    <a:pt x="13524" y="1947"/>
                    <a:pt x="13436" y="2056"/>
                  </a:cubicBezTo>
                  <a:lnTo>
                    <a:pt x="13491" y="2152"/>
                  </a:lnTo>
                  <a:cubicBezTo>
                    <a:pt x="13573" y="2049"/>
                    <a:pt x="13682" y="1945"/>
                    <a:pt x="13814" y="1844"/>
                  </a:cubicBezTo>
                  <a:lnTo>
                    <a:pt x="13775" y="1733"/>
                  </a:lnTo>
                  <a:close/>
                  <a:moveTo>
                    <a:pt x="13240" y="2404"/>
                  </a:moveTo>
                  <a:cubicBezTo>
                    <a:pt x="13212" y="2490"/>
                    <a:pt x="13197" y="2577"/>
                    <a:pt x="13197" y="2664"/>
                  </a:cubicBezTo>
                  <a:cubicBezTo>
                    <a:pt x="13197" y="2694"/>
                    <a:pt x="13199" y="2723"/>
                    <a:pt x="13202" y="2754"/>
                  </a:cubicBezTo>
                  <a:cubicBezTo>
                    <a:pt x="13212" y="2842"/>
                    <a:pt x="13226" y="2930"/>
                    <a:pt x="13246" y="3014"/>
                  </a:cubicBezTo>
                  <a:lnTo>
                    <a:pt x="13326" y="2973"/>
                  </a:lnTo>
                  <a:cubicBezTo>
                    <a:pt x="13309" y="2895"/>
                    <a:pt x="13295" y="2815"/>
                    <a:pt x="13286" y="2734"/>
                  </a:cubicBezTo>
                  <a:cubicBezTo>
                    <a:pt x="13283" y="2710"/>
                    <a:pt x="13282" y="2687"/>
                    <a:pt x="13282" y="2664"/>
                  </a:cubicBezTo>
                  <a:cubicBezTo>
                    <a:pt x="13282" y="2596"/>
                    <a:pt x="13294" y="2528"/>
                    <a:pt x="13316" y="2460"/>
                  </a:cubicBezTo>
                  <a:lnTo>
                    <a:pt x="13240" y="2404"/>
                  </a:lnTo>
                  <a:close/>
                  <a:moveTo>
                    <a:pt x="13436" y="3324"/>
                  </a:moveTo>
                  <a:lnTo>
                    <a:pt x="13364" y="3392"/>
                  </a:lnTo>
                  <a:cubicBezTo>
                    <a:pt x="13432" y="3547"/>
                    <a:pt x="13518" y="3696"/>
                    <a:pt x="13626" y="3847"/>
                  </a:cubicBezTo>
                  <a:lnTo>
                    <a:pt x="13684" y="3756"/>
                  </a:lnTo>
                  <a:cubicBezTo>
                    <a:pt x="13581" y="3611"/>
                    <a:pt x="13500" y="3470"/>
                    <a:pt x="13436" y="3324"/>
                  </a:cubicBezTo>
                  <a:close/>
                  <a:moveTo>
                    <a:pt x="13895" y="4031"/>
                  </a:moveTo>
                  <a:lnTo>
                    <a:pt x="13843" y="4130"/>
                  </a:lnTo>
                  <a:cubicBezTo>
                    <a:pt x="13952" y="4255"/>
                    <a:pt x="14067" y="4374"/>
                    <a:pt x="14166" y="4473"/>
                  </a:cubicBezTo>
                  <a:cubicBezTo>
                    <a:pt x="14166" y="4473"/>
                    <a:pt x="14214" y="4369"/>
                    <a:pt x="14214" y="4369"/>
                  </a:cubicBezTo>
                  <a:cubicBezTo>
                    <a:pt x="14116" y="4271"/>
                    <a:pt x="14002" y="4154"/>
                    <a:pt x="13895" y="4031"/>
                  </a:cubicBezTo>
                  <a:close/>
                  <a:moveTo>
                    <a:pt x="14464" y="4597"/>
                  </a:moveTo>
                  <a:lnTo>
                    <a:pt x="14416" y="4701"/>
                  </a:lnTo>
                  <a:cubicBezTo>
                    <a:pt x="14514" y="4799"/>
                    <a:pt x="14627" y="4917"/>
                    <a:pt x="14733" y="5042"/>
                  </a:cubicBezTo>
                  <a:lnTo>
                    <a:pt x="14786" y="4944"/>
                  </a:lnTo>
                  <a:cubicBezTo>
                    <a:pt x="14678" y="4816"/>
                    <a:pt x="14563" y="4696"/>
                    <a:pt x="14464" y="4597"/>
                  </a:cubicBezTo>
                  <a:close/>
                  <a:moveTo>
                    <a:pt x="15004" y="5233"/>
                  </a:moveTo>
                  <a:cubicBezTo>
                    <a:pt x="15004" y="5233"/>
                    <a:pt x="14942" y="5320"/>
                    <a:pt x="14942" y="5320"/>
                  </a:cubicBezTo>
                  <a:cubicBezTo>
                    <a:pt x="15041" y="5473"/>
                    <a:pt x="15112" y="5622"/>
                    <a:pt x="15158" y="5778"/>
                  </a:cubicBezTo>
                  <a:lnTo>
                    <a:pt x="15236" y="5727"/>
                  </a:lnTo>
                  <a:cubicBezTo>
                    <a:pt x="15186" y="5557"/>
                    <a:pt x="15109" y="5396"/>
                    <a:pt x="15004" y="5233"/>
                  </a:cubicBezTo>
                  <a:close/>
                  <a:moveTo>
                    <a:pt x="15294" y="6152"/>
                  </a:moveTo>
                  <a:lnTo>
                    <a:pt x="15210" y="6161"/>
                  </a:lnTo>
                  <a:cubicBezTo>
                    <a:pt x="15211" y="6190"/>
                    <a:pt x="15211" y="6219"/>
                    <a:pt x="15211" y="6249"/>
                  </a:cubicBezTo>
                  <a:cubicBezTo>
                    <a:pt x="15211" y="6356"/>
                    <a:pt x="15202" y="6470"/>
                    <a:pt x="15183" y="6586"/>
                  </a:cubicBezTo>
                  <a:cubicBezTo>
                    <a:pt x="15176" y="6628"/>
                    <a:pt x="15167" y="6669"/>
                    <a:pt x="15158" y="6709"/>
                  </a:cubicBezTo>
                  <a:lnTo>
                    <a:pt x="15238" y="6752"/>
                  </a:lnTo>
                  <a:cubicBezTo>
                    <a:pt x="15248" y="6708"/>
                    <a:pt x="15257" y="6663"/>
                    <a:pt x="15265" y="6615"/>
                  </a:cubicBezTo>
                  <a:cubicBezTo>
                    <a:pt x="15286" y="6490"/>
                    <a:pt x="15297" y="6366"/>
                    <a:pt x="15297" y="6249"/>
                  </a:cubicBezTo>
                  <a:cubicBezTo>
                    <a:pt x="15297" y="6216"/>
                    <a:pt x="15296" y="6184"/>
                    <a:pt x="15294" y="6152"/>
                  </a:cubicBezTo>
                  <a:close/>
                  <a:moveTo>
                    <a:pt x="15037" y="7036"/>
                  </a:moveTo>
                  <a:cubicBezTo>
                    <a:pt x="14965" y="7172"/>
                    <a:pt x="14868" y="7295"/>
                    <a:pt x="14751" y="7400"/>
                  </a:cubicBezTo>
                  <a:lnTo>
                    <a:pt x="14795" y="7507"/>
                  </a:lnTo>
                  <a:cubicBezTo>
                    <a:pt x="14921" y="7394"/>
                    <a:pt x="15025" y="7262"/>
                    <a:pt x="15104" y="7115"/>
                  </a:cubicBezTo>
                  <a:lnTo>
                    <a:pt x="15037" y="7036"/>
                  </a:lnTo>
                  <a:close/>
                  <a:moveTo>
                    <a:pt x="14500" y="7602"/>
                  </a:moveTo>
                  <a:cubicBezTo>
                    <a:pt x="14390" y="7668"/>
                    <a:pt x="14265" y="7726"/>
                    <a:pt x="14130" y="7775"/>
                  </a:cubicBezTo>
                  <a:lnTo>
                    <a:pt x="14150" y="7897"/>
                  </a:lnTo>
                  <a:cubicBezTo>
                    <a:pt x="14290" y="7847"/>
                    <a:pt x="14418" y="7786"/>
                    <a:pt x="14531" y="7718"/>
                  </a:cubicBezTo>
                  <a:cubicBezTo>
                    <a:pt x="14531" y="7718"/>
                    <a:pt x="14500" y="7602"/>
                    <a:pt x="14500" y="7602"/>
                  </a:cubicBezTo>
                  <a:close/>
                  <a:moveTo>
                    <a:pt x="10089" y="7821"/>
                  </a:moveTo>
                  <a:lnTo>
                    <a:pt x="10094" y="7946"/>
                  </a:lnTo>
                  <a:cubicBezTo>
                    <a:pt x="10204" y="7937"/>
                    <a:pt x="10320" y="7938"/>
                    <a:pt x="10440" y="7949"/>
                  </a:cubicBezTo>
                  <a:lnTo>
                    <a:pt x="10484" y="7954"/>
                  </a:lnTo>
                  <a:lnTo>
                    <a:pt x="10489" y="7828"/>
                  </a:lnTo>
                  <a:lnTo>
                    <a:pt x="10445" y="7824"/>
                  </a:lnTo>
                  <a:cubicBezTo>
                    <a:pt x="10322" y="7813"/>
                    <a:pt x="10203" y="7812"/>
                    <a:pt x="10089" y="7821"/>
                  </a:cubicBezTo>
                  <a:close/>
                  <a:moveTo>
                    <a:pt x="10765" y="7850"/>
                  </a:moveTo>
                  <a:lnTo>
                    <a:pt x="10759" y="7975"/>
                  </a:lnTo>
                  <a:lnTo>
                    <a:pt x="10784" y="7978"/>
                  </a:lnTo>
                  <a:cubicBezTo>
                    <a:pt x="10904" y="7990"/>
                    <a:pt x="11028" y="8002"/>
                    <a:pt x="11153" y="8013"/>
                  </a:cubicBezTo>
                  <a:lnTo>
                    <a:pt x="11158" y="7887"/>
                  </a:lnTo>
                  <a:cubicBezTo>
                    <a:pt x="11033" y="7876"/>
                    <a:pt x="10910" y="7864"/>
                    <a:pt x="10790" y="7852"/>
                  </a:cubicBezTo>
                  <a:lnTo>
                    <a:pt x="10765" y="7850"/>
                  </a:lnTo>
                  <a:close/>
                  <a:moveTo>
                    <a:pt x="13849" y="7850"/>
                  </a:moveTo>
                  <a:cubicBezTo>
                    <a:pt x="13728" y="7880"/>
                    <a:pt x="13597" y="7905"/>
                    <a:pt x="13460" y="7925"/>
                  </a:cubicBezTo>
                  <a:cubicBezTo>
                    <a:pt x="13460" y="7925"/>
                    <a:pt x="13468" y="8050"/>
                    <a:pt x="13468" y="8050"/>
                  </a:cubicBezTo>
                  <a:cubicBezTo>
                    <a:pt x="13608" y="8030"/>
                    <a:pt x="13740" y="8004"/>
                    <a:pt x="13863" y="7973"/>
                  </a:cubicBezTo>
                  <a:lnTo>
                    <a:pt x="13849" y="7850"/>
                  </a:lnTo>
                  <a:close/>
                  <a:moveTo>
                    <a:pt x="9810" y="7885"/>
                  </a:moveTo>
                  <a:cubicBezTo>
                    <a:pt x="9673" y="7918"/>
                    <a:pt x="9542" y="7967"/>
                    <a:pt x="9420" y="8030"/>
                  </a:cubicBezTo>
                  <a:lnTo>
                    <a:pt x="9448" y="8149"/>
                  </a:lnTo>
                  <a:cubicBezTo>
                    <a:pt x="9565" y="8088"/>
                    <a:pt x="9691" y="8041"/>
                    <a:pt x="9823" y="8009"/>
                  </a:cubicBezTo>
                  <a:lnTo>
                    <a:pt x="9810" y="7885"/>
                  </a:lnTo>
                  <a:close/>
                  <a:moveTo>
                    <a:pt x="11432" y="7920"/>
                  </a:moveTo>
                  <a:lnTo>
                    <a:pt x="11428" y="8046"/>
                  </a:lnTo>
                  <a:cubicBezTo>
                    <a:pt x="11558" y="8057"/>
                    <a:pt x="11691" y="8067"/>
                    <a:pt x="11823" y="8075"/>
                  </a:cubicBezTo>
                  <a:cubicBezTo>
                    <a:pt x="11823" y="8075"/>
                    <a:pt x="11827" y="7949"/>
                    <a:pt x="11827" y="7949"/>
                  </a:cubicBezTo>
                  <a:cubicBezTo>
                    <a:pt x="11695" y="7941"/>
                    <a:pt x="11563" y="7931"/>
                    <a:pt x="11432" y="7920"/>
                  </a:cubicBezTo>
                  <a:close/>
                  <a:moveTo>
                    <a:pt x="12124" y="7956"/>
                  </a:moveTo>
                  <a:lnTo>
                    <a:pt x="12121" y="8082"/>
                  </a:lnTo>
                  <a:cubicBezTo>
                    <a:pt x="12254" y="8087"/>
                    <a:pt x="12386" y="8091"/>
                    <a:pt x="12517" y="8092"/>
                  </a:cubicBezTo>
                  <a:cubicBezTo>
                    <a:pt x="12517" y="8092"/>
                    <a:pt x="12517" y="7966"/>
                    <a:pt x="12517" y="7966"/>
                  </a:cubicBezTo>
                  <a:cubicBezTo>
                    <a:pt x="12387" y="7965"/>
                    <a:pt x="12255" y="7961"/>
                    <a:pt x="12124" y="7956"/>
                  </a:cubicBezTo>
                  <a:close/>
                  <a:moveTo>
                    <a:pt x="13184" y="7956"/>
                  </a:moveTo>
                  <a:cubicBezTo>
                    <a:pt x="13059" y="7967"/>
                    <a:pt x="12927" y="7974"/>
                    <a:pt x="12791" y="7978"/>
                  </a:cubicBezTo>
                  <a:lnTo>
                    <a:pt x="12792" y="8103"/>
                  </a:lnTo>
                  <a:cubicBezTo>
                    <a:pt x="12930" y="8099"/>
                    <a:pt x="13064" y="8093"/>
                    <a:pt x="13189" y="8082"/>
                  </a:cubicBezTo>
                  <a:lnTo>
                    <a:pt x="13184" y="7956"/>
                  </a:lnTo>
                  <a:close/>
                  <a:moveTo>
                    <a:pt x="9148" y="8203"/>
                  </a:moveTo>
                  <a:cubicBezTo>
                    <a:pt x="9019" y="8306"/>
                    <a:pt x="8910" y="8427"/>
                    <a:pt x="8822" y="8562"/>
                  </a:cubicBezTo>
                  <a:lnTo>
                    <a:pt x="8883" y="8649"/>
                  </a:lnTo>
                  <a:cubicBezTo>
                    <a:pt x="8965" y="8523"/>
                    <a:pt x="9068" y="8411"/>
                    <a:pt x="9189" y="8314"/>
                  </a:cubicBezTo>
                  <a:lnTo>
                    <a:pt x="9148" y="8203"/>
                  </a:lnTo>
                  <a:close/>
                  <a:moveTo>
                    <a:pt x="8643" y="8911"/>
                  </a:moveTo>
                  <a:cubicBezTo>
                    <a:pt x="8604" y="9040"/>
                    <a:pt x="8583" y="9173"/>
                    <a:pt x="8583" y="9306"/>
                  </a:cubicBezTo>
                  <a:cubicBezTo>
                    <a:pt x="8583" y="9378"/>
                    <a:pt x="8589" y="9451"/>
                    <a:pt x="8601" y="9522"/>
                  </a:cubicBezTo>
                  <a:cubicBezTo>
                    <a:pt x="8601" y="9522"/>
                    <a:pt x="8683" y="9491"/>
                    <a:pt x="8683" y="9491"/>
                  </a:cubicBezTo>
                  <a:cubicBezTo>
                    <a:pt x="8673" y="9430"/>
                    <a:pt x="8668" y="9368"/>
                    <a:pt x="8668" y="9306"/>
                  </a:cubicBezTo>
                  <a:cubicBezTo>
                    <a:pt x="8668" y="9191"/>
                    <a:pt x="8686" y="9075"/>
                    <a:pt x="8720" y="8962"/>
                  </a:cubicBezTo>
                  <a:lnTo>
                    <a:pt x="8643" y="8911"/>
                  </a:lnTo>
                  <a:close/>
                  <a:moveTo>
                    <a:pt x="8818" y="9830"/>
                  </a:moveTo>
                  <a:lnTo>
                    <a:pt x="8750" y="9907"/>
                  </a:lnTo>
                  <a:cubicBezTo>
                    <a:pt x="8826" y="10051"/>
                    <a:pt x="8930" y="10183"/>
                    <a:pt x="9058" y="10302"/>
                  </a:cubicBezTo>
                  <a:lnTo>
                    <a:pt x="9103" y="10196"/>
                  </a:lnTo>
                  <a:cubicBezTo>
                    <a:pt x="8983" y="10085"/>
                    <a:pt x="8887" y="9962"/>
                    <a:pt x="8818" y="9830"/>
                  </a:cubicBezTo>
                  <a:close/>
                  <a:moveTo>
                    <a:pt x="9334" y="10396"/>
                  </a:moveTo>
                  <a:lnTo>
                    <a:pt x="9300" y="10511"/>
                  </a:lnTo>
                  <a:cubicBezTo>
                    <a:pt x="9409" y="10581"/>
                    <a:pt x="9531" y="10644"/>
                    <a:pt x="9662" y="10699"/>
                  </a:cubicBezTo>
                  <a:lnTo>
                    <a:pt x="9678" y="10706"/>
                  </a:lnTo>
                  <a:lnTo>
                    <a:pt x="9701" y="10586"/>
                  </a:lnTo>
                  <a:lnTo>
                    <a:pt x="9686" y="10579"/>
                  </a:lnTo>
                  <a:cubicBezTo>
                    <a:pt x="9558" y="10525"/>
                    <a:pt x="9439" y="10463"/>
                    <a:pt x="9334" y="10396"/>
                  </a:cubicBezTo>
                  <a:close/>
                  <a:moveTo>
                    <a:pt x="9989" y="10678"/>
                  </a:moveTo>
                  <a:cubicBezTo>
                    <a:pt x="9989" y="10678"/>
                    <a:pt x="9970" y="10801"/>
                    <a:pt x="9970" y="10801"/>
                  </a:cubicBezTo>
                  <a:cubicBezTo>
                    <a:pt x="10088" y="10842"/>
                    <a:pt x="10219" y="10882"/>
                    <a:pt x="10359" y="10922"/>
                  </a:cubicBezTo>
                  <a:lnTo>
                    <a:pt x="10375" y="10798"/>
                  </a:lnTo>
                  <a:cubicBezTo>
                    <a:pt x="10236" y="10759"/>
                    <a:pt x="10106" y="10719"/>
                    <a:pt x="9989" y="10678"/>
                  </a:cubicBezTo>
                  <a:close/>
                  <a:moveTo>
                    <a:pt x="10653" y="10891"/>
                  </a:moveTo>
                  <a:cubicBezTo>
                    <a:pt x="10653" y="10891"/>
                    <a:pt x="10639" y="11014"/>
                    <a:pt x="10639" y="11014"/>
                  </a:cubicBezTo>
                  <a:cubicBezTo>
                    <a:pt x="10766" y="11046"/>
                    <a:pt x="10897" y="11076"/>
                    <a:pt x="11030" y="11106"/>
                  </a:cubicBezTo>
                  <a:lnTo>
                    <a:pt x="11043" y="10982"/>
                  </a:lnTo>
                  <a:cubicBezTo>
                    <a:pt x="10910" y="10953"/>
                    <a:pt x="10780" y="10922"/>
                    <a:pt x="10653" y="10891"/>
                  </a:cubicBezTo>
                  <a:close/>
                  <a:moveTo>
                    <a:pt x="11320" y="11032"/>
                  </a:moveTo>
                  <a:cubicBezTo>
                    <a:pt x="11320" y="11032"/>
                    <a:pt x="11308" y="11157"/>
                    <a:pt x="11308" y="11157"/>
                  </a:cubicBezTo>
                  <a:cubicBezTo>
                    <a:pt x="11438" y="11184"/>
                    <a:pt x="11569" y="11209"/>
                    <a:pt x="11701" y="11235"/>
                  </a:cubicBezTo>
                  <a:lnTo>
                    <a:pt x="11712" y="11112"/>
                  </a:lnTo>
                  <a:cubicBezTo>
                    <a:pt x="11580" y="11086"/>
                    <a:pt x="11450" y="11059"/>
                    <a:pt x="11320" y="11032"/>
                  </a:cubicBezTo>
                  <a:close/>
                  <a:moveTo>
                    <a:pt x="11989" y="11174"/>
                  </a:moveTo>
                  <a:cubicBezTo>
                    <a:pt x="11989" y="11174"/>
                    <a:pt x="11978" y="11298"/>
                    <a:pt x="11978" y="11298"/>
                  </a:cubicBezTo>
                  <a:lnTo>
                    <a:pt x="12370" y="11375"/>
                  </a:lnTo>
                  <a:lnTo>
                    <a:pt x="12381" y="11251"/>
                  </a:lnTo>
                  <a:lnTo>
                    <a:pt x="11989" y="11174"/>
                  </a:lnTo>
                  <a:close/>
                  <a:moveTo>
                    <a:pt x="12659" y="11280"/>
                  </a:moveTo>
                  <a:lnTo>
                    <a:pt x="12647" y="11404"/>
                  </a:lnTo>
                  <a:cubicBezTo>
                    <a:pt x="12779" y="11431"/>
                    <a:pt x="12910" y="11459"/>
                    <a:pt x="13039" y="11487"/>
                  </a:cubicBezTo>
                  <a:lnTo>
                    <a:pt x="13051" y="11362"/>
                  </a:lnTo>
                  <a:cubicBezTo>
                    <a:pt x="12922" y="11334"/>
                    <a:pt x="12792" y="11307"/>
                    <a:pt x="12659" y="11280"/>
                  </a:cubicBezTo>
                  <a:close/>
                  <a:moveTo>
                    <a:pt x="13330" y="11456"/>
                  </a:moveTo>
                  <a:lnTo>
                    <a:pt x="13317" y="11580"/>
                  </a:lnTo>
                  <a:cubicBezTo>
                    <a:pt x="13450" y="11612"/>
                    <a:pt x="13580" y="11645"/>
                    <a:pt x="13705" y="11680"/>
                  </a:cubicBezTo>
                  <a:lnTo>
                    <a:pt x="13721" y="11556"/>
                  </a:lnTo>
                  <a:cubicBezTo>
                    <a:pt x="13595" y="11521"/>
                    <a:pt x="13464" y="11488"/>
                    <a:pt x="13330" y="11456"/>
                  </a:cubicBezTo>
                  <a:close/>
                  <a:moveTo>
                    <a:pt x="14004" y="11633"/>
                  </a:moveTo>
                  <a:cubicBezTo>
                    <a:pt x="14004" y="11633"/>
                    <a:pt x="13986" y="11756"/>
                    <a:pt x="13986" y="11756"/>
                  </a:cubicBezTo>
                  <a:cubicBezTo>
                    <a:pt x="14125" y="11800"/>
                    <a:pt x="14253" y="11846"/>
                    <a:pt x="14368" y="11893"/>
                  </a:cubicBezTo>
                  <a:lnTo>
                    <a:pt x="14391" y="11771"/>
                  </a:lnTo>
                  <a:cubicBezTo>
                    <a:pt x="14275" y="11724"/>
                    <a:pt x="14145" y="11678"/>
                    <a:pt x="14004" y="11633"/>
                  </a:cubicBezTo>
                  <a:close/>
                  <a:moveTo>
                    <a:pt x="14659" y="11881"/>
                  </a:moveTo>
                  <a:cubicBezTo>
                    <a:pt x="14659" y="11881"/>
                    <a:pt x="14632" y="11999"/>
                    <a:pt x="14632" y="11999"/>
                  </a:cubicBezTo>
                  <a:cubicBezTo>
                    <a:pt x="14772" y="12071"/>
                    <a:pt x="14890" y="12149"/>
                    <a:pt x="14985" y="12230"/>
                  </a:cubicBezTo>
                  <a:lnTo>
                    <a:pt x="15028" y="12122"/>
                  </a:lnTo>
                  <a:cubicBezTo>
                    <a:pt x="14928" y="12037"/>
                    <a:pt x="14804" y="11956"/>
                    <a:pt x="14659" y="11881"/>
                  </a:cubicBezTo>
                  <a:close/>
                  <a:moveTo>
                    <a:pt x="15246" y="12411"/>
                  </a:moveTo>
                  <a:cubicBezTo>
                    <a:pt x="15246" y="12411"/>
                    <a:pt x="15181" y="12494"/>
                    <a:pt x="15181" y="12494"/>
                  </a:cubicBezTo>
                  <a:cubicBezTo>
                    <a:pt x="15243" y="12600"/>
                    <a:pt x="15273" y="12709"/>
                    <a:pt x="15273" y="12830"/>
                  </a:cubicBezTo>
                  <a:cubicBezTo>
                    <a:pt x="15273" y="12874"/>
                    <a:pt x="15270" y="12921"/>
                    <a:pt x="15260" y="12976"/>
                  </a:cubicBezTo>
                  <a:lnTo>
                    <a:pt x="15343" y="13001"/>
                  </a:lnTo>
                  <a:cubicBezTo>
                    <a:pt x="15353" y="12943"/>
                    <a:pt x="15359" y="12885"/>
                    <a:pt x="15359" y="12830"/>
                  </a:cubicBezTo>
                  <a:cubicBezTo>
                    <a:pt x="15359" y="12680"/>
                    <a:pt x="15321" y="12539"/>
                    <a:pt x="15246" y="12411"/>
                  </a:cubicBezTo>
                  <a:close/>
                  <a:moveTo>
                    <a:pt x="15159" y="13295"/>
                  </a:moveTo>
                  <a:cubicBezTo>
                    <a:pt x="15095" y="13434"/>
                    <a:pt x="15006" y="13569"/>
                    <a:pt x="14895" y="13696"/>
                  </a:cubicBezTo>
                  <a:lnTo>
                    <a:pt x="14947" y="13796"/>
                  </a:lnTo>
                  <a:cubicBezTo>
                    <a:pt x="15065" y="13660"/>
                    <a:pt x="15160" y="13515"/>
                    <a:pt x="15229" y="13366"/>
                  </a:cubicBezTo>
                  <a:lnTo>
                    <a:pt x="15159" y="13295"/>
                  </a:lnTo>
                  <a:close/>
                  <a:moveTo>
                    <a:pt x="14668" y="13932"/>
                  </a:moveTo>
                  <a:cubicBezTo>
                    <a:pt x="14566" y="14020"/>
                    <a:pt x="14449" y="14109"/>
                    <a:pt x="14321" y="14193"/>
                  </a:cubicBezTo>
                  <a:lnTo>
                    <a:pt x="14355" y="14308"/>
                  </a:lnTo>
                  <a:cubicBezTo>
                    <a:pt x="14486" y="14222"/>
                    <a:pt x="14607" y="14131"/>
                    <a:pt x="14712" y="14040"/>
                  </a:cubicBezTo>
                  <a:lnTo>
                    <a:pt x="14668" y="13932"/>
                  </a:lnTo>
                  <a:close/>
                  <a:moveTo>
                    <a:pt x="14070" y="14356"/>
                  </a:moveTo>
                  <a:cubicBezTo>
                    <a:pt x="13956" y="14420"/>
                    <a:pt x="13831" y="14485"/>
                    <a:pt x="13699" y="14548"/>
                  </a:cubicBezTo>
                  <a:lnTo>
                    <a:pt x="13725" y="14669"/>
                  </a:lnTo>
                  <a:cubicBezTo>
                    <a:pt x="13859" y="14605"/>
                    <a:pt x="13985" y="14538"/>
                    <a:pt x="14100" y="14473"/>
                  </a:cubicBezTo>
                  <a:lnTo>
                    <a:pt x="14070" y="14356"/>
                  </a:lnTo>
                  <a:close/>
                  <a:moveTo>
                    <a:pt x="13409" y="14674"/>
                  </a:moveTo>
                  <a:cubicBezTo>
                    <a:pt x="13288" y="14727"/>
                    <a:pt x="13161" y="14779"/>
                    <a:pt x="13030" y="14830"/>
                  </a:cubicBezTo>
                  <a:lnTo>
                    <a:pt x="13051" y="14951"/>
                  </a:lnTo>
                  <a:cubicBezTo>
                    <a:pt x="13184" y="14900"/>
                    <a:pt x="13311" y="14848"/>
                    <a:pt x="13433" y="14795"/>
                  </a:cubicBezTo>
                  <a:lnTo>
                    <a:pt x="13409" y="14674"/>
                  </a:lnTo>
                  <a:close/>
                  <a:moveTo>
                    <a:pt x="12768" y="14922"/>
                  </a:moveTo>
                  <a:cubicBezTo>
                    <a:pt x="12644" y="14967"/>
                    <a:pt x="12516" y="15011"/>
                    <a:pt x="12384" y="15055"/>
                  </a:cubicBezTo>
                  <a:lnTo>
                    <a:pt x="12403" y="15178"/>
                  </a:lnTo>
                  <a:cubicBezTo>
                    <a:pt x="12535" y="15133"/>
                    <a:pt x="12664" y="15090"/>
                    <a:pt x="12788" y="15044"/>
                  </a:cubicBezTo>
                  <a:lnTo>
                    <a:pt x="12768" y="14922"/>
                  </a:lnTo>
                  <a:close/>
                  <a:moveTo>
                    <a:pt x="12101" y="15169"/>
                  </a:moveTo>
                  <a:cubicBezTo>
                    <a:pt x="11976" y="15209"/>
                    <a:pt x="11846" y="15249"/>
                    <a:pt x="11715" y="15290"/>
                  </a:cubicBezTo>
                  <a:lnTo>
                    <a:pt x="11732" y="15413"/>
                  </a:lnTo>
                  <a:cubicBezTo>
                    <a:pt x="11864" y="15373"/>
                    <a:pt x="11993" y="15332"/>
                    <a:pt x="12119" y="15292"/>
                  </a:cubicBezTo>
                  <a:lnTo>
                    <a:pt x="12101" y="15169"/>
                  </a:lnTo>
                  <a:close/>
                  <a:moveTo>
                    <a:pt x="11456" y="15346"/>
                  </a:moveTo>
                  <a:cubicBezTo>
                    <a:pt x="11330" y="15383"/>
                    <a:pt x="11201" y="15421"/>
                    <a:pt x="11069" y="15459"/>
                  </a:cubicBezTo>
                  <a:lnTo>
                    <a:pt x="11085" y="15581"/>
                  </a:lnTo>
                  <a:cubicBezTo>
                    <a:pt x="11217" y="15544"/>
                    <a:pt x="11347" y="15507"/>
                    <a:pt x="11474" y="15470"/>
                  </a:cubicBezTo>
                  <a:lnTo>
                    <a:pt x="11456" y="15346"/>
                  </a:lnTo>
                  <a:close/>
                  <a:moveTo>
                    <a:pt x="10788" y="15558"/>
                  </a:moveTo>
                  <a:cubicBezTo>
                    <a:pt x="10661" y="15594"/>
                    <a:pt x="10531" y="15629"/>
                    <a:pt x="10400" y="15665"/>
                  </a:cubicBezTo>
                  <a:lnTo>
                    <a:pt x="10416" y="15789"/>
                  </a:lnTo>
                  <a:cubicBezTo>
                    <a:pt x="10547" y="15753"/>
                    <a:pt x="10677" y="15717"/>
                    <a:pt x="10804" y="15682"/>
                  </a:cubicBezTo>
                  <a:lnTo>
                    <a:pt x="10788" y="15558"/>
                  </a:lnTo>
                  <a:close/>
                  <a:moveTo>
                    <a:pt x="10119" y="15735"/>
                  </a:moveTo>
                  <a:cubicBezTo>
                    <a:pt x="10119" y="15735"/>
                    <a:pt x="9730" y="15840"/>
                    <a:pt x="9730" y="15840"/>
                  </a:cubicBezTo>
                  <a:lnTo>
                    <a:pt x="9745" y="15964"/>
                  </a:lnTo>
                  <a:lnTo>
                    <a:pt x="10135" y="15859"/>
                  </a:lnTo>
                  <a:lnTo>
                    <a:pt x="10119" y="15735"/>
                  </a:lnTo>
                  <a:close/>
                  <a:moveTo>
                    <a:pt x="9450" y="15912"/>
                  </a:moveTo>
                  <a:cubicBezTo>
                    <a:pt x="9450" y="15912"/>
                    <a:pt x="9061" y="16016"/>
                    <a:pt x="9061" y="16016"/>
                  </a:cubicBezTo>
                  <a:lnTo>
                    <a:pt x="9076" y="16139"/>
                  </a:lnTo>
                  <a:lnTo>
                    <a:pt x="9465" y="16035"/>
                  </a:lnTo>
                  <a:lnTo>
                    <a:pt x="9450" y="15912"/>
                  </a:lnTo>
                  <a:close/>
                  <a:moveTo>
                    <a:pt x="8780" y="16088"/>
                  </a:moveTo>
                  <a:cubicBezTo>
                    <a:pt x="8780" y="16088"/>
                    <a:pt x="8626" y="16130"/>
                    <a:pt x="8626" y="16130"/>
                  </a:cubicBezTo>
                  <a:cubicBezTo>
                    <a:pt x="8548" y="16151"/>
                    <a:pt x="8470" y="16172"/>
                    <a:pt x="8392" y="16193"/>
                  </a:cubicBezTo>
                  <a:lnTo>
                    <a:pt x="8407" y="16317"/>
                  </a:lnTo>
                  <a:cubicBezTo>
                    <a:pt x="8485" y="16296"/>
                    <a:pt x="8563" y="16275"/>
                    <a:pt x="8640" y="16254"/>
                  </a:cubicBezTo>
                  <a:lnTo>
                    <a:pt x="8795" y="16212"/>
                  </a:lnTo>
                  <a:lnTo>
                    <a:pt x="8780" y="16088"/>
                  </a:lnTo>
                  <a:close/>
                  <a:moveTo>
                    <a:pt x="8110" y="16265"/>
                  </a:moveTo>
                  <a:cubicBezTo>
                    <a:pt x="7981" y="16303"/>
                    <a:pt x="7851" y="16341"/>
                    <a:pt x="7722" y="16380"/>
                  </a:cubicBezTo>
                  <a:lnTo>
                    <a:pt x="7739" y="16503"/>
                  </a:lnTo>
                  <a:cubicBezTo>
                    <a:pt x="7868" y="16464"/>
                    <a:pt x="7997" y="16426"/>
                    <a:pt x="8126" y="16389"/>
                  </a:cubicBezTo>
                  <a:lnTo>
                    <a:pt x="8110" y="16265"/>
                  </a:lnTo>
                  <a:close/>
                  <a:moveTo>
                    <a:pt x="7464" y="16477"/>
                  </a:moveTo>
                  <a:cubicBezTo>
                    <a:pt x="7334" y="16518"/>
                    <a:pt x="7205" y="16561"/>
                    <a:pt x="7077" y="16603"/>
                  </a:cubicBezTo>
                  <a:lnTo>
                    <a:pt x="7095" y="16725"/>
                  </a:lnTo>
                  <a:cubicBezTo>
                    <a:pt x="7224" y="16682"/>
                    <a:pt x="7353" y="16641"/>
                    <a:pt x="7482" y="16600"/>
                  </a:cubicBezTo>
                  <a:lnTo>
                    <a:pt x="7464" y="16477"/>
                  </a:lnTo>
                  <a:close/>
                  <a:moveTo>
                    <a:pt x="6792" y="16690"/>
                  </a:moveTo>
                  <a:cubicBezTo>
                    <a:pt x="6663" y="16734"/>
                    <a:pt x="6535" y="16780"/>
                    <a:pt x="6407" y="16827"/>
                  </a:cubicBezTo>
                  <a:lnTo>
                    <a:pt x="6427" y="16948"/>
                  </a:lnTo>
                  <a:cubicBezTo>
                    <a:pt x="6555" y="16902"/>
                    <a:pt x="6683" y="16857"/>
                    <a:pt x="6811" y="16812"/>
                  </a:cubicBezTo>
                  <a:lnTo>
                    <a:pt x="6792" y="16690"/>
                  </a:lnTo>
                  <a:close/>
                  <a:moveTo>
                    <a:pt x="6120" y="16937"/>
                  </a:moveTo>
                  <a:cubicBezTo>
                    <a:pt x="5992" y="16986"/>
                    <a:pt x="5865" y="17035"/>
                    <a:pt x="5738" y="17085"/>
                  </a:cubicBezTo>
                  <a:lnTo>
                    <a:pt x="5760" y="17207"/>
                  </a:lnTo>
                  <a:cubicBezTo>
                    <a:pt x="5887" y="17156"/>
                    <a:pt x="6013" y="17107"/>
                    <a:pt x="6141" y="17059"/>
                  </a:cubicBezTo>
                  <a:lnTo>
                    <a:pt x="6120" y="16937"/>
                  </a:lnTo>
                  <a:close/>
                  <a:moveTo>
                    <a:pt x="5473" y="17185"/>
                  </a:moveTo>
                  <a:cubicBezTo>
                    <a:pt x="5345" y="17237"/>
                    <a:pt x="5218" y="17291"/>
                    <a:pt x="5092" y="17346"/>
                  </a:cubicBezTo>
                  <a:lnTo>
                    <a:pt x="5116" y="17467"/>
                  </a:lnTo>
                  <a:cubicBezTo>
                    <a:pt x="5242" y="17413"/>
                    <a:pt x="5368" y="17359"/>
                    <a:pt x="5496" y="17306"/>
                  </a:cubicBezTo>
                  <a:lnTo>
                    <a:pt x="5473" y="17185"/>
                  </a:lnTo>
                  <a:close/>
                  <a:moveTo>
                    <a:pt x="4824" y="17467"/>
                  </a:moveTo>
                  <a:cubicBezTo>
                    <a:pt x="4697" y="17525"/>
                    <a:pt x="4571" y="17584"/>
                    <a:pt x="4447" y="17644"/>
                  </a:cubicBezTo>
                  <a:lnTo>
                    <a:pt x="4473" y="17764"/>
                  </a:lnTo>
                  <a:cubicBezTo>
                    <a:pt x="4597" y="17704"/>
                    <a:pt x="4722" y="17646"/>
                    <a:pt x="4849" y="17588"/>
                  </a:cubicBezTo>
                  <a:lnTo>
                    <a:pt x="4824" y="17467"/>
                  </a:lnTo>
                  <a:close/>
                  <a:moveTo>
                    <a:pt x="4175" y="17786"/>
                  </a:moveTo>
                  <a:cubicBezTo>
                    <a:pt x="4049" y="17849"/>
                    <a:pt x="3924" y="17913"/>
                    <a:pt x="3801" y="17979"/>
                  </a:cubicBezTo>
                  <a:lnTo>
                    <a:pt x="3830" y="18097"/>
                  </a:lnTo>
                  <a:cubicBezTo>
                    <a:pt x="3953" y="18032"/>
                    <a:pt x="4077" y="17968"/>
                    <a:pt x="4203" y="17905"/>
                  </a:cubicBezTo>
                  <a:lnTo>
                    <a:pt x="4175" y="17786"/>
                  </a:lnTo>
                  <a:close/>
                  <a:moveTo>
                    <a:pt x="3549" y="18139"/>
                  </a:moveTo>
                  <a:cubicBezTo>
                    <a:pt x="3424" y="18209"/>
                    <a:pt x="3301" y="18280"/>
                    <a:pt x="3180" y="18353"/>
                  </a:cubicBezTo>
                  <a:lnTo>
                    <a:pt x="3212" y="18470"/>
                  </a:lnTo>
                  <a:cubicBezTo>
                    <a:pt x="3332" y="18398"/>
                    <a:pt x="3454" y="18326"/>
                    <a:pt x="3579" y="18256"/>
                  </a:cubicBezTo>
                  <a:lnTo>
                    <a:pt x="3549" y="18139"/>
                  </a:lnTo>
                  <a:close/>
                  <a:moveTo>
                    <a:pt x="2920" y="18493"/>
                  </a:moveTo>
                  <a:cubicBezTo>
                    <a:pt x="2797" y="18571"/>
                    <a:pt x="2676" y="18650"/>
                    <a:pt x="2558" y="18730"/>
                  </a:cubicBezTo>
                  <a:lnTo>
                    <a:pt x="2594" y="18844"/>
                  </a:lnTo>
                  <a:cubicBezTo>
                    <a:pt x="2711" y="18764"/>
                    <a:pt x="2831" y="18686"/>
                    <a:pt x="2954" y="18609"/>
                  </a:cubicBezTo>
                  <a:lnTo>
                    <a:pt x="2920" y="18493"/>
                  </a:lnTo>
                  <a:close/>
                  <a:moveTo>
                    <a:pt x="2290" y="18917"/>
                  </a:moveTo>
                  <a:cubicBezTo>
                    <a:pt x="2169" y="19005"/>
                    <a:pt x="2050" y="19094"/>
                    <a:pt x="1937" y="19184"/>
                  </a:cubicBezTo>
                  <a:lnTo>
                    <a:pt x="1976" y="19294"/>
                  </a:lnTo>
                  <a:cubicBezTo>
                    <a:pt x="2089" y="19205"/>
                    <a:pt x="2207" y="19117"/>
                    <a:pt x="2327" y="19030"/>
                  </a:cubicBezTo>
                  <a:lnTo>
                    <a:pt x="2290" y="18917"/>
                  </a:lnTo>
                  <a:close/>
                  <a:moveTo>
                    <a:pt x="1703" y="19377"/>
                  </a:moveTo>
                  <a:cubicBezTo>
                    <a:pt x="1585" y="19477"/>
                    <a:pt x="1470" y="19579"/>
                    <a:pt x="1363" y="19681"/>
                  </a:cubicBezTo>
                  <a:lnTo>
                    <a:pt x="1408" y="19787"/>
                  </a:lnTo>
                  <a:cubicBezTo>
                    <a:pt x="1515" y="19686"/>
                    <a:pt x="1628" y="19585"/>
                    <a:pt x="1745" y="19486"/>
                  </a:cubicBezTo>
                  <a:lnTo>
                    <a:pt x="1703" y="19377"/>
                  </a:lnTo>
                  <a:close/>
                  <a:moveTo>
                    <a:pt x="1107" y="19907"/>
                  </a:moveTo>
                  <a:cubicBezTo>
                    <a:pt x="995" y="20023"/>
                    <a:pt x="888" y="20142"/>
                    <a:pt x="789" y="20260"/>
                  </a:cubicBezTo>
                  <a:lnTo>
                    <a:pt x="842" y="20358"/>
                  </a:lnTo>
                  <a:cubicBezTo>
                    <a:pt x="939" y="20242"/>
                    <a:pt x="1045" y="20124"/>
                    <a:pt x="1156" y="20010"/>
                  </a:cubicBezTo>
                  <a:lnTo>
                    <a:pt x="1107" y="19907"/>
                  </a:lnTo>
                  <a:close/>
                  <a:moveTo>
                    <a:pt x="592" y="20544"/>
                  </a:moveTo>
                  <a:cubicBezTo>
                    <a:pt x="490" y="20681"/>
                    <a:pt x="395" y="20823"/>
                    <a:pt x="311" y="20964"/>
                  </a:cubicBezTo>
                  <a:lnTo>
                    <a:pt x="374" y="21047"/>
                  </a:lnTo>
                  <a:cubicBezTo>
                    <a:pt x="457" y="20909"/>
                    <a:pt x="549" y="20771"/>
                    <a:pt x="649" y="20637"/>
                  </a:cubicBezTo>
                  <a:lnTo>
                    <a:pt x="592" y="20544"/>
                  </a:lnTo>
                  <a:close/>
                  <a:moveTo>
                    <a:pt x="112" y="21286"/>
                  </a:moveTo>
                  <a:cubicBezTo>
                    <a:pt x="72" y="21368"/>
                    <a:pt x="34" y="21452"/>
                    <a:pt x="0" y="21534"/>
                  </a:cubicBezTo>
                  <a:lnTo>
                    <a:pt x="72" y="21599"/>
                  </a:lnTo>
                  <a:cubicBezTo>
                    <a:pt x="105" y="21520"/>
                    <a:pt x="142" y="21440"/>
                    <a:pt x="181" y="21360"/>
                  </a:cubicBezTo>
                  <a:lnTo>
                    <a:pt x="112" y="21286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2FC3CF-EFC6-4CFD-8746-DED5E9EE779F}"/>
              </a:ext>
            </a:extLst>
          </p:cNvPr>
          <p:cNvGrpSpPr/>
          <p:nvPr/>
        </p:nvGrpSpPr>
        <p:grpSpPr>
          <a:xfrm>
            <a:off x="10313385" y="508334"/>
            <a:ext cx="1091227" cy="977437"/>
            <a:chOff x="3930460" y="3625047"/>
            <a:chExt cx="1980044" cy="1942170"/>
          </a:xfrm>
        </p:grpSpPr>
        <p:sp>
          <p:nvSpPr>
            <p:cNvPr id="94" name="Oval Callout 6"/>
            <p:cNvSpPr/>
            <p:nvPr/>
          </p:nvSpPr>
          <p:spPr>
            <a:xfrm>
              <a:off x="3930460" y="3625047"/>
              <a:ext cx="1980044" cy="1942170"/>
            </a:xfrm>
            <a:prstGeom prst="wedgeEllipseCallout">
              <a:avLst>
                <a:gd name="adj1" fmla="val -5527"/>
                <a:gd name="adj2" fmla="val 67378"/>
              </a:avLst>
            </a:prstGeom>
            <a:solidFill>
              <a:schemeClr val="bg1"/>
            </a:solidFill>
            <a:ln w="1270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7"/>
            <p:cNvSpPr/>
            <p:nvPr/>
          </p:nvSpPr>
          <p:spPr>
            <a:xfrm>
              <a:off x="4195972" y="3878235"/>
              <a:ext cx="1449020" cy="1449020"/>
            </a:xfrm>
            <a:prstGeom prst="ellipse">
              <a:avLst/>
            </a:prstGeom>
            <a:gradFill>
              <a:gsLst>
                <a:gs pos="100000">
                  <a:schemeClr val="tx2">
                    <a:lumMod val="75000"/>
                  </a:schemeClr>
                </a:gs>
                <a:gs pos="0">
                  <a:schemeClr val="tx2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文本框 103"/>
            <p:cNvSpPr txBox="1"/>
            <p:nvPr>
              <p:custDataLst>
                <p:tags r:id="rId5"/>
              </p:custDataLst>
            </p:nvPr>
          </p:nvSpPr>
          <p:spPr>
            <a:xfrm>
              <a:off x="4190683" y="4820619"/>
              <a:ext cx="1415820" cy="345941"/>
            </a:xfrm>
            <a:prstGeom prst="rect">
              <a:avLst/>
            </a:prstGeom>
            <a:noFill/>
          </p:spPr>
          <p:txBody>
            <a:bodyPr wrap="square" anchor="b" anchorCtr="0">
              <a:noAutofit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pPr algn="ctr"/>
              <a:r>
                <a:rPr lang="en-US" altLang="zh-CN" sz="1400" b="1" dirty="0" err="1">
                  <a:solidFill>
                    <a:schemeClr val="bg1"/>
                  </a:solidFill>
                  <a:latin typeface="+mn-ea"/>
                  <a:cs typeface="+mj-cs"/>
                </a:rPr>
                <a:t>Situasi</a:t>
              </a: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cs typeface="+mj-cs"/>
                </a:rPr>
                <a:t> 5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EEB195-735E-4264-BFEF-9FF2B24E1182}"/>
              </a:ext>
            </a:extLst>
          </p:cNvPr>
          <p:cNvGrpSpPr/>
          <p:nvPr/>
        </p:nvGrpSpPr>
        <p:grpSpPr>
          <a:xfrm>
            <a:off x="5996399" y="1828429"/>
            <a:ext cx="1736840" cy="1703618"/>
            <a:chOff x="5809779" y="2109939"/>
            <a:chExt cx="1736840" cy="170361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06AF639-58B3-432B-A66C-AEE576D65237}"/>
                </a:ext>
              </a:extLst>
            </p:cNvPr>
            <p:cNvGrpSpPr/>
            <p:nvPr/>
          </p:nvGrpSpPr>
          <p:grpSpPr>
            <a:xfrm>
              <a:off x="5809779" y="2109939"/>
              <a:ext cx="1736840" cy="1703618"/>
              <a:chOff x="5809779" y="2109939"/>
              <a:chExt cx="1736840" cy="1703618"/>
            </a:xfrm>
          </p:grpSpPr>
          <p:sp>
            <p:nvSpPr>
              <p:cNvPr id="98" name="Oval Callout 14"/>
              <p:cNvSpPr/>
              <p:nvPr/>
            </p:nvSpPr>
            <p:spPr>
              <a:xfrm>
                <a:off x="5809779" y="2109939"/>
                <a:ext cx="1736840" cy="1703618"/>
              </a:xfrm>
              <a:prstGeom prst="wedgeEllipseCallout">
                <a:avLst>
                  <a:gd name="adj1" fmla="val -5527"/>
                  <a:gd name="adj2" fmla="val 67378"/>
                </a:avLst>
              </a:prstGeom>
              <a:gradFill>
                <a:gsLst>
                  <a:gs pos="100000">
                    <a:schemeClr val="accent3">
                      <a:lumMod val="75000"/>
                    </a:schemeClr>
                  </a:gs>
                  <a:gs pos="0">
                    <a:schemeClr val="accent3"/>
                  </a:gs>
                </a:gsLst>
                <a:lin ang="36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Oval 15"/>
              <p:cNvSpPr/>
              <p:nvPr/>
            </p:nvSpPr>
            <p:spPr>
              <a:xfrm>
                <a:off x="5999331" y="2297194"/>
                <a:ext cx="1329107" cy="13291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文本框 106"/>
            <p:cNvSpPr txBox="1"/>
            <p:nvPr>
              <p:custDataLst>
                <p:tags r:id="rId4"/>
              </p:custDataLst>
            </p:nvPr>
          </p:nvSpPr>
          <p:spPr>
            <a:xfrm>
              <a:off x="5970288" y="2756293"/>
              <a:ext cx="1415819" cy="345941"/>
            </a:xfrm>
            <a:prstGeom prst="rect">
              <a:avLst/>
            </a:prstGeom>
            <a:noFill/>
          </p:spPr>
          <p:txBody>
            <a:bodyPr wrap="square" anchor="b" anchorCtr="0">
              <a:normAutofit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pPr algn="ctr"/>
              <a:r>
                <a:rPr lang="en-US" altLang="zh-CN" sz="1600" b="1" dirty="0" err="1">
                  <a:solidFill>
                    <a:schemeClr val="tx2"/>
                  </a:solidFill>
                  <a:latin typeface="+mn-ea"/>
                  <a:cs typeface="+mj-cs"/>
                </a:rPr>
                <a:t>Situasi</a:t>
              </a:r>
              <a:r>
                <a:rPr lang="en-US" altLang="zh-CN" sz="1600" b="1" dirty="0">
                  <a:solidFill>
                    <a:schemeClr val="tx2"/>
                  </a:solidFill>
                  <a:latin typeface="+mn-ea"/>
                  <a:cs typeface="+mj-cs"/>
                </a:rPr>
                <a:t> 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263DA6-CA5C-4140-B552-AF7AA88810C9}"/>
              </a:ext>
            </a:extLst>
          </p:cNvPr>
          <p:cNvGrpSpPr/>
          <p:nvPr/>
        </p:nvGrpSpPr>
        <p:grpSpPr>
          <a:xfrm>
            <a:off x="7922791" y="638439"/>
            <a:ext cx="1513720" cy="1465061"/>
            <a:chOff x="8404193" y="3161101"/>
            <a:chExt cx="1736840" cy="1703618"/>
          </a:xfrm>
        </p:grpSpPr>
        <p:sp>
          <p:nvSpPr>
            <p:cNvPr id="96" name="Oval Callout 10"/>
            <p:cNvSpPr/>
            <p:nvPr/>
          </p:nvSpPr>
          <p:spPr>
            <a:xfrm>
              <a:off x="8404193" y="3161101"/>
              <a:ext cx="1736840" cy="1703618"/>
            </a:xfrm>
            <a:prstGeom prst="wedgeEllipseCallout">
              <a:avLst>
                <a:gd name="adj1" fmla="val -5527"/>
                <a:gd name="adj2" fmla="val 673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11"/>
            <p:cNvSpPr/>
            <p:nvPr/>
          </p:nvSpPr>
          <p:spPr>
            <a:xfrm>
              <a:off x="8608059" y="3347102"/>
              <a:ext cx="1329107" cy="13291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文本框 109"/>
            <p:cNvSpPr txBox="1"/>
            <p:nvPr>
              <p:custDataLst>
                <p:tags r:id="rId3"/>
              </p:custDataLst>
            </p:nvPr>
          </p:nvSpPr>
          <p:spPr>
            <a:xfrm>
              <a:off x="8564702" y="3807574"/>
              <a:ext cx="1415819" cy="345941"/>
            </a:xfrm>
            <a:prstGeom prst="rect">
              <a:avLst/>
            </a:prstGeom>
            <a:noFill/>
          </p:spPr>
          <p:txBody>
            <a:bodyPr wrap="square" anchor="b" anchorCtr="0">
              <a:normAutofit fontScale="92500" lnSpcReduction="10000"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pPr algn="ctr"/>
              <a:r>
                <a:rPr lang="en-US" altLang="zh-CN" sz="1600" b="1" dirty="0" err="1">
                  <a:solidFill>
                    <a:schemeClr val="tx2"/>
                  </a:solidFill>
                  <a:latin typeface="+mn-ea"/>
                  <a:cs typeface="+mj-cs"/>
                </a:rPr>
                <a:t>Situasi</a:t>
              </a:r>
              <a:r>
                <a:rPr lang="en-US" altLang="zh-CN" sz="1600" b="1" dirty="0">
                  <a:solidFill>
                    <a:schemeClr val="tx2"/>
                  </a:solidFill>
                  <a:latin typeface="+mn-ea"/>
                  <a:cs typeface="+mj-cs"/>
                </a:rPr>
                <a:t> 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31C670-1B8E-4E10-B7A2-33D02C5CBE1F}"/>
              </a:ext>
            </a:extLst>
          </p:cNvPr>
          <p:cNvGrpSpPr/>
          <p:nvPr/>
        </p:nvGrpSpPr>
        <p:grpSpPr>
          <a:xfrm>
            <a:off x="8222541" y="2929264"/>
            <a:ext cx="1948451" cy="1911182"/>
            <a:chOff x="7931436" y="692804"/>
            <a:chExt cx="1510276" cy="1481388"/>
          </a:xfrm>
        </p:grpSpPr>
        <p:sp>
          <p:nvSpPr>
            <p:cNvPr id="100" name="Oval Callout 18"/>
            <p:cNvSpPr/>
            <p:nvPr/>
          </p:nvSpPr>
          <p:spPr>
            <a:xfrm>
              <a:off x="7931436" y="692804"/>
              <a:ext cx="1510276" cy="1481388"/>
            </a:xfrm>
            <a:prstGeom prst="wedgeEllipseCallout">
              <a:avLst>
                <a:gd name="adj1" fmla="val -5527"/>
                <a:gd name="adj2" fmla="val 67378"/>
              </a:avLst>
            </a:prstGeom>
            <a:gradFill>
              <a:gsLst>
                <a:gs pos="100000">
                  <a:schemeClr val="accent4">
                    <a:lumMod val="75000"/>
                  </a:schemeClr>
                </a:gs>
                <a:gs pos="0">
                  <a:schemeClr val="accent4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9"/>
            <p:cNvSpPr/>
            <p:nvPr/>
          </p:nvSpPr>
          <p:spPr>
            <a:xfrm>
              <a:off x="8165354" y="912575"/>
              <a:ext cx="1042442" cy="1042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文本框 112"/>
            <p:cNvSpPr txBox="1"/>
            <p:nvPr>
              <p:custDataLst>
                <p:tags r:id="rId2"/>
              </p:custDataLst>
            </p:nvPr>
          </p:nvSpPr>
          <p:spPr>
            <a:xfrm>
              <a:off x="7977926" y="1205263"/>
              <a:ext cx="1415819" cy="345941"/>
            </a:xfrm>
            <a:prstGeom prst="rect">
              <a:avLst/>
            </a:prstGeom>
            <a:noFill/>
          </p:spPr>
          <p:txBody>
            <a:bodyPr wrap="square" anchor="b" anchorCtr="0">
              <a:normAutofit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pPr algn="ctr"/>
              <a:r>
                <a:rPr lang="en-US" altLang="zh-CN" b="1" dirty="0" err="1">
                  <a:solidFill>
                    <a:schemeClr val="tx2"/>
                  </a:solidFill>
                  <a:latin typeface="+mn-ea"/>
                  <a:cs typeface="+mj-cs"/>
                </a:rPr>
                <a:t>Situasi</a:t>
              </a:r>
              <a:r>
                <a:rPr lang="en-US" altLang="zh-CN" b="1" dirty="0">
                  <a:solidFill>
                    <a:schemeClr val="tx2"/>
                  </a:solidFill>
                  <a:latin typeface="+mn-ea"/>
                  <a:cs typeface="+mj-cs"/>
                </a:rPr>
                <a:t> 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A0A247-F761-4481-A3E0-9FDF829154CE}"/>
              </a:ext>
            </a:extLst>
          </p:cNvPr>
          <p:cNvGrpSpPr/>
          <p:nvPr/>
        </p:nvGrpSpPr>
        <p:grpSpPr>
          <a:xfrm>
            <a:off x="3449613" y="3428999"/>
            <a:ext cx="2092691" cy="1904125"/>
            <a:chOff x="10121131" y="560423"/>
            <a:chExt cx="1236059" cy="1158650"/>
          </a:xfrm>
        </p:grpSpPr>
        <p:sp>
          <p:nvSpPr>
            <p:cNvPr id="102" name="Oval Callout 22"/>
            <p:cNvSpPr/>
            <p:nvPr/>
          </p:nvSpPr>
          <p:spPr>
            <a:xfrm>
              <a:off x="10141033" y="560423"/>
              <a:ext cx="1181244" cy="1158650"/>
            </a:xfrm>
            <a:prstGeom prst="wedgeEllipseCallout">
              <a:avLst>
                <a:gd name="adj1" fmla="val -5527"/>
                <a:gd name="adj2" fmla="val 67378"/>
              </a:avLst>
            </a:prstGeom>
            <a:gradFill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23"/>
            <p:cNvSpPr/>
            <p:nvPr/>
          </p:nvSpPr>
          <p:spPr>
            <a:xfrm>
              <a:off x="10288493" y="709768"/>
              <a:ext cx="865060" cy="8650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文本框 115"/>
            <p:cNvSpPr txBox="1"/>
            <p:nvPr>
              <p:custDataLst>
                <p:tags r:id="rId1"/>
              </p:custDataLst>
            </p:nvPr>
          </p:nvSpPr>
          <p:spPr>
            <a:xfrm>
              <a:off x="10121131" y="890564"/>
              <a:ext cx="1236059" cy="345941"/>
            </a:xfrm>
            <a:prstGeom prst="rect">
              <a:avLst/>
            </a:prstGeom>
            <a:noFill/>
          </p:spPr>
          <p:txBody>
            <a:bodyPr wrap="square" anchor="b" anchorCtr="0">
              <a:normAutofit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pPr algn="ctr"/>
              <a:r>
                <a:rPr lang="en-US" altLang="zh-CN" sz="2000" b="1" dirty="0" err="1">
                  <a:solidFill>
                    <a:schemeClr val="tx2"/>
                  </a:solidFill>
                  <a:latin typeface="+mn-ea"/>
                  <a:cs typeface="+mj-cs"/>
                </a:rPr>
                <a:t>Situasi</a:t>
              </a:r>
              <a:r>
                <a:rPr lang="en-US" altLang="zh-CN" sz="2000" b="1" dirty="0">
                  <a:solidFill>
                    <a:schemeClr val="tx2"/>
                  </a:solidFill>
                  <a:latin typeface="+mn-ea"/>
                  <a:cs typeface="+mj-cs"/>
                </a:rPr>
                <a:t> 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3AD81E0-E62B-439F-93C3-E1931FB21F50}"/>
              </a:ext>
            </a:extLst>
          </p:cNvPr>
          <p:cNvGrpSpPr/>
          <p:nvPr/>
        </p:nvGrpSpPr>
        <p:grpSpPr>
          <a:xfrm>
            <a:off x="454301" y="5659178"/>
            <a:ext cx="7359226" cy="1200329"/>
            <a:chOff x="5673961" y="692898"/>
            <a:chExt cx="7359226" cy="1200329"/>
          </a:xfrm>
        </p:grpSpPr>
        <p:sp>
          <p:nvSpPr>
            <p:cNvPr id="6" name="椭圆 5"/>
            <p:cNvSpPr/>
            <p:nvPr/>
          </p:nvSpPr>
          <p:spPr>
            <a:xfrm>
              <a:off x="5673961" y="839118"/>
              <a:ext cx="335276" cy="33527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63862" y="692898"/>
              <a:ext cx="6869325" cy="120032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n-ID" dirty="0" err="1"/>
                <a:t>Situasi</a:t>
              </a:r>
              <a:r>
                <a:rPr lang="en-ID" dirty="0"/>
                <a:t> yang </a:t>
              </a:r>
              <a:r>
                <a:rPr lang="en-ID" dirty="0" err="1"/>
                <a:t>menyebabkan</a:t>
              </a:r>
              <a:r>
                <a:rPr lang="en-ID" dirty="0"/>
                <a:t> </a:t>
              </a:r>
              <a:r>
                <a:rPr lang="en-ID" dirty="0" err="1"/>
                <a:t>Pejabat</a:t>
              </a:r>
              <a:r>
                <a:rPr lang="en-ID" dirty="0"/>
                <a:t>/</a:t>
              </a:r>
              <a:r>
                <a:rPr lang="en-ID" dirty="0" err="1"/>
                <a:t>Pegawai</a:t>
              </a:r>
              <a:r>
                <a:rPr lang="en-ID" dirty="0"/>
                <a:t> Kementerian </a:t>
              </a:r>
              <a:r>
                <a:rPr lang="en-ID" dirty="0" err="1"/>
                <a:t>menerima</a:t>
              </a:r>
              <a:r>
                <a:rPr lang="en-ID" dirty="0"/>
                <a:t> </a:t>
              </a:r>
              <a:r>
                <a:rPr lang="en-ID" dirty="0" err="1"/>
                <a:t>gratifikasi</a:t>
              </a:r>
              <a:r>
                <a:rPr lang="en-ID" dirty="0"/>
                <a:t> </a:t>
              </a:r>
              <a:r>
                <a:rPr lang="en-ID" dirty="0" err="1"/>
                <a:t>atau</a:t>
              </a:r>
              <a:r>
                <a:rPr lang="en-ID" dirty="0"/>
                <a:t> </a:t>
              </a:r>
              <a:r>
                <a:rPr lang="en-ID" dirty="0" err="1"/>
                <a:t>pemberian</a:t>
              </a:r>
              <a:r>
                <a:rPr lang="en-ID" dirty="0"/>
                <a:t> </a:t>
              </a:r>
              <a:r>
                <a:rPr lang="en-ID" dirty="0" err="1"/>
                <a:t>atau</a:t>
              </a:r>
              <a:r>
                <a:rPr lang="en-ID" dirty="0"/>
                <a:t> </a:t>
              </a:r>
              <a:r>
                <a:rPr lang="en-ID" dirty="0" err="1"/>
                <a:t>penerimaan</a:t>
              </a:r>
              <a:r>
                <a:rPr lang="en-ID" dirty="0"/>
                <a:t> </a:t>
              </a:r>
              <a:r>
                <a:rPr lang="en-ID" dirty="0" err="1"/>
                <a:t>hadiah</a:t>
              </a:r>
              <a:r>
                <a:rPr lang="en-ID" dirty="0"/>
                <a:t>/</a:t>
              </a:r>
              <a:r>
                <a:rPr lang="en-ID" dirty="0" err="1"/>
                <a:t>cinderamata</a:t>
              </a:r>
              <a:r>
                <a:rPr lang="en-ID" dirty="0"/>
                <a:t> </a:t>
              </a:r>
              <a:r>
                <a:rPr lang="en-ID" dirty="0" err="1"/>
                <a:t>atau</a:t>
              </a:r>
              <a:r>
                <a:rPr lang="en-ID" dirty="0"/>
                <a:t> </a:t>
              </a:r>
              <a:r>
                <a:rPr lang="en-ID" dirty="0" err="1"/>
                <a:t>hiburan</a:t>
              </a:r>
              <a:r>
                <a:rPr lang="en-ID" dirty="0"/>
                <a:t> </a:t>
              </a:r>
              <a:r>
                <a:rPr lang="en-ID" dirty="0" err="1"/>
                <a:t>atas</a:t>
              </a:r>
              <a:r>
                <a:rPr lang="en-ID" dirty="0"/>
                <a:t> </a:t>
              </a:r>
              <a:r>
                <a:rPr lang="en-ID" dirty="0" err="1"/>
                <a:t>suatu</a:t>
              </a:r>
              <a:r>
                <a:rPr lang="en-ID" dirty="0"/>
                <a:t> </a:t>
              </a:r>
              <a:r>
                <a:rPr lang="en-ID" dirty="0" err="1"/>
                <a:t>keputusan</a:t>
              </a:r>
              <a:r>
                <a:rPr lang="en-ID" dirty="0"/>
                <a:t> </a:t>
              </a:r>
              <a:r>
                <a:rPr lang="en-ID" dirty="0" err="1"/>
                <a:t>atau</a:t>
              </a:r>
              <a:r>
                <a:rPr lang="en-ID" dirty="0"/>
                <a:t> </a:t>
              </a:r>
              <a:r>
                <a:rPr lang="en-ID" dirty="0" err="1"/>
                <a:t>jabatan</a:t>
              </a:r>
              <a:r>
                <a:rPr lang="en-ID" dirty="0"/>
                <a:t> yang </a:t>
              </a:r>
              <a:r>
                <a:rPr lang="en-ID" dirty="0" err="1"/>
                <a:t>menguntungkan</a:t>
              </a:r>
              <a:r>
                <a:rPr lang="en-ID" dirty="0"/>
                <a:t> </a:t>
              </a:r>
              <a:r>
                <a:rPr lang="en-ID" dirty="0" err="1"/>
                <a:t>pihak</a:t>
              </a:r>
              <a:r>
                <a:rPr lang="en-ID" dirty="0"/>
                <a:t> </a:t>
              </a:r>
              <a:r>
                <a:rPr lang="en-ID" dirty="0" err="1"/>
                <a:t>pemberi</a:t>
              </a:r>
              <a:r>
                <a:rPr lang="en-ID" dirty="0"/>
                <a:t>.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8EB173-0652-4F99-9FA1-48DA5FC83954}"/>
              </a:ext>
            </a:extLst>
          </p:cNvPr>
          <p:cNvGrpSpPr/>
          <p:nvPr/>
        </p:nvGrpSpPr>
        <p:grpSpPr>
          <a:xfrm>
            <a:off x="469541" y="4898877"/>
            <a:ext cx="7319470" cy="707886"/>
            <a:chOff x="497124" y="4933250"/>
            <a:chExt cx="7319470" cy="707886"/>
          </a:xfrm>
        </p:grpSpPr>
        <p:sp>
          <p:nvSpPr>
            <p:cNvPr id="129" name="椭圆 128"/>
            <p:cNvSpPr/>
            <p:nvPr/>
          </p:nvSpPr>
          <p:spPr>
            <a:xfrm>
              <a:off x="497124" y="5037895"/>
              <a:ext cx="335276" cy="3352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984505" y="4933250"/>
              <a:ext cx="6832089" cy="70788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n-ID" sz="2000" dirty="0" err="1"/>
                <a:t>Situasi</a:t>
              </a:r>
              <a:r>
                <a:rPr lang="en-ID" sz="2000" dirty="0"/>
                <a:t> yang </a:t>
              </a:r>
              <a:r>
                <a:rPr lang="en-ID" sz="2000" dirty="0" err="1"/>
                <a:t>menyebabkan</a:t>
              </a:r>
              <a:r>
                <a:rPr lang="en-ID" sz="2000" dirty="0"/>
                <a:t> </a:t>
              </a:r>
              <a:r>
                <a:rPr lang="en-ID" sz="2000" dirty="0" err="1"/>
                <a:t>penggunaan</a:t>
              </a:r>
              <a:r>
                <a:rPr lang="en-ID" sz="2000" dirty="0"/>
                <a:t> </a:t>
              </a:r>
              <a:r>
                <a:rPr lang="en-ID" sz="2000" dirty="0" err="1"/>
                <a:t>aset</a:t>
              </a:r>
              <a:r>
                <a:rPr lang="en-ID" sz="2000" dirty="0"/>
                <a:t> </a:t>
              </a:r>
              <a:r>
                <a:rPr lang="en-ID" sz="2000" dirty="0" err="1"/>
                <a:t>jabatan</a:t>
              </a:r>
              <a:r>
                <a:rPr lang="en-ID" sz="2000" dirty="0"/>
                <a:t> </a:t>
              </a:r>
              <a:r>
                <a:rPr lang="en-ID" sz="2000" dirty="0" err="1"/>
                <a:t>atau</a:t>
              </a:r>
              <a:r>
                <a:rPr lang="en-ID" sz="2000" dirty="0"/>
                <a:t> </a:t>
              </a:r>
              <a:r>
                <a:rPr lang="en-ID" sz="2000" dirty="0" err="1"/>
                <a:t>aset</a:t>
              </a:r>
              <a:r>
                <a:rPr lang="en-ID" sz="2000" dirty="0"/>
                <a:t> Kementerian </a:t>
              </a:r>
              <a:r>
                <a:rPr lang="en-ID" sz="2000" dirty="0" err="1"/>
                <a:t>untuk</a:t>
              </a:r>
              <a:r>
                <a:rPr lang="en-ID" sz="2000" dirty="0"/>
                <a:t> </a:t>
              </a:r>
              <a:r>
                <a:rPr lang="en-ID" sz="2000" dirty="0" err="1"/>
                <a:t>kepentingan</a:t>
              </a:r>
              <a:r>
                <a:rPr lang="en-ID" sz="2000" dirty="0"/>
                <a:t> </a:t>
              </a:r>
              <a:r>
                <a:rPr lang="en-ID" sz="2000" dirty="0" err="1"/>
                <a:t>pribadi</a:t>
              </a:r>
              <a:r>
                <a:rPr lang="en-ID" sz="2000" dirty="0"/>
                <a:t> </a:t>
              </a:r>
              <a:r>
                <a:rPr lang="en-ID" sz="2000" dirty="0" err="1"/>
                <a:t>atau</a:t>
              </a:r>
              <a:r>
                <a:rPr lang="en-ID" sz="2000" dirty="0"/>
                <a:t> </a:t>
              </a:r>
              <a:r>
                <a:rPr lang="en-ID" sz="2000" dirty="0" err="1"/>
                <a:t>golongan</a:t>
              </a:r>
              <a:r>
                <a:rPr lang="en-ID" sz="2000" dirty="0"/>
                <a:t>.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41774EE-BE1E-4543-8B8D-0ECDF7778BFE}"/>
              </a:ext>
            </a:extLst>
          </p:cNvPr>
          <p:cNvGrpSpPr/>
          <p:nvPr/>
        </p:nvGrpSpPr>
        <p:grpSpPr>
          <a:xfrm>
            <a:off x="499753" y="3786531"/>
            <a:ext cx="7314341" cy="1015663"/>
            <a:chOff x="499753" y="3817011"/>
            <a:chExt cx="7314341" cy="1015663"/>
          </a:xfrm>
        </p:grpSpPr>
        <p:sp>
          <p:nvSpPr>
            <p:cNvPr id="132" name="椭圆 131"/>
            <p:cNvSpPr/>
            <p:nvPr/>
          </p:nvSpPr>
          <p:spPr>
            <a:xfrm>
              <a:off x="499753" y="3954125"/>
              <a:ext cx="335276" cy="3352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982005" y="3817011"/>
              <a:ext cx="6832089" cy="101566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n-ID" sz="2000" dirty="0" err="1">
                  <a:solidFill>
                    <a:schemeClr val="tx1"/>
                  </a:solidFill>
                </a:rPr>
                <a:t>Situasi</a:t>
              </a:r>
              <a:r>
                <a:rPr lang="en-ID" sz="2000" dirty="0">
                  <a:solidFill>
                    <a:schemeClr val="tx1"/>
                  </a:solidFill>
                </a:rPr>
                <a:t> yang </a:t>
              </a:r>
              <a:r>
                <a:rPr lang="en-ID" sz="2000" dirty="0" err="1">
                  <a:solidFill>
                    <a:schemeClr val="tx1"/>
                  </a:solidFill>
                </a:rPr>
                <a:t>menyebabkan</a:t>
              </a:r>
              <a:r>
                <a:rPr lang="en-ID" sz="2000" dirty="0">
                  <a:solidFill>
                    <a:schemeClr val="tx1"/>
                  </a:solidFill>
                </a:rPr>
                <a:t> </a:t>
              </a:r>
              <a:r>
                <a:rPr lang="en-ID" sz="2000" dirty="0" err="1">
                  <a:solidFill>
                    <a:schemeClr val="tx1"/>
                  </a:solidFill>
                </a:rPr>
                <a:t>informasi</a:t>
              </a:r>
              <a:r>
                <a:rPr lang="en-ID" sz="2000" dirty="0">
                  <a:solidFill>
                    <a:schemeClr val="tx1"/>
                  </a:solidFill>
                </a:rPr>
                <a:t> </a:t>
              </a:r>
              <a:r>
                <a:rPr lang="en-ID" sz="2000" dirty="0" err="1">
                  <a:solidFill>
                    <a:schemeClr val="tx1"/>
                  </a:solidFill>
                </a:rPr>
                <a:t>rahasia</a:t>
              </a:r>
              <a:r>
                <a:rPr lang="en-ID" sz="2000" dirty="0">
                  <a:solidFill>
                    <a:schemeClr val="tx1"/>
                  </a:solidFill>
                </a:rPr>
                <a:t> </a:t>
              </a:r>
              <a:r>
                <a:rPr lang="en-ID" sz="2000" dirty="0" err="1">
                  <a:solidFill>
                    <a:schemeClr val="tx1"/>
                  </a:solidFill>
                </a:rPr>
                <a:t>jabatan</a:t>
              </a:r>
              <a:r>
                <a:rPr lang="en-ID" sz="2000" dirty="0">
                  <a:solidFill>
                    <a:schemeClr val="tx1"/>
                  </a:solidFill>
                </a:rPr>
                <a:t>/Kementerian </a:t>
              </a:r>
              <a:r>
                <a:rPr lang="en-ID" sz="2000" dirty="0" err="1">
                  <a:solidFill>
                    <a:schemeClr val="tx1"/>
                  </a:solidFill>
                </a:rPr>
                <a:t>dipergunakan</a:t>
              </a:r>
              <a:r>
                <a:rPr lang="en-ID" sz="2000" dirty="0">
                  <a:solidFill>
                    <a:schemeClr val="tx1"/>
                  </a:solidFill>
                </a:rPr>
                <a:t> </a:t>
              </a:r>
              <a:r>
                <a:rPr lang="en-ID" sz="2000" dirty="0" err="1">
                  <a:solidFill>
                    <a:schemeClr val="tx1"/>
                  </a:solidFill>
                </a:rPr>
                <a:t>untuk</a:t>
              </a:r>
              <a:r>
                <a:rPr lang="en-ID" sz="2000" dirty="0">
                  <a:solidFill>
                    <a:schemeClr val="tx1"/>
                  </a:solidFill>
                </a:rPr>
                <a:t> </a:t>
              </a:r>
              <a:r>
                <a:rPr lang="en-ID" sz="2000" dirty="0" err="1">
                  <a:solidFill>
                    <a:schemeClr val="tx1"/>
                  </a:solidFill>
                </a:rPr>
                <a:t>kepentingan</a:t>
              </a:r>
              <a:r>
                <a:rPr lang="en-ID" sz="2000" dirty="0">
                  <a:solidFill>
                    <a:schemeClr val="tx1"/>
                  </a:solidFill>
                </a:rPr>
                <a:t> </a:t>
              </a:r>
              <a:r>
                <a:rPr lang="en-ID" sz="2000" dirty="0" err="1">
                  <a:solidFill>
                    <a:schemeClr val="tx1"/>
                  </a:solidFill>
                </a:rPr>
                <a:t>pribadi</a:t>
              </a:r>
              <a:r>
                <a:rPr lang="en-ID" sz="2000" dirty="0">
                  <a:solidFill>
                    <a:schemeClr val="tx1"/>
                  </a:solidFill>
                </a:rPr>
                <a:t> </a:t>
              </a:r>
              <a:r>
                <a:rPr lang="en-ID" sz="2000" dirty="0" err="1">
                  <a:solidFill>
                    <a:schemeClr val="tx1"/>
                  </a:solidFill>
                </a:rPr>
                <a:t>atau</a:t>
              </a:r>
              <a:r>
                <a:rPr lang="en-ID" sz="2000" dirty="0">
                  <a:solidFill>
                    <a:schemeClr val="tx1"/>
                  </a:solidFill>
                </a:rPr>
                <a:t> </a:t>
              </a:r>
              <a:r>
                <a:rPr lang="en-ID" sz="2000" dirty="0" err="1">
                  <a:solidFill>
                    <a:schemeClr val="tx1"/>
                  </a:solidFill>
                </a:rPr>
                <a:t>golongan</a:t>
              </a:r>
              <a:r>
                <a:rPr lang="en-ID" sz="2000" dirty="0">
                  <a:solidFill>
                    <a:schemeClr val="tx1"/>
                  </a:solidFill>
                </a:rPr>
                <a:t>.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A8578CC-8634-4592-A2A3-BB12E4733F36}"/>
              </a:ext>
            </a:extLst>
          </p:cNvPr>
          <p:cNvGrpSpPr/>
          <p:nvPr/>
        </p:nvGrpSpPr>
        <p:grpSpPr>
          <a:xfrm>
            <a:off x="487568" y="2522533"/>
            <a:ext cx="7327422" cy="1200329"/>
            <a:chOff x="6800401" y="2608923"/>
            <a:chExt cx="7327422" cy="1200329"/>
          </a:xfrm>
        </p:grpSpPr>
        <p:sp>
          <p:nvSpPr>
            <p:cNvPr id="135" name="椭圆 134"/>
            <p:cNvSpPr/>
            <p:nvPr/>
          </p:nvSpPr>
          <p:spPr>
            <a:xfrm>
              <a:off x="6800401" y="2698328"/>
              <a:ext cx="335276" cy="3352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7287782" y="2608923"/>
              <a:ext cx="6840041" cy="12003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n-ID" dirty="0" err="1"/>
                <a:t>Situasi</a:t>
              </a:r>
              <a:r>
                <a:rPr lang="en-ID" dirty="0"/>
                <a:t> </a:t>
              </a:r>
              <a:r>
                <a:rPr lang="en-ID" dirty="0" err="1"/>
                <a:t>perangkapan</a:t>
              </a:r>
              <a:r>
                <a:rPr lang="en-ID" dirty="0"/>
                <a:t> </a:t>
              </a:r>
              <a:r>
                <a:rPr lang="en-ID" dirty="0" err="1"/>
                <a:t>jabatan</a:t>
              </a:r>
              <a:r>
                <a:rPr lang="en-ID" dirty="0"/>
                <a:t> di Kementerian </a:t>
              </a:r>
              <a:r>
                <a:rPr lang="en-ID" dirty="0" err="1"/>
                <a:t>atau</a:t>
              </a:r>
              <a:r>
                <a:rPr lang="en-ID" dirty="0"/>
                <a:t> unit </a:t>
              </a:r>
              <a:r>
                <a:rPr lang="en-ID" dirty="0" err="1"/>
                <a:t>kerja</a:t>
              </a:r>
              <a:r>
                <a:rPr lang="en-ID" dirty="0"/>
                <a:t> yang </a:t>
              </a:r>
              <a:r>
                <a:rPr lang="en-ID" dirty="0" err="1"/>
                <a:t>memiliki</a:t>
              </a:r>
              <a:r>
                <a:rPr lang="en-ID" dirty="0"/>
                <a:t> </a:t>
              </a:r>
              <a:r>
                <a:rPr lang="en-ID" dirty="0" err="1"/>
                <a:t>hubungan</a:t>
              </a:r>
              <a:r>
                <a:rPr lang="en-ID" dirty="0"/>
                <a:t> </a:t>
              </a:r>
              <a:r>
                <a:rPr lang="en-ID" dirty="0" err="1"/>
                <a:t>langsung</a:t>
              </a:r>
              <a:r>
                <a:rPr lang="en-ID" dirty="0"/>
                <a:t> </a:t>
              </a:r>
              <a:r>
                <a:rPr lang="en-ID" dirty="0" err="1"/>
                <a:t>atau</a:t>
              </a:r>
              <a:r>
                <a:rPr lang="en-ID" dirty="0"/>
                <a:t> </a:t>
              </a:r>
              <a:r>
                <a:rPr lang="en-ID" dirty="0" err="1"/>
                <a:t>tidak</a:t>
              </a:r>
              <a:r>
                <a:rPr lang="en-ID" dirty="0"/>
                <a:t> </a:t>
              </a:r>
              <a:r>
                <a:rPr lang="en-ID" dirty="0" err="1"/>
                <a:t>langsung</a:t>
              </a:r>
              <a:r>
                <a:rPr lang="en-ID" dirty="0"/>
                <a:t>, </a:t>
              </a:r>
              <a:r>
                <a:rPr lang="en-ID" dirty="0" err="1"/>
                <a:t>sejenis</a:t>
              </a:r>
              <a:r>
                <a:rPr lang="en-ID" dirty="0"/>
                <a:t> </a:t>
              </a:r>
              <a:r>
                <a:rPr lang="en-ID" dirty="0" err="1"/>
                <a:t>atau</a:t>
              </a:r>
              <a:r>
                <a:rPr lang="en-ID" dirty="0"/>
                <a:t> </a:t>
              </a:r>
              <a:r>
                <a:rPr lang="en-ID" dirty="0" err="1"/>
                <a:t>tidak</a:t>
              </a:r>
              <a:r>
                <a:rPr lang="en-ID" dirty="0"/>
                <a:t> </a:t>
              </a:r>
              <a:r>
                <a:rPr lang="en-ID" dirty="0" err="1"/>
                <a:t>sejenis</a:t>
              </a:r>
              <a:r>
                <a:rPr lang="en-ID" dirty="0"/>
                <a:t>, </a:t>
              </a:r>
              <a:r>
                <a:rPr lang="en-ID" dirty="0" err="1"/>
                <a:t>sehingga</a:t>
              </a:r>
              <a:r>
                <a:rPr lang="en-ID" dirty="0"/>
                <a:t> </a:t>
              </a:r>
              <a:r>
                <a:rPr lang="en-ID" dirty="0" err="1"/>
                <a:t>dapat</a:t>
              </a:r>
              <a:r>
                <a:rPr lang="en-ID" dirty="0"/>
                <a:t> </a:t>
              </a:r>
              <a:r>
                <a:rPr lang="en-ID" dirty="0" err="1"/>
                <a:t>menyebabkan</a:t>
              </a:r>
              <a:r>
                <a:rPr lang="en-ID" dirty="0"/>
                <a:t> </a:t>
              </a:r>
              <a:r>
                <a:rPr lang="en-ID" dirty="0" err="1"/>
                <a:t>pemanfaatan</a:t>
              </a:r>
              <a:r>
                <a:rPr lang="en-ID" dirty="0"/>
                <a:t> </a:t>
              </a:r>
              <a:r>
                <a:rPr lang="en-ID" dirty="0" err="1"/>
                <a:t>suatu</a:t>
              </a:r>
              <a:r>
                <a:rPr lang="en-ID" dirty="0"/>
                <a:t> </a:t>
              </a:r>
              <a:r>
                <a:rPr lang="en-ID" dirty="0" err="1"/>
                <a:t>jabatan</a:t>
              </a:r>
              <a:r>
                <a:rPr lang="en-ID" dirty="0"/>
                <a:t> </a:t>
              </a:r>
              <a:r>
                <a:rPr lang="en-ID" dirty="0" err="1"/>
                <a:t>untuk</a:t>
              </a:r>
              <a:r>
                <a:rPr lang="en-ID" dirty="0"/>
                <a:t> </a:t>
              </a:r>
              <a:r>
                <a:rPr lang="en-ID" dirty="0" err="1"/>
                <a:t>kepentingan</a:t>
              </a:r>
              <a:r>
                <a:rPr lang="en-ID" dirty="0"/>
                <a:t> </a:t>
              </a:r>
              <a:r>
                <a:rPr lang="en-ID" dirty="0" err="1"/>
                <a:t>jabatan</a:t>
              </a:r>
              <a:r>
                <a:rPr lang="en-ID" dirty="0"/>
                <a:t> </a:t>
              </a:r>
              <a:r>
                <a:rPr lang="en-ID" dirty="0" err="1"/>
                <a:t>lainnya</a:t>
              </a:r>
              <a:r>
                <a:rPr lang="en-ID" dirty="0"/>
                <a:t>.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8153B3-ECFE-4236-B3A2-A24986F26281}"/>
              </a:ext>
            </a:extLst>
          </p:cNvPr>
          <p:cNvGrpSpPr/>
          <p:nvPr/>
        </p:nvGrpSpPr>
        <p:grpSpPr>
          <a:xfrm>
            <a:off x="480976" y="1616843"/>
            <a:ext cx="7333118" cy="830997"/>
            <a:chOff x="480976" y="1616843"/>
            <a:chExt cx="7333118" cy="830997"/>
          </a:xfrm>
        </p:grpSpPr>
        <p:sp>
          <p:nvSpPr>
            <p:cNvPr id="138" name="椭圆 137"/>
            <p:cNvSpPr/>
            <p:nvPr/>
          </p:nvSpPr>
          <p:spPr>
            <a:xfrm>
              <a:off x="480976" y="1772508"/>
              <a:ext cx="335276" cy="3352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982005" y="1616843"/>
              <a:ext cx="6832089" cy="83099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n-ID" sz="1600" dirty="0" err="1"/>
                <a:t>Situasi</a:t>
              </a:r>
              <a:r>
                <a:rPr lang="en-ID" sz="1600" dirty="0"/>
                <a:t> </a:t>
              </a:r>
              <a:r>
                <a:rPr lang="en-ID" sz="1600" dirty="0" err="1"/>
                <a:t>dimana</a:t>
              </a:r>
              <a:r>
                <a:rPr lang="en-ID" sz="1600" dirty="0"/>
                <a:t> </a:t>
              </a:r>
              <a:r>
                <a:rPr lang="en-ID" sz="1600" dirty="0" err="1"/>
                <a:t>Pejabat</a:t>
              </a:r>
              <a:r>
                <a:rPr lang="en-ID" sz="1600" dirty="0"/>
                <a:t>/</a:t>
              </a:r>
              <a:r>
                <a:rPr lang="en-ID" sz="1600" dirty="0" err="1"/>
                <a:t>Pegawai</a:t>
              </a:r>
              <a:r>
                <a:rPr lang="en-ID" sz="1600" dirty="0"/>
                <a:t> </a:t>
              </a:r>
              <a:r>
                <a:rPr lang="en-ID" sz="1600" dirty="0" err="1"/>
                <a:t>memberikan</a:t>
              </a:r>
              <a:r>
                <a:rPr lang="en-ID" sz="1600" dirty="0"/>
                <a:t> </a:t>
              </a:r>
              <a:r>
                <a:rPr lang="en-ID" sz="1600" dirty="0" err="1"/>
                <a:t>akses</a:t>
              </a:r>
              <a:r>
                <a:rPr lang="en-ID" sz="1600" dirty="0"/>
                <a:t> </a:t>
              </a:r>
              <a:r>
                <a:rPr lang="en-ID" sz="1600" dirty="0" err="1"/>
                <a:t>khusus</a:t>
              </a:r>
              <a:r>
                <a:rPr lang="en-ID" sz="1600" dirty="0"/>
                <a:t> </a:t>
              </a:r>
              <a:r>
                <a:rPr lang="en-ID" sz="1600" dirty="0" err="1"/>
                <a:t>kepada</a:t>
              </a:r>
              <a:r>
                <a:rPr lang="en-ID" sz="1600" dirty="0"/>
                <a:t> </a:t>
              </a:r>
              <a:r>
                <a:rPr lang="en-ID" sz="1600" dirty="0" err="1"/>
                <a:t>pihak</a:t>
              </a:r>
              <a:r>
                <a:rPr lang="en-ID" sz="1600" dirty="0"/>
                <a:t> </a:t>
              </a:r>
              <a:r>
                <a:rPr lang="en-ID" sz="1600" dirty="0" err="1"/>
                <a:t>tertentu</a:t>
              </a:r>
              <a:r>
                <a:rPr lang="en-ID" sz="1600" dirty="0"/>
                <a:t> </a:t>
              </a:r>
              <a:r>
                <a:rPr lang="en-ID" sz="1600" dirty="0" err="1"/>
                <a:t>untuk</a:t>
              </a:r>
              <a:r>
                <a:rPr lang="en-ID" sz="1600" dirty="0"/>
                <a:t> </a:t>
              </a:r>
              <a:r>
                <a:rPr lang="en-ID" sz="1600" dirty="0" err="1"/>
                <a:t>tidak</a:t>
              </a:r>
              <a:r>
                <a:rPr lang="en-ID" sz="1600" dirty="0"/>
                <a:t> </a:t>
              </a:r>
              <a:r>
                <a:rPr lang="en-ID" sz="1600" dirty="0" err="1"/>
                <a:t>mengikuti</a:t>
              </a:r>
              <a:r>
                <a:rPr lang="en-ID" sz="1600" dirty="0"/>
                <a:t> </a:t>
              </a:r>
              <a:r>
                <a:rPr lang="en-ID" sz="1600" dirty="0" err="1"/>
                <a:t>prosedur</a:t>
              </a:r>
              <a:r>
                <a:rPr lang="en-ID" sz="1600" dirty="0"/>
                <a:t> dan </a:t>
              </a:r>
              <a:r>
                <a:rPr lang="en-ID" sz="1600" dirty="0" err="1"/>
                <a:t>ketentuan</a:t>
              </a:r>
              <a:r>
                <a:rPr lang="en-ID" sz="1600" dirty="0"/>
                <a:t> yang </a:t>
              </a:r>
              <a:r>
                <a:rPr lang="en-ID" sz="1600" dirty="0" err="1"/>
                <a:t>seharusnya</a:t>
              </a:r>
              <a:r>
                <a:rPr lang="en-ID" sz="1600" dirty="0"/>
                <a:t> </a:t>
              </a:r>
              <a:r>
                <a:rPr lang="en-ID" sz="1600" dirty="0" err="1"/>
                <a:t>diberlakukan</a:t>
              </a:r>
              <a:r>
                <a:rPr lang="en-ID" sz="1600" dirty="0"/>
                <a:t>.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>
            <a:extLst>
              <a:ext uri="{FF2B5EF4-FFF2-40B4-BE49-F238E27FC236}">
                <a16:creationId xmlns:a16="http://schemas.microsoft.com/office/drawing/2014/main" id="{CFA66D9A-3FF8-467E-AFB0-3BD860170532}"/>
              </a:ext>
            </a:extLst>
          </p:cNvPr>
          <p:cNvSpPr txBox="1"/>
          <p:nvPr/>
        </p:nvSpPr>
        <p:spPr>
          <a:xfrm>
            <a:off x="1951262" y="709768"/>
            <a:ext cx="5725389" cy="58964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4400" dirty="0" err="1"/>
              <a:t>Bentuk</a:t>
            </a:r>
            <a:r>
              <a:rPr lang="en-ID" sz="4400" dirty="0"/>
              <a:t> </a:t>
            </a:r>
            <a:r>
              <a:rPr lang="en-ID" sz="4400" dirty="0" err="1"/>
              <a:t>Situasi</a:t>
            </a:r>
            <a:r>
              <a:rPr lang="en-ID" sz="4400" dirty="0"/>
              <a:t> </a:t>
            </a:r>
            <a:r>
              <a:rPr lang="en-ID" sz="4400" dirty="0" err="1"/>
              <a:t>Benturan</a:t>
            </a:r>
            <a:r>
              <a:rPr lang="en-ID" sz="4400" dirty="0"/>
              <a:t> </a:t>
            </a:r>
            <a:r>
              <a:rPr lang="en-ID" sz="4400" dirty="0" err="1"/>
              <a:t>Kepentingan</a:t>
            </a:r>
            <a:endParaRPr lang="en-US" altLang="zh-CN" sz="4400" dirty="0">
              <a:solidFill>
                <a:schemeClr val="tx2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" name="Group 25">
            <a:extLst>
              <a:ext uri="{FF2B5EF4-FFF2-40B4-BE49-F238E27FC236}">
                <a16:creationId xmlns:a16="http://schemas.microsoft.com/office/drawing/2014/main" id="{AA6CCF8B-BD6B-4394-91F8-69A8924A3A75}"/>
              </a:ext>
            </a:extLst>
          </p:cNvPr>
          <p:cNvGrpSpPr/>
          <p:nvPr/>
        </p:nvGrpSpPr>
        <p:grpSpPr>
          <a:xfrm>
            <a:off x="1846980" y="1742556"/>
            <a:ext cx="10345479" cy="5093689"/>
            <a:chOff x="1881961" y="978195"/>
            <a:chExt cx="10345479" cy="5901071"/>
          </a:xfrm>
        </p:grpSpPr>
        <p:sp>
          <p:nvSpPr>
            <p:cNvPr id="4" name="Shape 6">
              <a:extLst>
                <a:ext uri="{FF2B5EF4-FFF2-40B4-BE49-F238E27FC236}">
                  <a16:creationId xmlns:a16="http://schemas.microsoft.com/office/drawing/2014/main" id="{46702D48-53ED-49F2-BEF7-DD5F7897A82E}"/>
                </a:ext>
              </a:extLst>
            </p:cNvPr>
            <p:cNvSpPr/>
            <p:nvPr/>
          </p:nvSpPr>
          <p:spPr>
            <a:xfrm>
              <a:off x="1881961" y="978195"/>
              <a:ext cx="10342564" cy="5896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527"/>
                  </a:lnTo>
                  <a:cubicBezTo>
                    <a:pt x="17455" y="721"/>
                    <a:pt x="14337" y="2052"/>
                    <a:pt x="14423" y="2967"/>
                  </a:cubicBezTo>
                  <a:cubicBezTo>
                    <a:pt x="14508" y="3882"/>
                    <a:pt x="16650" y="5157"/>
                    <a:pt x="16547" y="6932"/>
                  </a:cubicBezTo>
                  <a:cubicBezTo>
                    <a:pt x="16444" y="8707"/>
                    <a:pt x="14800" y="9002"/>
                    <a:pt x="13172" y="8868"/>
                  </a:cubicBezTo>
                  <a:cubicBezTo>
                    <a:pt x="11545" y="8734"/>
                    <a:pt x="10877" y="9039"/>
                    <a:pt x="10877" y="9511"/>
                  </a:cubicBezTo>
                  <a:cubicBezTo>
                    <a:pt x="10877" y="9982"/>
                    <a:pt x="13001" y="10620"/>
                    <a:pt x="15245" y="11008"/>
                  </a:cubicBezTo>
                  <a:cubicBezTo>
                    <a:pt x="17489" y="11396"/>
                    <a:pt x="17455" y="14280"/>
                    <a:pt x="15433" y="15444"/>
                  </a:cubicBezTo>
                  <a:cubicBezTo>
                    <a:pt x="13412" y="16609"/>
                    <a:pt x="6869" y="18318"/>
                    <a:pt x="4282" y="21600"/>
                  </a:cubicBezTo>
                  <a:lnTo>
                    <a:pt x="0" y="21600"/>
                  </a:lnTo>
                  <a:cubicBezTo>
                    <a:pt x="1867" y="17208"/>
                    <a:pt x="6184" y="15722"/>
                    <a:pt x="9644" y="15056"/>
                  </a:cubicBezTo>
                  <a:cubicBezTo>
                    <a:pt x="13104" y="14391"/>
                    <a:pt x="14971" y="13753"/>
                    <a:pt x="14680" y="13143"/>
                  </a:cubicBezTo>
                  <a:cubicBezTo>
                    <a:pt x="14389" y="12533"/>
                    <a:pt x="9457" y="12470"/>
                    <a:pt x="9115" y="10196"/>
                  </a:cubicBezTo>
                  <a:cubicBezTo>
                    <a:pt x="8752" y="7787"/>
                    <a:pt x="10861" y="6973"/>
                    <a:pt x="12659" y="7232"/>
                  </a:cubicBezTo>
                  <a:cubicBezTo>
                    <a:pt x="14356" y="7476"/>
                    <a:pt x="15742" y="7292"/>
                    <a:pt x="15314" y="6377"/>
                  </a:cubicBezTo>
                  <a:cubicBezTo>
                    <a:pt x="14885" y="5462"/>
                    <a:pt x="13118" y="3639"/>
                    <a:pt x="13668" y="2443"/>
                  </a:cubicBezTo>
                  <a:cubicBezTo>
                    <a:pt x="14217" y="1248"/>
                    <a:pt x="16633" y="0"/>
                    <a:pt x="21600" y="0"/>
                  </a:cubicBezTo>
                  <a:close/>
                </a:path>
              </a:pathLst>
            </a:custGeom>
            <a:gradFill>
              <a:gsLst>
                <a:gs pos="87000">
                  <a:schemeClr val="tx1">
                    <a:alpha val="40000"/>
                  </a:schemeClr>
                </a:gs>
                <a:gs pos="36000">
                  <a:schemeClr val="bg2">
                    <a:alpha val="15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 7">
              <a:extLst>
                <a:ext uri="{FF2B5EF4-FFF2-40B4-BE49-F238E27FC236}">
                  <a16:creationId xmlns:a16="http://schemas.microsoft.com/office/drawing/2014/main" id="{38985E95-E67E-42D2-A420-FCD853F4C17D}"/>
                </a:ext>
              </a:extLst>
            </p:cNvPr>
            <p:cNvSpPr/>
            <p:nvPr/>
          </p:nvSpPr>
          <p:spPr>
            <a:xfrm>
              <a:off x="2847500" y="1026110"/>
              <a:ext cx="9379940" cy="5853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21101" y="1"/>
                  </a:moveTo>
                  <a:cubicBezTo>
                    <a:pt x="20976" y="-1"/>
                    <a:pt x="20843" y="0"/>
                    <a:pt x="20704" y="3"/>
                  </a:cubicBezTo>
                  <a:lnTo>
                    <a:pt x="20706" y="129"/>
                  </a:lnTo>
                  <a:cubicBezTo>
                    <a:pt x="20844" y="126"/>
                    <a:pt x="20976" y="125"/>
                    <a:pt x="21100" y="127"/>
                  </a:cubicBezTo>
                  <a:lnTo>
                    <a:pt x="21101" y="1"/>
                  </a:lnTo>
                  <a:close/>
                  <a:moveTo>
                    <a:pt x="20431" y="35"/>
                  </a:moveTo>
                  <a:cubicBezTo>
                    <a:pt x="20303" y="41"/>
                    <a:pt x="20171" y="49"/>
                    <a:pt x="20035" y="59"/>
                  </a:cubicBezTo>
                  <a:lnTo>
                    <a:pt x="20039" y="184"/>
                  </a:lnTo>
                  <a:cubicBezTo>
                    <a:pt x="20175" y="175"/>
                    <a:pt x="20306" y="167"/>
                    <a:pt x="20434" y="161"/>
                  </a:cubicBezTo>
                  <a:lnTo>
                    <a:pt x="20431" y="35"/>
                  </a:lnTo>
                  <a:close/>
                  <a:moveTo>
                    <a:pt x="21401" y="35"/>
                  </a:moveTo>
                  <a:lnTo>
                    <a:pt x="21398" y="161"/>
                  </a:lnTo>
                  <a:cubicBezTo>
                    <a:pt x="21466" y="165"/>
                    <a:pt x="21532" y="170"/>
                    <a:pt x="21594" y="176"/>
                  </a:cubicBezTo>
                  <a:lnTo>
                    <a:pt x="21600" y="50"/>
                  </a:lnTo>
                  <a:cubicBezTo>
                    <a:pt x="21537" y="44"/>
                    <a:pt x="21470" y="39"/>
                    <a:pt x="21401" y="35"/>
                  </a:cubicBezTo>
                  <a:close/>
                  <a:moveTo>
                    <a:pt x="19761" y="71"/>
                  </a:moveTo>
                  <a:cubicBezTo>
                    <a:pt x="19631" y="82"/>
                    <a:pt x="19499" y="95"/>
                    <a:pt x="19365" y="109"/>
                  </a:cubicBezTo>
                  <a:lnTo>
                    <a:pt x="19371" y="235"/>
                  </a:lnTo>
                  <a:cubicBezTo>
                    <a:pt x="19505" y="221"/>
                    <a:pt x="19637" y="208"/>
                    <a:pt x="19766" y="197"/>
                  </a:cubicBezTo>
                  <a:lnTo>
                    <a:pt x="19761" y="71"/>
                  </a:lnTo>
                  <a:close/>
                  <a:moveTo>
                    <a:pt x="19067" y="141"/>
                  </a:moveTo>
                  <a:cubicBezTo>
                    <a:pt x="18936" y="157"/>
                    <a:pt x="18805" y="174"/>
                    <a:pt x="18672" y="193"/>
                  </a:cubicBezTo>
                  <a:lnTo>
                    <a:pt x="18680" y="318"/>
                  </a:lnTo>
                  <a:cubicBezTo>
                    <a:pt x="18813" y="299"/>
                    <a:pt x="18943" y="282"/>
                    <a:pt x="19073" y="266"/>
                  </a:cubicBezTo>
                  <a:lnTo>
                    <a:pt x="19067" y="141"/>
                  </a:lnTo>
                  <a:close/>
                  <a:moveTo>
                    <a:pt x="18396" y="247"/>
                  </a:moveTo>
                  <a:cubicBezTo>
                    <a:pt x="18266" y="268"/>
                    <a:pt x="18134" y="289"/>
                    <a:pt x="18003" y="312"/>
                  </a:cubicBezTo>
                  <a:lnTo>
                    <a:pt x="18012" y="436"/>
                  </a:lnTo>
                  <a:cubicBezTo>
                    <a:pt x="18144" y="414"/>
                    <a:pt x="18275" y="392"/>
                    <a:pt x="18405" y="372"/>
                  </a:cubicBezTo>
                  <a:lnTo>
                    <a:pt x="18396" y="247"/>
                  </a:lnTo>
                  <a:close/>
                  <a:moveTo>
                    <a:pt x="17726" y="354"/>
                  </a:moveTo>
                  <a:cubicBezTo>
                    <a:pt x="17595" y="378"/>
                    <a:pt x="17464" y="404"/>
                    <a:pt x="17333" y="431"/>
                  </a:cubicBezTo>
                  <a:lnTo>
                    <a:pt x="17345" y="556"/>
                  </a:lnTo>
                  <a:cubicBezTo>
                    <a:pt x="17476" y="529"/>
                    <a:pt x="17607" y="503"/>
                    <a:pt x="17737" y="478"/>
                  </a:cubicBezTo>
                  <a:lnTo>
                    <a:pt x="17726" y="354"/>
                  </a:lnTo>
                  <a:close/>
                  <a:moveTo>
                    <a:pt x="17055" y="495"/>
                  </a:moveTo>
                  <a:cubicBezTo>
                    <a:pt x="16924" y="524"/>
                    <a:pt x="16793" y="554"/>
                    <a:pt x="16664" y="586"/>
                  </a:cubicBezTo>
                  <a:lnTo>
                    <a:pt x="16678" y="710"/>
                  </a:lnTo>
                  <a:cubicBezTo>
                    <a:pt x="16807" y="679"/>
                    <a:pt x="16937" y="649"/>
                    <a:pt x="17068" y="620"/>
                  </a:cubicBezTo>
                  <a:lnTo>
                    <a:pt x="17055" y="495"/>
                  </a:lnTo>
                  <a:close/>
                  <a:moveTo>
                    <a:pt x="16384" y="672"/>
                  </a:moveTo>
                  <a:cubicBezTo>
                    <a:pt x="16252" y="706"/>
                    <a:pt x="16122" y="742"/>
                    <a:pt x="15994" y="779"/>
                  </a:cubicBezTo>
                  <a:lnTo>
                    <a:pt x="16011" y="903"/>
                  </a:lnTo>
                  <a:cubicBezTo>
                    <a:pt x="16138" y="866"/>
                    <a:pt x="16267" y="830"/>
                    <a:pt x="16399" y="796"/>
                  </a:cubicBezTo>
                  <a:lnTo>
                    <a:pt x="16384" y="672"/>
                  </a:lnTo>
                  <a:close/>
                  <a:moveTo>
                    <a:pt x="15712" y="849"/>
                  </a:moveTo>
                  <a:cubicBezTo>
                    <a:pt x="15580" y="890"/>
                    <a:pt x="15451" y="933"/>
                    <a:pt x="15325" y="977"/>
                  </a:cubicBezTo>
                  <a:lnTo>
                    <a:pt x="15344" y="1099"/>
                  </a:lnTo>
                  <a:cubicBezTo>
                    <a:pt x="15469" y="1056"/>
                    <a:pt x="15598" y="1012"/>
                    <a:pt x="15730" y="971"/>
                  </a:cubicBezTo>
                  <a:lnTo>
                    <a:pt x="15712" y="849"/>
                  </a:lnTo>
                  <a:close/>
                  <a:moveTo>
                    <a:pt x="15062" y="1061"/>
                  </a:moveTo>
                  <a:cubicBezTo>
                    <a:pt x="14928" y="1112"/>
                    <a:pt x="14800" y="1165"/>
                    <a:pt x="14679" y="1219"/>
                  </a:cubicBezTo>
                  <a:lnTo>
                    <a:pt x="14704" y="1339"/>
                  </a:lnTo>
                  <a:cubicBezTo>
                    <a:pt x="14823" y="1286"/>
                    <a:pt x="14951" y="1233"/>
                    <a:pt x="15084" y="1182"/>
                  </a:cubicBezTo>
                  <a:lnTo>
                    <a:pt x="15062" y="1061"/>
                  </a:lnTo>
                  <a:close/>
                  <a:moveTo>
                    <a:pt x="14407" y="1344"/>
                  </a:moveTo>
                  <a:cubicBezTo>
                    <a:pt x="14272" y="1411"/>
                    <a:pt x="14147" y="1480"/>
                    <a:pt x="14034" y="1550"/>
                  </a:cubicBezTo>
                  <a:lnTo>
                    <a:pt x="14067" y="1666"/>
                  </a:lnTo>
                  <a:cubicBezTo>
                    <a:pt x="14178" y="1598"/>
                    <a:pt x="14301" y="1530"/>
                    <a:pt x="14434" y="1463"/>
                  </a:cubicBezTo>
                  <a:lnTo>
                    <a:pt x="14407" y="1344"/>
                  </a:lnTo>
                  <a:close/>
                  <a:moveTo>
                    <a:pt x="13775" y="1733"/>
                  </a:moveTo>
                  <a:cubicBezTo>
                    <a:pt x="13638" y="1838"/>
                    <a:pt x="13524" y="1947"/>
                    <a:pt x="13436" y="2056"/>
                  </a:cubicBezTo>
                  <a:lnTo>
                    <a:pt x="13491" y="2152"/>
                  </a:lnTo>
                  <a:cubicBezTo>
                    <a:pt x="13573" y="2049"/>
                    <a:pt x="13682" y="1945"/>
                    <a:pt x="13814" y="1844"/>
                  </a:cubicBezTo>
                  <a:lnTo>
                    <a:pt x="13775" y="1733"/>
                  </a:lnTo>
                  <a:close/>
                  <a:moveTo>
                    <a:pt x="13240" y="2404"/>
                  </a:moveTo>
                  <a:cubicBezTo>
                    <a:pt x="13212" y="2490"/>
                    <a:pt x="13197" y="2577"/>
                    <a:pt x="13197" y="2664"/>
                  </a:cubicBezTo>
                  <a:cubicBezTo>
                    <a:pt x="13197" y="2694"/>
                    <a:pt x="13199" y="2723"/>
                    <a:pt x="13202" y="2754"/>
                  </a:cubicBezTo>
                  <a:cubicBezTo>
                    <a:pt x="13212" y="2842"/>
                    <a:pt x="13226" y="2930"/>
                    <a:pt x="13246" y="3014"/>
                  </a:cubicBezTo>
                  <a:lnTo>
                    <a:pt x="13326" y="2973"/>
                  </a:lnTo>
                  <a:cubicBezTo>
                    <a:pt x="13309" y="2895"/>
                    <a:pt x="13295" y="2815"/>
                    <a:pt x="13286" y="2734"/>
                  </a:cubicBezTo>
                  <a:cubicBezTo>
                    <a:pt x="13283" y="2710"/>
                    <a:pt x="13282" y="2687"/>
                    <a:pt x="13282" y="2664"/>
                  </a:cubicBezTo>
                  <a:cubicBezTo>
                    <a:pt x="13282" y="2596"/>
                    <a:pt x="13294" y="2528"/>
                    <a:pt x="13316" y="2460"/>
                  </a:cubicBezTo>
                  <a:lnTo>
                    <a:pt x="13240" y="2404"/>
                  </a:lnTo>
                  <a:close/>
                  <a:moveTo>
                    <a:pt x="13436" y="3324"/>
                  </a:moveTo>
                  <a:lnTo>
                    <a:pt x="13364" y="3392"/>
                  </a:lnTo>
                  <a:cubicBezTo>
                    <a:pt x="13432" y="3547"/>
                    <a:pt x="13518" y="3696"/>
                    <a:pt x="13626" y="3847"/>
                  </a:cubicBezTo>
                  <a:lnTo>
                    <a:pt x="13684" y="3756"/>
                  </a:lnTo>
                  <a:cubicBezTo>
                    <a:pt x="13581" y="3611"/>
                    <a:pt x="13500" y="3470"/>
                    <a:pt x="13436" y="3324"/>
                  </a:cubicBezTo>
                  <a:close/>
                  <a:moveTo>
                    <a:pt x="13895" y="4031"/>
                  </a:moveTo>
                  <a:lnTo>
                    <a:pt x="13843" y="4130"/>
                  </a:lnTo>
                  <a:cubicBezTo>
                    <a:pt x="13952" y="4255"/>
                    <a:pt x="14067" y="4374"/>
                    <a:pt x="14166" y="4473"/>
                  </a:cubicBezTo>
                  <a:cubicBezTo>
                    <a:pt x="14166" y="4473"/>
                    <a:pt x="14214" y="4369"/>
                    <a:pt x="14214" y="4369"/>
                  </a:cubicBezTo>
                  <a:cubicBezTo>
                    <a:pt x="14116" y="4271"/>
                    <a:pt x="14002" y="4154"/>
                    <a:pt x="13895" y="4031"/>
                  </a:cubicBezTo>
                  <a:close/>
                  <a:moveTo>
                    <a:pt x="14464" y="4597"/>
                  </a:moveTo>
                  <a:lnTo>
                    <a:pt x="14416" y="4701"/>
                  </a:lnTo>
                  <a:cubicBezTo>
                    <a:pt x="14514" y="4799"/>
                    <a:pt x="14627" y="4917"/>
                    <a:pt x="14733" y="5042"/>
                  </a:cubicBezTo>
                  <a:lnTo>
                    <a:pt x="14786" y="4944"/>
                  </a:lnTo>
                  <a:cubicBezTo>
                    <a:pt x="14678" y="4816"/>
                    <a:pt x="14563" y="4696"/>
                    <a:pt x="14464" y="4597"/>
                  </a:cubicBezTo>
                  <a:close/>
                  <a:moveTo>
                    <a:pt x="15004" y="5233"/>
                  </a:moveTo>
                  <a:cubicBezTo>
                    <a:pt x="15004" y="5233"/>
                    <a:pt x="14942" y="5320"/>
                    <a:pt x="14942" y="5320"/>
                  </a:cubicBezTo>
                  <a:cubicBezTo>
                    <a:pt x="15041" y="5473"/>
                    <a:pt x="15112" y="5622"/>
                    <a:pt x="15158" y="5778"/>
                  </a:cubicBezTo>
                  <a:lnTo>
                    <a:pt x="15236" y="5727"/>
                  </a:lnTo>
                  <a:cubicBezTo>
                    <a:pt x="15186" y="5557"/>
                    <a:pt x="15109" y="5396"/>
                    <a:pt x="15004" y="5233"/>
                  </a:cubicBezTo>
                  <a:close/>
                  <a:moveTo>
                    <a:pt x="15294" y="6152"/>
                  </a:moveTo>
                  <a:lnTo>
                    <a:pt x="15210" y="6161"/>
                  </a:lnTo>
                  <a:cubicBezTo>
                    <a:pt x="15211" y="6190"/>
                    <a:pt x="15211" y="6219"/>
                    <a:pt x="15211" y="6249"/>
                  </a:cubicBezTo>
                  <a:cubicBezTo>
                    <a:pt x="15211" y="6356"/>
                    <a:pt x="15202" y="6470"/>
                    <a:pt x="15183" y="6586"/>
                  </a:cubicBezTo>
                  <a:cubicBezTo>
                    <a:pt x="15176" y="6628"/>
                    <a:pt x="15167" y="6669"/>
                    <a:pt x="15158" y="6709"/>
                  </a:cubicBezTo>
                  <a:lnTo>
                    <a:pt x="15238" y="6752"/>
                  </a:lnTo>
                  <a:cubicBezTo>
                    <a:pt x="15248" y="6708"/>
                    <a:pt x="15257" y="6663"/>
                    <a:pt x="15265" y="6615"/>
                  </a:cubicBezTo>
                  <a:cubicBezTo>
                    <a:pt x="15286" y="6490"/>
                    <a:pt x="15297" y="6366"/>
                    <a:pt x="15297" y="6249"/>
                  </a:cubicBezTo>
                  <a:cubicBezTo>
                    <a:pt x="15297" y="6216"/>
                    <a:pt x="15296" y="6184"/>
                    <a:pt x="15294" y="6152"/>
                  </a:cubicBezTo>
                  <a:close/>
                  <a:moveTo>
                    <a:pt x="15037" y="7036"/>
                  </a:moveTo>
                  <a:cubicBezTo>
                    <a:pt x="14965" y="7172"/>
                    <a:pt x="14868" y="7295"/>
                    <a:pt x="14751" y="7400"/>
                  </a:cubicBezTo>
                  <a:lnTo>
                    <a:pt x="14795" y="7507"/>
                  </a:lnTo>
                  <a:cubicBezTo>
                    <a:pt x="14921" y="7394"/>
                    <a:pt x="15025" y="7262"/>
                    <a:pt x="15104" y="7115"/>
                  </a:cubicBezTo>
                  <a:lnTo>
                    <a:pt x="15037" y="7036"/>
                  </a:lnTo>
                  <a:close/>
                  <a:moveTo>
                    <a:pt x="14500" y="7602"/>
                  </a:moveTo>
                  <a:cubicBezTo>
                    <a:pt x="14390" y="7668"/>
                    <a:pt x="14265" y="7726"/>
                    <a:pt x="14130" y="7775"/>
                  </a:cubicBezTo>
                  <a:lnTo>
                    <a:pt x="14150" y="7897"/>
                  </a:lnTo>
                  <a:cubicBezTo>
                    <a:pt x="14290" y="7847"/>
                    <a:pt x="14418" y="7786"/>
                    <a:pt x="14531" y="7718"/>
                  </a:cubicBezTo>
                  <a:cubicBezTo>
                    <a:pt x="14531" y="7718"/>
                    <a:pt x="14500" y="7602"/>
                    <a:pt x="14500" y="7602"/>
                  </a:cubicBezTo>
                  <a:close/>
                  <a:moveTo>
                    <a:pt x="10089" y="7821"/>
                  </a:moveTo>
                  <a:lnTo>
                    <a:pt x="10094" y="7946"/>
                  </a:lnTo>
                  <a:cubicBezTo>
                    <a:pt x="10204" y="7937"/>
                    <a:pt x="10320" y="7938"/>
                    <a:pt x="10440" y="7949"/>
                  </a:cubicBezTo>
                  <a:lnTo>
                    <a:pt x="10484" y="7954"/>
                  </a:lnTo>
                  <a:lnTo>
                    <a:pt x="10489" y="7828"/>
                  </a:lnTo>
                  <a:lnTo>
                    <a:pt x="10445" y="7824"/>
                  </a:lnTo>
                  <a:cubicBezTo>
                    <a:pt x="10322" y="7813"/>
                    <a:pt x="10203" y="7812"/>
                    <a:pt x="10089" y="7821"/>
                  </a:cubicBezTo>
                  <a:close/>
                  <a:moveTo>
                    <a:pt x="10765" y="7850"/>
                  </a:moveTo>
                  <a:lnTo>
                    <a:pt x="10759" y="7975"/>
                  </a:lnTo>
                  <a:lnTo>
                    <a:pt x="10784" y="7978"/>
                  </a:lnTo>
                  <a:cubicBezTo>
                    <a:pt x="10904" y="7990"/>
                    <a:pt x="11028" y="8002"/>
                    <a:pt x="11153" y="8013"/>
                  </a:cubicBezTo>
                  <a:lnTo>
                    <a:pt x="11158" y="7887"/>
                  </a:lnTo>
                  <a:cubicBezTo>
                    <a:pt x="11033" y="7876"/>
                    <a:pt x="10910" y="7864"/>
                    <a:pt x="10790" y="7852"/>
                  </a:cubicBezTo>
                  <a:lnTo>
                    <a:pt x="10765" y="7850"/>
                  </a:lnTo>
                  <a:close/>
                  <a:moveTo>
                    <a:pt x="13849" y="7850"/>
                  </a:moveTo>
                  <a:cubicBezTo>
                    <a:pt x="13728" y="7880"/>
                    <a:pt x="13597" y="7905"/>
                    <a:pt x="13460" y="7925"/>
                  </a:cubicBezTo>
                  <a:cubicBezTo>
                    <a:pt x="13460" y="7925"/>
                    <a:pt x="13468" y="8050"/>
                    <a:pt x="13468" y="8050"/>
                  </a:cubicBezTo>
                  <a:cubicBezTo>
                    <a:pt x="13608" y="8030"/>
                    <a:pt x="13740" y="8004"/>
                    <a:pt x="13863" y="7973"/>
                  </a:cubicBezTo>
                  <a:lnTo>
                    <a:pt x="13849" y="7850"/>
                  </a:lnTo>
                  <a:close/>
                  <a:moveTo>
                    <a:pt x="9810" y="7885"/>
                  </a:moveTo>
                  <a:cubicBezTo>
                    <a:pt x="9673" y="7918"/>
                    <a:pt x="9542" y="7967"/>
                    <a:pt x="9420" y="8030"/>
                  </a:cubicBezTo>
                  <a:lnTo>
                    <a:pt x="9448" y="8149"/>
                  </a:lnTo>
                  <a:cubicBezTo>
                    <a:pt x="9565" y="8088"/>
                    <a:pt x="9691" y="8041"/>
                    <a:pt x="9823" y="8009"/>
                  </a:cubicBezTo>
                  <a:lnTo>
                    <a:pt x="9810" y="7885"/>
                  </a:lnTo>
                  <a:close/>
                  <a:moveTo>
                    <a:pt x="11432" y="7920"/>
                  </a:moveTo>
                  <a:lnTo>
                    <a:pt x="11428" y="8046"/>
                  </a:lnTo>
                  <a:cubicBezTo>
                    <a:pt x="11558" y="8057"/>
                    <a:pt x="11691" y="8067"/>
                    <a:pt x="11823" y="8075"/>
                  </a:cubicBezTo>
                  <a:cubicBezTo>
                    <a:pt x="11823" y="8075"/>
                    <a:pt x="11827" y="7949"/>
                    <a:pt x="11827" y="7949"/>
                  </a:cubicBezTo>
                  <a:cubicBezTo>
                    <a:pt x="11695" y="7941"/>
                    <a:pt x="11563" y="7931"/>
                    <a:pt x="11432" y="7920"/>
                  </a:cubicBezTo>
                  <a:close/>
                  <a:moveTo>
                    <a:pt x="12124" y="7956"/>
                  </a:moveTo>
                  <a:lnTo>
                    <a:pt x="12121" y="8082"/>
                  </a:lnTo>
                  <a:cubicBezTo>
                    <a:pt x="12254" y="8087"/>
                    <a:pt x="12386" y="8091"/>
                    <a:pt x="12517" y="8092"/>
                  </a:cubicBezTo>
                  <a:cubicBezTo>
                    <a:pt x="12517" y="8092"/>
                    <a:pt x="12517" y="7966"/>
                    <a:pt x="12517" y="7966"/>
                  </a:cubicBezTo>
                  <a:cubicBezTo>
                    <a:pt x="12387" y="7965"/>
                    <a:pt x="12255" y="7961"/>
                    <a:pt x="12124" y="7956"/>
                  </a:cubicBezTo>
                  <a:close/>
                  <a:moveTo>
                    <a:pt x="13184" y="7956"/>
                  </a:moveTo>
                  <a:cubicBezTo>
                    <a:pt x="13059" y="7967"/>
                    <a:pt x="12927" y="7974"/>
                    <a:pt x="12791" y="7978"/>
                  </a:cubicBezTo>
                  <a:lnTo>
                    <a:pt x="12792" y="8103"/>
                  </a:lnTo>
                  <a:cubicBezTo>
                    <a:pt x="12930" y="8099"/>
                    <a:pt x="13064" y="8093"/>
                    <a:pt x="13189" y="8082"/>
                  </a:cubicBezTo>
                  <a:lnTo>
                    <a:pt x="13184" y="7956"/>
                  </a:lnTo>
                  <a:close/>
                  <a:moveTo>
                    <a:pt x="9148" y="8203"/>
                  </a:moveTo>
                  <a:cubicBezTo>
                    <a:pt x="9019" y="8306"/>
                    <a:pt x="8910" y="8427"/>
                    <a:pt x="8822" y="8562"/>
                  </a:cubicBezTo>
                  <a:lnTo>
                    <a:pt x="8883" y="8649"/>
                  </a:lnTo>
                  <a:cubicBezTo>
                    <a:pt x="8965" y="8523"/>
                    <a:pt x="9068" y="8411"/>
                    <a:pt x="9189" y="8314"/>
                  </a:cubicBezTo>
                  <a:lnTo>
                    <a:pt x="9148" y="8203"/>
                  </a:lnTo>
                  <a:close/>
                  <a:moveTo>
                    <a:pt x="8643" y="8911"/>
                  </a:moveTo>
                  <a:cubicBezTo>
                    <a:pt x="8604" y="9040"/>
                    <a:pt x="8583" y="9173"/>
                    <a:pt x="8583" y="9306"/>
                  </a:cubicBezTo>
                  <a:cubicBezTo>
                    <a:pt x="8583" y="9378"/>
                    <a:pt x="8589" y="9451"/>
                    <a:pt x="8601" y="9522"/>
                  </a:cubicBezTo>
                  <a:cubicBezTo>
                    <a:pt x="8601" y="9522"/>
                    <a:pt x="8683" y="9491"/>
                    <a:pt x="8683" y="9491"/>
                  </a:cubicBezTo>
                  <a:cubicBezTo>
                    <a:pt x="8673" y="9430"/>
                    <a:pt x="8668" y="9368"/>
                    <a:pt x="8668" y="9306"/>
                  </a:cubicBezTo>
                  <a:cubicBezTo>
                    <a:pt x="8668" y="9191"/>
                    <a:pt x="8686" y="9075"/>
                    <a:pt x="8720" y="8962"/>
                  </a:cubicBezTo>
                  <a:lnTo>
                    <a:pt x="8643" y="8911"/>
                  </a:lnTo>
                  <a:close/>
                  <a:moveTo>
                    <a:pt x="8818" y="9830"/>
                  </a:moveTo>
                  <a:lnTo>
                    <a:pt x="8750" y="9907"/>
                  </a:lnTo>
                  <a:cubicBezTo>
                    <a:pt x="8826" y="10051"/>
                    <a:pt x="8930" y="10183"/>
                    <a:pt x="9058" y="10302"/>
                  </a:cubicBezTo>
                  <a:lnTo>
                    <a:pt x="9103" y="10196"/>
                  </a:lnTo>
                  <a:cubicBezTo>
                    <a:pt x="8983" y="10085"/>
                    <a:pt x="8887" y="9962"/>
                    <a:pt x="8818" y="9830"/>
                  </a:cubicBezTo>
                  <a:close/>
                  <a:moveTo>
                    <a:pt x="9334" y="10396"/>
                  </a:moveTo>
                  <a:lnTo>
                    <a:pt x="9300" y="10511"/>
                  </a:lnTo>
                  <a:cubicBezTo>
                    <a:pt x="9409" y="10581"/>
                    <a:pt x="9531" y="10644"/>
                    <a:pt x="9662" y="10699"/>
                  </a:cubicBezTo>
                  <a:lnTo>
                    <a:pt x="9678" y="10706"/>
                  </a:lnTo>
                  <a:lnTo>
                    <a:pt x="9701" y="10586"/>
                  </a:lnTo>
                  <a:lnTo>
                    <a:pt x="9686" y="10579"/>
                  </a:lnTo>
                  <a:cubicBezTo>
                    <a:pt x="9558" y="10525"/>
                    <a:pt x="9439" y="10463"/>
                    <a:pt x="9334" y="10396"/>
                  </a:cubicBezTo>
                  <a:close/>
                  <a:moveTo>
                    <a:pt x="9989" y="10678"/>
                  </a:moveTo>
                  <a:cubicBezTo>
                    <a:pt x="9989" y="10678"/>
                    <a:pt x="9970" y="10801"/>
                    <a:pt x="9970" y="10801"/>
                  </a:cubicBezTo>
                  <a:cubicBezTo>
                    <a:pt x="10088" y="10842"/>
                    <a:pt x="10219" y="10882"/>
                    <a:pt x="10359" y="10922"/>
                  </a:cubicBezTo>
                  <a:lnTo>
                    <a:pt x="10375" y="10798"/>
                  </a:lnTo>
                  <a:cubicBezTo>
                    <a:pt x="10236" y="10759"/>
                    <a:pt x="10106" y="10719"/>
                    <a:pt x="9989" y="10678"/>
                  </a:cubicBezTo>
                  <a:close/>
                  <a:moveTo>
                    <a:pt x="10653" y="10891"/>
                  </a:moveTo>
                  <a:cubicBezTo>
                    <a:pt x="10653" y="10891"/>
                    <a:pt x="10639" y="11014"/>
                    <a:pt x="10639" y="11014"/>
                  </a:cubicBezTo>
                  <a:cubicBezTo>
                    <a:pt x="10766" y="11046"/>
                    <a:pt x="10897" y="11076"/>
                    <a:pt x="11030" y="11106"/>
                  </a:cubicBezTo>
                  <a:lnTo>
                    <a:pt x="11043" y="10982"/>
                  </a:lnTo>
                  <a:cubicBezTo>
                    <a:pt x="10910" y="10953"/>
                    <a:pt x="10780" y="10922"/>
                    <a:pt x="10653" y="10891"/>
                  </a:cubicBezTo>
                  <a:close/>
                  <a:moveTo>
                    <a:pt x="11320" y="11032"/>
                  </a:moveTo>
                  <a:cubicBezTo>
                    <a:pt x="11320" y="11032"/>
                    <a:pt x="11308" y="11157"/>
                    <a:pt x="11308" y="11157"/>
                  </a:cubicBezTo>
                  <a:cubicBezTo>
                    <a:pt x="11438" y="11184"/>
                    <a:pt x="11569" y="11209"/>
                    <a:pt x="11701" y="11235"/>
                  </a:cubicBezTo>
                  <a:lnTo>
                    <a:pt x="11712" y="11112"/>
                  </a:lnTo>
                  <a:cubicBezTo>
                    <a:pt x="11580" y="11086"/>
                    <a:pt x="11450" y="11059"/>
                    <a:pt x="11320" y="11032"/>
                  </a:cubicBezTo>
                  <a:close/>
                  <a:moveTo>
                    <a:pt x="11989" y="11174"/>
                  </a:moveTo>
                  <a:cubicBezTo>
                    <a:pt x="11989" y="11174"/>
                    <a:pt x="11978" y="11298"/>
                    <a:pt x="11978" y="11298"/>
                  </a:cubicBezTo>
                  <a:lnTo>
                    <a:pt x="12370" y="11375"/>
                  </a:lnTo>
                  <a:lnTo>
                    <a:pt x="12381" y="11251"/>
                  </a:lnTo>
                  <a:lnTo>
                    <a:pt x="11989" y="11174"/>
                  </a:lnTo>
                  <a:close/>
                  <a:moveTo>
                    <a:pt x="12659" y="11280"/>
                  </a:moveTo>
                  <a:lnTo>
                    <a:pt x="12647" y="11404"/>
                  </a:lnTo>
                  <a:cubicBezTo>
                    <a:pt x="12779" y="11431"/>
                    <a:pt x="12910" y="11459"/>
                    <a:pt x="13039" y="11487"/>
                  </a:cubicBezTo>
                  <a:lnTo>
                    <a:pt x="13051" y="11362"/>
                  </a:lnTo>
                  <a:cubicBezTo>
                    <a:pt x="12922" y="11334"/>
                    <a:pt x="12792" y="11307"/>
                    <a:pt x="12659" y="11280"/>
                  </a:cubicBezTo>
                  <a:close/>
                  <a:moveTo>
                    <a:pt x="13330" y="11456"/>
                  </a:moveTo>
                  <a:lnTo>
                    <a:pt x="13317" y="11580"/>
                  </a:lnTo>
                  <a:cubicBezTo>
                    <a:pt x="13450" y="11612"/>
                    <a:pt x="13580" y="11645"/>
                    <a:pt x="13705" y="11680"/>
                  </a:cubicBezTo>
                  <a:lnTo>
                    <a:pt x="13721" y="11556"/>
                  </a:lnTo>
                  <a:cubicBezTo>
                    <a:pt x="13595" y="11521"/>
                    <a:pt x="13464" y="11488"/>
                    <a:pt x="13330" y="11456"/>
                  </a:cubicBezTo>
                  <a:close/>
                  <a:moveTo>
                    <a:pt x="14004" y="11633"/>
                  </a:moveTo>
                  <a:cubicBezTo>
                    <a:pt x="14004" y="11633"/>
                    <a:pt x="13986" y="11756"/>
                    <a:pt x="13986" y="11756"/>
                  </a:cubicBezTo>
                  <a:cubicBezTo>
                    <a:pt x="14125" y="11800"/>
                    <a:pt x="14253" y="11846"/>
                    <a:pt x="14368" y="11893"/>
                  </a:cubicBezTo>
                  <a:lnTo>
                    <a:pt x="14391" y="11771"/>
                  </a:lnTo>
                  <a:cubicBezTo>
                    <a:pt x="14275" y="11724"/>
                    <a:pt x="14145" y="11678"/>
                    <a:pt x="14004" y="11633"/>
                  </a:cubicBezTo>
                  <a:close/>
                  <a:moveTo>
                    <a:pt x="14659" y="11881"/>
                  </a:moveTo>
                  <a:cubicBezTo>
                    <a:pt x="14659" y="11881"/>
                    <a:pt x="14632" y="11999"/>
                    <a:pt x="14632" y="11999"/>
                  </a:cubicBezTo>
                  <a:cubicBezTo>
                    <a:pt x="14772" y="12071"/>
                    <a:pt x="14890" y="12149"/>
                    <a:pt x="14985" y="12230"/>
                  </a:cubicBezTo>
                  <a:lnTo>
                    <a:pt x="15028" y="12122"/>
                  </a:lnTo>
                  <a:cubicBezTo>
                    <a:pt x="14928" y="12037"/>
                    <a:pt x="14804" y="11956"/>
                    <a:pt x="14659" y="11881"/>
                  </a:cubicBezTo>
                  <a:close/>
                  <a:moveTo>
                    <a:pt x="15246" y="12411"/>
                  </a:moveTo>
                  <a:cubicBezTo>
                    <a:pt x="15246" y="12411"/>
                    <a:pt x="15181" y="12494"/>
                    <a:pt x="15181" y="12494"/>
                  </a:cubicBezTo>
                  <a:cubicBezTo>
                    <a:pt x="15243" y="12600"/>
                    <a:pt x="15273" y="12709"/>
                    <a:pt x="15273" y="12830"/>
                  </a:cubicBezTo>
                  <a:cubicBezTo>
                    <a:pt x="15273" y="12874"/>
                    <a:pt x="15270" y="12921"/>
                    <a:pt x="15260" y="12976"/>
                  </a:cubicBezTo>
                  <a:lnTo>
                    <a:pt x="15343" y="13001"/>
                  </a:lnTo>
                  <a:cubicBezTo>
                    <a:pt x="15353" y="12943"/>
                    <a:pt x="15359" y="12885"/>
                    <a:pt x="15359" y="12830"/>
                  </a:cubicBezTo>
                  <a:cubicBezTo>
                    <a:pt x="15359" y="12680"/>
                    <a:pt x="15321" y="12539"/>
                    <a:pt x="15246" y="12411"/>
                  </a:cubicBezTo>
                  <a:close/>
                  <a:moveTo>
                    <a:pt x="15159" y="13295"/>
                  </a:moveTo>
                  <a:cubicBezTo>
                    <a:pt x="15095" y="13434"/>
                    <a:pt x="15006" y="13569"/>
                    <a:pt x="14895" y="13696"/>
                  </a:cubicBezTo>
                  <a:lnTo>
                    <a:pt x="14947" y="13796"/>
                  </a:lnTo>
                  <a:cubicBezTo>
                    <a:pt x="15065" y="13660"/>
                    <a:pt x="15160" y="13515"/>
                    <a:pt x="15229" y="13366"/>
                  </a:cubicBezTo>
                  <a:lnTo>
                    <a:pt x="15159" y="13295"/>
                  </a:lnTo>
                  <a:close/>
                  <a:moveTo>
                    <a:pt x="14668" y="13932"/>
                  </a:moveTo>
                  <a:cubicBezTo>
                    <a:pt x="14566" y="14020"/>
                    <a:pt x="14449" y="14109"/>
                    <a:pt x="14321" y="14193"/>
                  </a:cubicBezTo>
                  <a:lnTo>
                    <a:pt x="14355" y="14308"/>
                  </a:lnTo>
                  <a:cubicBezTo>
                    <a:pt x="14486" y="14222"/>
                    <a:pt x="14607" y="14131"/>
                    <a:pt x="14712" y="14040"/>
                  </a:cubicBezTo>
                  <a:lnTo>
                    <a:pt x="14668" y="13932"/>
                  </a:lnTo>
                  <a:close/>
                  <a:moveTo>
                    <a:pt x="14070" y="14356"/>
                  </a:moveTo>
                  <a:cubicBezTo>
                    <a:pt x="13956" y="14420"/>
                    <a:pt x="13831" y="14485"/>
                    <a:pt x="13699" y="14548"/>
                  </a:cubicBezTo>
                  <a:lnTo>
                    <a:pt x="13725" y="14669"/>
                  </a:lnTo>
                  <a:cubicBezTo>
                    <a:pt x="13859" y="14605"/>
                    <a:pt x="13985" y="14538"/>
                    <a:pt x="14100" y="14473"/>
                  </a:cubicBezTo>
                  <a:lnTo>
                    <a:pt x="14070" y="14356"/>
                  </a:lnTo>
                  <a:close/>
                  <a:moveTo>
                    <a:pt x="13409" y="14674"/>
                  </a:moveTo>
                  <a:cubicBezTo>
                    <a:pt x="13288" y="14727"/>
                    <a:pt x="13161" y="14779"/>
                    <a:pt x="13030" y="14830"/>
                  </a:cubicBezTo>
                  <a:lnTo>
                    <a:pt x="13051" y="14951"/>
                  </a:lnTo>
                  <a:cubicBezTo>
                    <a:pt x="13184" y="14900"/>
                    <a:pt x="13311" y="14848"/>
                    <a:pt x="13433" y="14795"/>
                  </a:cubicBezTo>
                  <a:lnTo>
                    <a:pt x="13409" y="14674"/>
                  </a:lnTo>
                  <a:close/>
                  <a:moveTo>
                    <a:pt x="12768" y="14922"/>
                  </a:moveTo>
                  <a:cubicBezTo>
                    <a:pt x="12644" y="14967"/>
                    <a:pt x="12516" y="15011"/>
                    <a:pt x="12384" y="15055"/>
                  </a:cubicBezTo>
                  <a:lnTo>
                    <a:pt x="12403" y="15178"/>
                  </a:lnTo>
                  <a:cubicBezTo>
                    <a:pt x="12535" y="15133"/>
                    <a:pt x="12664" y="15090"/>
                    <a:pt x="12788" y="15044"/>
                  </a:cubicBezTo>
                  <a:lnTo>
                    <a:pt x="12768" y="14922"/>
                  </a:lnTo>
                  <a:close/>
                  <a:moveTo>
                    <a:pt x="12101" y="15169"/>
                  </a:moveTo>
                  <a:cubicBezTo>
                    <a:pt x="11976" y="15209"/>
                    <a:pt x="11846" y="15249"/>
                    <a:pt x="11715" y="15290"/>
                  </a:cubicBezTo>
                  <a:lnTo>
                    <a:pt x="11732" y="15413"/>
                  </a:lnTo>
                  <a:cubicBezTo>
                    <a:pt x="11864" y="15373"/>
                    <a:pt x="11993" y="15332"/>
                    <a:pt x="12119" y="15292"/>
                  </a:cubicBezTo>
                  <a:lnTo>
                    <a:pt x="12101" y="15169"/>
                  </a:lnTo>
                  <a:close/>
                  <a:moveTo>
                    <a:pt x="11456" y="15346"/>
                  </a:moveTo>
                  <a:cubicBezTo>
                    <a:pt x="11330" y="15383"/>
                    <a:pt x="11201" y="15421"/>
                    <a:pt x="11069" y="15459"/>
                  </a:cubicBezTo>
                  <a:lnTo>
                    <a:pt x="11085" y="15581"/>
                  </a:lnTo>
                  <a:cubicBezTo>
                    <a:pt x="11217" y="15544"/>
                    <a:pt x="11347" y="15507"/>
                    <a:pt x="11474" y="15470"/>
                  </a:cubicBezTo>
                  <a:lnTo>
                    <a:pt x="11456" y="15346"/>
                  </a:lnTo>
                  <a:close/>
                  <a:moveTo>
                    <a:pt x="10788" y="15558"/>
                  </a:moveTo>
                  <a:cubicBezTo>
                    <a:pt x="10661" y="15594"/>
                    <a:pt x="10531" y="15629"/>
                    <a:pt x="10400" y="15665"/>
                  </a:cubicBezTo>
                  <a:lnTo>
                    <a:pt x="10416" y="15789"/>
                  </a:lnTo>
                  <a:cubicBezTo>
                    <a:pt x="10547" y="15753"/>
                    <a:pt x="10677" y="15717"/>
                    <a:pt x="10804" y="15682"/>
                  </a:cubicBezTo>
                  <a:lnTo>
                    <a:pt x="10788" y="15558"/>
                  </a:lnTo>
                  <a:close/>
                  <a:moveTo>
                    <a:pt x="10119" y="15735"/>
                  </a:moveTo>
                  <a:cubicBezTo>
                    <a:pt x="10119" y="15735"/>
                    <a:pt x="9730" y="15840"/>
                    <a:pt x="9730" y="15840"/>
                  </a:cubicBezTo>
                  <a:lnTo>
                    <a:pt x="9745" y="15964"/>
                  </a:lnTo>
                  <a:lnTo>
                    <a:pt x="10135" y="15859"/>
                  </a:lnTo>
                  <a:lnTo>
                    <a:pt x="10119" y="15735"/>
                  </a:lnTo>
                  <a:close/>
                  <a:moveTo>
                    <a:pt x="9450" y="15912"/>
                  </a:moveTo>
                  <a:cubicBezTo>
                    <a:pt x="9450" y="15912"/>
                    <a:pt x="9061" y="16016"/>
                    <a:pt x="9061" y="16016"/>
                  </a:cubicBezTo>
                  <a:lnTo>
                    <a:pt x="9076" y="16139"/>
                  </a:lnTo>
                  <a:lnTo>
                    <a:pt x="9465" y="16035"/>
                  </a:lnTo>
                  <a:lnTo>
                    <a:pt x="9450" y="15912"/>
                  </a:lnTo>
                  <a:close/>
                  <a:moveTo>
                    <a:pt x="8780" y="16088"/>
                  </a:moveTo>
                  <a:cubicBezTo>
                    <a:pt x="8780" y="16088"/>
                    <a:pt x="8626" y="16130"/>
                    <a:pt x="8626" y="16130"/>
                  </a:cubicBezTo>
                  <a:cubicBezTo>
                    <a:pt x="8548" y="16151"/>
                    <a:pt x="8470" y="16172"/>
                    <a:pt x="8392" y="16193"/>
                  </a:cubicBezTo>
                  <a:lnTo>
                    <a:pt x="8407" y="16317"/>
                  </a:lnTo>
                  <a:cubicBezTo>
                    <a:pt x="8485" y="16296"/>
                    <a:pt x="8563" y="16275"/>
                    <a:pt x="8640" y="16254"/>
                  </a:cubicBezTo>
                  <a:lnTo>
                    <a:pt x="8795" y="16212"/>
                  </a:lnTo>
                  <a:lnTo>
                    <a:pt x="8780" y="16088"/>
                  </a:lnTo>
                  <a:close/>
                  <a:moveTo>
                    <a:pt x="8110" y="16265"/>
                  </a:moveTo>
                  <a:cubicBezTo>
                    <a:pt x="7981" y="16303"/>
                    <a:pt x="7851" y="16341"/>
                    <a:pt x="7722" y="16380"/>
                  </a:cubicBezTo>
                  <a:lnTo>
                    <a:pt x="7739" y="16503"/>
                  </a:lnTo>
                  <a:cubicBezTo>
                    <a:pt x="7868" y="16464"/>
                    <a:pt x="7997" y="16426"/>
                    <a:pt x="8126" y="16389"/>
                  </a:cubicBezTo>
                  <a:lnTo>
                    <a:pt x="8110" y="16265"/>
                  </a:lnTo>
                  <a:close/>
                  <a:moveTo>
                    <a:pt x="7464" y="16477"/>
                  </a:moveTo>
                  <a:cubicBezTo>
                    <a:pt x="7334" y="16518"/>
                    <a:pt x="7205" y="16561"/>
                    <a:pt x="7077" y="16603"/>
                  </a:cubicBezTo>
                  <a:lnTo>
                    <a:pt x="7095" y="16725"/>
                  </a:lnTo>
                  <a:cubicBezTo>
                    <a:pt x="7224" y="16682"/>
                    <a:pt x="7353" y="16641"/>
                    <a:pt x="7482" y="16600"/>
                  </a:cubicBezTo>
                  <a:lnTo>
                    <a:pt x="7464" y="16477"/>
                  </a:lnTo>
                  <a:close/>
                  <a:moveTo>
                    <a:pt x="6792" y="16690"/>
                  </a:moveTo>
                  <a:cubicBezTo>
                    <a:pt x="6663" y="16734"/>
                    <a:pt x="6535" y="16780"/>
                    <a:pt x="6407" y="16827"/>
                  </a:cubicBezTo>
                  <a:lnTo>
                    <a:pt x="6427" y="16948"/>
                  </a:lnTo>
                  <a:cubicBezTo>
                    <a:pt x="6555" y="16902"/>
                    <a:pt x="6683" y="16857"/>
                    <a:pt x="6811" y="16812"/>
                  </a:cubicBezTo>
                  <a:lnTo>
                    <a:pt x="6792" y="16690"/>
                  </a:lnTo>
                  <a:close/>
                  <a:moveTo>
                    <a:pt x="6120" y="16937"/>
                  </a:moveTo>
                  <a:cubicBezTo>
                    <a:pt x="5992" y="16986"/>
                    <a:pt x="5865" y="17035"/>
                    <a:pt x="5738" y="17085"/>
                  </a:cubicBezTo>
                  <a:lnTo>
                    <a:pt x="5760" y="17207"/>
                  </a:lnTo>
                  <a:cubicBezTo>
                    <a:pt x="5887" y="17156"/>
                    <a:pt x="6013" y="17107"/>
                    <a:pt x="6141" y="17059"/>
                  </a:cubicBezTo>
                  <a:lnTo>
                    <a:pt x="6120" y="16937"/>
                  </a:lnTo>
                  <a:close/>
                  <a:moveTo>
                    <a:pt x="5473" y="17185"/>
                  </a:moveTo>
                  <a:cubicBezTo>
                    <a:pt x="5345" y="17237"/>
                    <a:pt x="5218" y="17291"/>
                    <a:pt x="5092" y="17346"/>
                  </a:cubicBezTo>
                  <a:lnTo>
                    <a:pt x="5116" y="17467"/>
                  </a:lnTo>
                  <a:cubicBezTo>
                    <a:pt x="5242" y="17413"/>
                    <a:pt x="5368" y="17359"/>
                    <a:pt x="5496" y="17306"/>
                  </a:cubicBezTo>
                  <a:lnTo>
                    <a:pt x="5473" y="17185"/>
                  </a:lnTo>
                  <a:close/>
                  <a:moveTo>
                    <a:pt x="4824" y="17467"/>
                  </a:moveTo>
                  <a:cubicBezTo>
                    <a:pt x="4697" y="17525"/>
                    <a:pt x="4571" y="17584"/>
                    <a:pt x="4447" y="17644"/>
                  </a:cubicBezTo>
                  <a:lnTo>
                    <a:pt x="4473" y="17764"/>
                  </a:lnTo>
                  <a:cubicBezTo>
                    <a:pt x="4597" y="17704"/>
                    <a:pt x="4722" y="17646"/>
                    <a:pt x="4849" y="17588"/>
                  </a:cubicBezTo>
                  <a:lnTo>
                    <a:pt x="4824" y="17467"/>
                  </a:lnTo>
                  <a:close/>
                  <a:moveTo>
                    <a:pt x="4175" y="17786"/>
                  </a:moveTo>
                  <a:cubicBezTo>
                    <a:pt x="4049" y="17849"/>
                    <a:pt x="3924" y="17913"/>
                    <a:pt x="3801" y="17979"/>
                  </a:cubicBezTo>
                  <a:lnTo>
                    <a:pt x="3830" y="18097"/>
                  </a:lnTo>
                  <a:cubicBezTo>
                    <a:pt x="3953" y="18032"/>
                    <a:pt x="4077" y="17968"/>
                    <a:pt x="4203" y="17905"/>
                  </a:cubicBezTo>
                  <a:lnTo>
                    <a:pt x="4175" y="17786"/>
                  </a:lnTo>
                  <a:close/>
                  <a:moveTo>
                    <a:pt x="3549" y="18139"/>
                  </a:moveTo>
                  <a:cubicBezTo>
                    <a:pt x="3424" y="18209"/>
                    <a:pt x="3301" y="18280"/>
                    <a:pt x="3180" y="18353"/>
                  </a:cubicBezTo>
                  <a:lnTo>
                    <a:pt x="3212" y="18470"/>
                  </a:lnTo>
                  <a:cubicBezTo>
                    <a:pt x="3332" y="18398"/>
                    <a:pt x="3454" y="18326"/>
                    <a:pt x="3579" y="18256"/>
                  </a:cubicBezTo>
                  <a:lnTo>
                    <a:pt x="3549" y="18139"/>
                  </a:lnTo>
                  <a:close/>
                  <a:moveTo>
                    <a:pt x="2920" y="18493"/>
                  </a:moveTo>
                  <a:cubicBezTo>
                    <a:pt x="2797" y="18571"/>
                    <a:pt x="2676" y="18650"/>
                    <a:pt x="2558" y="18730"/>
                  </a:cubicBezTo>
                  <a:lnTo>
                    <a:pt x="2594" y="18844"/>
                  </a:lnTo>
                  <a:cubicBezTo>
                    <a:pt x="2711" y="18764"/>
                    <a:pt x="2831" y="18686"/>
                    <a:pt x="2954" y="18609"/>
                  </a:cubicBezTo>
                  <a:lnTo>
                    <a:pt x="2920" y="18493"/>
                  </a:lnTo>
                  <a:close/>
                  <a:moveTo>
                    <a:pt x="2290" y="18917"/>
                  </a:moveTo>
                  <a:cubicBezTo>
                    <a:pt x="2169" y="19005"/>
                    <a:pt x="2050" y="19094"/>
                    <a:pt x="1937" y="19184"/>
                  </a:cubicBezTo>
                  <a:lnTo>
                    <a:pt x="1976" y="19294"/>
                  </a:lnTo>
                  <a:cubicBezTo>
                    <a:pt x="2089" y="19205"/>
                    <a:pt x="2207" y="19117"/>
                    <a:pt x="2327" y="19030"/>
                  </a:cubicBezTo>
                  <a:lnTo>
                    <a:pt x="2290" y="18917"/>
                  </a:lnTo>
                  <a:close/>
                  <a:moveTo>
                    <a:pt x="1703" y="19377"/>
                  </a:moveTo>
                  <a:cubicBezTo>
                    <a:pt x="1585" y="19477"/>
                    <a:pt x="1470" y="19579"/>
                    <a:pt x="1363" y="19681"/>
                  </a:cubicBezTo>
                  <a:lnTo>
                    <a:pt x="1408" y="19787"/>
                  </a:lnTo>
                  <a:cubicBezTo>
                    <a:pt x="1515" y="19686"/>
                    <a:pt x="1628" y="19585"/>
                    <a:pt x="1745" y="19486"/>
                  </a:cubicBezTo>
                  <a:lnTo>
                    <a:pt x="1703" y="19377"/>
                  </a:lnTo>
                  <a:close/>
                  <a:moveTo>
                    <a:pt x="1107" y="19907"/>
                  </a:moveTo>
                  <a:cubicBezTo>
                    <a:pt x="995" y="20023"/>
                    <a:pt x="888" y="20142"/>
                    <a:pt x="789" y="20260"/>
                  </a:cubicBezTo>
                  <a:lnTo>
                    <a:pt x="842" y="20358"/>
                  </a:lnTo>
                  <a:cubicBezTo>
                    <a:pt x="939" y="20242"/>
                    <a:pt x="1045" y="20124"/>
                    <a:pt x="1156" y="20010"/>
                  </a:cubicBezTo>
                  <a:lnTo>
                    <a:pt x="1107" y="19907"/>
                  </a:lnTo>
                  <a:close/>
                  <a:moveTo>
                    <a:pt x="592" y="20544"/>
                  </a:moveTo>
                  <a:cubicBezTo>
                    <a:pt x="490" y="20681"/>
                    <a:pt x="395" y="20823"/>
                    <a:pt x="311" y="20964"/>
                  </a:cubicBezTo>
                  <a:lnTo>
                    <a:pt x="374" y="21047"/>
                  </a:lnTo>
                  <a:cubicBezTo>
                    <a:pt x="457" y="20909"/>
                    <a:pt x="549" y="20771"/>
                    <a:pt x="649" y="20637"/>
                  </a:cubicBezTo>
                  <a:lnTo>
                    <a:pt x="592" y="20544"/>
                  </a:lnTo>
                  <a:close/>
                  <a:moveTo>
                    <a:pt x="112" y="21286"/>
                  </a:moveTo>
                  <a:cubicBezTo>
                    <a:pt x="72" y="21368"/>
                    <a:pt x="34" y="21452"/>
                    <a:pt x="0" y="21534"/>
                  </a:cubicBezTo>
                  <a:lnTo>
                    <a:pt x="72" y="21599"/>
                  </a:lnTo>
                  <a:cubicBezTo>
                    <a:pt x="105" y="21520"/>
                    <a:pt x="142" y="21440"/>
                    <a:pt x="181" y="21360"/>
                  </a:cubicBezTo>
                  <a:lnTo>
                    <a:pt x="112" y="21286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957876D-58C1-4B4B-9B67-E6E2B72E1F3A}"/>
              </a:ext>
            </a:extLst>
          </p:cNvPr>
          <p:cNvGrpSpPr/>
          <p:nvPr/>
        </p:nvGrpSpPr>
        <p:grpSpPr>
          <a:xfrm>
            <a:off x="10313385" y="508334"/>
            <a:ext cx="1091227" cy="977437"/>
            <a:chOff x="3930460" y="3625047"/>
            <a:chExt cx="1980044" cy="1942170"/>
          </a:xfrm>
        </p:grpSpPr>
        <p:sp>
          <p:nvSpPr>
            <p:cNvPr id="7" name="Oval Callout 6">
              <a:extLst>
                <a:ext uri="{FF2B5EF4-FFF2-40B4-BE49-F238E27FC236}">
                  <a16:creationId xmlns:a16="http://schemas.microsoft.com/office/drawing/2014/main" id="{D0BB4F4A-0E56-4346-9248-F9EB638BE759}"/>
                </a:ext>
              </a:extLst>
            </p:cNvPr>
            <p:cNvSpPr/>
            <p:nvPr/>
          </p:nvSpPr>
          <p:spPr>
            <a:xfrm>
              <a:off x="3930460" y="3625047"/>
              <a:ext cx="1980044" cy="1942170"/>
            </a:xfrm>
            <a:prstGeom prst="wedgeEllipseCallout">
              <a:avLst>
                <a:gd name="adj1" fmla="val -5527"/>
                <a:gd name="adj2" fmla="val 67378"/>
              </a:avLst>
            </a:prstGeom>
            <a:solidFill>
              <a:schemeClr val="bg1"/>
            </a:solidFill>
            <a:ln w="1270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14E737-02F9-44C6-A762-98F8522FA171}"/>
                </a:ext>
              </a:extLst>
            </p:cNvPr>
            <p:cNvSpPr/>
            <p:nvPr/>
          </p:nvSpPr>
          <p:spPr>
            <a:xfrm>
              <a:off x="4195972" y="3878235"/>
              <a:ext cx="1449020" cy="1449020"/>
            </a:xfrm>
            <a:prstGeom prst="ellipse">
              <a:avLst/>
            </a:prstGeom>
            <a:gradFill>
              <a:gsLst>
                <a:gs pos="100000">
                  <a:schemeClr val="tx2">
                    <a:lumMod val="75000"/>
                  </a:schemeClr>
                </a:gs>
                <a:gs pos="0">
                  <a:schemeClr val="tx2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文本框 103">
              <a:extLst>
                <a:ext uri="{FF2B5EF4-FFF2-40B4-BE49-F238E27FC236}">
                  <a16:creationId xmlns:a16="http://schemas.microsoft.com/office/drawing/2014/main" id="{2B791CDD-2933-4648-ABCC-1637985EC932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4190683" y="4820619"/>
              <a:ext cx="1415820" cy="345941"/>
            </a:xfrm>
            <a:prstGeom prst="rect">
              <a:avLst/>
            </a:prstGeom>
            <a:noFill/>
          </p:spPr>
          <p:txBody>
            <a:bodyPr wrap="square" anchor="b" anchorCtr="0">
              <a:noAutofit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pPr algn="ctr"/>
              <a:r>
                <a:rPr lang="en-US" altLang="zh-CN" sz="1400" b="1" dirty="0" err="1">
                  <a:solidFill>
                    <a:schemeClr val="bg1"/>
                  </a:solidFill>
                  <a:latin typeface="+mn-ea"/>
                  <a:cs typeface="+mj-cs"/>
                </a:rPr>
                <a:t>Situasi</a:t>
              </a: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cs typeface="+mj-cs"/>
                </a:rPr>
                <a:t> 10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0828D7-56AF-43FA-B0E1-B5B664ED44F9}"/>
              </a:ext>
            </a:extLst>
          </p:cNvPr>
          <p:cNvGrpSpPr/>
          <p:nvPr/>
        </p:nvGrpSpPr>
        <p:grpSpPr>
          <a:xfrm>
            <a:off x="5996399" y="1828429"/>
            <a:ext cx="1736840" cy="1703618"/>
            <a:chOff x="5809779" y="2109939"/>
            <a:chExt cx="1736840" cy="170361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0BC2A7B-D682-469B-8AED-827D11B6DB80}"/>
                </a:ext>
              </a:extLst>
            </p:cNvPr>
            <p:cNvGrpSpPr/>
            <p:nvPr/>
          </p:nvGrpSpPr>
          <p:grpSpPr>
            <a:xfrm>
              <a:off x="5809779" y="2109939"/>
              <a:ext cx="1736840" cy="1703618"/>
              <a:chOff x="5809779" y="2109939"/>
              <a:chExt cx="1736840" cy="1703618"/>
            </a:xfrm>
          </p:grpSpPr>
          <p:sp>
            <p:nvSpPr>
              <p:cNvPr id="13" name="Oval Callout 14">
                <a:extLst>
                  <a:ext uri="{FF2B5EF4-FFF2-40B4-BE49-F238E27FC236}">
                    <a16:creationId xmlns:a16="http://schemas.microsoft.com/office/drawing/2014/main" id="{646F48CF-3EBA-4F64-A51A-9E6A6AE39B1D}"/>
                  </a:ext>
                </a:extLst>
              </p:cNvPr>
              <p:cNvSpPr/>
              <p:nvPr/>
            </p:nvSpPr>
            <p:spPr>
              <a:xfrm>
                <a:off x="5809779" y="2109939"/>
                <a:ext cx="1736840" cy="1703618"/>
              </a:xfrm>
              <a:prstGeom prst="wedgeEllipseCallout">
                <a:avLst>
                  <a:gd name="adj1" fmla="val -5527"/>
                  <a:gd name="adj2" fmla="val 67378"/>
                </a:avLst>
              </a:prstGeom>
              <a:gradFill>
                <a:gsLst>
                  <a:gs pos="100000">
                    <a:schemeClr val="accent3">
                      <a:lumMod val="75000"/>
                    </a:schemeClr>
                  </a:gs>
                  <a:gs pos="0">
                    <a:schemeClr val="accent3"/>
                  </a:gs>
                </a:gsLst>
                <a:lin ang="36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5">
                <a:extLst>
                  <a:ext uri="{FF2B5EF4-FFF2-40B4-BE49-F238E27FC236}">
                    <a16:creationId xmlns:a16="http://schemas.microsoft.com/office/drawing/2014/main" id="{DA7EBBEA-02FF-4AE3-ADC0-15ADDAB0C6AF}"/>
                  </a:ext>
                </a:extLst>
              </p:cNvPr>
              <p:cNvSpPr/>
              <p:nvPr/>
            </p:nvSpPr>
            <p:spPr>
              <a:xfrm>
                <a:off x="5999331" y="2297194"/>
                <a:ext cx="1329107" cy="13291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文本框 106">
              <a:extLst>
                <a:ext uri="{FF2B5EF4-FFF2-40B4-BE49-F238E27FC236}">
                  <a16:creationId xmlns:a16="http://schemas.microsoft.com/office/drawing/2014/main" id="{27C36177-56A4-4D55-9B68-D23C13CC59A4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5970288" y="2756293"/>
              <a:ext cx="1415819" cy="345941"/>
            </a:xfrm>
            <a:prstGeom prst="rect">
              <a:avLst/>
            </a:prstGeom>
            <a:noFill/>
          </p:spPr>
          <p:txBody>
            <a:bodyPr wrap="square" anchor="b" anchorCtr="0">
              <a:normAutofit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pPr algn="ctr"/>
              <a:r>
                <a:rPr lang="en-US" altLang="zh-CN" sz="1600" b="1" dirty="0" err="1">
                  <a:solidFill>
                    <a:schemeClr val="tx2"/>
                  </a:solidFill>
                  <a:latin typeface="+mn-ea"/>
                  <a:cs typeface="+mj-cs"/>
                </a:rPr>
                <a:t>Situasi</a:t>
              </a:r>
              <a:r>
                <a:rPr lang="en-US" altLang="zh-CN" sz="1600" b="1" dirty="0">
                  <a:solidFill>
                    <a:schemeClr val="tx2"/>
                  </a:solidFill>
                  <a:latin typeface="+mn-ea"/>
                  <a:cs typeface="+mj-cs"/>
                </a:rPr>
                <a:t> 8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3DE390-C06F-418C-8BED-A4869E694F43}"/>
              </a:ext>
            </a:extLst>
          </p:cNvPr>
          <p:cNvGrpSpPr/>
          <p:nvPr/>
        </p:nvGrpSpPr>
        <p:grpSpPr>
          <a:xfrm>
            <a:off x="7922791" y="638439"/>
            <a:ext cx="1513720" cy="1465061"/>
            <a:chOff x="8404193" y="3161101"/>
            <a:chExt cx="1736840" cy="1703618"/>
          </a:xfrm>
        </p:grpSpPr>
        <p:sp>
          <p:nvSpPr>
            <p:cNvPr id="16" name="Oval Callout 10">
              <a:extLst>
                <a:ext uri="{FF2B5EF4-FFF2-40B4-BE49-F238E27FC236}">
                  <a16:creationId xmlns:a16="http://schemas.microsoft.com/office/drawing/2014/main" id="{71277B13-18DD-479B-9391-3BD12B5CCCE2}"/>
                </a:ext>
              </a:extLst>
            </p:cNvPr>
            <p:cNvSpPr/>
            <p:nvPr/>
          </p:nvSpPr>
          <p:spPr>
            <a:xfrm>
              <a:off x="8404193" y="3161101"/>
              <a:ext cx="1736840" cy="1703618"/>
            </a:xfrm>
            <a:prstGeom prst="wedgeEllipseCallout">
              <a:avLst>
                <a:gd name="adj1" fmla="val -5527"/>
                <a:gd name="adj2" fmla="val 673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1">
              <a:extLst>
                <a:ext uri="{FF2B5EF4-FFF2-40B4-BE49-F238E27FC236}">
                  <a16:creationId xmlns:a16="http://schemas.microsoft.com/office/drawing/2014/main" id="{58B9B3B0-D415-4BF7-96B7-288CBC8D0A92}"/>
                </a:ext>
              </a:extLst>
            </p:cNvPr>
            <p:cNvSpPr/>
            <p:nvPr/>
          </p:nvSpPr>
          <p:spPr>
            <a:xfrm>
              <a:off x="8608059" y="3347102"/>
              <a:ext cx="1329107" cy="13291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文本框 109">
              <a:extLst>
                <a:ext uri="{FF2B5EF4-FFF2-40B4-BE49-F238E27FC236}">
                  <a16:creationId xmlns:a16="http://schemas.microsoft.com/office/drawing/2014/main" id="{5678E4A1-51E1-4CC8-9394-607259116A4C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8564702" y="3807574"/>
              <a:ext cx="1415819" cy="345941"/>
            </a:xfrm>
            <a:prstGeom prst="rect">
              <a:avLst/>
            </a:prstGeom>
            <a:noFill/>
          </p:spPr>
          <p:txBody>
            <a:bodyPr wrap="square" anchor="b" anchorCtr="0">
              <a:normAutofit fontScale="92500" lnSpcReduction="10000"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pPr algn="ctr"/>
              <a:r>
                <a:rPr lang="en-US" altLang="zh-CN" sz="1600" b="1" dirty="0" err="1">
                  <a:solidFill>
                    <a:schemeClr val="tx2"/>
                  </a:solidFill>
                  <a:latin typeface="+mn-ea"/>
                  <a:cs typeface="+mj-cs"/>
                </a:rPr>
                <a:t>Situasi</a:t>
              </a:r>
              <a:r>
                <a:rPr lang="en-US" altLang="zh-CN" sz="1600" b="1" dirty="0">
                  <a:solidFill>
                    <a:schemeClr val="tx2"/>
                  </a:solidFill>
                  <a:latin typeface="+mn-ea"/>
                  <a:cs typeface="+mj-cs"/>
                </a:rPr>
                <a:t> 9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BBD2A7-6CDE-41EC-A311-40CA8BDADF4B}"/>
              </a:ext>
            </a:extLst>
          </p:cNvPr>
          <p:cNvGrpSpPr/>
          <p:nvPr/>
        </p:nvGrpSpPr>
        <p:grpSpPr>
          <a:xfrm>
            <a:off x="8222541" y="2929264"/>
            <a:ext cx="1948451" cy="1911182"/>
            <a:chOff x="7931436" y="692804"/>
            <a:chExt cx="1510276" cy="1481388"/>
          </a:xfrm>
        </p:grpSpPr>
        <p:sp>
          <p:nvSpPr>
            <p:cNvPr id="20" name="Oval Callout 18">
              <a:extLst>
                <a:ext uri="{FF2B5EF4-FFF2-40B4-BE49-F238E27FC236}">
                  <a16:creationId xmlns:a16="http://schemas.microsoft.com/office/drawing/2014/main" id="{F07AD53E-F611-43BA-9B70-4BCFF035721D}"/>
                </a:ext>
              </a:extLst>
            </p:cNvPr>
            <p:cNvSpPr/>
            <p:nvPr/>
          </p:nvSpPr>
          <p:spPr>
            <a:xfrm>
              <a:off x="7931436" y="692804"/>
              <a:ext cx="1510276" cy="1481388"/>
            </a:xfrm>
            <a:prstGeom prst="wedgeEllipseCallout">
              <a:avLst>
                <a:gd name="adj1" fmla="val -5527"/>
                <a:gd name="adj2" fmla="val 67378"/>
              </a:avLst>
            </a:prstGeom>
            <a:gradFill>
              <a:gsLst>
                <a:gs pos="100000">
                  <a:schemeClr val="accent4">
                    <a:lumMod val="75000"/>
                  </a:schemeClr>
                </a:gs>
                <a:gs pos="0">
                  <a:schemeClr val="accent4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4CA63EBB-F125-42FB-8307-DFB38B261E44}"/>
                </a:ext>
              </a:extLst>
            </p:cNvPr>
            <p:cNvSpPr/>
            <p:nvPr/>
          </p:nvSpPr>
          <p:spPr>
            <a:xfrm>
              <a:off x="8165354" y="912575"/>
              <a:ext cx="1042442" cy="1042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文本框 112">
              <a:extLst>
                <a:ext uri="{FF2B5EF4-FFF2-40B4-BE49-F238E27FC236}">
                  <a16:creationId xmlns:a16="http://schemas.microsoft.com/office/drawing/2014/main" id="{89DF9431-7FC3-4C8D-B5FA-1AD10C459D5F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7977926" y="1205263"/>
              <a:ext cx="1415819" cy="345941"/>
            </a:xfrm>
            <a:prstGeom prst="rect">
              <a:avLst/>
            </a:prstGeom>
            <a:noFill/>
          </p:spPr>
          <p:txBody>
            <a:bodyPr wrap="square" anchor="b" anchorCtr="0">
              <a:normAutofit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pPr algn="ctr"/>
              <a:r>
                <a:rPr lang="en-US" altLang="zh-CN" b="1" dirty="0" err="1">
                  <a:solidFill>
                    <a:schemeClr val="tx2"/>
                  </a:solidFill>
                  <a:latin typeface="+mn-ea"/>
                  <a:cs typeface="+mj-cs"/>
                </a:rPr>
                <a:t>Situasi</a:t>
              </a:r>
              <a:r>
                <a:rPr lang="en-US" altLang="zh-CN" b="1" dirty="0">
                  <a:solidFill>
                    <a:schemeClr val="tx2"/>
                  </a:solidFill>
                  <a:latin typeface="+mn-ea"/>
                  <a:cs typeface="+mj-cs"/>
                </a:rPr>
                <a:t> 7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E8E867-E2D8-4119-90B3-89356B31D00F}"/>
              </a:ext>
            </a:extLst>
          </p:cNvPr>
          <p:cNvGrpSpPr/>
          <p:nvPr/>
        </p:nvGrpSpPr>
        <p:grpSpPr>
          <a:xfrm>
            <a:off x="3449613" y="3428999"/>
            <a:ext cx="2092691" cy="1904125"/>
            <a:chOff x="10121131" y="560423"/>
            <a:chExt cx="1236059" cy="1158650"/>
          </a:xfrm>
        </p:grpSpPr>
        <p:sp>
          <p:nvSpPr>
            <p:cNvPr id="24" name="Oval Callout 22">
              <a:extLst>
                <a:ext uri="{FF2B5EF4-FFF2-40B4-BE49-F238E27FC236}">
                  <a16:creationId xmlns:a16="http://schemas.microsoft.com/office/drawing/2014/main" id="{7E6420E2-57BF-4999-8137-A03B1DF5B5EB}"/>
                </a:ext>
              </a:extLst>
            </p:cNvPr>
            <p:cNvSpPr/>
            <p:nvPr/>
          </p:nvSpPr>
          <p:spPr>
            <a:xfrm>
              <a:off x="10141033" y="560423"/>
              <a:ext cx="1181244" cy="1158650"/>
            </a:xfrm>
            <a:prstGeom prst="wedgeEllipseCallout">
              <a:avLst>
                <a:gd name="adj1" fmla="val -5527"/>
                <a:gd name="adj2" fmla="val 67378"/>
              </a:avLst>
            </a:prstGeom>
            <a:gradFill>
              <a:gsLst>
                <a:gs pos="100000">
                  <a:schemeClr val="accent5">
                    <a:lumMod val="75000"/>
                  </a:schemeClr>
                </a:gs>
                <a:gs pos="0">
                  <a:schemeClr val="accent5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3">
              <a:extLst>
                <a:ext uri="{FF2B5EF4-FFF2-40B4-BE49-F238E27FC236}">
                  <a16:creationId xmlns:a16="http://schemas.microsoft.com/office/drawing/2014/main" id="{DBAD121F-0307-4D80-BA1C-A7AC74496EB9}"/>
                </a:ext>
              </a:extLst>
            </p:cNvPr>
            <p:cNvSpPr/>
            <p:nvPr/>
          </p:nvSpPr>
          <p:spPr>
            <a:xfrm>
              <a:off x="10288493" y="709768"/>
              <a:ext cx="865060" cy="8650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文本框 115">
              <a:extLst>
                <a:ext uri="{FF2B5EF4-FFF2-40B4-BE49-F238E27FC236}">
                  <a16:creationId xmlns:a16="http://schemas.microsoft.com/office/drawing/2014/main" id="{A12B4ED5-DCE0-4218-848F-33D3E6575194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10121131" y="890564"/>
              <a:ext cx="1236059" cy="345941"/>
            </a:xfrm>
            <a:prstGeom prst="rect">
              <a:avLst/>
            </a:prstGeom>
            <a:noFill/>
          </p:spPr>
          <p:txBody>
            <a:bodyPr wrap="square" anchor="b" anchorCtr="0">
              <a:normAutofit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pPr algn="ctr"/>
              <a:r>
                <a:rPr lang="en-US" altLang="zh-CN" sz="2000" b="1" dirty="0" err="1">
                  <a:solidFill>
                    <a:schemeClr val="tx2"/>
                  </a:solidFill>
                  <a:latin typeface="+mn-ea"/>
                  <a:cs typeface="+mj-cs"/>
                </a:rPr>
                <a:t>Situasi</a:t>
              </a:r>
              <a:r>
                <a:rPr lang="en-US" altLang="zh-CN" sz="2000" b="1" dirty="0">
                  <a:solidFill>
                    <a:schemeClr val="tx2"/>
                  </a:solidFill>
                  <a:latin typeface="+mn-ea"/>
                  <a:cs typeface="+mj-cs"/>
                </a:rPr>
                <a:t> 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AAF089-7170-4234-BAF5-C02D1D8A2DB6}"/>
              </a:ext>
            </a:extLst>
          </p:cNvPr>
          <p:cNvGrpSpPr/>
          <p:nvPr/>
        </p:nvGrpSpPr>
        <p:grpSpPr>
          <a:xfrm>
            <a:off x="527033" y="5386311"/>
            <a:ext cx="7359226" cy="1015663"/>
            <a:chOff x="5673961" y="692898"/>
            <a:chExt cx="7359226" cy="1015663"/>
          </a:xfrm>
        </p:grpSpPr>
        <p:sp>
          <p:nvSpPr>
            <p:cNvPr id="28" name="椭圆 5">
              <a:extLst>
                <a:ext uri="{FF2B5EF4-FFF2-40B4-BE49-F238E27FC236}">
                  <a16:creationId xmlns:a16="http://schemas.microsoft.com/office/drawing/2014/main" id="{CDAA7AEA-2D82-483C-95F8-EF82044D7C34}"/>
                </a:ext>
              </a:extLst>
            </p:cNvPr>
            <p:cNvSpPr/>
            <p:nvPr/>
          </p:nvSpPr>
          <p:spPr>
            <a:xfrm>
              <a:off x="5673961" y="839118"/>
              <a:ext cx="335276" cy="33527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9">
              <a:extLst>
                <a:ext uri="{FF2B5EF4-FFF2-40B4-BE49-F238E27FC236}">
                  <a16:creationId xmlns:a16="http://schemas.microsoft.com/office/drawing/2014/main" id="{CC48DCFF-AAFF-45C7-810E-31F9D211DB27}"/>
                </a:ext>
              </a:extLst>
            </p:cNvPr>
            <p:cNvSpPr/>
            <p:nvPr/>
          </p:nvSpPr>
          <p:spPr>
            <a:xfrm>
              <a:off x="6163862" y="692898"/>
              <a:ext cx="6869325" cy="10156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n-ID" sz="2000" dirty="0" err="1"/>
                <a:t>Situasi</a:t>
              </a:r>
              <a:r>
                <a:rPr lang="en-ID" sz="2000" dirty="0"/>
                <a:t> yang </a:t>
              </a:r>
              <a:r>
                <a:rPr lang="en-ID" sz="2000" dirty="0" err="1"/>
                <a:t>menyebabkan</a:t>
              </a:r>
              <a:r>
                <a:rPr lang="en-ID" sz="2000" dirty="0"/>
                <a:t> proses </a:t>
              </a:r>
              <a:r>
                <a:rPr lang="en-ID" sz="2000" dirty="0" err="1"/>
                <a:t>pengawasan</a:t>
              </a:r>
              <a:r>
                <a:rPr lang="en-ID" sz="2000" dirty="0"/>
                <a:t> </a:t>
              </a:r>
              <a:r>
                <a:rPr lang="en-ID" sz="2000" dirty="0" err="1"/>
                <a:t>tidak</a:t>
              </a:r>
              <a:r>
                <a:rPr lang="en-ID" sz="2000" dirty="0"/>
                <a:t> </a:t>
              </a:r>
              <a:r>
                <a:rPr lang="en-ID" sz="2000" dirty="0" err="1"/>
                <a:t>sesuai</a:t>
              </a:r>
              <a:r>
                <a:rPr lang="en-ID" sz="2000" dirty="0"/>
                <a:t> </a:t>
              </a:r>
              <a:r>
                <a:rPr lang="en-ID" sz="2000" dirty="0" err="1"/>
                <a:t>dengan</a:t>
              </a:r>
              <a:r>
                <a:rPr lang="en-ID" sz="2000" dirty="0"/>
                <a:t> </a:t>
              </a:r>
              <a:r>
                <a:rPr lang="en-ID" sz="2000" dirty="0" err="1"/>
                <a:t>prosedur</a:t>
              </a:r>
              <a:r>
                <a:rPr lang="en-ID" sz="2000" dirty="0"/>
                <a:t> </a:t>
              </a:r>
              <a:r>
                <a:rPr lang="en-ID" sz="2000" dirty="0" err="1"/>
                <a:t>karena</a:t>
              </a:r>
              <a:r>
                <a:rPr lang="en-ID" sz="2000" dirty="0"/>
                <a:t> </a:t>
              </a:r>
              <a:r>
                <a:rPr lang="en-ID" sz="2000" dirty="0" err="1"/>
                <a:t>adanya</a:t>
              </a:r>
              <a:r>
                <a:rPr lang="en-ID" sz="2000" dirty="0"/>
                <a:t> </a:t>
              </a:r>
              <a:r>
                <a:rPr lang="en-ID" sz="2000" dirty="0" err="1"/>
                <a:t>pengaruh</a:t>
              </a:r>
              <a:r>
                <a:rPr lang="en-ID" sz="2000" dirty="0"/>
                <a:t> dan </a:t>
              </a:r>
              <a:r>
                <a:rPr lang="en-ID" sz="2000" dirty="0" err="1"/>
                <a:t>harapan</a:t>
              </a:r>
              <a:r>
                <a:rPr lang="en-ID" sz="2000" dirty="0"/>
                <a:t> </a:t>
              </a:r>
              <a:r>
                <a:rPr lang="en-ID" sz="2000" dirty="0" err="1"/>
                <a:t>dari</a:t>
              </a:r>
              <a:r>
                <a:rPr lang="en-ID" sz="2000" dirty="0"/>
                <a:t> </a:t>
              </a:r>
              <a:r>
                <a:rPr lang="en-ID" sz="2000" dirty="0" err="1"/>
                <a:t>pihak</a:t>
              </a:r>
              <a:r>
                <a:rPr lang="en-ID" sz="2000" dirty="0"/>
                <a:t> yang </a:t>
              </a:r>
              <a:r>
                <a:rPr lang="en-ID" sz="2000" dirty="0" err="1"/>
                <a:t>diawasi</a:t>
              </a:r>
              <a:r>
                <a:rPr lang="en-ID" sz="2000" dirty="0"/>
                <a:t>.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3BE22EA-8EB7-4436-943C-D2E32DDCDFC2}"/>
              </a:ext>
            </a:extLst>
          </p:cNvPr>
          <p:cNvGrpSpPr/>
          <p:nvPr/>
        </p:nvGrpSpPr>
        <p:grpSpPr>
          <a:xfrm>
            <a:off x="527033" y="4427755"/>
            <a:ext cx="7319470" cy="707886"/>
            <a:chOff x="497124" y="4933250"/>
            <a:chExt cx="7319470" cy="707886"/>
          </a:xfrm>
        </p:grpSpPr>
        <p:sp>
          <p:nvSpPr>
            <p:cNvPr id="31" name="椭圆 128">
              <a:extLst>
                <a:ext uri="{FF2B5EF4-FFF2-40B4-BE49-F238E27FC236}">
                  <a16:creationId xmlns:a16="http://schemas.microsoft.com/office/drawing/2014/main" id="{E624FC93-532A-40F9-A3B9-EF3E25640E38}"/>
                </a:ext>
              </a:extLst>
            </p:cNvPr>
            <p:cNvSpPr/>
            <p:nvPr/>
          </p:nvSpPr>
          <p:spPr>
            <a:xfrm>
              <a:off x="497124" y="5037895"/>
              <a:ext cx="335276" cy="3352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129">
              <a:extLst>
                <a:ext uri="{FF2B5EF4-FFF2-40B4-BE49-F238E27FC236}">
                  <a16:creationId xmlns:a16="http://schemas.microsoft.com/office/drawing/2014/main" id="{2E6373FF-8D5B-4636-85AF-26125FD6C5AE}"/>
                </a:ext>
              </a:extLst>
            </p:cNvPr>
            <p:cNvSpPr/>
            <p:nvPr/>
          </p:nvSpPr>
          <p:spPr>
            <a:xfrm>
              <a:off x="984505" y="4933250"/>
              <a:ext cx="6832089" cy="70788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n-ID" sz="2000" dirty="0" err="1"/>
                <a:t>Situasi</a:t>
              </a:r>
              <a:r>
                <a:rPr lang="en-ID" sz="2000" dirty="0"/>
                <a:t> </a:t>
              </a:r>
              <a:r>
                <a:rPr lang="en-ID" sz="2000" dirty="0" err="1"/>
                <a:t>dimana</a:t>
              </a:r>
              <a:r>
                <a:rPr lang="en-ID" sz="2000" dirty="0"/>
                <a:t> </a:t>
              </a:r>
              <a:r>
                <a:rPr lang="en-ID" sz="2000" dirty="0" err="1"/>
                <a:t>kewenangan</a:t>
              </a:r>
              <a:r>
                <a:rPr lang="en-ID" sz="2000" dirty="0"/>
                <a:t> </a:t>
              </a:r>
              <a:r>
                <a:rPr lang="en-ID" sz="2000" dirty="0" err="1"/>
                <a:t>penilaian</a:t>
              </a:r>
              <a:r>
                <a:rPr lang="en-ID" sz="2000" dirty="0"/>
                <a:t> </a:t>
              </a:r>
              <a:r>
                <a:rPr lang="en-ID" sz="2000" dirty="0" err="1"/>
                <a:t>suatu</a:t>
              </a:r>
              <a:r>
                <a:rPr lang="en-ID" sz="2000" dirty="0"/>
                <a:t> </a:t>
              </a:r>
              <a:r>
                <a:rPr lang="en-ID" sz="2000" dirty="0" err="1"/>
                <a:t>obyek</a:t>
              </a:r>
              <a:r>
                <a:rPr lang="en-ID" sz="2000" dirty="0"/>
                <a:t> </a:t>
              </a:r>
              <a:r>
                <a:rPr lang="en-ID" sz="2000" dirty="0" err="1"/>
                <a:t>kualifikasi</a:t>
              </a:r>
              <a:r>
                <a:rPr lang="en-ID" sz="2000" dirty="0"/>
                <a:t> </a:t>
              </a:r>
              <a:r>
                <a:rPr lang="en-ID" sz="2000" dirty="0" err="1"/>
                <a:t>dimana</a:t>
              </a:r>
              <a:r>
                <a:rPr lang="en-ID" sz="2000" dirty="0"/>
                <a:t> </a:t>
              </a:r>
              <a:r>
                <a:rPr lang="en-ID" sz="2000" dirty="0" err="1"/>
                <a:t>obyek</a:t>
              </a:r>
              <a:r>
                <a:rPr lang="en-ID" sz="2000" dirty="0"/>
                <a:t> </a:t>
              </a:r>
              <a:r>
                <a:rPr lang="en-ID" sz="2000" dirty="0" err="1"/>
                <a:t>tersebut</a:t>
              </a:r>
              <a:r>
                <a:rPr lang="en-ID" sz="2000" dirty="0"/>
                <a:t> </a:t>
              </a:r>
              <a:r>
                <a:rPr lang="en-ID" sz="2000" dirty="0" err="1"/>
                <a:t>merupakan</a:t>
              </a:r>
              <a:r>
                <a:rPr lang="en-ID" sz="2000" dirty="0"/>
                <a:t> </a:t>
              </a:r>
              <a:r>
                <a:rPr lang="en-ID" sz="2000" dirty="0" err="1"/>
                <a:t>hasil</a:t>
              </a:r>
              <a:r>
                <a:rPr lang="en-ID" sz="2000" dirty="0"/>
                <a:t> </a:t>
              </a:r>
              <a:r>
                <a:rPr lang="en-ID" sz="2000" dirty="0" err="1"/>
                <a:t>dari</a:t>
              </a:r>
              <a:r>
                <a:rPr lang="en-ID" sz="2000" dirty="0"/>
                <a:t> </a:t>
              </a:r>
              <a:r>
                <a:rPr lang="en-ID" sz="2000" dirty="0" err="1"/>
                <a:t>si</a:t>
              </a:r>
              <a:r>
                <a:rPr lang="en-ID" sz="2000" dirty="0"/>
                <a:t> </a:t>
              </a:r>
              <a:r>
                <a:rPr lang="en-ID" sz="2000" dirty="0" err="1"/>
                <a:t>penilai</a:t>
              </a:r>
              <a:r>
                <a:rPr lang="en-ID" sz="2000" dirty="0"/>
                <a:t>.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34B9C6-7C9D-4B76-9D5F-3733FC73C6E9}"/>
              </a:ext>
            </a:extLst>
          </p:cNvPr>
          <p:cNvGrpSpPr/>
          <p:nvPr/>
        </p:nvGrpSpPr>
        <p:grpSpPr>
          <a:xfrm>
            <a:off x="532162" y="3451269"/>
            <a:ext cx="7314341" cy="707886"/>
            <a:chOff x="499753" y="3817011"/>
            <a:chExt cx="7314341" cy="707886"/>
          </a:xfrm>
        </p:grpSpPr>
        <p:sp>
          <p:nvSpPr>
            <p:cNvPr id="34" name="椭圆 131">
              <a:extLst>
                <a:ext uri="{FF2B5EF4-FFF2-40B4-BE49-F238E27FC236}">
                  <a16:creationId xmlns:a16="http://schemas.microsoft.com/office/drawing/2014/main" id="{14887AEC-5FC5-4E0B-BF16-69190496C31F}"/>
                </a:ext>
              </a:extLst>
            </p:cNvPr>
            <p:cNvSpPr/>
            <p:nvPr/>
          </p:nvSpPr>
          <p:spPr>
            <a:xfrm>
              <a:off x="499753" y="3954125"/>
              <a:ext cx="335276" cy="3352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132">
              <a:extLst>
                <a:ext uri="{FF2B5EF4-FFF2-40B4-BE49-F238E27FC236}">
                  <a16:creationId xmlns:a16="http://schemas.microsoft.com/office/drawing/2014/main" id="{B7F1B654-5B2B-4651-9C6D-7B4F5E8E8F94}"/>
                </a:ext>
              </a:extLst>
            </p:cNvPr>
            <p:cNvSpPr/>
            <p:nvPr/>
          </p:nvSpPr>
          <p:spPr>
            <a:xfrm>
              <a:off x="982005" y="3817011"/>
              <a:ext cx="6832089" cy="70788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n-ID" sz="2000" dirty="0" err="1">
                  <a:solidFill>
                    <a:schemeClr val="tx1"/>
                  </a:solidFill>
                </a:rPr>
                <a:t>Situasi</a:t>
              </a:r>
              <a:r>
                <a:rPr lang="en-ID" sz="2000" dirty="0">
                  <a:solidFill>
                    <a:schemeClr val="tx1"/>
                  </a:solidFill>
                </a:rPr>
                <a:t> </a:t>
              </a:r>
              <a:r>
                <a:rPr lang="en-ID" sz="2000" dirty="0" err="1">
                  <a:solidFill>
                    <a:schemeClr val="tx1"/>
                  </a:solidFill>
                </a:rPr>
                <a:t>dimana</a:t>
              </a:r>
              <a:r>
                <a:rPr lang="en-ID" sz="2000" dirty="0">
                  <a:solidFill>
                    <a:schemeClr val="tx1"/>
                  </a:solidFill>
                </a:rPr>
                <a:t> </a:t>
              </a:r>
              <a:r>
                <a:rPr lang="en-ID" sz="2000" dirty="0" err="1">
                  <a:solidFill>
                    <a:schemeClr val="tx1"/>
                  </a:solidFill>
                </a:rPr>
                <a:t>keputusan</a:t>
              </a:r>
              <a:r>
                <a:rPr lang="en-ID" sz="2000" dirty="0">
                  <a:solidFill>
                    <a:schemeClr val="tx1"/>
                  </a:solidFill>
                </a:rPr>
                <a:t>/</a:t>
              </a:r>
              <a:r>
                <a:rPr lang="en-ID" sz="2000" dirty="0" err="1">
                  <a:solidFill>
                    <a:schemeClr val="tx1"/>
                  </a:solidFill>
                </a:rPr>
                <a:t>kebijakan</a:t>
              </a:r>
              <a:r>
                <a:rPr lang="en-ID" sz="2000" dirty="0">
                  <a:solidFill>
                    <a:schemeClr val="tx1"/>
                  </a:solidFill>
                </a:rPr>
                <a:t> </a:t>
              </a:r>
              <a:r>
                <a:rPr lang="en-ID" sz="2000" dirty="0" err="1">
                  <a:solidFill>
                    <a:schemeClr val="tx1"/>
                  </a:solidFill>
                </a:rPr>
                <a:t>dipengaruhi</a:t>
              </a:r>
              <a:r>
                <a:rPr lang="en-ID" sz="2000" dirty="0">
                  <a:solidFill>
                    <a:schemeClr val="tx1"/>
                  </a:solidFill>
                </a:rPr>
                <a:t> </a:t>
              </a:r>
              <a:r>
                <a:rPr lang="en-ID" sz="2000" dirty="0" err="1">
                  <a:solidFill>
                    <a:schemeClr val="tx1"/>
                  </a:solidFill>
                </a:rPr>
                <a:t>pihak</a:t>
              </a:r>
              <a:r>
                <a:rPr lang="en-ID" sz="2000" dirty="0">
                  <a:solidFill>
                    <a:schemeClr val="tx1"/>
                  </a:solidFill>
                </a:rPr>
                <a:t> lain yang </a:t>
              </a:r>
              <a:r>
                <a:rPr lang="en-ID" sz="2000" dirty="0" err="1">
                  <a:solidFill>
                    <a:schemeClr val="tx1"/>
                  </a:solidFill>
                </a:rPr>
                <a:t>membutuhkan</a:t>
              </a:r>
              <a:r>
                <a:rPr lang="en-ID" sz="2000" dirty="0">
                  <a:solidFill>
                    <a:schemeClr val="tx1"/>
                  </a:solidFill>
                </a:rPr>
                <a:t>.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9C8BD95-F62D-4A31-A1FC-E853025C063B}"/>
              </a:ext>
            </a:extLst>
          </p:cNvPr>
          <p:cNvGrpSpPr/>
          <p:nvPr/>
        </p:nvGrpSpPr>
        <p:grpSpPr>
          <a:xfrm>
            <a:off x="503042" y="2509645"/>
            <a:ext cx="7327422" cy="646331"/>
            <a:chOff x="6800401" y="2608923"/>
            <a:chExt cx="7327422" cy="646331"/>
          </a:xfrm>
        </p:grpSpPr>
        <p:sp>
          <p:nvSpPr>
            <p:cNvPr id="37" name="椭圆 134">
              <a:extLst>
                <a:ext uri="{FF2B5EF4-FFF2-40B4-BE49-F238E27FC236}">
                  <a16:creationId xmlns:a16="http://schemas.microsoft.com/office/drawing/2014/main" id="{FF7BC6DD-1C78-4875-83B3-34DFD5A1A6EF}"/>
                </a:ext>
              </a:extLst>
            </p:cNvPr>
            <p:cNvSpPr/>
            <p:nvPr/>
          </p:nvSpPr>
          <p:spPr>
            <a:xfrm>
              <a:off x="6800401" y="2698328"/>
              <a:ext cx="335276" cy="3352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135">
              <a:extLst>
                <a:ext uri="{FF2B5EF4-FFF2-40B4-BE49-F238E27FC236}">
                  <a16:creationId xmlns:a16="http://schemas.microsoft.com/office/drawing/2014/main" id="{7A507DEA-D787-493B-AD44-F16A6CF83797}"/>
                </a:ext>
              </a:extLst>
            </p:cNvPr>
            <p:cNvSpPr/>
            <p:nvPr/>
          </p:nvSpPr>
          <p:spPr>
            <a:xfrm>
              <a:off x="7287782" y="2608923"/>
              <a:ext cx="6840041" cy="646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n-ID" dirty="0" err="1"/>
                <a:t>Situasi</a:t>
              </a:r>
              <a:r>
                <a:rPr lang="en-ID" dirty="0"/>
                <a:t> </a:t>
              </a:r>
              <a:r>
                <a:rPr lang="en-ID" dirty="0" err="1"/>
                <a:t>bekerja</a:t>
              </a:r>
              <a:r>
                <a:rPr lang="en-ID" dirty="0"/>
                <a:t> lain di </a:t>
              </a:r>
              <a:r>
                <a:rPr lang="en-ID" dirty="0" err="1"/>
                <a:t>luar</a:t>
              </a:r>
              <a:r>
                <a:rPr lang="en-ID" dirty="0"/>
                <a:t> </a:t>
              </a:r>
              <a:r>
                <a:rPr lang="en-ID" dirty="0" err="1"/>
                <a:t>pekerjaan</a:t>
              </a:r>
              <a:r>
                <a:rPr lang="en-ID" dirty="0"/>
                <a:t> </a:t>
              </a:r>
              <a:r>
                <a:rPr lang="en-ID" dirty="0" err="1"/>
                <a:t>pokoknya</a:t>
              </a:r>
              <a:r>
                <a:rPr lang="en-ID" dirty="0"/>
                <a:t>, </a:t>
              </a:r>
              <a:r>
                <a:rPr lang="en-ID" dirty="0" err="1"/>
                <a:t>kecuali</a:t>
              </a:r>
              <a:r>
                <a:rPr lang="en-ID" dirty="0"/>
                <a:t> </a:t>
              </a:r>
              <a:r>
                <a:rPr lang="en-ID" dirty="0" err="1"/>
                <a:t>telah</a:t>
              </a:r>
              <a:r>
                <a:rPr lang="en-ID" dirty="0"/>
                <a:t> </a:t>
              </a:r>
              <a:r>
                <a:rPr lang="en-ID" dirty="0" err="1"/>
                <a:t>sesuai</a:t>
              </a:r>
              <a:r>
                <a:rPr lang="en-ID" dirty="0"/>
                <a:t> </a:t>
              </a:r>
              <a:r>
                <a:rPr lang="en-ID" dirty="0" err="1"/>
                <a:t>dengan</a:t>
              </a:r>
              <a:r>
                <a:rPr lang="en-ID" dirty="0"/>
                <a:t> </a:t>
              </a:r>
              <a:r>
                <a:rPr lang="en-ID" dirty="0" err="1"/>
                <a:t>ketentuan</a:t>
              </a:r>
              <a:r>
                <a:rPr lang="en-ID" dirty="0"/>
                <a:t> dan </a:t>
              </a:r>
              <a:r>
                <a:rPr lang="en-ID" dirty="0" err="1"/>
                <a:t>peraturan</a:t>
              </a:r>
              <a:r>
                <a:rPr lang="en-ID" dirty="0"/>
                <a:t> yang </a:t>
              </a:r>
              <a:r>
                <a:rPr lang="en-ID" dirty="0" err="1"/>
                <a:t>berlaku</a:t>
              </a:r>
              <a:r>
                <a:rPr lang="en-ID" dirty="0"/>
                <a:t> di Kementerian. 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486FAF0-AD07-4C65-B37F-F56392C3D9CB}"/>
              </a:ext>
            </a:extLst>
          </p:cNvPr>
          <p:cNvGrpSpPr/>
          <p:nvPr/>
        </p:nvGrpSpPr>
        <p:grpSpPr>
          <a:xfrm>
            <a:off x="511456" y="1616843"/>
            <a:ext cx="7333118" cy="584775"/>
            <a:chOff x="480976" y="1616843"/>
            <a:chExt cx="7333118" cy="584775"/>
          </a:xfrm>
        </p:grpSpPr>
        <p:sp>
          <p:nvSpPr>
            <p:cNvPr id="40" name="椭圆 137">
              <a:extLst>
                <a:ext uri="{FF2B5EF4-FFF2-40B4-BE49-F238E27FC236}">
                  <a16:creationId xmlns:a16="http://schemas.microsoft.com/office/drawing/2014/main" id="{643CA74E-ABD9-4CE2-97E8-37C5A94382F2}"/>
                </a:ext>
              </a:extLst>
            </p:cNvPr>
            <p:cNvSpPr/>
            <p:nvPr/>
          </p:nvSpPr>
          <p:spPr>
            <a:xfrm>
              <a:off x="480976" y="1772508"/>
              <a:ext cx="335276" cy="3352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138">
              <a:extLst>
                <a:ext uri="{FF2B5EF4-FFF2-40B4-BE49-F238E27FC236}">
                  <a16:creationId xmlns:a16="http://schemas.microsoft.com/office/drawing/2014/main" id="{1874604F-C5B0-4888-9276-B155C947BA84}"/>
                </a:ext>
              </a:extLst>
            </p:cNvPr>
            <p:cNvSpPr/>
            <p:nvPr/>
          </p:nvSpPr>
          <p:spPr>
            <a:xfrm>
              <a:off x="982005" y="1616843"/>
              <a:ext cx="6832089" cy="58477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n-ID" sz="1600" dirty="0" err="1"/>
                <a:t>Situasi</a:t>
              </a:r>
              <a:r>
                <a:rPr lang="en-ID" sz="1600" dirty="0"/>
                <a:t> yang </a:t>
              </a:r>
              <a:r>
                <a:rPr lang="en-ID" sz="1600" dirty="0" err="1"/>
                <a:t>memungkinkan</a:t>
              </a:r>
              <a:r>
                <a:rPr lang="en-ID" sz="1600" dirty="0"/>
                <a:t> </a:t>
              </a:r>
              <a:r>
                <a:rPr lang="en-ID" sz="1600" dirty="0" err="1"/>
                <a:t>penggunaan</a:t>
              </a:r>
              <a:r>
                <a:rPr lang="en-ID" sz="1600" dirty="0"/>
                <a:t> </a:t>
              </a:r>
              <a:r>
                <a:rPr lang="en-ID" sz="1600" dirty="0" err="1"/>
                <a:t>diskresi</a:t>
              </a:r>
              <a:r>
                <a:rPr lang="en-ID" sz="1600" dirty="0"/>
                <a:t> yang </a:t>
              </a:r>
              <a:r>
                <a:rPr lang="en-ID" sz="1600" dirty="0" err="1"/>
                <a:t>menyalahgunakan</a:t>
              </a:r>
              <a:r>
                <a:rPr lang="en-ID" sz="1600" dirty="0"/>
                <a:t> </a:t>
              </a:r>
              <a:r>
                <a:rPr lang="en-ID" sz="1600" dirty="0" err="1"/>
                <a:t>wewenang</a:t>
              </a:r>
              <a:endParaRPr lang="en-ID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901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>
            <a:extLst>
              <a:ext uri="{FF2B5EF4-FFF2-40B4-BE49-F238E27FC236}">
                <a16:creationId xmlns:a16="http://schemas.microsoft.com/office/drawing/2014/main" id="{1620F7DD-87D0-4B91-8B13-381DD2BC02A2}"/>
              </a:ext>
            </a:extLst>
          </p:cNvPr>
          <p:cNvSpPr txBox="1"/>
          <p:nvPr/>
        </p:nvSpPr>
        <p:spPr>
          <a:xfrm>
            <a:off x="1951262" y="709768"/>
            <a:ext cx="5725389" cy="58964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4400" dirty="0" err="1"/>
              <a:t>Bentuk</a:t>
            </a:r>
            <a:r>
              <a:rPr lang="en-ID" sz="4400" dirty="0"/>
              <a:t> </a:t>
            </a:r>
            <a:r>
              <a:rPr lang="en-ID" sz="4400" dirty="0" err="1"/>
              <a:t>Situasi</a:t>
            </a:r>
            <a:r>
              <a:rPr lang="en-ID" sz="4400" dirty="0"/>
              <a:t> </a:t>
            </a:r>
            <a:r>
              <a:rPr lang="en-ID" sz="4400" dirty="0" err="1"/>
              <a:t>Benturan</a:t>
            </a:r>
            <a:r>
              <a:rPr lang="en-ID" sz="4400" dirty="0"/>
              <a:t> </a:t>
            </a:r>
            <a:r>
              <a:rPr lang="en-ID" sz="4400" dirty="0" err="1"/>
              <a:t>Kepentingan</a:t>
            </a:r>
            <a:endParaRPr lang="en-US" altLang="zh-CN" sz="4400" dirty="0">
              <a:solidFill>
                <a:schemeClr val="tx2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3" name="Group 25">
            <a:extLst>
              <a:ext uri="{FF2B5EF4-FFF2-40B4-BE49-F238E27FC236}">
                <a16:creationId xmlns:a16="http://schemas.microsoft.com/office/drawing/2014/main" id="{E4DB4081-675E-4ABA-ADAE-DB730B7A781E}"/>
              </a:ext>
            </a:extLst>
          </p:cNvPr>
          <p:cNvGrpSpPr/>
          <p:nvPr/>
        </p:nvGrpSpPr>
        <p:grpSpPr>
          <a:xfrm>
            <a:off x="1846980" y="1742556"/>
            <a:ext cx="10345479" cy="5093689"/>
            <a:chOff x="1881961" y="978195"/>
            <a:chExt cx="10345479" cy="5901071"/>
          </a:xfrm>
        </p:grpSpPr>
        <p:sp>
          <p:nvSpPr>
            <p:cNvPr id="4" name="Shape 6">
              <a:extLst>
                <a:ext uri="{FF2B5EF4-FFF2-40B4-BE49-F238E27FC236}">
                  <a16:creationId xmlns:a16="http://schemas.microsoft.com/office/drawing/2014/main" id="{BE6D93DF-2355-433C-A7C9-50A303CA87E1}"/>
                </a:ext>
              </a:extLst>
            </p:cNvPr>
            <p:cNvSpPr/>
            <p:nvPr/>
          </p:nvSpPr>
          <p:spPr>
            <a:xfrm>
              <a:off x="1881961" y="978195"/>
              <a:ext cx="10342564" cy="5896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527"/>
                  </a:lnTo>
                  <a:cubicBezTo>
                    <a:pt x="17455" y="721"/>
                    <a:pt x="14337" y="2052"/>
                    <a:pt x="14423" y="2967"/>
                  </a:cubicBezTo>
                  <a:cubicBezTo>
                    <a:pt x="14508" y="3882"/>
                    <a:pt x="16650" y="5157"/>
                    <a:pt x="16547" y="6932"/>
                  </a:cubicBezTo>
                  <a:cubicBezTo>
                    <a:pt x="16444" y="8707"/>
                    <a:pt x="14800" y="9002"/>
                    <a:pt x="13172" y="8868"/>
                  </a:cubicBezTo>
                  <a:cubicBezTo>
                    <a:pt x="11545" y="8734"/>
                    <a:pt x="10877" y="9039"/>
                    <a:pt x="10877" y="9511"/>
                  </a:cubicBezTo>
                  <a:cubicBezTo>
                    <a:pt x="10877" y="9982"/>
                    <a:pt x="13001" y="10620"/>
                    <a:pt x="15245" y="11008"/>
                  </a:cubicBezTo>
                  <a:cubicBezTo>
                    <a:pt x="17489" y="11396"/>
                    <a:pt x="17455" y="14280"/>
                    <a:pt x="15433" y="15444"/>
                  </a:cubicBezTo>
                  <a:cubicBezTo>
                    <a:pt x="13412" y="16609"/>
                    <a:pt x="6869" y="18318"/>
                    <a:pt x="4282" y="21600"/>
                  </a:cubicBezTo>
                  <a:lnTo>
                    <a:pt x="0" y="21600"/>
                  </a:lnTo>
                  <a:cubicBezTo>
                    <a:pt x="1867" y="17208"/>
                    <a:pt x="6184" y="15722"/>
                    <a:pt x="9644" y="15056"/>
                  </a:cubicBezTo>
                  <a:cubicBezTo>
                    <a:pt x="13104" y="14391"/>
                    <a:pt x="14971" y="13753"/>
                    <a:pt x="14680" y="13143"/>
                  </a:cubicBezTo>
                  <a:cubicBezTo>
                    <a:pt x="14389" y="12533"/>
                    <a:pt x="9457" y="12470"/>
                    <a:pt x="9115" y="10196"/>
                  </a:cubicBezTo>
                  <a:cubicBezTo>
                    <a:pt x="8752" y="7787"/>
                    <a:pt x="10861" y="6973"/>
                    <a:pt x="12659" y="7232"/>
                  </a:cubicBezTo>
                  <a:cubicBezTo>
                    <a:pt x="14356" y="7476"/>
                    <a:pt x="15742" y="7292"/>
                    <a:pt x="15314" y="6377"/>
                  </a:cubicBezTo>
                  <a:cubicBezTo>
                    <a:pt x="14885" y="5462"/>
                    <a:pt x="13118" y="3639"/>
                    <a:pt x="13668" y="2443"/>
                  </a:cubicBezTo>
                  <a:cubicBezTo>
                    <a:pt x="14217" y="1248"/>
                    <a:pt x="16633" y="0"/>
                    <a:pt x="21600" y="0"/>
                  </a:cubicBezTo>
                  <a:close/>
                </a:path>
              </a:pathLst>
            </a:custGeom>
            <a:gradFill>
              <a:gsLst>
                <a:gs pos="87000">
                  <a:schemeClr val="tx1">
                    <a:alpha val="40000"/>
                  </a:schemeClr>
                </a:gs>
                <a:gs pos="36000">
                  <a:schemeClr val="bg2">
                    <a:alpha val="15000"/>
                  </a:schemeClr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 7">
              <a:extLst>
                <a:ext uri="{FF2B5EF4-FFF2-40B4-BE49-F238E27FC236}">
                  <a16:creationId xmlns:a16="http://schemas.microsoft.com/office/drawing/2014/main" id="{315384C9-7F0A-430B-A10C-52527A947263}"/>
                </a:ext>
              </a:extLst>
            </p:cNvPr>
            <p:cNvSpPr/>
            <p:nvPr/>
          </p:nvSpPr>
          <p:spPr>
            <a:xfrm>
              <a:off x="2847500" y="1026110"/>
              <a:ext cx="9379940" cy="5853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21101" y="1"/>
                  </a:moveTo>
                  <a:cubicBezTo>
                    <a:pt x="20976" y="-1"/>
                    <a:pt x="20843" y="0"/>
                    <a:pt x="20704" y="3"/>
                  </a:cubicBezTo>
                  <a:lnTo>
                    <a:pt x="20706" y="129"/>
                  </a:lnTo>
                  <a:cubicBezTo>
                    <a:pt x="20844" y="126"/>
                    <a:pt x="20976" y="125"/>
                    <a:pt x="21100" y="127"/>
                  </a:cubicBezTo>
                  <a:lnTo>
                    <a:pt x="21101" y="1"/>
                  </a:lnTo>
                  <a:close/>
                  <a:moveTo>
                    <a:pt x="20431" y="35"/>
                  </a:moveTo>
                  <a:cubicBezTo>
                    <a:pt x="20303" y="41"/>
                    <a:pt x="20171" y="49"/>
                    <a:pt x="20035" y="59"/>
                  </a:cubicBezTo>
                  <a:lnTo>
                    <a:pt x="20039" y="184"/>
                  </a:lnTo>
                  <a:cubicBezTo>
                    <a:pt x="20175" y="175"/>
                    <a:pt x="20306" y="167"/>
                    <a:pt x="20434" y="161"/>
                  </a:cubicBezTo>
                  <a:lnTo>
                    <a:pt x="20431" y="35"/>
                  </a:lnTo>
                  <a:close/>
                  <a:moveTo>
                    <a:pt x="21401" y="35"/>
                  </a:moveTo>
                  <a:lnTo>
                    <a:pt x="21398" y="161"/>
                  </a:lnTo>
                  <a:cubicBezTo>
                    <a:pt x="21466" y="165"/>
                    <a:pt x="21532" y="170"/>
                    <a:pt x="21594" y="176"/>
                  </a:cubicBezTo>
                  <a:lnTo>
                    <a:pt x="21600" y="50"/>
                  </a:lnTo>
                  <a:cubicBezTo>
                    <a:pt x="21537" y="44"/>
                    <a:pt x="21470" y="39"/>
                    <a:pt x="21401" y="35"/>
                  </a:cubicBezTo>
                  <a:close/>
                  <a:moveTo>
                    <a:pt x="19761" y="71"/>
                  </a:moveTo>
                  <a:cubicBezTo>
                    <a:pt x="19631" y="82"/>
                    <a:pt x="19499" y="95"/>
                    <a:pt x="19365" y="109"/>
                  </a:cubicBezTo>
                  <a:lnTo>
                    <a:pt x="19371" y="235"/>
                  </a:lnTo>
                  <a:cubicBezTo>
                    <a:pt x="19505" y="221"/>
                    <a:pt x="19637" y="208"/>
                    <a:pt x="19766" y="197"/>
                  </a:cubicBezTo>
                  <a:lnTo>
                    <a:pt x="19761" y="71"/>
                  </a:lnTo>
                  <a:close/>
                  <a:moveTo>
                    <a:pt x="19067" y="141"/>
                  </a:moveTo>
                  <a:cubicBezTo>
                    <a:pt x="18936" y="157"/>
                    <a:pt x="18805" y="174"/>
                    <a:pt x="18672" y="193"/>
                  </a:cubicBezTo>
                  <a:lnTo>
                    <a:pt x="18680" y="318"/>
                  </a:lnTo>
                  <a:cubicBezTo>
                    <a:pt x="18813" y="299"/>
                    <a:pt x="18943" y="282"/>
                    <a:pt x="19073" y="266"/>
                  </a:cubicBezTo>
                  <a:lnTo>
                    <a:pt x="19067" y="141"/>
                  </a:lnTo>
                  <a:close/>
                  <a:moveTo>
                    <a:pt x="18396" y="247"/>
                  </a:moveTo>
                  <a:cubicBezTo>
                    <a:pt x="18266" y="268"/>
                    <a:pt x="18134" y="289"/>
                    <a:pt x="18003" y="312"/>
                  </a:cubicBezTo>
                  <a:lnTo>
                    <a:pt x="18012" y="436"/>
                  </a:lnTo>
                  <a:cubicBezTo>
                    <a:pt x="18144" y="414"/>
                    <a:pt x="18275" y="392"/>
                    <a:pt x="18405" y="372"/>
                  </a:cubicBezTo>
                  <a:lnTo>
                    <a:pt x="18396" y="247"/>
                  </a:lnTo>
                  <a:close/>
                  <a:moveTo>
                    <a:pt x="17726" y="354"/>
                  </a:moveTo>
                  <a:cubicBezTo>
                    <a:pt x="17595" y="378"/>
                    <a:pt x="17464" y="404"/>
                    <a:pt x="17333" y="431"/>
                  </a:cubicBezTo>
                  <a:lnTo>
                    <a:pt x="17345" y="556"/>
                  </a:lnTo>
                  <a:cubicBezTo>
                    <a:pt x="17476" y="529"/>
                    <a:pt x="17607" y="503"/>
                    <a:pt x="17737" y="478"/>
                  </a:cubicBezTo>
                  <a:lnTo>
                    <a:pt x="17726" y="354"/>
                  </a:lnTo>
                  <a:close/>
                  <a:moveTo>
                    <a:pt x="17055" y="495"/>
                  </a:moveTo>
                  <a:cubicBezTo>
                    <a:pt x="16924" y="524"/>
                    <a:pt x="16793" y="554"/>
                    <a:pt x="16664" y="586"/>
                  </a:cubicBezTo>
                  <a:lnTo>
                    <a:pt x="16678" y="710"/>
                  </a:lnTo>
                  <a:cubicBezTo>
                    <a:pt x="16807" y="679"/>
                    <a:pt x="16937" y="649"/>
                    <a:pt x="17068" y="620"/>
                  </a:cubicBezTo>
                  <a:lnTo>
                    <a:pt x="17055" y="495"/>
                  </a:lnTo>
                  <a:close/>
                  <a:moveTo>
                    <a:pt x="16384" y="672"/>
                  </a:moveTo>
                  <a:cubicBezTo>
                    <a:pt x="16252" y="706"/>
                    <a:pt x="16122" y="742"/>
                    <a:pt x="15994" y="779"/>
                  </a:cubicBezTo>
                  <a:lnTo>
                    <a:pt x="16011" y="903"/>
                  </a:lnTo>
                  <a:cubicBezTo>
                    <a:pt x="16138" y="866"/>
                    <a:pt x="16267" y="830"/>
                    <a:pt x="16399" y="796"/>
                  </a:cubicBezTo>
                  <a:lnTo>
                    <a:pt x="16384" y="672"/>
                  </a:lnTo>
                  <a:close/>
                  <a:moveTo>
                    <a:pt x="15712" y="849"/>
                  </a:moveTo>
                  <a:cubicBezTo>
                    <a:pt x="15580" y="890"/>
                    <a:pt x="15451" y="933"/>
                    <a:pt x="15325" y="977"/>
                  </a:cubicBezTo>
                  <a:lnTo>
                    <a:pt x="15344" y="1099"/>
                  </a:lnTo>
                  <a:cubicBezTo>
                    <a:pt x="15469" y="1056"/>
                    <a:pt x="15598" y="1012"/>
                    <a:pt x="15730" y="971"/>
                  </a:cubicBezTo>
                  <a:lnTo>
                    <a:pt x="15712" y="849"/>
                  </a:lnTo>
                  <a:close/>
                  <a:moveTo>
                    <a:pt x="15062" y="1061"/>
                  </a:moveTo>
                  <a:cubicBezTo>
                    <a:pt x="14928" y="1112"/>
                    <a:pt x="14800" y="1165"/>
                    <a:pt x="14679" y="1219"/>
                  </a:cubicBezTo>
                  <a:lnTo>
                    <a:pt x="14704" y="1339"/>
                  </a:lnTo>
                  <a:cubicBezTo>
                    <a:pt x="14823" y="1286"/>
                    <a:pt x="14951" y="1233"/>
                    <a:pt x="15084" y="1182"/>
                  </a:cubicBezTo>
                  <a:lnTo>
                    <a:pt x="15062" y="1061"/>
                  </a:lnTo>
                  <a:close/>
                  <a:moveTo>
                    <a:pt x="14407" y="1344"/>
                  </a:moveTo>
                  <a:cubicBezTo>
                    <a:pt x="14272" y="1411"/>
                    <a:pt x="14147" y="1480"/>
                    <a:pt x="14034" y="1550"/>
                  </a:cubicBezTo>
                  <a:lnTo>
                    <a:pt x="14067" y="1666"/>
                  </a:lnTo>
                  <a:cubicBezTo>
                    <a:pt x="14178" y="1598"/>
                    <a:pt x="14301" y="1530"/>
                    <a:pt x="14434" y="1463"/>
                  </a:cubicBezTo>
                  <a:lnTo>
                    <a:pt x="14407" y="1344"/>
                  </a:lnTo>
                  <a:close/>
                  <a:moveTo>
                    <a:pt x="13775" y="1733"/>
                  </a:moveTo>
                  <a:cubicBezTo>
                    <a:pt x="13638" y="1838"/>
                    <a:pt x="13524" y="1947"/>
                    <a:pt x="13436" y="2056"/>
                  </a:cubicBezTo>
                  <a:lnTo>
                    <a:pt x="13491" y="2152"/>
                  </a:lnTo>
                  <a:cubicBezTo>
                    <a:pt x="13573" y="2049"/>
                    <a:pt x="13682" y="1945"/>
                    <a:pt x="13814" y="1844"/>
                  </a:cubicBezTo>
                  <a:lnTo>
                    <a:pt x="13775" y="1733"/>
                  </a:lnTo>
                  <a:close/>
                  <a:moveTo>
                    <a:pt x="13240" y="2404"/>
                  </a:moveTo>
                  <a:cubicBezTo>
                    <a:pt x="13212" y="2490"/>
                    <a:pt x="13197" y="2577"/>
                    <a:pt x="13197" y="2664"/>
                  </a:cubicBezTo>
                  <a:cubicBezTo>
                    <a:pt x="13197" y="2694"/>
                    <a:pt x="13199" y="2723"/>
                    <a:pt x="13202" y="2754"/>
                  </a:cubicBezTo>
                  <a:cubicBezTo>
                    <a:pt x="13212" y="2842"/>
                    <a:pt x="13226" y="2930"/>
                    <a:pt x="13246" y="3014"/>
                  </a:cubicBezTo>
                  <a:lnTo>
                    <a:pt x="13326" y="2973"/>
                  </a:lnTo>
                  <a:cubicBezTo>
                    <a:pt x="13309" y="2895"/>
                    <a:pt x="13295" y="2815"/>
                    <a:pt x="13286" y="2734"/>
                  </a:cubicBezTo>
                  <a:cubicBezTo>
                    <a:pt x="13283" y="2710"/>
                    <a:pt x="13282" y="2687"/>
                    <a:pt x="13282" y="2664"/>
                  </a:cubicBezTo>
                  <a:cubicBezTo>
                    <a:pt x="13282" y="2596"/>
                    <a:pt x="13294" y="2528"/>
                    <a:pt x="13316" y="2460"/>
                  </a:cubicBezTo>
                  <a:lnTo>
                    <a:pt x="13240" y="2404"/>
                  </a:lnTo>
                  <a:close/>
                  <a:moveTo>
                    <a:pt x="13436" y="3324"/>
                  </a:moveTo>
                  <a:lnTo>
                    <a:pt x="13364" y="3392"/>
                  </a:lnTo>
                  <a:cubicBezTo>
                    <a:pt x="13432" y="3547"/>
                    <a:pt x="13518" y="3696"/>
                    <a:pt x="13626" y="3847"/>
                  </a:cubicBezTo>
                  <a:lnTo>
                    <a:pt x="13684" y="3756"/>
                  </a:lnTo>
                  <a:cubicBezTo>
                    <a:pt x="13581" y="3611"/>
                    <a:pt x="13500" y="3470"/>
                    <a:pt x="13436" y="3324"/>
                  </a:cubicBezTo>
                  <a:close/>
                  <a:moveTo>
                    <a:pt x="13895" y="4031"/>
                  </a:moveTo>
                  <a:lnTo>
                    <a:pt x="13843" y="4130"/>
                  </a:lnTo>
                  <a:cubicBezTo>
                    <a:pt x="13952" y="4255"/>
                    <a:pt x="14067" y="4374"/>
                    <a:pt x="14166" y="4473"/>
                  </a:cubicBezTo>
                  <a:cubicBezTo>
                    <a:pt x="14166" y="4473"/>
                    <a:pt x="14214" y="4369"/>
                    <a:pt x="14214" y="4369"/>
                  </a:cubicBezTo>
                  <a:cubicBezTo>
                    <a:pt x="14116" y="4271"/>
                    <a:pt x="14002" y="4154"/>
                    <a:pt x="13895" y="4031"/>
                  </a:cubicBezTo>
                  <a:close/>
                  <a:moveTo>
                    <a:pt x="14464" y="4597"/>
                  </a:moveTo>
                  <a:lnTo>
                    <a:pt x="14416" y="4701"/>
                  </a:lnTo>
                  <a:cubicBezTo>
                    <a:pt x="14514" y="4799"/>
                    <a:pt x="14627" y="4917"/>
                    <a:pt x="14733" y="5042"/>
                  </a:cubicBezTo>
                  <a:lnTo>
                    <a:pt x="14786" y="4944"/>
                  </a:lnTo>
                  <a:cubicBezTo>
                    <a:pt x="14678" y="4816"/>
                    <a:pt x="14563" y="4696"/>
                    <a:pt x="14464" y="4597"/>
                  </a:cubicBezTo>
                  <a:close/>
                  <a:moveTo>
                    <a:pt x="15004" y="5233"/>
                  </a:moveTo>
                  <a:cubicBezTo>
                    <a:pt x="15004" y="5233"/>
                    <a:pt x="14942" y="5320"/>
                    <a:pt x="14942" y="5320"/>
                  </a:cubicBezTo>
                  <a:cubicBezTo>
                    <a:pt x="15041" y="5473"/>
                    <a:pt x="15112" y="5622"/>
                    <a:pt x="15158" y="5778"/>
                  </a:cubicBezTo>
                  <a:lnTo>
                    <a:pt x="15236" y="5727"/>
                  </a:lnTo>
                  <a:cubicBezTo>
                    <a:pt x="15186" y="5557"/>
                    <a:pt x="15109" y="5396"/>
                    <a:pt x="15004" y="5233"/>
                  </a:cubicBezTo>
                  <a:close/>
                  <a:moveTo>
                    <a:pt x="15294" y="6152"/>
                  </a:moveTo>
                  <a:lnTo>
                    <a:pt x="15210" y="6161"/>
                  </a:lnTo>
                  <a:cubicBezTo>
                    <a:pt x="15211" y="6190"/>
                    <a:pt x="15211" y="6219"/>
                    <a:pt x="15211" y="6249"/>
                  </a:cubicBezTo>
                  <a:cubicBezTo>
                    <a:pt x="15211" y="6356"/>
                    <a:pt x="15202" y="6470"/>
                    <a:pt x="15183" y="6586"/>
                  </a:cubicBezTo>
                  <a:cubicBezTo>
                    <a:pt x="15176" y="6628"/>
                    <a:pt x="15167" y="6669"/>
                    <a:pt x="15158" y="6709"/>
                  </a:cubicBezTo>
                  <a:lnTo>
                    <a:pt x="15238" y="6752"/>
                  </a:lnTo>
                  <a:cubicBezTo>
                    <a:pt x="15248" y="6708"/>
                    <a:pt x="15257" y="6663"/>
                    <a:pt x="15265" y="6615"/>
                  </a:cubicBezTo>
                  <a:cubicBezTo>
                    <a:pt x="15286" y="6490"/>
                    <a:pt x="15297" y="6366"/>
                    <a:pt x="15297" y="6249"/>
                  </a:cubicBezTo>
                  <a:cubicBezTo>
                    <a:pt x="15297" y="6216"/>
                    <a:pt x="15296" y="6184"/>
                    <a:pt x="15294" y="6152"/>
                  </a:cubicBezTo>
                  <a:close/>
                  <a:moveTo>
                    <a:pt x="15037" y="7036"/>
                  </a:moveTo>
                  <a:cubicBezTo>
                    <a:pt x="14965" y="7172"/>
                    <a:pt x="14868" y="7295"/>
                    <a:pt x="14751" y="7400"/>
                  </a:cubicBezTo>
                  <a:lnTo>
                    <a:pt x="14795" y="7507"/>
                  </a:lnTo>
                  <a:cubicBezTo>
                    <a:pt x="14921" y="7394"/>
                    <a:pt x="15025" y="7262"/>
                    <a:pt x="15104" y="7115"/>
                  </a:cubicBezTo>
                  <a:lnTo>
                    <a:pt x="15037" y="7036"/>
                  </a:lnTo>
                  <a:close/>
                  <a:moveTo>
                    <a:pt x="14500" y="7602"/>
                  </a:moveTo>
                  <a:cubicBezTo>
                    <a:pt x="14390" y="7668"/>
                    <a:pt x="14265" y="7726"/>
                    <a:pt x="14130" y="7775"/>
                  </a:cubicBezTo>
                  <a:lnTo>
                    <a:pt x="14150" y="7897"/>
                  </a:lnTo>
                  <a:cubicBezTo>
                    <a:pt x="14290" y="7847"/>
                    <a:pt x="14418" y="7786"/>
                    <a:pt x="14531" y="7718"/>
                  </a:cubicBezTo>
                  <a:cubicBezTo>
                    <a:pt x="14531" y="7718"/>
                    <a:pt x="14500" y="7602"/>
                    <a:pt x="14500" y="7602"/>
                  </a:cubicBezTo>
                  <a:close/>
                  <a:moveTo>
                    <a:pt x="10089" y="7821"/>
                  </a:moveTo>
                  <a:lnTo>
                    <a:pt x="10094" y="7946"/>
                  </a:lnTo>
                  <a:cubicBezTo>
                    <a:pt x="10204" y="7937"/>
                    <a:pt x="10320" y="7938"/>
                    <a:pt x="10440" y="7949"/>
                  </a:cubicBezTo>
                  <a:lnTo>
                    <a:pt x="10484" y="7954"/>
                  </a:lnTo>
                  <a:lnTo>
                    <a:pt x="10489" y="7828"/>
                  </a:lnTo>
                  <a:lnTo>
                    <a:pt x="10445" y="7824"/>
                  </a:lnTo>
                  <a:cubicBezTo>
                    <a:pt x="10322" y="7813"/>
                    <a:pt x="10203" y="7812"/>
                    <a:pt x="10089" y="7821"/>
                  </a:cubicBezTo>
                  <a:close/>
                  <a:moveTo>
                    <a:pt x="10765" y="7850"/>
                  </a:moveTo>
                  <a:lnTo>
                    <a:pt x="10759" y="7975"/>
                  </a:lnTo>
                  <a:lnTo>
                    <a:pt x="10784" y="7978"/>
                  </a:lnTo>
                  <a:cubicBezTo>
                    <a:pt x="10904" y="7990"/>
                    <a:pt x="11028" y="8002"/>
                    <a:pt x="11153" y="8013"/>
                  </a:cubicBezTo>
                  <a:lnTo>
                    <a:pt x="11158" y="7887"/>
                  </a:lnTo>
                  <a:cubicBezTo>
                    <a:pt x="11033" y="7876"/>
                    <a:pt x="10910" y="7864"/>
                    <a:pt x="10790" y="7852"/>
                  </a:cubicBezTo>
                  <a:lnTo>
                    <a:pt x="10765" y="7850"/>
                  </a:lnTo>
                  <a:close/>
                  <a:moveTo>
                    <a:pt x="13849" y="7850"/>
                  </a:moveTo>
                  <a:cubicBezTo>
                    <a:pt x="13728" y="7880"/>
                    <a:pt x="13597" y="7905"/>
                    <a:pt x="13460" y="7925"/>
                  </a:cubicBezTo>
                  <a:cubicBezTo>
                    <a:pt x="13460" y="7925"/>
                    <a:pt x="13468" y="8050"/>
                    <a:pt x="13468" y="8050"/>
                  </a:cubicBezTo>
                  <a:cubicBezTo>
                    <a:pt x="13608" y="8030"/>
                    <a:pt x="13740" y="8004"/>
                    <a:pt x="13863" y="7973"/>
                  </a:cubicBezTo>
                  <a:lnTo>
                    <a:pt x="13849" y="7850"/>
                  </a:lnTo>
                  <a:close/>
                  <a:moveTo>
                    <a:pt x="9810" y="7885"/>
                  </a:moveTo>
                  <a:cubicBezTo>
                    <a:pt x="9673" y="7918"/>
                    <a:pt x="9542" y="7967"/>
                    <a:pt x="9420" y="8030"/>
                  </a:cubicBezTo>
                  <a:lnTo>
                    <a:pt x="9448" y="8149"/>
                  </a:lnTo>
                  <a:cubicBezTo>
                    <a:pt x="9565" y="8088"/>
                    <a:pt x="9691" y="8041"/>
                    <a:pt x="9823" y="8009"/>
                  </a:cubicBezTo>
                  <a:lnTo>
                    <a:pt x="9810" y="7885"/>
                  </a:lnTo>
                  <a:close/>
                  <a:moveTo>
                    <a:pt x="11432" y="7920"/>
                  </a:moveTo>
                  <a:lnTo>
                    <a:pt x="11428" y="8046"/>
                  </a:lnTo>
                  <a:cubicBezTo>
                    <a:pt x="11558" y="8057"/>
                    <a:pt x="11691" y="8067"/>
                    <a:pt x="11823" y="8075"/>
                  </a:cubicBezTo>
                  <a:cubicBezTo>
                    <a:pt x="11823" y="8075"/>
                    <a:pt x="11827" y="7949"/>
                    <a:pt x="11827" y="7949"/>
                  </a:cubicBezTo>
                  <a:cubicBezTo>
                    <a:pt x="11695" y="7941"/>
                    <a:pt x="11563" y="7931"/>
                    <a:pt x="11432" y="7920"/>
                  </a:cubicBezTo>
                  <a:close/>
                  <a:moveTo>
                    <a:pt x="12124" y="7956"/>
                  </a:moveTo>
                  <a:lnTo>
                    <a:pt x="12121" y="8082"/>
                  </a:lnTo>
                  <a:cubicBezTo>
                    <a:pt x="12254" y="8087"/>
                    <a:pt x="12386" y="8091"/>
                    <a:pt x="12517" y="8092"/>
                  </a:cubicBezTo>
                  <a:cubicBezTo>
                    <a:pt x="12517" y="8092"/>
                    <a:pt x="12517" y="7966"/>
                    <a:pt x="12517" y="7966"/>
                  </a:cubicBezTo>
                  <a:cubicBezTo>
                    <a:pt x="12387" y="7965"/>
                    <a:pt x="12255" y="7961"/>
                    <a:pt x="12124" y="7956"/>
                  </a:cubicBezTo>
                  <a:close/>
                  <a:moveTo>
                    <a:pt x="13184" y="7956"/>
                  </a:moveTo>
                  <a:cubicBezTo>
                    <a:pt x="13059" y="7967"/>
                    <a:pt x="12927" y="7974"/>
                    <a:pt x="12791" y="7978"/>
                  </a:cubicBezTo>
                  <a:lnTo>
                    <a:pt x="12792" y="8103"/>
                  </a:lnTo>
                  <a:cubicBezTo>
                    <a:pt x="12930" y="8099"/>
                    <a:pt x="13064" y="8093"/>
                    <a:pt x="13189" y="8082"/>
                  </a:cubicBezTo>
                  <a:lnTo>
                    <a:pt x="13184" y="7956"/>
                  </a:lnTo>
                  <a:close/>
                  <a:moveTo>
                    <a:pt x="9148" y="8203"/>
                  </a:moveTo>
                  <a:cubicBezTo>
                    <a:pt x="9019" y="8306"/>
                    <a:pt x="8910" y="8427"/>
                    <a:pt x="8822" y="8562"/>
                  </a:cubicBezTo>
                  <a:lnTo>
                    <a:pt x="8883" y="8649"/>
                  </a:lnTo>
                  <a:cubicBezTo>
                    <a:pt x="8965" y="8523"/>
                    <a:pt x="9068" y="8411"/>
                    <a:pt x="9189" y="8314"/>
                  </a:cubicBezTo>
                  <a:lnTo>
                    <a:pt x="9148" y="8203"/>
                  </a:lnTo>
                  <a:close/>
                  <a:moveTo>
                    <a:pt x="8643" y="8911"/>
                  </a:moveTo>
                  <a:cubicBezTo>
                    <a:pt x="8604" y="9040"/>
                    <a:pt x="8583" y="9173"/>
                    <a:pt x="8583" y="9306"/>
                  </a:cubicBezTo>
                  <a:cubicBezTo>
                    <a:pt x="8583" y="9378"/>
                    <a:pt x="8589" y="9451"/>
                    <a:pt x="8601" y="9522"/>
                  </a:cubicBezTo>
                  <a:cubicBezTo>
                    <a:pt x="8601" y="9522"/>
                    <a:pt x="8683" y="9491"/>
                    <a:pt x="8683" y="9491"/>
                  </a:cubicBezTo>
                  <a:cubicBezTo>
                    <a:pt x="8673" y="9430"/>
                    <a:pt x="8668" y="9368"/>
                    <a:pt x="8668" y="9306"/>
                  </a:cubicBezTo>
                  <a:cubicBezTo>
                    <a:pt x="8668" y="9191"/>
                    <a:pt x="8686" y="9075"/>
                    <a:pt x="8720" y="8962"/>
                  </a:cubicBezTo>
                  <a:lnTo>
                    <a:pt x="8643" y="8911"/>
                  </a:lnTo>
                  <a:close/>
                  <a:moveTo>
                    <a:pt x="8818" y="9830"/>
                  </a:moveTo>
                  <a:lnTo>
                    <a:pt x="8750" y="9907"/>
                  </a:lnTo>
                  <a:cubicBezTo>
                    <a:pt x="8826" y="10051"/>
                    <a:pt x="8930" y="10183"/>
                    <a:pt x="9058" y="10302"/>
                  </a:cubicBezTo>
                  <a:lnTo>
                    <a:pt x="9103" y="10196"/>
                  </a:lnTo>
                  <a:cubicBezTo>
                    <a:pt x="8983" y="10085"/>
                    <a:pt x="8887" y="9962"/>
                    <a:pt x="8818" y="9830"/>
                  </a:cubicBezTo>
                  <a:close/>
                  <a:moveTo>
                    <a:pt x="9334" y="10396"/>
                  </a:moveTo>
                  <a:lnTo>
                    <a:pt x="9300" y="10511"/>
                  </a:lnTo>
                  <a:cubicBezTo>
                    <a:pt x="9409" y="10581"/>
                    <a:pt x="9531" y="10644"/>
                    <a:pt x="9662" y="10699"/>
                  </a:cubicBezTo>
                  <a:lnTo>
                    <a:pt x="9678" y="10706"/>
                  </a:lnTo>
                  <a:lnTo>
                    <a:pt x="9701" y="10586"/>
                  </a:lnTo>
                  <a:lnTo>
                    <a:pt x="9686" y="10579"/>
                  </a:lnTo>
                  <a:cubicBezTo>
                    <a:pt x="9558" y="10525"/>
                    <a:pt x="9439" y="10463"/>
                    <a:pt x="9334" y="10396"/>
                  </a:cubicBezTo>
                  <a:close/>
                  <a:moveTo>
                    <a:pt x="9989" y="10678"/>
                  </a:moveTo>
                  <a:cubicBezTo>
                    <a:pt x="9989" y="10678"/>
                    <a:pt x="9970" y="10801"/>
                    <a:pt x="9970" y="10801"/>
                  </a:cubicBezTo>
                  <a:cubicBezTo>
                    <a:pt x="10088" y="10842"/>
                    <a:pt x="10219" y="10882"/>
                    <a:pt x="10359" y="10922"/>
                  </a:cubicBezTo>
                  <a:lnTo>
                    <a:pt x="10375" y="10798"/>
                  </a:lnTo>
                  <a:cubicBezTo>
                    <a:pt x="10236" y="10759"/>
                    <a:pt x="10106" y="10719"/>
                    <a:pt x="9989" y="10678"/>
                  </a:cubicBezTo>
                  <a:close/>
                  <a:moveTo>
                    <a:pt x="10653" y="10891"/>
                  </a:moveTo>
                  <a:cubicBezTo>
                    <a:pt x="10653" y="10891"/>
                    <a:pt x="10639" y="11014"/>
                    <a:pt x="10639" y="11014"/>
                  </a:cubicBezTo>
                  <a:cubicBezTo>
                    <a:pt x="10766" y="11046"/>
                    <a:pt x="10897" y="11076"/>
                    <a:pt x="11030" y="11106"/>
                  </a:cubicBezTo>
                  <a:lnTo>
                    <a:pt x="11043" y="10982"/>
                  </a:lnTo>
                  <a:cubicBezTo>
                    <a:pt x="10910" y="10953"/>
                    <a:pt x="10780" y="10922"/>
                    <a:pt x="10653" y="10891"/>
                  </a:cubicBezTo>
                  <a:close/>
                  <a:moveTo>
                    <a:pt x="11320" y="11032"/>
                  </a:moveTo>
                  <a:cubicBezTo>
                    <a:pt x="11320" y="11032"/>
                    <a:pt x="11308" y="11157"/>
                    <a:pt x="11308" y="11157"/>
                  </a:cubicBezTo>
                  <a:cubicBezTo>
                    <a:pt x="11438" y="11184"/>
                    <a:pt x="11569" y="11209"/>
                    <a:pt x="11701" y="11235"/>
                  </a:cubicBezTo>
                  <a:lnTo>
                    <a:pt x="11712" y="11112"/>
                  </a:lnTo>
                  <a:cubicBezTo>
                    <a:pt x="11580" y="11086"/>
                    <a:pt x="11450" y="11059"/>
                    <a:pt x="11320" y="11032"/>
                  </a:cubicBezTo>
                  <a:close/>
                  <a:moveTo>
                    <a:pt x="11989" y="11174"/>
                  </a:moveTo>
                  <a:cubicBezTo>
                    <a:pt x="11989" y="11174"/>
                    <a:pt x="11978" y="11298"/>
                    <a:pt x="11978" y="11298"/>
                  </a:cubicBezTo>
                  <a:lnTo>
                    <a:pt x="12370" y="11375"/>
                  </a:lnTo>
                  <a:lnTo>
                    <a:pt x="12381" y="11251"/>
                  </a:lnTo>
                  <a:lnTo>
                    <a:pt x="11989" y="11174"/>
                  </a:lnTo>
                  <a:close/>
                  <a:moveTo>
                    <a:pt x="12659" y="11280"/>
                  </a:moveTo>
                  <a:lnTo>
                    <a:pt x="12647" y="11404"/>
                  </a:lnTo>
                  <a:cubicBezTo>
                    <a:pt x="12779" y="11431"/>
                    <a:pt x="12910" y="11459"/>
                    <a:pt x="13039" y="11487"/>
                  </a:cubicBezTo>
                  <a:lnTo>
                    <a:pt x="13051" y="11362"/>
                  </a:lnTo>
                  <a:cubicBezTo>
                    <a:pt x="12922" y="11334"/>
                    <a:pt x="12792" y="11307"/>
                    <a:pt x="12659" y="11280"/>
                  </a:cubicBezTo>
                  <a:close/>
                  <a:moveTo>
                    <a:pt x="13330" y="11456"/>
                  </a:moveTo>
                  <a:lnTo>
                    <a:pt x="13317" y="11580"/>
                  </a:lnTo>
                  <a:cubicBezTo>
                    <a:pt x="13450" y="11612"/>
                    <a:pt x="13580" y="11645"/>
                    <a:pt x="13705" y="11680"/>
                  </a:cubicBezTo>
                  <a:lnTo>
                    <a:pt x="13721" y="11556"/>
                  </a:lnTo>
                  <a:cubicBezTo>
                    <a:pt x="13595" y="11521"/>
                    <a:pt x="13464" y="11488"/>
                    <a:pt x="13330" y="11456"/>
                  </a:cubicBezTo>
                  <a:close/>
                  <a:moveTo>
                    <a:pt x="14004" y="11633"/>
                  </a:moveTo>
                  <a:cubicBezTo>
                    <a:pt x="14004" y="11633"/>
                    <a:pt x="13986" y="11756"/>
                    <a:pt x="13986" y="11756"/>
                  </a:cubicBezTo>
                  <a:cubicBezTo>
                    <a:pt x="14125" y="11800"/>
                    <a:pt x="14253" y="11846"/>
                    <a:pt x="14368" y="11893"/>
                  </a:cubicBezTo>
                  <a:lnTo>
                    <a:pt x="14391" y="11771"/>
                  </a:lnTo>
                  <a:cubicBezTo>
                    <a:pt x="14275" y="11724"/>
                    <a:pt x="14145" y="11678"/>
                    <a:pt x="14004" y="11633"/>
                  </a:cubicBezTo>
                  <a:close/>
                  <a:moveTo>
                    <a:pt x="14659" y="11881"/>
                  </a:moveTo>
                  <a:cubicBezTo>
                    <a:pt x="14659" y="11881"/>
                    <a:pt x="14632" y="11999"/>
                    <a:pt x="14632" y="11999"/>
                  </a:cubicBezTo>
                  <a:cubicBezTo>
                    <a:pt x="14772" y="12071"/>
                    <a:pt x="14890" y="12149"/>
                    <a:pt x="14985" y="12230"/>
                  </a:cubicBezTo>
                  <a:lnTo>
                    <a:pt x="15028" y="12122"/>
                  </a:lnTo>
                  <a:cubicBezTo>
                    <a:pt x="14928" y="12037"/>
                    <a:pt x="14804" y="11956"/>
                    <a:pt x="14659" y="11881"/>
                  </a:cubicBezTo>
                  <a:close/>
                  <a:moveTo>
                    <a:pt x="15246" y="12411"/>
                  </a:moveTo>
                  <a:cubicBezTo>
                    <a:pt x="15246" y="12411"/>
                    <a:pt x="15181" y="12494"/>
                    <a:pt x="15181" y="12494"/>
                  </a:cubicBezTo>
                  <a:cubicBezTo>
                    <a:pt x="15243" y="12600"/>
                    <a:pt x="15273" y="12709"/>
                    <a:pt x="15273" y="12830"/>
                  </a:cubicBezTo>
                  <a:cubicBezTo>
                    <a:pt x="15273" y="12874"/>
                    <a:pt x="15270" y="12921"/>
                    <a:pt x="15260" y="12976"/>
                  </a:cubicBezTo>
                  <a:lnTo>
                    <a:pt x="15343" y="13001"/>
                  </a:lnTo>
                  <a:cubicBezTo>
                    <a:pt x="15353" y="12943"/>
                    <a:pt x="15359" y="12885"/>
                    <a:pt x="15359" y="12830"/>
                  </a:cubicBezTo>
                  <a:cubicBezTo>
                    <a:pt x="15359" y="12680"/>
                    <a:pt x="15321" y="12539"/>
                    <a:pt x="15246" y="12411"/>
                  </a:cubicBezTo>
                  <a:close/>
                  <a:moveTo>
                    <a:pt x="15159" y="13295"/>
                  </a:moveTo>
                  <a:cubicBezTo>
                    <a:pt x="15095" y="13434"/>
                    <a:pt x="15006" y="13569"/>
                    <a:pt x="14895" y="13696"/>
                  </a:cubicBezTo>
                  <a:lnTo>
                    <a:pt x="14947" y="13796"/>
                  </a:lnTo>
                  <a:cubicBezTo>
                    <a:pt x="15065" y="13660"/>
                    <a:pt x="15160" y="13515"/>
                    <a:pt x="15229" y="13366"/>
                  </a:cubicBezTo>
                  <a:lnTo>
                    <a:pt x="15159" y="13295"/>
                  </a:lnTo>
                  <a:close/>
                  <a:moveTo>
                    <a:pt x="14668" y="13932"/>
                  </a:moveTo>
                  <a:cubicBezTo>
                    <a:pt x="14566" y="14020"/>
                    <a:pt x="14449" y="14109"/>
                    <a:pt x="14321" y="14193"/>
                  </a:cubicBezTo>
                  <a:lnTo>
                    <a:pt x="14355" y="14308"/>
                  </a:lnTo>
                  <a:cubicBezTo>
                    <a:pt x="14486" y="14222"/>
                    <a:pt x="14607" y="14131"/>
                    <a:pt x="14712" y="14040"/>
                  </a:cubicBezTo>
                  <a:lnTo>
                    <a:pt x="14668" y="13932"/>
                  </a:lnTo>
                  <a:close/>
                  <a:moveTo>
                    <a:pt x="14070" y="14356"/>
                  </a:moveTo>
                  <a:cubicBezTo>
                    <a:pt x="13956" y="14420"/>
                    <a:pt x="13831" y="14485"/>
                    <a:pt x="13699" y="14548"/>
                  </a:cubicBezTo>
                  <a:lnTo>
                    <a:pt x="13725" y="14669"/>
                  </a:lnTo>
                  <a:cubicBezTo>
                    <a:pt x="13859" y="14605"/>
                    <a:pt x="13985" y="14538"/>
                    <a:pt x="14100" y="14473"/>
                  </a:cubicBezTo>
                  <a:lnTo>
                    <a:pt x="14070" y="14356"/>
                  </a:lnTo>
                  <a:close/>
                  <a:moveTo>
                    <a:pt x="13409" y="14674"/>
                  </a:moveTo>
                  <a:cubicBezTo>
                    <a:pt x="13288" y="14727"/>
                    <a:pt x="13161" y="14779"/>
                    <a:pt x="13030" y="14830"/>
                  </a:cubicBezTo>
                  <a:lnTo>
                    <a:pt x="13051" y="14951"/>
                  </a:lnTo>
                  <a:cubicBezTo>
                    <a:pt x="13184" y="14900"/>
                    <a:pt x="13311" y="14848"/>
                    <a:pt x="13433" y="14795"/>
                  </a:cubicBezTo>
                  <a:lnTo>
                    <a:pt x="13409" y="14674"/>
                  </a:lnTo>
                  <a:close/>
                  <a:moveTo>
                    <a:pt x="12768" y="14922"/>
                  </a:moveTo>
                  <a:cubicBezTo>
                    <a:pt x="12644" y="14967"/>
                    <a:pt x="12516" y="15011"/>
                    <a:pt x="12384" y="15055"/>
                  </a:cubicBezTo>
                  <a:lnTo>
                    <a:pt x="12403" y="15178"/>
                  </a:lnTo>
                  <a:cubicBezTo>
                    <a:pt x="12535" y="15133"/>
                    <a:pt x="12664" y="15090"/>
                    <a:pt x="12788" y="15044"/>
                  </a:cubicBezTo>
                  <a:lnTo>
                    <a:pt x="12768" y="14922"/>
                  </a:lnTo>
                  <a:close/>
                  <a:moveTo>
                    <a:pt x="12101" y="15169"/>
                  </a:moveTo>
                  <a:cubicBezTo>
                    <a:pt x="11976" y="15209"/>
                    <a:pt x="11846" y="15249"/>
                    <a:pt x="11715" y="15290"/>
                  </a:cubicBezTo>
                  <a:lnTo>
                    <a:pt x="11732" y="15413"/>
                  </a:lnTo>
                  <a:cubicBezTo>
                    <a:pt x="11864" y="15373"/>
                    <a:pt x="11993" y="15332"/>
                    <a:pt x="12119" y="15292"/>
                  </a:cubicBezTo>
                  <a:lnTo>
                    <a:pt x="12101" y="15169"/>
                  </a:lnTo>
                  <a:close/>
                  <a:moveTo>
                    <a:pt x="11456" y="15346"/>
                  </a:moveTo>
                  <a:cubicBezTo>
                    <a:pt x="11330" y="15383"/>
                    <a:pt x="11201" y="15421"/>
                    <a:pt x="11069" y="15459"/>
                  </a:cubicBezTo>
                  <a:lnTo>
                    <a:pt x="11085" y="15581"/>
                  </a:lnTo>
                  <a:cubicBezTo>
                    <a:pt x="11217" y="15544"/>
                    <a:pt x="11347" y="15507"/>
                    <a:pt x="11474" y="15470"/>
                  </a:cubicBezTo>
                  <a:lnTo>
                    <a:pt x="11456" y="15346"/>
                  </a:lnTo>
                  <a:close/>
                  <a:moveTo>
                    <a:pt x="10788" y="15558"/>
                  </a:moveTo>
                  <a:cubicBezTo>
                    <a:pt x="10661" y="15594"/>
                    <a:pt x="10531" y="15629"/>
                    <a:pt x="10400" y="15665"/>
                  </a:cubicBezTo>
                  <a:lnTo>
                    <a:pt x="10416" y="15789"/>
                  </a:lnTo>
                  <a:cubicBezTo>
                    <a:pt x="10547" y="15753"/>
                    <a:pt x="10677" y="15717"/>
                    <a:pt x="10804" y="15682"/>
                  </a:cubicBezTo>
                  <a:lnTo>
                    <a:pt x="10788" y="15558"/>
                  </a:lnTo>
                  <a:close/>
                  <a:moveTo>
                    <a:pt x="10119" y="15735"/>
                  </a:moveTo>
                  <a:cubicBezTo>
                    <a:pt x="10119" y="15735"/>
                    <a:pt x="9730" y="15840"/>
                    <a:pt x="9730" y="15840"/>
                  </a:cubicBezTo>
                  <a:lnTo>
                    <a:pt x="9745" y="15964"/>
                  </a:lnTo>
                  <a:lnTo>
                    <a:pt x="10135" y="15859"/>
                  </a:lnTo>
                  <a:lnTo>
                    <a:pt x="10119" y="15735"/>
                  </a:lnTo>
                  <a:close/>
                  <a:moveTo>
                    <a:pt x="9450" y="15912"/>
                  </a:moveTo>
                  <a:cubicBezTo>
                    <a:pt x="9450" y="15912"/>
                    <a:pt x="9061" y="16016"/>
                    <a:pt x="9061" y="16016"/>
                  </a:cubicBezTo>
                  <a:lnTo>
                    <a:pt x="9076" y="16139"/>
                  </a:lnTo>
                  <a:lnTo>
                    <a:pt x="9465" y="16035"/>
                  </a:lnTo>
                  <a:lnTo>
                    <a:pt x="9450" y="15912"/>
                  </a:lnTo>
                  <a:close/>
                  <a:moveTo>
                    <a:pt x="8780" y="16088"/>
                  </a:moveTo>
                  <a:cubicBezTo>
                    <a:pt x="8780" y="16088"/>
                    <a:pt x="8626" y="16130"/>
                    <a:pt x="8626" y="16130"/>
                  </a:cubicBezTo>
                  <a:cubicBezTo>
                    <a:pt x="8548" y="16151"/>
                    <a:pt x="8470" y="16172"/>
                    <a:pt x="8392" y="16193"/>
                  </a:cubicBezTo>
                  <a:lnTo>
                    <a:pt x="8407" y="16317"/>
                  </a:lnTo>
                  <a:cubicBezTo>
                    <a:pt x="8485" y="16296"/>
                    <a:pt x="8563" y="16275"/>
                    <a:pt x="8640" y="16254"/>
                  </a:cubicBezTo>
                  <a:lnTo>
                    <a:pt x="8795" y="16212"/>
                  </a:lnTo>
                  <a:lnTo>
                    <a:pt x="8780" y="16088"/>
                  </a:lnTo>
                  <a:close/>
                  <a:moveTo>
                    <a:pt x="8110" y="16265"/>
                  </a:moveTo>
                  <a:cubicBezTo>
                    <a:pt x="7981" y="16303"/>
                    <a:pt x="7851" y="16341"/>
                    <a:pt x="7722" y="16380"/>
                  </a:cubicBezTo>
                  <a:lnTo>
                    <a:pt x="7739" y="16503"/>
                  </a:lnTo>
                  <a:cubicBezTo>
                    <a:pt x="7868" y="16464"/>
                    <a:pt x="7997" y="16426"/>
                    <a:pt x="8126" y="16389"/>
                  </a:cubicBezTo>
                  <a:lnTo>
                    <a:pt x="8110" y="16265"/>
                  </a:lnTo>
                  <a:close/>
                  <a:moveTo>
                    <a:pt x="7464" y="16477"/>
                  </a:moveTo>
                  <a:cubicBezTo>
                    <a:pt x="7334" y="16518"/>
                    <a:pt x="7205" y="16561"/>
                    <a:pt x="7077" y="16603"/>
                  </a:cubicBezTo>
                  <a:lnTo>
                    <a:pt x="7095" y="16725"/>
                  </a:lnTo>
                  <a:cubicBezTo>
                    <a:pt x="7224" y="16682"/>
                    <a:pt x="7353" y="16641"/>
                    <a:pt x="7482" y="16600"/>
                  </a:cubicBezTo>
                  <a:lnTo>
                    <a:pt x="7464" y="16477"/>
                  </a:lnTo>
                  <a:close/>
                  <a:moveTo>
                    <a:pt x="6792" y="16690"/>
                  </a:moveTo>
                  <a:cubicBezTo>
                    <a:pt x="6663" y="16734"/>
                    <a:pt x="6535" y="16780"/>
                    <a:pt x="6407" y="16827"/>
                  </a:cubicBezTo>
                  <a:lnTo>
                    <a:pt x="6427" y="16948"/>
                  </a:lnTo>
                  <a:cubicBezTo>
                    <a:pt x="6555" y="16902"/>
                    <a:pt x="6683" y="16857"/>
                    <a:pt x="6811" y="16812"/>
                  </a:cubicBezTo>
                  <a:lnTo>
                    <a:pt x="6792" y="16690"/>
                  </a:lnTo>
                  <a:close/>
                  <a:moveTo>
                    <a:pt x="6120" y="16937"/>
                  </a:moveTo>
                  <a:cubicBezTo>
                    <a:pt x="5992" y="16986"/>
                    <a:pt x="5865" y="17035"/>
                    <a:pt x="5738" y="17085"/>
                  </a:cubicBezTo>
                  <a:lnTo>
                    <a:pt x="5760" y="17207"/>
                  </a:lnTo>
                  <a:cubicBezTo>
                    <a:pt x="5887" y="17156"/>
                    <a:pt x="6013" y="17107"/>
                    <a:pt x="6141" y="17059"/>
                  </a:cubicBezTo>
                  <a:lnTo>
                    <a:pt x="6120" y="16937"/>
                  </a:lnTo>
                  <a:close/>
                  <a:moveTo>
                    <a:pt x="5473" y="17185"/>
                  </a:moveTo>
                  <a:cubicBezTo>
                    <a:pt x="5345" y="17237"/>
                    <a:pt x="5218" y="17291"/>
                    <a:pt x="5092" y="17346"/>
                  </a:cubicBezTo>
                  <a:lnTo>
                    <a:pt x="5116" y="17467"/>
                  </a:lnTo>
                  <a:cubicBezTo>
                    <a:pt x="5242" y="17413"/>
                    <a:pt x="5368" y="17359"/>
                    <a:pt x="5496" y="17306"/>
                  </a:cubicBezTo>
                  <a:lnTo>
                    <a:pt x="5473" y="17185"/>
                  </a:lnTo>
                  <a:close/>
                  <a:moveTo>
                    <a:pt x="4824" y="17467"/>
                  </a:moveTo>
                  <a:cubicBezTo>
                    <a:pt x="4697" y="17525"/>
                    <a:pt x="4571" y="17584"/>
                    <a:pt x="4447" y="17644"/>
                  </a:cubicBezTo>
                  <a:lnTo>
                    <a:pt x="4473" y="17764"/>
                  </a:lnTo>
                  <a:cubicBezTo>
                    <a:pt x="4597" y="17704"/>
                    <a:pt x="4722" y="17646"/>
                    <a:pt x="4849" y="17588"/>
                  </a:cubicBezTo>
                  <a:lnTo>
                    <a:pt x="4824" y="17467"/>
                  </a:lnTo>
                  <a:close/>
                  <a:moveTo>
                    <a:pt x="4175" y="17786"/>
                  </a:moveTo>
                  <a:cubicBezTo>
                    <a:pt x="4049" y="17849"/>
                    <a:pt x="3924" y="17913"/>
                    <a:pt x="3801" y="17979"/>
                  </a:cubicBezTo>
                  <a:lnTo>
                    <a:pt x="3830" y="18097"/>
                  </a:lnTo>
                  <a:cubicBezTo>
                    <a:pt x="3953" y="18032"/>
                    <a:pt x="4077" y="17968"/>
                    <a:pt x="4203" y="17905"/>
                  </a:cubicBezTo>
                  <a:lnTo>
                    <a:pt x="4175" y="17786"/>
                  </a:lnTo>
                  <a:close/>
                  <a:moveTo>
                    <a:pt x="3549" y="18139"/>
                  </a:moveTo>
                  <a:cubicBezTo>
                    <a:pt x="3424" y="18209"/>
                    <a:pt x="3301" y="18280"/>
                    <a:pt x="3180" y="18353"/>
                  </a:cubicBezTo>
                  <a:lnTo>
                    <a:pt x="3212" y="18470"/>
                  </a:lnTo>
                  <a:cubicBezTo>
                    <a:pt x="3332" y="18398"/>
                    <a:pt x="3454" y="18326"/>
                    <a:pt x="3579" y="18256"/>
                  </a:cubicBezTo>
                  <a:lnTo>
                    <a:pt x="3549" y="18139"/>
                  </a:lnTo>
                  <a:close/>
                  <a:moveTo>
                    <a:pt x="2920" y="18493"/>
                  </a:moveTo>
                  <a:cubicBezTo>
                    <a:pt x="2797" y="18571"/>
                    <a:pt x="2676" y="18650"/>
                    <a:pt x="2558" y="18730"/>
                  </a:cubicBezTo>
                  <a:lnTo>
                    <a:pt x="2594" y="18844"/>
                  </a:lnTo>
                  <a:cubicBezTo>
                    <a:pt x="2711" y="18764"/>
                    <a:pt x="2831" y="18686"/>
                    <a:pt x="2954" y="18609"/>
                  </a:cubicBezTo>
                  <a:lnTo>
                    <a:pt x="2920" y="18493"/>
                  </a:lnTo>
                  <a:close/>
                  <a:moveTo>
                    <a:pt x="2290" y="18917"/>
                  </a:moveTo>
                  <a:cubicBezTo>
                    <a:pt x="2169" y="19005"/>
                    <a:pt x="2050" y="19094"/>
                    <a:pt x="1937" y="19184"/>
                  </a:cubicBezTo>
                  <a:lnTo>
                    <a:pt x="1976" y="19294"/>
                  </a:lnTo>
                  <a:cubicBezTo>
                    <a:pt x="2089" y="19205"/>
                    <a:pt x="2207" y="19117"/>
                    <a:pt x="2327" y="19030"/>
                  </a:cubicBezTo>
                  <a:lnTo>
                    <a:pt x="2290" y="18917"/>
                  </a:lnTo>
                  <a:close/>
                  <a:moveTo>
                    <a:pt x="1703" y="19377"/>
                  </a:moveTo>
                  <a:cubicBezTo>
                    <a:pt x="1585" y="19477"/>
                    <a:pt x="1470" y="19579"/>
                    <a:pt x="1363" y="19681"/>
                  </a:cubicBezTo>
                  <a:lnTo>
                    <a:pt x="1408" y="19787"/>
                  </a:lnTo>
                  <a:cubicBezTo>
                    <a:pt x="1515" y="19686"/>
                    <a:pt x="1628" y="19585"/>
                    <a:pt x="1745" y="19486"/>
                  </a:cubicBezTo>
                  <a:lnTo>
                    <a:pt x="1703" y="19377"/>
                  </a:lnTo>
                  <a:close/>
                  <a:moveTo>
                    <a:pt x="1107" y="19907"/>
                  </a:moveTo>
                  <a:cubicBezTo>
                    <a:pt x="995" y="20023"/>
                    <a:pt x="888" y="20142"/>
                    <a:pt x="789" y="20260"/>
                  </a:cubicBezTo>
                  <a:lnTo>
                    <a:pt x="842" y="20358"/>
                  </a:lnTo>
                  <a:cubicBezTo>
                    <a:pt x="939" y="20242"/>
                    <a:pt x="1045" y="20124"/>
                    <a:pt x="1156" y="20010"/>
                  </a:cubicBezTo>
                  <a:lnTo>
                    <a:pt x="1107" y="19907"/>
                  </a:lnTo>
                  <a:close/>
                  <a:moveTo>
                    <a:pt x="592" y="20544"/>
                  </a:moveTo>
                  <a:cubicBezTo>
                    <a:pt x="490" y="20681"/>
                    <a:pt x="395" y="20823"/>
                    <a:pt x="311" y="20964"/>
                  </a:cubicBezTo>
                  <a:lnTo>
                    <a:pt x="374" y="21047"/>
                  </a:lnTo>
                  <a:cubicBezTo>
                    <a:pt x="457" y="20909"/>
                    <a:pt x="549" y="20771"/>
                    <a:pt x="649" y="20637"/>
                  </a:cubicBezTo>
                  <a:lnTo>
                    <a:pt x="592" y="20544"/>
                  </a:lnTo>
                  <a:close/>
                  <a:moveTo>
                    <a:pt x="112" y="21286"/>
                  </a:moveTo>
                  <a:cubicBezTo>
                    <a:pt x="72" y="21368"/>
                    <a:pt x="34" y="21452"/>
                    <a:pt x="0" y="21534"/>
                  </a:cubicBezTo>
                  <a:lnTo>
                    <a:pt x="72" y="21599"/>
                  </a:lnTo>
                  <a:cubicBezTo>
                    <a:pt x="105" y="21520"/>
                    <a:pt x="142" y="21440"/>
                    <a:pt x="181" y="21360"/>
                  </a:cubicBezTo>
                  <a:lnTo>
                    <a:pt x="112" y="21286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0441DFE-32C9-4BA2-B51F-64E43E4ACBC7}"/>
              </a:ext>
            </a:extLst>
          </p:cNvPr>
          <p:cNvGrpSpPr/>
          <p:nvPr/>
        </p:nvGrpSpPr>
        <p:grpSpPr>
          <a:xfrm>
            <a:off x="10313385" y="508334"/>
            <a:ext cx="1091227" cy="977437"/>
            <a:chOff x="3930460" y="3625047"/>
            <a:chExt cx="1980044" cy="1942170"/>
          </a:xfrm>
        </p:grpSpPr>
        <p:sp>
          <p:nvSpPr>
            <p:cNvPr id="7" name="Oval Callout 6">
              <a:extLst>
                <a:ext uri="{FF2B5EF4-FFF2-40B4-BE49-F238E27FC236}">
                  <a16:creationId xmlns:a16="http://schemas.microsoft.com/office/drawing/2014/main" id="{8034B858-2B9E-404F-9618-A95ABACE8E7C}"/>
                </a:ext>
              </a:extLst>
            </p:cNvPr>
            <p:cNvSpPr/>
            <p:nvPr/>
          </p:nvSpPr>
          <p:spPr>
            <a:xfrm>
              <a:off x="3930460" y="3625047"/>
              <a:ext cx="1980044" cy="1942170"/>
            </a:xfrm>
            <a:prstGeom prst="wedgeEllipseCallout">
              <a:avLst>
                <a:gd name="adj1" fmla="val -5527"/>
                <a:gd name="adj2" fmla="val 67378"/>
              </a:avLst>
            </a:prstGeom>
            <a:solidFill>
              <a:schemeClr val="bg1"/>
            </a:solidFill>
            <a:ln w="1270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A9FB378-DE1C-481C-86AC-37782BB2A8B0}"/>
                </a:ext>
              </a:extLst>
            </p:cNvPr>
            <p:cNvSpPr/>
            <p:nvPr/>
          </p:nvSpPr>
          <p:spPr>
            <a:xfrm>
              <a:off x="4195972" y="3878235"/>
              <a:ext cx="1449020" cy="1449020"/>
            </a:xfrm>
            <a:prstGeom prst="ellipse">
              <a:avLst/>
            </a:prstGeom>
            <a:gradFill>
              <a:gsLst>
                <a:gs pos="100000">
                  <a:schemeClr val="tx2">
                    <a:lumMod val="75000"/>
                  </a:schemeClr>
                </a:gs>
                <a:gs pos="0">
                  <a:schemeClr val="tx2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文本框 103">
              <a:extLst>
                <a:ext uri="{FF2B5EF4-FFF2-40B4-BE49-F238E27FC236}">
                  <a16:creationId xmlns:a16="http://schemas.microsoft.com/office/drawing/2014/main" id="{EC55F61D-2AC8-4751-9E89-45AA2A472DC6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190683" y="4820619"/>
              <a:ext cx="1415820" cy="345941"/>
            </a:xfrm>
            <a:prstGeom prst="rect">
              <a:avLst/>
            </a:prstGeom>
            <a:noFill/>
          </p:spPr>
          <p:txBody>
            <a:bodyPr wrap="square" anchor="b" anchorCtr="0">
              <a:noAutofit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pPr algn="ctr"/>
              <a:r>
                <a:rPr lang="en-US" altLang="zh-CN" sz="1400" b="1" dirty="0" err="1">
                  <a:solidFill>
                    <a:schemeClr val="bg1"/>
                  </a:solidFill>
                  <a:latin typeface="+mn-ea"/>
                  <a:cs typeface="+mj-cs"/>
                </a:rPr>
                <a:t>Situasi</a:t>
              </a:r>
              <a:r>
                <a:rPr lang="en-US" altLang="zh-CN" sz="1400" b="1" dirty="0">
                  <a:solidFill>
                    <a:schemeClr val="bg1"/>
                  </a:solidFill>
                  <a:latin typeface="+mn-ea"/>
                  <a:cs typeface="+mj-cs"/>
                </a:rPr>
                <a:t> 12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7B7193-CD66-4BA0-B9FE-A3310241A67A}"/>
              </a:ext>
            </a:extLst>
          </p:cNvPr>
          <p:cNvGrpSpPr/>
          <p:nvPr/>
        </p:nvGrpSpPr>
        <p:grpSpPr>
          <a:xfrm>
            <a:off x="8222541" y="2929264"/>
            <a:ext cx="1948451" cy="1911182"/>
            <a:chOff x="7931436" y="692804"/>
            <a:chExt cx="1510276" cy="1481388"/>
          </a:xfrm>
        </p:grpSpPr>
        <p:sp>
          <p:nvSpPr>
            <p:cNvPr id="20" name="Oval Callout 18">
              <a:extLst>
                <a:ext uri="{FF2B5EF4-FFF2-40B4-BE49-F238E27FC236}">
                  <a16:creationId xmlns:a16="http://schemas.microsoft.com/office/drawing/2014/main" id="{05E0382D-5956-4056-B12C-4742C72693F2}"/>
                </a:ext>
              </a:extLst>
            </p:cNvPr>
            <p:cNvSpPr/>
            <p:nvPr/>
          </p:nvSpPr>
          <p:spPr>
            <a:xfrm>
              <a:off x="7931436" y="692804"/>
              <a:ext cx="1510276" cy="1481388"/>
            </a:xfrm>
            <a:prstGeom prst="wedgeEllipseCallout">
              <a:avLst>
                <a:gd name="adj1" fmla="val -5527"/>
                <a:gd name="adj2" fmla="val 67378"/>
              </a:avLst>
            </a:prstGeom>
            <a:gradFill>
              <a:gsLst>
                <a:gs pos="100000">
                  <a:schemeClr val="accent4">
                    <a:lumMod val="75000"/>
                  </a:schemeClr>
                </a:gs>
                <a:gs pos="0">
                  <a:schemeClr val="accent4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C3091AEE-0803-49A2-80A0-B536176325F2}"/>
                </a:ext>
              </a:extLst>
            </p:cNvPr>
            <p:cNvSpPr/>
            <p:nvPr/>
          </p:nvSpPr>
          <p:spPr>
            <a:xfrm>
              <a:off x="8165354" y="912575"/>
              <a:ext cx="1042442" cy="1042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文本框 112">
              <a:extLst>
                <a:ext uri="{FF2B5EF4-FFF2-40B4-BE49-F238E27FC236}">
                  <a16:creationId xmlns:a16="http://schemas.microsoft.com/office/drawing/2014/main" id="{4881EE77-B330-4EE7-BC5A-B8FBC6C7C58B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7977926" y="1205263"/>
              <a:ext cx="1415819" cy="345941"/>
            </a:xfrm>
            <a:prstGeom prst="rect">
              <a:avLst/>
            </a:prstGeom>
            <a:noFill/>
          </p:spPr>
          <p:txBody>
            <a:bodyPr wrap="square" anchor="b" anchorCtr="0">
              <a:normAutofit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pPr algn="ctr"/>
              <a:r>
                <a:rPr lang="en-US" altLang="zh-CN" b="1" dirty="0" err="1">
                  <a:solidFill>
                    <a:schemeClr val="tx2"/>
                  </a:solidFill>
                  <a:latin typeface="+mn-ea"/>
                  <a:cs typeface="+mj-cs"/>
                </a:rPr>
                <a:t>Situasi</a:t>
              </a:r>
              <a:r>
                <a:rPr lang="en-US" altLang="zh-CN" b="1" dirty="0">
                  <a:solidFill>
                    <a:schemeClr val="tx2"/>
                  </a:solidFill>
                  <a:latin typeface="+mn-ea"/>
                  <a:cs typeface="+mj-cs"/>
                </a:rPr>
                <a:t> 11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C61D72-38CA-4E7B-9DA4-8C1F1CC6558A}"/>
              </a:ext>
            </a:extLst>
          </p:cNvPr>
          <p:cNvGrpSpPr/>
          <p:nvPr/>
        </p:nvGrpSpPr>
        <p:grpSpPr>
          <a:xfrm>
            <a:off x="511456" y="5067835"/>
            <a:ext cx="7319470" cy="1323439"/>
            <a:chOff x="497124" y="4933250"/>
            <a:chExt cx="7319470" cy="1323439"/>
          </a:xfrm>
        </p:grpSpPr>
        <p:sp>
          <p:nvSpPr>
            <p:cNvPr id="31" name="椭圆 128">
              <a:extLst>
                <a:ext uri="{FF2B5EF4-FFF2-40B4-BE49-F238E27FC236}">
                  <a16:creationId xmlns:a16="http://schemas.microsoft.com/office/drawing/2014/main" id="{83435D3E-7152-4935-B659-FD6F3CC37DCC}"/>
                </a:ext>
              </a:extLst>
            </p:cNvPr>
            <p:cNvSpPr/>
            <p:nvPr/>
          </p:nvSpPr>
          <p:spPr>
            <a:xfrm>
              <a:off x="497124" y="5037895"/>
              <a:ext cx="335276" cy="33527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129">
              <a:extLst>
                <a:ext uri="{FF2B5EF4-FFF2-40B4-BE49-F238E27FC236}">
                  <a16:creationId xmlns:a16="http://schemas.microsoft.com/office/drawing/2014/main" id="{3921AC8A-23FC-4D1E-AC95-C7E15F690B7F}"/>
                </a:ext>
              </a:extLst>
            </p:cNvPr>
            <p:cNvSpPr/>
            <p:nvPr/>
          </p:nvSpPr>
          <p:spPr>
            <a:xfrm>
              <a:off x="984505" y="4933250"/>
              <a:ext cx="6832089" cy="13234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n-ID" sz="2000" dirty="0" err="1"/>
                <a:t>Situasi</a:t>
              </a:r>
              <a:r>
                <a:rPr lang="en-ID" sz="2000" dirty="0"/>
                <a:t> yang </a:t>
              </a:r>
              <a:r>
                <a:rPr lang="en-ID" sz="2000" dirty="0" err="1"/>
                <a:t>memungkinkan</a:t>
              </a:r>
              <a:r>
                <a:rPr lang="en-ID" sz="2000" dirty="0"/>
                <a:t> </a:t>
              </a:r>
              <a:r>
                <a:rPr lang="en-ID" sz="2000" dirty="0" err="1"/>
                <a:t>untuk</a:t>
              </a:r>
              <a:r>
                <a:rPr lang="en-ID" sz="2000" dirty="0"/>
                <a:t> </a:t>
              </a:r>
              <a:r>
                <a:rPr lang="en-ID" sz="2000" dirty="0" err="1"/>
                <a:t>memberikan</a:t>
              </a:r>
              <a:r>
                <a:rPr lang="en-ID" sz="2000" dirty="0"/>
                <a:t> </a:t>
              </a:r>
              <a:r>
                <a:rPr lang="en-ID" sz="2000" dirty="0" err="1"/>
                <a:t>informasi</a:t>
              </a:r>
              <a:r>
                <a:rPr lang="en-ID" sz="2000" dirty="0"/>
                <a:t> </a:t>
              </a:r>
              <a:r>
                <a:rPr lang="en-ID" sz="2000" dirty="0" err="1"/>
                <a:t>lebih</a:t>
              </a:r>
              <a:r>
                <a:rPr lang="en-ID" sz="2000" dirty="0"/>
                <a:t> </a:t>
              </a:r>
              <a:r>
                <a:rPr lang="en-ID" sz="2000" dirty="0" err="1"/>
                <a:t>dari</a:t>
              </a:r>
              <a:r>
                <a:rPr lang="en-ID" sz="2000" dirty="0"/>
                <a:t> yang </a:t>
              </a:r>
              <a:r>
                <a:rPr lang="en-ID" sz="2000" dirty="0" err="1"/>
                <a:t>telah</a:t>
              </a:r>
              <a:r>
                <a:rPr lang="en-ID" sz="2000" dirty="0"/>
                <a:t> </a:t>
              </a:r>
              <a:r>
                <a:rPr lang="en-ID" sz="2000" dirty="0" err="1"/>
                <a:t>ditentukan</a:t>
              </a:r>
              <a:r>
                <a:rPr lang="en-ID" sz="2000" dirty="0"/>
                <a:t> Kementerian, </a:t>
              </a:r>
              <a:r>
                <a:rPr lang="en-ID" sz="2000" dirty="0" err="1"/>
                <a:t>keistimewaan</a:t>
              </a:r>
              <a:r>
                <a:rPr lang="en-ID" sz="2000" dirty="0"/>
                <a:t> </a:t>
              </a:r>
              <a:r>
                <a:rPr lang="en-ID" sz="2000" dirty="0" err="1"/>
                <a:t>maupun</a:t>
              </a:r>
              <a:r>
                <a:rPr lang="en-ID" sz="2000" dirty="0"/>
                <a:t> </a:t>
              </a:r>
              <a:r>
                <a:rPr lang="en-ID" sz="2000" dirty="0" err="1"/>
                <a:t>peluang</a:t>
              </a:r>
              <a:r>
                <a:rPr lang="en-ID" sz="2000" dirty="0"/>
                <a:t> </a:t>
              </a:r>
              <a:r>
                <a:rPr lang="en-ID" sz="2000" dirty="0" err="1"/>
                <a:t>bagi</a:t>
              </a:r>
              <a:r>
                <a:rPr lang="en-ID" sz="2000" dirty="0"/>
                <a:t> </a:t>
              </a:r>
              <a:r>
                <a:rPr lang="en-ID" sz="2000" dirty="0" err="1"/>
                <a:t>calon</a:t>
              </a:r>
              <a:r>
                <a:rPr lang="en-ID" sz="2000" dirty="0"/>
                <a:t> </a:t>
              </a:r>
              <a:r>
                <a:rPr lang="en-ID" sz="2000" dirty="0" err="1"/>
                <a:t>penyedia</a:t>
              </a:r>
              <a:r>
                <a:rPr lang="en-ID" sz="2000" dirty="0"/>
                <a:t> </a:t>
              </a:r>
              <a:r>
                <a:rPr lang="en-ID" sz="2000" dirty="0" err="1"/>
                <a:t>Barang</a:t>
              </a:r>
              <a:r>
                <a:rPr lang="en-ID" sz="2000" dirty="0"/>
                <a:t>/</a:t>
              </a:r>
              <a:r>
                <a:rPr lang="en-ID" sz="2000" dirty="0" err="1"/>
                <a:t>Jasa</a:t>
              </a:r>
              <a:r>
                <a:rPr lang="en-ID" sz="2000" dirty="0"/>
                <a:t> </a:t>
              </a:r>
              <a:r>
                <a:rPr lang="en-ID" sz="2000" dirty="0" err="1"/>
                <a:t>untuk</a:t>
              </a:r>
              <a:r>
                <a:rPr lang="en-ID" sz="2000" dirty="0"/>
                <a:t> </a:t>
              </a:r>
              <a:r>
                <a:rPr lang="en-ID" sz="2000" dirty="0" err="1"/>
                <a:t>menang</a:t>
              </a:r>
              <a:r>
                <a:rPr lang="en-ID" sz="2000" dirty="0"/>
                <a:t> </a:t>
              </a:r>
              <a:r>
                <a:rPr lang="en-ID" sz="2000" dirty="0" err="1"/>
                <a:t>dalam</a:t>
              </a:r>
              <a:r>
                <a:rPr lang="en-ID" sz="2000" dirty="0"/>
                <a:t> proses </a:t>
              </a:r>
              <a:r>
                <a:rPr lang="en-ID" sz="2000" dirty="0" err="1"/>
                <a:t>Pengadaan</a:t>
              </a:r>
              <a:r>
                <a:rPr lang="en-ID" sz="2000" dirty="0"/>
                <a:t> </a:t>
              </a:r>
              <a:r>
                <a:rPr lang="en-ID" sz="2000" dirty="0" err="1"/>
                <a:t>Barang</a:t>
              </a:r>
              <a:r>
                <a:rPr lang="en-ID" sz="2000" dirty="0"/>
                <a:t>/</a:t>
              </a:r>
              <a:r>
                <a:rPr lang="en-ID" sz="2000" dirty="0" err="1"/>
                <a:t>Jasa</a:t>
              </a:r>
              <a:r>
                <a:rPr lang="en-ID" sz="2000" dirty="0"/>
                <a:t> di Kementerian. 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53362B-7712-4964-B696-F8707116FEC4}"/>
              </a:ext>
            </a:extLst>
          </p:cNvPr>
          <p:cNvGrpSpPr/>
          <p:nvPr/>
        </p:nvGrpSpPr>
        <p:grpSpPr>
          <a:xfrm>
            <a:off x="511456" y="1662563"/>
            <a:ext cx="7333118" cy="1631216"/>
            <a:chOff x="480976" y="1616843"/>
            <a:chExt cx="7333118" cy="1631216"/>
          </a:xfrm>
        </p:grpSpPr>
        <p:sp>
          <p:nvSpPr>
            <p:cNvPr id="40" name="椭圆 137">
              <a:extLst>
                <a:ext uri="{FF2B5EF4-FFF2-40B4-BE49-F238E27FC236}">
                  <a16:creationId xmlns:a16="http://schemas.microsoft.com/office/drawing/2014/main" id="{16E337F8-C36B-4DAE-87CC-E9B0421BDF55}"/>
                </a:ext>
              </a:extLst>
            </p:cNvPr>
            <p:cNvSpPr/>
            <p:nvPr/>
          </p:nvSpPr>
          <p:spPr>
            <a:xfrm>
              <a:off x="480976" y="1772508"/>
              <a:ext cx="335276" cy="3352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138">
              <a:extLst>
                <a:ext uri="{FF2B5EF4-FFF2-40B4-BE49-F238E27FC236}">
                  <a16:creationId xmlns:a16="http://schemas.microsoft.com/office/drawing/2014/main" id="{41BF915C-91D4-4505-813B-B188BCEE2DD8}"/>
                </a:ext>
              </a:extLst>
            </p:cNvPr>
            <p:cNvSpPr/>
            <p:nvPr/>
          </p:nvSpPr>
          <p:spPr>
            <a:xfrm>
              <a:off x="982005" y="1616843"/>
              <a:ext cx="6832089" cy="163121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n-ID" sz="2000" dirty="0" err="1"/>
                <a:t>Situasi</a:t>
              </a:r>
              <a:r>
                <a:rPr lang="en-ID" sz="2000" dirty="0"/>
                <a:t> </a:t>
              </a:r>
              <a:r>
                <a:rPr lang="en-ID" sz="2000" dirty="0" err="1"/>
                <a:t>dimana</a:t>
              </a:r>
              <a:r>
                <a:rPr lang="en-ID" sz="2000" dirty="0"/>
                <a:t> </a:t>
              </a:r>
              <a:r>
                <a:rPr lang="en-ID" sz="2000" dirty="0" err="1"/>
                <a:t>terdapat</a:t>
              </a:r>
              <a:r>
                <a:rPr lang="en-ID" sz="2000" dirty="0"/>
                <a:t> </a:t>
              </a:r>
              <a:r>
                <a:rPr lang="en-ID" sz="2000" dirty="0" err="1"/>
                <a:t>hubungan</a:t>
              </a:r>
              <a:r>
                <a:rPr lang="en-ID" sz="2000" dirty="0"/>
                <a:t> </a:t>
              </a:r>
              <a:r>
                <a:rPr lang="en-ID" sz="2000" dirty="0" err="1"/>
                <a:t>afiliasi</a:t>
              </a:r>
              <a:r>
                <a:rPr lang="en-ID" sz="2000" dirty="0"/>
                <a:t>/</a:t>
              </a:r>
              <a:r>
                <a:rPr lang="en-ID" sz="2000" dirty="0" err="1"/>
                <a:t>kekeluargaan</a:t>
              </a:r>
              <a:r>
                <a:rPr lang="en-ID" sz="2000" dirty="0"/>
                <a:t> </a:t>
              </a:r>
              <a:r>
                <a:rPr lang="en-ID" sz="2000" dirty="0" err="1"/>
                <a:t>antara</a:t>
              </a:r>
              <a:r>
                <a:rPr lang="en-ID" sz="2000" dirty="0"/>
                <a:t> </a:t>
              </a:r>
              <a:r>
                <a:rPr lang="en-ID" sz="2000" dirty="0" err="1"/>
                <a:t>Pejabat</a:t>
              </a:r>
              <a:r>
                <a:rPr lang="en-ID" sz="2000" dirty="0"/>
                <a:t>/</a:t>
              </a:r>
              <a:r>
                <a:rPr lang="en-ID" sz="2000" dirty="0" err="1"/>
                <a:t>Pegawai</a:t>
              </a:r>
              <a:r>
                <a:rPr lang="en-ID" sz="2000" dirty="0"/>
                <a:t> Kementerian </a:t>
              </a:r>
              <a:r>
                <a:rPr lang="en-ID" sz="2000" dirty="0" err="1"/>
                <a:t>dengan</a:t>
              </a:r>
              <a:r>
                <a:rPr lang="en-ID" sz="2000" dirty="0"/>
                <a:t> </a:t>
              </a:r>
              <a:r>
                <a:rPr lang="en-ID" sz="2000" dirty="0" err="1"/>
                <a:t>pihak</a:t>
              </a:r>
              <a:r>
                <a:rPr lang="en-ID" sz="2000" dirty="0"/>
                <a:t> </a:t>
              </a:r>
              <a:r>
                <a:rPr lang="en-ID" sz="2000" dirty="0" err="1"/>
                <a:t>lainnya</a:t>
              </a:r>
              <a:r>
                <a:rPr lang="en-ID" sz="2000" dirty="0"/>
                <a:t> yang </a:t>
              </a:r>
              <a:r>
                <a:rPr lang="en-ID" sz="2000" dirty="0" err="1"/>
                <a:t>memiliki</a:t>
              </a:r>
              <a:r>
                <a:rPr lang="en-ID" sz="2000" dirty="0"/>
                <a:t> </a:t>
              </a:r>
              <a:r>
                <a:rPr lang="en-ID" sz="2000" dirty="0" err="1"/>
                <a:t>kepentingan</a:t>
              </a:r>
              <a:r>
                <a:rPr lang="en-ID" sz="2000" dirty="0"/>
                <a:t> </a:t>
              </a:r>
              <a:r>
                <a:rPr lang="en-ID" sz="2000" dirty="0" err="1"/>
                <a:t>atas</a:t>
              </a:r>
              <a:r>
                <a:rPr lang="en-ID" sz="2000" dirty="0"/>
                <a:t> </a:t>
              </a:r>
              <a:r>
                <a:rPr lang="en-ID" sz="2000" dirty="0" err="1"/>
                <a:t>keputusan</a:t>
              </a:r>
              <a:r>
                <a:rPr lang="en-ID" sz="2000" dirty="0"/>
                <a:t> dan/</a:t>
              </a:r>
              <a:r>
                <a:rPr lang="en-ID" sz="2000" dirty="0" err="1"/>
                <a:t>atau</a:t>
              </a:r>
              <a:r>
                <a:rPr lang="en-ID" sz="2000" dirty="0"/>
                <a:t> </a:t>
              </a:r>
              <a:r>
                <a:rPr lang="en-ID" sz="2000" dirty="0" err="1"/>
                <a:t>tindakan</a:t>
              </a:r>
              <a:r>
                <a:rPr lang="en-ID" sz="2000" dirty="0"/>
                <a:t> </a:t>
              </a:r>
              <a:r>
                <a:rPr lang="en-ID" sz="2000" dirty="0" err="1"/>
                <a:t>Pejabat</a:t>
              </a:r>
              <a:r>
                <a:rPr lang="en-ID" sz="2000" dirty="0"/>
                <a:t>/</a:t>
              </a:r>
              <a:r>
                <a:rPr lang="en-ID" sz="2000" dirty="0" err="1"/>
                <a:t>Pegawai</a:t>
              </a:r>
              <a:r>
                <a:rPr lang="en-ID" sz="2000" dirty="0"/>
                <a:t> </a:t>
              </a:r>
              <a:r>
                <a:rPr lang="en-ID" sz="2000" dirty="0" err="1"/>
                <a:t>sehubungan</a:t>
              </a:r>
              <a:r>
                <a:rPr lang="en-ID" sz="2000" dirty="0"/>
                <a:t> </a:t>
              </a:r>
              <a:r>
                <a:rPr lang="en-ID" sz="2000" dirty="0" err="1"/>
                <a:t>dengan</a:t>
              </a:r>
              <a:r>
                <a:rPr lang="en-ID" sz="2000" dirty="0"/>
                <a:t> </a:t>
              </a:r>
              <a:r>
                <a:rPr lang="en-ID" sz="2000" dirty="0" err="1"/>
                <a:t>jabatannya</a:t>
              </a:r>
              <a:r>
                <a:rPr lang="en-ID" sz="2000" dirty="0"/>
                <a:t> di Kementerian.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8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/>
        </p:nvSpPr>
        <p:spPr>
          <a:xfrm>
            <a:off x="3025140" y="2392680"/>
            <a:ext cx="6141720" cy="179832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2"/>
          <p:cNvSpPr txBox="1"/>
          <p:nvPr/>
        </p:nvSpPr>
        <p:spPr>
          <a:xfrm>
            <a:off x="3071182" y="2762248"/>
            <a:ext cx="6049634" cy="4572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err="1"/>
              <a:t>Sumber</a:t>
            </a:r>
            <a:r>
              <a:rPr lang="en-US" sz="3200" dirty="0"/>
              <a:t> </a:t>
            </a:r>
            <a:r>
              <a:rPr lang="en-US" sz="3200" dirty="0" err="1"/>
              <a:t>Penyebab</a:t>
            </a:r>
            <a:r>
              <a:rPr lang="en-US" sz="3200" dirty="0"/>
              <a:t> </a:t>
            </a:r>
            <a:r>
              <a:rPr lang="en-US" sz="3200" dirty="0" err="1"/>
              <a:t>Terjadinya</a:t>
            </a:r>
            <a:r>
              <a:rPr lang="en-US" sz="3200" dirty="0"/>
              <a:t> </a:t>
            </a:r>
            <a:r>
              <a:rPr lang="en-US" sz="3200" dirty="0" err="1"/>
              <a:t>Benturan</a:t>
            </a:r>
            <a:r>
              <a:rPr lang="en-US" sz="3200" dirty="0"/>
              <a:t> </a:t>
            </a:r>
            <a:r>
              <a:rPr lang="en-US" sz="3200" dirty="0" err="1"/>
              <a:t>Kepentingan</a:t>
            </a:r>
            <a:r>
              <a:rPr lang="en-US" sz="3200" dirty="0"/>
              <a:t> </a:t>
            </a:r>
            <a:endParaRPr lang="en-US" altLang="zh-CN" sz="3200" dirty="0">
              <a:solidFill>
                <a:schemeClr val="bg1"/>
              </a:solidFill>
              <a:sym typeface="+mn-lt"/>
            </a:endParaRPr>
          </a:p>
        </p:txBody>
      </p: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1691640" y="4692674"/>
            <a:ext cx="326021" cy="341923"/>
            <a:chOff x="1772" y="251"/>
            <a:chExt cx="205" cy="215"/>
          </a:xfrm>
          <a:solidFill>
            <a:schemeClr val="accent2"/>
          </a:solidFill>
        </p:grpSpPr>
        <p:sp>
          <p:nvSpPr>
            <p:cNvPr id="30" name="Freeform 6"/>
            <p:cNvSpPr/>
            <p:nvPr/>
          </p:nvSpPr>
          <p:spPr bwMode="auto">
            <a:xfrm>
              <a:off x="1772" y="403"/>
              <a:ext cx="49" cy="63"/>
            </a:xfrm>
            <a:custGeom>
              <a:avLst/>
              <a:gdLst>
                <a:gd name="T0" fmla="*/ 146 w 733"/>
                <a:gd name="T1" fmla="*/ 0 h 954"/>
                <a:gd name="T2" fmla="*/ 586 w 733"/>
                <a:gd name="T3" fmla="*/ 0 h 954"/>
                <a:gd name="T4" fmla="*/ 617 w 733"/>
                <a:gd name="T5" fmla="*/ 3 h 954"/>
                <a:gd name="T6" fmla="*/ 644 w 733"/>
                <a:gd name="T7" fmla="*/ 12 h 954"/>
                <a:gd name="T8" fmla="*/ 669 w 733"/>
                <a:gd name="T9" fmla="*/ 25 h 954"/>
                <a:gd name="T10" fmla="*/ 691 w 733"/>
                <a:gd name="T11" fmla="*/ 44 h 954"/>
                <a:gd name="T12" fmla="*/ 708 w 733"/>
                <a:gd name="T13" fmla="*/ 65 h 954"/>
                <a:gd name="T14" fmla="*/ 722 w 733"/>
                <a:gd name="T15" fmla="*/ 90 h 954"/>
                <a:gd name="T16" fmla="*/ 730 w 733"/>
                <a:gd name="T17" fmla="*/ 118 h 954"/>
                <a:gd name="T18" fmla="*/ 733 w 733"/>
                <a:gd name="T19" fmla="*/ 147 h 954"/>
                <a:gd name="T20" fmla="*/ 733 w 733"/>
                <a:gd name="T21" fmla="*/ 807 h 954"/>
                <a:gd name="T22" fmla="*/ 730 w 733"/>
                <a:gd name="T23" fmla="*/ 836 h 954"/>
                <a:gd name="T24" fmla="*/ 722 w 733"/>
                <a:gd name="T25" fmla="*/ 864 h 954"/>
                <a:gd name="T26" fmla="*/ 708 w 733"/>
                <a:gd name="T27" fmla="*/ 889 h 954"/>
                <a:gd name="T28" fmla="*/ 691 w 733"/>
                <a:gd name="T29" fmla="*/ 910 h 954"/>
                <a:gd name="T30" fmla="*/ 669 w 733"/>
                <a:gd name="T31" fmla="*/ 929 h 954"/>
                <a:gd name="T32" fmla="*/ 644 w 733"/>
                <a:gd name="T33" fmla="*/ 942 h 954"/>
                <a:gd name="T34" fmla="*/ 617 w 733"/>
                <a:gd name="T35" fmla="*/ 951 h 954"/>
                <a:gd name="T36" fmla="*/ 586 w 733"/>
                <a:gd name="T37" fmla="*/ 954 h 954"/>
                <a:gd name="T38" fmla="*/ 146 w 733"/>
                <a:gd name="T39" fmla="*/ 954 h 954"/>
                <a:gd name="T40" fmla="*/ 117 w 733"/>
                <a:gd name="T41" fmla="*/ 951 h 954"/>
                <a:gd name="T42" fmla="*/ 89 w 733"/>
                <a:gd name="T43" fmla="*/ 942 h 954"/>
                <a:gd name="T44" fmla="*/ 65 w 733"/>
                <a:gd name="T45" fmla="*/ 929 h 954"/>
                <a:gd name="T46" fmla="*/ 43 w 733"/>
                <a:gd name="T47" fmla="*/ 910 h 954"/>
                <a:gd name="T48" fmla="*/ 25 w 733"/>
                <a:gd name="T49" fmla="*/ 889 h 954"/>
                <a:gd name="T50" fmla="*/ 11 w 733"/>
                <a:gd name="T51" fmla="*/ 864 h 954"/>
                <a:gd name="T52" fmla="*/ 3 w 733"/>
                <a:gd name="T53" fmla="*/ 836 h 954"/>
                <a:gd name="T54" fmla="*/ 0 w 733"/>
                <a:gd name="T55" fmla="*/ 807 h 954"/>
                <a:gd name="T56" fmla="*/ 0 w 733"/>
                <a:gd name="T57" fmla="*/ 147 h 954"/>
                <a:gd name="T58" fmla="*/ 3 w 733"/>
                <a:gd name="T59" fmla="*/ 118 h 954"/>
                <a:gd name="T60" fmla="*/ 11 w 733"/>
                <a:gd name="T61" fmla="*/ 90 h 954"/>
                <a:gd name="T62" fmla="*/ 25 w 733"/>
                <a:gd name="T63" fmla="*/ 65 h 954"/>
                <a:gd name="T64" fmla="*/ 43 w 733"/>
                <a:gd name="T65" fmla="*/ 44 h 954"/>
                <a:gd name="T66" fmla="*/ 65 w 733"/>
                <a:gd name="T67" fmla="*/ 25 h 954"/>
                <a:gd name="T68" fmla="*/ 89 w 733"/>
                <a:gd name="T69" fmla="*/ 12 h 954"/>
                <a:gd name="T70" fmla="*/ 117 w 733"/>
                <a:gd name="T71" fmla="*/ 3 h 954"/>
                <a:gd name="T72" fmla="*/ 146 w 733"/>
                <a:gd name="T73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3" h="954">
                  <a:moveTo>
                    <a:pt x="146" y="0"/>
                  </a:moveTo>
                  <a:lnTo>
                    <a:pt x="586" y="0"/>
                  </a:lnTo>
                  <a:lnTo>
                    <a:pt x="617" y="3"/>
                  </a:lnTo>
                  <a:lnTo>
                    <a:pt x="644" y="12"/>
                  </a:lnTo>
                  <a:lnTo>
                    <a:pt x="669" y="25"/>
                  </a:lnTo>
                  <a:lnTo>
                    <a:pt x="691" y="44"/>
                  </a:lnTo>
                  <a:lnTo>
                    <a:pt x="708" y="65"/>
                  </a:lnTo>
                  <a:lnTo>
                    <a:pt x="722" y="90"/>
                  </a:lnTo>
                  <a:lnTo>
                    <a:pt x="730" y="118"/>
                  </a:lnTo>
                  <a:lnTo>
                    <a:pt x="733" y="147"/>
                  </a:lnTo>
                  <a:lnTo>
                    <a:pt x="733" y="807"/>
                  </a:lnTo>
                  <a:lnTo>
                    <a:pt x="730" y="836"/>
                  </a:lnTo>
                  <a:lnTo>
                    <a:pt x="722" y="864"/>
                  </a:lnTo>
                  <a:lnTo>
                    <a:pt x="708" y="889"/>
                  </a:lnTo>
                  <a:lnTo>
                    <a:pt x="691" y="910"/>
                  </a:lnTo>
                  <a:lnTo>
                    <a:pt x="669" y="929"/>
                  </a:lnTo>
                  <a:lnTo>
                    <a:pt x="644" y="942"/>
                  </a:lnTo>
                  <a:lnTo>
                    <a:pt x="617" y="951"/>
                  </a:lnTo>
                  <a:lnTo>
                    <a:pt x="586" y="954"/>
                  </a:lnTo>
                  <a:lnTo>
                    <a:pt x="146" y="954"/>
                  </a:lnTo>
                  <a:lnTo>
                    <a:pt x="117" y="951"/>
                  </a:lnTo>
                  <a:lnTo>
                    <a:pt x="89" y="942"/>
                  </a:lnTo>
                  <a:lnTo>
                    <a:pt x="65" y="929"/>
                  </a:lnTo>
                  <a:lnTo>
                    <a:pt x="43" y="910"/>
                  </a:lnTo>
                  <a:lnTo>
                    <a:pt x="25" y="889"/>
                  </a:lnTo>
                  <a:lnTo>
                    <a:pt x="11" y="864"/>
                  </a:lnTo>
                  <a:lnTo>
                    <a:pt x="3" y="836"/>
                  </a:lnTo>
                  <a:lnTo>
                    <a:pt x="0" y="807"/>
                  </a:lnTo>
                  <a:lnTo>
                    <a:pt x="0" y="147"/>
                  </a:lnTo>
                  <a:lnTo>
                    <a:pt x="3" y="118"/>
                  </a:lnTo>
                  <a:lnTo>
                    <a:pt x="11" y="90"/>
                  </a:lnTo>
                  <a:lnTo>
                    <a:pt x="25" y="65"/>
                  </a:lnTo>
                  <a:lnTo>
                    <a:pt x="43" y="44"/>
                  </a:lnTo>
                  <a:lnTo>
                    <a:pt x="65" y="25"/>
                  </a:lnTo>
                  <a:lnTo>
                    <a:pt x="89" y="12"/>
                  </a:lnTo>
                  <a:lnTo>
                    <a:pt x="117" y="3"/>
                  </a:lnTo>
                  <a:lnTo>
                    <a:pt x="1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31" name="Freeform 7"/>
            <p:cNvSpPr/>
            <p:nvPr/>
          </p:nvSpPr>
          <p:spPr bwMode="auto">
            <a:xfrm>
              <a:off x="1848" y="369"/>
              <a:ext cx="49" cy="97"/>
            </a:xfrm>
            <a:custGeom>
              <a:avLst/>
              <a:gdLst>
                <a:gd name="T0" fmla="*/ 147 w 734"/>
                <a:gd name="T1" fmla="*/ 0 h 1467"/>
                <a:gd name="T2" fmla="*/ 588 w 734"/>
                <a:gd name="T3" fmla="*/ 0 h 1467"/>
                <a:gd name="T4" fmla="*/ 617 w 734"/>
                <a:gd name="T5" fmla="*/ 3 h 1467"/>
                <a:gd name="T6" fmla="*/ 644 w 734"/>
                <a:gd name="T7" fmla="*/ 12 h 1467"/>
                <a:gd name="T8" fmla="*/ 670 w 734"/>
                <a:gd name="T9" fmla="*/ 25 h 1467"/>
                <a:gd name="T10" fmla="*/ 691 w 734"/>
                <a:gd name="T11" fmla="*/ 44 h 1467"/>
                <a:gd name="T12" fmla="*/ 709 w 734"/>
                <a:gd name="T13" fmla="*/ 65 h 1467"/>
                <a:gd name="T14" fmla="*/ 722 w 734"/>
                <a:gd name="T15" fmla="*/ 90 h 1467"/>
                <a:gd name="T16" fmla="*/ 731 w 734"/>
                <a:gd name="T17" fmla="*/ 118 h 1467"/>
                <a:gd name="T18" fmla="*/ 734 w 734"/>
                <a:gd name="T19" fmla="*/ 147 h 1467"/>
                <a:gd name="T20" fmla="*/ 734 w 734"/>
                <a:gd name="T21" fmla="*/ 1320 h 1467"/>
                <a:gd name="T22" fmla="*/ 731 w 734"/>
                <a:gd name="T23" fmla="*/ 1349 h 1467"/>
                <a:gd name="T24" fmla="*/ 722 w 734"/>
                <a:gd name="T25" fmla="*/ 1377 h 1467"/>
                <a:gd name="T26" fmla="*/ 709 w 734"/>
                <a:gd name="T27" fmla="*/ 1402 h 1467"/>
                <a:gd name="T28" fmla="*/ 691 w 734"/>
                <a:gd name="T29" fmla="*/ 1423 h 1467"/>
                <a:gd name="T30" fmla="*/ 670 w 734"/>
                <a:gd name="T31" fmla="*/ 1442 h 1467"/>
                <a:gd name="T32" fmla="*/ 644 w 734"/>
                <a:gd name="T33" fmla="*/ 1455 h 1467"/>
                <a:gd name="T34" fmla="*/ 617 w 734"/>
                <a:gd name="T35" fmla="*/ 1464 h 1467"/>
                <a:gd name="T36" fmla="*/ 588 w 734"/>
                <a:gd name="T37" fmla="*/ 1467 h 1467"/>
                <a:gd name="T38" fmla="*/ 147 w 734"/>
                <a:gd name="T39" fmla="*/ 1467 h 1467"/>
                <a:gd name="T40" fmla="*/ 118 w 734"/>
                <a:gd name="T41" fmla="*/ 1464 h 1467"/>
                <a:gd name="T42" fmla="*/ 90 w 734"/>
                <a:gd name="T43" fmla="*/ 1455 h 1467"/>
                <a:gd name="T44" fmla="*/ 65 w 734"/>
                <a:gd name="T45" fmla="*/ 1442 h 1467"/>
                <a:gd name="T46" fmla="*/ 44 w 734"/>
                <a:gd name="T47" fmla="*/ 1423 h 1467"/>
                <a:gd name="T48" fmla="*/ 26 w 734"/>
                <a:gd name="T49" fmla="*/ 1402 h 1467"/>
                <a:gd name="T50" fmla="*/ 12 w 734"/>
                <a:gd name="T51" fmla="*/ 1377 h 1467"/>
                <a:gd name="T52" fmla="*/ 3 w 734"/>
                <a:gd name="T53" fmla="*/ 1349 h 1467"/>
                <a:gd name="T54" fmla="*/ 0 w 734"/>
                <a:gd name="T55" fmla="*/ 1320 h 1467"/>
                <a:gd name="T56" fmla="*/ 0 w 734"/>
                <a:gd name="T57" fmla="*/ 147 h 1467"/>
                <a:gd name="T58" fmla="*/ 3 w 734"/>
                <a:gd name="T59" fmla="*/ 118 h 1467"/>
                <a:gd name="T60" fmla="*/ 12 w 734"/>
                <a:gd name="T61" fmla="*/ 90 h 1467"/>
                <a:gd name="T62" fmla="*/ 26 w 734"/>
                <a:gd name="T63" fmla="*/ 65 h 1467"/>
                <a:gd name="T64" fmla="*/ 44 w 734"/>
                <a:gd name="T65" fmla="*/ 44 h 1467"/>
                <a:gd name="T66" fmla="*/ 65 w 734"/>
                <a:gd name="T67" fmla="*/ 25 h 1467"/>
                <a:gd name="T68" fmla="*/ 90 w 734"/>
                <a:gd name="T69" fmla="*/ 12 h 1467"/>
                <a:gd name="T70" fmla="*/ 118 w 734"/>
                <a:gd name="T71" fmla="*/ 3 h 1467"/>
                <a:gd name="T72" fmla="*/ 147 w 734"/>
                <a:gd name="T73" fmla="*/ 0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4" h="1467">
                  <a:moveTo>
                    <a:pt x="147" y="0"/>
                  </a:moveTo>
                  <a:lnTo>
                    <a:pt x="588" y="0"/>
                  </a:lnTo>
                  <a:lnTo>
                    <a:pt x="617" y="3"/>
                  </a:lnTo>
                  <a:lnTo>
                    <a:pt x="644" y="12"/>
                  </a:lnTo>
                  <a:lnTo>
                    <a:pt x="670" y="25"/>
                  </a:lnTo>
                  <a:lnTo>
                    <a:pt x="691" y="44"/>
                  </a:lnTo>
                  <a:lnTo>
                    <a:pt x="709" y="65"/>
                  </a:lnTo>
                  <a:lnTo>
                    <a:pt x="722" y="90"/>
                  </a:lnTo>
                  <a:lnTo>
                    <a:pt x="731" y="118"/>
                  </a:lnTo>
                  <a:lnTo>
                    <a:pt x="734" y="147"/>
                  </a:lnTo>
                  <a:lnTo>
                    <a:pt x="734" y="1320"/>
                  </a:lnTo>
                  <a:lnTo>
                    <a:pt x="731" y="1349"/>
                  </a:lnTo>
                  <a:lnTo>
                    <a:pt x="722" y="1377"/>
                  </a:lnTo>
                  <a:lnTo>
                    <a:pt x="709" y="1402"/>
                  </a:lnTo>
                  <a:lnTo>
                    <a:pt x="691" y="1423"/>
                  </a:lnTo>
                  <a:lnTo>
                    <a:pt x="670" y="1442"/>
                  </a:lnTo>
                  <a:lnTo>
                    <a:pt x="644" y="1455"/>
                  </a:lnTo>
                  <a:lnTo>
                    <a:pt x="617" y="1464"/>
                  </a:lnTo>
                  <a:lnTo>
                    <a:pt x="588" y="1467"/>
                  </a:lnTo>
                  <a:lnTo>
                    <a:pt x="147" y="1467"/>
                  </a:lnTo>
                  <a:lnTo>
                    <a:pt x="118" y="1464"/>
                  </a:lnTo>
                  <a:lnTo>
                    <a:pt x="90" y="1455"/>
                  </a:lnTo>
                  <a:lnTo>
                    <a:pt x="65" y="1442"/>
                  </a:lnTo>
                  <a:lnTo>
                    <a:pt x="44" y="1423"/>
                  </a:lnTo>
                  <a:lnTo>
                    <a:pt x="26" y="1402"/>
                  </a:lnTo>
                  <a:lnTo>
                    <a:pt x="12" y="1377"/>
                  </a:lnTo>
                  <a:lnTo>
                    <a:pt x="3" y="1349"/>
                  </a:lnTo>
                  <a:lnTo>
                    <a:pt x="0" y="1320"/>
                  </a:lnTo>
                  <a:lnTo>
                    <a:pt x="0" y="147"/>
                  </a:lnTo>
                  <a:lnTo>
                    <a:pt x="3" y="118"/>
                  </a:lnTo>
                  <a:lnTo>
                    <a:pt x="12" y="90"/>
                  </a:lnTo>
                  <a:lnTo>
                    <a:pt x="26" y="65"/>
                  </a:lnTo>
                  <a:lnTo>
                    <a:pt x="44" y="44"/>
                  </a:lnTo>
                  <a:lnTo>
                    <a:pt x="65" y="25"/>
                  </a:lnTo>
                  <a:lnTo>
                    <a:pt x="90" y="12"/>
                  </a:lnTo>
                  <a:lnTo>
                    <a:pt x="118" y="3"/>
                  </a:lnTo>
                  <a:lnTo>
                    <a:pt x="1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32" name="Freeform 8"/>
            <p:cNvSpPr/>
            <p:nvPr/>
          </p:nvSpPr>
          <p:spPr bwMode="auto">
            <a:xfrm>
              <a:off x="1924" y="329"/>
              <a:ext cx="49" cy="137"/>
            </a:xfrm>
            <a:custGeom>
              <a:avLst/>
              <a:gdLst>
                <a:gd name="T0" fmla="*/ 146 w 734"/>
                <a:gd name="T1" fmla="*/ 0 h 2053"/>
                <a:gd name="T2" fmla="*/ 587 w 734"/>
                <a:gd name="T3" fmla="*/ 0 h 2053"/>
                <a:gd name="T4" fmla="*/ 616 w 734"/>
                <a:gd name="T5" fmla="*/ 3 h 2053"/>
                <a:gd name="T6" fmla="*/ 644 w 734"/>
                <a:gd name="T7" fmla="*/ 11 h 2053"/>
                <a:gd name="T8" fmla="*/ 669 w 734"/>
                <a:gd name="T9" fmla="*/ 25 h 2053"/>
                <a:gd name="T10" fmla="*/ 690 w 734"/>
                <a:gd name="T11" fmla="*/ 43 h 2053"/>
                <a:gd name="T12" fmla="*/ 708 w 734"/>
                <a:gd name="T13" fmla="*/ 65 h 2053"/>
                <a:gd name="T14" fmla="*/ 722 w 734"/>
                <a:gd name="T15" fmla="*/ 89 h 2053"/>
                <a:gd name="T16" fmla="*/ 731 w 734"/>
                <a:gd name="T17" fmla="*/ 117 h 2053"/>
                <a:gd name="T18" fmla="*/ 734 w 734"/>
                <a:gd name="T19" fmla="*/ 146 h 2053"/>
                <a:gd name="T20" fmla="*/ 734 w 734"/>
                <a:gd name="T21" fmla="*/ 1906 h 2053"/>
                <a:gd name="T22" fmla="*/ 731 w 734"/>
                <a:gd name="T23" fmla="*/ 1935 h 2053"/>
                <a:gd name="T24" fmla="*/ 722 w 734"/>
                <a:gd name="T25" fmla="*/ 1963 h 2053"/>
                <a:gd name="T26" fmla="*/ 708 w 734"/>
                <a:gd name="T27" fmla="*/ 1988 h 2053"/>
                <a:gd name="T28" fmla="*/ 690 w 734"/>
                <a:gd name="T29" fmla="*/ 2009 h 2053"/>
                <a:gd name="T30" fmla="*/ 669 w 734"/>
                <a:gd name="T31" fmla="*/ 2028 h 2053"/>
                <a:gd name="T32" fmla="*/ 644 w 734"/>
                <a:gd name="T33" fmla="*/ 2041 h 2053"/>
                <a:gd name="T34" fmla="*/ 616 w 734"/>
                <a:gd name="T35" fmla="*/ 2050 h 2053"/>
                <a:gd name="T36" fmla="*/ 587 w 734"/>
                <a:gd name="T37" fmla="*/ 2053 h 2053"/>
                <a:gd name="T38" fmla="*/ 146 w 734"/>
                <a:gd name="T39" fmla="*/ 2053 h 2053"/>
                <a:gd name="T40" fmla="*/ 117 w 734"/>
                <a:gd name="T41" fmla="*/ 2050 h 2053"/>
                <a:gd name="T42" fmla="*/ 90 w 734"/>
                <a:gd name="T43" fmla="*/ 2041 h 2053"/>
                <a:gd name="T44" fmla="*/ 64 w 734"/>
                <a:gd name="T45" fmla="*/ 2028 h 2053"/>
                <a:gd name="T46" fmla="*/ 43 w 734"/>
                <a:gd name="T47" fmla="*/ 2009 h 2053"/>
                <a:gd name="T48" fmla="*/ 25 w 734"/>
                <a:gd name="T49" fmla="*/ 1988 h 2053"/>
                <a:gd name="T50" fmla="*/ 12 w 734"/>
                <a:gd name="T51" fmla="*/ 1963 h 2053"/>
                <a:gd name="T52" fmla="*/ 3 w 734"/>
                <a:gd name="T53" fmla="*/ 1935 h 2053"/>
                <a:gd name="T54" fmla="*/ 0 w 734"/>
                <a:gd name="T55" fmla="*/ 1906 h 2053"/>
                <a:gd name="T56" fmla="*/ 0 w 734"/>
                <a:gd name="T57" fmla="*/ 146 h 2053"/>
                <a:gd name="T58" fmla="*/ 3 w 734"/>
                <a:gd name="T59" fmla="*/ 117 h 2053"/>
                <a:gd name="T60" fmla="*/ 12 w 734"/>
                <a:gd name="T61" fmla="*/ 89 h 2053"/>
                <a:gd name="T62" fmla="*/ 25 w 734"/>
                <a:gd name="T63" fmla="*/ 65 h 2053"/>
                <a:gd name="T64" fmla="*/ 43 w 734"/>
                <a:gd name="T65" fmla="*/ 43 h 2053"/>
                <a:gd name="T66" fmla="*/ 64 w 734"/>
                <a:gd name="T67" fmla="*/ 25 h 2053"/>
                <a:gd name="T68" fmla="*/ 90 w 734"/>
                <a:gd name="T69" fmla="*/ 11 h 2053"/>
                <a:gd name="T70" fmla="*/ 117 w 734"/>
                <a:gd name="T71" fmla="*/ 3 h 2053"/>
                <a:gd name="T72" fmla="*/ 146 w 734"/>
                <a:gd name="T73" fmla="*/ 0 h 2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4" h="2053">
                  <a:moveTo>
                    <a:pt x="146" y="0"/>
                  </a:moveTo>
                  <a:lnTo>
                    <a:pt x="587" y="0"/>
                  </a:lnTo>
                  <a:lnTo>
                    <a:pt x="616" y="3"/>
                  </a:lnTo>
                  <a:lnTo>
                    <a:pt x="644" y="11"/>
                  </a:lnTo>
                  <a:lnTo>
                    <a:pt x="669" y="25"/>
                  </a:lnTo>
                  <a:lnTo>
                    <a:pt x="690" y="43"/>
                  </a:lnTo>
                  <a:lnTo>
                    <a:pt x="708" y="65"/>
                  </a:lnTo>
                  <a:lnTo>
                    <a:pt x="722" y="89"/>
                  </a:lnTo>
                  <a:lnTo>
                    <a:pt x="731" y="117"/>
                  </a:lnTo>
                  <a:lnTo>
                    <a:pt x="734" y="146"/>
                  </a:lnTo>
                  <a:lnTo>
                    <a:pt x="734" y="1906"/>
                  </a:lnTo>
                  <a:lnTo>
                    <a:pt x="731" y="1935"/>
                  </a:lnTo>
                  <a:lnTo>
                    <a:pt x="722" y="1963"/>
                  </a:lnTo>
                  <a:lnTo>
                    <a:pt x="708" y="1988"/>
                  </a:lnTo>
                  <a:lnTo>
                    <a:pt x="690" y="2009"/>
                  </a:lnTo>
                  <a:lnTo>
                    <a:pt x="669" y="2028"/>
                  </a:lnTo>
                  <a:lnTo>
                    <a:pt x="644" y="2041"/>
                  </a:lnTo>
                  <a:lnTo>
                    <a:pt x="616" y="2050"/>
                  </a:lnTo>
                  <a:lnTo>
                    <a:pt x="587" y="2053"/>
                  </a:lnTo>
                  <a:lnTo>
                    <a:pt x="146" y="2053"/>
                  </a:lnTo>
                  <a:lnTo>
                    <a:pt x="117" y="2050"/>
                  </a:lnTo>
                  <a:lnTo>
                    <a:pt x="90" y="2041"/>
                  </a:lnTo>
                  <a:lnTo>
                    <a:pt x="64" y="2028"/>
                  </a:lnTo>
                  <a:lnTo>
                    <a:pt x="43" y="2009"/>
                  </a:lnTo>
                  <a:lnTo>
                    <a:pt x="25" y="1988"/>
                  </a:lnTo>
                  <a:lnTo>
                    <a:pt x="12" y="1963"/>
                  </a:lnTo>
                  <a:lnTo>
                    <a:pt x="3" y="1935"/>
                  </a:lnTo>
                  <a:lnTo>
                    <a:pt x="0" y="1906"/>
                  </a:lnTo>
                  <a:lnTo>
                    <a:pt x="0" y="146"/>
                  </a:lnTo>
                  <a:lnTo>
                    <a:pt x="3" y="117"/>
                  </a:lnTo>
                  <a:lnTo>
                    <a:pt x="12" y="89"/>
                  </a:lnTo>
                  <a:lnTo>
                    <a:pt x="25" y="65"/>
                  </a:lnTo>
                  <a:lnTo>
                    <a:pt x="43" y="43"/>
                  </a:lnTo>
                  <a:lnTo>
                    <a:pt x="64" y="25"/>
                  </a:lnTo>
                  <a:lnTo>
                    <a:pt x="90" y="11"/>
                  </a:lnTo>
                  <a:lnTo>
                    <a:pt x="117" y="3"/>
                  </a:lnTo>
                  <a:lnTo>
                    <a:pt x="1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33" name="Freeform 9"/>
            <p:cNvSpPr/>
            <p:nvPr/>
          </p:nvSpPr>
          <p:spPr bwMode="auto">
            <a:xfrm>
              <a:off x="1941" y="251"/>
              <a:ext cx="14" cy="14"/>
            </a:xfrm>
            <a:custGeom>
              <a:avLst/>
              <a:gdLst>
                <a:gd name="T0" fmla="*/ 105 w 209"/>
                <a:gd name="T1" fmla="*/ 0 h 209"/>
                <a:gd name="T2" fmla="*/ 105 w 209"/>
                <a:gd name="T3" fmla="*/ 0 h 209"/>
                <a:gd name="T4" fmla="*/ 129 w 209"/>
                <a:gd name="T5" fmla="*/ 4 h 209"/>
                <a:gd name="T6" fmla="*/ 150 w 209"/>
                <a:gd name="T7" fmla="*/ 11 h 209"/>
                <a:gd name="T8" fmla="*/ 171 w 209"/>
                <a:gd name="T9" fmla="*/ 23 h 209"/>
                <a:gd name="T10" fmla="*/ 187 w 209"/>
                <a:gd name="T11" fmla="*/ 39 h 209"/>
                <a:gd name="T12" fmla="*/ 199 w 209"/>
                <a:gd name="T13" fmla="*/ 59 h 209"/>
                <a:gd name="T14" fmla="*/ 207 w 209"/>
                <a:gd name="T15" fmla="*/ 81 h 209"/>
                <a:gd name="T16" fmla="*/ 209 w 209"/>
                <a:gd name="T17" fmla="*/ 105 h 209"/>
                <a:gd name="T18" fmla="*/ 207 w 209"/>
                <a:gd name="T19" fmla="*/ 129 h 209"/>
                <a:gd name="T20" fmla="*/ 199 w 209"/>
                <a:gd name="T21" fmla="*/ 150 h 209"/>
                <a:gd name="T22" fmla="*/ 187 w 209"/>
                <a:gd name="T23" fmla="*/ 170 h 209"/>
                <a:gd name="T24" fmla="*/ 171 w 209"/>
                <a:gd name="T25" fmla="*/ 186 h 209"/>
                <a:gd name="T26" fmla="*/ 150 w 209"/>
                <a:gd name="T27" fmla="*/ 198 h 209"/>
                <a:gd name="T28" fmla="*/ 129 w 209"/>
                <a:gd name="T29" fmla="*/ 206 h 209"/>
                <a:gd name="T30" fmla="*/ 105 w 209"/>
                <a:gd name="T31" fmla="*/ 209 h 209"/>
                <a:gd name="T32" fmla="*/ 81 w 209"/>
                <a:gd name="T33" fmla="*/ 206 h 209"/>
                <a:gd name="T34" fmla="*/ 59 w 209"/>
                <a:gd name="T35" fmla="*/ 198 h 209"/>
                <a:gd name="T36" fmla="*/ 40 w 209"/>
                <a:gd name="T37" fmla="*/ 186 h 209"/>
                <a:gd name="T38" fmla="*/ 23 w 209"/>
                <a:gd name="T39" fmla="*/ 170 h 209"/>
                <a:gd name="T40" fmla="*/ 11 w 209"/>
                <a:gd name="T41" fmla="*/ 150 h 209"/>
                <a:gd name="T42" fmla="*/ 3 w 209"/>
                <a:gd name="T43" fmla="*/ 129 h 209"/>
                <a:gd name="T44" fmla="*/ 0 w 209"/>
                <a:gd name="T45" fmla="*/ 105 h 209"/>
                <a:gd name="T46" fmla="*/ 3 w 209"/>
                <a:gd name="T47" fmla="*/ 81 h 209"/>
                <a:gd name="T48" fmla="*/ 11 w 209"/>
                <a:gd name="T49" fmla="*/ 59 h 209"/>
                <a:gd name="T50" fmla="*/ 23 w 209"/>
                <a:gd name="T51" fmla="*/ 39 h 209"/>
                <a:gd name="T52" fmla="*/ 40 w 209"/>
                <a:gd name="T53" fmla="*/ 23 h 209"/>
                <a:gd name="T54" fmla="*/ 59 w 209"/>
                <a:gd name="T55" fmla="*/ 11 h 209"/>
                <a:gd name="T56" fmla="*/ 81 w 209"/>
                <a:gd name="T57" fmla="*/ 4 h 209"/>
                <a:gd name="T58" fmla="*/ 105 w 209"/>
                <a:gd name="T5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09" h="209">
                  <a:moveTo>
                    <a:pt x="105" y="0"/>
                  </a:moveTo>
                  <a:lnTo>
                    <a:pt x="105" y="0"/>
                  </a:lnTo>
                  <a:lnTo>
                    <a:pt x="129" y="4"/>
                  </a:lnTo>
                  <a:lnTo>
                    <a:pt x="150" y="11"/>
                  </a:lnTo>
                  <a:lnTo>
                    <a:pt x="171" y="23"/>
                  </a:lnTo>
                  <a:lnTo>
                    <a:pt x="187" y="39"/>
                  </a:lnTo>
                  <a:lnTo>
                    <a:pt x="199" y="59"/>
                  </a:lnTo>
                  <a:lnTo>
                    <a:pt x="207" y="81"/>
                  </a:lnTo>
                  <a:lnTo>
                    <a:pt x="209" y="105"/>
                  </a:lnTo>
                  <a:lnTo>
                    <a:pt x="207" y="129"/>
                  </a:lnTo>
                  <a:lnTo>
                    <a:pt x="199" y="150"/>
                  </a:lnTo>
                  <a:lnTo>
                    <a:pt x="187" y="170"/>
                  </a:lnTo>
                  <a:lnTo>
                    <a:pt x="171" y="186"/>
                  </a:lnTo>
                  <a:lnTo>
                    <a:pt x="150" y="198"/>
                  </a:lnTo>
                  <a:lnTo>
                    <a:pt x="129" y="206"/>
                  </a:lnTo>
                  <a:lnTo>
                    <a:pt x="105" y="209"/>
                  </a:lnTo>
                  <a:lnTo>
                    <a:pt x="81" y="206"/>
                  </a:lnTo>
                  <a:lnTo>
                    <a:pt x="59" y="198"/>
                  </a:lnTo>
                  <a:lnTo>
                    <a:pt x="40" y="186"/>
                  </a:lnTo>
                  <a:lnTo>
                    <a:pt x="23" y="170"/>
                  </a:lnTo>
                  <a:lnTo>
                    <a:pt x="11" y="150"/>
                  </a:lnTo>
                  <a:lnTo>
                    <a:pt x="3" y="129"/>
                  </a:lnTo>
                  <a:lnTo>
                    <a:pt x="0" y="105"/>
                  </a:lnTo>
                  <a:lnTo>
                    <a:pt x="3" y="81"/>
                  </a:lnTo>
                  <a:lnTo>
                    <a:pt x="11" y="59"/>
                  </a:lnTo>
                  <a:lnTo>
                    <a:pt x="23" y="39"/>
                  </a:lnTo>
                  <a:lnTo>
                    <a:pt x="40" y="23"/>
                  </a:lnTo>
                  <a:lnTo>
                    <a:pt x="59" y="11"/>
                  </a:lnTo>
                  <a:lnTo>
                    <a:pt x="81" y="4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n-lt"/>
              </a:endParaRPr>
            </a:p>
          </p:txBody>
        </p:sp>
        <p:sp>
          <p:nvSpPr>
            <p:cNvPr id="34" name="Freeform 10"/>
            <p:cNvSpPr/>
            <p:nvPr/>
          </p:nvSpPr>
          <p:spPr bwMode="auto">
            <a:xfrm>
              <a:off x="1920" y="254"/>
              <a:ext cx="57" cy="69"/>
            </a:xfrm>
            <a:custGeom>
              <a:avLst/>
              <a:gdLst>
                <a:gd name="T0" fmla="*/ 802 w 853"/>
                <a:gd name="T1" fmla="*/ 0 h 1028"/>
                <a:gd name="T2" fmla="*/ 829 w 853"/>
                <a:gd name="T3" fmla="*/ 11 h 1028"/>
                <a:gd name="T4" fmla="*/ 849 w 853"/>
                <a:gd name="T5" fmla="*/ 37 h 1028"/>
                <a:gd name="T6" fmla="*/ 852 w 853"/>
                <a:gd name="T7" fmla="*/ 66 h 1028"/>
                <a:gd name="T8" fmla="*/ 841 w 853"/>
                <a:gd name="T9" fmla="*/ 94 h 1028"/>
                <a:gd name="T10" fmla="*/ 574 w 853"/>
                <a:gd name="T11" fmla="*/ 296 h 1028"/>
                <a:gd name="T12" fmla="*/ 540 w 853"/>
                <a:gd name="T13" fmla="*/ 308 h 1028"/>
                <a:gd name="T14" fmla="*/ 649 w 853"/>
                <a:gd name="T15" fmla="*/ 953 h 1028"/>
                <a:gd name="T16" fmla="*/ 649 w 853"/>
                <a:gd name="T17" fmla="*/ 983 h 1028"/>
                <a:gd name="T18" fmla="*/ 635 w 853"/>
                <a:gd name="T19" fmla="*/ 1010 h 1028"/>
                <a:gd name="T20" fmla="*/ 608 w 853"/>
                <a:gd name="T21" fmla="*/ 1026 h 1028"/>
                <a:gd name="T22" fmla="*/ 592 w 853"/>
                <a:gd name="T23" fmla="*/ 1028 h 1028"/>
                <a:gd name="T24" fmla="*/ 564 w 853"/>
                <a:gd name="T25" fmla="*/ 1020 h 1028"/>
                <a:gd name="T26" fmla="*/ 541 w 853"/>
                <a:gd name="T27" fmla="*/ 1000 h 1028"/>
                <a:gd name="T28" fmla="*/ 426 w 853"/>
                <a:gd name="T29" fmla="*/ 601 h 1028"/>
                <a:gd name="T30" fmla="*/ 310 w 853"/>
                <a:gd name="T31" fmla="*/ 1000 h 1028"/>
                <a:gd name="T32" fmla="*/ 289 w 853"/>
                <a:gd name="T33" fmla="*/ 1020 h 1028"/>
                <a:gd name="T34" fmla="*/ 259 w 853"/>
                <a:gd name="T35" fmla="*/ 1028 h 1028"/>
                <a:gd name="T36" fmla="*/ 243 w 853"/>
                <a:gd name="T37" fmla="*/ 1026 h 1028"/>
                <a:gd name="T38" fmla="*/ 217 w 853"/>
                <a:gd name="T39" fmla="*/ 1010 h 1028"/>
                <a:gd name="T40" fmla="*/ 202 w 853"/>
                <a:gd name="T41" fmla="*/ 983 h 1028"/>
                <a:gd name="T42" fmla="*/ 202 w 853"/>
                <a:gd name="T43" fmla="*/ 953 h 1028"/>
                <a:gd name="T44" fmla="*/ 311 w 853"/>
                <a:gd name="T45" fmla="*/ 307 h 1028"/>
                <a:gd name="T46" fmla="*/ 278 w 853"/>
                <a:gd name="T47" fmla="*/ 296 h 1028"/>
                <a:gd name="T48" fmla="*/ 12 w 853"/>
                <a:gd name="T49" fmla="*/ 94 h 1028"/>
                <a:gd name="T50" fmla="*/ 0 w 853"/>
                <a:gd name="T51" fmla="*/ 66 h 1028"/>
                <a:gd name="T52" fmla="*/ 3 w 853"/>
                <a:gd name="T53" fmla="*/ 37 h 1028"/>
                <a:gd name="T54" fmla="*/ 22 w 853"/>
                <a:gd name="T55" fmla="*/ 11 h 1028"/>
                <a:gd name="T56" fmla="*/ 49 w 853"/>
                <a:gd name="T57" fmla="*/ 0 h 1028"/>
                <a:gd name="T58" fmla="*/ 80 w 853"/>
                <a:gd name="T59" fmla="*/ 3 h 1028"/>
                <a:gd name="T60" fmla="*/ 332 w 853"/>
                <a:gd name="T61" fmla="*/ 190 h 1028"/>
                <a:gd name="T62" fmla="*/ 386 w 853"/>
                <a:gd name="T63" fmla="*/ 193 h 1028"/>
                <a:gd name="T64" fmla="*/ 411 w 853"/>
                <a:gd name="T65" fmla="*/ 208 h 1028"/>
                <a:gd name="T66" fmla="*/ 426 w 853"/>
                <a:gd name="T67" fmla="*/ 444 h 1028"/>
                <a:gd name="T68" fmla="*/ 441 w 853"/>
                <a:gd name="T69" fmla="*/ 208 h 1028"/>
                <a:gd name="T70" fmla="*/ 466 w 853"/>
                <a:gd name="T71" fmla="*/ 193 h 1028"/>
                <a:gd name="T72" fmla="*/ 519 w 853"/>
                <a:gd name="T73" fmla="*/ 190 h 1028"/>
                <a:gd name="T74" fmla="*/ 773 w 853"/>
                <a:gd name="T75" fmla="*/ 3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53" h="1028">
                  <a:moveTo>
                    <a:pt x="787" y="0"/>
                  </a:moveTo>
                  <a:lnTo>
                    <a:pt x="802" y="0"/>
                  </a:lnTo>
                  <a:lnTo>
                    <a:pt x="816" y="4"/>
                  </a:lnTo>
                  <a:lnTo>
                    <a:pt x="829" y="11"/>
                  </a:lnTo>
                  <a:lnTo>
                    <a:pt x="841" y="23"/>
                  </a:lnTo>
                  <a:lnTo>
                    <a:pt x="849" y="37"/>
                  </a:lnTo>
                  <a:lnTo>
                    <a:pt x="853" y="52"/>
                  </a:lnTo>
                  <a:lnTo>
                    <a:pt x="852" y="66"/>
                  </a:lnTo>
                  <a:lnTo>
                    <a:pt x="848" y="81"/>
                  </a:lnTo>
                  <a:lnTo>
                    <a:pt x="841" y="94"/>
                  </a:lnTo>
                  <a:lnTo>
                    <a:pt x="828" y="106"/>
                  </a:lnTo>
                  <a:lnTo>
                    <a:pt x="574" y="296"/>
                  </a:lnTo>
                  <a:lnTo>
                    <a:pt x="557" y="304"/>
                  </a:lnTo>
                  <a:lnTo>
                    <a:pt x="540" y="308"/>
                  </a:lnTo>
                  <a:lnTo>
                    <a:pt x="540" y="573"/>
                  </a:lnTo>
                  <a:lnTo>
                    <a:pt x="649" y="953"/>
                  </a:lnTo>
                  <a:lnTo>
                    <a:pt x="651" y="968"/>
                  </a:lnTo>
                  <a:lnTo>
                    <a:pt x="649" y="983"/>
                  </a:lnTo>
                  <a:lnTo>
                    <a:pt x="644" y="998"/>
                  </a:lnTo>
                  <a:lnTo>
                    <a:pt x="635" y="1010"/>
                  </a:lnTo>
                  <a:lnTo>
                    <a:pt x="622" y="1019"/>
                  </a:lnTo>
                  <a:lnTo>
                    <a:pt x="608" y="1026"/>
                  </a:lnTo>
                  <a:lnTo>
                    <a:pt x="600" y="1027"/>
                  </a:lnTo>
                  <a:lnTo>
                    <a:pt x="592" y="1028"/>
                  </a:lnTo>
                  <a:lnTo>
                    <a:pt x="577" y="1026"/>
                  </a:lnTo>
                  <a:lnTo>
                    <a:pt x="564" y="1020"/>
                  </a:lnTo>
                  <a:lnTo>
                    <a:pt x="551" y="1012"/>
                  </a:lnTo>
                  <a:lnTo>
                    <a:pt x="541" y="1000"/>
                  </a:lnTo>
                  <a:lnTo>
                    <a:pt x="535" y="985"/>
                  </a:lnTo>
                  <a:lnTo>
                    <a:pt x="426" y="601"/>
                  </a:lnTo>
                  <a:lnTo>
                    <a:pt x="316" y="985"/>
                  </a:lnTo>
                  <a:lnTo>
                    <a:pt x="310" y="1000"/>
                  </a:lnTo>
                  <a:lnTo>
                    <a:pt x="301" y="1012"/>
                  </a:lnTo>
                  <a:lnTo>
                    <a:pt x="289" y="1020"/>
                  </a:lnTo>
                  <a:lnTo>
                    <a:pt x="274" y="1026"/>
                  </a:lnTo>
                  <a:lnTo>
                    <a:pt x="259" y="1028"/>
                  </a:lnTo>
                  <a:lnTo>
                    <a:pt x="251" y="1027"/>
                  </a:lnTo>
                  <a:lnTo>
                    <a:pt x="243" y="1026"/>
                  </a:lnTo>
                  <a:lnTo>
                    <a:pt x="229" y="1019"/>
                  </a:lnTo>
                  <a:lnTo>
                    <a:pt x="217" y="1010"/>
                  </a:lnTo>
                  <a:lnTo>
                    <a:pt x="209" y="998"/>
                  </a:lnTo>
                  <a:lnTo>
                    <a:pt x="202" y="983"/>
                  </a:lnTo>
                  <a:lnTo>
                    <a:pt x="200" y="968"/>
                  </a:lnTo>
                  <a:lnTo>
                    <a:pt x="202" y="953"/>
                  </a:lnTo>
                  <a:lnTo>
                    <a:pt x="311" y="573"/>
                  </a:lnTo>
                  <a:lnTo>
                    <a:pt x="311" y="307"/>
                  </a:lnTo>
                  <a:lnTo>
                    <a:pt x="294" y="304"/>
                  </a:lnTo>
                  <a:lnTo>
                    <a:pt x="278" y="296"/>
                  </a:lnTo>
                  <a:lnTo>
                    <a:pt x="23" y="106"/>
                  </a:lnTo>
                  <a:lnTo>
                    <a:pt x="12" y="94"/>
                  </a:lnTo>
                  <a:lnTo>
                    <a:pt x="4" y="81"/>
                  </a:lnTo>
                  <a:lnTo>
                    <a:pt x="0" y="66"/>
                  </a:lnTo>
                  <a:lnTo>
                    <a:pt x="0" y="52"/>
                  </a:lnTo>
                  <a:lnTo>
                    <a:pt x="3" y="37"/>
                  </a:lnTo>
                  <a:lnTo>
                    <a:pt x="11" y="23"/>
                  </a:lnTo>
                  <a:lnTo>
                    <a:pt x="22" y="11"/>
                  </a:lnTo>
                  <a:lnTo>
                    <a:pt x="35" y="4"/>
                  </a:lnTo>
                  <a:lnTo>
                    <a:pt x="49" y="0"/>
                  </a:lnTo>
                  <a:lnTo>
                    <a:pt x="64" y="0"/>
                  </a:lnTo>
                  <a:lnTo>
                    <a:pt x="80" y="3"/>
                  </a:lnTo>
                  <a:lnTo>
                    <a:pt x="93" y="11"/>
                  </a:lnTo>
                  <a:lnTo>
                    <a:pt x="332" y="190"/>
                  </a:lnTo>
                  <a:lnTo>
                    <a:pt x="371" y="190"/>
                  </a:lnTo>
                  <a:lnTo>
                    <a:pt x="386" y="193"/>
                  </a:lnTo>
                  <a:lnTo>
                    <a:pt x="399" y="199"/>
                  </a:lnTo>
                  <a:lnTo>
                    <a:pt x="411" y="208"/>
                  </a:lnTo>
                  <a:lnTo>
                    <a:pt x="384" y="409"/>
                  </a:lnTo>
                  <a:lnTo>
                    <a:pt x="426" y="444"/>
                  </a:lnTo>
                  <a:lnTo>
                    <a:pt x="468" y="409"/>
                  </a:lnTo>
                  <a:lnTo>
                    <a:pt x="441" y="208"/>
                  </a:lnTo>
                  <a:lnTo>
                    <a:pt x="452" y="199"/>
                  </a:lnTo>
                  <a:lnTo>
                    <a:pt x="466" y="193"/>
                  </a:lnTo>
                  <a:lnTo>
                    <a:pt x="481" y="190"/>
                  </a:lnTo>
                  <a:lnTo>
                    <a:pt x="519" y="190"/>
                  </a:lnTo>
                  <a:lnTo>
                    <a:pt x="758" y="11"/>
                  </a:lnTo>
                  <a:lnTo>
                    <a:pt x="773" y="3"/>
                  </a:lnTo>
                  <a:lnTo>
                    <a:pt x="7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latin typeface="+mn-lt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A2C1DED-616D-4DF0-A2D2-83FD327AA126}"/>
              </a:ext>
            </a:extLst>
          </p:cNvPr>
          <p:cNvGrpSpPr/>
          <p:nvPr/>
        </p:nvGrpSpPr>
        <p:grpSpPr>
          <a:xfrm>
            <a:off x="2254874" y="1238810"/>
            <a:ext cx="3018812" cy="887170"/>
            <a:chOff x="2254874" y="1238810"/>
            <a:chExt cx="3018812" cy="887170"/>
          </a:xfrm>
        </p:grpSpPr>
        <p:sp>
          <p:nvSpPr>
            <p:cNvPr id="11" name="矩形: 圆角 10"/>
            <p:cNvSpPr/>
            <p:nvPr/>
          </p:nvSpPr>
          <p:spPr>
            <a:xfrm>
              <a:off x="2254874" y="1264920"/>
              <a:ext cx="3018812" cy="8610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Freeform 116"/>
            <p:cNvSpPr/>
            <p:nvPr/>
          </p:nvSpPr>
          <p:spPr bwMode="auto">
            <a:xfrm>
              <a:off x="2505382" y="1511185"/>
              <a:ext cx="404812" cy="355600"/>
            </a:xfrm>
            <a:custGeom>
              <a:avLst/>
              <a:gdLst>
                <a:gd name="T0" fmla="*/ 12885088 w 4019"/>
                <a:gd name="T1" fmla="*/ 4512209 h 3537"/>
                <a:gd name="T2" fmla="*/ 17737293 w 4019"/>
                <a:gd name="T3" fmla="*/ 4107547 h 3537"/>
                <a:gd name="T4" fmla="*/ 21201714 w 4019"/>
                <a:gd name="T5" fmla="*/ 4846093 h 3537"/>
                <a:gd name="T6" fmla="*/ 33975401 w 4019"/>
                <a:gd name="T7" fmla="*/ 5878007 h 3537"/>
                <a:gd name="T8" fmla="*/ 25111841 w 4019"/>
                <a:gd name="T9" fmla="*/ 6768364 h 3537"/>
                <a:gd name="T10" fmla="*/ 28150802 w 4019"/>
                <a:gd name="T11" fmla="*/ 9368456 h 3537"/>
                <a:gd name="T12" fmla="*/ 28404023 w 4019"/>
                <a:gd name="T13" fmla="*/ 11523370 h 3537"/>
                <a:gd name="T14" fmla="*/ 29173861 w 4019"/>
                <a:gd name="T15" fmla="*/ 15175584 h 3537"/>
                <a:gd name="T16" fmla="*/ 28262203 w 4019"/>
                <a:gd name="T17" fmla="*/ 17016923 h 3537"/>
                <a:gd name="T18" fmla="*/ 26297067 w 4019"/>
                <a:gd name="T19" fmla="*/ 16895474 h 3537"/>
                <a:gd name="T20" fmla="*/ 24078609 w 4019"/>
                <a:gd name="T21" fmla="*/ 13840149 h 3537"/>
                <a:gd name="T22" fmla="*/ 22974466 w 4019"/>
                <a:gd name="T23" fmla="*/ 11614356 h 3537"/>
                <a:gd name="T24" fmla="*/ 4568564 w 4019"/>
                <a:gd name="T25" fmla="*/ 22267678 h 3537"/>
                <a:gd name="T26" fmla="*/ 4031702 w 4019"/>
                <a:gd name="T27" fmla="*/ 24301244 h 3537"/>
                <a:gd name="T28" fmla="*/ 5946174 w 4019"/>
                <a:gd name="T29" fmla="*/ 25161138 h 3537"/>
                <a:gd name="T30" fmla="*/ 16592659 w 4019"/>
                <a:gd name="T31" fmla="*/ 18008420 h 3537"/>
                <a:gd name="T32" fmla="*/ 17575227 w 4019"/>
                <a:gd name="T33" fmla="*/ 19020126 h 3537"/>
                <a:gd name="T34" fmla="*/ 7810082 w 4019"/>
                <a:gd name="T35" fmla="*/ 26334709 h 3537"/>
                <a:gd name="T36" fmla="*/ 8671176 w 4019"/>
                <a:gd name="T37" fmla="*/ 28165893 h 3537"/>
                <a:gd name="T38" fmla="*/ 10859215 w 4019"/>
                <a:gd name="T39" fmla="*/ 27821955 h 3537"/>
                <a:gd name="T40" fmla="*/ 19266896 w 4019"/>
                <a:gd name="T41" fmla="*/ 21913586 h 3537"/>
                <a:gd name="T42" fmla="*/ 19965924 w 4019"/>
                <a:gd name="T43" fmla="*/ 23097311 h 3537"/>
                <a:gd name="T44" fmla="*/ 11497305 w 4019"/>
                <a:gd name="T45" fmla="*/ 29976869 h 3537"/>
                <a:gd name="T46" fmla="*/ 12621794 w 4019"/>
                <a:gd name="T47" fmla="*/ 31646188 h 3537"/>
                <a:gd name="T48" fmla="*/ 20796499 w 4019"/>
                <a:gd name="T49" fmla="*/ 26698955 h 3537"/>
                <a:gd name="T50" fmla="*/ 21758821 w 4019"/>
                <a:gd name="T51" fmla="*/ 27710660 h 3537"/>
                <a:gd name="T52" fmla="*/ 16957282 w 4019"/>
                <a:gd name="T53" fmla="*/ 31919348 h 3537"/>
                <a:gd name="T54" fmla="*/ 17950023 w 4019"/>
                <a:gd name="T55" fmla="*/ 33295300 h 3537"/>
                <a:gd name="T56" fmla="*/ 19439135 w 4019"/>
                <a:gd name="T57" fmla="*/ 31868777 h 3537"/>
                <a:gd name="T58" fmla="*/ 21758821 w 4019"/>
                <a:gd name="T59" fmla="*/ 30745777 h 3537"/>
                <a:gd name="T60" fmla="*/ 23470837 w 4019"/>
                <a:gd name="T61" fmla="*/ 28196255 h 3537"/>
                <a:gd name="T62" fmla="*/ 26145074 w 4019"/>
                <a:gd name="T63" fmla="*/ 27872525 h 3537"/>
                <a:gd name="T64" fmla="*/ 27137815 w 4019"/>
                <a:gd name="T65" fmla="*/ 25535538 h 3537"/>
                <a:gd name="T66" fmla="*/ 29822225 w 4019"/>
                <a:gd name="T67" fmla="*/ 25565901 h 3537"/>
                <a:gd name="T68" fmla="*/ 29508166 w 4019"/>
                <a:gd name="T69" fmla="*/ 23238968 h 3537"/>
                <a:gd name="T70" fmla="*/ 31838026 w 4019"/>
                <a:gd name="T71" fmla="*/ 21549340 h 3537"/>
                <a:gd name="T72" fmla="*/ 37277756 w 4019"/>
                <a:gd name="T73" fmla="*/ 18008420 h 3537"/>
                <a:gd name="T74" fmla="*/ 38169168 w 4019"/>
                <a:gd name="T75" fmla="*/ 19434942 h 3537"/>
                <a:gd name="T76" fmla="*/ 36122949 w 4019"/>
                <a:gd name="T77" fmla="*/ 26688800 h 3537"/>
                <a:gd name="T78" fmla="*/ 34390789 w 4019"/>
                <a:gd name="T79" fmla="*/ 29036042 h 3537"/>
                <a:gd name="T80" fmla="*/ 32111493 w 4019"/>
                <a:gd name="T81" fmla="*/ 28823506 h 3537"/>
                <a:gd name="T82" fmla="*/ 31240326 w 4019"/>
                <a:gd name="T83" fmla="*/ 31413545 h 3537"/>
                <a:gd name="T84" fmla="*/ 28738328 w 4019"/>
                <a:gd name="T85" fmla="*/ 31555202 h 3537"/>
                <a:gd name="T86" fmla="*/ 27897580 w 4019"/>
                <a:gd name="T87" fmla="*/ 32971570 h 3537"/>
                <a:gd name="T88" fmla="*/ 25446146 w 4019"/>
                <a:gd name="T89" fmla="*/ 33952913 h 3537"/>
                <a:gd name="T90" fmla="*/ 24088681 w 4019"/>
                <a:gd name="T91" fmla="*/ 33538097 h 3537"/>
                <a:gd name="T92" fmla="*/ 22579424 w 4019"/>
                <a:gd name="T93" fmla="*/ 35703165 h 3537"/>
                <a:gd name="T94" fmla="*/ 20198900 w 4019"/>
                <a:gd name="T95" fmla="*/ 34893841 h 3537"/>
                <a:gd name="T96" fmla="*/ 17706974 w 4019"/>
                <a:gd name="T97" fmla="*/ 34873532 h 3537"/>
                <a:gd name="T98" fmla="*/ 15448025 w 4019"/>
                <a:gd name="T99" fmla="*/ 32840067 h 3537"/>
                <a:gd name="T100" fmla="*/ 12804106 w 4019"/>
                <a:gd name="T101" fmla="*/ 33335715 h 3537"/>
                <a:gd name="T102" fmla="*/ 10271689 w 4019"/>
                <a:gd name="T103" fmla="*/ 31646188 h 3537"/>
                <a:gd name="T104" fmla="*/ 8802823 w 4019"/>
                <a:gd name="T105" fmla="*/ 29784642 h 3537"/>
                <a:gd name="T106" fmla="*/ 6371634 w 4019"/>
                <a:gd name="T107" fmla="*/ 27913042 h 3537"/>
                <a:gd name="T108" fmla="*/ 4517899 w 4019"/>
                <a:gd name="T109" fmla="*/ 26658539 h 3537"/>
                <a:gd name="T110" fmla="*/ 2329860 w 4019"/>
                <a:gd name="T111" fmla="*/ 24311297 h 3537"/>
                <a:gd name="T112" fmla="*/ 3271937 w 4019"/>
                <a:gd name="T113" fmla="*/ 21255972 h 3537"/>
                <a:gd name="T114" fmla="*/ 1519430 w 4019"/>
                <a:gd name="T115" fmla="*/ 17532880 h 353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019" h="3537">
                  <a:moveTo>
                    <a:pt x="0" y="0"/>
                  </a:moveTo>
                  <a:lnTo>
                    <a:pt x="899" y="412"/>
                  </a:lnTo>
                  <a:lnTo>
                    <a:pt x="959" y="436"/>
                  </a:lnTo>
                  <a:lnTo>
                    <a:pt x="1020" y="452"/>
                  </a:lnTo>
                  <a:lnTo>
                    <a:pt x="1083" y="462"/>
                  </a:lnTo>
                  <a:lnTo>
                    <a:pt x="1146" y="463"/>
                  </a:lnTo>
                  <a:lnTo>
                    <a:pt x="1210" y="458"/>
                  </a:lnTo>
                  <a:lnTo>
                    <a:pt x="1272" y="446"/>
                  </a:lnTo>
                  <a:lnTo>
                    <a:pt x="1318" y="434"/>
                  </a:lnTo>
                  <a:lnTo>
                    <a:pt x="1369" y="423"/>
                  </a:lnTo>
                  <a:lnTo>
                    <a:pt x="1424" y="414"/>
                  </a:lnTo>
                  <a:lnTo>
                    <a:pt x="1481" y="407"/>
                  </a:lnTo>
                  <a:lnTo>
                    <a:pt x="1543" y="403"/>
                  </a:lnTo>
                  <a:lnTo>
                    <a:pt x="1609" y="401"/>
                  </a:lnTo>
                  <a:lnTo>
                    <a:pt x="1677" y="402"/>
                  </a:lnTo>
                  <a:lnTo>
                    <a:pt x="1751" y="406"/>
                  </a:lnTo>
                  <a:lnTo>
                    <a:pt x="1826" y="414"/>
                  </a:lnTo>
                  <a:lnTo>
                    <a:pt x="1906" y="427"/>
                  </a:lnTo>
                  <a:lnTo>
                    <a:pt x="1989" y="444"/>
                  </a:lnTo>
                  <a:lnTo>
                    <a:pt x="2000" y="447"/>
                  </a:lnTo>
                  <a:lnTo>
                    <a:pt x="2017" y="453"/>
                  </a:lnTo>
                  <a:lnTo>
                    <a:pt x="2039" y="459"/>
                  </a:lnTo>
                  <a:lnTo>
                    <a:pt x="2065" y="468"/>
                  </a:lnTo>
                  <a:lnTo>
                    <a:pt x="2093" y="479"/>
                  </a:lnTo>
                  <a:lnTo>
                    <a:pt x="3084" y="490"/>
                  </a:lnTo>
                  <a:lnTo>
                    <a:pt x="3133" y="487"/>
                  </a:lnTo>
                  <a:lnTo>
                    <a:pt x="3181" y="478"/>
                  </a:lnTo>
                  <a:lnTo>
                    <a:pt x="3227" y="462"/>
                  </a:lnTo>
                  <a:lnTo>
                    <a:pt x="3271" y="440"/>
                  </a:lnTo>
                  <a:lnTo>
                    <a:pt x="4019" y="4"/>
                  </a:lnTo>
                  <a:lnTo>
                    <a:pt x="4019" y="188"/>
                  </a:lnTo>
                  <a:lnTo>
                    <a:pt x="3354" y="581"/>
                  </a:lnTo>
                  <a:lnTo>
                    <a:pt x="3311" y="604"/>
                  </a:lnTo>
                  <a:lnTo>
                    <a:pt x="3266" y="623"/>
                  </a:lnTo>
                  <a:lnTo>
                    <a:pt x="3218" y="635"/>
                  </a:lnTo>
                  <a:lnTo>
                    <a:pt x="3171" y="642"/>
                  </a:lnTo>
                  <a:lnTo>
                    <a:pt x="3122" y="645"/>
                  </a:lnTo>
                  <a:lnTo>
                    <a:pt x="2954" y="648"/>
                  </a:lnTo>
                  <a:lnTo>
                    <a:pt x="2425" y="640"/>
                  </a:lnTo>
                  <a:lnTo>
                    <a:pt x="2479" y="669"/>
                  </a:lnTo>
                  <a:lnTo>
                    <a:pt x="2530" y="698"/>
                  </a:lnTo>
                  <a:lnTo>
                    <a:pt x="2579" y="730"/>
                  </a:lnTo>
                  <a:lnTo>
                    <a:pt x="2624" y="761"/>
                  </a:lnTo>
                  <a:lnTo>
                    <a:pt x="2665" y="793"/>
                  </a:lnTo>
                  <a:lnTo>
                    <a:pt x="2703" y="826"/>
                  </a:lnTo>
                  <a:lnTo>
                    <a:pt x="2734" y="859"/>
                  </a:lnTo>
                  <a:lnTo>
                    <a:pt x="2759" y="893"/>
                  </a:lnTo>
                  <a:lnTo>
                    <a:pt x="2779" y="926"/>
                  </a:lnTo>
                  <a:lnTo>
                    <a:pt x="2779" y="930"/>
                  </a:lnTo>
                  <a:lnTo>
                    <a:pt x="2780" y="942"/>
                  </a:lnTo>
                  <a:lnTo>
                    <a:pt x="2782" y="961"/>
                  </a:lnTo>
                  <a:lnTo>
                    <a:pt x="2785" y="988"/>
                  </a:lnTo>
                  <a:lnTo>
                    <a:pt x="2788" y="1020"/>
                  </a:lnTo>
                  <a:lnTo>
                    <a:pt x="2793" y="1055"/>
                  </a:lnTo>
                  <a:lnTo>
                    <a:pt x="2798" y="1095"/>
                  </a:lnTo>
                  <a:lnTo>
                    <a:pt x="2804" y="1139"/>
                  </a:lnTo>
                  <a:lnTo>
                    <a:pt x="2812" y="1184"/>
                  </a:lnTo>
                  <a:lnTo>
                    <a:pt x="2819" y="1232"/>
                  </a:lnTo>
                  <a:lnTo>
                    <a:pt x="2827" y="1279"/>
                  </a:lnTo>
                  <a:lnTo>
                    <a:pt x="2837" y="1327"/>
                  </a:lnTo>
                  <a:lnTo>
                    <a:pt x="2847" y="1374"/>
                  </a:lnTo>
                  <a:lnTo>
                    <a:pt x="2857" y="1418"/>
                  </a:lnTo>
                  <a:lnTo>
                    <a:pt x="2868" y="1461"/>
                  </a:lnTo>
                  <a:lnTo>
                    <a:pt x="2880" y="1500"/>
                  </a:lnTo>
                  <a:lnTo>
                    <a:pt x="2886" y="1529"/>
                  </a:lnTo>
                  <a:lnTo>
                    <a:pt x="2887" y="1558"/>
                  </a:lnTo>
                  <a:lnTo>
                    <a:pt x="2881" y="1586"/>
                  </a:lnTo>
                  <a:lnTo>
                    <a:pt x="2871" y="1613"/>
                  </a:lnTo>
                  <a:lnTo>
                    <a:pt x="2855" y="1637"/>
                  </a:lnTo>
                  <a:lnTo>
                    <a:pt x="2835" y="1657"/>
                  </a:lnTo>
                  <a:lnTo>
                    <a:pt x="2809" y="1674"/>
                  </a:lnTo>
                  <a:lnTo>
                    <a:pt x="2790" y="1682"/>
                  </a:lnTo>
                  <a:lnTo>
                    <a:pt x="2769" y="1690"/>
                  </a:lnTo>
                  <a:lnTo>
                    <a:pt x="2746" y="1696"/>
                  </a:lnTo>
                  <a:lnTo>
                    <a:pt x="2723" y="1699"/>
                  </a:lnTo>
                  <a:lnTo>
                    <a:pt x="2698" y="1699"/>
                  </a:lnTo>
                  <a:lnTo>
                    <a:pt x="2674" y="1698"/>
                  </a:lnTo>
                  <a:lnTo>
                    <a:pt x="2648" y="1692"/>
                  </a:lnTo>
                  <a:lnTo>
                    <a:pt x="2622" y="1683"/>
                  </a:lnTo>
                  <a:lnTo>
                    <a:pt x="2596" y="1670"/>
                  </a:lnTo>
                  <a:lnTo>
                    <a:pt x="2568" y="1652"/>
                  </a:lnTo>
                  <a:lnTo>
                    <a:pt x="2541" y="1629"/>
                  </a:lnTo>
                  <a:lnTo>
                    <a:pt x="2513" y="1601"/>
                  </a:lnTo>
                  <a:lnTo>
                    <a:pt x="2486" y="1567"/>
                  </a:lnTo>
                  <a:lnTo>
                    <a:pt x="2458" y="1528"/>
                  </a:lnTo>
                  <a:lnTo>
                    <a:pt x="2430" y="1481"/>
                  </a:lnTo>
                  <a:lnTo>
                    <a:pt x="2403" y="1428"/>
                  </a:lnTo>
                  <a:lnTo>
                    <a:pt x="2377" y="1368"/>
                  </a:lnTo>
                  <a:lnTo>
                    <a:pt x="2350" y="1300"/>
                  </a:lnTo>
                  <a:lnTo>
                    <a:pt x="2324" y="1224"/>
                  </a:lnTo>
                  <a:lnTo>
                    <a:pt x="2323" y="1221"/>
                  </a:lnTo>
                  <a:lnTo>
                    <a:pt x="2318" y="1213"/>
                  </a:lnTo>
                  <a:lnTo>
                    <a:pt x="2310" y="1201"/>
                  </a:lnTo>
                  <a:lnTo>
                    <a:pt x="2299" y="1187"/>
                  </a:lnTo>
                  <a:lnTo>
                    <a:pt x="2285" y="1168"/>
                  </a:lnTo>
                  <a:lnTo>
                    <a:pt x="2268" y="1148"/>
                  </a:lnTo>
                  <a:lnTo>
                    <a:pt x="2250" y="1124"/>
                  </a:lnTo>
                  <a:lnTo>
                    <a:pt x="2228" y="1101"/>
                  </a:lnTo>
                  <a:lnTo>
                    <a:pt x="2205" y="1077"/>
                  </a:lnTo>
                  <a:lnTo>
                    <a:pt x="2181" y="1054"/>
                  </a:lnTo>
                  <a:lnTo>
                    <a:pt x="2154" y="1031"/>
                  </a:lnTo>
                  <a:lnTo>
                    <a:pt x="2126" y="1010"/>
                  </a:lnTo>
                  <a:lnTo>
                    <a:pt x="2095" y="990"/>
                  </a:lnTo>
                  <a:lnTo>
                    <a:pt x="451" y="2201"/>
                  </a:lnTo>
                  <a:lnTo>
                    <a:pt x="428" y="2221"/>
                  </a:lnTo>
                  <a:lnTo>
                    <a:pt x="411" y="2242"/>
                  </a:lnTo>
                  <a:lnTo>
                    <a:pt x="396" y="2267"/>
                  </a:lnTo>
                  <a:lnTo>
                    <a:pt x="387" y="2294"/>
                  </a:lnTo>
                  <a:lnTo>
                    <a:pt x="383" y="2320"/>
                  </a:lnTo>
                  <a:lnTo>
                    <a:pt x="384" y="2348"/>
                  </a:lnTo>
                  <a:lnTo>
                    <a:pt x="389" y="2375"/>
                  </a:lnTo>
                  <a:lnTo>
                    <a:pt x="398" y="2402"/>
                  </a:lnTo>
                  <a:lnTo>
                    <a:pt x="413" y="2426"/>
                  </a:lnTo>
                  <a:lnTo>
                    <a:pt x="432" y="2448"/>
                  </a:lnTo>
                  <a:lnTo>
                    <a:pt x="454" y="2467"/>
                  </a:lnTo>
                  <a:lnTo>
                    <a:pt x="479" y="2480"/>
                  </a:lnTo>
                  <a:lnTo>
                    <a:pt x="506" y="2488"/>
                  </a:lnTo>
                  <a:lnTo>
                    <a:pt x="532" y="2493"/>
                  </a:lnTo>
                  <a:lnTo>
                    <a:pt x="560" y="2492"/>
                  </a:lnTo>
                  <a:lnTo>
                    <a:pt x="587" y="2487"/>
                  </a:lnTo>
                  <a:lnTo>
                    <a:pt x="614" y="2477"/>
                  </a:lnTo>
                  <a:lnTo>
                    <a:pt x="637" y="2463"/>
                  </a:lnTo>
                  <a:lnTo>
                    <a:pt x="721" y="2402"/>
                  </a:lnTo>
                  <a:lnTo>
                    <a:pt x="728" y="2397"/>
                  </a:lnTo>
                  <a:lnTo>
                    <a:pt x="736" y="2391"/>
                  </a:lnTo>
                  <a:lnTo>
                    <a:pt x="743" y="2382"/>
                  </a:lnTo>
                  <a:lnTo>
                    <a:pt x="1615" y="1791"/>
                  </a:lnTo>
                  <a:lnTo>
                    <a:pt x="1638" y="1780"/>
                  </a:lnTo>
                  <a:lnTo>
                    <a:pt x="1660" y="1777"/>
                  </a:lnTo>
                  <a:lnTo>
                    <a:pt x="1682" y="1782"/>
                  </a:lnTo>
                  <a:lnTo>
                    <a:pt x="1704" y="1793"/>
                  </a:lnTo>
                  <a:lnTo>
                    <a:pt x="1719" y="1806"/>
                  </a:lnTo>
                  <a:lnTo>
                    <a:pt x="1730" y="1823"/>
                  </a:lnTo>
                  <a:lnTo>
                    <a:pt x="1736" y="1842"/>
                  </a:lnTo>
                  <a:lnTo>
                    <a:pt x="1737" y="1862"/>
                  </a:lnTo>
                  <a:lnTo>
                    <a:pt x="1735" y="1880"/>
                  </a:lnTo>
                  <a:lnTo>
                    <a:pt x="1729" y="1895"/>
                  </a:lnTo>
                  <a:lnTo>
                    <a:pt x="1718" y="1909"/>
                  </a:lnTo>
                  <a:lnTo>
                    <a:pt x="1704" y="1921"/>
                  </a:lnTo>
                  <a:lnTo>
                    <a:pt x="889" y="2476"/>
                  </a:lnTo>
                  <a:lnTo>
                    <a:pt x="816" y="2527"/>
                  </a:lnTo>
                  <a:lnTo>
                    <a:pt x="797" y="2551"/>
                  </a:lnTo>
                  <a:lnTo>
                    <a:pt x="782" y="2575"/>
                  </a:lnTo>
                  <a:lnTo>
                    <a:pt x="771" y="2603"/>
                  </a:lnTo>
                  <a:lnTo>
                    <a:pt x="766" y="2631"/>
                  </a:lnTo>
                  <a:lnTo>
                    <a:pt x="765" y="2659"/>
                  </a:lnTo>
                  <a:lnTo>
                    <a:pt x="770" y="2688"/>
                  </a:lnTo>
                  <a:lnTo>
                    <a:pt x="780" y="2716"/>
                  </a:lnTo>
                  <a:lnTo>
                    <a:pt x="795" y="2742"/>
                  </a:lnTo>
                  <a:lnTo>
                    <a:pt x="811" y="2760"/>
                  </a:lnTo>
                  <a:lnTo>
                    <a:pt x="832" y="2773"/>
                  </a:lnTo>
                  <a:lnTo>
                    <a:pt x="856" y="2784"/>
                  </a:lnTo>
                  <a:lnTo>
                    <a:pt x="883" y="2792"/>
                  </a:lnTo>
                  <a:lnTo>
                    <a:pt x="912" y="2797"/>
                  </a:lnTo>
                  <a:lnTo>
                    <a:pt x="943" y="2797"/>
                  </a:lnTo>
                  <a:lnTo>
                    <a:pt x="973" y="2794"/>
                  </a:lnTo>
                  <a:lnTo>
                    <a:pt x="1004" y="2787"/>
                  </a:lnTo>
                  <a:lnTo>
                    <a:pt x="1033" y="2776"/>
                  </a:lnTo>
                  <a:lnTo>
                    <a:pt x="1061" y="2761"/>
                  </a:lnTo>
                  <a:lnTo>
                    <a:pt x="1072" y="2750"/>
                  </a:lnTo>
                  <a:lnTo>
                    <a:pt x="1082" y="2741"/>
                  </a:lnTo>
                  <a:lnTo>
                    <a:pt x="1094" y="2731"/>
                  </a:lnTo>
                  <a:lnTo>
                    <a:pt x="1107" y="2723"/>
                  </a:lnTo>
                  <a:lnTo>
                    <a:pt x="1841" y="2194"/>
                  </a:lnTo>
                  <a:lnTo>
                    <a:pt x="1854" y="2180"/>
                  </a:lnTo>
                  <a:lnTo>
                    <a:pt x="1867" y="2172"/>
                  </a:lnTo>
                  <a:lnTo>
                    <a:pt x="1883" y="2167"/>
                  </a:lnTo>
                  <a:lnTo>
                    <a:pt x="1902" y="2166"/>
                  </a:lnTo>
                  <a:lnTo>
                    <a:pt x="1922" y="2169"/>
                  </a:lnTo>
                  <a:lnTo>
                    <a:pt x="1941" y="2178"/>
                  </a:lnTo>
                  <a:lnTo>
                    <a:pt x="1956" y="2191"/>
                  </a:lnTo>
                  <a:lnTo>
                    <a:pt x="1969" y="2207"/>
                  </a:lnTo>
                  <a:lnTo>
                    <a:pt x="1977" y="2227"/>
                  </a:lnTo>
                  <a:lnTo>
                    <a:pt x="1980" y="2247"/>
                  </a:lnTo>
                  <a:lnTo>
                    <a:pt x="1977" y="2266"/>
                  </a:lnTo>
                  <a:lnTo>
                    <a:pt x="1971" y="2283"/>
                  </a:lnTo>
                  <a:lnTo>
                    <a:pt x="1962" y="2297"/>
                  </a:lnTo>
                  <a:lnTo>
                    <a:pt x="1952" y="2309"/>
                  </a:lnTo>
                  <a:lnTo>
                    <a:pt x="1202" y="2844"/>
                  </a:lnTo>
                  <a:lnTo>
                    <a:pt x="1180" y="2862"/>
                  </a:lnTo>
                  <a:lnTo>
                    <a:pt x="1162" y="2884"/>
                  </a:lnTo>
                  <a:lnTo>
                    <a:pt x="1149" y="2910"/>
                  </a:lnTo>
                  <a:lnTo>
                    <a:pt x="1139" y="2935"/>
                  </a:lnTo>
                  <a:lnTo>
                    <a:pt x="1135" y="2963"/>
                  </a:lnTo>
                  <a:lnTo>
                    <a:pt x="1135" y="2990"/>
                  </a:lnTo>
                  <a:lnTo>
                    <a:pt x="1140" y="3018"/>
                  </a:lnTo>
                  <a:lnTo>
                    <a:pt x="1150" y="3044"/>
                  </a:lnTo>
                  <a:lnTo>
                    <a:pt x="1165" y="3068"/>
                  </a:lnTo>
                  <a:lnTo>
                    <a:pt x="1180" y="3088"/>
                  </a:lnTo>
                  <a:lnTo>
                    <a:pt x="1200" y="3105"/>
                  </a:lnTo>
                  <a:lnTo>
                    <a:pt x="1222" y="3118"/>
                  </a:lnTo>
                  <a:lnTo>
                    <a:pt x="1246" y="3128"/>
                  </a:lnTo>
                  <a:lnTo>
                    <a:pt x="1273" y="3134"/>
                  </a:lnTo>
                  <a:lnTo>
                    <a:pt x="1305" y="3136"/>
                  </a:lnTo>
                  <a:lnTo>
                    <a:pt x="1336" y="3131"/>
                  </a:lnTo>
                  <a:lnTo>
                    <a:pt x="1367" y="3121"/>
                  </a:lnTo>
                  <a:lnTo>
                    <a:pt x="1395" y="3105"/>
                  </a:lnTo>
                  <a:lnTo>
                    <a:pt x="2022" y="2650"/>
                  </a:lnTo>
                  <a:lnTo>
                    <a:pt x="2038" y="2643"/>
                  </a:lnTo>
                  <a:lnTo>
                    <a:pt x="2053" y="2639"/>
                  </a:lnTo>
                  <a:lnTo>
                    <a:pt x="2068" y="2638"/>
                  </a:lnTo>
                  <a:lnTo>
                    <a:pt x="2090" y="2641"/>
                  </a:lnTo>
                  <a:lnTo>
                    <a:pt x="2110" y="2649"/>
                  </a:lnTo>
                  <a:lnTo>
                    <a:pt x="2127" y="2663"/>
                  </a:lnTo>
                  <a:lnTo>
                    <a:pt x="2140" y="2680"/>
                  </a:lnTo>
                  <a:lnTo>
                    <a:pt x="2148" y="2699"/>
                  </a:lnTo>
                  <a:lnTo>
                    <a:pt x="2150" y="2722"/>
                  </a:lnTo>
                  <a:lnTo>
                    <a:pt x="2148" y="2739"/>
                  </a:lnTo>
                  <a:lnTo>
                    <a:pt x="2140" y="2755"/>
                  </a:lnTo>
                  <a:lnTo>
                    <a:pt x="2131" y="2769"/>
                  </a:lnTo>
                  <a:lnTo>
                    <a:pt x="2117" y="2781"/>
                  </a:lnTo>
                  <a:lnTo>
                    <a:pt x="1724" y="3077"/>
                  </a:lnTo>
                  <a:lnTo>
                    <a:pt x="1705" y="3093"/>
                  </a:lnTo>
                  <a:lnTo>
                    <a:pt x="1691" y="3111"/>
                  </a:lnTo>
                  <a:lnTo>
                    <a:pt x="1681" y="3133"/>
                  </a:lnTo>
                  <a:lnTo>
                    <a:pt x="1674" y="3155"/>
                  </a:lnTo>
                  <a:lnTo>
                    <a:pt x="1671" y="3178"/>
                  </a:lnTo>
                  <a:lnTo>
                    <a:pt x="1675" y="3201"/>
                  </a:lnTo>
                  <a:lnTo>
                    <a:pt x="1682" y="3223"/>
                  </a:lnTo>
                  <a:lnTo>
                    <a:pt x="1694" y="3241"/>
                  </a:lnTo>
                  <a:lnTo>
                    <a:pt x="1710" y="3259"/>
                  </a:lnTo>
                  <a:lnTo>
                    <a:pt x="1730" y="3273"/>
                  </a:lnTo>
                  <a:lnTo>
                    <a:pt x="1751" y="3284"/>
                  </a:lnTo>
                  <a:lnTo>
                    <a:pt x="1772" y="3291"/>
                  </a:lnTo>
                  <a:lnTo>
                    <a:pt x="1796" y="3292"/>
                  </a:lnTo>
                  <a:lnTo>
                    <a:pt x="1819" y="3290"/>
                  </a:lnTo>
                  <a:lnTo>
                    <a:pt x="1841" y="3283"/>
                  </a:lnTo>
                  <a:lnTo>
                    <a:pt x="1859" y="3270"/>
                  </a:lnTo>
                  <a:lnTo>
                    <a:pt x="1895" y="3247"/>
                  </a:lnTo>
                  <a:lnTo>
                    <a:pt x="1898" y="3214"/>
                  </a:lnTo>
                  <a:lnTo>
                    <a:pt x="1905" y="3181"/>
                  </a:lnTo>
                  <a:lnTo>
                    <a:pt x="1919" y="3150"/>
                  </a:lnTo>
                  <a:lnTo>
                    <a:pt x="1937" y="3121"/>
                  </a:lnTo>
                  <a:lnTo>
                    <a:pt x="1959" y="3094"/>
                  </a:lnTo>
                  <a:lnTo>
                    <a:pt x="1986" y="3071"/>
                  </a:lnTo>
                  <a:lnTo>
                    <a:pt x="2015" y="3054"/>
                  </a:lnTo>
                  <a:lnTo>
                    <a:pt x="2048" y="3041"/>
                  </a:lnTo>
                  <a:lnTo>
                    <a:pt x="2081" y="3035"/>
                  </a:lnTo>
                  <a:lnTo>
                    <a:pt x="2115" y="3034"/>
                  </a:lnTo>
                  <a:lnTo>
                    <a:pt x="2148" y="3039"/>
                  </a:lnTo>
                  <a:lnTo>
                    <a:pt x="2221" y="2993"/>
                  </a:lnTo>
                  <a:lnTo>
                    <a:pt x="2221" y="2960"/>
                  </a:lnTo>
                  <a:lnTo>
                    <a:pt x="2226" y="2927"/>
                  </a:lnTo>
                  <a:lnTo>
                    <a:pt x="2235" y="2895"/>
                  </a:lnTo>
                  <a:lnTo>
                    <a:pt x="2249" y="2864"/>
                  </a:lnTo>
                  <a:lnTo>
                    <a:pt x="2267" y="2836"/>
                  </a:lnTo>
                  <a:lnTo>
                    <a:pt x="2290" y="2809"/>
                  </a:lnTo>
                  <a:lnTo>
                    <a:pt x="2317" y="2787"/>
                  </a:lnTo>
                  <a:lnTo>
                    <a:pt x="2350" y="2769"/>
                  </a:lnTo>
                  <a:lnTo>
                    <a:pt x="2384" y="2755"/>
                  </a:lnTo>
                  <a:lnTo>
                    <a:pt x="2418" y="2748"/>
                  </a:lnTo>
                  <a:lnTo>
                    <a:pt x="2453" y="2747"/>
                  </a:lnTo>
                  <a:lnTo>
                    <a:pt x="2489" y="2752"/>
                  </a:lnTo>
                  <a:lnTo>
                    <a:pt x="2522" y="2760"/>
                  </a:lnTo>
                  <a:lnTo>
                    <a:pt x="2555" y="2775"/>
                  </a:lnTo>
                  <a:lnTo>
                    <a:pt x="2581" y="2755"/>
                  </a:lnTo>
                  <a:lnTo>
                    <a:pt x="2578" y="2719"/>
                  </a:lnTo>
                  <a:lnTo>
                    <a:pt x="2580" y="2682"/>
                  </a:lnTo>
                  <a:lnTo>
                    <a:pt x="2587" y="2646"/>
                  </a:lnTo>
                  <a:lnTo>
                    <a:pt x="2601" y="2613"/>
                  </a:lnTo>
                  <a:lnTo>
                    <a:pt x="2620" y="2581"/>
                  </a:lnTo>
                  <a:lnTo>
                    <a:pt x="2645" y="2553"/>
                  </a:lnTo>
                  <a:lnTo>
                    <a:pt x="2674" y="2529"/>
                  </a:lnTo>
                  <a:lnTo>
                    <a:pt x="2679" y="2524"/>
                  </a:lnTo>
                  <a:lnTo>
                    <a:pt x="2710" y="2505"/>
                  </a:lnTo>
                  <a:lnTo>
                    <a:pt x="2745" y="2493"/>
                  </a:lnTo>
                  <a:lnTo>
                    <a:pt x="2779" y="2486"/>
                  </a:lnTo>
                  <a:lnTo>
                    <a:pt x="2814" y="2485"/>
                  </a:lnTo>
                  <a:lnTo>
                    <a:pt x="2848" y="2488"/>
                  </a:lnTo>
                  <a:lnTo>
                    <a:pt x="2882" y="2497"/>
                  </a:lnTo>
                  <a:lnTo>
                    <a:pt x="2914" y="2510"/>
                  </a:lnTo>
                  <a:lnTo>
                    <a:pt x="2944" y="2527"/>
                  </a:lnTo>
                  <a:lnTo>
                    <a:pt x="2949" y="2527"/>
                  </a:lnTo>
                  <a:lnTo>
                    <a:pt x="2946" y="2518"/>
                  </a:lnTo>
                  <a:lnTo>
                    <a:pt x="2925" y="2482"/>
                  </a:lnTo>
                  <a:lnTo>
                    <a:pt x="2910" y="2447"/>
                  </a:lnTo>
                  <a:lnTo>
                    <a:pt x="2902" y="2409"/>
                  </a:lnTo>
                  <a:lnTo>
                    <a:pt x="2900" y="2372"/>
                  </a:lnTo>
                  <a:lnTo>
                    <a:pt x="2904" y="2334"/>
                  </a:lnTo>
                  <a:lnTo>
                    <a:pt x="2913" y="2297"/>
                  </a:lnTo>
                  <a:lnTo>
                    <a:pt x="2929" y="2262"/>
                  </a:lnTo>
                  <a:lnTo>
                    <a:pt x="2948" y="2229"/>
                  </a:lnTo>
                  <a:lnTo>
                    <a:pt x="2974" y="2199"/>
                  </a:lnTo>
                  <a:lnTo>
                    <a:pt x="3004" y="2173"/>
                  </a:lnTo>
                  <a:lnTo>
                    <a:pt x="3037" y="2154"/>
                  </a:lnTo>
                  <a:lnTo>
                    <a:pt x="3071" y="2140"/>
                  </a:lnTo>
                  <a:lnTo>
                    <a:pt x="3108" y="2133"/>
                  </a:lnTo>
                  <a:lnTo>
                    <a:pt x="3143" y="2130"/>
                  </a:lnTo>
                  <a:lnTo>
                    <a:pt x="3179" y="2133"/>
                  </a:lnTo>
                  <a:lnTo>
                    <a:pt x="3215" y="2140"/>
                  </a:lnTo>
                  <a:lnTo>
                    <a:pt x="3249" y="2154"/>
                  </a:lnTo>
                  <a:lnTo>
                    <a:pt x="3281" y="2172"/>
                  </a:lnTo>
                  <a:lnTo>
                    <a:pt x="3310" y="2194"/>
                  </a:lnTo>
                  <a:lnTo>
                    <a:pt x="3584" y="1877"/>
                  </a:lnTo>
                  <a:lnTo>
                    <a:pt x="3630" y="1826"/>
                  </a:lnTo>
                  <a:lnTo>
                    <a:pt x="3680" y="1780"/>
                  </a:lnTo>
                  <a:lnTo>
                    <a:pt x="3733" y="1737"/>
                  </a:lnTo>
                  <a:lnTo>
                    <a:pt x="3787" y="1697"/>
                  </a:lnTo>
                  <a:lnTo>
                    <a:pt x="3846" y="1661"/>
                  </a:lnTo>
                  <a:lnTo>
                    <a:pt x="4019" y="1563"/>
                  </a:lnTo>
                  <a:lnTo>
                    <a:pt x="4019" y="1760"/>
                  </a:lnTo>
                  <a:lnTo>
                    <a:pt x="3893" y="1832"/>
                  </a:lnTo>
                  <a:lnTo>
                    <a:pt x="3829" y="1873"/>
                  </a:lnTo>
                  <a:lnTo>
                    <a:pt x="3768" y="1921"/>
                  </a:lnTo>
                  <a:lnTo>
                    <a:pt x="3711" y="1972"/>
                  </a:lnTo>
                  <a:lnTo>
                    <a:pt x="3658" y="2028"/>
                  </a:lnTo>
                  <a:lnTo>
                    <a:pt x="3404" y="2325"/>
                  </a:lnTo>
                  <a:lnTo>
                    <a:pt x="3521" y="2492"/>
                  </a:lnTo>
                  <a:lnTo>
                    <a:pt x="3541" y="2527"/>
                  </a:lnTo>
                  <a:lnTo>
                    <a:pt x="3556" y="2563"/>
                  </a:lnTo>
                  <a:lnTo>
                    <a:pt x="3563" y="2600"/>
                  </a:lnTo>
                  <a:lnTo>
                    <a:pt x="3566" y="2638"/>
                  </a:lnTo>
                  <a:lnTo>
                    <a:pt x="3562" y="2676"/>
                  </a:lnTo>
                  <a:lnTo>
                    <a:pt x="3552" y="2713"/>
                  </a:lnTo>
                  <a:lnTo>
                    <a:pt x="3538" y="2748"/>
                  </a:lnTo>
                  <a:lnTo>
                    <a:pt x="3518" y="2781"/>
                  </a:lnTo>
                  <a:lnTo>
                    <a:pt x="3493" y="2811"/>
                  </a:lnTo>
                  <a:lnTo>
                    <a:pt x="3462" y="2837"/>
                  </a:lnTo>
                  <a:lnTo>
                    <a:pt x="3429" y="2856"/>
                  </a:lnTo>
                  <a:lnTo>
                    <a:pt x="3395" y="2870"/>
                  </a:lnTo>
                  <a:lnTo>
                    <a:pt x="3359" y="2877"/>
                  </a:lnTo>
                  <a:lnTo>
                    <a:pt x="3322" y="2879"/>
                  </a:lnTo>
                  <a:lnTo>
                    <a:pt x="3285" y="2877"/>
                  </a:lnTo>
                  <a:lnTo>
                    <a:pt x="3250" y="2870"/>
                  </a:lnTo>
                  <a:lnTo>
                    <a:pt x="3216" y="2856"/>
                  </a:lnTo>
                  <a:lnTo>
                    <a:pt x="3184" y="2838"/>
                  </a:lnTo>
                  <a:lnTo>
                    <a:pt x="3156" y="2816"/>
                  </a:lnTo>
                  <a:lnTo>
                    <a:pt x="3170" y="2849"/>
                  </a:lnTo>
                  <a:lnTo>
                    <a:pt x="3178" y="2884"/>
                  </a:lnTo>
                  <a:lnTo>
                    <a:pt x="3181" y="2920"/>
                  </a:lnTo>
                  <a:lnTo>
                    <a:pt x="3178" y="2955"/>
                  </a:lnTo>
                  <a:lnTo>
                    <a:pt x="3170" y="2990"/>
                  </a:lnTo>
                  <a:lnTo>
                    <a:pt x="3156" y="3022"/>
                  </a:lnTo>
                  <a:lnTo>
                    <a:pt x="3138" y="3054"/>
                  </a:lnTo>
                  <a:lnTo>
                    <a:pt x="3114" y="3080"/>
                  </a:lnTo>
                  <a:lnTo>
                    <a:pt x="3084" y="3105"/>
                  </a:lnTo>
                  <a:lnTo>
                    <a:pt x="3080" y="3110"/>
                  </a:lnTo>
                  <a:lnTo>
                    <a:pt x="3048" y="3128"/>
                  </a:lnTo>
                  <a:lnTo>
                    <a:pt x="3013" y="3141"/>
                  </a:lnTo>
                  <a:lnTo>
                    <a:pt x="2977" y="3147"/>
                  </a:lnTo>
                  <a:lnTo>
                    <a:pt x="2941" y="3149"/>
                  </a:lnTo>
                  <a:lnTo>
                    <a:pt x="2905" y="3145"/>
                  </a:lnTo>
                  <a:lnTo>
                    <a:pt x="2870" y="3135"/>
                  </a:lnTo>
                  <a:lnTo>
                    <a:pt x="2837" y="3119"/>
                  </a:lnTo>
                  <a:lnTo>
                    <a:pt x="2807" y="3099"/>
                  </a:lnTo>
                  <a:lnTo>
                    <a:pt x="2780" y="3073"/>
                  </a:lnTo>
                  <a:lnTo>
                    <a:pt x="2786" y="3105"/>
                  </a:lnTo>
                  <a:lnTo>
                    <a:pt x="2788" y="3138"/>
                  </a:lnTo>
                  <a:lnTo>
                    <a:pt x="2786" y="3169"/>
                  </a:lnTo>
                  <a:lnTo>
                    <a:pt x="2780" y="3201"/>
                  </a:lnTo>
                  <a:lnTo>
                    <a:pt x="2769" y="3231"/>
                  </a:lnTo>
                  <a:lnTo>
                    <a:pt x="2754" y="3259"/>
                  </a:lnTo>
                  <a:lnTo>
                    <a:pt x="2735" y="3286"/>
                  </a:lnTo>
                  <a:lnTo>
                    <a:pt x="2710" y="3309"/>
                  </a:lnTo>
                  <a:lnTo>
                    <a:pt x="2682" y="3330"/>
                  </a:lnTo>
                  <a:lnTo>
                    <a:pt x="2651" y="3346"/>
                  </a:lnTo>
                  <a:lnTo>
                    <a:pt x="2617" y="3357"/>
                  </a:lnTo>
                  <a:lnTo>
                    <a:pt x="2581" y="3362"/>
                  </a:lnTo>
                  <a:lnTo>
                    <a:pt x="2546" y="3362"/>
                  </a:lnTo>
                  <a:lnTo>
                    <a:pt x="2512" y="3356"/>
                  </a:lnTo>
                  <a:lnTo>
                    <a:pt x="2479" y="3346"/>
                  </a:lnTo>
                  <a:lnTo>
                    <a:pt x="2447" y="3330"/>
                  </a:lnTo>
                  <a:lnTo>
                    <a:pt x="2418" y="3309"/>
                  </a:lnTo>
                  <a:lnTo>
                    <a:pt x="2393" y="3285"/>
                  </a:lnTo>
                  <a:lnTo>
                    <a:pt x="2369" y="3257"/>
                  </a:lnTo>
                  <a:lnTo>
                    <a:pt x="2363" y="3247"/>
                  </a:lnTo>
                  <a:lnTo>
                    <a:pt x="2373" y="3280"/>
                  </a:lnTo>
                  <a:lnTo>
                    <a:pt x="2378" y="3315"/>
                  </a:lnTo>
                  <a:lnTo>
                    <a:pt x="2377" y="3351"/>
                  </a:lnTo>
                  <a:lnTo>
                    <a:pt x="2369" y="3385"/>
                  </a:lnTo>
                  <a:lnTo>
                    <a:pt x="2356" y="3419"/>
                  </a:lnTo>
                  <a:lnTo>
                    <a:pt x="2339" y="3449"/>
                  </a:lnTo>
                  <a:lnTo>
                    <a:pt x="2316" y="3476"/>
                  </a:lnTo>
                  <a:lnTo>
                    <a:pt x="2289" y="3501"/>
                  </a:lnTo>
                  <a:lnTo>
                    <a:pt x="2260" y="3516"/>
                  </a:lnTo>
                  <a:lnTo>
                    <a:pt x="2229" y="3529"/>
                  </a:lnTo>
                  <a:lnTo>
                    <a:pt x="2196" y="3536"/>
                  </a:lnTo>
                  <a:lnTo>
                    <a:pt x="2163" y="3537"/>
                  </a:lnTo>
                  <a:lnTo>
                    <a:pt x="2131" y="3535"/>
                  </a:lnTo>
                  <a:lnTo>
                    <a:pt x="2099" y="3526"/>
                  </a:lnTo>
                  <a:lnTo>
                    <a:pt x="2070" y="3514"/>
                  </a:lnTo>
                  <a:lnTo>
                    <a:pt x="2042" y="3497"/>
                  </a:lnTo>
                  <a:lnTo>
                    <a:pt x="2016" y="3475"/>
                  </a:lnTo>
                  <a:lnTo>
                    <a:pt x="1994" y="3449"/>
                  </a:lnTo>
                  <a:lnTo>
                    <a:pt x="1958" y="3397"/>
                  </a:lnTo>
                  <a:lnTo>
                    <a:pt x="1953" y="3397"/>
                  </a:lnTo>
                  <a:lnTo>
                    <a:pt x="1920" y="3416"/>
                  </a:lnTo>
                  <a:lnTo>
                    <a:pt x="1886" y="3432"/>
                  </a:lnTo>
                  <a:lnTo>
                    <a:pt x="1850" y="3442"/>
                  </a:lnTo>
                  <a:lnTo>
                    <a:pt x="1815" y="3448"/>
                  </a:lnTo>
                  <a:lnTo>
                    <a:pt x="1779" y="3448"/>
                  </a:lnTo>
                  <a:lnTo>
                    <a:pt x="1748" y="3447"/>
                  </a:lnTo>
                  <a:lnTo>
                    <a:pt x="1704" y="3435"/>
                  </a:lnTo>
                  <a:lnTo>
                    <a:pt x="1664" y="3418"/>
                  </a:lnTo>
                  <a:lnTo>
                    <a:pt x="1627" y="3396"/>
                  </a:lnTo>
                  <a:lnTo>
                    <a:pt x="1596" y="3368"/>
                  </a:lnTo>
                  <a:lnTo>
                    <a:pt x="1568" y="3336"/>
                  </a:lnTo>
                  <a:lnTo>
                    <a:pt x="1550" y="3307"/>
                  </a:lnTo>
                  <a:lnTo>
                    <a:pt x="1536" y="3278"/>
                  </a:lnTo>
                  <a:lnTo>
                    <a:pt x="1525" y="3246"/>
                  </a:lnTo>
                  <a:lnTo>
                    <a:pt x="1519" y="3212"/>
                  </a:lnTo>
                  <a:lnTo>
                    <a:pt x="1487" y="3236"/>
                  </a:lnTo>
                  <a:lnTo>
                    <a:pt x="1451" y="3259"/>
                  </a:lnTo>
                  <a:lnTo>
                    <a:pt x="1412" y="3276"/>
                  </a:lnTo>
                  <a:lnTo>
                    <a:pt x="1370" y="3289"/>
                  </a:lnTo>
                  <a:lnTo>
                    <a:pt x="1328" y="3295"/>
                  </a:lnTo>
                  <a:lnTo>
                    <a:pt x="1283" y="3296"/>
                  </a:lnTo>
                  <a:lnTo>
                    <a:pt x="1264" y="3295"/>
                  </a:lnTo>
                  <a:lnTo>
                    <a:pt x="1247" y="3293"/>
                  </a:lnTo>
                  <a:lnTo>
                    <a:pt x="1206" y="3284"/>
                  </a:lnTo>
                  <a:lnTo>
                    <a:pt x="1167" y="3269"/>
                  </a:lnTo>
                  <a:lnTo>
                    <a:pt x="1130" y="3251"/>
                  </a:lnTo>
                  <a:lnTo>
                    <a:pt x="1096" y="3226"/>
                  </a:lnTo>
                  <a:lnTo>
                    <a:pt x="1066" y="3198"/>
                  </a:lnTo>
                  <a:lnTo>
                    <a:pt x="1038" y="3167"/>
                  </a:lnTo>
                  <a:lnTo>
                    <a:pt x="1014" y="3128"/>
                  </a:lnTo>
                  <a:lnTo>
                    <a:pt x="994" y="3086"/>
                  </a:lnTo>
                  <a:lnTo>
                    <a:pt x="982" y="3043"/>
                  </a:lnTo>
                  <a:lnTo>
                    <a:pt x="977" y="2998"/>
                  </a:lnTo>
                  <a:lnTo>
                    <a:pt x="979" y="2952"/>
                  </a:lnTo>
                  <a:lnTo>
                    <a:pt x="957" y="2951"/>
                  </a:lnTo>
                  <a:lnTo>
                    <a:pt x="933" y="2950"/>
                  </a:lnTo>
                  <a:lnTo>
                    <a:pt x="909" y="2949"/>
                  </a:lnTo>
                  <a:lnTo>
                    <a:pt x="869" y="2944"/>
                  </a:lnTo>
                  <a:lnTo>
                    <a:pt x="828" y="2937"/>
                  </a:lnTo>
                  <a:lnTo>
                    <a:pt x="792" y="2924"/>
                  </a:lnTo>
                  <a:lnTo>
                    <a:pt x="756" y="2907"/>
                  </a:lnTo>
                  <a:lnTo>
                    <a:pt x="724" y="2887"/>
                  </a:lnTo>
                  <a:lnTo>
                    <a:pt x="694" y="2861"/>
                  </a:lnTo>
                  <a:lnTo>
                    <a:pt x="668" y="2829"/>
                  </a:lnTo>
                  <a:lnTo>
                    <a:pt x="646" y="2794"/>
                  </a:lnTo>
                  <a:lnTo>
                    <a:pt x="629" y="2759"/>
                  </a:lnTo>
                  <a:lnTo>
                    <a:pt x="618" y="2721"/>
                  </a:lnTo>
                  <a:lnTo>
                    <a:pt x="610" y="2682"/>
                  </a:lnTo>
                  <a:lnTo>
                    <a:pt x="608" y="2641"/>
                  </a:lnTo>
                  <a:lnTo>
                    <a:pt x="566" y="2646"/>
                  </a:lnTo>
                  <a:lnTo>
                    <a:pt x="523" y="2646"/>
                  </a:lnTo>
                  <a:lnTo>
                    <a:pt x="504" y="2646"/>
                  </a:lnTo>
                  <a:lnTo>
                    <a:pt x="486" y="2644"/>
                  </a:lnTo>
                  <a:lnTo>
                    <a:pt x="446" y="2635"/>
                  </a:lnTo>
                  <a:lnTo>
                    <a:pt x="407" y="2620"/>
                  </a:lnTo>
                  <a:lnTo>
                    <a:pt x="370" y="2600"/>
                  </a:lnTo>
                  <a:lnTo>
                    <a:pt x="336" y="2577"/>
                  </a:lnTo>
                  <a:lnTo>
                    <a:pt x="305" y="2549"/>
                  </a:lnTo>
                  <a:lnTo>
                    <a:pt x="277" y="2518"/>
                  </a:lnTo>
                  <a:lnTo>
                    <a:pt x="256" y="2481"/>
                  </a:lnTo>
                  <a:lnTo>
                    <a:pt x="241" y="2442"/>
                  </a:lnTo>
                  <a:lnTo>
                    <a:pt x="230" y="2403"/>
                  </a:lnTo>
                  <a:lnTo>
                    <a:pt x="224" y="2363"/>
                  </a:lnTo>
                  <a:lnTo>
                    <a:pt x="224" y="2322"/>
                  </a:lnTo>
                  <a:lnTo>
                    <a:pt x="229" y="2281"/>
                  </a:lnTo>
                  <a:lnTo>
                    <a:pt x="238" y="2241"/>
                  </a:lnTo>
                  <a:lnTo>
                    <a:pt x="252" y="2203"/>
                  </a:lnTo>
                  <a:lnTo>
                    <a:pt x="270" y="2167"/>
                  </a:lnTo>
                  <a:lnTo>
                    <a:pt x="295" y="2133"/>
                  </a:lnTo>
                  <a:lnTo>
                    <a:pt x="323" y="2101"/>
                  </a:lnTo>
                  <a:lnTo>
                    <a:pt x="356" y="2073"/>
                  </a:lnTo>
                  <a:lnTo>
                    <a:pt x="409" y="2031"/>
                  </a:lnTo>
                  <a:lnTo>
                    <a:pt x="378" y="1972"/>
                  </a:lnTo>
                  <a:lnTo>
                    <a:pt x="341" y="1916"/>
                  </a:lnTo>
                  <a:lnTo>
                    <a:pt x="300" y="1865"/>
                  </a:lnTo>
                  <a:lnTo>
                    <a:pt x="253" y="1816"/>
                  </a:lnTo>
                  <a:lnTo>
                    <a:pt x="203" y="1772"/>
                  </a:lnTo>
                  <a:lnTo>
                    <a:pt x="150" y="1733"/>
                  </a:lnTo>
                  <a:lnTo>
                    <a:pt x="93" y="1698"/>
                  </a:lnTo>
                  <a:lnTo>
                    <a:pt x="0" y="1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7" name="文本框 46"/>
            <p:cNvSpPr txBox="1"/>
            <p:nvPr>
              <p:custDataLst>
                <p:tags r:id="rId10"/>
              </p:custDataLst>
            </p:nvPr>
          </p:nvSpPr>
          <p:spPr>
            <a:xfrm>
              <a:off x="2934889" y="1238810"/>
              <a:ext cx="2034865" cy="600860"/>
            </a:xfrm>
            <a:prstGeom prst="rect">
              <a:avLst/>
            </a:prstGeom>
            <a:noFill/>
          </p:spPr>
          <p:txBody>
            <a:bodyPr wrap="square" anchor="b" anchorCtr="0">
              <a:normAutofit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r>
                <a:rPr lang="en-US" altLang="zh-CN" sz="1400" b="1" dirty="0" err="1">
                  <a:solidFill>
                    <a:schemeClr val="tx1"/>
                  </a:solidFill>
                  <a:latin typeface="Arial" panose="020B0604020202020204" pitchFamily="34" charset="0"/>
                  <a:cs typeface="+mj-cs"/>
                  <a:sym typeface="Arial" panose="020B0604020202020204" pitchFamily="34" charset="0"/>
                </a:rPr>
                <a:t>Kepentingan</a:t>
              </a:r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+mj-cs"/>
                  <a:sym typeface="Arial" panose="020B0604020202020204" pitchFamily="34" charset="0"/>
                </a:rPr>
                <a:t> </a:t>
              </a:r>
              <a:r>
                <a:rPr lang="en-US" altLang="zh-CN" sz="1400" b="1" dirty="0" err="1">
                  <a:solidFill>
                    <a:schemeClr val="tx1"/>
                  </a:solidFill>
                  <a:latin typeface="Arial" panose="020B0604020202020204" pitchFamily="34" charset="0"/>
                  <a:cs typeface="+mj-cs"/>
                  <a:sym typeface="Arial" panose="020B0604020202020204" pitchFamily="34" charset="0"/>
                </a:rPr>
                <a:t>Pribadi</a:t>
              </a:r>
              <a:endPara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+mj-cs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0648A1B-7829-4468-8668-D9254371A75E}"/>
              </a:ext>
            </a:extLst>
          </p:cNvPr>
          <p:cNvGrpSpPr/>
          <p:nvPr/>
        </p:nvGrpSpPr>
        <p:grpSpPr>
          <a:xfrm>
            <a:off x="1317614" y="2796540"/>
            <a:ext cx="2446666" cy="990600"/>
            <a:chOff x="1317614" y="2796540"/>
            <a:chExt cx="2446666" cy="990600"/>
          </a:xfrm>
        </p:grpSpPr>
        <p:sp>
          <p:nvSpPr>
            <p:cNvPr id="14" name="矩形: 圆角 13"/>
            <p:cNvSpPr/>
            <p:nvPr/>
          </p:nvSpPr>
          <p:spPr>
            <a:xfrm>
              <a:off x="1317614" y="2796540"/>
              <a:ext cx="2446666" cy="990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Freeform 1028"/>
            <p:cNvSpPr>
              <a:spLocks noEditPoints="1"/>
            </p:cNvSpPr>
            <p:nvPr/>
          </p:nvSpPr>
          <p:spPr bwMode="auto">
            <a:xfrm>
              <a:off x="1575637" y="3161095"/>
              <a:ext cx="377754" cy="315826"/>
            </a:xfrm>
            <a:custGeom>
              <a:avLst/>
              <a:gdLst>
                <a:gd name="T0" fmla="*/ 41857408 w 3604"/>
                <a:gd name="T1" fmla="*/ 30424038 h 3007"/>
                <a:gd name="T2" fmla="*/ 47245544 w 3604"/>
                <a:gd name="T3" fmla="*/ 34829852 h 3007"/>
                <a:gd name="T4" fmla="*/ 49342841 w 3604"/>
                <a:gd name="T5" fmla="*/ 41647172 h 3007"/>
                <a:gd name="T6" fmla="*/ 48004876 w 3604"/>
                <a:gd name="T7" fmla="*/ 52090702 h 3007"/>
                <a:gd name="T8" fmla="*/ 44189813 w 3604"/>
                <a:gd name="T9" fmla="*/ 53341755 h 3007"/>
                <a:gd name="T10" fmla="*/ 37138321 w 3604"/>
                <a:gd name="T11" fmla="*/ 54429646 h 3007"/>
                <a:gd name="T12" fmla="*/ 28133956 w 3604"/>
                <a:gd name="T13" fmla="*/ 54157572 h 3007"/>
                <a:gd name="T14" fmla="*/ 17484238 w 3604"/>
                <a:gd name="T15" fmla="*/ 51854977 h 3007"/>
                <a:gd name="T16" fmla="*/ 17321544 w 3604"/>
                <a:gd name="T17" fmla="*/ 38020961 h 3007"/>
                <a:gd name="T18" fmla="*/ 21227022 w 3604"/>
                <a:gd name="T19" fmla="*/ 32237144 h 3007"/>
                <a:gd name="T20" fmla="*/ 27754290 w 3604"/>
                <a:gd name="T21" fmla="*/ 29535525 h 3007"/>
                <a:gd name="T22" fmla="*/ 56557162 w 3604"/>
                <a:gd name="T23" fmla="*/ 20198059 h 3007"/>
                <a:gd name="T24" fmla="*/ 62361238 w 3604"/>
                <a:gd name="T25" fmla="*/ 24078169 h 3007"/>
                <a:gd name="T26" fmla="*/ 65091446 w 3604"/>
                <a:gd name="T27" fmla="*/ 30569027 h 3007"/>
                <a:gd name="T28" fmla="*/ 64151148 w 3604"/>
                <a:gd name="T29" fmla="*/ 42154836 h 3007"/>
                <a:gd name="T30" fmla="*/ 60896583 w 3604"/>
                <a:gd name="T31" fmla="*/ 43297114 h 3007"/>
                <a:gd name="T32" fmla="*/ 54459865 w 3604"/>
                <a:gd name="T33" fmla="*/ 44493779 h 3007"/>
                <a:gd name="T34" fmla="*/ 51132886 w 3604"/>
                <a:gd name="T35" fmla="*/ 37875837 h 3007"/>
                <a:gd name="T36" fmla="*/ 47480518 w 3604"/>
                <a:gd name="T37" fmla="*/ 31566316 h 3007"/>
                <a:gd name="T38" fmla="*/ 41242634 w 3604"/>
                <a:gd name="T39" fmla="*/ 27813156 h 3007"/>
                <a:gd name="T40" fmla="*/ 44587615 w 3604"/>
                <a:gd name="T41" fmla="*/ 21992990 h 3007"/>
                <a:gd name="T42" fmla="*/ 21335575 w 3604"/>
                <a:gd name="T43" fmla="*/ 20868887 h 3007"/>
                <a:gd name="T44" fmla="*/ 24101922 w 3604"/>
                <a:gd name="T45" fmla="*/ 26997204 h 3007"/>
                <a:gd name="T46" fmla="*/ 19527393 w 3604"/>
                <a:gd name="T47" fmla="*/ 30732191 h 3007"/>
                <a:gd name="T48" fmla="*/ 15368804 w 3604"/>
                <a:gd name="T49" fmla="*/ 36679171 h 3007"/>
                <a:gd name="T50" fmla="*/ 12945983 w 3604"/>
                <a:gd name="T51" fmla="*/ 44511819 h 3007"/>
                <a:gd name="T52" fmla="*/ 2621789 w 3604"/>
                <a:gd name="T53" fmla="*/ 42608112 h 3007"/>
                <a:gd name="T54" fmla="*/ 235108 w 3604"/>
                <a:gd name="T55" fmla="*/ 29372362 h 3007"/>
                <a:gd name="T56" fmla="*/ 3580089 w 3604"/>
                <a:gd name="T57" fmla="*/ 23226004 h 3007"/>
                <a:gd name="T58" fmla="*/ 9763697 w 3604"/>
                <a:gd name="T59" fmla="*/ 19889772 h 3007"/>
                <a:gd name="T60" fmla="*/ 36071469 w 3604"/>
                <a:gd name="T61" fmla="*/ 10298407 h 3007"/>
                <a:gd name="T62" fmla="*/ 40754416 w 3604"/>
                <a:gd name="T63" fmla="*/ 13707066 h 3007"/>
                <a:gd name="T64" fmla="*/ 42616739 w 3604"/>
                <a:gd name="T65" fmla="*/ 19309680 h 3007"/>
                <a:gd name="T66" fmla="*/ 40754416 w 3604"/>
                <a:gd name="T67" fmla="*/ 24912160 h 3007"/>
                <a:gd name="T68" fmla="*/ 36071469 w 3604"/>
                <a:gd name="T69" fmla="*/ 28338859 h 3007"/>
                <a:gd name="T70" fmla="*/ 30032419 w 3604"/>
                <a:gd name="T71" fmla="*/ 28338859 h 3007"/>
                <a:gd name="T72" fmla="*/ 25349472 w 3604"/>
                <a:gd name="T73" fmla="*/ 24930334 h 3007"/>
                <a:gd name="T74" fmla="*/ 23505285 w 3604"/>
                <a:gd name="T75" fmla="*/ 19309680 h 3007"/>
                <a:gd name="T76" fmla="*/ 25349472 w 3604"/>
                <a:gd name="T77" fmla="*/ 13707066 h 3007"/>
                <a:gd name="T78" fmla="*/ 30032419 w 3604"/>
                <a:gd name="T79" fmla="*/ 10298407 h 3007"/>
                <a:gd name="T80" fmla="*/ 50915915 w 3604"/>
                <a:gd name="T81" fmla="*/ 217551 h 3007"/>
                <a:gd name="T82" fmla="*/ 55960525 w 3604"/>
                <a:gd name="T83" fmla="*/ 3136721 h 3007"/>
                <a:gd name="T84" fmla="*/ 58365343 w 3604"/>
                <a:gd name="T85" fmla="*/ 8467262 h 3007"/>
                <a:gd name="T86" fmla="*/ 57117659 w 3604"/>
                <a:gd name="T87" fmla="*/ 14305466 h 3007"/>
                <a:gd name="T88" fmla="*/ 52814378 w 3604"/>
                <a:gd name="T89" fmla="*/ 18167403 h 3007"/>
                <a:gd name="T90" fmla="*/ 46775463 w 3604"/>
                <a:gd name="T91" fmla="*/ 18765668 h 3007"/>
                <a:gd name="T92" fmla="*/ 43593176 w 3604"/>
                <a:gd name="T93" fmla="*/ 13960966 h 3007"/>
                <a:gd name="T94" fmla="*/ 39326034 w 3604"/>
                <a:gd name="T95" fmla="*/ 9355640 h 3007"/>
                <a:gd name="T96" fmla="*/ 41459605 w 3604"/>
                <a:gd name="T97" fmla="*/ 3481222 h 3007"/>
                <a:gd name="T98" fmla="*/ 46685047 w 3604"/>
                <a:gd name="T99" fmla="*/ 235725 h 3007"/>
                <a:gd name="T100" fmla="*/ 19328559 w 3604"/>
                <a:gd name="T101" fmla="*/ 489490 h 3007"/>
                <a:gd name="T102" fmla="*/ 24011506 w 3604"/>
                <a:gd name="T103" fmla="*/ 3880110 h 3007"/>
                <a:gd name="T104" fmla="*/ 25837690 w 3604"/>
                <a:gd name="T105" fmla="*/ 9500764 h 3007"/>
                <a:gd name="T106" fmla="*/ 22908514 w 3604"/>
                <a:gd name="T107" fmla="*/ 13326352 h 3007"/>
                <a:gd name="T108" fmla="*/ 19816778 w 3604"/>
                <a:gd name="T109" fmla="*/ 18330566 h 3007"/>
                <a:gd name="T110" fmla="*/ 14229673 w 3604"/>
                <a:gd name="T111" fmla="*/ 18783842 h 3007"/>
                <a:gd name="T112" fmla="*/ 9185062 w 3604"/>
                <a:gd name="T113" fmla="*/ 15882847 h 3007"/>
                <a:gd name="T114" fmla="*/ 6780379 w 3604"/>
                <a:gd name="T115" fmla="*/ 10534132 h 3007"/>
                <a:gd name="T116" fmla="*/ 8046065 w 3604"/>
                <a:gd name="T117" fmla="*/ 4695927 h 3007"/>
                <a:gd name="T118" fmla="*/ 12349347 w 3604"/>
                <a:gd name="T119" fmla="*/ 833991 h 300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3604" h="3007">
                  <a:moveTo>
                    <a:pt x="1604" y="1624"/>
                  </a:moveTo>
                  <a:lnTo>
                    <a:pt x="2053" y="1624"/>
                  </a:lnTo>
                  <a:lnTo>
                    <a:pt x="2122" y="1629"/>
                  </a:lnTo>
                  <a:lnTo>
                    <a:pt x="2189" y="1639"/>
                  </a:lnTo>
                  <a:lnTo>
                    <a:pt x="2253" y="1655"/>
                  </a:lnTo>
                  <a:lnTo>
                    <a:pt x="2315" y="1678"/>
                  </a:lnTo>
                  <a:lnTo>
                    <a:pt x="2375" y="1706"/>
                  </a:lnTo>
                  <a:lnTo>
                    <a:pt x="2430" y="1740"/>
                  </a:lnTo>
                  <a:lnTo>
                    <a:pt x="2483" y="1778"/>
                  </a:lnTo>
                  <a:lnTo>
                    <a:pt x="2531" y="1822"/>
                  </a:lnTo>
                  <a:lnTo>
                    <a:pt x="2574" y="1869"/>
                  </a:lnTo>
                  <a:lnTo>
                    <a:pt x="2613" y="1921"/>
                  </a:lnTo>
                  <a:lnTo>
                    <a:pt x="2647" y="1977"/>
                  </a:lnTo>
                  <a:lnTo>
                    <a:pt x="2676" y="2035"/>
                  </a:lnTo>
                  <a:lnTo>
                    <a:pt x="2698" y="2097"/>
                  </a:lnTo>
                  <a:lnTo>
                    <a:pt x="2715" y="2161"/>
                  </a:lnTo>
                  <a:lnTo>
                    <a:pt x="2726" y="2227"/>
                  </a:lnTo>
                  <a:lnTo>
                    <a:pt x="2729" y="2297"/>
                  </a:lnTo>
                  <a:lnTo>
                    <a:pt x="2729" y="2840"/>
                  </a:lnTo>
                  <a:lnTo>
                    <a:pt x="2725" y="2840"/>
                  </a:lnTo>
                  <a:lnTo>
                    <a:pt x="2691" y="2858"/>
                  </a:lnTo>
                  <a:lnTo>
                    <a:pt x="2684" y="2861"/>
                  </a:lnTo>
                  <a:lnTo>
                    <a:pt x="2673" y="2866"/>
                  </a:lnTo>
                  <a:lnTo>
                    <a:pt x="2655" y="2873"/>
                  </a:lnTo>
                  <a:lnTo>
                    <a:pt x="2633" y="2883"/>
                  </a:lnTo>
                  <a:lnTo>
                    <a:pt x="2605" y="2893"/>
                  </a:lnTo>
                  <a:lnTo>
                    <a:pt x="2573" y="2905"/>
                  </a:lnTo>
                  <a:lnTo>
                    <a:pt x="2535" y="2917"/>
                  </a:lnTo>
                  <a:lnTo>
                    <a:pt x="2491" y="2929"/>
                  </a:lnTo>
                  <a:lnTo>
                    <a:pt x="2444" y="2942"/>
                  </a:lnTo>
                  <a:lnTo>
                    <a:pt x="2391" y="2955"/>
                  </a:lnTo>
                  <a:lnTo>
                    <a:pt x="2332" y="2966"/>
                  </a:lnTo>
                  <a:lnTo>
                    <a:pt x="2270" y="2977"/>
                  </a:lnTo>
                  <a:lnTo>
                    <a:pt x="2202" y="2987"/>
                  </a:lnTo>
                  <a:lnTo>
                    <a:pt x="2130" y="2996"/>
                  </a:lnTo>
                  <a:lnTo>
                    <a:pt x="2054" y="3002"/>
                  </a:lnTo>
                  <a:lnTo>
                    <a:pt x="1972" y="3006"/>
                  </a:lnTo>
                  <a:lnTo>
                    <a:pt x="1887" y="3007"/>
                  </a:lnTo>
                  <a:lnTo>
                    <a:pt x="1808" y="3006"/>
                  </a:lnTo>
                  <a:lnTo>
                    <a:pt x="1727" y="3003"/>
                  </a:lnTo>
                  <a:lnTo>
                    <a:pt x="1643" y="2996"/>
                  </a:lnTo>
                  <a:lnTo>
                    <a:pt x="1556" y="2987"/>
                  </a:lnTo>
                  <a:lnTo>
                    <a:pt x="1465" y="2975"/>
                  </a:lnTo>
                  <a:lnTo>
                    <a:pt x="1371" y="2960"/>
                  </a:lnTo>
                  <a:lnTo>
                    <a:pt x="1274" y="2941"/>
                  </a:lnTo>
                  <a:lnTo>
                    <a:pt x="1175" y="2918"/>
                  </a:lnTo>
                  <a:lnTo>
                    <a:pt x="1072" y="2892"/>
                  </a:lnTo>
                  <a:lnTo>
                    <a:pt x="967" y="2860"/>
                  </a:lnTo>
                  <a:lnTo>
                    <a:pt x="929" y="2849"/>
                  </a:lnTo>
                  <a:lnTo>
                    <a:pt x="927" y="2840"/>
                  </a:lnTo>
                  <a:lnTo>
                    <a:pt x="927" y="2297"/>
                  </a:lnTo>
                  <a:lnTo>
                    <a:pt x="931" y="2227"/>
                  </a:lnTo>
                  <a:lnTo>
                    <a:pt x="941" y="2161"/>
                  </a:lnTo>
                  <a:lnTo>
                    <a:pt x="958" y="2097"/>
                  </a:lnTo>
                  <a:lnTo>
                    <a:pt x="981" y="2035"/>
                  </a:lnTo>
                  <a:lnTo>
                    <a:pt x="1009" y="1977"/>
                  </a:lnTo>
                  <a:lnTo>
                    <a:pt x="1043" y="1921"/>
                  </a:lnTo>
                  <a:lnTo>
                    <a:pt x="1082" y="1869"/>
                  </a:lnTo>
                  <a:lnTo>
                    <a:pt x="1126" y="1822"/>
                  </a:lnTo>
                  <a:lnTo>
                    <a:pt x="1174" y="1778"/>
                  </a:lnTo>
                  <a:lnTo>
                    <a:pt x="1226" y="1740"/>
                  </a:lnTo>
                  <a:lnTo>
                    <a:pt x="1282" y="1706"/>
                  </a:lnTo>
                  <a:lnTo>
                    <a:pt x="1341" y="1678"/>
                  </a:lnTo>
                  <a:lnTo>
                    <a:pt x="1403" y="1655"/>
                  </a:lnTo>
                  <a:lnTo>
                    <a:pt x="1468" y="1639"/>
                  </a:lnTo>
                  <a:lnTo>
                    <a:pt x="1535" y="1629"/>
                  </a:lnTo>
                  <a:lnTo>
                    <a:pt x="1604" y="1624"/>
                  </a:lnTo>
                  <a:close/>
                  <a:moveTo>
                    <a:pt x="2483" y="1084"/>
                  </a:moveTo>
                  <a:lnTo>
                    <a:pt x="2927" y="1084"/>
                  </a:lnTo>
                  <a:lnTo>
                    <a:pt x="2996" y="1087"/>
                  </a:lnTo>
                  <a:lnTo>
                    <a:pt x="3063" y="1097"/>
                  </a:lnTo>
                  <a:lnTo>
                    <a:pt x="3128" y="1114"/>
                  </a:lnTo>
                  <a:lnTo>
                    <a:pt x="3190" y="1137"/>
                  </a:lnTo>
                  <a:lnTo>
                    <a:pt x="3249" y="1165"/>
                  </a:lnTo>
                  <a:lnTo>
                    <a:pt x="3305" y="1198"/>
                  </a:lnTo>
                  <a:lnTo>
                    <a:pt x="3357" y="1237"/>
                  </a:lnTo>
                  <a:lnTo>
                    <a:pt x="3405" y="1281"/>
                  </a:lnTo>
                  <a:lnTo>
                    <a:pt x="3449" y="1328"/>
                  </a:lnTo>
                  <a:lnTo>
                    <a:pt x="3488" y="1380"/>
                  </a:lnTo>
                  <a:lnTo>
                    <a:pt x="3522" y="1436"/>
                  </a:lnTo>
                  <a:lnTo>
                    <a:pt x="3550" y="1494"/>
                  </a:lnTo>
                  <a:lnTo>
                    <a:pt x="3573" y="1555"/>
                  </a:lnTo>
                  <a:lnTo>
                    <a:pt x="3590" y="1620"/>
                  </a:lnTo>
                  <a:lnTo>
                    <a:pt x="3600" y="1686"/>
                  </a:lnTo>
                  <a:lnTo>
                    <a:pt x="3604" y="1755"/>
                  </a:lnTo>
                  <a:lnTo>
                    <a:pt x="3604" y="2299"/>
                  </a:lnTo>
                  <a:lnTo>
                    <a:pt x="3600" y="2299"/>
                  </a:lnTo>
                  <a:lnTo>
                    <a:pt x="3564" y="2316"/>
                  </a:lnTo>
                  <a:lnTo>
                    <a:pt x="3559" y="2320"/>
                  </a:lnTo>
                  <a:lnTo>
                    <a:pt x="3548" y="2325"/>
                  </a:lnTo>
                  <a:lnTo>
                    <a:pt x="3531" y="2332"/>
                  </a:lnTo>
                  <a:lnTo>
                    <a:pt x="3509" y="2342"/>
                  </a:lnTo>
                  <a:lnTo>
                    <a:pt x="3481" y="2351"/>
                  </a:lnTo>
                  <a:lnTo>
                    <a:pt x="3449" y="2363"/>
                  </a:lnTo>
                  <a:lnTo>
                    <a:pt x="3412" y="2376"/>
                  </a:lnTo>
                  <a:lnTo>
                    <a:pt x="3368" y="2388"/>
                  </a:lnTo>
                  <a:lnTo>
                    <a:pt x="3321" y="2401"/>
                  </a:lnTo>
                  <a:lnTo>
                    <a:pt x="3269" y="2413"/>
                  </a:lnTo>
                  <a:lnTo>
                    <a:pt x="3211" y="2425"/>
                  </a:lnTo>
                  <a:lnTo>
                    <a:pt x="3149" y="2436"/>
                  </a:lnTo>
                  <a:lnTo>
                    <a:pt x="3083" y="2446"/>
                  </a:lnTo>
                  <a:lnTo>
                    <a:pt x="3012" y="2454"/>
                  </a:lnTo>
                  <a:lnTo>
                    <a:pt x="2935" y="2460"/>
                  </a:lnTo>
                  <a:lnTo>
                    <a:pt x="2856" y="2465"/>
                  </a:lnTo>
                  <a:lnTo>
                    <a:pt x="2856" y="2297"/>
                  </a:lnTo>
                  <a:lnTo>
                    <a:pt x="2852" y="2226"/>
                  </a:lnTo>
                  <a:lnTo>
                    <a:pt x="2842" y="2156"/>
                  </a:lnTo>
                  <a:lnTo>
                    <a:pt x="2828" y="2089"/>
                  </a:lnTo>
                  <a:lnTo>
                    <a:pt x="2807" y="2023"/>
                  </a:lnTo>
                  <a:lnTo>
                    <a:pt x="2780" y="1960"/>
                  </a:lnTo>
                  <a:lnTo>
                    <a:pt x="2748" y="1901"/>
                  </a:lnTo>
                  <a:lnTo>
                    <a:pt x="2713" y="1844"/>
                  </a:lnTo>
                  <a:lnTo>
                    <a:pt x="2672" y="1790"/>
                  </a:lnTo>
                  <a:lnTo>
                    <a:pt x="2626" y="1741"/>
                  </a:lnTo>
                  <a:lnTo>
                    <a:pt x="2578" y="1695"/>
                  </a:lnTo>
                  <a:lnTo>
                    <a:pt x="2525" y="1653"/>
                  </a:lnTo>
                  <a:lnTo>
                    <a:pt x="2468" y="1616"/>
                  </a:lnTo>
                  <a:lnTo>
                    <a:pt x="2408" y="1584"/>
                  </a:lnTo>
                  <a:lnTo>
                    <a:pt x="2346" y="1556"/>
                  </a:lnTo>
                  <a:lnTo>
                    <a:pt x="2281" y="1534"/>
                  </a:lnTo>
                  <a:lnTo>
                    <a:pt x="2324" y="1489"/>
                  </a:lnTo>
                  <a:lnTo>
                    <a:pt x="2363" y="1440"/>
                  </a:lnTo>
                  <a:lnTo>
                    <a:pt x="2396" y="1387"/>
                  </a:lnTo>
                  <a:lnTo>
                    <a:pt x="2425" y="1332"/>
                  </a:lnTo>
                  <a:lnTo>
                    <a:pt x="2448" y="1274"/>
                  </a:lnTo>
                  <a:lnTo>
                    <a:pt x="2466" y="1213"/>
                  </a:lnTo>
                  <a:lnTo>
                    <a:pt x="2477" y="1149"/>
                  </a:lnTo>
                  <a:lnTo>
                    <a:pt x="2483" y="1084"/>
                  </a:lnTo>
                  <a:close/>
                  <a:moveTo>
                    <a:pt x="677" y="1084"/>
                  </a:moveTo>
                  <a:lnTo>
                    <a:pt x="1125" y="1084"/>
                  </a:lnTo>
                  <a:lnTo>
                    <a:pt x="1175" y="1086"/>
                  </a:lnTo>
                  <a:lnTo>
                    <a:pt x="1180" y="1151"/>
                  </a:lnTo>
                  <a:lnTo>
                    <a:pt x="1191" y="1214"/>
                  </a:lnTo>
                  <a:lnTo>
                    <a:pt x="1209" y="1275"/>
                  </a:lnTo>
                  <a:lnTo>
                    <a:pt x="1232" y="1333"/>
                  </a:lnTo>
                  <a:lnTo>
                    <a:pt x="1261" y="1388"/>
                  </a:lnTo>
                  <a:lnTo>
                    <a:pt x="1294" y="1441"/>
                  </a:lnTo>
                  <a:lnTo>
                    <a:pt x="1333" y="1489"/>
                  </a:lnTo>
                  <a:lnTo>
                    <a:pt x="1375" y="1534"/>
                  </a:lnTo>
                  <a:lnTo>
                    <a:pt x="1311" y="1556"/>
                  </a:lnTo>
                  <a:lnTo>
                    <a:pt x="1248" y="1584"/>
                  </a:lnTo>
                  <a:lnTo>
                    <a:pt x="1188" y="1616"/>
                  </a:lnTo>
                  <a:lnTo>
                    <a:pt x="1133" y="1653"/>
                  </a:lnTo>
                  <a:lnTo>
                    <a:pt x="1080" y="1695"/>
                  </a:lnTo>
                  <a:lnTo>
                    <a:pt x="1030" y="1741"/>
                  </a:lnTo>
                  <a:lnTo>
                    <a:pt x="985" y="1790"/>
                  </a:lnTo>
                  <a:lnTo>
                    <a:pt x="945" y="1844"/>
                  </a:lnTo>
                  <a:lnTo>
                    <a:pt x="908" y="1901"/>
                  </a:lnTo>
                  <a:lnTo>
                    <a:pt x="877" y="1960"/>
                  </a:lnTo>
                  <a:lnTo>
                    <a:pt x="850" y="2023"/>
                  </a:lnTo>
                  <a:lnTo>
                    <a:pt x="829" y="2089"/>
                  </a:lnTo>
                  <a:lnTo>
                    <a:pt x="814" y="2156"/>
                  </a:lnTo>
                  <a:lnTo>
                    <a:pt x="805" y="2226"/>
                  </a:lnTo>
                  <a:lnTo>
                    <a:pt x="802" y="2297"/>
                  </a:lnTo>
                  <a:lnTo>
                    <a:pt x="802" y="2461"/>
                  </a:lnTo>
                  <a:lnTo>
                    <a:pt x="716" y="2455"/>
                  </a:lnTo>
                  <a:lnTo>
                    <a:pt x="629" y="2446"/>
                  </a:lnTo>
                  <a:lnTo>
                    <a:pt x="538" y="2434"/>
                  </a:lnTo>
                  <a:lnTo>
                    <a:pt x="444" y="2418"/>
                  </a:lnTo>
                  <a:lnTo>
                    <a:pt x="348" y="2400"/>
                  </a:lnTo>
                  <a:lnTo>
                    <a:pt x="248" y="2377"/>
                  </a:lnTo>
                  <a:lnTo>
                    <a:pt x="145" y="2350"/>
                  </a:lnTo>
                  <a:lnTo>
                    <a:pt x="39" y="2320"/>
                  </a:lnTo>
                  <a:lnTo>
                    <a:pt x="1" y="2307"/>
                  </a:lnTo>
                  <a:lnTo>
                    <a:pt x="0" y="2299"/>
                  </a:lnTo>
                  <a:lnTo>
                    <a:pt x="0" y="1755"/>
                  </a:lnTo>
                  <a:lnTo>
                    <a:pt x="3" y="1686"/>
                  </a:lnTo>
                  <a:lnTo>
                    <a:pt x="13" y="1620"/>
                  </a:lnTo>
                  <a:lnTo>
                    <a:pt x="31" y="1555"/>
                  </a:lnTo>
                  <a:lnTo>
                    <a:pt x="53" y="1494"/>
                  </a:lnTo>
                  <a:lnTo>
                    <a:pt x="82" y="1436"/>
                  </a:lnTo>
                  <a:lnTo>
                    <a:pt x="115" y="1380"/>
                  </a:lnTo>
                  <a:lnTo>
                    <a:pt x="155" y="1328"/>
                  </a:lnTo>
                  <a:lnTo>
                    <a:pt x="198" y="1281"/>
                  </a:lnTo>
                  <a:lnTo>
                    <a:pt x="247" y="1237"/>
                  </a:lnTo>
                  <a:lnTo>
                    <a:pt x="299" y="1198"/>
                  </a:lnTo>
                  <a:lnTo>
                    <a:pt x="354" y="1165"/>
                  </a:lnTo>
                  <a:lnTo>
                    <a:pt x="413" y="1137"/>
                  </a:lnTo>
                  <a:lnTo>
                    <a:pt x="476" y="1114"/>
                  </a:lnTo>
                  <a:lnTo>
                    <a:pt x="540" y="1097"/>
                  </a:lnTo>
                  <a:lnTo>
                    <a:pt x="608" y="1087"/>
                  </a:lnTo>
                  <a:lnTo>
                    <a:pt x="677" y="1084"/>
                  </a:lnTo>
                  <a:close/>
                  <a:moveTo>
                    <a:pt x="1828" y="541"/>
                  </a:moveTo>
                  <a:lnTo>
                    <a:pt x="1886" y="544"/>
                  </a:lnTo>
                  <a:lnTo>
                    <a:pt x="1942" y="553"/>
                  </a:lnTo>
                  <a:lnTo>
                    <a:pt x="1995" y="568"/>
                  </a:lnTo>
                  <a:lnTo>
                    <a:pt x="2046" y="588"/>
                  </a:lnTo>
                  <a:lnTo>
                    <a:pt x="2095" y="613"/>
                  </a:lnTo>
                  <a:lnTo>
                    <a:pt x="2140" y="642"/>
                  </a:lnTo>
                  <a:lnTo>
                    <a:pt x="2182" y="676"/>
                  </a:lnTo>
                  <a:lnTo>
                    <a:pt x="2221" y="714"/>
                  </a:lnTo>
                  <a:lnTo>
                    <a:pt x="2254" y="756"/>
                  </a:lnTo>
                  <a:lnTo>
                    <a:pt x="2284" y="801"/>
                  </a:lnTo>
                  <a:lnTo>
                    <a:pt x="2310" y="848"/>
                  </a:lnTo>
                  <a:lnTo>
                    <a:pt x="2330" y="900"/>
                  </a:lnTo>
                  <a:lnTo>
                    <a:pt x="2345" y="952"/>
                  </a:lnTo>
                  <a:lnTo>
                    <a:pt x="2354" y="1008"/>
                  </a:lnTo>
                  <a:lnTo>
                    <a:pt x="2357" y="1065"/>
                  </a:lnTo>
                  <a:lnTo>
                    <a:pt x="2354" y="1123"/>
                  </a:lnTo>
                  <a:lnTo>
                    <a:pt x="2345" y="1177"/>
                  </a:lnTo>
                  <a:lnTo>
                    <a:pt x="2330" y="1230"/>
                  </a:lnTo>
                  <a:lnTo>
                    <a:pt x="2310" y="1282"/>
                  </a:lnTo>
                  <a:lnTo>
                    <a:pt x="2284" y="1330"/>
                  </a:lnTo>
                  <a:lnTo>
                    <a:pt x="2254" y="1374"/>
                  </a:lnTo>
                  <a:lnTo>
                    <a:pt x="2221" y="1416"/>
                  </a:lnTo>
                  <a:lnTo>
                    <a:pt x="2182" y="1454"/>
                  </a:lnTo>
                  <a:lnTo>
                    <a:pt x="2140" y="1488"/>
                  </a:lnTo>
                  <a:lnTo>
                    <a:pt x="2095" y="1518"/>
                  </a:lnTo>
                  <a:lnTo>
                    <a:pt x="2046" y="1542"/>
                  </a:lnTo>
                  <a:lnTo>
                    <a:pt x="1995" y="1563"/>
                  </a:lnTo>
                  <a:lnTo>
                    <a:pt x="1942" y="1577"/>
                  </a:lnTo>
                  <a:lnTo>
                    <a:pt x="1886" y="1586"/>
                  </a:lnTo>
                  <a:lnTo>
                    <a:pt x="1828" y="1589"/>
                  </a:lnTo>
                  <a:lnTo>
                    <a:pt x="1771" y="1586"/>
                  </a:lnTo>
                  <a:lnTo>
                    <a:pt x="1715" y="1577"/>
                  </a:lnTo>
                  <a:lnTo>
                    <a:pt x="1661" y="1563"/>
                  </a:lnTo>
                  <a:lnTo>
                    <a:pt x="1610" y="1542"/>
                  </a:lnTo>
                  <a:lnTo>
                    <a:pt x="1561" y="1518"/>
                  </a:lnTo>
                  <a:lnTo>
                    <a:pt x="1516" y="1488"/>
                  </a:lnTo>
                  <a:lnTo>
                    <a:pt x="1474" y="1454"/>
                  </a:lnTo>
                  <a:lnTo>
                    <a:pt x="1436" y="1416"/>
                  </a:lnTo>
                  <a:lnTo>
                    <a:pt x="1402" y="1375"/>
                  </a:lnTo>
                  <a:lnTo>
                    <a:pt x="1372" y="1330"/>
                  </a:lnTo>
                  <a:lnTo>
                    <a:pt x="1346" y="1282"/>
                  </a:lnTo>
                  <a:lnTo>
                    <a:pt x="1327" y="1231"/>
                  </a:lnTo>
                  <a:lnTo>
                    <a:pt x="1312" y="1177"/>
                  </a:lnTo>
                  <a:lnTo>
                    <a:pt x="1303" y="1123"/>
                  </a:lnTo>
                  <a:lnTo>
                    <a:pt x="1300" y="1065"/>
                  </a:lnTo>
                  <a:lnTo>
                    <a:pt x="1303" y="1008"/>
                  </a:lnTo>
                  <a:lnTo>
                    <a:pt x="1312" y="952"/>
                  </a:lnTo>
                  <a:lnTo>
                    <a:pt x="1327" y="900"/>
                  </a:lnTo>
                  <a:lnTo>
                    <a:pt x="1346" y="849"/>
                  </a:lnTo>
                  <a:lnTo>
                    <a:pt x="1372" y="801"/>
                  </a:lnTo>
                  <a:lnTo>
                    <a:pt x="1402" y="756"/>
                  </a:lnTo>
                  <a:lnTo>
                    <a:pt x="1436" y="714"/>
                  </a:lnTo>
                  <a:lnTo>
                    <a:pt x="1474" y="676"/>
                  </a:lnTo>
                  <a:lnTo>
                    <a:pt x="1516" y="642"/>
                  </a:lnTo>
                  <a:lnTo>
                    <a:pt x="1561" y="613"/>
                  </a:lnTo>
                  <a:lnTo>
                    <a:pt x="1610" y="588"/>
                  </a:lnTo>
                  <a:lnTo>
                    <a:pt x="1661" y="568"/>
                  </a:lnTo>
                  <a:lnTo>
                    <a:pt x="1715" y="553"/>
                  </a:lnTo>
                  <a:lnTo>
                    <a:pt x="1771" y="544"/>
                  </a:lnTo>
                  <a:lnTo>
                    <a:pt x="1828" y="541"/>
                  </a:lnTo>
                  <a:close/>
                  <a:moveTo>
                    <a:pt x="2703" y="0"/>
                  </a:moveTo>
                  <a:lnTo>
                    <a:pt x="2760" y="2"/>
                  </a:lnTo>
                  <a:lnTo>
                    <a:pt x="2816" y="12"/>
                  </a:lnTo>
                  <a:lnTo>
                    <a:pt x="2870" y="27"/>
                  </a:lnTo>
                  <a:lnTo>
                    <a:pt x="2921" y="46"/>
                  </a:lnTo>
                  <a:lnTo>
                    <a:pt x="2970" y="72"/>
                  </a:lnTo>
                  <a:lnTo>
                    <a:pt x="3015" y="101"/>
                  </a:lnTo>
                  <a:lnTo>
                    <a:pt x="3057" y="135"/>
                  </a:lnTo>
                  <a:lnTo>
                    <a:pt x="3095" y="173"/>
                  </a:lnTo>
                  <a:lnTo>
                    <a:pt x="3129" y="214"/>
                  </a:lnTo>
                  <a:lnTo>
                    <a:pt x="3159" y="259"/>
                  </a:lnTo>
                  <a:lnTo>
                    <a:pt x="3185" y="308"/>
                  </a:lnTo>
                  <a:lnTo>
                    <a:pt x="3204" y="358"/>
                  </a:lnTo>
                  <a:lnTo>
                    <a:pt x="3219" y="411"/>
                  </a:lnTo>
                  <a:lnTo>
                    <a:pt x="3228" y="467"/>
                  </a:lnTo>
                  <a:lnTo>
                    <a:pt x="3231" y="524"/>
                  </a:lnTo>
                  <a:lnTo>
                    <a:pt x="3228" y="581"/>
                  </a:lnTo>
                  <a:lnTo>
                    <a:pt x="3219" y="636"/>
                  </a:lnTo>
                  <a:lnTo>
                    <a:pt x="3204" y="690"/>
                  </a:lnTo>
                  <a:lnTo>
                    <a:pt x="3185" y="740"/>
                  </a:lnTo>
                  <a:lnTo>
                    <a:pt x="3159" y="789"/>
                  </a:lnTo>
                  <a:lnTo>
                    <a:pt x="3129" y="834"/>
                  </a:lnTo>
                  <a:lnTo>
                    <a:pt x="3095" y="876"/>
                  </a:lnTo>
                  <a:lnTo>
                    <a:pt x="3057" y="913"/>
                  </a:lnTo>
                  <a:lnTo>
                    <a:pt x="3015" y="947"/>
                  </a:lnTo>
                  <a:lnTo>
                    <a:pt x="2970" y="977"/>
                  </a:lnTo>
                  <a:lnTo>
                    <a:pt x="2921" y="1002"/>
                  </a:lnTo>
                  <a:lnTo>
                    <a:pt x="2870" y="1022"/>
                  </a:lnTo>
                  <a:lnTo>
                    <a:pt x="2816" y="1036"/>
                  </a:lnTo>
                  <a:lnTo>
                    <a:pt x="2760" y="1045"/>
                  </a:lnTo>
                  <a:lnTo>
                    <a:pt x="2703" y="1048"/>
                  </a:lnTo>
                  <a:lnTo>
                    <a:pt x="2644" y="1045"/>
                  </a:lnTo>
                  <a:lnTo>
                    <a:pt x="2587" y="1035"/>
                  </a:lnTo>
                  <a:lnTo>
                    <a:pt x="2531" y="1019"/>
                  </a:lnTo>
                  <a:lnTo>
                    <a:pt x="2479" y="999"/>
                  </a:lnTo>
                  <a:lnTo>
                    <a:pt x="2470" y="938"/>
                  </a:lnTo>
                  <a:lnTo>
                    <a:pt x="2456" y="880"/>
                  </a:lnTo>
                  <a:lnTo>
                    <a:pt x="2436" y="824"/>
                  </a:lnTo>
                  <a:lnTo>
                    <a:pt x="2411" y="770"/>
                  </a:lnTo>
                  <a:lnTo>
                    <a:pt x="2382" y="720"/>
                  </a:lnTo>
                  <a:lnTo>
                    <a:pt x="2347" y="672"/>
                  </a:lnTo>
                  <a:lnTo>
                    <a:pt x="2310" y="627"/>
                  </a:lnTo>
                  <a:lnTo>
                    <a:pt x="2269" y="587"/>
                  </a:lnTo>
                  <a:lnTo>
                    <a:pt x="2223" y="549"/>
                  </a:lnTo>
                  <a:lnTo>
                    <a:pt x="2175" y="516"/>
                  </a:lnTo>
                  <a:lnTo>
                    <a:pt x="2179" y="456"/>
                  </a:lnTo>
                  <a:lnTo>
                    <a:pt x="2190" y="398"/>
                  </a:lnTo>
                  <a:lnTo>
                    <a:pt x="2208" y="342"/>
                  </a:lnTo>
                  <a:lnTo>
                    <a:pt x="2231" y="289"/>
                  </a:lnTo>
                  <a:lnTo>
                    <a:pt x="2260" y="239"/>
                  </a:lnTo>
                  <a:lnTo>
                    <a:pt x="2293" y="192"/>
                  </a:lnTo>
                  <a:lnTo>
                    <a:pt x="2332" y="151"/>
                  </a:lnTo>
                  <a:lnTo>
                    <a:pt x="2375" y="113"/>
                  </a:lnTo>
                  <a:lnTo>
                    <a:pt x="2422" y="80"/>
                  </a:lnTo>
                  <a:lnTo>
                    <a:pt x="2473" y="52"/>
                  </a:lnTo>
                  <a:lnTo>
                    <a:pt x="2526" y="30"/>
                  </a:lnTo>
                  <a:lnTo>
                    <a:pt x="2582" y="13"/>
                  </a:lnTo>
                  <a:lnTo>
                    <a:pt x="2642" y="4"/>
                  </a:lnTo>
                  <a:lnTo>
                    <a:pt x="2703" y="0"/>
                  </a:lnTo>
                  <a:close/>
                  <a:moveTo>
                    <a:pt x="901" y="0"/>
                  </a:moveTo>
                  <a:lnTo>
                    <a:pt x="959" y="2"/>
                  </a:lnTo>
                  <a:lnTo>
                    <a:pt x="1014" y="12"/>
                  </a:lnTo>
                  <a:lnTo>
                    <a:pt x="1069" y="27"/>
                  </a:lnTo>
                  <a:lnTo>
                    <a:pt x="1119" y="46"/>
                  </a:lnTo>
                  <a:lnTo>
                    <a:pt x="1168" y="72"/>
                  </a:lnTo>
                  <a:lnTo>
                    <a:pt x="1214" y="101"/>
                  </a:lnTo>
                  <a:lnTo>
                    <a:pt x="1256" y="135"/>
                  </a:lnTo>
                  <a:lnTo>
                    <a:pt x="1293" y="173"/>
                  </a:lnTo>
                  <a:lnTo>
                    <a:pt x="1328" y="214"/>
                  </a:lnTo>
                  <a:lnTo>
                    <a:pt x="1358" y="259"/>
                  </a:lnTo>
                  <a:lnTo>
                    <a:pt x="1383" y="308"/>
                  </a:lnTo>
                  <a:lnTo>
                    <a:pt x="1403" y="358"/>
                  </a:lnTo>
                  <a:lnTo>
                    <a:pt x="1417" y="412"/>
                  </a:lnTo>
                  <a:lnTo>
                    <a:pt x="1426" y="467"/>
                  </a:lnTo>
                  <a:lnTo>
                    <a:pt x="1429" y="524"/>
                  </a:lnTo>
                  <a:lnTo>
                    <a:pt x="1429" y="538"/>
                  </a:lnTo>
                  <a:lnTo>
                    <a:pt x="1428" y="554"/>
                  </a:lnTo>
                  <a:lnTo>
                    <a:pt x="1382" y="593"/>
                  </a:lnTo>
                  <a:lnTo>
                    <a:pt x="1339" y="636"/>
                  </a:lnTo>
                  <a:lnTo>
                    <a:pt x="1300" y="684"/>
                  </a:lnTo>
                  <a:lnTo>
                    <a:pt x="1267" y="735"/>
                  </a:lnTo>
                  <a:lnTo>
                    <a:pt x="1237" y="789"/>
                  </a:lnTo>
                  <a:lnTo>
                    <a:pt x="1214" y="846"/>
                  </a:lnTo>
                  <a:lnTo>
                    <a:pt x="1195" y="905"/>
                  </a:lnTo>
                  <a:lnTo>
                    <a:pt x="1183" y="967"/>
                  </a:lnTo>
                  <a:lnTo>
                    <a:pt x="1140" y="991"/>
                  </a:lnTo>
                  <a:lnTo>
                    <a:pt x="1096" y="1011"/>
                  </a:lnTo>
                  <a:lnTo>
                    <a:pt x="1050" y="1027"/>
                  </a:lnTo>
                  <a:lnTo>
                    <a:pt x="1002" y="1038"/>
                  </a:lnTo>
                  <a:lnTo>
                    <a:pt x="952" y="1046"/>
                  </a:lnTo>
                  <a:lnTo>
                    <a:pt x="901" y="1048"/>
                  </a:lnTo>
                  <a:lnTo>
                    <a:pt x="844" y="1045"/>
                  </a:lnTo>
                  <a:lnTo>
                    <a:pt x="787" y="1036"/>
                  </a:lnTo>
                  <a:lnTo>
                    <a:pt x="734" y="1022"/>
                  </a:lnTo>
                  <a:lnTo>
                    <a:pt x="683" y="1002"/>
                  </a:lnTo>
                  <a:lnTo>
                    <a:pt x="634" y="977"/>
                  </a:lnTo>
                  <a:lnTo>
                    <a:pt x="589" y="947"/>
                  </a:lnTo>
                  <a:lnTo>
                    <a:pt x="547" y="913"/>
                  </a:lnTo>
                  <a:lnTo>
                    <a:pt x="508" y="876"/>
                  </a:lnTo>
                  <a:lnTo>
                    <a:pt x="474" y="834"/>
                  </a:lnTo>
                  <a:lnTo>
                    <a:pt x="445" y="789"/>
                  </a:lnTo>
                  <a:lnTo>
                    <a:pt x="420" y="740"/>
                  </a:lnTo>
                  <a:lnTo>
                    <a:pt x="400" y="690"/>
                  </a:lnTo>
                  <a:lnTo>
                    <a:pt x="384" y="636"/>
                  </a:lnTo>
                  <a:lnTo>
                    <a:pt x="375" y="581"/>
                  </a:lnTo>
                  <a:lnTo>
                    <a:pt x="372" y="524"/>
                  </a:lnTo>
                  <a:lnTo>
                    <a:pt x="375" y="467"/>
                  </a:lnTo>
                  <a:lnTo>
                    <a:pt x="384" y="412"/>
                  </a:lnTo>
                  <a:lnTo>
                    <a:pt x="400" y="358"/>
                  </a:lnTo>
                  <a:lnTo>
                    <a:pt x="420" y="308"/>
                  </a:lnTo>
                  <a:lnTo>
                    <a:pt x="445" y="259"/>
                  </a:lnTo>
                  <a:lnTo>
                    <a:pt x="474" y="214"/>
                  </a:lnTo>
                  <a:lnTo>
                    <a:pt x="508" y="173"/>
                  </a:lnTo>
                  <a:lnTo>
                    <a:pt x="547" y="135"/>
                  </a:lnTo>
                  <a:lnTo>
                    <a:pt x="589" y="101"/>
                  </a:lnTo>
                  <a:lnTo>
                    <a:pt x="634" y="72"/>
                  </a:lnTo>
                  <a:lnTo>
                    <a:pt x="683" y="46"/>
                  </a:lnTo>
                  <a:lnTo>
                    <a:pt x="734" y="27"/>
                  </a:lnTo>
                  <a:lnTo>
                    <a:pt x="787" y="12"/>
                  </a:lnTo>
                  <a:lnTo>
                    <a:pt x="844" y="2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文本框 50"/>
            <p:cNvSpPr txBox="1"/>
            <p:nvPr>
              <p:custDataLst>
                <p:tags r:id="rId9"/>
              </p:custDataLst>
            </p:nvPr>
          </p:nvSpPr>
          <p:spPr>
            <a:xfrm>
              <a:off x="1950242" y="3040250"/>
              <a:ext cx="1730703" cy="450640"/>
            </a:xfrm>
            <a:prstGeom prst="rect">
              <a:avLst/>
            </a:prstGeom>
            <a:noFill/>
          </p:spPr>
          <p:txBody>
            <a:bodyPr wrap="square" anchor="b" anchorCtr="0">
              <a:normAutofit fontScale="92500"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r>
                <a:rPr lang="en-ID" dirty="0" err="1">
                  <a:solidFill>
                    <a:schemeClr val="tx1"/>
                  </a:solidFill>
                </a:rPr>
                <a:t>Hubungan</a:t>
              </a:r>
              <a:r>
                <a:rPr lang="en-ID" dirty="0">
                  <a:solidFill>
                    <a:schemeClr val="tx1"/>
                  </a:solidFill>
                </a:rPr>
                <a:t> </a:t>
              </a:r>
              <a:r>
                <a:rPr lang="en-ID" dirty="0" err="1">
                  <a:solidFill>
                    <a:schemeClr val="tx1"/>
                  </a:solidFill>
                </a:rPr>
                <a:t>afiliasi</a:t>
              </a:r>
              <a:endPara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+mj-cs"/>
                <a:sym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1C37513-69AB-4ADA-99E0-CD467AE38BF9}"/>
              </a:ext>
            </a:extLst>
          </p:cNvPr>
          <p:cNvGrpSpPr/>
          <p:nvPr/>
        </p:nvGrpSpPr>
        <p:grpSpPr>
          <a:xfrm>
            <a:off x="8511540" y="2796540"/>
            <a:ext cx="2446666" cy="990600"/>
            <a:chOff x="8511540" y="2796540"/>
            <a:chExt cx="2446666" cy="990600"/>
          </a:xfrm>
        </p:grpSpPr>
        <p:sp>
          <p:nvSpPr>
            <p:cNvPr id="15" name="矩形: 圆角 14"/>
            <p:cNvSpPr/>
            <p:nvPr/>
          </p:nvSpPr>
          <p:spPr>
            <a:xfrm>
              <a:off x="8511540" y="2796540"/>
              <a:ext cx="2446666" cy="9906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1" name="Group 1008"/>
            <p:cNvGrpSpPr>
              <a:grpSpLocks noChangeAspect="1"/>
            </p:cNvGrpSpPr>
            <p:nvPr/>
          </p:nvGrpSpPr>
          <p:grpSpPr bwMode="auto">
            <a:xfrm>
              <a:off x="8834178" y="3165265"/>
              <a:ext cx="355704" cy="307486"/>
              <a:chOff x="-3982" y="41"/>
              <a:chExt cx="2641" cy="2283"/>
            </a:xfrm>
            <a:solidFill>
              <a:schemeClr val="accent2"/>
            </a:solidFill>
          </p:grpSpPr>
          <p:sp>
            <p:nvSpPr>
              <p:cNvPr id="42" name="Freeform 1010"/>
              <p:cNvSpPr>
                <a:spLocks noEditPoints="1"/>
              </p:cNvSpPr>
              <p:nvPr/>
            </p:nvSpPr>
            <p:spPr bwMode="auto">
              <a:xfrm>
                <a:off x="-3982" y="41"/>
                <a:ext cx="2641" cy="2283"/>
              </a:xfrm>
              <a:custGeom>
                <a:avLst/>
                <a:gdLst>
                  <a:gd name="T0" fmla="*/ 383 w 5282"/>
                  <a:gd name="T1" fmla="*/ 3127 h 4566"/>
                  <a:gd name="T2" fmla="*/ 4899 w 5282"/>
                  <a:gd name="T3" fmla="*/ 384 h 4566"/>
                  <a:gd name="T4" fmla="*/ 257 w 5282"/>
                  <a:gd name="T5" fmla="*/ 0 h 4566"/>
                  <a:gd name="T6" fmla="*/ 5072 w 5282"/>
                  <a:gd name="T7" fmla="*/ 4 h 4566"/>
                  <a:gd name="T8" fmla="*/ 5156 w 5282"/>
                  <a:gd name="T9" fmla="*/ 36 h 4566"/>
                  <a:gd name="T10" fmla="*/ 5221 w 5282"/>
                  <a:gd name="T11" fmla="*/ 90 h 4566"/>
                  <a:gd name="T12" fmla="*/ 5266 w 5282"/>
                  <a:gd name="T13" fmla="*/ 168 h 4566"/>
                  <a:gd name="T14" fmla="*/ 5282 w 5282"/>
                  <a:gd name="T15" fmla="*/ 256 h 4566"/>
                  <a:gd name="T16" fmla="*/ 5278 w 5282"/>
                  <a:gd name="T17" fmla="*/ 3300 h 4566"/>
                  <a:gd name="T18" fmla="*/ 5247 w 5282"/>
                  <a:gd name="T19" fmla="*/ 3384 h 4566"/>
                  <a:gd name="T20" fmla="*/ 5191 w 5282"/>
                  <a:gd name="T21" fmla="*/ 3451 h 4566"/>
                  <a:gd name="T22" fmla="*/ 5116 w 5282"/>
                  <a:gd name="T23" fmla="*/ 3494 h 4566"/>
                  <a:gd name="T24" fmla="*/ 5026 w 5282"/>
                  <a:gd name="T25" fmla="*/ 3511 h 4566"/>
                  <a:gd name="T26" fmla="*/ 3243 w 5282"/>
                  <a:gd name="T27" fmla="*/ 4092 h 4566"/>
                  <a:gd name="T28" fmla="*/ 3985 w 5282"/>
                  <a:gd name="T29" fmla="*/ 4097 h 4566"/>
                  <a:gd name="T30" fmla="*/ 4068 w 5282"/>
                  <a:gd name="T31" fmla="*/ 4132 h 4566"/>
                  <a:gd name="T32" fmla="*/ 4133 w 5282"/>
                  <a:gd name="T33" fmla="*/ 4196 h 4566"/>
                  <a:gd name="T34" fmla="*/ 4168 w 5282"/>
                  <a:gd name="T35" fmla="*/ 4280 h 4566"/>
                  <a:gd name="T36" fmla="*/ 4168 w 5282"/>
                  <a:gd name="T37" fmla="*/ 4376 h 4566"/>
                  <a:gd name="T38" fmla="*/ 4133 w 5282"/>
                  <a:gd name="T39" fmla="*/ 4462 h 4566"/>
                  <a:gd name="T40" fmla="*/ 4068 w 5282"/>
                  <a:gd name="T41" fmla="*/ 4524 h 4566"/>
                  <a:gd name="T42" fmla="*/ 3985 w 5282"/>
                  <a:gd name="T43" fmla="*/ 4561 h 4566"/>
                  <a:gd name="T44" fmla="*/ 1345 w 5282"/>
                  <a:gd name="T45" fmla="*/ 4566 h 4566"/>
                  <a:gd name="T46" fmla="*/ 1254 w 5282"/>
                  <a:gd name="T47" fmla="*/ 4547 h 4566"/>
                  <a:gd name="T48" fmla="*/ 1179 w 5282"/>
                  <a:gd name="T49" fmla="*/ 4495 h 4566"/>
                  <a:gd name="T50" fmla="*/ 1127 w 5282"/>
                  <a:gd name="T51" fmla="*/ 4421 h 4566"/>
                  <a:gd name="T52" fmla="*/ 1110 w 5282"/>
                  <a:gd name="T53" fmla="*/ 4328 h 4566"/>
                  <a:gd name="T54" fmla="*/ 1127 w 5282"/>
                  <a:gd name="T55" fmla="*/ 4237 h 4566"/>
                  <a:gd name="T56" fmla="*/ 1179 w 5282"/>
                  <a:gd name="T57" fmla="*/ 4161 h 4566"/>
                  <a:gd name="T58" fmla="*/ 1254 w 5282"/>
                  <a:gd name="T59" fmla="*/ 4110 h 4566"/>
                  <a:gd name="T60" fmla="*/ 1345 w 5282"/>
                  <a:gd name="T61" fmla="*/ 4092 h 4566"/>
                  <a:gd name="T62" fmla="*/ 2040 w 5282"/>
                  <a:gd name="T63" fmla="*/ 3511 h 4566"/>
                  <a:gd name="T64" fmla="*/ 210 w 5282"/>
                  <a:gd name="T65" fmla="*/ 3507 h 4566"/>
                  <a:gd name="T66" fmla="*/ 127 w 5282"/>
                  <a:gd name="T67" fmla="*/ 3475 h 4566"/>
                  <a:gd name="T68" fmla="*/ 61 w 5282"/>
                  <a:gd name="T69" fmla="*/ 3419 h 4566"/>
                  <a:gd name="T70" fmla="*/ 16 w 5282"/>
                  <a:gd name="T71" fmla="*/ 3343 h 4566"/>
                  <a:gd name="T72" fmla="*/ 0 w 5282"/>
                  <a:gd name="T73" fmla="*/ 3255 h 4566"/>
                  <a:gd name="T74" fmla="*/ 5 w 5282"/>
                  <a:gd name="T75" fmla="*/ 211 h 4566"/>
                  <a:gd name="T76" fmla="*/ 35 w 5282"/>
                  <a:gd name="T77" fmla="*/ 127 h 4566"/>
                  <a:gd name="T78" fmla="*/ 91 w 5282"/>
                  <a:gd name="T79" fmla="*/ 60 h 4566"/>
                  <a:gd name="T80" fmla="*/ 167 w 5282"/>
                  <a:gd name="T81" fmla="*/ 17 h 4566"/>
                  <a:gd name="T82" fmla="*/ 257 w 5282"/>
                  <a:gd name="T83" fmla="*/ 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282" h="4566">
                    <a:moveTo>
                      <a:pt x="383" y="384"/>
                    </a:moveTo>
                    <a:lnTo>
                      <a:pt x="383" y="3127"/>
                    </a:lnTo>
                    <a:lnTo>
                      <a:pt x="4899" y="3127"/>
                    </a:lnTo>
                    <a:lnTo>
                      <a:pt x="4899" y="384"/>
                    </a:lnTo>
                    <a:lnTo>
                      <a:pt x="383" y="384"/>
                    </a:lnTo>
                    <a:close/>
                    <a:moveTo>
                      <a:pt x="257" y="0"/>
                    </a:moveTo>
                    <a:lnTo>
                      <a:pt x="5026" y="0"/>
                    </a:lnTo>
                    <a:lnTo>
                      <a:pt x="5072" y="4"/>
                    </a:lnTo>
                    <a:lnTo>
                      <a:pt x="5116" y="17"/>
                    </a:lnTo>
                    <a:lnTo>
                      <a:pt x="5156" y="36"/>
                    </a:lnTo>
                    <a:lnTo>
                      <a:pt x="5191" y="60"/>
                    </a:lnTo>
                    <a:lnTo>
                      <a:pt x="5221" y="90"/>
                    </a:lnTo>
                    <a:lnTo>
                      <a:pt x="5247" y="127"/>
                    </a:lnTo>
                    <a:lnTo>
                      <a:pt x="5266" y="168"/>
                    </a:lnTo>
                    <a:lnTo>
                      <a:pt x="5278" y="211"/>
                    </a:lnTo>
                    <a:lnTo>
                      <a:pt x="5282" y="256"/>
                    </a:lnTo>
                    <a:lnTo>
                      <a:pt x="5282" y="3255"/>
                    </a:lnTo>
                    <a:lnTo>
                      <a:pt x="5278" y="3300"/>
                    </a:lnTo>
                    <a:lnTo>
                      <a:pt x="5266" y="3343"/>
                    </a:lnTo>
                    <a:lnTo>
                      <a:pt x="5247" y="3384"/>
                    </a:lnTo>
                    <a:lnTo>
                      <a:pt x="5221" y="3419"/>
                    </a:lnTo>
                    <a:lnTo>
                      <a:pt x="5191" y="3451"/>
                    </a:lnTo>
                    <a:lnTo>
                      <a:pt x="5156" y="3475"/>
                    </a:lnTo>
                    <a:lnTo>
                      <a:pt x="5116" y="3494"/>
                    </a:lnTo>
                    <a:lnTo>
                      <a:pt x="5072" y="3507"/>
                    </a:lnTo>
                    <a:lnTo>
                      <a:pt x="5026" y="3511"/>
                    </a:lnTo>
                    <a:lnTo>
                      <a:pt x="3243" y="3511"/>
                    </a:lnTo>
                    <a:lnTo>
                      <a:pt x="3243" y="4092"/>
                    </a:lnTo>
                    <a:lnTo>
                      <a:pt x="3937" y="4092"/>
                    </a:lnTo>
                    <a:lnTo>
                      <a:pt x="3985" y="4097"/>
                    </a:lnTo>
                    <a:lnTo>
                      <a:pt x="4028" y="4110"/>
                    </a:lnTo>
                    <a:lnTo>
                      <a:pt x="4068" y="4132"/>
                    </a:lnTo>
                    <a:lnTo>
                      <a:pt x="4104" y="4161"/>
                    </a:lnTo>
                    <a:lnTo>
                      <a:pt x="4133" y="4196"/>
                    </a:lnTo>
                    <a:lnTo>
                      <a:pt x="4155" y="4237"/>
                    </a:lnTo>
                    <a:lnTo>
                      <a:pt x="4168" y="4280"/>
                    </a:lnTo>
                    <a:lnTo>
                      <a:pt x="4173" y="4328"/>
                    </a:lnTo>
                    <a:lnTo>
                      <a:pt x="4168" y="4376"/>
                    </a:lnTo>
                    <a:lnTo>
                      <a:pt x="4155" y="4421"/>
                    </a:lnTo>
                    <a:lnTo>
                      <a:pt x="4133" y="4462"/>
                    </a:lnTo>
                    <a:lnTo>
                      <a:pt x="4104" y="4495"/>
                    </a:lnTo>
                    <a:lnTo>
                      <a:pt x="4068" y="4524"/>
                    </a:lnTo>
                    <a:lnTo>
                      <a:pt x="4028" y="4547"/>
                    </a:lnTo>
                    <a:lnTo>
                      <a:pt x="3985" y="4561"/>
                    </a:lnTo>
                    <a:lnTo>
                      <a:pt x="3937" y="4566"/>
                    </a:lnTo>
                    <a:lnTo>
                      <a:pt x="1345" y="4566"/>
                    </a:lnTo>
                    <a:lnTo>
                      <a:pt x="1297" y="4561"/>
                    </a:lnTo>
                    <a:lnTo>
                      <a:pt x="1254" y="4547"/>
                    </a:lnTo>
                    <a:lnTo>
                      <a:pt x="1214" y="4524"/>
                    </a:lnTo>
                    <a:lnTo>
                      <a:pt x="1179" y="4495"/>
                    </a:lnTo>
                    <a:lnTo>
                      <a:pt x="1150" y="4462"/>
                    </a:lnTo>
                    <a:lnTo>
                      <a:pt x="1127" y="4421"/>
                    </a:lnTo>
                    <a:lnTo>
                      <a:pt x="1115" y="4376"/>
                    </a:lnTo>
                    <a:lnTo>
                      <a:pt x="1110" y="4328"/>
                    </a:lnTo>
                    <a:lnTo>
                      <a:pt x="1115" y="4280"/>
                    </a:lnTo>
                    <a:lnTo>
                      <a:pt x="1127" y="4237"/>
                    </a:lnTo>
                    <a:lnTo>
                      <a:pt x="1150" y="4196"/>
                    </a:lnTo>
                    <a:lnTo>
                      <a:pt x="1179" y="4161"/>
                    </a:lnTo>
                    <a:lnTo>
                      <a:pt x="1214" y="4132"/>
                    </a:lnTo>
                    <a:lnTo>
                      <a:pt x="1254" y="4110"/>
                    </a:lnTo>
                    <a:lnTo>
                      <a:pt x="1297" y="4097"/>
                    </a:lnTo>
                    <a:lnTo>
                      <a:pt x="1345" y="4092"/>
                    </a:lnTo>
                    <a:lnTo>
                      <a:pt x="2040" y="4092"/>
                    </a:lnTo>
                    <a:lnTo>
                      <a:pt x="2040" y="3511"/>
                    </a:lnTo>
                    <a:lnTo>
                      <a:pt x="257" y="3511"/>
                    </a:lnTo>
                    <a:lnTo>
                      <a:pt x="210" y="3507"/>
                    </a:lnTo>
                    <a:lnTo>
                      <a:pt x="167" y="3494"/>
                    </a:lnTo>
                    <a:lnTo>
                      <a:pt x="127" y="3475"/>
                    </a:lnTo>
                    <a:lnTo>
                      <a:pt x="91" y="3451"/>
                    </a:lnTo>
                    <a:lnTo>
                      <a:pt x="61" y="3419"/>
                    </a:lnTo>
                    <a:lnTo>
                      <a:pt x="35" y="3384"/>
                    </a:lnTo>
                    <a:lnTo>
                      <a:pt x="16" y="3343"/>
                    </a:lnTo>
                    <a:lnTo>
                      <a:pt x="5" y="3300"/>
                    </a:lnTo>
                    <a:lnTo>
                      <a:pt x="0" y="3255"/>
                    </a:lnTo>
                    <a:lnTo>
                      <a:pt x="0" y="256"/>
                    </a:lnTo>
                    <a:lnTo>
                      <a:pt x="5" y="211"/>
                    </a:lnTo>
                    <a:lnTo>
                      <a:pt x="16" y="168"/>
                    </a:lnTo>
                    <a:lnTo>
                      <a:pt x="35" y="127"/>
                    </a:lnTo>
                    <a:lnTo>
                      <a:pt x="61" y="90"/>
                    </a:lnTo>
                    <a:lnTo>
                      <a:pt x="91" y="60"/>
                    </a:lnTo>
                    <a:lnTo>
                      <a:pt x="127" y="36"/>
                    </a:lnTo>
                    <a:lnTo>
                      <a:pt x="167" y="17"/>
                    </a:lnTo>
                    <a:lnTo>
                      <a:pt x="210" y="4"/>
                    </a:lnTo>
                    <a:lnTo>
                      <a:pt x="2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3" name="Freeform 1011"/>
              <p:cNvSpPr/>
              <p:nvPr/>
            </p:nvSpPr>
            <p:spPr bwMode="auto">
              <a:xfrm>
                <a:off x="-3422" y="648"/>
                <a:ext cx="560" cy="539"/>
              </a:xfrm>
              <a:custGeom>
                <a:avLst/>
                <a:gdLst>
                  <a:gd name="T0" fmla="*/ 964 w 1121"/>
                  <a:gd name="T1" fmla="*/ 0 h 1078"/>
                  <a:gd name="T2" fmla="*/ 993 w 1121"/>
                  <a:gd name="T3" fmla="*/ 4 h 1078"/>
                  <a:gd name="T4" fmla="*/ 1022 w 1121"/>
                  <a:gd name="T5" fmla="*/ 12 h 1078"/>
                  <a:gd name="T6" fmla="*/ 1048 w 1121"/>
                  <a:gd name="T7" fmla="*/ 26 h 1078"/>
                  <a:gd name="T8" fmla="*/ 1073 w 1121"/>
                  <a:gd name="T9" fmla="*/ 45 h 1078"/>
                  <a:gd name="T10" fmla="*/ 1094 w 1121"/>
                  <a:gd name="T11" fmla="*/ 69 h 1078"/>
                  <a:gd name="T12" fmla="*/ 1108 w 1121"/>
                  <a:gd name="T13" fmla="*/ 97 h 1078"/>
                  <a:gd name="T14" fmla="*/ 1118 w 1121"/>
                  <a:gd name="T15" fmla="*/ 126 h 1078"/>
                  <a:gd name="T16" fmla="*/ 1121 w 1121"/>
                  <a:gd name="T17" fmla="*/ 158 h 1078"/>
                  <a:gd name="T18" fmla="*/ 1121 w 1121"/>
                  <a:gd name="T19" fmla="*/ 161 h 1078"/>
                  <a:gd name="T20" fmla="*/ 1116 w 1121"/>
                  <a:gd name="T21" fmla="*/ 198 h 1078"/>
                  <a:gd name="T22" fmla="*/ 1105 w 1121"/>
                  <a:gd name="T23" fmla="*/ 230 h 1078"/>
                  <a:gd name="T24" fmla="*/ 1086 w 1121"/>
                  <a:gd name="T25" fmla="*/ 261 h 1078"/>
                  <a:gd name="T26" fmla="*/ 1060 w 1121"/>
                  <a:gd name="T27" fmla="*/ 285 h 1078"/>
                  <a:gd name="T28" fmla="*/ 1030 w 1121"/>
                  <a:gd name="T29" fmla="*/ 304 h 1078"/>
                  <a:gd name="T30" fmla="*/ 525 w 1121"/>
                  <a:gd name="T31" fmla="*/ 538 h 1078"/>
                  <a:gd name="T32" fmla="*/ 1030 w 1121"/>
                  <a:gd name="T33" fmla="*/ 775 h 1078"/>
                  <a:gd name="T34" fmla="*/ 1060 w 1121"/>
                  <a:gd name="T35" fmla="*/ 792 h 1078"/>
                  <a:gd name="T36" fmla="*/ 1086 w 1121"/>
                  <a:gd name="T37" fmla="*/ 818 h 1078"/>
                  <a:gd name="T38" fmla="*/ 1105 w 1121"/>
                  <a:gd name="T39" fmla="*/ 847 h 1078"/>
                  <a:gd name="T40" fmla="*/ 1116 w 1121"/>
                  <a:gd name="T41" fmla="*/ 881 h 1078"/>
                  <a:gd name="T42" fmla="*/ 1121 w 1121"/>
                  <a:gd name="T43" fmla="*/ 916 h 1078"/>
                  <a:gd name="T44" fmla="*/ 1121 w 1121"/>
                  <a:gd name="T45" fmla="*/ 921 h 1078"/>
                  <a:gd name="T46" fmla="*/ 1118 w 1121"/>
                  <a:gd name="T47" fmla="*/ 953 h 1078"/>
                  <a:gd name="T48" fmla="*/ 1108 w 1121"/>
                  <a:gd name="T49" fmla="*/ 982 h 1078"/>
                  <a:gd name="T50" fmla="*/ 1094 w 1121"/>
                  <a:gd name="T51" fmla="*/ 1009 h 1078"/>
                  <a:gd name="T52" fmla="*/ 1073 w 1121"/>
                  <a:gd name="T53" fmla="*/ 1033 h 1078"/>
                  <a:gd name="T54" fmla="*/ 1048 w 1121"/>
                  <a:gd name="T55" fmla="*/ 1053 h 1078"/>
                  <a:gd name="T56" fmla="*/ 1022 w 1121"/>
                  <a:gd name="T57" fmla="*/ 1067 h 1078"/>
                  <a:gd name="T58" fmla="*/ 993 w 1121"/>
                  <a:gd name="T59" fmla="*/ 1075 h 1078"/>
                  <a:gd name="T60" fmla="*/ 964 w 1121"/>
                  <a:gd name="T61" fmla="*/ 1078 h 1078"/>
                  <a:gd name="T62" fmla="*/ 930 w 1121"/>
                  <a:gd name="T63" fmla="*/ 1073 h 1078"/>
                  <a:gd name="T64" fmla="*/ 898 w 1121"/>
                  <a:gd name="T65" fmla="*/ 1064 h 1078"/>
                  <a:gd name="T66" fmla="*/ 90 w 1121"/>
                  <a:gd name="T67" fmla="*/ 688 h 1078"/>
                  <a:gd name="T68" fmla="*/ 60 w 1121"/>
                  <a:gd name="T69" fmla="*/ 669 h 1078"/>
                  <a:gd name="T70" fmla="*/ 36 w 1121"/>
                  <a:gd name="T71" fmla="*/ 643 h 1078"/>
                  <a:gd name="T72" fmla="*/ 16 w 1121"/>
                  <a:gd name="T73" fmla="*/ 614 h 1078"/>
                  <a:gd name="T74" fmla="*/ 4 w 1121"/>
                  <a:gd name="T75" fmla="*/ 580 h 1078"/>
                  <a:gd name="T76" fmla="*/ 0 w 1121"/>
                  <a:gd name="T77" fmla="*/ 545 h 1078"/>
                  <a:gd name="T78" fmla="*/ 0 w 1121"/>
                  <a:gd name="T79" fmla="*/ 534 h 1078"/>
                  <a:gd name="T80" fmla="*/ 4 w 1121"/>
                  <a:gd name="T81" fmla="*/ 498 h 1078"/>
                  <a:gd name="T82" fmla="*/ 16 w 1121"/>
                  <a:gd name="T83" fmla="*/ 465 h 1078"/>
                  <a:gd name="T84" fmla="*/ 36 w 1121"/>
                  <a:gd name="T85" fmla="*/ 434 h 1078"/>
                  <a:gd name="T86" fmla="*/ 60 w 1121"/>
                  <a:gd name="T87" fmla="*/ 410 h 1078"/>
                  <a:gd name="T88" fmla="*/ 90 w 1121"/>
                  <a:gd name="T89" fmla="*/ 391 h 1078"/>
                  <a:gd name="T90" fmla="*/ 898 w 1121"/>
                  <a:gd name="T91" fmla="*/ 15 h 1078"/>
                  <a:gd name="T92" fmla="*/ 930 w 1121"/>
                  <a:gd name="T93" fmla="*/ 5 h 1078"/>
                  <a:gd name="T94" fmla="*/ 964 w 1121"/>
                  <a:gd name="T95" fmla="*/ 0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21" h="1078">
                    <a:moveTo>
                      <a:pt x="964" y="0"/>
                    </a:moveTo>
                    <a:lnTo>
                      <a:pt x="993" y="4"/>
                    </a:lnTo>
                    <a:lnTo>
                      <a:pt x="1022" y="12"/>
                    </a:lnTo>
                    <a:lnTo>
                      <a:pt x="1048" y="26"/>
                    </a:lnTo>
                    <a:lnTo>
                      <a:pt x="1073" y="45"/>
                    </a:lnTo>
                    <a:lnTo>
                      <a:pt x="1094" y="69"/>
                    </a:lnTo>
                    <a:lnTo>
                      <a:pt x="1108" y="97"/>
                    </a:lnTo>
                    <a:lnTo>
                      <a:pt x="1118" y="126"/>
                    </a:lnTo>
                    <a:lnTo>
                      <a:pt x="1121" y="158"/>
                    </a:lnTo>
                    <a:lnTo>
                      <a:pt x="1121" y="161"/>
                    </a:lnTo>
                    <a:lnTo>
                      <a:pt x="1116" y="198"/>
                    </a:lnTo>
                    <a:lnTo>
                      <a:pt x="1105" y="230"/>
                    </a:lnTo>
                    <a:lnTo>
                      <a:pt x="1086" y="261"/>
                    </a:lnTo>
                    <a:lnTo>
                      <a:pt x="1060" y="285"/>
                    </a:lnTo>
                    <a:lnTo>
                      <a:pt x="1030" y="304"/>
                    </a:lnTo>
                    <a:lnTo>
                      <a:pt x="525" y="538"/>
                    </a:lnTo>
                    <a:lnTo>
                      <a:pt x="1030" y="775"/>
                    </a:lnTo>
                    <a:lnTo>
                      <a:pt x="1060" y="792"/>
                    </a:lnTo>
                    <a:lnTo>
                      <a:pt x="1086" y="818"/>
                    </a:lnTo>
                    <a:lnTo>
                      <a:pt x="1105" y="847"/>
                    </a:lnTo>
                    <a:lnTo>
                      <a:pt x="1116" y="881"/>
                    </a:lnTo>
                    <a:lnTo>
                      <a:pt x="1121" y="916"/>
                    </a:lnTo>
                    <a:lnTo>
                      <a:pt x="1121" y="921"/>
                    </a:lnTo>
                    <a:lnTo>
                      <a:pt x="1118" y="953"/>
                    </a:lnTo>
                    <a:lnTo>
                      <a:pt x="1108" y="982"/>
                    </a:lnTo>
                    <a:lnTo>
                      <a:pt x="1094" y="1009"/>
                    </a:lnTo>
                    <a:lnTo>
                      <a:pt x="1073" y="1033"/>
                    </a:lnTo>
                    <a:lnTo>
                      <a:pt x="1048" y="1053"/>
                    </a:lnTo>
                    <a:lnTo>
                      <a:pt x="1022" y="1067"/>
                    </a:lnTo>
                    <a:lnTo>
                      <a:pt x="993" y="1075"/>
                    </a:lnTo>
                    <a:lnTo>
                      <a:pt x="964" y="1078"/>
                    </a:lnTo>
                    <a:lnTo>
                      <a:pt x="930" y="1073"/>
                    </a:lnTo>
                    <a:lnTo>
                      <a:pt x="898" y="1064"/>
                    </a:lnTo>
                    <a:lnTo>
                      <a:pt x="90" y="688"/>
                    </a:lnTo>
                    <a:lnTo>
                      <a:pt x="60" y="669"/>
                    </a:lnTo>
                    <a:lnTo>
                      <a:pt x="36" y="643"/>
                    </a:lnTo>
                    <a:lnTo>
                      <a:pt x="16" y="614"/>
                    </a:lnTo>
                    <a:lnTo>
                      <a:pt x="4" y="580"/>
                    </a:lnTo>
                    <a:lnTo>
                      <a:pt x="0" y="545"/>
                    </a:lnTo>
                    <a:lnTo>
                      <a:pt x="0" y="534"/>
                    </a:lnTo>
                    <a:lnTo>
                      <a:pt x="4" y="498"/>
                    </a:lnTo>
                    <a:lnTo>
                      <a:pt x="16" y="465"/>
                    </a:lnTo>
                    <a:lnTo>
                      <a:pt x="36" y="434"/>
                    </a:lnTo>
                    <a:lnTo>
                      <a:pt x="60" y="410"/>
                    </a:lnTo>
                    <a:lnTo>
                      <a:pt x="90" y="391"/>
                    </a:lnTo>
                    <a:lnTo>
                      <a:pt x="898" y="15"/>
                    </a:lnTo>
                    <a:lnTo>
                      <a:pt x="930" y="5"/>
                    </a:lnTo>
                    <a:lnTo>
                      <a:pt x="9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4" name="Freeform 1012"/>
              <p:cNvSpPr/>
              <p:nvPr/>
            </p:nvSpPr>
            <p:spPr bwMode="auto">
              <a:xfrm>
                <a:off x="-2873" y="424"/>
                <a:ext cx="423" cy="982"/>
              </a:xfrm>
              <a:custGeom>
                <a:avLst/>
                <a:gdLst>
                  <a:gd name="T0" fmla="*/ 686 w 847"/>
                  <a:gd name="T1" fmla="*/ 0 h 1963"/>
                  <a:gd name="T2" fmla="*/ 691 w 847"/>
                  <a:gd name="T3" fmla="*/ 0 h 1963"/>
                  <a:gd name="T4" fmla="*/ 728 w 847"/>
                  <a:gd name="T5" fmla="*/ 3 h 1963"/>
                  <a:gd name="T6" fmla="*/ 762 w 847"/>
                  <a:gd name="T7" fmla="*/ 16 h 1963"/>
                  <a:gd name="T8" fmla="*/ 792 w 847"/>
                  <a:gd name="T9" fmla="*/ 37 h 1963"/>
                  <a:gd name="T10" fmla="*/ 818 w 847"/>
                  <a:gd name="T11" fmla="*/ 64 h 1963"/>
                  <a:gd name="T12" fmla="*/ 835 w 847"/>
                  <a:gd name="T13" fmla="*/ 96 h 1963"/>
                  <a:gd name="T14" fmla="*/ 845 w 847"/>
                  <a:gd name="T15" fmla="*/ 131 h 1963"/>
                  <a:gd name="T16" fmla="*/ 847 w 847"/>
                  <a:gd name="T17" fmla="*/ 168 h 1963"/>
                  <a:gd name="T18" fmla="*/ 840 w 847"/>
                  <a:gd name="T19" fmla="*/ 204 h 1963"/>
                  <a:gd name="T20" fmla="*/ 309 w 847"/>
                  <a:gd name="T21" fmla="*/ 1854 h 1963"/>
                  <a:gd name="T22" fmla="*/ 295 w 847"/>
                  <a:gd name="T23" fmla="*/ 1884 h 1963"/>
                  <a:gd name="T24" fmla="*/ 276 w 847"/>
                  <a:gd name="T25" fmla="*/ 1911 h 1963"/>
                  <a:gd name="T26" fmla="*/ 252 w 847"/>
                  <a:gd name="T27" fmla="*/ 1934 h 1963"/>
                  <a:gd name="T28" fmla="*/ 224 w 847"/>
                  <a:gd name="T29" fmla="*/ 1950 h 1963"/>
                  <a:gd name="T30" fmla="*/ 192 w 847"/>
                  <a:gd name="T31" fmla="*/ 1960 h 1963"/>
                  <a:gd name="T32" fmla="*/ 160 w 847"/>
                  <a:gd name="T33" fmla="*/ 1963 h 1963"/>
                  <a:gd name="T34" fmla="*/ 155 w 847"/>
                  <a:gd name="T35" fmla="*/ 1963 h 1963"/>
                  <a:gd name="T36" fmla="*/ 118 w 847"/>
                  <a:gd name="T37" fmla="*/ 1960 h 1963"/>
                  <a:gd name="T38" fmla="*/ 85 w 847"/>
                  <a:gd name="T39" fmla="*/ 1947 h 1963"/>
                  <a:gd name="T40" fmla="*/ 54 w 847"/>
                  <a:gd name="T41" fmla="*/ 1926 h 1963"/>
                  <a:gd name="T42" fmla="*/ 29 w 847"/>
                  <a:gd name="T43" fmla="*/ 1899 h 1963"/>
                  <a:gd name="T44" fmla="*/ 11 w 847"/>
                  <a:gd name="T45" fmla="*/ 1866 h 1963"/>
                  <a:gd name="T46" fmla="*/ 1 w 847"/>
                  <a:gd name="T47" fmla="*/ 1831 h 1963"/>
                  <a:gd name="T48" fmla="*/ 0 w 847"/>
                  <a:gd name="T49" fmla="*/ 1794 h 1963"/>
                  <a:gd name="T50" fmla="*/ 6 w 847"/>
                  <a:gd name="T51" fmla="*/ 1759 h 1963"/>
                  <a:gd name="T52" fmla="*/ 537 w 847"/>
                  <a:gd name="T53" fmla="*/ 109 h 1963"/>
                  <a:gd name="T54" fmla="*/ 551 w 847"/>
                  <a:gd name="T55" fmla="*/ 77 h 1963"/>
                  <a:gd name="T56" fmla="*/ 571 w 847"/>
                  <a:gd name="T57" fmla="*/ 51 h 1963"/>
                  <a:gd name="T58" fmla="*/ 595 w 847"/>
                  <a:gd name="T59" fmla="*/ 29 h 1963"/>
                  <a:gd name="T60" fmla="*/ 622 w 847"/>
                  <a:gd name="T61" fmla="*/ 13 h 1963"/>
                  <a:gd name="T62" fmla="*/ 654 w 847"/>
                  <a:gd name="T63" fmla="*/ 3 h 1963"/>
                  <a:gd name="T64" fmla="*/ 686 w 847"/>
                  <a:gd name="T65" fmla="*/ 0 h 1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47" h="1963">
                    <a:moveTo>
                      <a:pt x="686" y="0"/>
                    </a:moveTo>
                    <a:lnTo>
                      <a:pt x="691" y="0"/>
                    </a:lnTo>
                    <a:lnTo>
                      <a:pt x="728" y="3"/>
                    </a:lnTo>
                    <a:lnTo>
                      <a:pt x="762" y="16"/>
                    </a:lnTo>
                    <a:lnTo>
                      <a:pt x="792" y="37"/>
                    </a:lnTo>
                    <a:lnTo>
                      <a:pt x="818" y="64"/>
                    </a:lnTo>
                    <a:lnTo>
                      <a:pt x="835" y="96"/>
                    </a:lnTo>
                    <a:lnTo>
                      <a:pt x="845" y="131"/>
                    </a:lnTo>
                    <a:lnTo>
                      <a:pt x="847" y="168"/>
                    </a:lnTo>
                    <a:lnTo>
                      <a:pt x="840" y="204"/>
                    </a:lnTo>
                    <a:lnTo>
                      <a:pt x="309" y="1854"/>
                    </a:lnTo>
                    <a:lnTo>
                      <a:pt x="295" y="1884"/>
                    </a:lnTo>
                    <a:lnTo>
                      <a:pt x="276" y="1911"/>
                    </a:lnTo>
                    <a:lnTo>
                      <a:pt x="252" y="1934"/>
                    </a:lnTo>
                    <a:lnTo>
                      <a:pt x="224" y="1950"/>
                    </a:lnTo>
                    <a:lnTo>
                      <a:pt x="192" y="1960"/>
                    </a:lnTo>
                    <a:lnTo>
                      <a:pt x="160" y="1963"/>
                    </a:lnTo>
                    <a:lnTo>
                      <a:pt x="155" y="1963"/>
                    </a:lnTo>
                    <a:lnTo>
                      <a:pt x="118" y="1960"/>
                    </a:lnTo>
                    <a:lnTo>
                      <a:pt x="85" y="1947"/>
                    </a:lnTo>
                    <a:lnTo>
                      <a:pt x="54" y="1926"/>
                    </a:lnTo>
                    <a:lnTo>
                      <a:pt x="29" y="1899"/>
                    </a:lnTo>
                    <a:lnTo>
                      <a:pt x="11" y="1866"/>
                    </a:lnTo>
                    <a:lnTo>
                      <a:pt x="1" y="1831"/>
                    </a:lnTo>
                    <a:lnTo>
                      <a:pt x="0" y="1794"/>
                    </a:lnTo>
                    <a:lnTo>
                      <a:pt x="6" y="1759"/>
                    </a:lnTo>
                    <a:lnTo>
                      <a:pt x="537" y="109"/>
                    </a:lnTo>
                    <a:lnTo>
                      <a:pt x="551" y="77"/>
                    </a:lnTo>
                    <a:lnTo>
                      <a:pt x="571" y="51"/>
                    </a:lnTo>
                    <a:lnTo>
                      <a:pt x="595" y="29"/>
                    </a:lnTo>
                    <a:lnTo>
                      <a:pt x="622" y="13"/>
                    </a:lnTo>
                    <a:lnTo>
                      <a:pt x="654" y="3"/>
                    </a:lnTo>
                    <a:lnTo>
                      <a:pt x="68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5" name="Freeform 1013"/>
              <p:cNvSpPr/>
              <p:nvPr/>
            </p:nvSpPr>
            <p:spPr bwMode="auto">
              <a:xfrm>
                <a:off x="-2461" y="648"/>
                <a:ext cx="561" cy="539"/>
              </a:xfrm>
              <a:custGeom>
                <a:avLst/>
                <a:gdLst>
                  <a:gd name="T0" fmla="*/ 157 w 1121"/>
                  <a:gd name="T1" fmla="*/ 0 h 1078"/>
                  <a:gd name="T2" fmla="*/ 191 w 1121"/>
                  <a:gd name="T3" fmla="*/ 5 h 1078"/>
                  <a:gd name="T4" fmla="*/ 223 w 1121"/>
                  <a:gd name="T5" fmla="*/ 15 h 1078"/>
                  <a:gd name="T6" fmla="*/ 1031 w 1121"/>
                  <a:gd name="T7" fmla="*/ 391 h 1078"/>
                  <a:gd name="T8" fmla="*/ 1062 w 1121"/>
                  <a:gd name="T9" fmla="*/ 410 h 1078"/>
                  <a:gd name="T10" fmla="*/ 1086 w 1121"/>
                  <a:gd name="T11" fmla="*/ 434 h 1078"/>
                  <a:gd name="T12" fmla="*/ 1105 w 1121"/>
                  <a:gd name="T13" fmla="*/ 465 h 1078"/>
                  <a:gd name="T14" fmla="*/ 1118 w 1121"/>
                  <a:gd name="T15" fmla="*/ 498 h 1078"/>
                  <a:gd name="T16" fmla="*/ 1121 w 1121"/>
                  <a:gd name="T17" fmla="*/ 534 h 1078"/>
                  <a:gd name="T18" fmla="*/ 1121 w 1121"/>
                  <a:gd name="T19" fmla="*/ 545 h 1078"/>
                  <a:gd name="T20" fmla="*/ 1118 w 1121"/>
                  <a:gd name="T21" fmla="*/ 580 h 1078"/>
                  <a:gd name="T22" fmla="*/ 1105 w 1121"/>
                  <a:gd name="T23" fmla="*/ 614 h 1078"/>
                  <a:gd name="T24" fmla="*/ 1086 w 1121"/>
                  <a:gd name="T25" fmla="*/ 643 h 1078"/>
                  <a:gd name="T26" fmla="*/ 1062 w 1121"/>
                  <a:gd name="T27" fmla="*/ 669 h 1078"/>
                  <a:gd name="T28" fmla="*/ 1031 w 1121"/>
                  <a:gd name="T29" fmla="*/ 688 h 1078"/>
                  <a:gd name="T30" fmla="*/ 223 w 1121"/>
                  <a:gd name="T31" fmla="*/ 1064 h 1078"/>
                  <a:gd name="T32" fmla="*/ 191 w 1121"/>
                  <a:gd name="T33" fmla="*/ 1073 h 1078"/>
                  <a:gd name="T34" fmla="*/ 157 w 1121"/>
                  <a:gd name="T35" fmla="*/ 1078 h 1078"/>
                  <a:gd name="T36" fmla="*/ 128 w 1121"/>
                  <a:gd name="T37" fmla="*/ 1075 h 1078"/>
                  <a:gd name="T38" fmla="*/ 100 w 1121"/>
                  <a:gd name="T39" fmla="*/ 1067 h 1078"/>
                  <a:gd name="T40" fmla="*/ 74 w 1121"/>
                  <a:gd name="T41" fmla="*/ 1053 h 1078"/>
                  <a:gd name="T42" fmla="*/ 48 w 1121"/>
                  <a:gd name="T43" fmla="*/ 1033 h 1078"/>
                  <a:gd name="T44" fmla="*/ 27 w 1121"/>
                  <a:gd name="T45" fmla="*/ 1009 h 1078"/>
                  <a:gd name="T46" fmla="*/ 13 w 1121"/>
                  <a:gd name="T47" fmla="*/ 982 h 1078"/>
                  <a:gd name="T48" fmla="*/ 3 w 1121"/>
                  <a:gd name="T49" fmla="*/ 953 h 1078"/>
                  <a:gd name="T50" fmla="*/ 0 w 1121"/>
                  <a:gd name="T51" fmla="*/ 921 h 1078"/>
                  <a:gd name="T52" fmla="*/ 0 w 1121"/>
                  <a:gd name="T53" fmla="*/ 916 h 1078"/>
                  <a:gd name="T54" fmla="*/ 5 w 1121"/>
                  <a:gd name="T55" fmla="*/ 881 h 1078"/>
                  <a:gd name="T56" fmla="*/ 16 w 1121"/>
                  <a:gd name="T57" fmla="*/ 847 h 1078"/>
                  <a:gd name="T58" fmla="*/ 35 w 1121"/>
                  <a:gd name="T59" fmla="*/ 818 h 1078"/>
                  <a:gd name="T60" fmla="*/ 61 w 1121"/>
                  <a:gd name="T61" fmla="*/ 792 h 1078"/>
                  <a:gd name="T62" fmla="*/ 92 w 1121"/>
                  <a:gd name="T63" fmla="*/ 775 h 1078"/>
                  <a:gd name="T64" fmla="*/ 597 w 1121"/>
                  <a:gd name="T65" fmla="*/ 538 h 1078"/>
                  <a:gd name="T66" fmla="*/ 92 w 1121"/>
                  <a:gd name="T67" fmla="*/ 304 h 1078"/>
                  <a:gd name="T68" fmla="*/ 61 w 1121"/>
                  <a:gd name="T69" fmla="*/ 285 h 1078"/>
                  <a:gd name="T70" fmla="*/ 35 w 1121"/>
                  <a:gd name="T71" fmla="*/ 261 h 1078"/>
                  <a:gd name="T72" fmla="*/ 16 w 1121"/>
                  <a:gd name="T73" fmla="*/ 230 h 1078"/>
                  <a:gd name="T74" fmla="*/ 5 w 1121"/>
                  <a:gd name="T75" fmla="*/ 198 h 1078"/>
                  <a:gd name="T76" fmla="*/ 0 w 1121"/>
                  <a:gd name="T77" fmla="*/ 161 h 1078"/>
                  <a:gd name="T78" fmla="*/ 0 w 1121"/>
                  <a:gd name="T79" fmla="*/ 158 h 1078"/>
                  <a:gd name="T80" fmla="*/ 3 w 1121"/>
                  <a:gd name="T81" fmla="*/ 126 h 1078"/>
                  <a:gd name="T82" fmla="*/ 13 w 1121"/>
                  <a:gd name="T83" fmla="*/ 97 h 1078"/>
                  <a:gd name="T84" fmla="*/ 27 w 1121"/>
                  <a:gd name="T85" fmla="*/ 69 h 1078"/>
                  <a:gd name="T86" fmla="*/ 48 w 1121"/>
                  <a:gd name="T87" fmla="*/ 45 h 1078"/>
                  <a:gd name="T88" fmla="*/ 74 w 1121"/>
                  <a:gd name="T89" fmla="*/ 24 h 1078"/>
                  <a:gd name="T90" fmla="*/ 100 w 1121"/>
                  <a:gd name="T91" fmla="*/ 12 h 1078"/>
                  <a:gd name="T92" fmla="*/ 128 w 1121"/>
                  <a:gd name="T93" fmla="*/ 4 h 1078"/>
                  <a:gd name="T94" fmla="*/ 157 w 1121"/>
                  <a:gd name="T95" fmla="*/ 0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21" h="1078">
                    <a:moveTo>
                      <a:pt x="157" y="0"/>
                    </a:moveTo>
                    <a:lnTo>
                      <a:pt x="191" y="5"/>
                    </a:lnTo>
                    <a:lnTo>
                      <a:pt x="223" y="15"/>
                    </a:lnTo>
                    <a:lnTo>
                      <a:pt x="1031" y="391"/>
                    </a:lnTo>
                    <a:lnTo>
                      <a:pt x="1062" y="410"/>
                    </a:lnTo>
                    <a:lnTo>
                      <a:pt x="1086" y="434"/>
                    </a:lnTo>
                    <a:lnTo>
                      <a:pt x="1105" y="465"/>
                    </a:lnTo>
                    <a:lnTo>
                      <a:pt x="1118" y="498"/>
                    </a:lnTo>
                    <a:lnTo>
                      <a:pt x="1121" y="534"/>
                    </a:lnTo>
                    <a:lnTo>
                      <a:pt x="1121" y="545"/>
                    </a:lnTo>
                    <a:lnTo>
                      <a:pt x="1118" y="580"/>
                    </a:lnTo>
                    <a:lnTo>
                      <a:pt x="1105" y="614"/>
                    </a:lnTo>
                    <a:lnTo>
                      <a:pt x="1086" y="643"/>
                    </a:lnTo>
                    <a:lnTo>
                      <a:pt x="1062" y="669"/>
                    </a:lnTo>
                    <a:lnTo>
                      <a:pt x="1031" y="688"/>
                    </a:lnTo>
                    <a:lnTo>
                      <a:pt x="223" y="1064"/>
                    </a:lnTo>
                    <a:lnTo>
                      <a:pt x="191" y="1073"/>
                    </a:lnTo>
                    <a:lnTo>
                      <a:pt x="157" y="1078"/>
                    </a:lnTo>
                    <a:lnTo>
                      <a:pt x="128" y="1075"/>
                    </a:lnTo>
                    <a:lnTo>
                      <a:pt x="100" y="1067"/>
                    </a:lnTo>
                    <a:lnTo>
                      <a:pt x="74" y="1053"/>
                    </a:lnTo>
                    <a:lnTo>
                      <a:pt x="48" y="1033"/>
                    </a:lnTo>
                    <a:lnTo>
                      <a:pt x="27" y="1009"/>
                    </a:lnTo>
                    <a:lnTo>
                      <a:pt x="13" y="982"/>
                    </a:lnTo>
                    <a:lnTo>
                      <a:pt x="3" y="953"/>
                    </a:lnTo>
                    <a:lnTo>
                      <a:pt x="0" y="921"/>
                    </a:lnTo>
                    <a:lnTo>
                      <a:pt x="0" y="916"/>
                    </a:lnTo>
                    <a:lnTo>
                      <a:pt x="5" y="881"/>
                    </a:lnTo>
                    <a:lnTo>
                      <a:pt x="16" y="847"/>
                    </a:lnTo>
                    <a:lnTo>
                      <a:pt x="35" y="818"/>
                    </a:lnTo>
                    <a:lnTo>
                      <a:pt x="61" y="792"/>
                    </a:lnTo>
                    <a:lnTo>
                      <a:pt x="92" y="775"/>
                    </a:lnTo>
                    <a:lnTo>
                      <a:pt x="597" y="538"/>
                    </a:lnTo>
                    <a:lnTo>
                      <a:pt x="92" y="304"/>
                    </a:lnTo>
                    <a:lnTo>
                      <a:pt x="61" y="285"/>
                    </a:lnTo>
                    <a:lnTo>
                      <a:pt x="35" y="261"/>
                    </a:lnTo>
                    <a:lnTo>
                      <a:pt x="16" y="230"/>
                    </a:lnTo>
                    <a:lnTo>
                      <a:pt x="5" y="198"/>
                    </a:lnTo>
                    <a:lnTo>
                      <a:pt x="0" y="161"/>
                    </a:lnTo>
                    <a:lnTo>
                      <a:pt x="0" y="158"/>
                    </a:lnTo>
                    <a:lnTo>
                      <a:pt x="3" y="126"/>
                    </a:lnTo>
                    <a:lnTo>
                      <a:pt x="13" y="97"/>
                    </a:lnTo>
                    <a:lnTo>
                      <a:pt x="27" y="69"/>
                    </a:lnTo>
                    <a:lnTo>
                      <a:pt x="48" y="45"/>
                    </a:lnTo>
                    <a:lnTo>
                      <a:pt x="74" y="24"/>
                    </a:lnTo>
                    <a:lnTo>
                      <a:pt x="100" y="12"/>
                    </a:lnTo>
                    <a:lnTo>
                      <a:pt x="128" y="4"/>
                    </a:lnTo>
                    <a:lnTo>
                      <a:pt x="1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  <p:sp>
          <p:nvSpPr>
            <p:cNvPr id="54" name="文本框 53"/>
            <p:cNvSpPr txBox="1"/>
            <p:nvPr>
              <p:custDataLst>
                <p:tags r:id="rId8"/>
              </p:custDataLst>
            </p:nvPr>
          </p:nvSpPr>
          <p:spPr>
            <a:xfrm>
              <a:off x="9194352" y="3066520"/>
              <a:ext cx="1730703" cy="450640"/>
            </a:xfrm>
            <a:prstGeom prst="rect">
              <a:avLst/>
            </a:prstGeom>
            <a:noFill/>
          </p:spPr>
          <p:txBody>
            <a:bodyPr wrap="square" anchor="b" anchorCtr="0">
              <a:normAutofit fontScale="92500" lnSpcReduction="10000"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r>
                <a:rPr lang="en-US" altLang="zh-CN" sz="1400" b="1" dirty="0" err="1">
                  <a:solidFill>
                    <a:schemeClr val="tx1"/>
                  </a:solidFill>
                  <a:latin typeface="Arial" panose="020B0604020202020204" pitchFamily="34" charset="0"/>
                  <a:cs typeface="+mj-cs"/>
                  <a:sym typeface="Arial" panose="020B0604020202020204" pitchFamily="34" charset="0"/>
                </a:rPr>
                <a:t>Kelemahan</a:t>
              </a:r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+mj-cs"/>
                  <a:sym typeface="Arial" panose="020B0604020202020204" pitchFamily="34" charset="0"/>
                </a:rPr>
                <a:t> </a:t>
              </a:r>
              <a:r>
                <a:rPr lang="en-US" altLang="zh-CN" sz="1400" b="1" dirty="0" err="1">
                  <a:solidFill>
                    <a:schemeClr val="tx1"/>
                  </a:solidFill>
                  <a:latin typeface="Arial" panose="020B0604020202020204" pitchFamily="34" charset="0"/>
                  <a:cs typeface="+mj-cs"/>
                  <a:sym typeface="Arial" panose="020B0604020202020204" pitchFamily="34" charset="0"/>
                </a:rPr>
                <a:t>Sistem</a:t>
              </a:r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+mj-cs"/>
                  <a:sym typeface="Arial" panose="020B0604020202020204" pitchFamily="34" charset="0"/>
                </a:rPr>
                <a:t> </a:t>
              </a:r>
              <a:r>
                <a:rPr lang="en-US" altLang="zh-CN" sz="1400" b="1" dirty="0" err="1">
                  <a:solidFill>
                    <a:schemeClr val="tx1"/>
                  </a:solidFill>
                  <a:latin typeface="Arial" panose="020B0604020202020204" pitchFamily="34" charset="0"/>
                  <a:cs typeface="+mj-cs"/>
                  <a:sym typeface="Arial" panose="020B0604020202020204" pitchFamily="34" charset="0"/>
                </a:rPr>
                <a:t>Organisasi</a:t>
              </a:r>
              <a:endPara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+mj-cs"/>
                <a:sym typeface="Arial" panose="020B0604020202020204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2EE2EDE-2D13-4D41-9BF4-7522862B967C}"/>
              </a:ext>
            </a:extLst>
          </p:cNvPr>
          <p:cNvGrpSpPr/>
          <p:nvPr/>
        </p:nvGrpSpPr>
        <p:grpSpPr>
          <a:xfrm>
            <a:off x="7085954" y="1163076"/>
            <a:ext cx="3018812" cy="962904"/>
            <a:chOff x="7085954" y="1163076"/>
            <a:chExt cx="3018812" cy="962904"/>
          </a:xfrm>
        </p:grpSpPr>
        <p:sp>
          <p:nvSpPr>
            <p:cNvPr id="12" name="矩形: 圆角 11"/>
            <p:cNvSpPr/>
            <p:nvPr/>
          </p:nvSpPr>
          <p:spPr>
            <a:xfrm>
              <a:off x="7085954" y="1264920"/>
              <a:ext cx="3018812" cy="8610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Group 198"/>
            <p:cNvGrpSpPr>
              <a:grpSpLocks noChangeAspect="1"/>
            </p:cNvGrpSpPr>
            <p:nvPr/>
          </p:nvGrpSpPr>
          <p:grpSpPr bwMode="auto">
            <a:xfrm>
              <a:off x="7304455" y="1511185"/>
              <a:ext cx="354185" cy="354409"/>
              <a:chOff x="3337" y="860"/>
              <a:chExt cx="1592" cy="1593"/>
            </a:xfrm>
            <a:solidFill>
              <a:schemeClr val="accent2"/>
            </a:solidFill>
          </p:grpSpPr>
          <p:sp>
            <p:nvSpPr>
              <p:cNvPr id="21" name="Freeform 200"/>
              <p:cNvSpPr/>
              <p:nvPr/>
            </p:nvSpPr>
            <p:spPr bwMode="auto">
              <a:xfrm>
                <a:off x="3337" y="860"/>
                <a:ext cx="1133" cy="743"/>
              </a:xfrm>
              <a:custGeom>
                <a:avLst/>
                <a:gdLst>
                  <a:gd name="T0" fmla="*/ 2544 w 3399"/>
                  <a:gd name="T1" fmla="*/ 5 h 2228"/>
                  <a:gd name="T2" fmla="*/ 2828 w 3399"/>
                  <a:gd name="T3" fmla="*/ 45 h 2228"/>
                  <a:gd name="T4" fmla="*/ 3113 w 3399"/>
                  <a:gd name="T5" fmla="*/ 118 h 2228"/>
                  <a:gd name="T6" fmla="*/ 3399 w 3399"/>
                  <a:gd name="T7" fmla="*/ 222 h 2228"/>
                  <a:gd name="T8" fmla="*/ 3264 w 3399"/>
                  <a:gd name="T9" fmla="*/ 513 h 2228"/>
                  <a:gd name="T10" fmla="*/ 3065 w 3399"/>
                  <a:gd name="T11" fmla="*/ 601 h 2228"/>
                  <a:gd name="T12" fmla="*/ 2797 w 3399"/>
                  <a:gd name="T13" fmla="*/ 524 h 2228"/>
                  <a:gd name="T14" fmla="*/ 2532 w 3399"/>
                  <a:gd name="T15" fmla="*/ 484 h 2228"/>
                  <a:gd name="T16" fmla="*/ 2272 w 3399"/>
                  <a:gd name="T17" fmla="*/ 483 h 2228"/>
                  <a:gd name="T18" fmla="*/ 2019 w 3399"/>
                  <a:gd name="T19" fmla="*/ 516 h 2228"/>
                  <a:gd name="T20" fmla="*/ 1777 w 3399"/>
                  <a:gd name="T21" fmla="*/ 582 h 2228"/>
                  <a:gd name="T22" fmla="*/ 1547 w 3399"/>
                  <a:gd name="T23" fmla="*/ 678 h 2228"/>
                  <a:gd name="T24" fmla="*/ 1332 w 3399"/>
                  <a:gd name="T25" fmla="*/ 800 h 2228"/>
                  <a:gd name="T26" fmla="*/ 1136 w 3399"/>
                  <a:gd name="T27" fmla="*/ 949 h 2228"/>
                  <a:gd name="T28" fmla="*/ 960 w 3399"/>
                  <a:gd name="T29" fmla="*/ 1119 h 2228"/>
                  <a:gd name="T30" fmla="*/ 807 w 3399"/>
                  <a:gd name="T31" fmla="*/ 1311 h 2228"/>
                  <a:gd name="T32" fmla="*/ 679 w 3399"/>
                  <a:gd name="T33" fmla="*/ 1519 h 2228"/>
                  <a:gd name="T34" fmla="*/ 580 w 3399"/>
                  <a:gd name="T35" fmla="*/ 1743 h 2228"/>
                  <a:gd name="T36" fmla="*/ 512 w 3399"/>
                  <a:gd name="T37" fmla="*/ 1981 h 2228"/>
                  <a:gd name="T38" fmla="*/ 475 w 3399"/>
                  <a:gd name="T39" fmla="*/ 2228 h 2228"/>
                  <a:gd name="T40" fmla="*/ 162 w 3399"/>
                  <a:gd name="T41" fmla="*/ 2202 h 2228"/>
                  <a:gd name="T42" fmla="*/ 20 w 3399"/>
                  <a:gd name="T43" fmla="*/ 2046 h 2228"/>
                  <a:gd name="T44" fmla="*/ 78 w 3399"/>
                  <a:gd name="T45" fmla="*/ 1777 h 2228"/>
                  <a:gd name="T46" fmla="*/ 160 w 3399"/>
                  <a:gd name="T47" fmla="*/ 1524 h 2228"/>
                  <a:gd name="T48" fmla="*/ 264 w 3399"/>
                  <a:gd name="T49" fmla="*/ 1285 h 2228"/>
                  <a:gd name="T50" fmla="*/ 394 w 3399"/>
                  <a:gd name="T51" fmla="*/ 1062 h 2228"/>
                  <a:gd name="T52" fmla="*/ 548 w 3399"/>
                  <a:gd name="T53" fmla="*/ 857 h 2228"/>
                  <a:gd name="T54" fmla="*/ 728 w 3399"/>
                  <a:gd name="T55" fmla="*/ 668 h 2228"/>
                  <a:gd name="T56" fmla="*/ 934 w 3399"/>
                  <a:gd name="T57" fmla="*/ 496 h 2228"/>
                  <a:gd name="T58" fmla="*/ 1165 w 3399"/>
                  <a:gd name="T59" fmla="*/ 342 h 2228"/>
                  <a:gd name="T60" fmla="*/ 1435 w 3399"/>
                  <a:gd name="T61" fmla="*/ 200 h 2228"/>
                  <a:gd name="T62" fmla="*/ 1709 w 3399"/>
                  <a:gd name="T63" fmla="*/ 97 h 2228"/>
                  <a:gd name="T64" fmla="*/ 1985 w 3399"/>
                  <a:gd name="T65" fmla="*/ 32 h 2228"/>
                  <a:gd name="T66" fmla="*/ 2263 w 3399"/>
                  <a:gd name="T67" fmla="*/ 1 h 2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399" h="2228">
                    <a:moveTo>
                      <a:pt x="2403" y="0"/>
                    </a:moveTo>
                    <a:lnTo>
                      <a:pt x="2544" y="5"/>
                    </a:lnTo>
                    <a:lnTo>
                      <a:pt x="2685" y="21"/>
                    </a:lnTo>
                    <a:lnTo>
                      <a:pt x="2828" y="45"/>
                    </a:lnTo>
                    <a:lnTo>
                      <a:pt x="2970" y="77"/>
                    </a:lnTo>
                    <a:lnTo>
                      <a:pt x="3113" y="118"/>
                    </a:lnTo>
                    <a:lnTo>
                      <a:pt x="3255" y="166"/>
                    </a:lnTo>
                    <a:lnTo>
                      <a:pt x="3399" y="222"/>
                    </a:lnTo>
                    <a:lnTo>
                      <a:pt x="3331" y="371"/>
                    </a:lnTo>
                    <a:lnTo>
                      <a:pt x="3264" y="513"/>
                    </a:lnTo>
                    <a:lnTo>
                      <a:pt x="3197" y="656"/>
                    </a:lnTo>
                    <a:lnTo>
                      <a:pt x="3065" y="601"/>
                    </a:lnTo>
                    <a:lnTo>
                      <a:pt x="2931" y="557"/>
                    </a:lnTo>
                    <a:lnTo>
                      <a:pt x="2797" y="524"/>
                    </a:lnTo>
                    <a:lnTo>
                      <a:pt x="2663" y="499"/>
                    </a:lnTo>
                    <a:lnTo>
                      <a:pt x="2532" y="484"/>
                    </a:lnTo>
                    <a:lnTo>
                      <a:pt x="2401" y="478"/>
                    </a:lnTo>
                    <a:lnTo>
                      <a:pt x="2272" y="483"/>
                    </a:lnTo>
                    <a:lnTo>
                      <a:pt x="2144" y="494"/>
                    </a:lnTo>
                    <a:lnTo>
                      <a:pt x="2019" y="516"/>
                    </a:lnTo>
                    <a:lnTo>
                      <a:pt x="1897" y="545"/>
                    </a:lnTo>
                    <a:lnTo>
                      <a:pt x="1777" y="582"/>
                    </a:lnTo>
                    <a:lnTo>
                      <a:pt x="1659" y="625"/>
                    </a:lnTo>
                    <a:lnTo>
                      <a:pt x="1547" y="678"/>
                    </a:lnTo>
                    <a:lnTo>
                      <a:pt x="1437" y="736"/>
                    </a:lnTo>
                    <a:lnTo>
                      <a:pt x="1332" y="800"/>
                    </a:lnTo>
                    <a:lnTo>
                      <a:pt x="1232" y="871"/>
                    </a:lnTo>
                    <a:lnTo>
                      <a:pt x="1136" y="949"/>
                    </a:lnTo>
                    <a:lnTo>
                      <a:pt x="1046" y="1032"/>
                    </a:lnTo>
                    <a:lnTo>
                      <a:pt x="960" y="1119"/>
                    </a:lnTo>
                    <a:lnTo>
                      <a:pt x="880" y="1212"/>
                    </a:lnTo>
                    <a:lnTo>
                      <a:pt x="807" y="1311"/>
                    </a:lnTo>
                    <a:lnTo>
                      <a:pt x="739" y="1413"/>
                    </a:lnTo>
                    <a:lnTo>
                      <a:pt x="679" y="1519"/>
                    </a:lnTo>
                    <a:lnTo>
                      <a:pt x="625" y="1630"/>
                    </a:lnTo>
                    <a:lnTo>
                      <a:pt x="580" y="1743"/>
                    </a:lnTo>
                    <a:lnTo>
                      <a:pt x="541" y="1861"/>
                    </a:lnTo>
                    <a:lnTo>
                      <a:pt x="512" y="1981"/>
                    </a:lnTo>
                    <a:lnTo>
                      <a:pt x="490" y="2103"/>
                    </a:lnTo>
                    <a:lnTo>
                      <a:pt x="475" y="2228"/>
                    </a:lnTo>
                    <a:lnTo>
                      <a:pt x="320" y="2215"/>
                    </a:lnTo>
                    <a:lnTo>
                      <a:pt x="162" y="2202"/>
                    </a:lnTo>
                    <a:lnTo>
                      <a:pt x="0" y="2187"/>
                    </a:lnTo>
                    <a:lnTo>
                      <a:pt x="20" y="2046"/>
                    </a:lnTo>
                    <a:lnTo>
                      <a:pt x="46" y="1909"/>
                    </a:lnTo>
                    <a:lnTo>
                      <a:pt x="78" y="1777"/>
                    </a:lnTo>
                    <a:lnTo>
                      <a:pt x="116" y="1649"/>
                    </a:lnTo>
                    <a:lnTo>
                      <a:pt x="160" y="1524"/>
                    </a:lnTo>
                    <a:lnTo>
                      <a:pt x="209" y="1401"/>
                    </a:lnTo>
                    <a:lnTo>
                      <a:pt x="264" y="1285"/>
                    </a:lnTo>
                    <a:lnTo>
                      <a:pt x="325" y="1171"/>
                    </a:lnTo>
                    <a:lnTo>
                      <a:pt x="394" y="1062"/>
                    </a:lnTo>
                    <a:lnTo>
                      <a:pt x="468" y="957"/>
                    </a:lnTo>
                    <a:lnTo>
                      <a:pt x="548" y="857"/>
                    </a:lnTo>
                    <a:lnTo>
                      <a:pt x="635" y="761"/>
                    </a:lnTo>
                    <a:lnTo>
                      <a:pt x="728" y="668"/>
                    </a:lnTo>
                    <a:lnTo>
                      <a:pt x="827" y="580"/>
                    </a:lnTo>
                    <a:lnTo>
                      <a:pt x="934" y="496"/>
                    </a:lnTo>
                    <a:lnTo>
                      <a:pt x="1047" y="417"/>
                    </a:lnTo>
                    <a:lnTo>
                      <a:pt x="1165" y="342"/>
                    </a:lnTo>
                    <a:lnTo>
                      <a:pt x="1300" y="266"/>
                    </a:lnTo>
                    <a:lnTo>
                      <a:pt x="1435" y="200"/>
                    </a:lnTo>
                    <a:lnTo>
                      <a:pt x="1572" y="145"/>
                    </a:lnTo>
                    <a:lnTo>
                      <a:pt x="1709" y="97"/>
                    </a:lnTo>
                    <a:lnTo>
                      <a:pt x="1847" y="59"/>
                    </a:lnTo>
                    <a:lnTo>
                      <a:pt x="1985" y="32"/>
                    </a:lnTo>
                    <a:lnTo>
                      <a:pt x="2124" y="11"/>
                    </a:lnTo>
                    <a:lnTo>
                      <a:pt x="2263" y="1"/>
                    </a:lnTo>
                    <a:lnTo>
                      <a:pt x="24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>
                  <a:latin typeface="+mn-lt"/>
                </a:endParaRPr>
              </a:p>
            </p:txBody>
          </p:sp>
          <p:sp>
            <p:nvSpPr>
              <p:cNvPr id="22" name="Freeform 201"/>
              <p:cNvSpPr/>
              <p:nvPr/>
            </p:nvSpPr>
            <p:spPr bwMode="auto">
              <a:xfrm>
                <a:off x="4188" y="1520"/>
                <a:ext cx="741" cy="930"/>
              </a:xfrm>
              <a:custGeom>
                <a:avLst/>
                <a:gdLst>
                  <a:gd name="T0" fmla="*/ 2189 w 2223"/>
                  <a:gd name="T1" fmla="*/ 0 h 2790"/>
                  <a:gd name="T2" fmla="*/ 2208 w 2223"/>
                  <a:gd name="T3" fmla="*/ 147 h 2790"/>
                  <a:gd name="T4" fmla="*/ 2220 w 2223"/>
                  <a:gd name="T5" fmla="*/ 292 h 2790"/>
                  <a:gd name="T6" fmla="*/ 2223 w 2223"/>
                  <a:gd name="T7" fmla="*/ 433 h 2790"/>
                  <a:gd name="T8" fmla="*/ 2218 w 2223"/>
                  <a:gd name="T9" fmla="*/ 572 h 2790"/>
                  <a:gd name="T10" fmla="*/ 2205 w 2223"/>
                  <a:gd name="T11" fmla="*/ 708 h 2790"/>
                  <a:gd name="T12" fmla="*/ 2186 w 2223"/>
                  <a:gd name="T13" fmla="*/ 841 h 2790"/>
                  <a:gd name="T14" fmla="*/ 2159 w 2223"/>
                  <a:gd name="T15" fmla="*/ 970 h 2790"/>
                  <a:gd name="T16" fmla="*/ 2125 w 2223"/>
                  <a:gd name="T17" fmla="*/ 1097 h 2790"/>
                  <a:gd name="T18" fmla="*/ 2086 w 2223"/>
                  <a:gd name="T19" fmla="*/ 1219 h 2790"/>
                  <a:gd name="T20" fmla="*/ 2039 w 2223"/>
                  <a:gd name="T21" fmla="*/ 1339 h 2790"/>
                  <a:gd name="T22" fmla="*/ 1987 w 2223"/>
                  <a:gd name="T23" fmla="*/ 1455 h 2790"/>
                  <a:gd name="T24" fmla="*/ 1929 w 2223"/>
                  <a:gd name="T25" fmla="*/ 1566 h 2790"/>
                  <a:gd name="T26" fmla="*/ 1866 w 2223"/>
                  <a:gd name="T27" fmla="*/ 1673 h 2790"/>
                  <a:gd name="T28" fmla="*/ 1798 w 2223"/>
                  <a:gd name="T29" fmla="*/ 1778 h 2790"/>
                  <a:gd name="T30" fmla="*/ 1725 w 2223"/>
                  <a:gd name="T31" fmla="*/ 1877 h 2790"/>
                  <a:gd name="T32" fmla="*/ 1646 w 2223"/>
                  <a:gd name="T33" fmla="*/ 1972 h 2790"/>
                  <a:gd name="T34" fmla="*/ 1565 w 2223"/>
                  <a:gd name="T35" fmla="*/ 2062 h 2790"/>
                  <a:gd name="T36" fmla="*/ 1481 w 2223"/>
                  <a:gd name="T37" fmla="*/ 2148 h 2790"/>
                  <a:gd name="T38" fmla="*/ 1390 w 2223"/>
                  <a:gd name="T39" fmla="*/ 2229 h 2790"/>
                  <a:gd name="T40" fmla="*/ 1299 w 2223"/>
                  <a:gd name="T41" fmla="*/ 2305 h 2790"/>
                  <a:gd name="T42" fmla="*/ 1203 w 2223"/>
                  <a:gd name="T43" fmla="*/ 2376 h 2790"/>
                  <a:gd name="T44" fmla="*/ 1105 w 2223"/>
                  <a:gd name="T45" fmla="*/ 2442 h 2790"/>
                  <a:gd name="T46" fmla="*/ 1005 w 2223"/>
                  <a:gd name="T47" fmla="*/ 2503 h 2790"/>
                  <a:gd name="T48" fmla="*/ 903 w 2223"/>
                  <a:gd name="T49" fmla="*/ 2558 h 2790"/>
                  <a:gd name="T50" fmla="*/ 798 w 2223"/>
                  <a:gd name="T51" fmla="*/ 2608 h 2790"/>
                  <a:gd name="T52" fmla="*/ 692 w 2223"/>
                  <a:gd name="T53" fmla="*/ 2651 h 2790"/>
                  <a:gd name="T54" fmla="*/ 584 w 2223"/>
                  <a:gd name="T55" fmla="*/ 2691 h 2790"/>
                  <a:gd name="T56" fmla="*/ 477 w 2223"/>
                  <a:gd name="T57" fmla="*/ 2723 h 2790"/>
                  <a:gd name="T58" fmla="*/ 368 w 2223"/>
                  <a:gd name="T59" fmla="*/ 2749 h 2790"/>
                  <a:gd name="T60" fmla="*/ 259 w 2223"/>
                  <a:gd name="T61" fmla="*/ 2769 h 2790"/>
                  <a:gd name="T62" fmla="*/ 150 w 2223"/>
                  <a:gd name="T63" fmla="*/ 2782 h 2790"/>
                  <a:gd name="T64" fmla="*/ 40 w 2223"/>
                  <a:gd name="T65" fmla="*/ 2790 h 2790"/>
                  <a:gd name="T66" fmla="*/ 20 w 2223"/>
                  <a:gd name="T67" fmla="*/ 2558 h 2790"/>
                  <a:gd name="T68" fmla="*/ 0 w 2223"/>
                  <a:gd name="T69" fmla="*/ 2324 h 2790"/>
                  <a:gd name="T70" fmla="*/ 126 w 2223"/>
                  <a:gd name="T71" fmla="*/ 2306 h 2790"/>
                  <a:gd name="T72" fmla="*/ 248 w 2223"/>
                  <a:gd name="T73" fmla="*/ 2283 h 2790"/>
                  <a:gd name="T74" fmla="*/ 368 w 2223"/>
                  <a:gd name="T75" fmla="*/ 2253 h 2790"/>
                  <a:gd name="T76" fmla="*/ 483 w 2223"/>
                  <a:gd name="T77" fmla="*/ 2216 h 2790"/>
                  <a:gd name="T78" fmla="*/ 595 w 2223"/>
                  <a:gd name="T79" fmla="*/ 2173 h 2790"/>
                  <a:gd name="T80" fmla="*/ 702 w 2223"/>
                  <a:gd name="T81" fmla="*/ 2123 h 2790"/>
                  <a:gd name="T82" fmla="*/ 806 w 2223"/>
                  <a:gd name="T83" fmla="*/ 2066 h 2790"/>
                  <a:gd name="T84" fmla="*/ 906 w 2223"/>
                  <a:gd name="T85" fmla="*/ 2002 h 2790"/>
                  <a:gd name="T86" fmla="*/ 1002 w 2223"/>
                  <a:gd name="T87" fmla="*/ 1932 h 2790"/>
                  <a:gd name="T88" fmla="*/ 1094 w 2223"/>
                  <a:gd name="T89" fmla="*/ 1855 h 2790"/>
                  <a:gd name="T90" fmla="*/ 1182 w 2223"/>
                  <a:gd name="T91" fmla="*/ 1772 h 2790"/>
                  <a:gd name="T92" fmla="*/ 1267 w 2223"/>
                  <a:gd name="T93" fmla="*/ 1681 h 2790"/>
                  <a:gd name="T94" fmla="*/ 1347 w 2223"/>
                  <a:gd name="T95" fmla="*/ 1583 h 2790"/>
                  <a:gd name="T96" fmla="*/ 1422 w 2223"/>
                  <a:gd name="T97" fmla="*/ 1481 h 2790"/>
                  <a:gd name="T98" fmla="*/ 1488 w 2223"/>
                  <a:gd name="T99" fmla="*/ 1376 h 2790"/>
                  <a:gd name="T100" fmla="*/ 1548 w 2223"/>
                  <a:gd name="T101" fmla="*/ 1269 h 2790"/>
                  <a:gd name="T102" fmla="*/ 1598 w 2223"/>
                  <a:gd name="T103" fmla="*/ 1160 h 2790"/>
                  <a:gd name="T104" fmla="*/ 1642 w 2223"/>
                  <a:gd name="T105" fmla="*/ 1047 h 2790"/>
                  <a:gd name="T106" fmla="*/ 1677 w 2223"/>
                  <a:gd name="T107" fmla="*/ 934 h 2790"/>
                  <a:gd name="T108" fmla="*/ 1706 w 2223"/>
                  <a:gd name="T109" fmla="*/ 819 h 2790"/>
                  <a:gd name="T110" fmla="*/ 1726 w 2223"/>
                  <a:gd name="T111" fmla="*/ 701 h 2790"/>
                  <a:gd name="T112" fmla="*/ 1740 w 2223"/>
                  <a:gd name="T113" fmla="*/ 582 h 2790"/>
                  <a:gd name="T114" fmla="*/ 1745 w 2223"/>
                  <a:gd name="T115" fmla="*/ 459 h 2790"/>
                  <a:gd name="T116" fmla="*/ 1744 w 2223"/>
                  <a:gd name="T117" fmla="*/ 336 h 2790"/>
                  <a:gd name="T118" fmla="*/ 1735 w 2223"/>
                  <a:gd name="T119" fmla="*/ 211 h 2790"/>
                  <a:gd name="T120" fmla="*/ 1721 w 2223"/>
                  <a:gd name="T121" fmla="*/ 82 h 2790"/>
                  <a:gd name="T122" fmla="*/ 1956 w 2223"/>
                  <a:gd name="T123" fmla="*/ 40 h 2790"/>
                  <a:gd name="T124" fmla="*/ 2189 w 2223"/>
                  <a:gd name="T125" fmla="*/ 0 h 2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23" h="2790">
                    <a:moveTo>
                      <a:pt x="2189" y="0"/>
                    </a:moveTo>
                    <a:lnTo>
                      <a:pt x="2208" y="147"/>
                    </a:lnTo>
                    <a:lnTo>
                      <a:pt x="2220" y="292"/>
                    </a:lnTo>
                    <a:lnTo>
                      <a:pt x="2223" y="433"/>
                    </a:lnTo>
                    <a:lnTo>
                      <a:pt x="2218" y="572"/>
                    </a:lnTo>
                    <a:lnTo>
                      <a:pt x="2205" y="708"/>
                    </a:lnTo>
                    <a:lnTo>
                      <a:pt x="2186" y="841"/>
                    </a:lnTo>
                    <a:lnTo>
                      <a:pt x="2159" y="970"/>
                    </a:lnTo>
                    <a:lnTo>
                      <a:pt x="2125" y="1097"/>
                    </a:lnTo>
                    <a:lnTo>
                      <a:pt x="2086" y="1219"/>
                    </a:lnTo>
                    <a:lnTo>
                      <a:pt x="2039" y="1339"/>
                    </a:lnTo>
                    <a:lnTo>
                      <a:pt x="1987" y="1455"/>
                    </a:lnTo>
                    <a:lnTo>
                      <a:pt x="1929" y="1566"/>
                    </a:lnTo>
                    <a:lnTo>
                      <a:pt x="1866" y="1673"/>
                    </a:lnTo>
                    <a:lnTo>
                      <a:pt x="1798" y="1778"/>
                    </a:lnTo>
                    <a:lnTo>
                      <a:pt x="1725" y="1877"/>
                    </a:lnTo>
                    <a:lnTo>
                      <a:pt x="1646" y="1972"/>
                    </a:lnTo>
                    <a:lnTo>
                      <a:pt x="1565" y="2062"/>
                    </a:lnTo>
                    <a:lnTo>
                      <a:pt x="1481" y="2148"/>
                    </a:lnTo>
                    <a:lnTo>
                      <a:pt x="1390" y="2229"/>
                    </a:lnTo>
                    <a:lnTo>
                      <a:pt x="1299" y="2305"/>
                    </a:lnTo>
                    <a:lnTo>
                      <a:pt x="1203" y="2376"/>
                    </a:lnTo>
                    <a:lnTo>
                      <a:pt x="1105" y="2442"/>
                    </a:lnTo>
                    <a:lnTo>
                      <a:pt x="1005" y="2503"/>
                    </a:lnTo>
                    <a:lnTo>
                      <a:pt x="903" y="2558"/>
                    </a:lnTo>
                    <a:lnTo>
                      <a:pt x="798" y="2608"/>
                    </a:lnTo>
                    <a:lnTo>
                      <a:pt x="692" y="2651"/>
                    </a:lnTo>
                    <a:lnTo>
                      <a:pt x="584" y="2691"/>
                    </a:lnTo>
                    <a:lnTo>
                      <a:pt x="477" y="2723"/>
                    </a:lnTo>
                    <a:lnTo>
                      <a:pt x="368" y="2749"/>
                    </a:lnTo>
                    <a:lnTo>
                      <a:pt x="259" y="2769"/>
                    </a:lnTo>
                    <a:lnTo>
                      <a:pt x="150" y="2782"/>
                    </a:lnTo>
                    <a:lnTo>
                      <a:pt x="40" y="2790"/>
                    </a:lnTo>
                    <a:lnTo>
                      <a:pt x="20" y="2558"/>
                    </a:lnTo>
                    <a:lnTo>
                      <a:pt x="0" y="2324"/>
                    </a:lnTo>
                    <a:lnTo>
                      <a:pt x="126" y="2306"/>
                    </a:lnTo>
                    <a:lnTo>
                      <a:pt x="248" y="2283"/>
                    </a:lnTo>
                    <a:lnTo>
                      <a:pt x="368" y="2253"/>
                    </a:lnTo>
                    <a:lnTo>
                      <a:pt x="483" y="2216"/>
                    </a:lnTo>
                    <a:lnTo>
                      <a:pt x="595" y="2173"/>
                    </a:lnTo>
                    <a:lnTo>
                      <a:pt x="702" y="2123"/>
                    </a:lnTo>
                    <a:lnTo>
                      <a:pt x="806" y="2066"/>
                    </a:lnTo>
                    <a:lnTo>
                      <a:pt x="906" y="2002"/>
                    </a:lnTo>
                    <a:lnTo>
                      <a:pt x="1002" y="1932"/>
                    </a:lnTo>
                    <a:lnTo>
                      <a:pt x="1094" y="1855"/>
                    </a:lnTo>
                    <a:lnTo>
                      <a:pt x="1182" y="1772"/>
                    </a:lnTo>
                    <a:lnTo>
                      <a:pt x="1267" y="1681"/>
                    </a:lnTo>
                    <a:lnTo>
                      <a:pt x="1347" y="1583"/>
                    </a:lnTo>
                    <a:lnTo>
                      <a:pt x="1422" y="1481"/>
                    </a:lnTo>
                    <a:lnTo>
                      <a:pt x="1488" y="1376"/>
                    </a:lnTo>
                    <a:lnTo>
                      <a:pt x="1548" y="1269"/>
                    </a:lnTo>
                    <a:lnTo>
                      <a:pt x="1598" y="1160"/>
                    </a:lnTo>
                    <a:lnTo>
                      <a:pt x="1642" y="1047"/>
                    </a:lnTo>
                    <a:lnTo>
                      <a:pt x="1677" y="934"/>
                    </a:lnTo>
                    <a:lnTo>
                      <a:pt x="1706" y="819"/>
                    </a:lnTo>
                    <a:lnTo>
                      <a:pt x="1726" y="701"/>
                    </a:lnTo>
                    <a:lnTo>
                      <a:pt x="1740" y="582"/>
                    </a:lnTo>
                    <a:lnTo>
                      <a:pt x="1745" y="459"/>
                    </a:lnTo>
                    <a:lnTo>
                      <a:pt x="1744" y="336"/>
                    </a:lnTo>
                    <a:lnTo>
                      <a:pt x="1735" y="211"/>
                    </a:lnTo>
                    <a:lnTo>
                      <a:pt x="1721" y="82"/>
                    </a:lnTo>
                    <a:lnTo>
                      <a:pt x="1956" y="40"/>
                    </a:lnTo>
                    <a:lnTo>
                      <a:pt x="2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>
                  <a:latin typeface="+mn-lt"/>
                </a:endParaRPr>
              </a:p>
            </p:txBody>
          </p:sp>
          <p:sp>
            <p:nvSpPr>
              <p:cNvPr id="23" name="Freeform 202"/>
              <p:cNvSpPr/>
              <p:nvPr/>
            </p:nvSpPr>
            <p:spPr bwMode="auto">
              <a:xfrm>
                <a:off x="3341" y="1714"/>
                <a:ext cx="736" cy="739"/>
              </a:xfrm>
              <a:custGeom>
                <a:avLst/>
                <a:gdLst>
                  <a:gd name="T0" fmla="*/ 455 w 2207"/>
                  <a:gd name="T1" fmla="*/ 0 h 2215"/>
                  <a:gd name="T2" fmla="*/ 483 w 2207"/>
                  <a:gd name="T3" fmla="*/ 141 h 2215"/>
                  <a:gd name="T4" fmla="*/ 515 w 2207"/>
                  <a:gd name="T5" fmla="*/ 276 h 2215"/>
                  <a:gd name="T6" fmla="*/ 552 w 2207"/>
                  <a:gd name="T7" fmla="*/ 404 h 2215"/>
                  <a:gd name="T8" fmla="*/ 596 w 2207"/>
                  <a:gd name="T9" fmla="*/ 528 h 2215"/>
                  <a:gd name="T10" fmla="*/ 646 w 2207"/>
                  <a:gd name="T11" fmla="*/ 646 h 2215"/>
                  <a:gd name="T12" fmla="*/ 701 w 2207"/>
                  <a:gd name="T13" fmla="*/ 758 h 2215"/>
                  <a:gd name="T14" fmla="*/ 762 w 2207"/>
                  <a:gd name="T15" fmla="*/ 864 h 2215"/>
                  <a:gd name="T16" fmla="*/ 829 w 2207"/>
                  <a:gd name="T17" fmla="*/ 965 h 2215"/>
                  <a:gd name="T18" fmla="*/ 900 w 2207"/>
                  <a:gd name="T19" fmla="*/ 1059 h 2215"/>
                  <a:gd name="T20" fmla="*/ 977 w 2207"/>
                  <a:gd name="T21" fmla="*/ 1148 h 2215"/>
                  <a:gd name="T22" fmla="*/ 1062 w 2207"/>
                  <a:gd name="T23" fmla="*/ 1231 h 2215"/>
                  <a:gd name="T24" fmla="*/ 1150 w 2207"/>
                  <a:gd name="T25" fmla="*/ 1308 h 2215"/>
                  <a:gd name="T26" fmla="*/ 1245 w 2207"/>
                  <a:gd name="T27" fmla="*/ 1381 h 2215"/>
                  <a:gd name="T28" fmla="*/ 1345 w 2207"/>
                  <a:gd name="T29" fmla="*/ 1446 h 2215"/>
                  <a:gd name="T30" fmla="*/ 1451 w 2207"/>
                  <a:gd name="T31" fmla="*/ 1508 h 2215"/>
                  <a:gd name="T32" fmla="*/ 1562 w 2207"/>
                  <a:gd name="T33" fmla="*/ 1563 h 2215"/>
                  <a:gd name="T34" fmla="*/ 1680 w 2207"/>
                  <a:gd name="T35" fmla="*/ 1611 h 2215"/>
                  <a:gd name="T36" fmla="*/ 1802 w 2207"/>
                  <a:gd name="T37" fmla="*/ 1655 h 2215"/>
                  <a:gd name="T38" fmla="*/ 1932 w 2207"/>
                  <a:gd name="T39" fmla="*/ 1692 h 2215"/>
                  <a:gd name="T40" fmla="*/ 2065 w 2207"/>
                  <a:gd name="T41" fmla="*/ 1726 h 2215"/>
                  <a:gd name="T42" fmla="*/ 2207 w 2207"/>
                  <a:gd name="T43" fmla="*/ 1752 h 2215"/>
                  <a:gd name="T44" fmla="*/ 2186 w 2207"/>
                  <a:gd name="T45" fmla="*/ 1981 h 2215"/>
                  <a:gd name="T46" fmla="*/ 2166 w 2207"/>
                  <a:gd name="T47" fmla="*/ 2215 h 2215"/>
                  <a:gd name="T48" fmla="*/ 2030 w 2207"/>
                  <a:gd name="T49" fmla="*/ 2199 h 2215"/>
                  <a:gd name="T50" fmla="*/ 1898 w 2207"/>
                  <a:gd name="T51" fmla="*/ 2177 h 2215"/>
                  <a:gd name="T52" fmla="*/ 1769 w 2207"/>
                  <a:gd name="T53" fmla="*/ 2148 h 2215"/>
                  <a:gd name="T54" fmla="*/ 1645 w 2207"/>
                  <a:gd name="T55" fmla="*/ 2112 h 2215"/>
                  <a:gd name="T56" fmla="*/ 1523 w 2207"/>
                  <a:gd name="T57" fmla="*/ 2069 h 2215"/>
                  <a:gd name="T58" fmla="*/ 1405 w 2207"/>
                  <a:gd name="T59" fmla="*/ 2021 h 2215"/>
                  <a:gd name="T60" fmla="*/ 1291 w 2207"/>
                  <a:gd name="T61" fmla="*/ 1967 h 2215"/>
                  <a:gd name="T62" fmla="*/ 1182 w 2207"/>
                  <a:gd name="T63" fmla="*/ 1908 h 2215"/>
                  <a:gd name="T64" fmla="*/ 1078 w 2207"/>
                  <a:gd name="T65" fmla="*/ 1844 h 2215"/>
                  <a:gd name="T66" fmla="*/ 976 w 2207"/>
                  <a:gd name="T67" fmla="*/ 1774 h 2215"/>
                  <a:gd name="T68" fmla="*/ 880 w 2207"/>
                  <a:gd name="T69" fmla="*/ 1700 h 2215"/>
                  <a:gd name="T70" fmla="*/ 787 w 2207"/>
                  <a:gd name="T71" fmla="*/ 1621 h 2215"/>
                  <a:gd name="T72" fmla="*/ 699 w 2207"/>
                  <a:gd name="T73" fmla="*/ 1540 h 2215"/>
                  <a:gd name="T74" fmla="*/ 616 w 2207"/>
                  <a:gd name="T75" fmla="*/ 1454 h 2215"/>
                  <a:gd name="T76" fmla="*/ 538 w 2207"/>
                  <a:gd name="T77" fmla="*/ 1363 h 2215"/>
                  <a:gd name="T78" fmla="*/ 464 w 2207"/>
                  <a:gd name="T79" fmla="*/ 1272 h 2215"/>
                  <a:gd name="T80" fmla="*/ 395 w 2207"/>
                  <a:gd name="T81" fmla="*/ 1177 h 2215"/>
                  <a:gd name="T82" fmla="*/ 333 w 2207"/>
                  <a:gd name="T83" fmla="*/ 1080 h 2215"/>
                  <a:gd name="T84" fmla="*/ 275 w 2207"/>
                  <a:gd name="T85" fmla="*/ 981 h 2215"/>
                  <a:gd name="T86" fmla="*/ 221 w 2207"/>
                  <a:gd name="T87" fmla="*/ 879 h 2215"/>
                  <a:gd name="T88" fmla="*/ 173 w 2207"/>
                  <a:gd name="T89" fmla="*/ 775 h 2215"/>
                  <a:gd name="T90" fmla="*/ 131 w 2207"/>
                  <a:gd name="T91" fmla="*/ 672 h 2215"/>
                  <a:gd name="T92" fmla="*/ 94 w 2207"/>
                  <a:gd name="T93" fmla="*/ 567 h 2215"/>
                  <a:gd name="T94" fmla="*/ 64 w 2207"/>
                  <a:gd name="T95" fmla="*/ 461 h 2215"/>
                  <a:gd name="T96" fmla="*/ 39 w 2207"/>
                  <a:gd name="T97" fmla="*/ 356 h 2215"/>
                  <a:gd name="T98" fmla="*/ 20 w 2207"/>
                  <a:gd name="T99" fmla="*/ 250 h 2215"/>
                  <a:gd name="T100" fmla="*/ 7 w 2207"/>
                  <a:gd name="T101" fmla="*/ 145 h 2215"/>
                  <a:gd name="T102" fmla="*/ 0 w 2207"/>
                  <a:gd name="T103" fmla="*/ 40 h 2215"/>
                  <a:gd name="T104" fmla="*/ 229 w 2207"/>
                  <a:gd name="T105" fmla="*/ 20 h 2215"/>
                  <a:gd name="T106" fmla="*/ 455 w 2207"/>
                  <a:gd name="T107" fmla="*/ 0 h 2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07" h="2215">
                    <a:moveTo>
                      <a:pt x="455" y="0"/>
                    </a:moveTo>
                    <a:lnTo>
                      <a:pt x="483" y="141"/>
                    </a:lnTo>
                    <a:lnTo>
                      <a:pt x="515" y="276"/>
                    </a:lnTo>
                    <a:lnTo>
                      <a:pt x="552" y="404"/>
                    </a:lnTo>
                    <a:lnTo>
                      <a:pt x="596" y="528"/>
                    </a:lnTo>
                    <a:lnTo>
                      <a:pt x="646" y="646"/>
                    </a:lnTo>
                    <a:lnTo>
                      <a:pt x="701" y="758"/>
                    </a:lnTo>
                    <a:lnTo>
                      <a:pt x="762" y="864"/>
                    </a:lnTo>
                    <a:lnTo>
                      <a:pt x="829" y="965"/>
                    </a:lnTo>
                    <a:lnTo>
                      <a:pt x="900" y="1059"/>
                    </a:lnTo>
                    <a:lnTo>
                      <a:pt x="977" y="1148"/>
                    </a:lnTo>
                    <a:lnTo>
                      <a:pt x="1062" y="1231"/>
                    </a:lnTo>
                    <a:lnTo>
                      <a:pt x="1150" y="1308"/>
                    </a:lnTo>
                    <a:lnTo>
                      <a:pt x="1245" y="1381"/>
                    </a:lnTo>
                    <a:lnTo>
                      <a:pt x="1345" y="1446"/>
                    </a:lnTo>
                    <a:lnTo>
                      <a:pt x="1451" y="1508"/>
                    </a:lnTo>
                    <a:lnTo>
                      <a:pt x="1562" y="1563"/>
                    </a:lnTo>
                    <a:lnTo>
                      <a:pt x="1680" y="1611"/>
                    </a:lnTo>
                    <a:lnTo>
                      <a:pt x="1802" y="1655"/>
                    </a:lnTo>
                    <a:lnTo>
                      <a:pt x="1932" y="1692"/>
                    </a:lnTo>
                    <a:lnTo>
                      <a:pt x="2065" y="1726"/>
                    </a:lnTo>
                    <a:lnTo>
                      <a:pt x="2207" y="1752"/>
                    </a:lnTo>
                    <a:lnTo>
                      <a:pt x="2186" y="1981"/>
                    </a:lnTo>
                    <a:lnTo>
                      <a:pt x="2166" y="2215"/>
                    </a:lnTo>
                    <a:lnTo>
                      <a:pt x="2030" y="2199"/>
                    </a:lnTo>
                    <a:lnTo>
                      <a:pt x="1898" y="2177"/>
                    </a:lnTo>
                    <a:lnTo>
                      <a:pt x="1769" y="2148"/>
                    </a:lnTo>
                    <a:lnTo>
                      <a:pt x="1645" y="2112"/>
                    </a:lnTo>
                    <a:lnTo>
                      <a:pt x="1523" y="2069"/>
                    </a:lnTo>
                    <a:lnTo>
                      <a:pt x="1405" y="2021"/>
                    </a:lnTo>
                    <a:lnTo>
                      <a:pt x="1291" y="1967"/>
                    </a:lnTo>
                    <a:lnTo>
                      <a:pt x="1182" y="1908"/>
                    </a:lnTo>
                    <a:lnTo>
                      <a:pt x="1078" y="1844"/>
                    </a:lnTo>
                    <a:lnTo>
                      <a:pt x="976" y="1774"/>
                    </a:lnTo>
                    <a:lnTo>
                      <a:pt x="880" y="1700"/>
                    </a:lnTo>
                    <a:lnTo>
                      <a:pt x="787" y="1621"/>
                    </a:lnTo>
                    <a:lnTo>
                      <a:pt x="699" y="1540"/>
                    </a:lnTo>
                    <a:lnTo>
                      <a:pt x="616" y="1454"/>
                    </a:lnTo>
                    <a:lnTo>
                      <a:pt x="538" y="1363"/>
                    </a:lnTo>
                    <a:lnTo>
                      <a:pt x="464" y="1272"/>
                    </a:lnTo>
                    <a:lnTo>
                      <a:pt x="395" y="1177"/>
                    </a:lnTo>
                    <a:lnTo>
                      <a:pt x="333" y="1080"/>
                    </a:lnTo>
                    <a:lnTo>
                      <a:pt x="275" y="981"/>
                    </a:lnTo>
                    <a:lnTo>
                      <a:pt x="221" y="879"/>
                    </a:lnTo>
                    <a:lnTo>
                      <a:pt x="173" y="775"/>
                    </a:lnTo>
                    <a:lnTo>
                      <a:pt x="131" y="672"/>
                    </a:lnTo>
                    <a:lnTo>
                      <a:pt x="94" y="567"/>
                    </a:lnTo>
                    <a:lnTo>
                      <a:pt x="64" y="461"/>
                    </a:lnTo>
                    <a:lnTo>
                      <a:pt x="39" y="356"/>
                    </a:lnTo>
                    <a:lnTo>
                      <a:pt x="20" y="250"/>
                    </a:lnTo>
                    <a:lnTo>
                      <a:pt x="7" y="145"/>
                    </a:lnTo>
                    <a:lnTo>
                      <a:pt x="0" y="40"/>
                    </a:lnTo>
                    <a:lnTo>
                      <a:pt x="229" y="20"/>
                    </a:lnTo>
                    <a:lnTo>
                      <a:pt x="4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>
                  <a:latin typeface="+mn-lt"/>
                </a:endParaRPr>
              </a:p>
            </p:txBody>
          </p:sp>
          <p:sp>
            <p:nvSpPr>
              <p:cNvPr id="24" name="Freeform 203"/>
              <p:cNvSpPr/>
              <p:nvPr/>
            </p:nvSpPr>
            <p:spPr bwMode="auto">
              <a:xfrm>
                <a:off x="4498" y="1005"/>
                <a:ext cx="384" cy="435"/>
              </a:xfrm>
              <a:custGeom>
                <a:avLst/>
                <a:gdLst>
                  <a:gd name="T0" fmla="*/ 274 w 1151"/>
                  <a:gd name="T1" fmla="*/ 0 h 1305"/>
                  <a:gd name="T2" fmla="*/ 383 w 1151"/>
                  <a:gd name="T3" fmla="*/ 83 h 1305"/>
                  <a:gd name="T4" fmla="*/ 486 w 1151"/>
                  <a:gd name="T5" fmla="*/ 169 h 1305"/>
                  <a:gd name="T6" fmla="*/ 582 w 1151"/>
                  <a:gd name="T7" fmla="*/ 260 h 1305"/>
                  <a:gd name="T8" fmla="*/ 674 w 1151"/>
                  <a:gd name="T9" fmla="*/ 355 h 1305"/>
                  <a:gd name="T10" fmla="*/ 760 w 1151"/>
                  <a:gd name="T11" fmla="*/ 454 h 1305"/>
                  <a:gd name="T12" fmla="*/ 838 w 1151"/>
                  <a:gd name="T13" fmla="*/ 557 h 1305"/>
                  <a:gd name="T14" fmla="*/ 912 w 1151"/>
                  <a:gd name="T15" fmla="*/ 665 h 1305"/>
                  <a:gd name="T16" fmla="*/ 981 w 1151"/>
                  <a:gd name="T17" fmla="*/ 777 h 1305"/>
                  <a:gd name="T18" fmla="*/ 1043 w 1151"/>
                  <a:gd name="T19" fmla="*/ 895 h 1305"/>
                  <a:gd name="T20" fmla="*/ 1100 w 1151"/>
                  <a:gd name="T21" fmla="*/ 1016 h 1305"/>
                  <a:gd name="T22" fmla="*/ 1151 w 1151"/>
                  <a:gd name="T23" fmla="*/ 1142 h 1305"/>
                  <a:gd name="T24" fmla="*/ 998 w 1151"/>
                  <a:gd name="T25" fmla="*/ 1198 h 1305"/>
                  <a:gd name="T26" fmla="*/ 850 w 1151"/>
                  <a:gd name="T27" fmla="*/ 1252 h 1305"/>
                  <a:gd name="T28" fmla="*/ 701 w 1151"/>
                  <a:gd name="T29" fmla="*/ 1305 h 1305"/>
                  <a:gd name="T30" fmla="*/ 656 w 1151"/>
                  <a:gd name="T31" fmla="*/ 1195 h 1305"/>
                  <a:gd name="T32" fmla="*/ 605 w 1151"/>
                  <a:gd name="T33" fmla="*/ 1089 h 1305"/>
                  <a:gd name="T34" fmla="*/ 549 w 1151"/>
                  <a:gd name="T35" fmla="*/ 987 h 1305"/>
                  <a:gd name="T36" fmla="*/ 486 w 1151"/>
                  <a:gd name="T37" fmla="*/ 888 h 1305"/>
                  <a:gd name="T38" fmla="*/ 418 w 1151"/>
                  <a:gd name="T39" fmla="*/ 793 h 1305"/>
                  <a:gd name="T40" fmla="*/ 343 w 1151"/>
                  <a:gd name="T41" fmla="*/ 703 h 1305"/>
                  <a:gd name="T42" fmla="*/ 265 w 1151"/>
                  <a:gd name="T43" fmla="*/ 618 h 1305"/>
                  <a:gd name="T44" fmla="*/ 181 w 1151"/>
                  <a:gd name="T45" fmla="*/ 538 h 1305"/>
                  <a:gd name="T46" fmla="*/ 93 w 1151"/>
                  <a:gd name="T47" fmla="*/ 463 h 1305"/>
                  <a:gd name="T48" fmla="*/ 0 w 1151"/>
                  <a:gd name="T49" fmla="*/ 391 h 1305"/>
                  <a:gd name="T50" fmla="*/ 92 w 1151"/>
                  <a:gd name="T51" fmla="*/ 260 h 1305"/>
                  <a:gd name="T52" fmla="*/ 183 w 1151"/>
                  <a:gd name="T53" fmla="*/ 129 h 1305"/>
                  <a:gd name="T54" fmla="*/ 274 w 1151"/>
                  <a:gd name="T55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51" h="1305">
                    <a:moveTo>
                      <a:pt x="274" y="0"/>
                    </a:moveTo>
                    <a:lnTo>
                      <a:pt x="383" y="83"/>
                    </a:lnTo>
                    <a:lnTo>
                      <a:pt x="486" y="169"/>
                    </a:lnTo>
                    <a:lnTo>
                      <a:pt x="582" y="260"/>
                    </a:lnTo>
                    <a:lnTo>
                      <a:pt x="674" y="355"/>
                    </a:lnTo>
                    <a:lnTo>
                      <a:pt x="760" y="454"/>
                    </a:lnTo>
                    <a:lnTo>
                      <a:pt x="838" y="557"/>
                    </a:lnTo>
                    <a:lnTo>
                      <a:pt x="912" y="665"/>
                    </a:lnTo>
                    <a:lnTo>
                      <a:pt x="981" y="777"/>
                    </a:lnTo>
                    <a:lnTo>
                      <a:pt x="1043" y="895"/>
                    </a:lnTo>
                    <a:lnTo>
                      <a:pt x="1100" y="1016"/>
                    </a:lnTo>
                    <a:lnTo>
                      <a:pt x="1151" y="1142"/>
                    </a:lnTo>
                    <a:lnTo>
                      <a:pt x="998" y="1198"/>
                    </a:lnTo>
                    <a:lnTo>
                      <a:pt x="850" y="1252"/>
                    </a:lnTo>
                    <a:lnTo>
                      <a:pt x="701" y="1305"/>
                    </a:lnTo>
                    <a:lnTo>
                      <a:pt x="656" y="1195"/>
                    </a:lnTo>
                    <a:lnTo>
                      <a:pt x="605" y="1089"/>
                    </a:lnTo>
                    <a:lnTo>
                      <a:pt x="549" y="987"/>
                    </a:lnTo>
                    <a:lnTo>
                      <a:pt x="486" y="888"/>
                    </a:lnTo>
                    <a:lnTo>
                      <a:pt x="418" y="793"/>
                    </a:lnTo>
                    <a:lnTo>
                      <a:pt x="343" y="703"/>
                    </a:lnTo>
                    <a:lnTo>
                      <a:pt x="265" y="618"/>
                    </a:lnTo>
                    <a:lnTo>
                      <a:pt x="181" y="538"/>
                    </a:lnTo>
                    <a:lnTo>
                      <a:pt x="93" y="463"/>
                    </a:lnTo>
                    <a:lnTo>
                      <a:pt x="0" y="391"/>
                    </a:lnTo>
                    <a:lnTo>
                      <a:pt x="92" y="260"/>
                    </a:lnTo>
                    <a:lnTo>
                      <a:pt x="183" y="129"/>
                    </a:lnTo>
                    <a:lnTo>
                      <a:pt x="2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>
                  <a:latin typeface="+mn-lt"/>
                </a:endParaRPr>
              </a:p>
            </p:txBody>
          </p:sp>
          <p:sp>
            <p:nvSpPr>
              <p:cNvPr id="25" name="Freeform 204"/>
              <p:cNvSpPr>
                <a:spLocks noEditPoints="1"/>
              </p:cNvSpPr>
              <p:nvPr/>
            </p:nvSpPr>
            <p:spPr bwMode="auto">
              <a:xfrm>
                <a:off x="4303" y="1444"/>
                <a:ext cx="229" cy="565"/>
              </a:xfrm>
              <a:custGeom>
                <a:avLst/>
                <a:gdLst>
                  <a:gd name="T0" fmla="*/ 156 w 688"/>
                  <a:gd name="T1" fmla="*/ 157 h 1695"/>
                  <a:gd name="T2" fmla="*/ 156 w 688"/>
                  <a:gd name="T3" fmla="*/ 1539 h 1695"/>
                  <a:gd name="T4" fmla="*/ 532 w 688"/>
                  <a:gd name="T5" fmla="*/ 1539 h 1695"/>
                  <a:gd name="T6" fmla="*/ 532 w 688"/>
                  <a:gd name="T7" fmla="*/ 157 h 1695"/>
                  <a:gd name="T8" fmla="*/ 156 w 688"/>
                  <a:gd name="T9" fmla="*/ 157 h 1695"/>
                  <a:gd name="T10" fmla="*/ 77 w 688"/>
                  <a:gd name="T11" fmla="*/ 0 h 1695"/>
                  <a:gd name="T12" fmla="*/ 609 w 688"/>
                  <a:gd name="T13" fmla="*/ 0 h 1695"/>
                  <a:gd name="T14" fmla="*/ 634 w 688"/>
                  <a:gd name="T15" fmla="*/ 4 h 1695"/>
                  <a:gd name="T16" fmla="*/ 656 w 688"/>
                  <a:gd name="T17" fmla="*/ 14 h 1695"/>
                  <a:gd name="T18" fmla="*/ 673 w 688"/>
                  <a:gd name="T19" fmla="*/ 32 h 1695"/>
                  <a:gd name="T20" fmla="*/ 684 w 688"/>
                  <a:gd name="T21" fmla="*/ 52 h 1695"/>
                  <a:gd name="T22" fmla="*/ 688 w 688"/>
                  <a:gd name="T23" fmla="*/ 77 h 1695"/>
                  <a:gd name="T24" fmla="*/ 688 w 688"/>
                  <a:gd name="T25" fmla="*/ 1618 h 1695"/>
                  <a:gd name="T26" fmla="*/ 684 w 688"/>
                  <a:gd name="T27" fmla="*/ 1643 h 1695"/>
                  <a:gd name="T28" fmla="*/ 673 w 688"/>
                  <a:gd name="T29" fmla="*/ 1663 h 1695"/>
                  <a:gd name="T30" fmla="*/ 656 w 688"/>
                  <a:gd name="T31" fmla="*/ 1681 h 1695"/>
                  <a:gd name="T32" fmla="*/ 634 w 688"/>
                  <a:gd name="T33" fmla="*/ 1691 h 1695"/>
                  <a:gd name="T34" fmla="*/ 609 w 688"/>
                  <a:gd name="T35" fmla="*/ 1695 h 1695"/>
                  <a:gd name="T36" fmla="*/ 77 w 688"/>
                  <a:gd name="T37" fmla="*/ 1695 h 1695"/>
                  <a:gd name="T38" fmla="*/ 52 w 688"/>
                  <a:gd name="T39" fmla="*/ 1691 h 1695"/>
                  <a:gd name="T40" fmla="*/ 30 w 688"/>
                  <a:gd name="T41" fmla="*/ 1681 h 1695"/>
                  <a:gd name="T42" fmla="*/ 14 w 688"/>
                  <a:gd name="T43" fmla="*/ 1663 h 1695"/>
                  <a:gd name="T44" fmla="*/ 3 w 688"/>
                  <a:gd name="T45" fmla="*/ 1643 h 1695"/>
                  <a:gd name="T46" fmla="*/ 0 w 688"/>
                  <a:gd name="T47" fmla="*/ 1618 h 1695"/>
                  <a:gd name="T48" fmla="*/ 0 w 688"/>
                  <a:gd name="T49" fmla="*/ 77 h 1695"/>
                  <a:gd name="T50" fmla="*/ 3 w 688"/>
                  <a:gd name="T51" fmla="*/ 52 h 1695"/>
                  <a:gd name="T52" fmla="*/ 14 w 688"/>
                  <a:gd name="T53" fmla="*/ 32 h 1695"/>
                  <a:gd name="T54" fmla="*/ 30 w 688"/>
                  <a:gd name="T55" fmla="*/ 14 h 1695"/>
                  <a:gd name="T56" fmla="*/ 52 w 688"/>
                  <a:gd name="T57" fmla="*/ 4 h 1695"/>
                  <a:gd name="T58" fmla="*/ 77 w 688"/>
                  <a:gd name="T59" fmla="*/ 0 h 1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88" h="1695">
                    <a:moveTo>
                      <a:pt x="156" y="157"/>
                    </a:moveTo>
                    <a:lnTo>
                      <a:pt x="156" y="1539"/>
                    </a:lnTo>
                    <a:lnTo>
                      <a:pt x="532" y="1539"/>
                    </a:lnTo>
                    <a:lnTo>
                      <a:pt x="532" y="157"/>
                    </a:lnTo>
                    <a:lnTo>
                      <a:pt x="156" y="157"/>
                    </a:lnTo>
                    <a:close/>
                    <a:moveTo>
                      <a:pt x="77" y="0"/>
                    </a:moveTo>
                    <a:lnTo>
                      <a:pt x="609" y="0"/>
                    </a:lnTo>
                    <a:lnTo>
                      <a:pt x="634" y="4"/>
                    </a:lnTo>
                    <a:lnTo>
                      <a:pt x="656" y="14"/>
                    </a:lnTo>
                    <a:lnTo>
                      <a:pt x="673" y="32"/>
                    </a:lnTo>
                    <a:lnTo>
                      <a:pt x="684" y="52"/>
                    </a:lnTo>
                    <a:lnTo>
                      <a:pt x="688" y="77"/>
                    </a:lnTo>
                    <a:lnTo>
                      <a:pt x="688" y="1618"/>
                    </a:lnTo>
                    <a:lnTo>
                      <a:pt x="684" y="1643"/>
                    </a:lnTo>
                    <a:lnTo>
                      <a:pt x="673" y="1663"/>
                    </a:lnTo>
                    <a:lnTo>
                      <a:pt x="656" y="1681"/>
                    </a:lnTo>
                    <a:lnTo>
                      <a:pt x="634" y="1691"/>
                    </a:lnTo>
                    <a:lnTo>
                      <a:pt x="609" y="1695"/>
                    </a:lnTo>
                    <a:lnTo>
                      <a:pt x="77" y="1695"/>
                    </a:lnTo>
                    <a:lnTo>
                      <a:pt x="52" y="1691"/>
                    </a:lnTo>
                    <a:lnTo>
                      <a:pt x="30" y="1681"/>
                    </a:lnTo>
                    <a:lnTo>
                      <a:pt x="14" y="1663"/>
                    </a:lnTo>
                    <a:lnTo>
                      <a:pt x="3" y="1643"/>
                    </a:lnTo>
                    <a:lnTo>
                      <a:pt x="0" y="1618"/>
                    </a:lnTo>
                    <a:lnTo>
                      <a:pt x="0" y="77"/>
                    </a:lnTo>
                    <a:lnTo>
                      <a:pt x="3" y="52"/>
                    </a:lnTo>
                    <a:lnTo>
                      <a:pt x="14" y="32"/>
                    </a:lnTo>
                    <a:lnTo>
                      <a:pt x="30" y="14"/>
                    </a:lnTo>
                    <a:lnTo>
                      <a:pt x="52" y="4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>
                  <a:latin typeface="+mn-lt"/>
                </a:endParaRPr>
              </a:p>
            </p:txBody>
          </p:sp>
          <p:sp>
            <p:nvSpPr>
              <p:cNvPr id="26" name="Freeform 205"/>
              <p:cNvSpPr>
                <a:spLocks noEditPoints="1"/>
              </p:cNvSpPr>
              <p:nvPr/>
            </p:nvSpPr>
            <p:spPr bwMode="auto">
              <a:xfrm>
                <a:off x="3733" y="1580"/>
                <a:ext cx="230" cy="429"/>
              </a:xfrm>
              <a:custGeom>
                <a:avLst/>
                <a:gdLst>
                  <a:gd name="T0" fmla="*/ 155 w 688"/>
                  <a:gd name="T1" fmla="*/ 1010 h 1286"/>
                  <a:gd name="T2" fmla="*/ 155 w 688"/>
                  <a:gd name="T3" fmla="*/ 1130 h 1286"/>
                  <a:gd name="T4" fmla="*/ 276 w 688"/>
                  <a:gd name="T5" fmla="*/ 1130 h 1286"/>
                  <a:gd name="T6" fmla="*/ 155 w 688"/>
                  <a:gd name="T7" fmla="*/ 1010 h 1286"/>
                  <a:gd name="T8" fmla="*/ 155 w 688"/>
                  <a:gd name="T9" fmla="*/ 764 h 1286"/>
                  <a:gd name="T10" fmla="*/ 155 w 688"/>
                  <a:gd name="T11" fmla="*/ 886 h 1286"/>
                  <a:gd name="T12" fmla="*/ 400 w 688"/>
                  <a:gd name="T13" fmla="*/ 1130 h 1286"/>
                  <a:gd name="T14" fmla="*/ 400 w 688"/>
                  <a:gd name="T15" fmla="*/ 1132 h 1286"/>
                  <a:gd name="T16" fmla="*/ 523 w 688"/>
                  <a:gd name="T17" fmla="*/ 1132 h 1286"/>
                  <a:gd name="T18" fmla="*/ 155 w 688"/>
                  <a:gd name="T19" fmla="*/ 764 h 1286"/>
                  <a:gd name="T20" fmla="*/ 155 w 688"/>
                  <a:gd name="T21" fmla="*/ 516 h 1286"/>
                  <a:gd name="T22" fmla="*/ 155 w 688"/>
                  <a:gd name="T23" fmla="*/ 638 h 1286"/>
                  <a:gd name="T24" fmla="*/ 532 w 688"/>
                  <a:gd name="T25" fmla="*/ 1017 h 1286"/>
                  <a:gd name="T26" fmla="*/ 532 w 688"/>
                  <a:gd name="T27" fmla="*/ 893 h 1286"/>
                  <a:gd name="T28" fmla="*/ 155 w 688"/>
                  <a:gd name="T29" fmla="*/ 516 h 1286"/>
                  <a:gd name="T30" fmla="*/ 155 w 688"/>
                  <a:gd name="T31" fmla="*/ 269 h 1286"/>
                  <a:gd name="T32" fmla="*/ 155 w 688"/>
                  <a:gd name="T33" fmla="*/ 393 h 1286"/>
                  <a:gd name="T34" fmla="*/ 532 w 688"/>
                  <a:gd name="T35" fmla="*/ 769 h 1286"/>
                  <a:gd name="T36" fmla="*/ 532 w 688"/>
                  <a:gd name="T37" fmla="*/ 647 h 1286"/>
                  <a:gd name="T38" fmla="*/ 155 w 688"/>
                  <a:gd name="T39" fmla="*/ 269 h 1286"/>
                  <a:gd name="T40" fmla="*/ 165 w 688"/>
                  <a:gd name="T41" fmla="*/ 157 h 1286"/>
                  <a:gd name="T42" fmla="*/ 532 w 688"/>
                  <a:gd name="T43" fmla="*/ 524 h 1286"/>
                  <a:gd name="T44" fmla="*/ 532 w 688"/>
                  <a:gd name="T45" fmla="*/ 400 h 1286"/>
                  <a:gd name="T46" fmla="*/ 289 w 688"/>
                  <a:gd name="T47" fmla="*/ 157 h 1286"/>
                  <a:gd name="T48" fmla="*/ 165 w 688"/>
                  <a:gd name="T49" fmla="*/ 157 h 1286"/>
                  <a:gd name="T50" fmla="*/ 411 w 688"/>
                  <a:gd name="T51" fmla="*/ 155 h 1286"/>
                  <a:gd name="T52" fmla="*/ 532 w 688"/>
                  <a:gd name="T53" fmla="*/ 276 h 1286"/>
                  <a:gd name="T54" fmla="*/ 532 w 688"/>
                  <a:gd name="T55" fmla="*/ 155 h 1286"/>
                  <a:gd name="T56" fmla="*/ 411 w 688"/>
                  <a:gd name="T57" fmla="*/ 155 h 1286"/>
                  <a:gd name="T58" fmla="*/ 78 w 688"/>
                  <a:gd name="T59" fmla="*/ 0 h 1286"/>
                  <a:gd name="T60" fmla="*/ 611 w 688"/>
                  <a:gd name="T61" fmla="*/ 0 h 1286"/>
                  <a:gd name="T62" fmla="*/ 635 w 688"/>
                  <a:gd name="T63" fmla="*/ 4 h 1286"/>
                  <a:gd name="T64" fmla="*/ 657 w 688"/>
                  <a:gd name="T65" fmla="*/ 14 h 1286"/>
                  <a:gd name="T66" fmla="*/ 673 w 688"/>
                  <a:gd name="T67" fmla="*/ 32 h 1286"/>
                  <a:gd name="T68" fmla="*/ 685 w 688"/>
                  <a:gd name="T69" fmla="*/ 52 h 1286"/>
                  <a:gd name="T70" fmla="*/ 688 w 688"/>
                  <a:gd name="T71" fmla="*/ 77 h 1286"/>
                  <a:gd name="T72" fmla="*/ 688 w 688"/>
                  <a:gd name="T73" fmla="*/ 1209 h 1286"/>
                  <a:gd name="T74" fmla="*/ 685 w 688"/>
                  <a:gd name="T75" fmla="*/ 1234 h 1286"/>
                  <a:gd name="T76" fmla="*/ 673 w 688"/>
                  <a:gd name="T77" fmla="*/ 1254 h 1286"/>
                  <a:gd name="T78" fmla="*/ 657 w 688"/>
                  <a:gd name="T79" fmla="*/ 1272 h 1286"/>
                  <a:gd name="T80" fmla="*/ 635 w 688"/>
                  <a:gd name="T81" fmla="*/ 1282 h 1286"/>
                  <a:gd name="T82" fmla="*/ 611 w 688"/>
                  <a:gd name="T83" fmla="*/ 1286 h 1286"/>
                  <a:gd name="T84" fmla="*/ 78 w 688"/>
                  <a:gd name="T85" fmla="*/ 1286 h 1286"/>
                  <a:gd name="T86" fmla="*/ 53 w 688"/>
                  <a:gd name="T87" fmla="*/ 1282 h 1286"/>
                  <a:gd name="T88" fmla="*/ 32 w 688"/>
                  <a:gd name="T89" fmla="*/ 1272 h 1286"/>
                  <a:gd name="T90" fmla="*/ 14 w 688"/>
                  <a:gd name="T91" fmla="*/ 1254 h 1286"/>
                  <a:gd name="T92" fmla="*/ 4 w 688"/>
                  <a:gd name="T93" fmla="*/ 1234 h 1286"/>
                  <a:gd name="T94" fmla="*/ 0 w 688"/>
                  <a:gd name="T95" fmla="*/ 1209 h 1286"/>
                  <a:gd name="T96" fmla="*/ 0 w 688"/>
                  <a:gd name="T97" fmla="*/ 77 h 1286"/>
                  <a:gd name="T98" fmla="*/ 4 w 688"/>
                  <a:gd name="T99" fmla="*/ 52 h 1286"/>
                  <a:gd name="T100" fmla="*/ 14 w 688"/>
                  <a:gd name="T101" fmla="*/ 32 h 1286"/>
                  <a:gd name="T102" fmla="*/ 32 w 688"/>
                  <a:gd name="T103" fmla="*/ 14 h 1286"/>
                  <a:gd name="T104" fmla="*/ 53 w 688"/>
                  <a:gd name="T105" fmla="*/ 4 h 1286"/>
                  <a:gd name="T106" fmla="*/ 78 w 688"/>
                  <a:gd name="T107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8" h="1286">
                    <a:moveTo>
                      <a:pt x="155" y="1010"/>
                    </a:moveTo>
                    <a:lnTo>
                      <a:pt x="155" y="1130"/>
                    </a:lnTo>
                    <a:lnTo>
                      <a:pt x="276" y="1130"/>
                    </a:lnTo>
                    <a:lnTo>
                      <a:pt x="155" y="1010"/>
                    </a:lnTo>
                    <a:close/>
                    <a:moveTo>
                      <a:pt x="155" y="764"/>
                    </a:moveTo>
                    <a:lnTo>
                      <a:pt x="155" y="886"/>
                    </a:lnTo>
                    <a:lnTo>
                      <a:pt x="400" y="1130"/>
                    </a:lnTo>
                    <a:lnTo>
                      <a:pt x="400" y="1132"/>
                    </a:lnTo>
                    <a:lnTo>
                      <a:pt x="523" y="1132"/>
                    </a:lnTo>
                    <a:lnTo>
                      <a:pt x="155" y="764"/>
                    </a:lnTo>
                    <a:close/>
                    <a:moveTo>
                      <a:pt x="155" y="516"/>
                    </a:moveTo>
                    <a:lnTo>
                      <a:pt x="155" y="638"/>
                    </a:lnTo>
                    <a:lnTo>
                      <a:pt x="532" y="1017"/>
                    </a:lnTo>
                    <a:lnTo>
                      <a:pt x="532" y="893"/>
                    </a:lnTo>
                    <a:lnTo>
                      <a:pt x="155" y="516"/>
                    </a:lnTo>
                    <a:close/>
                    <a:moveTo>
                      <a:pt x="155" y="269"/>
                    </a:moveTo>
                    <a:lnTo>
                      <a:pt x="155" y="393"/>
                    </a:lnTo>
                    <a:lnTo>
                      <a:pt x="532" y="769"/>
                    </a:lnTo>
                    <a:lnTo>
                      <a:pt x="532" y="647"/>
                    </a:lnTo>
                    <a:lnTo>
                      <a:pt x="155" y="269"/>
                    </a:lnTo>
                    <a:close/>
                    <a:moveTo>
                      <a:pt x="165" y="157"/>
                    </a:moveTo>
                    <a:lnTo>
                      <a:pt x="532" y="524"/>
                    </a:lnTo>
                    <a:lnTo>
                      <a:pt x="532" y="400"/>
                    </a:lnTo>
                    <a:lnTo>
                      <a:pt x="289" y="157"/>
                    </a:lnTo>
                    <a:lnTo>
                      <a:pt x="165" y="157"/>
                    </a:lnTo>
                    <a:close/>
                    <a:moveTo>
                      <a:pt x="411" y="155"/>
                    </a:moveTo>
                    <a:lnTo>
                      <a:pt x="532" y="276"/>
                    </a:lnTo>
                    <a:lnTo>
                      <a:pt x="532" y="155"/>
                    </a:lnTo>
                    <a:lnTo>
                      <a:pt x="411" y="155"/>
                    </a:lnTo>
                    <a:close/>
                    <a:moveTo>
                      <a:pt x="78" y="0"/>
                    </a:moveTo>
                    <a:lnTo>
                      <a:pt x="611" y="0"/>
                    </a:lnTo>
                    <a:lnTo>
                      <a:pt x="635" y="4"/>
                    </a:lnTo>
                    <a:lnTo>
                      <a:pt x="657" y="14"/>
                    </a:lnTo>
                    <a:lnTo>
                      <a:pt x="673" y="32"/>
                    </a:lnTo>
                    <a:lnTo>
                      <a:pt x="685" y="52"/>
                    </a:lnTo>
                    <a:lnTo>
                      <a:pt x="688" y="77"/>
                    </a:lnTo>
                    <a:lnTo>
                      <a:pt x="688" y="1209"/>
                    </a:lnTo>
                    <a:lnTo>
                      <a:pt x="685" y="1234"/>
                    </a:lnTo>
                    <a:lnTo>
                      <a:pt x="673" y="1254"/>
                    </a:lnTo>
                    <a:lnTo>
                      <a:pt x="657" y="1272"/>
                    </a:lnTo>
                    <a:lnTo>
                      <a:pt x="635" y="1282"/>
                    </a:lnTo>
                    <a:lnTo>
                      <a:pt x="611" y="1286"/>
                    </a:lnTo>
                    <a:lnTo>
                      <a:pt x="78" y="1286"/>
                    </a:lnTo>
                    <a:lnTo>
                      <a:pt x="53" y="1282"/>
                    </a:lnTo>
                    <a:lnTo>
                      <a:pt x="32" y="1272"/>
                    </a:lnTo>
                    <a:lnTo>
                      <a:pt x="14" y="1254"/>
                    </a:lnTo>
                    <a:lnTo>
                      <a:pt x="4" y="1234"/>
                    </a:lnTo>
                    <a:lnTo>
                      <a:pt x="0" y="1209"/>
                    </a:lnTo>
                    <a:lnTo>
                      <a:pt x="0" y="77"/>
                    </a:lnTo>
                    <a:lnTo>
                      <a:pt x="4" y="52"/>
                    </a:lnTo>
                    <a:lnTo>
                      <a:pt x="14" y="32"/>
                    </a:lnTo>
                    <a:lnTo>
                      <a:pt x="32" y="14"/>
                    </a:lnTo>
                    <a:lnTo>
                      <a:pt x="53" y="4"/>
                    </a:lnTo>
                    <a:lnTo>
                      <a:pt x="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>
                  <a:latin typeface="+mn-lt"/>
                </a:endParaRPr>
              </a:p>
            </p:txBody>
          </p:sp>
          <p:sp>
            <p:nvSpPr>
              <p:cNvPr id="27" name="Freeform 206"/>
              <p:cNvSpPr/>
              <p:nvPr/>
            </p:nvSpPr>
            <p:spPr bwMode="auto">
              <a:xfrm>
                <a:off x="4018" y="1235"/>
                <a:ext cx="229" cy="774"/>
              </a:xfrm>
              <a:custGeom>
                <a:avLst/>
                <a:gdLst>
                  <a:gd name="T0" fmla="*/ 79 w 689"/>
                  <a:gd name="T1" fmla="*/ 0 h 2321"/>
                  <a:gd name="T2" fmla="*/ 611 w 689"/>
                  <a:gd name="T3" fmla="*/ 0 h 2321"/>
                  <a:gd name="T4" fmla="*/ 636 w 689"/>
                  <a:gd name="T5" fmla="*/ 4 h 2321"/>
                  <a:gd name="T6" fmla="*/ 657 w 689"/>
                  <a:gd name="T7" fmla="*/ 14 h 2321"/>
                  <a:gd name="T8" fmla="*/ 674 w 689"/>
                  <a:gd name="T9" fmla="*/ 32 h 2321"/>
                  <a:gd name="T10" fmla="*/ 686 w 689"/>
                  <a:gd name="T11" fmla="*/ 54 h 2321"/>
                  <a:gd name="T12" fmla="*/ 689 w 689"/>
                  <a:gd name="T13" fmla="*/ 78 h 2321"/>
                  <a:gd name="T14" fmla="*/ 689 w 689"/>
                  <a:gd name="T15" fmla="*/ 2244 h 2321"/>
                  <a:gd name="T16" fmla="*/ 686 w 689"/>
                  <a:gd name="T17" fmla="*/ 2269 h 2321"/>
                  <a:gd name="T18" fmla="*/ 674 w 689"/>
                  <a:gd name="T19" fmla="*/ 2289 h 2321"/>
                  <a:gd name="T20" fmla="*/ 657 w 689"/>
                  <a:gd name="T21" fmla="*/ 2307 h 2321"/>
                  <a:gd name="T22" fmla="*/ 636 w 689"/>
                  <a:gd name="T23" fmla="*/ 2317 h 2321"/>
                  <a:gd name="T24" fmla="*/ 611 w 689"/>
                  <a:gd name="T25" fmla="*/ 2321 h 2321"/>
                  <a:gd name="T26" fmla="*/ 79 w 689"/>
                  <a:gd name="T27" fmla="*/ 2321 h 2321"/>
                  <a:gd name="T28" fmla="*/ 54 w 689"/>
                  <a:gd name="T29" fmla="*/ 2317 h 2321"/>
                  <a:gd name="T30" fmla="*/ 32 w 689"/>
                  <a:gd name="T31" fmla="*/ 2307 h 2321"/>
                  <a:gd name="T32" fmla="*/ 15 w 689"/>
                  <a:gd name="T33" fmla="*/ 2289 h 2321"/>
                  <a:gd name="T34" fmla="*/ 5 w 689"/>
                  <a:gd name="T35" fmla="*/ 2269 h 2321"/>
                  <a:gd name="T36" fmla="*/ 0 w 689"/>
                  <a:gd name="T37" fmla="*/ 2244 h 2321"/>
                  <a:gd name="T38" fmla="*/ 0 w 689"/>
                  <a:gd name="T39" fmla="*/ 78 h 2321"/>
                  <a:gd name="T40" fmla="*/ 5 w 689"/>
                  <a:gd name="T41" fmla="*/ 54 h 2321"/>
                  <a:gd name="T42" fmla="*/ 15 w 689"/>
                  <a:gd name="T43" fmla="*/ 32 h 2321"/>
                  <a:gd name="T44" fmla="*/ 32 w 689"/>
                  <a:gd name="T45" fmla="*/ 14 h 2321"/>
                  <a:gd name="T46" fmla="*/ 54 w 689"/>
                  <a:gd name="T47" fmla="*/ 4 h 2321"/>
                  <a:gd name="T48" fmla="*/ 79 w 689"/>
                  <a:gd name="T49" fmla="*/ 0 h 2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89" h="2321">
                    <a:moveTo>
                      <a:pt x="79" y="0"/>
                    </a:moveTo>
                    <a:lnTo>
                      <a:pt x="611" y="0"/>
                    </a:lnTo>
                    <a:lnTo>
                      <a:pt x="636" y="4"/>
                    </a:lnTo>
                    <a:lnTo>
                      <a:pt x="657" y="14"/>
                    </a:lnTo>
                    <a:lnTo>
                      <a:pt x="674" y="32"/>
                    </a:lnTo>
                    <a:lnTo>
                      <a:pt x="686" y="54"/>
                    </a:lnTo>
                    <a:lnTo>
                      <a:pt x="689" y="78"/>
                    </a:lnTo>
                    <a:lnTo>
                      <a:pt x="689" y="2244"/>
                    </a:lnTo>
                    <a:lnTo>
                      <a:pt x="686" y="2269"/>
                    </a:lnTo>
                    <a:lnTo>
                      <a:pt x="674" y="2289"/>
                    </a:lnTo>
                    <a:lnTo>
                      <a:pt x="657" y="2307"/>
                    </a:lnTo>
                    <a:lnTo>
                      <a:pt x="636" y="2317"/>
                    </a:lnTo>
                    <a:lnTo>
                      <a:pt x="611" y="2321"/>
                    </a:lnTo>
                    <a:lnTo>
                      <a:pt x="79" y="2321"/>
                    </a:lnTo>
                    <a:lnTo>
                      <a:pt x="54" y="2317"/>
                    </a:lnTo>
                    <a:lnTo>
                      <a:pt x="32" y="2307"/>
                    </a:lnTo>
                    <a:lnTo>
                      <a:pt x="15" y="2289"/>
                    </a:lnTo>
                    <a:lnTo>
                      <a:pt x="5" y="2269"/>
                    </a:lnTo>
                    <a:lnTo>
                      <a:pt x="0" y="2244"/>
                    </a:lnTo>
                    <a:lnTo>
                      <a:pt x="0" y="78"/>
                    </a:lnTo>
                    <a:lnTo>
                      <a:pt x="5" y="54"/>
                    </a:lnTo>
                    <a:lnTo>
                      <a:pt x="15" y="32"/>
                    </a:lnTo>
                    <a:lnTo>
                      <a:pt x="32" y="14"/>
                    </a:lnTo>
                    <a:lnTo>
                      <a:pt x="54" y="4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>
                  <a:latin typeface="+mn-lt"/>
                </a:endParaRPr>
              </a:p>
            </p:txBody>
          </p:sp>
        </p:grpSp>
        <p:sp>
          <p:nvSpPr>
            <p:cNvPr id="57" name="文本框 56"/>
            <p:cNvSpPr txBox="1"/>
            <p:nvPr>
              <p:custDataLst>
                <p:tags r:id="rId7"/>
              </p:custDataLst>
            </p:nvPr>
          </p:nvSpPr>
          <p:spPr>
            <a:xfrm>
              <a:off x="7746519" y="1163076"/>
              <a:ext cx="2034865" cy="657539"/>
            </a:xfrm>
            <a:prstGeom prst="rect">
              <a:avLst/>
            </a:prstGeom>
            <a:noFill/>
          </p:spPr>
          <p:txBody>
            <a:bodyPr wrap="square" anchor="b" anchorCtr="0">
              <a:normAutofit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r>
                <a:rPr lang="en-US" altLang="zh-CN" sz="1400" b="1" dirty="0" err="1">
                  <a:solidFill>
                    <a:schemeClr val="tx1"/>
                  </a:solidFill>
                  <a:latin typeface="Arial" panose="020B0604020202020204" pitchFamily="34" charset="0"/>
                  <a:cs typeface="+mj-cs"/>
                  <a:sym typeface="Arial" panose="020B0604020202020204" pitchFamily="34" charset="0"/>
                </a:rPr>
                <a:t>Perangkapan</a:t>
              </a:r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+mj-cs"/>
                  <a:sym typeface="Arial" panose="020B0604020202020204" pitchFamily="34" charset="0"/>
                </a:rPr>
                <a:t> </a:t>
              </a:r>
              <a:r>
                <a:rPr lang="en-US" altLang="zh-CN" sz="1400" b="1" dirty="0" err="1">
                  <a:solidFill>
                    <a:schemeClr val="tx1"/>
                  </a:solidFill>
                  <a:latin typeface="Arial" panose="020B0604020202020204" pitchFamily="34" charset="0"/>
                  <a:cs typeface="+mj-cs"/>
                  <a:sym typeface="Arial" panose="020B0604020202020204" pitchFamily="34" charset="0"/>
                </a:rPr>
                <a:t>Jabatan</a:t>
              </a:r>
              <a:endPara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+mj-cs"/>
                <a:sym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E966AC6-D8F4-4294-9490-DD0CAB890106}"/>
              </a:ext>
            </a:extLst>
          </p:cNvPr>
          <p:cNvGrpSpPr/>
          <p:nvPr/>
        </p:nvGrpSpPr>
        <p:grpSpPr>
          <a:xfrm>
            <a:off x="4743812" y="4447340"/>
            <a:ext cx="3018812" cy="861060"/>
            <a:chOff x="7481548" y="4457700"/>
            <a:chExt cx="3018812" cy="861060"/>
          </a:xfrm>
        </p:grpSpPr>
        <p:sp>
          <p:nvSpPr>
            <p:cNvPr id="17" name="矩形: 圆角 16"/>
            <p:cNvSpPr/>
            <p:nvPr/>
          </p:nvSpPr>
          <p:spPr>
            <a:xfrm>
              <a:off x="7481548" y="4457700"/>
              <a:ext cx="3018812" cy="8610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Group 150"/>
            <p:cNvGrpSpPr/>
            <p:nvPr/>
          </p:nvGrpSpPr>
          <p:grpSpPr>
            <a:xfrm>
              <a:off x="7866596" y="4649410"/>
              <a:ext cx="413100" cy="413798"/>
              <a:chOff x="301625" y="3662363"/>
              <a:chExt cx="939800" cy="941387"/>
            </a:xfrm>
            <a:solidFill>
              <a:schemeClr val="accent2"/>
            </a:solidFill>
          </p:grpSpPr>
          <p:sp>
            <p:nvSpPr>
              <p:cNvPr id="36" name="Freeform 1422"/>
              <p:cNvSpPr/>
              <p:nvPr/>
            </p:nvSpPr>
            <p:spPr bwMode="auto">
              <a:xfrm>
                <a:off x="811213" y="3811588"/>
                <a:ext cx="26988" cy="63500"/>
              </a:xfrm>
              <a:custGeom>
                <a:avLst/>
                <a:gdLst>
                  <a:gd name="T0" fmla="*/ 103 w 103"/>
                  <a:gd name="T1" fmla="*/ 0 h 242"/>
                  <a:gd name="T2" fmla="*/ 103 w 103"/>
                  <a:gd name="T3" fmla="*/ 242 h 242"/>
                  <a:gd name="T4" fmla="*/ 75 w 103"/>
                  <a:gd name="T5" fmla="*/ 234 h 242"/>
                  <a:gd name="T6" fmla="*/ 52 w 103"/>
                  <a:gd name="T7" fmla="*/ 223 h 242"/>
                  <a:gd name="T8" fmla="*/ 35 w 103"/>
                  <a:gd name="T9" fmla="*/ 210 h 242"/>
                  <a:gd name="T10" fmla="*/ 22 w 103"/>
                  <a:gd name="T11" fmla="*/ 197 h 242"/>
                  <a:gd name="T12" fmla="*/ 12 w 103"/>
                  <a:gd name="T13" fmla="*/ 183 h 242"/>
                  <a:gd name="T14" fmla="*/ 7 w 103"/>
                  <a:gd name="T15" fmla="*/ 169 h 242"/>
                  <a:gd name="T16" fmla="*/ 3 w 103"/>
                  <a:gd name="T17" fmla="*/ 155 h 242"/>
                  <a:gd name="T18" fmla="*/ 0 w 103"/>
                  <a:gd name="T19" fmla="*/ 142 h 242"/>
                  <a:gd name="T20" fmla="*/ 0 w 103"/>
                  <a:gd name="T21" fmla="*/ 131 h 242"/>
                  <a:gd name="T22" fmla="*/ 0 w 103"/>
                  <a:gd name="T23" fmla="*/ 122 h 242"/>
                  <a:gd name="T24" fmla="*/ 0 w 103"/>
                  <a:gd name="T25" fmla="*/ 112 h 242"/>
                  <a:gd name="T26" fmla="*/ 0 w 103"/>
                  <a:gd name="T27" fmla="*/ 100 h 242"/>
                  <a:gd name="T28" fmla="*/ 3 w 103"/>
                  <a:gd name="T29" fmla="*/ 87 h 242"/>
                  <a:gd name="T30" fmla="*/ 7 w 103"/>
                  <a:gd name="T31" fmla="*/ 74 h 242"/>
                  <a:gd name="T32" fmla="*/ 12 w 103"/>
                  <a:gd name="T33" fmla="*/ 60 h 242"/>
                  <a:gd name="T34" fmla="*/ 22 w 103"/>
                  <a:gd name="T35" fmla="*/ 46 h 242"/>
                  <a:gd name="T36" fmla="*/ 35 w 103"/>
                  <a:gd name="T37" fmla="*/ 32 h 242"/>
                  <a:gd name="T38" fmla="*/ 52 w 103"/>
                  <a:gd name="T39" fmla="*/ 20 h 242"/>
                  <a:gd name="T40" fmla="*/ 75 w 103"/>
                  <a:gd name="T41" fmla="*/ 9 h 242"/>
                  <a:gd name="T42" fmla="*/ 103 w 103"/>
                  <a:gd name="T4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3" h="242">
                    <a:moveTo>
                      <a:pt x="103" y="0"/>
                    </a:moveTo>
                    <a:lnTo>
                      <a:pt x="103" y="242"/>
                    </a:lnTo>
                    <a:lnTo>
                      <a:pt x="75" y="234"/>
                    </a:lnTo>
                    <a:lnTo>
                      <a:pt x="52" y="223"/>
                    </a:lnTo>
                    <a:lnTo>
                      <a:pt x="35" y="210"/>
                    </a:lnTo>
                    <a:lnTo>
                      <a:pt x="22" y="197"/>
                    </a:lnTo>
                    <a:lnTo>
                      <a:pt x="12" y="183"/>
                    </a:lnTo>
                    <a:lnTo>
                      <a:pt x="7" y="169"/>
                    </a:lnTo>
                    <a:lnTo>
                      <a:pt x="3" y="155"/>
                    </a:lnTo>
                    <a:lnTo>
                      <a:pt x="0" y="142"/>
                    </a:lnTo>
                    <a:lnTo>
                      <a:pt x="0" y="131"/>
                    </a:lnTo>
                    <a:lnTo>
                      <a:pt x="0" y="122"/>
                    </a:lnTo>
                    <a:lnTo>
                      <a:pt x="0" y="112"/>
                    </a:lnTo>
                    <a:lnTo>
                      <a:pt x="0" y="100"/>
                    </a:lnTo>
                    <a:lnTo>
                      <a:pt x="3" y="87"/>
                    </a:lnTo>
                    <a:lnTo>
                      <a:pt x="7" y="74"/>
                    </a:lnTo>
                    <a:lnTo>
                      <a:pt x="12" y="60"/>
                    </a:lnTo>
                    <a:lnTo>
                      <a:pt x="22" y="46"/>
                    </a:lnTo>
                    <a:lnTo>
                      <a:pt x="35" y="32"/>
                    </a:lnTo>
                    <a:lnTo>
                      <a:pt x="52" y="20"/>
                    </a:lnTo>
                    <a:lnTo>
                      <a:pt x="75" y="9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>
                  <a:latin typeface="+mn-lt"/>
                </a:endParaRPr>
              </a:p>
            </p:txBody>
          </p:sp>
          <p:sp>
            <p:nvSpPr>
              <p:cNvPr id="37" name="Freeform 1423"/>
              <p:cNvSpPr/>
              <p:nvPr/>
            </p:nvSpPr>
            <p:spPr bwMode="auto">
              <a:xfrm>
                <a:off x="893763" y="3937000"/>
                <a:ext cx="26988" cy="63500"/>
              </a:xfrm>
              <a:custGeom>
                <a:avLst/>
                <a:gdLst>
                  <a:gd name="T0" fmla="*/ 0 w 103"/>
                  <a:gd name="T1" fmla="*/ 0 h 243"/>
                  <a:gd name="T2" fmla="*/ 27 w 103"/>
                  <a:gd name="T3" fmla="*/ 10 h 243"/>
                  <a:gd name="T4" fmla="*/ 50 w 103"/>
                  <a:gd name="T5" fmla="*/ 21 h 243"/>
                  <a:gd name="T6" fmla="*/ 67 w 103"/>
                  <a:gd name="T7" fmla="*/ 33 h 243"/>
                  <a:gd name="T8" fmla="*/ 80 w 103"/>
                  <a:gd name="T9" fmla="*/ 47 h 243"/>
                  <a:gd name="T10" fmla="*/ 90 w 103"/>
                  <a:gd name="T11" fmla="*/ 61 h 243"/>
                  <a:gd name="T12" fmla="*/ 96 w 103"/>
                  <a:gd name="T13" fmla="*/ 75 h 243"/>
                  <a:gd name="T14" fmla="*/ 99 w 103"/>
                  <a:gd name="T15" fmla="*/ 88 h 243"/>
                  <a:gd name="T16" fmla="*/ 102 w 103"/>
                  <a:gd name="T17" fmla="*/ 101 h 243"/>
                  <a:gd name="T18" fmla="*/ 103 w 103"/>
                  <a:gd name="T19" fmla="*/ 112 h 243"/>
                  <a:gd name="T20" fmla="*/ 103 w 103"/>
                  <a:gd name="T21" fmla="*/ 122 h 243"/>
                  <a:gd name="T22" fmla="*/ 103 w 103"/>
                  <a:gd name="T23" fmla="*/ 132 h 243"/>
                  <a:gd name="T24" fmla="*/ 102 w 103"/>
                  <a:gd name="T25" fmla="*/ 143 h 243"/>
                  <a:gd name="T26" fmla="*/ 99 w 103"/>
                  <a:gd name="T27" fmla="*/ 156 h 243"/>
                  <a:gd name="T28" fmla="*/ 96 w 103"/>
                  <a:gd name="T29" fmla="*/ 170 h 243"/>
                  <a:gd name="T30" fmla="*/ 90 w 103"/>
                  <a:gd name="T31" fmla="*/ 184 h 243"/>
                  <a:gd name="T32" fmla="*/ 80 w 103"/>
                  <a:gd name="T33" fmla="*/ 198 h 243"/>
                  <a:gd name="T34" fmla="*/ 67 w 103"/>
                  <a:gd name="T35" fmla="*/ 211 h 243"/>
                  <a:gd name="T36" fmla="*/ 50 w 103"/>
                  <a:gd name="T37" fmla="*/ 222 h 243"/>
                  <a:gd name="T38" fmla="*/ 27 w 103"/>
                  <a:gd name="T39" fmla="*/ 234 h 243"/>
                  <a:gd name="T40" fmla="*/ 0 w 103"/>
                  <a:gd name="T41" fmla="*/ 243 h 243"/>
                  <a:gd name="T42" fmla="*/ 0 w 103"/>
                  <a:gd name="T4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3" h="243">
                    <a:moveTo>
                      <a:pt x="0" y="0"/>
                    </a:moveTo>
                    <a:lnTo>
                      <a:pt x="27" y="10"/>
                    </a:lnTo>
                    <a:lnTo>
                      <a:pt x="50" y="21"/>
                    </a:lnTo>
                    <a:lnTo>
                      <a:pt x="67" y="33"/>
                    </a:lnTo>
                    <a:lnTo>
                      <a:pt x="80" y="47"/>
                    </a:lnTo>
                    <a:lnTo>
                      <a:pt x="90" y="61"/>
                    </a:lnTo>
                    <a:lnTo>
                      <a:pt x="96" y="75"/>
                    </a:lnTo>
                    <a:lnTo>
                      <a:pt x="99" y="88"/>
                    </a:lnTo>
                    <a:lnTo>
                      <a:pt x="102" y="101"/>
                    </a:lnTo>
                    <a:lnTo>
                      <a:pt x="103" y="112"/>
                    </a:lnTo>
                    <a:lnTo>
                      <a:pt x="103" y="122"/>
                    </a:lnTo>
                    <a:lnTo>
                      <a:pt x="103" y="132"/>
                    </a:lnTo>
                    <a:lnTo>
                      <a:pt x="102" y="143"/>
                    </a:lnTo>
                    <a:lnTo>
                      <a:pt x="99" y="156"/>
                    </a:lnTo>
                    <a:lnTo>
                      <a:pt x="96" y="170"/>
                    </a:lnTo>
                    <a:lnTo>
                      <a:pt x="90" y="184"/>
                    </a:lnTo>
                    <a:lnTo>
                      <a:pt x="80" y="198"/>
                    </a:lnTo>
                    <a:lnTo>
                      <a:pt x="67" y="211"/>
                    </a:lnTo>
                    <a:lnTo>
                      <a:pt x="50" y="222"/>
                    </a:lnTo>
                    <a:lnTo>
                      <a:pt x="27" y="234"/>
                    </a:lnTo>
                    <a:lnTo>
                      <a:pt x="0" y="2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>
                  <a:latin typeface="+mn-lt"/>
                </a:endParaRPr>
              </a:p>
            </p:txBody>
          </p:sp>
          <p:sp>
            <p:nvSpPr>
              <p:cNvPr id="38" name="Freeform 1424"/>
              <p:cNvSpPr>
                <a:spLocks noEditPoints="1"/>
              </p:cNvSpPr>
              <p:nvPr/>
            </p:nvSpPr>
            <p:spPr bwMode="auto">
              <a:xfrm>
                <a:off x="622300" y="3662363"/>
                <a:ext cx="487363" cy="487362"/>
              </a:xfrm>
              <a:custGeom>
                <a:avLst/>
                <a:gdLst>
                  <a:gd name="T0" fmla="*/ 766 w 1842"/>
                  <a:gd name="T1" fmla="*/ 357 h 1843"/>
                  <a:gd name="T2" fmla="*/ 640 w 1842"/>
                  <a:gd name="T3" fmla="*/ 411 h 1843"/>
                  <a:gd name="T4" fmla="*/ 557 w 1842"/>
                  <a:gd name="T5" fmla="*/ 493 h 1843"/>
                  <a:gd name="T6" fmla="*/ 511 w 1842"/>
                  <a:gd name="T7" fmla="*/ 599 h 1843"/>
                  <a:gd name="T8" fmla="*/ 504 w 1842"/>
                  <a:gd name="T9" fmla="*/ 726 h 1843"/>
                  <a:gd name="T10" fmla="*/ 537 w 1842"/>
                  <a:gd name="T11" fmla="*/ 841 h 1843"/>
                  <a:gd name="T12" fmla="*/ 609 w 1842"/>
                  <a:gd name="T13" fmla="*/ 930 h 1843"/>
                  <a:gd name="T14" fmla="*/ 721 w 1842"/>
                  <a:gd name="T15" fmla="*/ 995 h 1843"/>
                  <a:gd name="T16" fmla="*/ 816 w 1842"/>
                  <a:gd name="T17" fmla="*/ 1281 h 1843"/>
                  <a:gd name="T18" fmla="*/ 748 w 1842"/>
                  <a:gd name="T19" fmla="*/ 1249 h 1843"/>
                  <a:gd name="T20" fmla="*/ 720 w 1842"/>
                  <a:gd name="T21" fmla="*/ 1208 h 1843"/>
                  <a:gd name="T22" fmla="*/ 713 w 1842"/>
                  <a:gd name="T23" fmla="*/ 1170 h 1843"/>
                  <a:gd name="T24" fmla="*/ 504 w 1842"/>
                  <a:gd name="T25" fmla="*/ 1202 h 1843"/>
                  <a:gd name="T26" fmla="*/ 537 w 1842"/>
                  <a:gd name="T27" fmla="*/ 1318 h 1843"/>
                  <a:gd name="T28" fmla="*/ 609 w 1842"/>
                  <a:gd name="T29" fmla="*/ 1407 h 1843"/>
                  <a:gd name="T30" fmla="*/ 721 w 1842"/>
                  <a:gd name="T31" fmla="*/ 1472 h 1843"/>
                  <a:gd name="T32" fmla="*/ 816 w 1842"/>
                  <a:gd name="T33" fmla="*/ 1600 h 1843"/>
                  <a:gd name="T34" fmla="*/ 1076 w 1842"/>
                  <a:gd name="T35" fmla="*/ 1486 h 1843"/>
                  <a:gd name="T36" fmla="*/ 1202 w 1842"/>
                  <a:gd name="T37" fmla="*/ 1432 h 1843"/>
                  <a:gd name="T38" fmla="*/ 1286 w 1842"/>
                  <a:gd name="T39" fmla="*/ 1350 h 1843"/>
                  <a:gd name="T40" fmla="*/ 1332 w 1842"/>
                  <a:gd name="T41" fmla="*/ 1243 h 1843"/>
                  <a:gd name="T42" fmla="*/ 1339 w 1842"/>
                  <a:gd name="T43" fmla="*/ 1117 h 1843"/>
                  <a:gd name="T44" fmla="*/ 1305 w 1842"/>
                  <a:gd name="T45" fmla="*/ 1003 h 1843"/>
                  <a:gd name="T46" fmla="*/ 1234 w 1842"/>
                  <a:gd name="T47" fmla="*/ 912 h 1843"/>
                  <a:gd name="T48" fmla="*/ 1122 w 1842"/>
                  <a:gd name="T49" fmla="*/ 847 h 1843"/>
                  <a:gd name="T50" fmla="*/ 1027 w 1842"/>
                  <a:gd name="T51" fmla="*/ 562 h 1843"/>
                  <a:gd name="T52" fmla="*/ 1094 w 1842"/>
                  <a:gd name="T53" fmla="*/ 594 h 1843"/>
                  <a:gd name="T54" fmla="*/ 1123 w 1842"/>
                  <a:gd name="T55" fmla="*/ 636 h 1843"/>
                  <a:gd name="T56" fmla="*/ 1130 w 1842"/>
                  <a:gd name="T57" fmla="*/ 674 h 1843"/>
                  <a:gd name="T58" fmla="*/ 1339 w 1842"/>
                  <a:gd name="T59" fmla="*/ 640 h 1843"/>
                  <a:gd name="T60" fmla="*/ 1305 w 1842"/>
                  <a:gd name="T61" fmla="*/ 526 h 1843"/>
                  <a:gd name="T62" fmla="*/ 1234 w 1842"/>
                  <a:gd name="T63" fmla="*/ 436 h 1843"/>
                  <a:gd name="T64" fmla="*/ 1122 w 1842"/>
                  <a:gd name="T65" fmla="*/ 371 h 1843"/>
                  <a:gd name="T66" fmla="*/ 1027 w 1842"/>
                  <a:gd name="T67" fmla="*/ 243 h 1843"/>
                  <a:gd name="T68" fmla="*/ 1000 w 1842"/>
                  <a:gd name="T69" fmla="*/ 3 h 1843"/>
                  <a:gd name="T70" fmla="*/ 1227 w 1842"/>
                  <a:gd name="T71" fmla="*/ 52 h 1843"/>
                  <a:gd name="T72" fmla="*/ 1428 w 1842"/>
                  <a:gd name="T73" fmla="*/ 152 h 1843"/>
                  <a:gd name="T74" fmla="*/ 1599 w 1842"/>
                  <a:gd name="T75" fmla="*/ 298 h 1843"/>
                  <a:gd name="T76" fmla="*/ 1729 w 1842"/>
                  <a:gd name="T77" fmla="*/ 479 h 1843"/>
                  <a:gd name="T78" fmla="*/ 1813 w 1842"/>
                  <a:gd name="T79" fmla="*/ 689 h 1843"/>
                  <a:gd name="T80" fmla="*/ 1842 w 1842"/>
                  <a:gd name="T81" fmla="*/ 922 h 1843"/>
                  <a:gd name="T82" fmla="*/ 1813 w 1842"/>
                  <a:gd name="T83" fmla="*/ 1154 h 1843"/>
                  <a:gd name="T84" fmla="*/ 1729 w 1842"/>
                  <a:gd name="T85" fmla="*/ 1365 h 1843"/>
                  <a:gd name="T86" fmla="*/ 1599 w 1842"/>
                  <a:gd name="T87" fmla="*/ 1546 h 1843"/>
                  <a:gd name="T88" fmla="*/ 1428 w 1842"/>
                  <a:gd name="T89" fmla="*/ 1691 h 1843"/>
                  <a:gd name="T90" fmla="*/ 1227 w 1842"/>
                  <a:gd name="T91" fmla="*/ 1791 h 1843"/>
                  <a:gd name="T92" fmla="*/ 1000 w 1842"/>
                  <a:gd name="T93" fmla="*/ 1839 h 1843"/>
                  <a:gd name="T94" fmla="*/ 764 w 1842"/>
                  <a:gd name="T95" fmla="*/ 1830 h 1843"/>
                  <a:gd name="T96" fmla="*/ 545 w 1842"/>
                  <a:gd name="T97" fmla="*/ 1763 h 1843"/>
                  <a:gd name="T98" fmla="*/ 353 w 1842"/>
                  <a:gd name="T99" fmla="*/ 1647 h 1843"/>
                  <a:gd name="T100" fmla="*/ 196 w 1842"/>
                  <a:gd name="T101" fmla="*/ 1489 h 1843"/>
                  <a:gd name="T102" fmla="*/ 80 w 1842"/>
                  <a:gd name="T103" fmla="*/ 1297 h 1843"/>
                  <a:gd name="T104" fmla="*/ 13 w 1842"/>
                  <a:gd name="T105" fmla="*/ 1078 h 1843"/>
                  <a:gd name="T106" fmla="*/ 3 w 1842"/>
                  <a:gd name="T107" fmla="*/ 842 h 1843"/>
                  <a:gd name="T108" fmla="*/ 51 w 1842"/>
                  <a:gd name="T109" fmla="*/ 616 h 1843"/>
                  <a:gd name="T110" fmla="*/ 152 w 1842"/>
                  <a:gd name="T111" fmla="*/ 414 h 1843"/>
                  <a:gd name="T112" fmla="*/ 297 w 1842"/>
                  <a:gd name="T113" fmla="*/ 245 h 1843"/>
                  <a:gd name="T114" fmla="*/ 478 w 1842"/>
                  <a:gd name="T115" fmla="*/ 113 h 1843"/>
                  <a:gd name="T116" fmla="*/ 689 w 1842"/>
                  <a:gd name="T117" fmla="*/ 30 h 1843"/>
                  <a:gd name="T118" fmla="*/ 922 w 1842"/>
                  <a:gd name="T119" fmla="*/ 0 h 1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42" h="1843">
                    <a:moveTo>
                      <a:pt x="816" y="243"/>
                    </a:moveTo>
                    <a:lnTo>
                      <a:pt x="816" y="347"/>
                    </a:lnTo>
                    <a:lnTo>
                      <a:pt x="766" y="357"/>
                    </a:lnTo>
                    <a:lnTo>
                      <a:pt x="721" y="371"/>
                    </a:lnTo>
                    <a:lnTo>
                      <a:pt x="679" y="389"/>
                    </a:lnTo>
                    <a:lnTo>
                      <a:pt x="640" y="411"/>
                    </a:lnTo>
                    <a:lnTo>
                      <a:pt x="609" y="436"/>
                    </a:lnTo>
                    <a:lnTo>
                      <a:pt x="581" y="463"/>
                    </a:lnTo>
                    <a:lnTo>
                      <a:pt x="557" y="493"/>
                    </a:lnTo>
                    <a:lnTo>
                      <a:pt x="537" y="526"/>
                    </a:lnTo>
                    <a:lnTo>
                      <a:pt x="522" y="562"/>
                    </a:lnTo>
                    <a:lnTo>
                      <a:pt x="511" y="599"/>
                    </a:lnTo>
                    <a:lnTo>
                      <a:pt x="504" y="640"/>
                    </a:lnTo>
                    <a:lnTo>
                      <a:pt x="501" y="684"/>
                    </a:lnTo>
                    <a:lnTo>
                      <a:pt x="504" y="726"/>
                    </a:lnTo>
                    <a:lnTo>
                      <a:pt x="511" y="767"/>
                    </a:lnTo>
                    <a:lnTo>
                      <a:pt x="522" y="805"/>
                    </a:lnTo>
                    <a:lnTo>
                      <a:pt x="537" y="841"/>
                    </a:lnTo>
                    <a:lnTo>
                      <a:pt x="557" y="873"/>
                    </a:lnTo>
                    <a:lnTo>
                      <a:pt x="581" y="904"/>
                    </a:lnTo>
                    <a:lnTo>
                      <a:pt x="609" y="930"/>
                    </a:lnTo>
                    <a:lnTo>
                      <a:pt x="640" y="955"/>
                    </a:lnTo>
                    <a:lnTo>
                      <a:pt x="679" y="978"/>
                    </a:lnTo>
                    <a:lnTo>
                      <a:pt x="721" y="995"/>
                    </a:lnTo>
                    <a:lnTo>
                      <a:pt x="766" y="1009"/>
                    </a:lnTo>
                    <a:lnTo>
                      <a:pt x="816" y="1020"/>
                    </a:lnTo>
                    <a:lnTo>
                      <a:pt x="816" y="1281"/>
                    </a:lnTo>
                    <a:lnTo>
                      <a:pt x="788" y="1272"/>
                    </a:lnTo>
                    <a:lnTo>
                      <a:pt x="765" y="1261"/>
                    </a:lnTo>
                    <a:lnTo>
                      <a:pt x="748" y="1249"/>
                    </a:lnTo>
                    <a:lnTo>
                      <a:pt x="735" y="1236"/>
                    </a:lnTo>
                    <a:lnTo>
                      <a:pt x="725" y="1222"/>
                    </a:lnTo>
                    <a:lnTo>
                      <a:pt x="720" y="1208"/>
                    </a:lnTo>
                    <a:lnTo>
                      <a:pt x="716" y="1194"/>
                    </a:lnTo>
                    <a:lnTo>
                      <a:pt x="713" y="1181"/>
                    </a:lnTo>
                    <a:lnTo>
                      <a:pt x="713" y="1170"/>
                    </a:lnTo>
                    <a:lnTo>
                      <a:pt x="713" y="1160"/>
                    </a:lnTo>
                    <a:lnTo>
                      <a:pt x="501" y="1160"/>
                    </a:lnTo>
                    <a:lnTo>
                      <a:pt x="504" y="1202"/>
                    </a:lnTo>
                    <a:lnTo>
                      <a:pt x="511" y="1243"/>
                    </a:lnTo>
                    <a:lnTo>
                      <a:pt x="522" y="1282"/>
                    </a:lnTo>
                    <a:lnTo>
                      <a:pt x="537" y="1318"/>
                    </a:lnTo>
                    <a:lnTo>
                      <a:pt x="557" y="1350"/>
                    </a:lnTo>
                    <a:lnTo>
                      <a:pt x="581" y="1380"/>
                    </a:lnTo>
                    <a:lnTo>
                      <a:pt x="609" y="1407"/>
                    </a:lnTo>
                    <a:lnTo>
                      <a:pt x="640" y="1432"/>
                    </a:lnTo>
                    <a:lnTo>
                      <a:pt x="679" y="1454"/>
                    </a:lnTo>
                    <a:lnTo>
                      <a:pt x="721" y="1472"/>
                    </a:lnTo>
                    <a:lnTo>
                      <a:pt x="766" y="1486"/>
                    </a:lnTo>
                    <a:lnTo>
                      <a:pt x="816" y="1497"/>
                    </a:lnTo>
                    <a:lnTo>
                      <a:pt x="816" y="1600"/>
                    </a:lnTo>
                    <a:lnTo>
                      <a:pt x="1027" y="1600"/>
                    </a:lnTo>
                    <a:lnTo>
                      <a:pt x="1027" y="1497"/>
                    </a:lnTo>
                    <a:lnTo>
                      <a:pt x="1076" y="1486"/>
                    </a:lnTo>
                    <a:lnTo>
                      <a:pt x="1122" y="1472"/>
                    </a:lnTo>
                    <a:lnTo>
                      <a:pt x="1164" y="1454"/>
                    </a:lnTo>
                    <a:lnTo>
                      <a:pt x="1202" y="1432"/>
                    </a:lnTo>
                    <a:lnTo>
                      <a:pt x="1234" y="1407"/>
                    </a:lnTo>
                    <a:lnTo>
                      <a:pt x="1262" y="1380"/>
                    </a:lnTo>
                    <a:lnTo>
                      <a:pt x="1286" y="1350"/>
                    </a:lnTo>
                    <a:lnTo>
                      <a:pt x="1305" y="1318"/>
                    </a:lnTo>
                    <a:lnTo>
                      <a:pt x="1320" y="1282"/>
                    </a:lnTo>
                    <a:lnTo>
                      <a:pt x="1332" y="1243"/>
                    </a:lnTo>
                    <a:lnTo>
                      <a:pt x="1339" y="1202"/>
                    </a:lnTo>
                    <a:lnTo>
                      <a:pt x="1341" y="1160"/>
                    </a:lnTo>
                    <a:lnTo>
                      <a:pt x="1339" y="1117"/>
                    </a:lnTo>
                    <a:lnTo>
                      <a:pt x="1332" y="1076"/>
                    </a:lnTo>
                    <a:lnTo>
                      <a:pt x="1320" y="1038"/>
                    </a:lnTo>
                    <a:lnTo>
                      <a:pt x="1305" y="1003"/>
                    </a:lnTo>
                    <a:lnTo>
                      <a:pt x="1286" y="969"/>
                    </a:lnTo>
                    <a:lnTo>
                      <a:pt x="1262" y="939"/>
                    </a:lnTo>
                    <a:lnTo>
                      <a:pt x="1234" y="912"/>
                    </a:lnTo>
                    <a:lnTo>
                      <a:pt x="1202" y="887"/>
                    </a:lnTo>
                    <a:lnTo>
                      <a:pt x="1164" y="866"/>
                    </a:lnTo>
                    <a:lnTo>
                      <a:pt x="1122" y="847"/>
                    </a:lnTo>
                    <a:lnTo>
                      <a:pt x="1076" y="833"/>
                    </a:lnTo>
                    <a:lnTo>
                      <a:pt x="1027" y="824"/>
                    </a:lnTo>
                    <a:lnTo>
                      <a:pt x="1027" y="562"/>
                    </a:lnTo>
                    <a:lnTo>
                      <a:pt x="1054" y="571"/>
                    </a:lnTo>
                    <a:lnTo>
                      <a:pt x="1077" y="582"/>
                    </a:lnTo>
                    <a:lnTo>
                      <a:pt x="1094" y="594"/>
                    </a:lnTo>
                    <a:lnTo>
                      <a:pt x="1107" y="608"/>
                    </a:lnTo>
                    <a:lnTo>
                      <a:pt x="1117" y="622"/>
                    </a:lnTo>
                    <a:lnTo>
                      <a:pt x="1123" y="636"/>
                    </a:lnTo>
                    <a:lnTo>
                      <a:pt x="1126" y="649"/>
                    </a:lnTo>
                    <a:lnTo>
                      <a:pt x="1129" y="662"/>
                    </a:lnTo>
                    <a:lnTo>
                      <a:pt x="1130" y="674"/>
                    </a:lnTo>
                    <a:lnTo>
                      <a:pt x="1130" y="684"/>
                    </a:lnTo>
                    <a:lnTo>
                      <a:pt x="1341" y="684"/>
                    </a:lnTo>
                    <a:lnTo>
                      <a:pt x="1339" y="640"/>
                    </a:lnTo>
                    <a:lnTo>
                      <a:pt x="1332" y="599"/>
                    </a:lnTo>
                    <a:lnTo>
                      <a:pt x="1320" y="562"/>
                    </a:lnTo>
                    <a:lnTo>
                      <a:pt x="1305" y="526"/>
                    </a:lnTo>
                    <a:lnTo>
                      <a:pt x="1286" y="493"/>
                    </a:lnTo>
                    <a:lnTo>
                      <a:pt x="1262" y="463"/>
                    </a:lnTo>
                    <a:lnTo>
                      <a:pt x="1234" y="436"/>
                    </a:lnTo>
                    <a:lnTo>
                      <a:pt x="1202" y="411"/>
                    </a:lnTo>
                    <a:lnTo>
                      <a:pt x="1164" y="389"/>
                    </a:lnTo>
                    <a:lnTo>
                      <a:pt x="1122" y="371"/>
                    </a:lnTo>
                    <a:lnTo>
                      <a:pt x="1076" y="357"/>
                    </a:lnTo>
                    <a:lnTo>
                      <a:pt x="1027" y="347"/>
                    </a:lnTo>
                    <a:lnTo>
                      <a:pt x="1027" y="243"/>
                    </a:lnTo>
                    <a:lnTo>
                      <a:pt x="816" y="243"/>
                    </a:lnTo>
                    <a:close/>
                    <a:moveTo>
                      <a:pt x="922" y="0"/>
                    </a:moveTo>
                    <a:lnTo>
                      <a:pt x="1000" y="3"/>
                    </a:lnTo>
                    <a:lnTo>
                      <a:pt x="1078" y="13"/>
                    </a:lnTo>
                    <a:lnTo>
                      <a:pt x="1153" y="30"/>
                    </a:lnTo>
                    <a:lnTo>
                      <a:pt x="1227" y="52"/>
                    </a:lnTo>
                    <a:lnTo>
                      <a:pt x="1297" y="80"/>
                    </a:lnTo>
                    <a:lnTo>
                      <a:pt x="1365" y="113"/>
                    </a:lnTo>
                    <a:lnTo>
                      <a:pt x="1428" y="152"/>
                    </a:lnTo>
                    <a:lnTo>
                      <a:pt x="1489" y="196"/>
                    </a:lnTo>
                    <a:lnTo>
                      <a:pt x="1546" y="245"/>
                    </a:lnTo>
                    <a:lnTo>
                      <a:pt x="1599" y="298"/>
                    </a:lnTo>
                    <a:lnTo>
                      <a:pt x="1646" y="354"/>
                    </a:lnTo>
                    <a:lnTo>
                      <a:pt x="1690" y="414"/>
                    </a:lnTo>
                    <a:lnTo>
                      <a:pt x="1729" y="479"/>
                    </a:lnTo>
                    <a:lnTo>
                      <a:pt x="1763" y="546"/>
                    </a:lnTo>
                    <a:lnTo>
                      <a:pt x="1791" y="616"/>
                    </a:lnTo>
                    <a:lnTo>
                      <a:pt x="1813" y="689"/>
                    </a:lnTo>
                    <a:lnTo>
                      <a:pt x="1829" y="764"/>
                    </a:lnTo>
                    <a:lnTo>
                      <a:pt x="1839" y="842"/>
                    </a:lnTo>
                    <a:lnTo>
                      <a:pt x="1842" y="922"/>
                    </a:lnTo>
                    <a:lnTo>
                      <a:pt x="1839" y="1001"/>
                    </a:lnTo>
                    <a:lnTo>
                      <a:pt x="1829" y="1078"/>
                    </a:lnTo>
                    <a:lnTo>
                      <a:pt x="1813" y="1154"/>
                    </a:lnTo>
                    <a:lnTo>
                      <a:pt x="1791" y="1227"/>
                    </a:lnTo>
                    <a:lnTo>
                      <a:pt x="1763" y="1297"/>
                    </a:lnTo>
                    <a:lnTo>
                      <a:pt x="1729" y="1365"/>
                    </a:lnTo>
                    <a:lnTo>
                      <a:pt x="1690" y="1429"/>
                    </a:lnTo>
                    <a:lnTo>
                      <a:pt x="1646" y="1489"/>
                    </a:lnTo>
                    <a:lnTo>
                      <a:pt x="1599" y="1546"/>
                    </a:lnTo>
                    <a:lnTo>
                      <a:pt x="1546" y="1599"/>
                    </a:lnTo>
                    <a:lnTo>
                      <a:pt x="1489" y="1647"/>
                    </a:lnTo>
                    <a:lnTo>
                      <a:pt x="1428" y="1691"/>
                    </a:lnTo>
                    <a:lnTo>
                      <a:pt x="1365" y="1729"/>
                    </a:lnTo>
                    <a:lnTo>
                      <a:pt x="1297" y="1763"/>
                    </a:lnTo>
                    <a:lnTo>
                      <a:pt x="1227" y="1791"/>
                    </a:lnTo>
                    <a:lnTo>
                      <a:pt x="1153" y="1814"/>
                    </a:lnTo>
                    <a:lnTo>
                      <a:pt x="1078" y="1830"/>
                    </a:lnTo>
                    <a:lnTo>
                      <a:pt x="1000" y="1839"/>
                    </a:lnTo>
                    <a:lnTo>
                      <a:pt x="922" y="1843"/>
                    </a:lnTo>
                    <a:lnTo>
                      <a:pt x="842" y="1839"/>
                    </a:lnTo>
                    <a:lnTo>
                      <a:pt x="764" y="1830"/>
                    </a:lnTo>
                    <a:lnTo>
                      <a:pt x="689" y="1814"/>
                    </a:lnTo>
                    <a:lnTo>
                      <a:pt x="615" y="1791"/>
                    </a:lnTo>
                    <a:lnTo>
                      <a:pt x="545" y="1763"/>
                    </a:lnTo>
                    <a:lnTo>
                      <a:pt x="478" y="1729"/>
                    </a:lnTo>
                    <a:lnTo>
                      <a:pt x="414" y="1691"/>
                    </a:lnTo>
                    <a:lnTo>
                      <a:pt x="353" y="1647"/>
                    </a:lnTo>
                    <a:lnTo>
                      <a:pt x="297" y="1599"/>
                    </a:lnTo>
                    <a:lnTo>
                      <a:pt x="244" y="1546"/>
                    </a:lnTo>
                    <a:lnTo>
                      <a:pt x="196" y="1489"/>
                    </a:lnTo>
                    <a:lnTo>
                      <a:pt x="152" y="1429"/>
                    </a:lnTo>
                    <a:lnTo>
                      <a:pt x="113" y="1365"/>
                    </a:lnTo>
                    <a:lnTo>
                      <a:pt x="80" y="1297"/>
                    </a:lnTo>
                    <a:lnTo>
                      <a:pt x="51" y="1227"/>
                    </a:lnTo>
                    <a:lnTo>
                      <a:pt x="29" y="1154"/>
                    </a:lnTo>
                    <a:lnTo>
                      <a:pt x="13" y="1078"/>
                    </a:lnTo>
                    <a:lnTo>
                      <a:pt x="3" y="1001"/>
                    </a:lnTo>
                    <a:lnTo>
                      <a:pt x="0" y="922"/>
                    </a:lnTo>
                    <a:lnTo>
                      <a:pt x="3" y="842"/>
                    </a:lnTo>
                    <a:lnTo>
                      <a:pt x="13" y="764"/>
                    </a:lnTo>
                    <a:lnTo>
                      <a:pt x="29" y="689"/>
                    </a:lnTo>
                    <a:lnTo>
                      <a:pt x="51" y="616"/>
                    </a:lnTo>
                    <a:lnTo>
                      <a:pt x="80" y="546"/>
                    </a:lnTo>
                    <a:lnTo>
                      <a:pt x="113" y="479"/>
                    </a:lnTo>
                    <a:lnTo>
                      <a:pt x="152" y="414"/>
                    </a:lnTo>
                    <a:lnTo>
                      <a:pt x="196" y="354"/>
                    </a:lnTo>
                    <a:lnTo>
                      <a:pt x="244" y="298"/>
                    </a:lnTo>
                    <a:lnTo>
                      <a:pt x="297" y="245"/>
                    </a:lnTo>
                    <a:lnTo>
                      <a:pt x="353" y="196"/>
                    </a:lnTo>
                    <a:lnTo>
                      <a:pt x="414" y="152"/>
                    </a:lnTo>
                    <a:lnTo>
                      <a:pt x="478" y="113"/>
                    </a:lnTo>
                    <a:lnTo>
                      <a:pt x="545" y="80"/>
                    </a:lnTo>
                    <a:lnTo>
                      <a:pt x="615" y="52"/>
                    </a:lnTo>
                    <a:lnTo>
                      <a:pt x="689" y="30"/>
                    </a:lnTo>
                    <a:lnTo>
                      <a:pt x="764" y="13"/>
                    </a:lnTo>
                    <a:lnTo>
                      <a:pt x="842" y="3"/>
                    </a:lnTo>
                    <a:lnTo>
                      <a:pt x="9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>
                  <a:latin typeface="+mn-lt"/>
                </a:endParaRPr>
              </a:p>
            </p:txBody>
          </p:sp>
          <p:sp>
            <p:nvSpPr>
              <p:cNvPr id="39" name="Rectangle 1425"/>
              <p:cNvSpPr>
                <a:spLocks noChangeArrowheads="1"/>
              </p:cNvSpPr>
              <p:nvPr/>
            </p:nvSpPr>
            <p:spPr bwMode="auto">
              <a:xfrm>
                <a:off x="301625" y="4224338"/>
                <a:ext cx="138113" cy="37941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>
                  <a:latin typeface="+mn-lt"/>
                </a:endParaRPr>
              </a:p>
            </p:txBody>
          </p:sp>
          <p:sp>
            <p:nvSpPr>
              <p:cNvPr id="40" name="Freeform 1426"/>
              <p:cNvSpPr/>
              <p:nvPr/>
            </p:nvSpPr>
            <p:spPr bwMode="auto">
              <a:xfrm>
                <a:off x="495300" y="4183063"/>
                <a:ext cx="746125" cy="401637"/>
              </a:xfrm>
              <a:custGeom>
                <a:avLst/>
                <a:gdLst>
                  <a:gd name="T0" fmla="*/ 890 w 2822"/>
                  <a:gd name="T1" fmla="*/ 0 h 1515"/>
                  <a:gd name="T2" fmla="*/ 1862 w 2822"/>
                  <a:gd name="T3" fmla="*/ 243 h 1515"/>
                  <a:gd name="T4" fmla="*/ 1862 w 2822"/>
                  <a:gd name="T5" fmla="*/ 515 h 1515"/>
                  <a:gd name="T6" fmla="*/ 1861 w 2822"/>
                  <a:gd name="T7" fmla="*/ 515 h 1515"/>
                  <a:gd name="T8" fmla="*/ 1165 w 2822"/>
                  <a:gd name="T9" fmla="*/ 346 h 1515"/>
                  <a:gd name="T10" fmla="*/ 1115 w 2822"/>
                  <a:gd name="T11" fmla="*/ 551 h 1515"/>
                  <a:gd name="T12" fmla="*/ 1864 w 2822"/>
                  <a:gd name="T13" fmla="*/ 734 h 1515"/>
                  <a:gd name="T14" fmla="*/ 2744 w 2822"/>
                  <a:gd name="T15" fmla="*/ 492 h 1515"/>
                  <a:gd name="T16" fmla="*/ 2822 w 2822"/>
                  <a:gd name="T17" fmla="*/ 791 h 1515"/>
                  <a:gd name="T18" fmla="*/ 1510 w 2822"/>
                  <a:gd name="T19" fmla="*/ 1515 h 1515"/>
                  <a:gd name="T20" fmla="*/ 514 w 2822"/>
                  <a:gd name="T21" fmla="*/ 1235 h 1515"/>
                  <a:gd name="T22" fmla="*/ 0 w 2822"/>
                  <a:gd name="T23" fmla="*/ 1293 h 1515"/>
                  <a:gd name="T24" fmla="*/ 0 w 2822"/>
                  <a:gd name="T25" fmla="*/ 138 h 1515"/>
                  <a:gd name="T26" fmla="*/ 890 w 2822"/>
                  <a:gd name="T27" fmla="*/ 0 h 1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22" h="1515">
                    <a:moveTo>
                      <a:pt x="890" y="0"/>
                    </a:moveTo>
                    <a:lnTo>
                      <a:pt x="1862" y="243"/>
                    </a:lnTo>
                    <a:lnTo>
                      <a:pt x="1862" y="515"/>
                    </a:lnTo>
                    <a:lnTo>
                      <a:pt x="1861" y="515"/>
                    </a:lnTo>
                    <a:lnTo>
                      <a:pt x="1165" y="346"/>
                    </a:lnTo>
                    <a:lnTo>
                      <a:pt x="1115" y="551"/>
                    </a:lnTo>
                    <a:lnTo>
                      <a:pt x="1864" y="734"/>
                    </a:lnTo>
                    <a:lnTo>
                      <a:pt x="2744" y="492"/>
                    </a:lnTo>
                    <a:lnTo>
                      <a:pt x="2822" y="791"/>
                    </a:lnTo>
                    <a:lnTo>
                      <a:pt x="1510" y="1515"/>
                    </a:lnTo>
                    <a:lnTo>
                      <a:pt x="514" y="1235"/>
                    </a:lnTo>
                    <a:lnTo>
                      <a:pt x="0" y="1293"/>
                    </a:lnTo>
                    <a:lnTo>
                      <a:pt x="0" y="138"/>
                    </a:lnTo>
                    <a:lnTo>
                      <a:pt x="8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>
                  <a:latin typeface="+mn-lt"/>
                </a:endParaRPr>
              </a:p>
            </p:txBody>
          </p:sp>
        </p:grpSp>
        <p:sp>
          <p:nvSpPr>
            <p:cNvPr id="60" name="文本框 59"/>
            <p:cNvSpPr txBox="1"/>
            <p:nvPr>
              <p:custDataLst>
                <p:tags r:id="rId6"/>
              </p:custDataLst>
            </p:nvPr>
          </p:nvSpPr>
          <p:spPr>
            <a:xfrm>
              <a:off x="8329736" y="4597581"/>
              <a:ext cx="1730703" cy="450640"/>
            </a:xfrm>
            <a:prstGeom prst="rect">
              <a:avLst/>
            </a:prstGeom>
            <a:noFill/>
          </p:spPr>
          <p:txBody>
            <a:bodyPr wrap="square" anchor="b" anchorCtr="0">
              <a:normAutofit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r>
                <a:rPr lang="en-US" altLang="zh-CN" sz="1600" b="1" dirty="0" err="1">
                  <a:solidFill>
                    <a:schemeClr val="tx1"/>
                  </a:solidFill>
                  <a:latin typeface="Arial" panose="020B0604020202020204" pitchFamily="34" charset="0"/>
                  <a:cs typeface="+mj-cs"/>
                  <a:sym typeface="Arial" panose="020B0604020202020204" pitchFamily="34" charset="0"/>
                </a:rPr>
                <a:t>Gratifikasi</a:t>
              </a:r>
              <a:endPara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+mj-cs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E202A6D-6C27-4E16-AE2B-C757956037BC}"/>
              </a:ext>
            </a:extLst>
          </p:cNvPr>
          <p:cNvGrpSpPr/>
          <p:nvPr/>
        </p:nvGrpSpPr>
        <p:grpSpPr>
          <a:xfrm>
            <a:off x="545066" y="3787140"/>
            <a:ext cx="11101866" cy="2926413"/>
            <a:chOff x="545066" y="3787140"/>
            <a:chExt cx="11101866" cy="2926413"/>
          </a:xfrm>
        </p:grpSpPr>
        <p:sp>
          <p:nvSpPr>
            <p:cNvPr id="65" name="文本框 17">
              <a:extLst>
                <a:ext uri="{FF2B5EF4-FFF2-40B4-BE49-F238E27FC236}">
                  <a16:creationId xmlns:a16="http://schemas.microsoft.com/office/drawing/2014/main" id="{7D0B1751-1904-47F5-9D05-08554315FA0E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545066" y="5415821"/>
              <a:ext cx="11101866" cy="12977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90000" tIns="46800" rIns="90000" bIns="46800">
              <a:normAutofit/>
            </a:bodyPr>
            <a:lstStyle>
              <a:defPPr>
                <a:defRPr lang="zh-CN"/>
              </a:defPPr>
              <a:lvl1pPr algn="just">
                <a:defRPr sz="1400">
                  <a:solidFill>
                    <a:srgbClr val="474546"/>
                  </a:solidFill>
                </a:defRPr>
              </a:lvl1pPr>
            </a:lstStyle>
            <a:p>
              <a:r>
                <a:rPr lang="en-ID" sz="2400" dirty="0" err="1"/>
                <a:t>yaitu</a:t>
              </a:r>
              <a:r>
                <a:rPr lang="en-ID" sz="2400" dirty="0"/>
                <a:t> </a:t>
              </a:r>
              <a:r>
                <a:rPr lang="en-ID" sz="2400" dirty="0" err="1"/>
                <a:t>hubungan</a:t>
              </a:r>
              <a:r>
                <a:rPr lang="en-ID" sz="2400" dirty="0"/>
                <a:t> yang </a:t>
              </a:r>
              <a:r>
                <a:rPr lang="en-ID" sz="2400" dirty="0" err="1"/>
                <a:t>dimiliki</a:t>
              </a:r>
              <a:r>
                <a:rPr lang="en-ID" sz="2400" dirty="0"/>
                <a:t> oleh </a:t>
              </a:r>
              <a:r>
                <a:rPr lang="en-ID" sz="2400" dirty="0" err="1"/>
                <a:t>Pejabat</a:t>
              </a:r>
              <a:r>
                <a:rPr lang="en-ID" sz="2400" dirty="0"/>
                <a:t>/</a:t>
              </a:r>
              <a:r>
                <a:rPr lang="en-ID" sz="2400" dirty="0" err="1"/>
                <a:t>Pegawai</a:t>
              </a:r>
              <a:r>
                <a:rPr lang="en-ID" sz="2400" dirty="0"/>
                <a:t> </a:t>
              </a:r>
              <a:r>
                <a:rPr lang="en-ID" sz="2400" dirty="0" err="1"/>
                <a:t>dengan</a:t>
              </a:r>
              <a:r>
                <a:rPr lang="en-ID" sz="2400" dirty="0"/>
                <a:t> </a:t>
              </a:r>
              <a:r>
                <a:rPr lang="en-ID" sz="2400" dirty="0" err="1"/>
                <a:t>pihak</a:t>
              </a:r>
              <a:r>
                <a:rPr lang="en-ID" sz="2400" dirty="0"/>
                <a:t> yang </a:t>
              </a:r>
              <a:r>
                <a:rPr lang="en-ID" sz="2400" dirty="0" err="1"/>
                <a:t>terkait</a:t>
              </a:r>
              <a:r>
                <a:rPr lang="en-ID" sz="2400" dirty="0"/>
                <a:t> </a:t>
              </a:r>
              <a:r>
                <a:rPr lang="en-ID" sz="2400" dirty="0" err="1"/>
                <a:t>dengan</a:t>
              </a:r>
              <a:r>
                <a:rPr lang="en-ID" sz="2400" dirty="0"/>
                <a:t> </a:t>
              </a:r>
              <a:r>
                <a:rPr lang="en-ID" sz="2400" dirty="0" err="1"/>
                <a:t>kegiatan</a:t>
              </a:r>
              <a:r>
                <a:rPr lang="en-ID" sz="2400" dirty="0"/>
                <a:t> Kementerian, </a:t>
              </a:r>
              <a:r>
                <a:rPr lang="en-ID" sz="2400" dirty="0" err="1"/>
                <a:t>baik</a:t>
              </a:r>
              <a:r>
                <a:rPr lang="en-ID" sz="2400" dirty="0"/>
                <a:t> </a:t>
              </a:r>
              <a:r>
                <a:rPr lang="en-ID" sz="2400" dirty="0" err="1"/>
                <a:t>karena</a:t>
              </a:r>
              <a:r>
                <a:rPr lang="en-ID" sz="2400" dirty="0"/>
                <a:t> </a:t>
              </a:r>
              <a:r>
                <a:rPr lang="en-ID" sz="2400" dirty="0" err="1"/>
                <a:t>hubungan</a:t>
              </a:r>
              <a:r>
                <a:rPr lang="en-ID" sz="2400" dirty="0"/>
                <a:t> </a:t>
              </a:r>
              <a:r>
                <a:rPr lang="en-ID" sz="2400" dirty="0" err="1"/>
                <a:t>darah</a:t>
              </a:r>
              <a:r>
                <a:rPr lang="en-ID" sz="2400" dirty="0"/>
                <a:t>, </a:t>
              </a:r>
              <a:r>
                <a:rPr lang="en-ID" sz="2400" dirty="0" err="1"/>
                <a:t>hubungan</a:t>
              </a:r>
              <a:r>
                <a:rPr lang="en-ID" sz="2400" dirty="0"/>
                <a:t> </a:t>
              </a:r>
              <a:r>
                <a:rPr lang="en-ID" sz="2400" dirty="0" err="1"/>
                <a:t>perkawinan</a:t>
              </a:r>
              <a:r>
                <a:rPr lang="en-ID" sz="2400" dirty="0"/>
                <a:t> </a:t>
              </a:r>
              <a:r>
                <a:rPr lang="en-ID" sz="2400" dirty="0" err="1"/>
                <a:t>maupun</a:t>
              </a:r>
              <a:r>
                <a:rPr lang="en-ID" sz="2400" dirty="0"/>
                <a:t> </a:t>
              </a:r>
              <a:r>
                <a:rPr lang="en-ID" sz="2400" dirty="0" err="1"/>
                <a:t>hubungan</a:t>
              </a:r>
              <a:r>
                <a:rPr lang="en-ID" sz="2400" dirty="0"/>
                <a:t> </a:t>
              </a:r>
              <a:r>
                <a:rPr lang="en-ID" sz="2400" dirty="0" err="1"/>
                <a:t>pertemanan</a:t>
              </a:r>
              <a:r>
                <a:rPr lang="en-ID" sz="2400" dirty="0"/>
                <a:t> yang </a:t>
              </a:r>
              <a:r>
                <a:rPr lang="en-ID" sz="2400" dirty="0" err="1"/>
                <a:t>dapat</a:t>
              </a:r>
              <a:r>
                <a:rPr lang="en-ID" sz="2400" dirty="0"/>
                <a:t> </a:t>
              </a:r>
              <a:r>
                <a:rPr lang="en-ID" sz="2400" dirty="0" err="1"/>
                <a:t>mempengaruhi</a:t>
              </a:r>
              <a:r>
                <a:rPr lang="en-ID" sz="2400" dirty="0"/>
                <a:t> </a:t>
              </a:r>
              <a:r>
                <a:rPr lang="en-ID" sz="2400" dirty="0" err="1"/>
                <a:t>keputusannya</a:t>
              </a:r>
              <a:r>
                <a:rPr lang="en-ID" sz="2400" dirty="0"/>
                <a:t>. 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B7B1752-9493-4157-AB65-CC93410E6381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2540947" y="3787140"/>
              <a:ext cx="0" cy="138414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E3B283-174A-45C4-A245-78097587AA24}"/>
              </a:ext>
            </a:extLst>
          </p:cNvPr>
          <p:cNvGrpSpPr/>
          <p:nvPr/>
        </p:nvGrpSpPr>
        <p:grpSpPr>
          <a:xfrm>
            <a:off x="438386" y="117091"/>
            <a:ext cx="11101866" cy="4808566"/>
            <a:chOff x="438386" y="117091"/>
            <a:chExt cx="11101866" cy="4808566"/>
          </a:xfrm>
        </p:grpSpPr>
        <p:sp>
          <p:nvSpPr>
            <p:cNvPr id="66" name="文本框 17">
              <a:extLst>
                <a:ext uri="{FF2B5EF4-FFF2-40B4-BE49-F238E27FC236}">
                  <a16:creationId xmlns:a16="http://schemas.microsoft.com/office/drawing/2014/main" id="{267E8BC7-154A-4C2D-87D2-D2B066D538E1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438386" y="117091"/>
              <a:ext cx="11101866" cy="1622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90000" tIns="46800" rIns="90000" bIns="46800">
              <a:normAutofit fontScale="92500" lnSpcReduction="10000"/>
            </a:bodyPr>
            <a:lstStyle>
              <a:defPPr>
                <a:defRPr lang="zh-CN"/>
              </a:defPPr>
              <a:lvl1pPr algn="just">
                <a:defRPr sz="1400">
                  <a:solidFill>
                    <a:srgbClr val="474546"/>
                  </a:solidFill>
                </a:defRPr>
              </a:lvl1pPr>
            </a:lstStyle>
            <a:p>
              <a:r>
                <a:rPr lang="en-ID" sz="1800" dirty="0" err="1"/>
                <a:t>pemberian</a:t>
              </a:r>
              <a:r>
                <a:rPr lang="en-ID" sz="1800" dirty="0"/>
                <a:t> </a:t>
              </a:r>
              <a:r>
                <a:rPr lang="en-ID" sz="1800" dirty="0" err="1"/>
                <a:t>dalam</a:t>
              </a:r>
              <a:r>
                <a:rPr lang="en-ID" sz="1800" dirty="0"/>
                <a:t> </a:t>
              </a:r>
              <a:r>
                <a:rPr lang="en-ID" sz="1800" dirty="0" err="1"/>
                <a:t>arti</a:t>
              </a:r>
              <a:r>
                <a:rPr lang="en-ID" sz="1800" dirty="0"/>
                <a:t> </a:t>
              </a:r>
              <a:r>
                <a:rPr lang="en-ID" sz="1800" dirty="0" err="1"/>
                <a:t>luas</a:t>
              </a:r>
              <a:r>
                <a:rPr lang="en-ID" sz="1800" dirty="0"/>
                <a:t>, </a:t>
              </a:r>
              <a:r>
                <a:rPr lang="en-ID" sz="1800" dirty="0" err="1"/>
                <a:t>meliputi</a:t>
              </a:r>
              <a:r>
                <a:rPr lang="en-ID" sz="1800" dirty="0"/>
                <a:t> </a:t>
              </a:r>
              <a:r>
                <a:rPr lang="en-ID" sz="1800" dirty="0" err="1"/>
                <a:t>pemberian</a:t>
              </a:r>
              <a:r>
                <a:rPr lang="en-ID" sz="1800" dirty="0"/>
                <a:t> </a:t>
              </a:r>
              <a:r>
                <a:rPr lang="en-ID" sz="1800" dirty="0" err="1"/>
                <a:t>dalam</a:t>
              </a:r>
              <a:r>
                <a:rPr lang="en-ID" sz="1800" dirty="0"/>
                <a:t> </a:t>
              </a:r>
              <a:r>
                <a:rPr lang="en-ID" sz="1800" dirty="0" err="1"/>
                <a:t>bentuk</a:t>
              </a:r>
              <a:r>
                <a:rPr lang="en-ID" sz="1800" dirty="0"/>
                <a:t> </a:t>
              </a:r>
              <a:r>
                <a:rPr lang="en-ID" sz="1800" dirty="0" err="1"/>
                <a:t>uang</a:t>
              </a:r>
              <a:r>
                <a:rPr lang="en-ID" sz="1800" dirty="0"/>
                <a:t>, </a:t>
              </a:r>
              <a:r>
                <a:rPr lang="en-ID" sz="1800" dirty="0" err="1"/>
                <a:t>barang</a:t>
              </a:r>
              <a:r>
                <a:rPr lang="en-ID" sz="1800" dirty="0"/>
                <a:t>, </a:t>
              </a:r>
              <a:r>
                <a:rPr lang="en-ID" sz="1800" dirty="0" err="1"/>
                <a:t>diskon</a:t>
              </a:r>
              <a:r>
                <a:rPr lang="en-ID" sz="1800" dirty="0"/>
                <a:t>/rabat, </a:t>
              </a:r>
              <a:r>
                <a:rPr lang="en-ID" sz="1800" dirty="0" err="1"/>
                <a:t>komisi</a:t>
              </a:r>
              <a:r>
                <a:rPr lang="en-ID" sz="1800" dirty="0"/>
                <a:t>, </a:t>
              </a:r>
              <a:r>
                <a:rPr lang="en-ID" sz="1800" dirty="0" err="1"/>
                <a:t>pinjaman</a:t>
              </a:r>
              <a:r>
                <a:rPr lang="en-ID" sz="1800" dirty="0"/>
                <a:t> </a:t>
              </a:r>
              <a:r>
                <a:rPr lang="en-ID" sz="1800" dirty="0" err="1"/>
                <a:t>tanpa</a:t>
              </a:r>
              <a:r>
                <a:rPr lang="en-ID" sz="1800" dirty="0"/>
                <a:t> </a:t>
              </a:r>
              <a:r>
                <a:rPr lang="en-ID" sz="1800" dirty="0" err="1"/>
                <a:t>bunga</a:t>
              </a:r>
              <a:r>
                <a:rPr lang="en-ID" sz="1800" dirty="0"/>
                <a:t>, </a:t>
              </a:r>
              <a:r>
                <a:rPr lang="en-ID" sz="1800" dirty="0" err="1"/>
                <a:t>tiket</a:t>
              </a:r>
              <a:r>
                <a:rPr lang="en-ID" sz="1800" dirty="0"/>
                <a:t> </a:t>
              </a:r>
              <a:r>
                <a:rPr lang="en-ID" sz="1800" dirty="0" err="1"/>
                <a:t>perjalanan</a:t>
              </a:r>
              <a:r>
                <a:rPr lang="en-ID" sz="1800" dirty="0"/>
                <a:t>, </a:t>
              </a:r>
              <a:r>
                <a:rPr lang="en-ID" sz="1800" dirty="0" err="1"/>
                <a:t>fasilitas</a:t>
              </a:r>
              <a:r>
                <a:rPr lang="en-ID" sz="1800" dirty="0"/>
                <a:t> </a:t>
              </a:r>
              <a:r>
                <a:rPr lang="en-ID" sz="1800" dirty="0" err="1"/>
                <a:t>penginapan</a:t>
              </a:r>
              <a:r>
                <a:rPr lang="en-ID" sz="1800" dirty="0"/>
                <a:t>, </a:t>
              </a:r>
              <a:r>
                <a:rPr lang="en-ID" sz="1800" dirty="0" err="1"/>
                <a:t>perjalanan</a:t>
              </a:r>
              <a:r>
                <a:rPr lang="en-ID" sz="1800" dirty="0"/>
                <a:t> </a:t>
              </a:r>
              <a:r>
                <a:rPr lang="en-ID" sz="1800" dirty="0" err="1"/>
                <a:t>wisata</a:t>
              </a:r>
              <a:r>
                <a:rPr lang="en-ID" sz="1800" dirty="0"/>
                <a:t>, </a:t>
              </a:r>
              <a:r>
                <a:rPr lang="en-ID" sz="1800" dirty="0" err="1"/>
                <a:t>pengobatan</a:t>
              </a:r>
              <a:r>
                <a:rPr lang="en-ID" sz="1800" dirty="0"/>
                <a:t> </a:t>
              </a:r>
              <a:r>
                <a:rPr lang="en-ID" sz="1800" dirty="0" err="1"/>
                <a:t>cuma-cuma</a:t>
              </a:r>
              <a:r>
                <a:rPr lang="en-ID" sz="1800" dirty="0"/>
                <a:t> dan </a:t>
              </a:r>
              <a:r>
                <a:rPr lang="en-ID" sz="1800" dirty="0" err="1"/>
                <a:t>fasilitas</a:t>
              </a:r>
              <a:r>
                <a:rPr lang="en-ID" sz="1800" dirty="0"/>
                <a:t> </a:t>
              </a:r>
              <a:r>
                <a:rPr lang="en-ID" sz="1800" dirty="0" err="1"/>
                <a:t>lainnya</a:t>
              </a:r>
              <a:r>
                <a:rPr lang="en-ID" sz="1800" dirty="0"/>
                <a:t> </a:t>
              </a:r>
              <a:r>
                <a:rPr lang="en-ID" sz="1800" dirty="0" err="1"/>
                <a:t>berbentuk</a:t>
              </a:r>
              <a:r>
                <a:rPr lang="en-ID" sz="1800" dirty="0"/>
                <a:t> </a:t>
              </a:r>
              <a:r>
                <a:rPr lang="en-ID" sz="1800" dirty="0" err="1"/>
                <a:t>hiburan</a:t>
              </a:r>
              <a:r>
                <a:rPr lang="en-ID" sz="1800" dirty="0"/>
                <a:t>, </a:t>
              </a:r>
              <a:r>
                <a:rPr lang="en-ID" sz="1800" dirty="0" err="1"/>
                <a:t>baik</a:t>
              </a:r>
              <a:r>
                <a:rPr lang="en-ID" sz="1800" dirty="0"/>
                <a:t> yang </a:t>
              </a:r>
              <a:r>
                <a:rPr lang="en-ID" sz="1800" dirty="0" err="1"/>
                <a:t>diterima</a:t>
              </a:r>
              <a:r>
                <a:rPr lang="en-ID" sz="1800" dirty="0"/>
                <a:t> di </a:t>
              </a:r>
              <a:r>
                <a:rPr lang="en-ID" sz="1800" dirty="0" err="1"/>
                <a:t>dalam</a:t>
              </a:r>
              <a:r>
                <a:rPr lang="en-ID" sz="1800" dirty="0"/>
                <a:t> negeri </a:t>
              </a:r>
              <a:r>
                <a:rPr lang="en-ID" sz="1800" dirty="0" err="1"/>
                <a:t>maupun</a:t>
              </a:r>
              <a:r>
                <a:rPr lang="en-ID" sz="1800" dirty="0"/>
                <a:t> di </a:t>
              </a:r>
              <a:r>
                <a:rPr lang="en-ID" sz="1800" dirty="0" err="1"/>
                <a:t>luar</a:t>
              </a:r>
              <a:r>
                <a:rPr lang="en-ID" sz="1800" dirty="0"/>
                <a:t> negeri, dan yang </a:t>
              </a:r>
              <a:r>
                <a:rPr lang="en-ID" sz="1800" dirty="0" err="1"/>
                <a:t>dilakukan</a:t>
              </a:r>
              <a:r>
                <a:rPr lang="en-ID" sz="1800" dirty="0"/>
                <a:t> </a:t>
              </a:r>
              <a:r>
                <a:rPr lang="en-ID" sz="1800" dirty="0" err="1"/>
                <a:t>dengan</a:t>
              </a:r>
              <a:r>
                <a:rPr lang="en-ID" sz="1800" dirty="0"/>
                <a:t> </a:t>
              </a:r>
              <a:r>
                <a:rPr lang="en-ID" sz="1800" dirty="0" err="1"/>
                <a:t>menggunakan</a:t>
              </a:r>
              <a:r>
                <a:rPr lang="en-ID" sz="1800" dirty="0"/>
                <a:t> </a:t>
              </a:r>
              <a:r>
                <a:rPr lang="en-ID" sz="1800" dirty="0" err="1"/>
                <a:t>sarana</a:t>
              </a:r>
              <a:r>
                <a:rPr lang="en-ID" sz="1800" dirty="0"/>
                <a:t> </a:t>
              </a:r>
              <a:r>
                <a:rPr lang="en-ID" sz="1800" dirty="0" err="1"/>
                <a:t>elektronik</a:t>
              </a:r>
              <a:r>
                <a:rPr lang="en-ID" sz="1800" dirty="0"/>
                <a:t> </a:t>
              </a:r>
              <a:r>
                <a:rPr lang="en-ID" sz="1800" dirty="0" err="1"/>
                <a:t>atau</a:t>
              </a:r>
              <a:r>
                <a:rPr lang="en-ID" sz="1800" dirty="0"/>
                <a:t> </a:t>
              </a:r>
              <a:r>
                <a:rPr lang="en-ID" sz="1800" dirty="0" err="1"/>
                <a:t>tanpa</a:t>
              </a:r>
              <a:r>
                <a:rPr lang="en-ID" sz="1800" dirty="0"/>
                <a:t> </a:t>
              </a:r>
              <a:r>
                <a:rPr lang="en-ID" sz="1800" dirty="0" err="1"/>
                <a:t>sarana</a:t>
              </a:r>
              <a:r>
                <a:rPr lang="en-ID" sz="1800" dirty="0"/>
                <a:t> </a:t>
              </a:r>
              <a:r>
                <a:rPr lang="en-ID" sz="1800" dirty="0" err="1"/>
                <a:t>elektronik</a:t>
              </a:r>
              <a:r>
                <a:rPr lang="en-ID" sz="1800" dirty="0"/>
                <a:t>, yang </a:t>
              </a:r>
              <a:r>
                <a:rPr lang="en-ID" sz="1800" dirty="0" err="1"/>
                <a:t>dilakukan</a:t>
              </a:r>
              <a:r>
                <a:rPr lang="en-ID" sz="1800" dirty="0"/>
                <a:t> oleh </a:t>
              </a:r>
              <a:r>
                <a:rPr lang="en-ID" sz="1800" dirty="0" err="1"/>
                <a:t>Pejabat</a:t>
              </a:r>
              <a:r>
                <a:rPr lang="en-ID" sz="1800" dirty="0"/>
                <a:t>/</a:t>
              </a:r>
              <a:r>
                <a:rPr lang="en-ID" sz="1800" dirty="0" err="1"/>
                <a:t>Pegawai</a:t>
              </a:r>
              <a:r>
                <a:rPr lang="en-ID" sz="1800" dirty="0"/>
                <a:t> Kementerian </a:t>
              </a:r>
              <a:r>
                <a:rPr lang="en-ID" sz="1800" dirty="0" err="1"/>
                <a:t>terkait</a:t>
              </a:r>
              <a:r>
                <a:rPr lang="en-ID" sz="1800" dirty="0"/>
                <a:t> </a:t>
              </a:r>
              <a:r>
                <a:rPr lang="en-ID" sz="1800" dirty="0" err="1"/>
                <a:t>dengan</a:t>
              </a:r>
              <a:r>
                <a:rPr lang="en-ID" sz="1800" dirty="0"/>
                <a:t> </a:t>
              </a:r>
              <a:r>
                <a:rPr lang="en-ID" sz="1800" dirty="0" err="1"/>
                <a:t>wewenang</a:t>
              </a:r>
              <a:r>
                <a:rPr lang="en-ID" sz="1800" dirty="0"/>
                <a:t>/</a:t>
              </a:r>
              <a:r>
                <a:rPr lang="en-ID" sz="1800" dirty="0" err="1"/>
                <a:t>jabatannya</a:t>
              </a:r>
              <a:r>
                <a:rPr lang="en-ID" sz="1800" dirty="0"/>
                <a:t> di Kementerian, </a:t>
              </a:r>
              <a:r>
                <a:rPr lang="en-ID" sz="1800" dirty="0" err="1"/>
                <a:t>sehingga</a:t>
              </a:r>
              <a:r>
                <a:rPr lang="en-ID" sz="1800" dirty="0"/>
                <a:t> </a:t>
              </a:r>
              <a:r>
                <a:rPr lang="en-ID" sz="1800" dirty="0" err="1"/>
                <a:t>dapat</a:t>
              </a:r>
              <a:r>
                <a:rPr lang="en-ID" sz="1800" dirty="0"/>
                <a:t> </a:t>
              </a:r>
              <a:r>
                <a:rPr lang="en-ID" sz="1800" dirty="0" err="1"/>
                <a:t>menimbulkan</a:t>
              </a:r>
              <a:r>
                <a:rPr lang="en-ID" sz="1800" dirty="0"/>
                <a:t> </a:t>
              </a:r>
              <a:r>
                <a:rPr lang="en-ID" sz="1800" dirty="0" err="1"/>
                <a:t>Benturan</a:t>
              </a:r>
              <a:r>
                <a:rPr lang="en-ID" sz="1800" dirty="0"/>
                <a:t> </a:t>
              </a:r>
              <a:r>
                <a:rPr lang="en-ID" sz="1800" dirty="0" err="1"/>
                <a:t>Kepentingan</a:t>
              </a:r>
              <a:r>
                <a:rPr lang="en-ID" sz="1800" dirty="0"/>
                <a:t> yang </a:t>
              </a:r>
              <a:r>
                <a:rPr lang="en-ID" sz="1800" dirty="0" err="1"/>
                <a:t>mempengaruhi</a:t>
              </a:r>
              <a:r>
                <a:rPr lang="en-ID" sz="1800" dirty="0"/>
                <a:t> </a:t>
              </a:r>
              <a:r>
                <a:rPr lang="en-ID" sz="1800" dirty="0" err="1"/>
                <a:t>independensi</a:t>
              </a:r>
              <a:r>
                <a:rPr lang="en-ID" sz="1800" dirty="0"/>
                <a:t>, </a:t>
              </a:r>
              <a:r>
                <a:rPr lang="en-ID" sz="1800" dirty="0" err="1"/>
                <a:t>objektivitas</a:t>
              </a:r>
              <a:r>
                <a:rPr lang="en-ID" sz="1800" dirty="0"/>
                <a:t>, </a:t>
              </a:r>
              <a:r>
                <a:rPr lang="en-ID" sz="1800" dirty="0" err="1"/>
                <a:t>maupun</a:t>
              </a:r>
              <a:r>
                <a:rPr lang="en-ID" sz="1800" dirty="0"/>
                <a:t> </a:t>
              </a:r>
              <a:r>
                <a:rPr lang="en-ID" sz="1800" dirty="0" err="1"/>
                <a:t>profesionalisme</a:t>
              </a:r>
              <a:endParaRPr lang="en-ID" sz="1800" dirty="0"/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EDBB18E2-F397-42E1-AA4F-3528334D63DE}"/>
                </a:ext>
              </a:extLst>
            </p:cNvPr>
            <p:cNvCxnSpPr/>
            <p:nvPr/>
          </p:nvCxnSpPr>
          <p:spPr>
            <a:xfrm rot="5400000" flipH="1" flipV="1">
              <a:off x="7355281" y="2049790"/>
              <a:ext cx="3059719" cy="2692016"/>
            </a:xfrm>
            <a:prstGeom prst="bentConnector3">
              <a:avLst>
                <a:gd name="adj1" fmla="val 690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8DB5C3A-B200-470C-8711-866C7410CDF9}"/>
              </a:ext>
            </a:extLst>
          </p:cNvPr>
          <p:cNvGrpSpPr/>
          <p:nvPr/>
        </p:nvGrpSpPr>
        <p:grpSpPr>
          <a:xfrm>
            <a:off x="545066" y="3839230"/>
            <a:ext cx="11101866" cy="2323031"/>
            <a:chOff x="545066" y="3839230"/>
            <a:chExt cx="11101866" cy="2323031"/>
          </a:xfrm>
        </p:grpSpPr>
        <p:sp>
          <p:nvSpPr>
            <p:cNvPr id="67" name="文本框 17">
              <a:extLst>
                <a:ext uri="{FF2B5EF4-FFF2-40B4-BE49-F238E27FC236}">
                  <a16:creationId xmlns:a16="http://schemas.microsoft.com/office/drawing/2014/main" id="{521DFA24-EC54-4441-9A3A-FED6660CEC91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45066" y="5387667"/>
              <a:ext cx="11101866" cy="77459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90000" tIns="46800" rIns="90000" bIns="46800">
              <a:normAutofit/>
            </a:bodyPr>
            <a:lstStyle>
              <a:defPPr>
                <a:defRPr lang="zh-CN"/>
              </a:defPPr>
              <a:lvl1pPr algn="just">
                <a:defRPr sz="1400">
                  <a:solidFill>
                    <a:srgbClr val="474546"/>
                  </a:solidFill>
                </a:defRPr>
              </a:lvl1pPr>
            </a:lstStyle>
            <a:p>
              <a:r>
                <a:rPr lang="en-ID" sz="1800" dirty="0" err="1"/>
                <a:t>yaitu</a:t>
              </a:r>
              <a:r>
                <a:rPr lang="en-ID" sz="1800" dirty="0"/>
                <a:t> </a:t>
              </a:r>
              <a:r>
                <a:rPr lang="en-ID" sz="1800" dirty="0" err="1"/>
                <a:t>keadaan</a:t>
              </a:r>
              <a:r>
                <a:rPr lang="en-ID" sz="1800" dirty="0"/>
                <a:t> yang </a:t>
              </a:r>
              <a:r>
                <a:rPr lang="en-ID" sz="1800" dirty="0" err="1"/>
                <a:t>menjadi</a:t>
              </a:r>
              <a:r>
                <a:rPr lang="en-ID" sz="1800" dirty="0"/>
                <a:t> </a:t>
              </a:r>
              <a:r>
                <a:rPr lang="en-ID" sz="1800" dirty="0" err="1"/>
                <a:t>kendala</a:t>
              </a:r>
              <a:r>
                <a:rPr lang="en-ID" sz="1800" dirty="0"/>
                <a:t> </a:t>
              </a:r>
              <a:r>
                <a:rPr lang="en-ID" sz="1800" dirty="0" err="1"/>
                <a:t>bagi</a:t>
              </a:r>
              <a:r>
                <a:rPr lang="en-ID" sz="1800" dirty="0"/>
                <a:t> </a:t>
              </a:r>
              <a:r>
                <a:rPr lang="en-ID" sz="1800" dirty="0" err="1"/>
                <a:t>pencapaian</a:t>
              </a:r>
              <a:r>
                <a:rPr lang="en-ID" sz="1800" dirty="0"/>
                <a:t> </a:t>
              </a:r>
              <a:r>
                <a:rPr lang="en-ID" sz="1800" dirty="0" err="1"/>
                <a:t>tujuan</a:t>
              </a:r>
              <a:r>
                <a:rPr lang="en-ID" sz="1800" dirty="0"/>
                <a:t> </a:t>
              </a:r>
              <a:r>
                <a:rPr lang="en-ID" sz="1800" dirty="0" err="1"/>
                <a:t>pelaksanaan</a:t>
              </a:r>
              <a:r>
                <a:rPr lang="en-ID" sz="1800" dirty="0"/>
                <a:t> </a:t>
              </a:r>
              <a:r>
                <a:rPr lang="en-ID" sz="1800" dirty="0" err="1"/>
                <a:t>kewenangan</a:t>
              </a:r>
              <a:r>
                <a:rPr lang="en-ID" sz="1800" dirty="0"/>
                <a:t> </a:t>
              </a:r>
              <a:r>
                <a:rPr lang="en-ID" sz="1800" dirty="0" err="1"/>
                <a:t>Pejabat</a:t>
              </a:r>
              <a:r>
                <a:rPr lang="en-ID" sz="1800" dirty="0"/>
                <a:t>/</a:t>
              </a:r>
              <a:r>
                <a:rPr lang="en-ID" sz="1800" dirty="0" err="1"/>
                <a:t>Pegawai</a:t>
              </a:r>
              <a:r>
                <a:rPr lang="en-ID" sz="1800" dirty="0"/>
                <a:t> Kementerian yang </a:t>
              </a:r>
              <a:r>
                <a:rPr lang="en-ID" sz="1800" dirty="0" err="1"/>
                <a:t>disebabkan</a:t>
              </a:r>
              <a:r>
                <a:rPr lang="en-ID" sz="1800" dirty="0"/>
                <a:t> </a:t>
              </a:r>
              <a:r>
                <a:rPr lang="en-ID" sz="1800" dirty="0" err="1"/>
                <a:t>karena</a:t>
              </a:r>
              <a:r>
                <a:rPr lang="en-ID" sz="1800" dirty="0"/>
                <a:t> </a:t>
              </a:r>
              <a:r>
                <a:rPr lang="en-ID" sz="1800" dirty="0" err="1"/>
                <a:t>aturan</a:t>
              </a:r>
              <a:r>
                <a:rPr lang="en-ID" sz="1800" dirty="0"/>
                <a:t>, </a:t>
              </a:r>
              <a:r>
                <a:rPr lang="en-ID" sz="1800" dirty="0" err="1"/>
                <a:t>struktur</a:t>
              </a:r>
              <a:r>
                <a:rPr lang="en-ID" sz="1800" dirty="0"/>
                <a:t> dan </a:t>
              </a:r>
              <a:r>
                <a:rPr lang="en-ID" sz="1800" dirty="0" err="1"/>
                <a:t>budaya</a:t>
              </a:r>
              <a:r>
                <a:rPr lang="en-ID" sz="1800" dirty="0"/>
                <a:t> </a:t>
              </a:r>
              <a:r>
                <a:rPr lang="en-ID" sz="1800" dirty="0" err="1"/>
                <a:t>organisasi</a:t>
              </a:r>
              <a:r>
                <a:rPr lang="en-ID" sz="1800" dirty="0"/>
                <a:t>. 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A4B095F-A309-4195-9B28-D6620F0B8970}"/>
                </a:ext>
              </a:extLst>
            </p:cNvPr>
            <p:cNvCxnSpPr/>
            <p:nvPr/>
          </p:nvCxnSpPr>
          <p:spPr>
            <a:xfrm>
              <a:off x="10633387" y="3839230"/>
              <a:ext cx="0" cy="138414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E79E792-C6A3-4828-A6CC-5CFB2644B06D}"/>
              </a:ext>
            </a:extLst>
          </p:cNvPr>
          <p:cNvGrpSpPr/>
          <p:nvPr/>
        </p:nvGrpSpPr>
        <p:grpSpPr>
          <a:xfrm>
            <a:off x="545066" y="1663919"/>
            <a:ext cx="11101866" cy="5034890"/>
            <a:chOff x="387847" y="2412813"/>
            <a:chExt cx="11101866" cy="5034890"/>
          </a:xfrm>
        </p:grpSpPr>
        <p:sp>
          <p:nvSpPr>
            <p:cNvPr id="69" name="文本框 17">
              <a:extLst>
                <a:ext uri="{FF2B5EF4-FFF2-40B4-BE49-F238E27FC236}">
                  <a16:creationId xmlns:a16="http://schemas.microsoft.com/office/drawing/2014/main" id="{CE9D8382-8E17-4A0F-9C5F-C857419ABD88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87847" y="6149971"/>
              <a:ext cx="11101866" cy="12977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90000" tIns="46800" rIns="90000" bIns="46800">
              <a:normAutofit/>
            </a:bodyPr>
            <a:lstStyle>
              <a:defPPr>
                <a:defRPr lang="zh-CN"/>
              </a:defPPr>
              <a:lvl1pPr algn="just">
                <a:defRPr sz="1400">
                  <a:solidFill>
                    <a:srgbClr val="474546"/>
                  </a:solidFill>
                </a:defRPr>
              </a:lvl1pPr>
            </a:lstStyle>
            <a:p>
              <a:r>
                <a:rPr lang="en-ID" sz="2400" dirty="0" err="1"/>
                <a:t>yaitu</a:t>
              </a:r>
              <a:r>
                <a:rPr lang="en-ID" sz="2400" dirty="0"/>
                <a:t> </a:t>
              </a:r>
              <a:r>
                <a:rPr lang="en-ID" sz="2400" dirty="0" err="1"/>
                <a:t>Pejabat</a:t>
              </a:r>
              <a:r>
                <a:rPr lang="en-ID" sz="2400" dirty="0"/>
                <a:t>/</a:t>
              </a:r>
              <a:r>
                <a:rPr lang="en-ID" sz="2400" dirty="0" err="1"/>
                <a:t>Pegawai</a:t>
              </a:r>
              <a:r>
                <a:rPr lang="en-ID" sz="2400" dirty="0"/>
                <a:t> Kementerian </a:t>
              </a:r>
              <a:r>
                <a:rPr lang="en-ID" sz="2400" dirty="0" err="1"/>
                <a:t>memegang</a:t>
              </a:r>
              <a:r>
                <a:rPr lang="en-ID" sz="2400" dirty="0"/>
                <a:t> </a:t>
              </a:r>
              <a:r>
                <a:rPr lang="en-ID" sz="2400" dirty="0" err="1"/>
                <a:t>jabatan</a:t>
              </a:r>
              <a:r>
                <a:rPr lang="en-ID" sz="2400" dirty="0"/>
                <a:t> lain yang </a:t>
              </a:r>
              <a:r>
                <a:rPr lang="en-ID" sz="2400" dirty="0" err="1"/>
                <a:t>memiliki</a:t>
              </a:r>
              <a:r>
                <a:rPr lang="en-ID" sz="2400" dirty="0"/>
                <a:t> </a:t>
              </a:r>
              <a:r>
                <a:rPr lang="en-ID" sz="2400" dirty="0" err="1"/>
                <a:t>Benturan</a:t>
              </a:r>
              <a:r>
                <a:rPr lang="en-ID" sz="2400" dirty="0"/>
                <a:t> </a:t>
              </a:r>
              <a:r>
                <a:rPr lang="en-ID" sz="2400" dirty="0" err="1"/>
                <a:t>Kepentingan</a:t>
              </a:r>
              <a:r>
                <a:rPr lang="en-ID" sz="2400" dirty="0"/>
                <a:t> </a:t>
              </a:r>
              <a:r>
                <a:rPr lang="en-ID" sz="2400" dirty="0" err="1"/>
                <a:t>dengan</a:t>
              </a:r>
              <a:r>
                <a:rPr lang="en-ID" sz="2400" dirty="0"/>
                <a:t> </a:t>
              </a:r>
              <a:r>
                <a:rPr lang="en-ID" sz="2400" dirty="0" err="1"/>
                <a:t>tugas</a:t>
              </a:r>
              <a:r>
                <a:rPr lang="en-ID" sz="2400" dirty="0"/>
                <a:t> dan </a:t>
              </a:r>
              <a:r>
                <a:rPr lang="en-ID" sz="2400" dirty="0" err="1"/>
                <a:t>tanggung</a:t>
              </a:r>
              <a:r>
                <a:rPr lang="en-ID" sz="2400" dirty="0"/>
                <a:t> </a:t>
              </a:r>
              <a:r>
                <a:rPr lang="en-ID" sz="2400" dirty="0" err="1"/>
                <a:t>jawab</a:t>
              </a:r>
              <a:r>
                <a:rPr lang="en-ID" sz="2400" dirty="0"/>
                <a:t> </a:t>
              </a:r>
              <a:r>
                <a:rPr lang="en-ID" sz="2400" dirty="0" err="1"/>
                <a:t>pokoknya</a:t>
              </a:r>
              <a:r>
                <a:rPr lang="en-ID" sz="2400" dirty="0"/>
                <a:t>, </a:t>
              </a:r>
              <a:r>
                <a:rPr lang="en-ID" sz="2400" dirty="0" err="1"/>
                <a:t>sehingga</a:t>
              </a:r>
              <a:r>
                <a:rPr lang="en-ID" sz="2400" dirty="0"/>
                <a:t> </a:t>
              </a:r>
              <a:r>
                <a:rPr lang="en-ID" sz="2400" dirty="0" err="1"/>
                <a:t>tidak</a:t>
              </a:r>
              <a:r>
                <a:rPr lang="en-ID" sz="2400" dirty="0"/>
                <a:t> </a:t>
              </a:r>
              <a:r>
                <a:rPr lang="en-ID" sz="2400" dirty="0" err="1"/>
                <a:t>dapat</a:t>
              </a:r>
              <a:r>
                <a:rPr lang="en-ID" sz="2400" dirty="0"/>
                <a:t> </a:t>
              </a:r>
              <a:r>
                <a:rPr lang="en-ID" sz="2400" dirty="0" err="1"/>
                <a:t>menjalankan</a:t>
              </a:r>
              <a:r>
                <a:rPr lang="en-ID" sz="2400" dirty="0"/>
                <a:t> </a:t>
              </a:r>
              <a:r>
                <a:rPr lang="en-ID" sz="2400" dirty="0" err="1"/>
                <a:t>jabatannya</a:t>
              </a:r>
              <a:r>
                <a:rPr lang="en-ID" sz="2400" dirty="0"/>
                <a:t> </a:t>
              </a:r>
              <a:r>
                <a:rPr lang="en-ID" sz="2400" dirty="0" err="1"/>
                <a:t>secara</a:t>
              </a:r>
              <a:r>
                <a:rPr lang="en-ID" sz="2400" dirty="0"/>
                <a:t> </a:t>
              </a:r>
              <a:r>
                <a:rPr lang="en-ID" sz="2400" dirty="0" err="1"/>
                <a:t>profesional</a:t>
              </a:r>
              <a:r>
                <a:rPr lang="en-ID" sz="2400" dirty="0"/>
                <a:t>, </a:t>
              </a:r>
              <a:r>
                <a:rPr lang="en-ID" sz="2400" dirty="0" err="1"/>
                <a:t>independen</a:t>
              </a:r>
              <a:r>
                <a:rPr lang="en-ID" sz="2400" dirty="0"/>
                <a:t> dan </a:t>
              </a:r>
              <a:r>
                <a:rPr lang="en-ID" sz="2400" dirty="0" err="1"/>
                <a:t>akuntabel</a:t>
              </a:r>
              <a:r>
                <a:rPr lang="en-ID" sz="2400" dirty="0"/>
                <a:t>. </a:t>
              </a:r>
            </a:p>
            <a:p>
              <a:endParaRPr lang="en-ID" sz="2400" dirty="0"/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0673705B-515E-4696-8FB9-D0B4AAB575B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557733" y="3701511"/>
              <a:ext cx="3716569" cy="1139174"/>
            </a:xfrm>
            <a:prstGeom prst="bentConnector3">
              <a:avLst>
                <a:gd name="adj1" fmla="val 793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A375639-89BA-4B48-ABD0-FBF57AFCAAA0}"/>
              </a:ext>
            </a:extLst>
          </p:cNvPr>
          <p:cNvGrpSpPr/>
          <p:nvPr/>
        </p:nvGrpSpPr>
        <p:grpSpPr>
          <a:xfrm>
            <a:off x="545066" y="1663919"/>
            <a:ext cx="11101866" cy="4311082"/>
            <a:chOff x="545066" y="1663919"/>
            <a:chExt cx="11101866" cy="4311082"/>
          </a:xfrm>
        </p:grpSpPr>
        <p:sp>
          <p:nvSpPr>
            <p:cNvPr id="68" name="文本框 17">
              <a:extLst>
                <a:ext uri="{FF2B5EF4-FFF2-40B4-BE49-F238E27FC236}">
                  <a16:creationId xmlns:a16="http://schemas.microsoft.com/office/drawing/2014/main" id="{8926834E-81F7-4E9E-AC57-3BD98C5C5063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545066" y="5408058"/>
              <a:ext cx="11101866" cy="566943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90000" tIns="46800" rIns="90000" bIns="46800">
              <a:normAutofit/>
            </a:bodyPr>
            <a:lstStyle>
              <a:defPPr>
                <a:defRPr lang="zh-CN"/>
              </a:defPPr>
              <a:lvl1pPr algn="just">
                <a:defRPr sz="1400">
                  <a:solidFill>
                    <a:srgbClr val="474546"/>
                  </a:solidFill>
                </a:defRPr>
              </a:lvl1pPr>
            </a:lstStyle>
            <a:p>
              <a:r>
                <a:rPr lang="en-ID" sz="1800" dirty="0" err="1"/>
                <a:t>keinginan</a:t>
              </a:r>
              <a:r>
                <a:rPr lang="en-ID" sz="1800" dirty="0"/>
                <a:t>/</a:t>
              </a:r>
              <a:r>
                <a:rPr lang="en-ID" sz="1800" dirty="0" err="1"/>
                <a:t>kebutuhan</a:t>
              </a:r>
              <a:r>
                <a:rPr lang="en-ID" sz="1800" dirty="0"/>
                <a:t> </a:t>
              </a:r>
              <a:r>
                <a:rPr lang="en-ID" sz="1800" dirty="0" err="1"/>
                <a:t>Pejabat</a:t>
              </a:r>
              <a:r>
                <a:rPr lang="en-ID" sz="1800" dirty="0"/>
                <a:t>/</a:t>
              </a:r>
              <a:r>
                <a:rPr lang="en-ID" sz="1800" dirty="0" err="1"/>
                <a:t>Pegawai</a:t>
              </a:r>
              <a:r>
                <a:rPr lang="en-ID" sz="1800" dirty="0"/>
                <a:t> </a:t>
              </a:r>
              <a:r>
                <a:rPr lang="en-ID" sz="1800" dirty="0" err="1"/>
                <a:t>mengenai</a:t>
              </a:r>
              <a:r>
                <a:rPr lang="en-ID" sz="1800" dirty="0"/>
                <a:t> </a:t>
              </a:r>
              <a:r>
                <a:rPr lang="en-ID" sz="1800" dirty="0" err="1"/>
                <a:t>suatu</a:t>
              </a:r>
              <a:r>
                <a:rPr lang="en-ID" sz="1800" dirty="0"/>
                <a:t> </a:t>
              </a:r>
              <a:r>
                <a:rPr lang="en-ID" sz="1800" dirty="0" err="1"/>
                <a:t>hal</a:t>
              </a:r>
              <a:r>
                <a:rPr lang="en-ID" sz="1800" dirty="0"/>
                <a:t> yang </a:t>
              </a:r>
              <a:r>
                <a:rPr lang="en-ID" sz="1800" dirty="0" err="1"/>
                <a:t>bersifat</a:t>
              </a:r>
              <a:r>
                <a:rPr lang="en-ID" sz="1800" dirty="0"/>
                <a:t> </a:t>
              </a:r>
              <a:r>
                <a:rPr lang="en-ID" sz="1800" dirty="0" err="1"/>
                <a:t>pribadi</a:t>
              </a:r>
              <a:r>
                <a:rPr lang="en-ID" sz="1800" dirty="0"/>
                <a:t>.</a:t>
              </a: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95928AD7-DD5B-48E3-9375-A332F291093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240631" y="2775773"/>
              <a:ext cx="3644483" cy="1420775"/>
            </a:xfrm>
            <a:prstGeom prst="bentConnector3">
              <a:avLst>
                <a:gd name="adj1" fmla="val 1493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0"/>
          <p:cNvSpPr/>
          <p:nvPr/>
        </p:nvSpPr>
        <p:spPr>
          <a:xfrm>
            <a:off x="2150040" y="259571"/>
            <a:ext cx="110794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4400" dirty="0" err="1">
                <a:solidFill>
                  <a:schemeClr val="bg1"/>
                </a:solidFill>
              </a:rPr>
              <a:t>Penanganan</a:t>
            </a:r>
            <a:r>
              <a:rPr lang="en-ID" sz="4400" dirty="0">
                <a:solidFill>
                  <a:schemeClr val="bg1"/>
                </a:solidFill>
              </a:rPr>
              <a:t> </a:t>
            </a:r>
            <a:r>
              <a:rPr lang="en-ID" sz="4400" dirty="0" err="1">
                <a:solidFill>
                  <a:schemeClr val="bg1"/>
                </a:solidFill>
              </a:rPr>
              <a:t>situasi</a:t>
            </a:r>
            <a:r>
              <a:rPr lang="en-ID" sz="4400" dirty="0">
                <a:solidFill>
                  <a:schemeClr val="bg1"/>
                </a:solidFill>
              </a:rPr>
              <a:t> </a:t>
            </a:r>
            <a:r>
              <a:rPr lang="en-ID" sz="4400" dirty="0" err="1">
                <a:solidFill>
                  <a:schemeClr val="bg1"/>
                </a:solidFill>
              </a:rPr>
              <a:t>benturan</a:t>
            </a:r>
            <a:r>
              <a:rPr lang="en-ID" sz="4400" dirty="0">
                <a:solidFill>
                  <a:schemeClr val="bg1"/>
                </a:solidFill>
              </a:rPr>
              <a:t> </a:t>
            </a:r>
            <a:r>
              <a:rPr lang="en-ID" sz="4400" dirty="0" err="1">
                <a:solidFill>
                  <a:schemeClr val="bg1"/>
                </a:solidFill>
              </a:rPr>
              <a:t>kepentingan</a:t>
            </a:r>
            <a:r>
              <a:rPr lang="en-ID" sz="4400" dirty="0">
                <a:solidFill>
                  <a:schemeClr val="bg1"/>
                </a:solidFill>
              </a:rPr>
              <a:t> </a:t>
            </a:r>
            <a:r>
              <a:rPr lang="en-ID" sz="4400" dirty="0" err="1">
                <a:solidFill>
                  <a:schemeClr val="bg1"/>
                </a:solidFill>
              </a:rPr>
              <a:t>dilaksanakan</a:t>
            </a:r>
            <a:r>
              <a:rPr lang="en-ID" sz="4400" dirty="0">
                <a:solidFill>
                  <a:schemeClr val="bg1"/>
                </a:solidFill>
              </a:rPr>
              <a:t> </a:t>
            </a:r>
            <a:r>
              <a:rPr lang="en-ID" sz="4400" dirty="0" err="1">
                <a:solidFill>
                  <a:schemeClr val="bg1"/>
                </a:solidFill>
              </a:rPr>
              <a:t>dengan</a:t>
            </a:r>
            <a:r>
              <a:rPr lang="en-ID" sz="4400" dirty="0">
                <a:solidFill>
                  <a:schemeClr val="bg1"/>
                </a:solidFill>
              </a:rPr>
              <a:t> </a:t>
            </a:r>
            <a:r>
              <a:rPr lang="en-ID" sz="4400" dirty="0" err="1">
                <a:solidFill>
                  <a:schemeClr val="bg1"/>
                </a:solidFill>
              </a:rPr>
              <a:t>prinsip</a:t>
            </a:r>
            <a:r>
              <a:rPr lang="en-ID" sz="4400" dirty="0">
                <a:solidFill>
                  <a:schemeClr val="bg1"/>
                </a:solidFill>
              </a:rPr>
              <a:t> </a:t>
            </a:r>
            <a:r>
              <a:rPr lang="en-ID" sz="4400" dirty="0" err="1">
                <a:solidFill>
                  <a:schemeClr val="bg1"/>
                </a:solidFill>
              </a:rPr>
              <a:t>dasar</a:t>
            </a:r>
            <a:endParaRPr lang="zh-CN" altLang="en-US" sz="44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" name="直接连接符 11"/>
          <p:cNvCxnSpPr>
            <a:cxnSpLocks/>
          </p:cNvCxnSpPr>
          <p:nvPr/>
        </p:nvCxnSpPr>
        <p:spPr>
          <a:xfrm>
            <a:off x="5731412" y="774088"/>
            <a:ext cx="0" cy="425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7">
            <a:extLst>
              <a:ext uri="{FF2B5EF4-FFF2-40B4-BE49-F238E27FC236}">
                <a16:creationId xmlns:a16="http://schemas.microsoft.com/office/drawing/2014/main" id="{FB167ED9-0AD2-4CE2-A3FB-4104C904629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24840" y="1752600"/>
            <a:ext cx="11079480" cy="4876800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>
            <a:defPPr>
              <a:defRPr lang="zh-CN"/>
            </a:defPPr>
            <a:lvl1pPr algn="just">
              <a:defRPr sz="1400">
                <a:solidFill>
                  <a:srgbClr val="474546"/>
                </a:solidFill>
              </a:defRPr>
            </a:lvl1pPr>
          </a:lstStyle>
          <a:p>
            <a:pPr marL="514350" indent="-514350">
              <a:buFont typeface="+mj-lt"/>
              <a:buAutoNum type="arabicParenR"/>
            </a:pPr>
            <a:r>
              <a:rPr lang="en-ID" sz="1800" dirty="0" err="1">
                <a:solidFill>
                  <a:schemeClr val="bg1"/>
                </a:solidFill>
              </a:rPr>
              <a:t>Pejabat</a:t>
            </a:r>
            <a:r>
              <a:rPr lang="en-ID" sz="1800" dirty="0">
                <a:solidFill>
                  <a:schemeClr val="bg1"/>
                </a:solidFill>
              </a:rPr>
              <a:t>/</a:t>
            </a:r>
            <a:r>
              <a:rPr lang="en-ID" sz="1800" dirty="0" err="1">
                <a:solidFill>
                  <a:schemeClr val="bg1"/>
                </a:solidFill>
              </a:rPr>
              <a:t>Pegawai</a:t>
            </a:r>
            <a:r>
              <a:rPr lang="en-ID" sz="1800" dirty="0">
                <a:solidFill>
                  <a:schemeClr val="bg1"/>
                </a:solidFill>
              </a:rPr>
              <a:t> yang </a:t>
            </a:r>
            <a:r>
              <a:rPr lang="en-ID" sz="1800" dirty="0" err="1">
                <a:solidFill>
                  <a:schemeClr val="bg1"/>
                </a:solidFill>
              </a:rPr>
              <a:t>dirinya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berpotensi</a:t>
            </a:r>
            <a:r>
              <a:rPr lang="en-ID" sz="1800" dirty="0">
                <a:solidFill>
                  <a:schemeClr val="bg1"/>
                </a:solidFill>
              </a:rPr>
              <a:t> dan </a:t>
            </a:r>
            <a:r>
              <a:rPr lang="en-ID" sz="1800" dirty="0" err="1">
                <a:solidFill>
                  <a:schemeClr val="bg1"/>
                </a:solidFill>
              </a:rPr>
              <a:t>atau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telah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berada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dalam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situasi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Benturan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Kepentingan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dilarang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untuk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meneruskan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kegiatan</a:t>
            </a:r>
            <a:r>
              <a:rPr lang="en-ID" sz="1800" dirty="0">
                <a:solidFill>
                  <a:schemeClr val="bg1"/>
                </a:solidFill>
              </a:rPr>
              <a:t>/</a:t>
            </a:r>
            <a:r>
              <a:rPr lang="en-ID" sz="1800" dirty="0" err="1">
                <a:solidFill>
                  <a:schemeClr val="bg1"/>
                </a:solidFill>
              </a:rPr>
              <a:t>melaksanakan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tugas</a:t>
            </a:r>
            <a:r>
              <a:rPr lang="en-ID" sz="1800" dirty="0">
                <a:solidFill>
                  <a:schemeClr val="bg1"/>
                </a:solidFill>
              </a:rPr>
              <a:t> dan </a:t>
            </a:r>
            <a:r>
              <a:rPr lang="en-ID" sz="1800" dirty="0" err="1">
                <a:solidFill>
                  <a:schemeClr val="bg1"/>
                </a:solidFill>
              </a:rPr>
              <a:t>tanggung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jawab</a:t>
            </a:r>
            <a:r>
              <a:rPr lang="en-ID" sz="1800" dirty="0">
                <a:solidFill>
                  <a:schemeClr val="bg1"/>
                </a:solidFill>
              </a:rPr>
              <a:t> yang </a:t>
            </a:r>
            <a:r>
              <a:rPr lang="en-ID" sz="1800" dirty="0" err="1">
                <a:solidFill>
                  <a:schemeClr val="bg1"/>
                </a:solidFill>
              </a:rPr>
              <a:t>terkait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dengan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situasi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Benturan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Kepentingan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tersebut</a:t>
            </a:r>
            <a:r>
              <a:rPr lang="en-ID" sz="1800" dirty="0">
                <a:solidFill>
                  <a:schemeClr val="bg1"/>
                </a:solidFill>
              </a:rPr>
              <a:t>. </a:t>
            </a:r>
            <a:r>
              <a:rPr lang="en-ID" sz="1800" dirty="0" err="1">
                <a:solidFill>
                  <a:schemeClr val="bg1"/>
                </a:solidFill>
              </a:rPr>
              <a:t>Untuk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selanjutnya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pimpinan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memutuskan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bahwa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petugas</a:t>
            </a:r>
            <a:r>
              <a:rPr lang="en-ID" sz="1800" dirty="0">
                <a:solidFill>
                  <a:schemeClr val="bg1"/>
                </a:solidFill>
              </a:rPr>
              <a:t> yang </a:t>
            </a:r>
            <a:r>
              <a:rPr lang="en-ID" sz="1800" dirty="0" err="1">
                <a:solidFill>
                  <a:schemeClr val="bg1"/>
                </a:solidFill>
              </a:rPr>
              <a:t>berpotensi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memiliki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Benturan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Kepentingan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untuk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tidak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terlibat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dalam</a:t>
            </a:r>
            <a:r>
              <a:rPr lang="en-ID" sz="1800" dirty="0">
                <a:solidFill>
                  <a:schemeClr val="bg1"/>
                </a:solidFill>
              </a:rPr>
              <a:t> proses </a:t>
            </a:r>
            <a:r>
              <a:rPr lang="en-ID" sz="1800" dirty="0" err="1">
                <a:solidFill>
                  <a:schemeClr val="bg1"/>
                </a:solidFill>
              </a:rPr>
              <a:t>pengambilan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keputusan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terkait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dengan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penugasan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tersebut</a:t>
            </a:r>
            <a:r>
              <a:rPr lang="en-ID" sz="1800" dirty="0">
                <a:solidFill>
                  <a:schemeClr val="bg1"/>
                </a:solidFill>
              </a:rPr>
              <a:t>, </a:t>
            </a:r>
            <a:r>
              <a:rPr lang="en-ID" sz="1800" dirty="0" err="1">
                <a:solidFill>
                  <a:schemeClr val="bg1"/>
                </a:solidFill>
              </a:rPr>
              <a:t>atau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mengambil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tindakan</a:t>
            </a:r>
            <a:r>
              <a:rPr lang="en-ID" sz="1800" dirty="0">
                <a:solidFill>
                  <a:schemeClr val="bg1"/>
                </a:solidFill>
              </a:rPr>
              <a:t> lain yang </a:t>
            </a:r>
            <a:r>
              <a:rPr lang="en-ID" sz="1800" dirty="0" err="1">
                <a:solidFill>
                  <a:schemeClr val="bg1"/>
                </a:solidFill>
              </a:rPr>
              <a:t>diperlukan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terhadap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penugasan</a:t>
            </a:r>
            <a:r>
              <a:rPr lang="en-ID" sz="1800" dirty="0">
                <a:solidFill>
                  <a:schemeClr val="bg1"/>
                </a:solidFill>
              </a:rPr>
              <a:t> yang </a:t>
            </a:r>
            <a:r>
              <a:rPr lang="en-ID" sz="1800" dirty="0" err="1">
                <a:solidFill>
                  <a:schemeClr val="bg1"/>
                </a:solidFill>
              </a:rPr>
              <a:t>berpotensi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terdapat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Benturan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Kepentingan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tersebut</a:t>
            </a:r>
            <a:r>
              <a:rPr lang="en-ID" sz="1800" dirty="0">
                <a:solidFill>
                  <a:schemeClr val="bg1"/>
                </a:solidFill>
              </a:rPr>
              <a:t>, </a:t>
            </a:r>
            <a:r>
              <a:rPr lang="en-ID" sz="1800" dirty="0" err="1">
                <a:solidFill>
                  <a:schemeClr val="bg1"/>
                </a:solidFill>
              </a:rPr>
              <a:t>kecuali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berdasarkan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hasil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penilaian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risiko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disimpulkan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bahwa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risiko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dapat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diterima</a:t>
            </a:r>
            <a:r>
              <a:rPr lang="en-ID" sz="1800" dirty="0">
                <a:solidFill>
                  <a:schemeClr val="bg1"/>
                </a:solidFill>
              </a:rPr>
              <a:t>, </a:t>
            </a:r>
            <a:r>
              <a:rPr lang="en-ID" sz="1800" dirty="0" err="1">
                <a:solidFill>
                  <a:schemeClr val="bg1"/>
                </a:solidFill>
              </a:rPr>
              <a:t>maka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Pimpinan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dapat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meminta</a:t>
            </a:r>
            <a:r>
              <a:rPr lang="en-ID" sz="1800" dirty="0">
                <a:solidFill>
                  <a:schemeClr val="bg1"/>
                </a:solidFill>
              </a:rPr>
              <a:t> yang </a:t>
            </a:r>
            <a:r>
              <a:rPr lang="en-ID" sz="1800" dirty="0" err="1">
                <a:solidFill>
                  <a:schemeClr val="bg1"/>
                </a:solidFill>
              </a:rPr>
              <a:t>bersangkutan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untuk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tetap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menjalankan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tugas</a:t>
            </a:r>
            <a:r>
              <a:rPr lang="en-ID" sz="1800" dirty="0">
                <a:solidFill>
                  <a:schemeClr val="bg1"/>
                </a:solidFill>
              </a:rPr>
              <a:t> dan </a:t>
            </a:r>
            <a:r>
              <a:rPr lang="en-ID" sz="1800" dirty="0" err="1">
                <a:solidFill>
                  <a:schemeClr val="bg1"/>
                </a:solidFill>
              </a:rPr>
              <a:t>tanggung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jawabnya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dalam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kegiatan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tersebut</a:t>
            </a:r>
            <a:r>
              <a:rPr lang="en-ID" sz="1800" dirty="0">
                <a:solidFill>
                  <a:schemeClr val="bg1"/>
                </a:solidFill>
              </a:rPr>
              <a:t>. </a:t>
            </a:r>
          </a:p>
          <a:p>
            <a:pPr marL="514350" indent="-514350">
              <a:buFont typeface="+mj-lt"/>
              <a:buAutoNum type="arabicParenR"/>
            </a:pPr>
            <a:r>
              <a:rPr lang="en-ID" sz="1800" dirty="0" err="1">
                <a:solidFill>
                  <a:schemeClr val="bg1"/>
                </a:solidFill>
              </a:rPr>
              <a:t>Pejabat</a:t>
            </a:r>
            <a:r>
              <a:rPr lang="en-ID" sz="1800" dirty="0">
                <a:solidFill>
                  <a:schemeClr val="bg1"/>
                </a:solidFill>
              </a:rPr>
              <a:t>/</a:t>
            </a:r>
            <a:r>
              <a:rPr lang="en-ID" sz="1800" dirty="0" err="1">
                <a:solidFill>
                  <a:schemeClr val="bg1"/>
                </a:solidFill>
              </a:rPr>
              <a:t>Pegawai</a:t>
            </a:r>
            <a:r>
              <a:rPr lang="en-ID" sz="1800" dirty="0">
                <a:solidFill>
                  <a:schemeClr val="bg1"/>
                </a:solidFill>
              </a:rPr>
              <a:t> yang </a:t>
            </a:r>
            <a:r>
              <a:rPr lang="en-ID" sz="1800" dirty="0" err="1">
                <a:solidFill>
                  <a:schemeClr val="bg1"/>
                </a:solidFill>
              </a:rPr>
              <a:t>berpotensi</a:t>
            </a:r>
            <a:r>
              <a:rPr lang="en-ID" sz="1800" dirty="0">
                <a:solidFill>
                  <a:schemeClr val="bg1"/>
                </a:solidFill>
              </a:rPr>
              <a:t> dan </a:t>
            </a:r>
            <a:r>
              <a:rPr lang="en-ID" sz="1800" dirty="0" err="1">
                <a:solidFill>
                  <a:schemeClr val="bg1"/>
                </a:solidFill>
              </a:rPr>
              <a:t>atau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telah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berada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dalam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situasi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Benturan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Kepentingan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wajib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membuat</a:t>
            </a:r>
            <a:r>
              <a:rPr lang="en-ID" sz="1800" dirty="0">
                <a:solidFill>
                  <a:schemeClr val="bg1"/>
                </a:solidFill>
              </a:rPr>
              <a:t> dan </a:t>
            </a:r>
            <a:r>
              <a:rPr lang="en-ID" sz="1800" dirty="0" err="1">
                <a:solidFill>
                  <a:schemeClr val="bg1"/>
                </a:solidFill>
              </a:rPr>
              <a:t>menyampaikan</a:t>
            </a:r>
            <a:r>
              <a:rPr lang="en-ID" sz="1800" dirty="0">
                <a:solidFill>
                  <a:schemeClr val="bg1"/>
                </a:solidFill>
              </a:rPr>
              <a:t> Surat </a:t>
            </a:r>
            <a:r>
              <a:rPr lang="en-ID" sz="1800" dirty="0" err="1">
                <a:solidFill>
                  <a:schemeClr val="bg1"/>
                </a:solidFill>
              </a:rPr>
              <a:t>Pernyataan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Potensi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Benturan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Kepentingan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terhadap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kondisi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tersebut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kepada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Atasan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Langsung</a:t>
            </a:r>
            <a:r>
              <a:rPr lang="en-ID" sz="1800" dirty="0">
                <a:solidFill>
                  <a:schemeClr val="bg1"/>
                </a:solidFill>
              </a:rPr>
              <a:t>. </a:t>
            </a:r>
          </a:p>
          <a:p>
            <a:pPr marL="514350" indent="-514350">
              <a:buFont typeface="+mj-lt"/>
              <a:buAutoNum type="arabicParenR"/>
            </a:pPr>
            <a:r>
              <a:rPr lang="en-ID" sz="1800" dirty="0" err="1">
                <a:solidFill>
                  <a:schemeClr val="bg1"/>
                </a:solidFill>
              </a:rPr>
              <a:t>Pejabat</a:t>
            </a:r>
            <a:r>
              <a:rPr lang="en-ID" sz="1800" dirty="0">
                <a:solidFill>
                  <a:schemeClr val="bg1"/>
                </a:solidFill>
              </a:rPr>
              <a:t>/</a:t>
            </a:r>
            <a:r>
              <a:rPr lang="en-ID" sz="1800" dirty="0" err="1">
                <a:solidFill>
                  <a:schemeClr val="bg1"/>
                </a:solidFill>
              </a:rPr>
              <a:t>Pegawai</a:t>
            </a:r>
            <a:r>
              <a:rPr lang="en-ID" sz="1800" dirty="0">
                <a:solidFill>
                  <a:schemeClr val="bg1"/>
                </a:solidFill>
              </a:rPr>
              <a:t> juga </a:t>
            </a:r>
            <a:r>
              <a:rPr lang="en-ID" sz="1800" dirty="0" err="1">
                <a:solidFill>
                  <a:schemeClr val="bg1"/>
                </a:solidFill>
              </a:rPr>
              <a:t>wajib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membuat</a:t>
            </a:r>
            <a:r>
              <a:rPr lang="en-ID" sz="1800" dirty="0">
                <a:solidFill>
                  <a:schemeClr val="bg1"/>
                </a:solidFill>
              </a:rPr>
              <a:t> Surat </a:t>
            </a:r>
            <a:r>
              <a:rPr lang="en-ID" sz="1800" dirty="0" err="1">
                <a:solidFill>
                  <a:schemeClr val="bg1"/>
                </a:solidFill>
              </a:rPr>
              <a:t>Pernyataan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Potensi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Benturan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Kepentingan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apabila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memiliki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hubungan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sedarah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dalam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garis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keturunan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lurus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atau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ke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samping</a:t>
            </a:r>
            <a:r>
              <a:rPr lang="en-ID" sz="1800" dirty="0">
                <a:solidFill>
                  <a:schemeClr val="bg1"/>
                </a:solidFill>
              </a:rPr>
              <a:t>, </a:t>
            </a:r>
            <a:r>
              <a:rPr lang="en-ID" sz="1800" dirty="0" err="1">
                <a:solidFill>
                  <a:schemeClr val="bg1"/>
                </a:solidFill>
              </a:rPr>
              <a:t>maupun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hubungan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keluarga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semenda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dalam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garis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keturunan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lurus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atau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ke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samping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dengan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Atasan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Langsung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atau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pejabat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berwenang</a:t>
            </a:r>
            <a:r>
              <a:rPr lang="en-ID" sz="1800" dirty="0">
                <a:solidFill>
                  <a:schemeClr val="bg1"/>
                </a:solidFill>
              </a:rPr>
              <a:t>. </a:t>
            </a:r>
          </a:p>
          <a:p>
            <a:pPr marL="514350" indent="-514350">
              <a:buFont typeface="+mj-lt"/>
              <a:buAutoNum type="arabicParenR"/>
            </a:pPr>
            <a:r>
              <a:rPr lang="en-ID" sz="1800" dirty="0" err="1">
                <a:solidFill>
                  <a:schemeClr val="bg1"/>
                </a:solidFill>
              </a:rPr>
              <a:t>Perangkapan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Jabatan</a:t>
            </a:r>
            <a:r>
              <a:rPr lang="en-ID" sz="1800" dirty="0">
                <a:solidFill>
                  <a:schemeClr val="bg1"/>
                </a:solidFill>
              </a:rPr>
              <a:t> yang </a:t>
            </a:r>
            <a:r>
              <a:rPr lang="en-ID" sz="1800" dirty="0" err="1">
                <a:solidFill>
                  <a:schemeClr val="bg1"/>
                </a:solidFill>
              </a:rPr>
              <a:t>berpotensi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terjadinya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Benturan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Kepentingan</a:t>
            </a:r>
            <a:r>
              <a:rPr lang="en-ID" sz="1800" dirty="0">
                <a:solidFill>
                  <a:schemeClr val="bg1"/>
                </a:solidFill>
              </a:rPr>
              <a:t> oleh </a:t>
            </a:r>
            <a:r>
              <a:rPr lang="en-ID" sz="1800" dirty="0" err="1">
                <a:solidFill>
                  <a:schemeClr val="bg1"/>
                </a:solidFill>
              </a:rPr>
              <a:t>Pejabat</a:t>
            </a:r>
            <a:r>
              <a:rPr lang="en-ID" sz="1800" dirty="0">
                <a:solidFill>
                  <a:schemeClr val="bg1"/>
                </a:solidFill>
              </a:rPr>
              <a:t>/</a:t>
            </a:r>
            <a:r>
              <a:rPr lang="en-ID" sz="1800" dirty="0" err="1">
                <a:solidFill>
                  <a:schemeClr val="bg1"/>
                </a:solidFill>
              </a:rPr>
              <a:t>Pegawai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dimungkinkan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untuk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dilaksanakan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selama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terdapat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kebijakan</a:t>
            </a:r>
            <a:r>
              <a:rPr lang="en-ID" sz="1800" dirty="0">
                <a:solidFill>
                  <a:schemeClr val="bg1"/>
                </a:solidFill>
              </a:rPr>
              <a:t> dan </a:t>
            </a:r>
            <a:r>
              <a:rPr lang="en-ID" sz="1800" dirty="0" err="1">
                <a:solidFill>
                  <a:schemeClr val="bg1"/>
                </a:solidFill>
              </a:rPr>
              <a:t>peraturan</a:t>
            </a:r>
            <a:r>
              <a:rPr lang="en-ID" sz="1800" dirty="0">
                <a:solidFill>
                  <a:schemeClr val="bg1"/>
                </a:solidFill>
              </a:rPr>
              <a:t> Kementerian yang </a:t>
            </a:r>
            <a:r>
              <a:rPr lang="en-ID" sz="1800" dirty="0" err="1">
                <a:solidFill>
                  <a:schemeClr val="bg1"/>
                </a:solidFill>
              </a:rPr>
              <a:t>mengatur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mengenai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hal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tersebut</a:t>
            </a:r>
            <a:r>
              <a:rPr lang="en-ID" sz="1800" dirty="0">
                <a:solidFill>
                  <a:schemeClr val="bg1"/>
                </a:solidFill>
              </a:rPr>
              <a:t>. </a:t>
            </a:r>
          </a:p>
          <a:p>
            <a:endParaRPr lang="en-ID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84305" y="1980243"/>
            <a:ext cx="2638759" cy="1484714"/>
            <a:chOff x="688057" y="2467923"/>
            <a:chExt cx="2638759" cy="1484714"/>
          </a:xfrm>
        </p:grpSpPr>
        <p:sp>
          <p:nvSpPr>
            <p:cNvPr id="13" name="TextBox 1"/>
            <p:cNvSpPr txBox="1"/>
            <p:nvPr/>
          </p:nvSpPr>
          <p:spPr>
            <a:xfrm>
              <a:off x="1389851" y="2467923"/>
              <a:ext cx="1235173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01</a:t>
              </a:r>
              <a:endParaRPr lang="ko-KR" alt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733117" y="3237364"/>
              <a:ext cx="54864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>
              <p:custDataLst>
                <p:tags r:id="rId6"/>
              </p:custDataLst>
            </p:nvPr>
          </p:nvSpPr>
          <p:spPr>
            <a:xfrm>
              <a:off x="688057" y="3237364"/>
              <a:ext cx="2638759" cy="715273"/>
            </a:xfrm>
            <a:prstGeom prst="rect">
              <a:avLst/>
            </a:prstGeom>
            <a:noFill/>
          </p:spPr>
          <p:txBody>
            <a:bodyPr wrap="square" anchor="b" anchorCtr="0">
              <a:normAutofit fontScale="85000" lnSpcReduction="10000"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pPr algn="ctr"/>
              <a:r>
                <a:rPr lang="en-ID" sz="2400" dirty="0" err="1">
                  <a:solidFill>
                    <a:schemeClr val="bg1"/>
                  </a:solidFill>
                </a:rPr>
                <a:t>Komitmen</a:t>
              </a:r>
              <a:r>
                <a:rPr lang="en-ID" sz="2400" dirty="0">
                  <a:solidFill>
                    <a:schemeClr val="bg1"/>
                  </a:solidFill>
                </a:rPr>
                <a:t> dan </a:t>
              </a:r>
              <a:r>
                <a:rPr lang="en-ID" sz="2400" dirty="0" err="1">
                  <a:solidFill>
                    <a:schemeClr val="bg1"/>
                  </a:solidFill>
                </a:rPr>
                <a:t>keteladanan</a:t>
              </a:r>
              <a:r>
                <a:rPr lang="en-ID" sz="2400" dirty="0">
                  <a:solidFill>
                    <a:schemeClr val="bg1"/>
                  </a:solidFill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</a:rPr>
                <a:t>Pemimpin</a:t>
              </a:r>
              <a:r>
                <a:rPr lang="en-ID" sz="2400" dirty="0">
                  <a:solidFill>
                    <a:schemeClr val="bg1"/>
                  </a:solidFill>
                </a:rPr>
                <a:t>.</a:t>
              </a:r>
              <a:endParaRPr lang="en-US" altLang="zh-CN" sz="2400" dirty="0">
                <a:solidFill>
                  <a:schemeClr val="bg1"/>
                </a:solidFill>
                <a:latin typeface="+mn-ea"/>
                <a:cs typeface="+mj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776620" y="1980243"/>
            <a:ext cx="2638759" cy="1842350"/>
            <a:chOff x="688057" y="2467923"/>
            <a:chExt cx="2638759" cy="1842350"/>
          </a:xfrm>
        </p:grpSpPr>
        <p:sp>
          <p:nvSpPr>
            <p:cNvPr id="22" name="TextBox 1"/>
            <p:cNvSpPr txBox="1"/>
            <p:nvPr/>
          </p:nvSpPr>
          <p:spPr>
            <a:xfrm>
              <a:off x="1389851" y="2467923"/>
              <a:ext cx="1235173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02</a:t>
              </a:r>
              <a:endParaRPr lang="ko-KR" alt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1733117" y="3237364"/>
              <a:ext cx="54864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>
              <p:custDataLst>
                <p:tags r:id="rId5"/>
              </p:custDataLst>
            </p:nvPr>
          </p:nvSpPr>
          <p:spPr>
            <a:xfrm>
              <a:off x="688057" y="3237364"/>
              <a:ext cx="2638759" cy="1072909"/>
            </a:xfrm>
            <a:prstGeom prst="rect">
              <a:avLst/>
            </a:prstGeom>
            <a:noFill/>
          </p:spPr>
          <p:txBody>
            <a:bodyPr wrap="square" anchor="b" anchorCtr="0">
              <a:normAutofit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pPr algn="ctr"/>
              <a:r>
                <a:rPr lang="en-ID" dirty="0" err="1">
                  <a:solidFill>
                    <a:schemeClr val="bg1"/>
                  </a:solidFill>
                </a:rPr>
                <a:t>Partisipasi</a:t>
              </a:r>
              <a:r>
                <a:rPr lang="en-ID" dirty="0">
                  <a:solidFill>
                    <a:schemeClr val="bg1"/>
                  </a:solidFill>
                </a:rPr>
                <a:t> dan </a:t>
              </a:r>
              <a:r>
                <a:rPr lang="en-ID" dirty="0" err="1">
                  <a:solidFill>
                    <a:schemeClr val="bg1"/>
                  </a:solidFill>
                </a:rPr>
                <a:t>keterlibatan</a:t>
              </a:r>
              <a:r>
                <a:rPr lang="en-ID" dirty="0">
                  <a:solidFill>
                    <a:schemeClr val="bg1"/>
                  </a:solidFill>
                </a:rPr>
                <a:t> para </a:t>
              </a:r>
              <a:r>
                <a:rPr lang="en-ID" dirty="0" err="1">
                  <a:solidFill>
                    <a:schemeClr val="bg1"/>
                  </a:solidFill>
                </a:rPr>
                <a:t>penyelenggara</a:t>
              </a:r>
              <a:r>
                <a:rPr lang="en-ID" dirty="0">
                  <a:solidFill>
                    <a:schemeClr val="bg1"/>
                  </a:solidFill>
                </a:rPr>
                <a:t> negara</a:t>
              </a:r>
              <a:endParaRPr lang="en-US" altLang="zh-CN" dirty="0">
                <a:solidFill>
                  <a:schemeClr val="bg1"/>
                </a:solidFill>
                <a:latin typeface="+mn-ea"/>
                <a:cs typeface="+mj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568935" y="1980243"/>
            <a:ext cx="2638759" cy="1560914"/>
            <a:chOff x="688057" y="2467923"/>
            <a:chExt cx="2638759" cy="1560914"/>
          </a:xfrm>
        </p:grpSpPr>
        <p:sp>
          <p:nvSpPr>
            <p:cNvPr id="28" name="TextBox 1"/>
            <p:cNvSpPr txBox="1"/>
            <p:nvPr/>
          </p:nvSpPr>
          <p:spPr>
            <a:xfrm>
              <a:off x="1389851" y="2467923"/>
              <a:ext cx="1235173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03</a:t>
              </a:r>
              <a:endParaRPr lang="ko-KR" alt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1733117" y="3237364"/>
              <a:ext cx="54864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>
              <p:custDataLst>
                <p:tags r:id="rId4"/>
              </p:custDataLst>
            </p:nvPr>
          </p:nvSpPr>
          <p:spPr>
            <a:xfrm>
              <a:off x="688057" y="3313564"/>
              <a:ext cx="2638759" cy="715273"/>
            </a:xfrm>
            <a:prstGeom prst="rect">
              <a:avLst/>
            </a:prstGeom>
            <a:noFill/>
          </p:spPr>
          <p:txBody>
            <a:bodyPr wrap="square" anchor="b" anchorCtr="0">
              <a:normAutofit fontScale="92500" lnSpcReduction="10000"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pPr algn="ctr"/>
              <a:r>
                <a:rPr lang="en-ID" sz="2400" dirty="0" err="1">
                  <a:solidFill>
                    <a:schemeClr val="bg1"/>
                  </a:solidFill>
                </a:rPr>
                <a:t>Perhatian</a:t>
              </a:r>
              <a:r>
                <a:rPr lang="en-ID" sz="2400" dirty="0">
                  <a:solidFill>
                    <a:schemeClr val="bg1"/>
                  </a:solidFill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</a:rPr>
                <a:t>khusus</a:t>
              </a:r>
              <a:r>
                <a:rPr lang="en-ID" sz="2400" dirty="0">
                  <a:solidFill>
                    <a:schemeClr val="bg1"/>
                  </a:solidFill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</a:rPr>
                <a:t>atas</a:t>
              </a:r>
              <a:r>
                <a:rPr lang="en-ID" sz="2400" dirty="0">
                  <a:solidFill>
                    <a:schemeClr val="bg1"/>
                  </a:solidFill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</a:rPr>
                <a:t>hal</a:t>
              </a:r>
              <a:r>
                <a:rPr lang="en-ID" sz="2400" dirty="0">
                  <a:solidFill>
                    <a:schemeClr val="bg1"/>
                  </a:solidFill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</a:rPr>
                <a:t>tertentu</a:t>
              </a:r>
              <a:r>
                <a:rPr lang="en-ID" sz="2400" dirty="0">
                  <a:solidFill>
                    <a:schemeClr val="bg1"/>
                  </a:solidFill>
                </a:rPr>
                <a:t>. 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84305" y="3999364"/>
            <a:ext cx="2638759" cy="1484714"/>
            <a:chOff x="688057" y="2467923"/>
            <a:chExt cx="2638759" cy="1484714"/>
          </a:xfrm>
        </p:grpSpPr>
        <p:sp>
          <p:nvSpPr>
            <p:cNvPr id="34" name="TextBox 1"/>
            <p:cNvSpPr txBox="1"/>
            <p:nvPr/>
          </p:nvSpPr>
          <p:spPr>
            <a:xfrm>
              <a:off x="1389851" y="2467923"/>
              <a:ext cx="1235173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04</a:t>
              </a:r>
              <a:endParaRPr lang="ko-KR" alt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733117" y="3237364"/>
              <a:ext cx="54864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>
              <p:custDataLst>
                <p:tags r:id="rId3"/>
              </p:custDataLst>
            </p:nvPr>
          </p:nvSpPr>
          <p:spPr>
            <a:xfrm>
              <a:off x="688057" y="3237364"/>
              <a:ext cx="2638759" cy="715273"/>
            </a:xfrm>
            <a:prstGeom prst="rect">
              <a:avLst/>
            </a:prstGeom>
            <a:noFill/>
          </p:spPr>
          <p:txBody>
            <a:bodyPr wrap="square" anchor="b" anchorCtr="0">
              <a:normAutofit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pPr algn="ctr"/>
              <a:r>
                <a:rPr lang="en-ID" sz="2400" dirty="0" err="1">
                  <a:solidFill>
                    <a:schemeClr val="bg1"/>
                  </a:solidFill>
                </a:rPr>
                <a:t>langkah</a:t>
              </a:r>
              <a:r>
                <a:rPr lang="en-ID" sz="2400" dirty="0">
                  <a:solidFill>
                    <a:schemeClr val="bg1"/>
                  </a:solidFill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</a:rPr>
                <a:t>preventif</a:t>
              </a:r>
              <a:endParaRPr lang="en-US" altLang="zh-CN" sz="2400" dirty="0">
                <a:solidFill>
                  <a:schemeClr val="bg1"/>
                </a:solidFill>
                <a:latin typeface="+mn-ea"/>
                <a:cs typeface="+mj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776619" y="3999364"/>
            <a:ext cx="2638759" cy="2027092"/>
            <a:chOff x="688056" y="2467923"/>
            <a:chExt cx="2638759" cy="2027092"/>
          </a:xfrm>
        </p:grpSpPr>
        <p:sp>
          <p:nvSpPr>
            <p:cNvPr id="40" name="TextBox 1"/>
            <p:cNvSpPr txBox="1"/>
            <p:nvPr/>
          </p:nvSpPr>
          <p:spPr>
            <a:xfrm>
              <a:off x="1389851" y="2467923"/>
              <a:ext cx="1235173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05</a:t>
              </a:r>
              <a:endParaRPr lang="ko-KR" alt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1733117" y="3237364"/>
              <a:ext cx="54864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>
              <p:custDataLst>
                <p:tags r:id="rId2"/>
              </p:custDataLst>
            </p:nvPr>
          </p:nvSpPr>
          <p:spPr>
            <a:xfrm>
              <a:off x="688056" y="3414134"/>
              <a:ext cx="2638759" cy="1080881"/>
            </a:xfrm>
            <a:prstGeom prst="rect">
              <a:avLst/>
            </a:prstGeom>
            <a:noFill/>
          </p:spPr>
          <p:txBody>
            <a:bodyPr wrap="square" anchor="b" anchorCtr="0">
              <a:normAutofit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pPr algn="ctr"/>
              <a:r>
                <a:rPr lang="en-ID" sz="2000" dirty="0" err="1">
                  <a:solidFill>
                    <a:schemeClr val="bg1"/>
                  </a:solidFill>
                </a:rPr>
                <a:t>Penegakan</a:t>
              </a:r>
              <a:r>
                <a:rPr lang="en-ID" sz="2000" dirty="0">
                  <a:solidFill>
                    <a:schemeClr val="bg1"/>
                  </a:solidFill>
                </a:rPr>
                <a:t> </a:t>
              </a:r>
              <a:r>
                <a:rPr lang="en-ID" sz="2000" dirty="0" err="1">
                  <a:solidFill>
                    <a:schemeClr val="bg1"/>
                  </a:solidFill>
                </a:rPr>
                <a:t>kebijakan</a:t>
              </a:r>
              <a:r>
                <a:rPr lang="en-ID" sz="2000" dirty="0">
                  <a:solidFill>
                    <a:schemeClr val="bg1"/>
                  </a:solidFill>
                </a:rPr>
                <a:t> </a:t>
              </a:r>
              <a:r>
                <a:rPr lang="en-ID" sz="2000" dirty="0" err="1">
                  <a:solidFill>
                    <a:schemeClr val="bg1"/>
                  </a:solidFill>
                </a:rPr>
                <a:t>penanganan</a:t>
              </a:r>
              <a:r>
                <a:rPr lang="en-ID" sz="2000" dirty="0">
                  <a:solidFill>
                    <a:schemeClr val="bg1"/>
                  </a:solidFill>
                </a:rPr>
                <a:t> </a:t>
              </a:r>
              <a:r>
                <a:rPr lang="en-ID" sz="2000" dirty="0" err="1">
                  <a:solidFill>
                    <a:schemeClr val="bg1"/>
                  </a:solidFill>
                </a:rPr>
                <a:t>Benturan</a:t>
              </a:r>
              <a:r>
                <a:rPr lang="en-ID" sz="2000" dirty="0">
                  <a:solidFill>
                    <a:schemeClr val="bg1"/>
                  </a:solidFill>
                </a:rPr>
                <a:t> </a:t>
              </a:r>
              <a:r>
                <a:rPr lang="en-ID" sz="2000" dirty="0" err="1">
                  <a:solidFill>
                    <a:schemeClr val="bg1"/>
                  </a:solidFill>
                </a:rPr>
                <a:t>Kepentingan</a:t>
              </a:r>
              <a:r>
                <a:rPr lang="en-ID" sz="2000" dirty="0">
                  <a:solidFill>
                    <a:schemeClr val="bg1"/>
                  </a:solidFill>
                </a:rPr>
                <a:t>.</a:t>
              </a:r>
              <a:endParaRPr lang="en-US" altLang="zh-CN" sz="2000" dirty="0">
                <a:solidFill>
                  <a:schemeClr val="bg1"/>
                </a:solidFill>
                <a:latin typeface="+mn-ea"/>
                <a:cs typeface="+mj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568935" y="3999364"/>
            <a:ext cx="2638759" cy="1675409"/>
            <a:chOff x="688057" y="2467923"/>
            <a:chExt cx="2638759" cy="1675409"/>
          </a:xfrm>
        </p:grpSpPr>
        <p:sp>
          <p:nvSpPr>
            <p:cNvPr id="46" name="TextBox 1"/>
            <p:cNvSpPr txBox="1"/>
            <p:nvPr/>
          </p:nvSpPr>
          <p:spPr>
            <a:xfrm>
              <a:off x="1389851" y="2467923"/>
              <a:ext cx="1235173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06</a:t>
              </a:r>
              <a:endParaRPr lang="ko-KR" alt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1733117" y="3237364"/>
              <a:ext cx="54864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>
              <p:custDataLst>
                <p:tags r:id="rId1"/>
              </p:custDataLst>
            </p:nvPr>
          </p:nvSpPr>
          <p:spPr>
            <a:xfrm>
              <a:off x="688057" y="3428059"/>
              <a:ext cx="2638759" cy="715273"/>
            </a:xfrm>
            <a:prstGeom prst="rect">
              <a:avLst/>
            </a:prstGeom>
            <a:noFill/>
          </p:spPr>
          <p:txBody>
            <a:bodyPr wrap="square" anchor="b" anchorCtr="0">
              <a:normAutofit fontScale="92500" lnSpcReduction="10000"/>
            </a:bodyPr>
            <a:lstStyle>
              <a:defPPr>
                <a:defRPr lang="zh-CN"/>
              </a:defPPr>
              <a:lvl1pPr>
                <a:defRPr>
                  <a:solidFill>
                    <a:srgbClr val="474546"/>
                  </a:solidFill>
                  <a:latin typeface="+mj-lt"/>
                </a:defRPr>
              </a:lvl1pPr>
            </a:lstStyle>
            <a:p>
              <a:pPr algn="ctr"/>
              <a:r>
                <a:rPr lang="en-ID" sz="2400" dirty="0" err="1">
                  <a:solidFill>
                    <a:schemeClr val="bg1"/>
                  </a:solidFill>
                </a:rPr>
                <a:t>Pemantauan</a:t>
              </a:r>
              <a:r>
                <a:rPr lang="en-ID" sz="2400" dirty="0">
                  <a:solidFill>
                    <a:schemeClr val="bg1"/>
                  </a:solidFill>
                </a:rPr>
                <a:t> dan </a:t>
              </a:r>
              <a:r>
                <a:rPr lang="en-ID" sz="2400" dirty="0" err="1">
                  <a:solidFill>
                    <a:schemeClr val="bg1"/>
                  </a:solidFill>
                </a:rPr>
                <a:t>Evaluasi</a:t>
              </a:r>
              <a:r>
                <a:rPr lang="en-ID" sz="2400" dirty="0">
                  <a:solidFill>
                    <a:schemeClr val="bg1"/>
                  </a:solidFill>
                </a:rPr>
                <a:t>.</a:t>
              </a:r>
              <a:endParaRPr lang="en-US" altLang="zh-CN" sz="2400" dirty="0">
                <a:solidFill>
                  <a:schemeClr val="bg1"/>
                </a:solidFill>
                <a:latin typeface="+mn-ea"/>
                <a:cs typeface="+mj-cs"/>
              </a:endParaRPr>
            </a:p>
          </p:txBody>
        </p:sp>
      </p:grpSp>
      <p:sp>
        <p:nvSpPr>
          <p:cNvPr id="2" name="矩形 10"/>
          <p:cNvSpPr/>
          <p:nvPr/>
        </p:nvSpPr>
        <p:spPr>
          <a:xfrm>
            <a:off x="2303684" y="149419"/>
            <a:ext cx="8480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3600" dirty="0" err="1">
                <a:solidFill>
                  <a:schemeClr val="bg1"/>
                </a:solidFill>
              </a:rPr>
              <a:t>Faktor</a:t>
            </a:r>
            <a:r>
              <a:rPr lang="en-ID" sz="3600" dirty="0">
                <a:solidFill>
                  <a:schemeClr val="bg1"/>
                </a:solidFill>
              </a:rPr>
              <a:t> </a:t>
            </a:r>
            <a:r>
              <a:rPr lang="en-ID" sz="3600" dirty="0" err="1">
                <a:solidFill>
                  <a:schemeClr val="bg1"/>
                </a:solidFill>
              </a:rPr>
              <a:t>pendukung</a:t>
            </a:r>
            <a:r>
              <a:rPr lang="en-ID" sz="3600" dirty="0">
                <a:solidFill>
                  <a:schemeClr val="bg1"/>
                </a:solidFill>
              </a:rPr>
              <a:t> </a:t>
            </a:r>
            <a:r>
              <a:rPr lang="en-ID" sz="3600" dirty="0" err="1">
                <a:solidFill>
                  <a:schemeClr val="bg1"/>
                </a:solidFill>
              </a:rPr>
              <a:t>keberhasilan</a:t>
            </a:r>
            <a:r>
              <a:rPr lang="en-ID" sz="3600" dirty="0">
                <a:solidFill>
                  <a:schemeClr val="bg1"/>
                </a:solidFill>
              </a:rPr>
              <a:t> </a:t>
            </a:r>
            <a:r>
              <a:rPr lang="en-ID" sz="3600" dirty="0" err="1">
                <a:solidFill>
                  <a:schemeClr val="bg1"/>
                </a:solidFill>
              </a:rPr>
              <a:t>penanganan</a:t>
            </a:r>
            <a:r>
              <a:rPr lang="en-ID" sz="3600" dirty="0">
                <a:solidFill>
                  <a:schemeClr val="bg1"/>
                </a:solidFill>
              </a:rPr>
              <a:t> </a:t>
            </a:r>
            <a:r>
              <a:rPr lang="en-ID" sz="3600" dirty="0" err="1">
                <a:solidFill>
                  <a:schemeClr val="bg1"/>
                </a:solidFill>
              </a:rPr>
              <a:t>benturan</a:t>
            </a:r>
            <a:r>
              <a:rPr lang="en-ID" sz="3600" dirty="0">
                <a:solidFill>
                  <a:schemeClr val="bg1"/>
                </a:solidFill>
              </a:rPr>
              <a:t> </a:t>
            </a:r>
            <a:r>
              <a:rPr lang="en-ID" sz="3600" dirty="0" err="1">
                <a:solidFill>
                  <a:schemeClr val="bg1"/>
                </a:solidFill>
              </a:rPr>
              <a:t>kepentingan</a:t>
            </a:r>
            <a:r>
              <a:rPr lang="en-ID" sz="3600" dirty="0">
                <a:solidFill>
                  <a:schemeClr val="bg1"/>
                </a:solidFill>
              </a:rPr>
              <a:t> 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" name="直接连接符 11"/>
          <p:cNvCxnSpPr/>
          <p:nvPr/>
        </p:nvCxnSpPr>
        <p:spPr>
          <a:xfrm>
            <a:off x="5731412" y="831541"/>
            <a:ext cx="0" cy="333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52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f*1_2_1"/>
  <p:tag name="KSO_WM_UNIT_NOCLEAR" val="0"/>
  <p:tag name="KSO_WM_UNIT_DIAGRAM_ISNUMVISUAL" val="0"/>
  <p:tag name="KSO_WM_UNIT_DIAGRAM_ISREFERUNIT" val="0"/>
  <p:tag name="KSO_WM_UNIT_PRESET_TEXT" val="Lorem ipsum dolor sit amet, consectetur adipisicing elit."/>
  <p:tag name="KSO_WM_UNIT_TEXT_FILL_FORE_SCHEMECOLOR_INDEX" val="13"/>
  <p:tag name="KSO_WM_UNIT_TEXT_FILL_TYPE" val="1"/>
  <p:tag name="KSO_WM_UNIT_USESOURCEFORMAT_APPLY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52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f*1_2_1"/>
  <p:tag name="KSO_WM_UNIT_NOCLEAR" val="0"/>
  <p:tag name="KSO_WM_UNIT_DIAGRAM_ISNUMVISUAL" val="0"/>
  <p:tag name="KSO_WM_UNIT_DIAGRAM_ISREFERUNIT" val="0"/>
  <p:tag name="KSO_WM_UNIT_PRESET_TEXT" val="Lorem ipsum dolor sit amet, consectetur adipisicing elit.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52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f*1_2_1"/>
  <p:tag name="KSO_WM_UNIT_NOCLEAR" val="0"/>
  <p:tag name="KSO_WM_UNIT_DIAGRAM_ISNUMVISUAL" val="0"/>
  <p:tag name="KSO_WM_UNIT_DIAGRAM_ISREFERUNIT" val="0"/>
  <p:tag name="KSO_WM_UNIT_PRESET_TEXT" val="Lorem ipsum dolor sit amet, consectetur adipisicing elit.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52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f*1_2_1"/>
  <p:tag name="KSO_WM_UNIT_NOCLEAR" val="0"/>
  <p:tag name="KSO_WM_UNIT_DIAGRAM_ISNUMVISUAL" val="0"/>
  <p:tag name="KSO_WM_UNIT_DIAGRAM_ISREFERUNIT" val="0"/>
  <p:tag name="KSO_WM_UNIT_PRESET_TEXT" val="Lorem ipsum dolor sit amet, consectetur adipisicing elit.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52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f*1_2_1"/>
  <p:tag name="KSO_WM_UNIT_NOCLEAR" val="0"/>
  <p:tag name="KSO_WM_UNIT_DIAGRAM_ISNUMVISUAL" val="0"/>
  <p:tag name="KSO_WM_UNIT_DIAGRAM_ISREFERUNIT" val="0"/>
  <p:tag name="KSO_WM_UNIT_PRESET_TEXT" val="Lorem ipsum dolor sit amet, consectetur adipisicing elit.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52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f*1_2_1"/>
  <p:tag name="KSO_WM_UNIT_NOCLEAR" val="0"/>
  <p:tag name="KSO_WM_UNIT_DIAGRAM_ISNUMVISUAL" val="0"/>
  <p:tag name="KSO_WM_UNIT_DIAGRAM_ISREFERUNIT" val="0"/>
  <p:tag name="KSO_WM_UNIT_PRESET_TEXT" val="Lorem ipsum dolor sit amet, consectetur adipisicing elit.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52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f*1_2_1"/>
  <p:tag name="KSO_WM_UNIT_NOCLEAR" val="0"/>
  <p:tag name="KSO_WM_UNIT_DIAGRAM_ISNUMVISUAL" val="0"/>
  <p:tag name="KSO_WM_UNIT_DIAGRAM_ISREFERUNIT" val="0"/>
  <p:tag name="KSO_WM_UNIT_PRESET_TEXT" val="Lorem ipsum dolor sit amet, consectetur adipisicing elit."/>
  <p:tag name="KSO_WM_UNIT_TEXT_FILL_FORE_SCHEMECOLOR_INDEX" val="13"/>
  <p:tag name="KSO_WM_UNIT_TEXT_FILL_TYPE" val="1"/>
  <p:tag name="KSO_WM_UNIT_USESOURCEFORMAT_APPLY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52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f*1_2_1"/>
  <p:tag name="KSO_WM_UNIT_NOCLEAR" val="0"/>
  <p:tag name="KSO_WM_UNIT_DIAGRAM_ISNUMVISUAL" val="0"/>
  <p:tag name="KSO_WM_UNIT_DIAGRAM_ISREFERUNIT" val="0"/>
  <p:tag name="KSO_WM_UNIT_PRESET_TEXT" val="Lorem ipsum dolor sit amet, consectetur adipisicing elit.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52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f*1_2_1"/>
  <p:tag name="KSO_WM_UNIT_NOCLEAR" val="0"/>
  <p:tag name="KSO_WM_UNIT_DIAGRAM_ISNUMVISUAL" val="0"/>
  <p:tag name="KSO_WM_UNIT_DIAGRAM_ISREFERUNIT" val="0"/>
  <p:tag name="KSO_WM_UNIT_PRESET_TEXT" val="Lorem ipsum dolor sit amet, consectetur adipisicing elit.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VALUE" val="52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f*1_2_1"/>
  <p:tag name="KSO_WM_UNIT_NOCLEAR" val="0"/>
  <p:tag name="KSO_WM_UNIT_DIAGRAM_ISNUMVISUAL" val="0"/>
  <p:tag name="KSO_WM_UNIT_DIAGRAM_ISREFERUNIT" val="0"/>
  <p:tag name="KSO_WM_UNIT_PRESET_TEXT" val="Lorem ipsum dolor sit amet, consectetur adipisicing elit.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5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配色方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1D2FF"/>
      </a:accent1>
      <a:accent2>
        <a:srgbClr val="44546A"/>
      </a:accent2>
      <a:accent3>
        <a:srgbClr val="00ACEE"/>
      </a:accent3>
      <a:accent4>
        <a:srgbClr val="ACA8A8"/>
      </a:accent4>
      <a:accent5>
        <a:srgbClr val="D8D8D8"/>
      </a:accent5>
      <a:accent6>
        <a:srgbClr val="C5E0B3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1225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等线</vt:lpstr>
      <vt:lpstr>微软雅黑</vt:lpstr>
      <vt:lpstr>Arial</vt:lpstr>
      <vt:lpstr>Calibri</vt:lpstr>
      <vt:lpstr>汉仪旗黑-85S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uying</dc:creator>
  <cp:lastModifiedBy>kyi</cp:lastModifiedBy>
  <cp:revision>116</cp:revision>
  <dcterms:created xsi:type="dcterms:W3CDTF">2019-08-29T05:05:00Z</dcterms:created>
  <dcterms:modified xsi:type="dcterms:W3CDTF">2019-11-20T03:00:17Z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