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64"/>
  </p:notesMasterIdLst>
  <p:handoutMasterIdLst>
    <p:handoutMasterId r:id="rId65"/>
  </p:handoutMasterIdLst>
  <p:sldIdLst>
    <p:sldId id="393" r:id="rId2"/>
    <p:sldId id="304" r:id="rId3"/>
    <p:sldId id="387" r:id="rId4"/>
    <p:sldId id="306" r:id="rId5"/>
    <p:sldId id="388" r:id="rId6"/>
    <p:sldId id="389" r:id="rId7"/>
    <p:sldId id="390" r:id="rId8"/>
    <p:sldId id="301" r:id="rId9"/>
    <p:sldId id="395" r:id="rId10"/>
    <p:sldId id="396" r:id="rId11"/>
    <p:sldId id="397" r:id="rId12"/>
    <p:sldId id="307" r:id="rId13"/>
    <p:sldId id="385" r:id="rId14"/>
    <p:sldId id="398" r:id="rId15"/>
    <p:sldId id="386" r:id="rId16"/>
    <p:sldId id="319" r:id="rId17"/>
    <p:sldId id="316" r:id="rId18"/>
    <p:sldId id="265" r:id="rId19"/>
    <p:sldId id="267" r:id="rId20"/>
    <p:sldId id="268" r:id="rId21"/>
    <p:sldId id="278" r:id="rId22"/>
    <p:sldId id="320" r:id="rId23"/>
    <p:sldId id="321" r:id="rId24"/>
    <p:sldId id="322" r:id="rId25"/>
    <p:sldId id="323" r:id="rId26"/>
    <p:sldId id="325" r:id="rId27"/>
    <p:sldId id="326" r:id="rId28"/>
    <p:sldId id="327" r:id="rId29"/>
    <p:sldId id="328" r:id="rId30"/>
    <p:sldId id="329" r:id="rId31"/>
    <p:sldId id="281" r:id="rId32"/>
    <p:sldId id="330" r:id="rId33"/>
    <p:sldId id="333" r:id="rId34"/>
    <p:sldId id="284" r:id="rId35"/>
    <p:sldId id="331" r:id="rId36"/>
    <p:sldId id="334" r:id="rId37"/>
    <p:sldId id="286" r:id="rId38"/>
    <p:sldId id="335" r:id="rId39"/>
    <p:sldId id="339" r:id="rId40"/>
    <p:sldId id="340" r:id="rId41"/>
    <p:sldId id="370" r:id="rId42"/>
    <p:sldId id="371" r:id="rId43"/>
    <p:sldId id="372" r:id="rId44"/>
    <p:sldId id="373" r:id="rId45"/>
    <p:sldId id="374" r:id="rId46"/>
    <p:sldId id="375" r:id="rId47"/>
    <p:sldId id="376" r:id="rId48"/>
    <p:sldId id="377" r:id="rId49"/>
    <p:sldId id="379" r:id="rId50"/>
    <p:sldId id="380" r:id="rId51"/>
    <p:sldId id="381" r:id="rId52"/>
    <p:sldId id="341" r:id="rId53"/>
    <p:sldId id="342" r:id="rId54"/>
    <p:sldId id="344" r:id="rId55"/>
    <p:sldId id="345" r:id="rId56"/>
    <p:sldId id="346" r:id="rId57"/>
    <p:sldId id="347" r:id="rId58"/>
    <p:sldId id="348" r:id="rId59"/>
    <p:sldId id="349" r:id="rId60"/>
    <p:sldId id="350" r:id="rId61"/>
    <p:sldId id="351" r:id="rId62"/>
    <p:sldId id="369" r:id="rId63"/>
  </p:sldIdLst>
  <p:sldSz cx="9144000" cy="6858000" type="screen4x3"/>
  <p:notesSz cx="6858000" cy="9945688"/>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2207E9"/>
    <a:srgbClr val="FF9900"/>
    <a:srgbClr val="336699"/>
    <a:srgbClr val="800000"/>
    <a:srgbClr val="0C788E"/>
    <a:srgbClr val="00808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8" autoAdjust="0"/>
    <p:restoredTop sz="94652" autoAdjust="0"/>
  </p:normalViewPr>
  <p:slideViewPr>
    <p:cSldViewPr>
      <p:cViewPr varScale="1">
        <p:scale>
          <a:sx n="68" d="100"/>
          <a:sy n="68" d="100"/>
        </p:scale>
        <p:origin x="143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71431" cy="497915"/>
          </a:xfrm>
          <a:prstGeom prst="rect">
            <a:avLst/>
          </a:prstGeom>
        </p:spPr>
        <p:txBody>
          <a:bodyPr vert="horz" lIns="96017" tIns="48008" rIns="96017" bIns="48008" rtlCol="0"/>
          <a:lstStyle>
            <a:lvl1pPr algn="l" eaLnBrk="1" hangingPunct="1">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990" y="0"/>
            <a:ext cx="2971431" cy="497915"/>
          </a:xfrm>
          <a:prstGeom prst="rect">
            <a:avLst/>
          </a:prstGeom>
        </p:spPr>
        <p:txBody>
          <a:bodyPr vert="horz" lIns="96017" tIns="48008" rIns="96017" bIns="48008" rtlCol="0"/>
          <a:lstStyle>
            <a:lvl1pPr algn="r" eaLnBrk="1" hangingPunct="1">
              <a:defRPr sz="1300">
                <a:latin typeface="Arial" charset="0"/>
                <a:cs typeface="Arial" charset="0"/>
              </a:defRPr>
            </a:lvl1pPr>
          </a:lstStyle>
          <a:p>
            <a:pPr>
              <a:defRPr/>
            </a:pPr>
            <a:endParaRPr lang="en-US"/>
          </a:p>
        </p:txBody>
      </p:sp>
      <p:sp>
        <p:nvSpPr>
          <p:cNvPr id="4" name="Footer Placeholder 3"/>
          <p:cNvSpPr>
            <a:spLocks noGrp="1"/>
          </p:cNvSpPr>
          <p:nvPr>
            <p:ph type="ftr" sz="quarter" idx="2"/>
          </p:nvPr>
        </p:nvSpPr>
        <p:spPr>
          <a:xfrm>
            <a:off x="2" y="9446198"/>
            <a:ext cx="2971431" cy="497915"/>
          </a:xfrm>
          <a:prstGeom prst="rect">
            <a:avLst/>
          </a:prstGeom>
        </p:spPr>
        <p:txBody>
          <a:bodyPr vert="horz" lIns="96017" tIns="48008" rIns="96017" bIns="48008" rtlCol="0" anchor="b"/>
          <a:lstStyle>
            <a:lvl1pPr algn="l" eaLnBrk="1" hangingPunct="1">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990" y="9446198"/>
            <a:ext cx="2971431" cy="497915"/>
          </a:xfrm>
          <a:prstGeom prst="rect">
            <a:avLst/>
          </a:prstGeom>
        </p:spPr>
        <p:txBody>
          <a:bodyPr vert="horz" wrap="square" lIns="96017" tIns="48008" rIns="96017" bIns="48008" numCol="1" anchor="b" anchorCtr="0" compatLnSpc="1">
            <a:prstTxWarp prst="textNoShape">
              <a:avLst/>
            </a:prstTxWarp>
          </a:bodyPr>
          <a:lstStyle>
            <a:lvl1pPr algn="r" eaLnBrk="1" hangingPunct="1">
              <a:defRPr sz="1300"/>
            </a:lvl1pPr>
          </a:lstStyle>
          <a:p>
            <a:pPr>
              <a:defRPr/>
            </a:pPr>
            <a:fld id="{DF6A4BC6-2DE0-4E76-A4A6-35BFCB6CB007}" type="slidenum">
              <a:rPr lang="en-US" altLang="en-US"/>
              <a:pPr>
                <a:defRPr/>
              </a:pPr>
              <a:t>‹#›</a:t>
            </a:fld>
            <a:endParaRPr lang="en-US" altLang="en-US"/>
          </a:p>
        </p:txBody>
      </p:sp>
    </p:spTree>
    <p:extLst>
      <p:ext uri="{BB962C8B-B14F-4D97-AF65-F5344CB8AC3E}">
        <p14:creationId xmlns:p14="http://schemas.microsoft.com/office/powerpoint/2010/main" val="13421535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71431" cy="497915"/>
          </a:xfrm>
          <a:prstGeom prst="rect">
            <a:avLst/>
          </a:prstGeom>
        </p:spPr>
        <p:txBody>
          <a:bodyPr vert="horz" lIns="96017" tIns="48008" rIns="96017" bIns="48008" rtlCol="0"/>
          <a:lstStyle>
            <a:lvl1pPr algn="l" eaLnBrk="1" hangingPunct="1">
              <a:defRPr sz="13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990" y="0"/>
            <a:ext cx="2971431" cy="497915"/>
          </a:xfrm>
          <a:prstGeom prst="rect">
            <a:avLst/>
          </a:prstGeom>
        </p:spPr>
        <p:txBody>
          <a:bodyPr vert="horz" lIns="96017" tIns="48008" rIns="96017" bIns="48008" rtlCol="0"/>
          <a:lstStyle>
            <a:lvl1pPr algn="r" eaLnBrk="1" hangingPunct="1">
              <a:defRPr sz="1300">
                <a:latin typeface="Arial" charset="0"/>
                <a:cs typeface="Arial" charset="0"/>
              </a:defRPr>
            </a:lvl1pPr>
          </a:lstStyle>
          <a:p>
            <a:pPr>
              <a:defRPr/>
            </a:pPr>
            <a:endParaRPr lang="en-US"/>
          </a:p>
        </p:txBody>
      </p:sp>
      <p:sp>
        <p:nvSpPr>
          <p:cNvPr id="4" name="Slide Image Placeholder 3"/>
          <p:cNvSpPr>
            <a:spLocks noGrp="1" noRot="1" noChangeAspect="1"/>
          </p:cNvSpPr>
          <p:nvPr>
            <p:ph type="sldImg" idx="2"/>
          </p:nvPr>
        </p:nvSpPr>
        <p:spPr>
          <a:xfrm>
            <a:off x="942975" y="744538"/>
            <a:ext cx="4972050" cy="3729037"/>
          </a:xfrm>
          <a:prstGeom prst="rect">
            <a:avLst/>
          </a:prstGeom>
          <a:noFill/>
          <a:ln w="12700">
            <a:solidFill>
              <a:prstClr val="black"/>
            </a:solidFill>
          </a:ln>
        </p:spPr>
        <p:txBody>
          <a:bodyPr vert="horz" lIns="96017" tIns="48008" rIns="96017" bIns="48008" rtlCol="0" anchor="ctr"/>
          <a:lstStyle/>
          <a:p>
            <a:pPr lvl="0"/>
            <a:endParaRPr lang="en-US" noProof="0"/>
          </a:p>
        </p:txBody>
      </p:sp>
      <p:sp>
        <p:nvSpPr>
          <p:cNvPr id="5" name="Notes Placeholder 4"/>
          <p:cNvSpPr>
            <a:spLocks noGrp="1"/>
          </p:cNvSpPr>
          <p:nvPr>
            <p:ph type="body" sz="quarter" idx="3"/>
          </p:nvPr>
        </p:nvSpPr>
        <p:spPr>
          <a:xfrm>
            <a:off x="685958" y="4723886"/>
            <a:ext cx="5486084" cy="4476506"/>
          </a:xfrm>
          <a:prstGeom prst="rect">
            <a:avLst/>
          </a:prstGeom>
        </p:spPr>
        <p:txBody>
          <a:bodyPr vert="horz" lIns="96017" tIns="48008" rIns="96017" bIns="48008"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446198"/>
            <a:ext cx="2971431" cy="497915"/>
          </a:xfrm>
          <a:prstGeom prst="rect">
            <a:avLst/>
          </a:prstGeom>
        </p:spPr>
        <p:txBody>
          <a:bodyPr vert="horz" lIns="96017" tIns="48008" rIns="96017" bIns="48008" rtlCol="0" anchor="b"/>
          <a:lstStyle>
            <a:lvl1pPr algn="l" eaLnBrk="1" hangingPunct="1">
              <a:defRPr sz="13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990" y="9446198"/>
            <a:ext cx="2971431" cy="497915"/>
          </a:xfrm>
          <a:prstGeom prst="rect">
            <a:avLst/>
          </a:prstGeom>
        </p:spPr>
        <p:txBody>
          <a:bodyPr vert="horz" wrap="square" lIns="96017" tIns="48008" rIns="96017" bIns="48008" numCol="1" anchor="b" anchorCtr="0" compatLnSpc="1">
            <a:prstTxWarp prst="textNoShape">
              <a:avLst/>
            </a:prstTxWarp>
          </a:bodyPr>
          <a:lstStyle>
            <a:lvl1pPr algn="r" eaLnBrk="1" hangingPunct="1">
              <a:defRPr sz="1300"/>
            </a:lvl1pPr>
          </a:lstStyle>
          <a:p>
            <a:pPr>
              <a:defRPr/>
            </a:pPr>
            <a:fld id="{3292909D-C218-4514-8E81-0EFFC4C81BF8}" type="slidenum">
              <a:rPr lang="en-US" altLang="en-US"/>
              <a:pPr>
                <a:defRPr/>
              </a:pPr>
              <a:t>‹#›</a:t>
            </a:fld>
            <a:endParaRPr lang="en-US" altLang="en-US"/>
          </a:p>
        </p:txBody>
      </p:sp>
    </p:spTree>
    <p:extLst>
      <p:ext uri="{BB962C8B-B14F-4D97-AF65-F5344CB8AC3E}">
        <p14:creationId xmlns:p14="http://schemas.microsoft.com/office/powerpoint/2010/main" val="239242541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5321DC3-EA51-4687-A7C1-6A63FDCBFB38}" type="slidenum">
              <a:rPr lang="en-US" smtClean="0"/>
              <a:t>12</a:t>
            </a:fld>
            <a:endParaRPr lang="en-US"/>
          </a:p>
        </p:txBody>
      </p:sp>
    </p:spTree>
    <p:extLst>
      <p:ext uri="{BB962C8B-B14F-4D97-AF65-F5344CB8AC3E}">
        <p14:creationId xmlns:p14="http://schemas.microsoft.com/office/powerpoint/2010/main" val="2826791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DC15DF9-D406-4738-B22A-B31CE710500F}" type="slidenum">
              <a:rPr lang="en-US" altLang="en-US" smtClean="0"/>
              <a:pPr/>
              <a:t>13</a:t>
            </a:fld>
            <a:endParaRPr lang="en-US" altLang="en-US"/>
          </a:p>
        </p:txBody>
      </p:sp>
    </p:spTree>
    <p:extLst>
      <p:ext uri="{BB962C8B-B14F-4D97-AF65-F5344CB8AC3E}">
        <p14:creationId xmlns:p14="http://schemas.microsoft.com/office/powerpoint/2010/main" val="2443699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ChangeArrowheads="1"/>
          </p:cNvSpPr>
          <p:nvPr>
            <p:ph type="sldImg" idx="4294967295"/>
          </p:nvPr>
        </p:nvSpPr>
        <p:spPr bwMode="auto">
          <a:ln>
            <a:solidFill>
              <a:srgbClr val="000000"/>
            </a:solidFill>
            <a:miter lim="800000"/>
            <a:headEnd/>
            <a:tailEnd/>
          </a:ln>
        </p:spPr>
      </p:sp>
      <p:sp>
        <p:nvSpPr>
          <p:cNvPr id="28674" name="Text Placeholder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2" name="Date Placeholder 1"/>
          <p:cNvSpPr>
            <a:spLocks noGrp="1"/>
          </p:cNvSpPr>
          <p:nvPr>
            <p:ph type="dt" idx="10"/>
          </p:nvPr>
        </p:nvSpPr>
        <p:spPr/>
        <p:txBody>
          <a:bodyPr/>
          <a:lstStyle/>
          <a:p>
            <a:pPr>
              <a:defRPr/>
            </a:pPr>
            <a:endParaRPr lang="en-US"/>
          </a:p>
        </p:txBody>
      </p:sp>
    </p:spTree>
    <p:extLst>
      <p:ext uri="{BB962C8B-B14F-4D97-AF65-F5344CB8AC3E}">
        <p14:creationId xmlns:p14="http://schemas.microsoft.com/office/powerpoint/2010/main" val="323085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3292909D-C218-4514-8E81-0EFFC4C81BF8}" type="slidenum">
              <a:rPr lang="en-US" altLang="en-US" smtClean="0"/>
              <a:pPr>
                <a:defRPr/>
              </a:pPr>
              <a:t>47</a:t>
            </a:fld>
            <a:endParaRPr lang="en-US" altLang="en-US"/>
          </a:p>
        </p:txBody>
      </p:sp>
    </p:spTree>
    <p:extLst>
      <p:ext uri="{BB962C8B-B14F-4D97-AF65-F5344CB8AC3E}">
        <p14:creationId xmlns:p14="http://schemas.microsoft.com/office/powerpoint/2010/main" val="2801236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ChangeArrowheads="1"/>
          </p:cNvSpPr>
          <p:nvPr>
            <p:ph type="sldImg" idx="4294967295"/>
          </p:nvPr>
        </p:nvSpPr>
        <p:spPr bwMode="auto">
          <a:ln>
            <a:solidFill>
              <a:srgbClr val="000000"/>
            </a:solidFill>
            <a:miter lim="800000"/>
            <a:headEnd/>
            <a:tailEnd/>
          </a:ln>
        </p:spPr>
      </p:sp>
      <p:sp>
        <p:nvSpPr>
          <p:cNvPr id="33794" name="Text Placeholder 2"/>
          <p:cNvSpPr>
            <a:spLocks noGrp="1" noChangeArrowheads="1"/>
          </p:cNvSpPr>
          <p:nvPr>
            <p:ph type="body" idx="4294967295"/>
          </p:nvPr>
        </p:nvSpPr>
        <p:spPr bwMode="auto"/>
        <p:txBody>
          <a:bodyPr wrap="square" numCol="1" anchor="t" anchorCtr="0" compatLnSpc="1">
            <a:prstTxWarp prst="textNoShape">
              <a:avLst/>
            </a:prstTxWarp>
          </a:bodyPr>
          <a:lstStyle/>
          <a:p>
            <a:endParaRPr lang="en-US" altLang="zh-CN"/>
          </a:p>
        </p:txBody>
      </p:sp>
      <p:sp>
        <p:nvSpPr>
          <p:cNvPr id="2" name="Date Placeholder 1"/>
          <p:cNvSpPr>
            <a:spLocks noGrp="1"/>
          </p:cNvSpPr>
          <p:nvPr>
            <p:ph type="dt" idx="10"/>
          </p:nvPr>
        </p:nvSpPr>
        <p:spPr/>
        <p:txBody>
          <a:bodyPr/>
          <a:lstStyle/>
          <a:p>
            <a:pPr>
              <a:defRPr/>
            </a:pPr>
            <a:endParaRPr lang="en-US"/>
          </a:p>
        </p:txBody>
      </p:sp>
    </p:spTree>
    <p:extLst>
      <p:ext uri="{BB962C8B-B14F-4D97-AF65-F5344CB8AC3E}">
        <p14:creationId xmlns:p14="http://schemas.microsoft.com/office/powerpoint/2010/main" val="1680639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B0398D40-3A91-42FF-ABCA-0D60BDE18C54}" type="slidenum">
              <a:rPr lang="es-ES" altLang="en-US" smtClean="0"/>
              <a:pPr>
                <a:defRPr/>
              </a:pPr>
              <a:t>‹#›</a:t>
            </a:fld>
            <a:endParaRPr lang="es-ES" altLang="en-US"/>
          </a:p>
        </p:txBody>
      </p:sp>
    </p:spTree>
    <p:extLst>
      <p:ext uri="{BB962C8B-B14F-4D97-AF65-F5344CB8AC3E}">
        <p14:creationId xmlns:p14="http://schemas.microsoft.com/office/powerpoint/2010/main" val="4105183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F2AC650E-D3D0-423C-9CCA-D9E5BB13708A}" type="slidenum">
              <a:rPr lang="es-ES" altLang="en-US" smtClean="0"/>
              <a:pPr>
                <a:defRPr/>
              </a:pPr>
              <a:t>‹#›</a:t>
            </a:fld>
            <a:endParaRPr lang="es-ES" altLang="en-US"/>
          </a:p>
        </p:txBody>
      </p:sp>
    </p:spTree>
    <p:extLst>
      <p:ext uri="{BB962C8B-B14F-4D97-AF65-F5344CB8AC3E}">
        <p14:creationId xmlns:p14="http://schemas.microsoft.com/office/powerpoint/2010/main" val="312500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AED6B3D4-5617-4DF4-B070-8DA665D9BD68}" type="slidenum">
              <a:rPr lang="es-ES" altLang="en-US" smtClean="0"/>
              <a:pPr>
                <a:defRPr/>
              </a:pPr>
              <a:t>‹#›</a:t>
            </a:fld>
            <a:endParaRPr lang="es-ES" altLang="en-US"/>
          </a:p>
        </p:txBody>
      </p:sp>
    </p:spTree>
    <p:extLst>
      <p:ext uri="{BB962C8B-B14F-4D97-AF65-F5344CB8AC3E}">
        <p14:creationId xmlns:p14="http://schemas.microsoft.com/office/powerpoint/2010/main" val="1736130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28" y="1"/>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0" y="6753308"/>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24948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46270" y="4101331"/>
            <a:ext cx="18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2" name="Rectangle 11"/>
          <p:cNvSpPr/>
          <p:nvPr userDrawn="1"/>
        </p:nvSpPr>
        <p:spPr>
          <a:xfrm>
            <a:off x="6897730" y="1700808"/>
            <a:ext cx="18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3" name="Picture Placeholder 2"/>
          <p:cNvSpPr>
            <a:spLocks noGrp="1"/>
          </p:cNvSpPr>
          <p:nvPr>
            <p:ph type="pic" idx="12" hasCustomPrompt="1"/>
          </p:nvPr>
        </p:nvSpPr>
        <p:spPr>
          <a:xfrm>
            <a:off x="446270" y="1700808"/>
            <a:ext cx="1800000" cy="230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6897730" y="4101331"/>
            <a:ext cx="1800000" cy="230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2339752" y="4101331"/>
            <a:ext cx="4464497" cy="230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2339752" y="1700808"/>
            <a:ext cx="4464497" cy="230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03365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051720" y="164638"/>
            <a:ext cx="7092280"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051720" y="932723"/>
            <a:ext cx="7092280"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1907704"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06698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520A21C0-12F9-423D-8BA6-7B635A55E1C3}" type="slidenum">
              <a:rPr lang="es-ES" altLang="en-US" smtClean="0"/>
              <a:pPr>
                <a:defRPr/>
              </a:pPr>
              <a:t>‹#›</a:t>
            </a:fld>
            <a:endParaRPr lang="es-ES" altLang="en-US"/>
          </a:p>
        </p:txBody>
      </p:sp>
    </p:spTree>
    <p:extLst>
      <p:ext uri="{BB962C8B-B14F-4D97-AF65-F5344CB8AC3E}">
        <p14:creationId xmlns:p14="http://schemas.microsoft.com/office/powerpoint/2010/main" val="299783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B40FE34F-CB93-42B0-8B97-7979462D22BB}" type="slidenum">
              <a:rPr lang="es-ES" altLang="en-US" smtClean="0"/>
              <a:pPr>
                <a:defRPr/>
              </a:pPr>
              <a:t>‹#›</a:t>
            </a:fld>
            <a:endParaRPr lang="es-ES" altLang="en-US"/>
          </a:p>
        </p:txBody>
      </p:sp>
    </p:spTree>
    <p:extLst>
      <p:ext uri="{BB962C8B-B14F-4D97-AF65-F5344CB8AC3E}">
        <p14:creationId xmlns:p14="http://schemas.microsoft.com/office/powerpoint/2010/main" val="330964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B7BA4812-F549-4DFA-8503-7AFF27983A6A}" type="slidenum">
              <a:rPr lang="es-ES" altLang="en-US" smtClean="0"/>
              <a:pPr>
                <a:defRPr/>
              </a:pPr>
              <a:t>‹#›</a:t>
            </a:fld>
            <a:endParaRPr lang="es-ES" altLang="en-US"/>
          </a:p>
        </p:txBody>
      </p:sp>
    </p:spTree>
    <p:extLst>
      <p:ext uri="{BB962C8B-B14F-4D97-AF65-F5344CB8AC3E}">
        <p14:creationId xmlns:p14="http://schemas.microsoft.com/office/powerpoint/2010/main" val="151636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CDF93B40-FCB2-4F23-8439-3457A7936A10}" type="slidenum">
              <a:rPr lang="es-ES" altLang="en-US" smtClean="0"/>
              <a:pPr>
                <a:defRPr/>
              </a:pPr>
              <a:t>‹#›</a:t>
            </a:fld>
            <a:endParaRPr lang="es-ES" altLang="en-US"/>
          </a:p>
        </p:txBody>
      </p:sp>
    </p:spTree>
    <p:extLst>
      <p:ext uri="{BB962C8B-B14F-4D97-AF65-F5344CB8AC3E}">
        <p14:creationId xmlns:p14="http://schemas.microsoft.com/office/powerpoint/2010/main" val="273574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pPr>
              <a:defRPr/>
            </a:pPr>
            <a:fld id="{4F3A68F5-43E6-4046-941C-CFC4DB89E769}" type="slidenum">
              <a:rPr lang="es-ES" altLang="en-US" smtClean="0"/>
              <a:pPr>
                <a:defRPr/>
              </a:pPr>
              <a:t>‹#›</a:t>
            </a:fld>
            <a:endParaRPr lang="es-ES" altLang="en-US"/>
          </a:p>
        </p:txBody>
      </p:sp>
    </p:spTree>
    <p:extLst>
      <p:ext uri="{BB962C8B-B14F-4D97-AF65-F5344CB8AC3E}">
        <p14:creationId xmlns:p14="http://schemas.microsoft.com/office/powerpoint/2010/main" val="288587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DF967B31-5B28-4C71-805C-4F9C1848BBE6}" type="slidenum">
              <a:rPr lang="es-ES" altLang="en-US" smtClean="0"/>
              <a:pPr>
                <a:defRPr/>
              </a:pPr>
              <a:t>‹#›</a:t>
            </a:fld>
            <a:endParaRPr lang="es-ES" altLang="en-US"/>
          </a:p>
        </p:txBody>
      </p:sp>
    </p:spTree>
    <p:extLst>
      <p:ext uri="{BB962C8B-B14F-4D97-AF65-F5344CB8AC3E}">
        <p14:creationId xmlns:p14="http://schemas.microsoft.com/office/powerpoint/2010/main" val="3668937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FED13A47-7953-4815-BFC1-98A19FE51BF2}" type="slidenum">
              <a:rPr lang="es-ES" altLang="en-US" smtClean="0"/>
              <a:pPr>
                <a:defRPr/>
              </a:pPr>
              <a:t>‹#›</a:t>
            </a:fld>
            <a:endParaRPr lang="es-ES" altLang="en-US"/>
          </a:p>
        </p:txBody>
      </p:sp>
    </p:spTree>
    <p:extLst>
      <p:ext uri="{BB962C8B-B14F-4D97-AF65-F5344CB8AC3E}">
        <p14:creationId xmlns:p14="http://schemas.microsoft.com/office/powerpoint/2010/main" val="187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1342FB29-14DC-4FC3-BECB-5EED544FE546}" type="slidenum">
              <a:rPr lang="es-ES" altLang="en-US" smtClean="0"/>
              <a:pPr>
                <a:defRPr/>
              </a:pPr>
              <a:t>‹#›</a:t>
            </a:fld>
            <a:endParaRPr lang="es-ES" altLang="en-US"/>
          </a:p>
        </p:txBody>
      </p:sp>
    </p:spTree>
    <p:extLst>
      <p:ext uri="{BB962C8B-B14F-4D97-AF65-F5344CB8AC3E}">
        <p14:creationId xmlns:p14="http://schemas.microsoft.com/office/powerpoint/2010/main" val="191616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1A76D6F1-DA15-4716-A1DB-F156B6CEACA3}" type="slidenum">
              <a:rPr lang="es-ES" altLang="en-US" smtClean="0"/>
              <a:pPr>
                <a:defRPr/>
              </a:pPr>
              <a:t>‹#›</a:t>
            </a:fld>
            <a:endParaRPr lang="es-ES" altLang="en-US"/>
          </a:p>
        </p:txBody>
      </p:sp>
    </p:spTree>
    <p:extLst>
      <p:ext uri="{BB962C8B-B14F-4D97-AF65-F5344CB8AC3E}">
        <p14:creationId xmlns:p14="http://schemas.microsoft.com/office/powerpoint/2010/main" val="387876111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KETERKAITAN%20KOTA%20BOGOR-PENDUKUNG%20PPT/1.1%20keterkaitan%20etika/SK%20Komite%20Etik%20dan%20Hukum%20RSUD.pdf" TargetMode="External"/><Relationship Id="rId2" Type="http://schemas.openxmlformats.org/officeDocument/2006/relationships/hyperlink" Target="KETERKAITAN%20KOTA%20BOGOR-PENDUKUNG%20PPT/1.1%20keterkaitan%20etika/Kode%20Etik%20RSUD.pdf"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hyperlink" Target="3.1%20Reviu%20Kinerja%20DPMPTSP/Perjanjian%20Kinerja%20DPTMPTSP.pdf" TargetMode="External"/><Relationship Id="rId3" Type="http://schemas.openxmlformats.org/officeDocument/2006/relationships/hyperlink" Target="3.1%20Reviu%20Kinerja%20DPMPTSP/Perwali%2097%20Tahun%202016%20Pedoman%20Penerapan%20SAKIP.pdf" TargetMode="External"/><Relationship Id="rId7" Type="http://schemas.openxmlformats.org/officeDocument/2006/relationships/hyperlink" Target="3.1%20Reviu%20Kinerja%20DPMPTSP/Renja%20DPMPTSP%202018.pdf" TargetMode="External"/><Relationship Id="rId2" Type="http://schemas.openxmlformats.org/officeDocument/2006/relationships/hyperlink" Target="3.1%20Reviu%20Kinerja%20DPMPTSP/Perda%206%20Tahun%202014%20RPJMD%20%202014_2019.pdf" TargetMode="External"/><Relationship Id="rId1" Type="http://schemas.openxmlformats.org/officeDocument/2006/relationships/slideLayout" Target="../slideLayouts/slideLayout6.xml"/><Relationship Id="rId6" Type="http://schemas.openxmlformats.org/officeDocument/2006/relationships/hyperlink" Target="3.1%20Reviu%20Kinerja%20DPMPTSP/Renstra%20DPMPTSP.pdf" TargetMode="External"/><Relationship Id="rId11" Type="http://schemas.openxmlformats.org/officeDocument/2006/relationships/hyperlink" Target="3.1%20Reviu%20Kinerja%20DPMPTSP/LKIP%20DPTMPTSP.pdf" TargetMode="External"/><Relationship Id="rId5" Type="http://schemas.openxmlformats.org/officeDocument/2006/relationships/hyperlink" Target="3.1%20Reviu%20Kinerja%20DPMPTSP/Dok.%20RPJMD%20%20Kota%20Bogor/KEPUTUSAN%20WALI%20KOTA%20BOGOR-PENETAPAN%20RENCANA%20KINERJA%20PEMERINTAH%20KOTA%20BOGOR.pdf" TargetMode="External"/><Relationship Id="rId10" Type="http://schemas.openxmlformats.org/officeDocument/2006/relationships/hyperlink" Target="3.1%20Reviu%20Kinerja%20DPMPTSP/LHE%20SAKIP%20DPMPTSP.pdf" TargetMode="External"/><Relationship Id="rId4" Type="http://schemas.openxmlformats.org/officeDocument/2006/relationships/hyperlink" Target="3.1%20Reviu%20Kinerja%20DPMPTSP/Sosialiasi%20Pedoman%20Sakip.pdf" TargetMode="External"/><Relationship Id="rId9" Type="http://schemas.openxmlformats.org/officeDocument/2006/relationships/hyperlink" Target="3.1%20Reviu%20Kinerja%20DPMPTSP/RENCANA%20AKSI%20DPMPTSP.pdf"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3.2%20Pembinaan%20SDM/Mutasi/Salinan%20Surat%20Tugas%20Suami.pdf" TargetMode="External"/><Relationship Id="rId3" Type="http://schemas.openxmlformats.org/officeDocument/2006/relationships/hyperlink" Target="3.2%20Pembinaan%20SDM/Screen%20shoot%20JDIH%20perwali%205%20tahun%202019.pdf" TargetMode="External"/><Relationship Id="rId7" Type="http://schemas.openxmlformats.org/officeDocument/2006/relationships/hyperlink" Target="3.2%20Pembinaan%20SDM/Mutasi/Surat%20Keterangan%20Nikah.pdf" TargetMode="External"/><Relationship Id="rId2" Type="http://schemas.openxmlformats.org/officeDocument/2006/relationships/hyperlink" Target="3.2%20Pembinaan%20SDM/Perwali%205%20Tahun%202019%20Mutasi.pdf" TargetMode="External"/><Relationship Id="rId1" Type="http://schemas.openxmlformats.org/officeDocument/2006/relationships/slideLayout" Target="../slideLayouts/slideLayout6.xml"/><Relationship Id="rId6" Type="http://schemas.openxmlformats.org/officeDocument/2006/relationships/hyperlink" Target="3.2%20Pembinaan%20SDM/Mutasi/SK%20PNS,%20Penilaian%20Prestasi%20Kerja%20Tahun%202017.pdf" TargetMode="External"/><Relationship Id="rId11" Type="http://schemas.openxmlformats.org/officeDocument/2006/relationships/hyperlink" Target="3.2%20Pembinaan%20SDM/Mutasi/SK%20Pindah%20BKN%20No.%2000048.pdf" TargetMode="External"/><Relationship Id="rId5" Type="http://schemas.openxmlformats.org/officeDocument/2006/relationships/hyperlink" Target="3.2%20Pembinaan%20SDM/Mutasi/Penilaian%20Prestasi%20Kerja%20Tahun%202016.pdf" TargetMode="External"/><Relationship Id="rId10" Type="http://schemas.openxmlformats.org/officeDocument/2006/relationships/hyperlink" Target="3.2%20Pembinaan%20SDM/Mutasi/Surat%20Saran%20dari%20BKPSDA%20kpd%20Walikota%20Bogor.pdf" TargetMode="External"/><Relationship Id="rId4" Type="http://schemas.openxmlformats.org/officeDocument/2006/relationships/hyperlink" Target="3.2%20Pembinaan%20SDM/Mutasi/Permohonan%20Pindah%20Tugas.pdf" TargetMode="External"/><Relationship Id="rId9" Type="http://schemas.openxmlformats.org/officeDocument/2006/relationships/hyperlink" Target="3.2%20Pembinaan%20SDM/Mutasi/Surat%20Usul%20Permohonan%20Pindah,%20Permohonan%20Penetapan%20Pindah.pdf"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3.3%20Pengendalian%20atas%20Sistem%20Informasi/login/Login%20aplikasi%20keuangan%20SIMRAL.pdf" TargetMode="External"/><Relationship Id="rId3" Type="http://schemas.openxmlformats.org/officeDocument/2006/relationships/hyperlink" Target="3.3%20Pengendalian%20atas%20Sistem%20Informasi/SOP%20SIMRAL.pdf" TargetMode="External"/><Relationship Id="rId7" Type="http://schemas.openxmlformats.org/officeDocument/2006/relationships/hyperlink" Target="3.3%20Pengendalian%20atas%20Sistem%20Informasi/Sosialisasi%20SMART.pdf" TargetMode="External"/><Relationship Id="rId2" Type="http://schemas.openxmlformats.org/officeDocument/2006/relationships/hyperlink" Target="3.3%20Pengendalian%20atas%20Sistem%20Informasi/Perwali%2071%20Th%202017%20Penyelenggaraan%20e%20Gov.pdf" TargetMode="External"/><Relationship Id="rId1" Type="http://schemas.openxmlformats.org/officeDocument/2006/relationships/slideLayout" Target="../slideLayouts/slideLayout6.xml"/><Relationship Id="rId6" Type="http://schemas.openxmlformats.org/officeDocument/2006/relationships/hyperlink" Target="3.3%20Pengendalian%20atas%20Sistem%20Informasi/SOSIALIASASI%20MODUL%20APLIKASI%20SIMRAL%20PADA%20%20WEB%20DISKOMINFO%20STANDI.docx" TargetMode="External"/><Relationship Id="rId11" Type="http://schemas.openxmlformats.org/officeDocument/2006/relationships/hyperlink" Target="3.3%20Pengendalian%20atas%20Sistem%20Informasi/SK%20Penunjukan%20Admin%20Simral%20Inspektorat.pdf" TargetMode="External"/><Relationship Id="rId5" Type="http://schemas.openxmlformats.org/officeDocument/2006/relationships/hyperlink" Target="3.3%20Pengendalian%20atas%20Sistem%20Informasi/Sosialisasi%20Perwali%20Nomor%2071%20Tahun%202017.pdf" TargetMode="External"/><Relationship Id="rId10" Type="http://schemas.openxmlformats.org/officeDocument/2006/relationships/hyperlink" Target="3.3%20Pengendalian%20atas%20Sistem%20Informasi/SK%20admin%20%20Disdukdapil%20SIMRAL.pdf" TargetMode="External"/><Relationship Id="rId4" Type="http://schemas.openxmlformats.org/officeDocument/2006/relationships/hyperlink" Target="3.3%20Pengendalian%20atas%20Sistem%20Informasi/SOP%20Aplikasi%20Perijianan%20SMART.pdf" TargetMode="External"/><Relationship Id="rId9" Type="http://schemas.openxmlformats.org/officeDocument/2006/relationships/hyperlink" Target="3.3%20Pengendalian%20atas%20Sistem%20Informasi/login/Login%20Aplikasi%20perijinan%20SMART.pdf"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3.4%20Pengendalian%20Fisik%20atas%20Aset/Photo%20Server/IMG-20181101-WA0041.jpg" TargetMode="External"/><Relationship Id="rId3" Type="http://schemas.openxmlformats.org/officeDocument/2006/relationships/hyperlink" Target="3.4%20Pengendalian%20Fisik%20atas%20Aset/Perwali%20No.58%20Tahun%202018%20tentang%20Juknis%20Pelaksanaan%20Sensus%20BMD.pdf" TargetMode="External"/><Relationship Id="rId7" Type="http://schemas.openxmlformats.org/officeDocument/2006/relationships/hyperlink" Target="3.4%20Pengendalian%20Fisik%20atas%20Aset/Mutasi%20Disdik%202018.xlsb" TargetMode="External"/><Relationship Id="rId2" Type="http://schemas.openxmlformats.org/officeDocument/2006/relationships/hyperlink" Target="3.4%20Pengendalian%20Fisik%20atas%20Aset/Perda%20No%202%20Thn%202018%20Pengelolaan%20Barang%20Milik%20Daerah.pdf" TargetMode="External"/><Relationship Id="rId1" Type="http://schemas.openxmlformats.org/officeDocument/2006/relationships/slideLayout" Target="../slideLayouts/slideLayout6.xml"/><Relationship Id="rId6" Type="http://schemas.openxmlformats.org/officeDocument/2006/relationships/hyperlink" Target="3.4%20Pengendalian%20Fisik%20atas%20Aset/labeling%20BMD/Label%20BMD.pdf" TargetMode="External"/><Relationship Id="rId5" Type="http://schemas.openxmlformats.org/officeDocument/2006/relationships/hyperlink" Target="3.4%20Pengendalian%20Fisik%20atas%20Aset/Sosialisasi%20Perwal%2058%20Tahun%202018%20pada%20JDIH%20Kota%20Bogor.pdf" TargetMode="External"/><Relationship Id="rId4" Type="http://schemas.openxmlformats.org/officeDocument/2006/relationships/hyperlink" Target="3.4%20Pengendalian%20Fisik%20atas%20Aset/Sosialisasi%20Perda%202%20Tahun%202018.pdf"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3.5%20Penetapan%20dan%20Reviu%20Indikator/Perjanjian%20Kinerja%20Bappeda.pdf" TargetMode="External"/><Relationship Id="rId3" Type="http://schemas.openxmlformats.org/officeDocument/2006/relationships/hyperlink" Target="3.5%20Penetapan%20dan%20Reviu%20Indikator/Kepwal%20050.45-304%20Tahun%202017%20%20Penetapan%20Rencana%20Kinerja%20Pemkot%20Bogor.pdf" TargetMode="External"/><Relationship Id="rId7" Type="http://schemas.openxmlformats.org/officeDocument/2006/relationships/hyperlink" Target="3.5%20Penetapan%20dan%20Reviu%20Indikator/Renja%20Bappeda%202018.pdf" TargetMode="External"/><Relationship Id="rId2" Type="http://schemas.openxmlformats.org/officeDocument/2006/relationships/hyperlink" Target="3.5%20Penetapan%20dan%20Reviu%20Indikator/Kepwal%20060.45-295%20Tahun%20%202017%20Penetapan%20IKU%20Pemkot%20Bogor.pdf" TargetMode="External"/><Relationship Id="rId1" Type="http://schemas.openxmlformats.org/officeDocument/2006/relationships/slideLayout" Target="../slideLayouts/slideLayout6.xml"/><Relationship Id="rId6" Type="http://schemas.openxmlformats.org/officeDocument/2006/relationships/hyperlink" Target="3.5%20Penetapan%20dan%20Reviu%20Indikator/Renstra%20BAPPEDA.pdf" TargetMode="External"/><Relationship Id="rId5" Type="http://schemas.openxmlformats.org/officeDocument/2006/relationships/hyperlink" Target="3.1%20Reviu%20Kinerja%20DPMPTSP/Dok.%20RPJMD%20%20Kota%20Bogor/KEPUTUSAN%20WALI%20KOTA%20BOGOR-PENETAPAN%20RENCANA%20KINERJA%20PEMERINTAH%20KOTA%20BOGOR.pdf" TargetMode="External"/><Relationship Id="rId10" Type="http://schemas.openxmlformats.org/officeDocument/2006/relationships/hyperlink" Target="3.5%20Penetapan%20dan%20Reviu%20Indikator/LKIP%20BAPPEDA.pdf" TargetMode="External"/><Relationship Id="rId4" Type="http://schemas.openxmlformats.org/officeDocument/2006/relationships/hyperlink" Target="3.5%20Penetapan%20dan%20Reviu%20Indikator/Screenshoot%20JDIH%20Web%20tentang%20SAKIP%20dan%20IKU.pdf" TargetMode="External"/><Relationship Id="rId9" Type="http://schemas.openxmlformats.org/officeDocument/2006/relationships/hyperlink" Target="3.5%20Penetapan%20dan%20Reviu%20Indikator/Rencana%20Aksi%20Bappeda%202018.pdf"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3.6%20Pemisahan%20Fungsi%20dan%20Tanggung%20Jawab/Sosialisasi%20Perwali%20Nomor%2014%20Tahun%202014.docx" TargetMode="External"/><Relationship Id="rId3" Type="http://schemas.openxmlformats.org/officeDocument/2006/relationships/hyperlink" Target="3.6%20Pemisahan%20Fungsi%20dan%20Tanggung%20Jawab/Perda%20No%2013%20Thn%202007%20Pokokpokok%20Pengelolaan%20Keuangan%20Daerah.pdf" TargetMode="External"/><Relationship Id="rId7" Type="http://schemas.openxmlformats.org/officeDocument/2006/relationships/hyperlink" Target="3.6%20Pemisahan%20Fungsi%20dan%20Tanggung%20Jawab/Sosialisasi%20Perda%20Nomor%2013%20Tahun%202007.docx"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3.6%20Pemisahan%20Fungsi%20dan%20Tanggung%20Jawab/Perwali%20No%20125%20Thn%202018%20Kebijakan%20Akuntansi.pdf" TargetMode="External"/><Relationship Id="rId5" Type="http://schemas.openxmlformats.org/officeDocument/2006/relationships/hyperlink" Target="3.6%20Pemisahan%20Fungsi%20dan%20Tanggung%20Jawab/Perwali%2075%20Thn%202015%20Sisdur%20Keuangan%20Daerah%20Kota%20Bogor.pdf" TargetMode="External"/><Relationship Id="rId10" Type="http://schemas.openxmlformats.org/officeDocument/2006/relationships/hyperlink" Target="3.6%20Pemisahan%20Fungsi%20dan%20Tanggung%20Jawab/Sosialisasi%20Perwali%20125%20th%202018%20pada%20JDIH%20Kota%20Bogor.docx" TargetMode="External"/><Relationship Id="rId4" Type="http://schemas.openxmlformats.org/officeDocument/2006/relationships/hyperlink" Target="3.6%20Pemisahan%20Fungsi%20dan%20Tanggung%20Jawab/Perwali%2014Thn%202014%20Sistem%20Akuntansi%20Pemda.pdf" TargetMode="External"/><Relationship Id="rId9" Type="http://schemas.openxmlformats.org/officeDocument/2006/relationships/hyperlink" Target="3.6%20Pemisahan%20Fungsi%20dan%20Tanggung%20Jawab/Sosialisasi%20Perwali%20Nomor%2075%20Tahun%202015.docx"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3.6%20Pemisahan%20Fungsi%20dan%20Tanggung%20Jawab/Sosialisasi%20Perwali%20Nomor%2014%20Tahun%202014.docx" TargetMode="External"/><Relationship Id="rId3" Type="http://schemas.openxmlformats.org/officeDocument/2006/relationships/hyperlink" Target="3.6%20Pemisahan%20Fungsi%20dan%20Tanggung%20Jawab/Perda%20No%2013%20Thn%202007%20Pokokpokok%20Pengelolaan%20Keuangan%20Daerah.pdf" TargetMode="External"/><Relationship Id="rId7" Type="http://schemas.openxmlformats.org/officeDocument/2006/relationships/hyperlink" Target="3.6%20Pemisahan%20Fungsi%20dan%20Tanggung%20Jawab/Sosialisasi%20Perda%20Nomor%2013%20Tahun%202007.docx"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3.6%20Pemisahan%20Fungsi%20dan%20Tanggung%20Jawab/Perwali%20No%20125%20Thn%202018%20Kebijakan%20Akuntansi.pdf" TargetMode="External"/><Relationship Id="rId5" Type="http://schemas.openxmlformats.org/officeDocument/2006/relationships/hyperlink" Target="3.6%20Pemisahan%20Fungsi%20dan%20Tanggung%20Jawab/Perwali%2075%20Thn%202015%20Sisdur%20Keuangan%20Daerah%20Kota%20Bogor.pdf" TargetMode="External"/><Relationship Id="rId10" Type="http://schemas.openxmlformats.org/officeDocument/2006/relationships/hyperlink" Target="3.6%20Pemisahan%20Fungsi%20dan%20Tanggung%20Jawab/Sosialisasi%20Perwali%20125%20th%202018%20pada%20JDIH%20Kota%20Bogor.docx" TargetMode="External"/><Relationship Id="rId4" Type="http://schemas.openxmlformats.org/officeDocument/2006/relationships/hyperlink" Target="3.6%20Pemisahan%20Fungsi%20dan%20Tanggung%20Jawab/Perwali%2014Thn%202014%20Sistem%20Akuntansi%20Pemda.pdf" TargetMode="External"/><Relationship Id="rId9" Type="http://schemas.openxmlformats.org/officeDocument/2006/relationships/hyperlink" Target="3.6%20Pemisahan%20Fungsi%20dan%20Tanggung%20Jawab/Sosialisasi%20Perwali%20Nomor%2075%20Tahun%202015.docx"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3.%208%20Pencatatan%20yang%20Akurat%20dan%20Tepat%20Waktu%20atas%20Transaksi%20dan%20Kejadian%20Penting/Perda%20No%202%20Thn%202018%20Pengelolaan%20BMD.pdf" TargetMode="External"/><Relationship Id="rId2" Type="http://schemas.openxmlformats.org/officeDocument/2006/relationships/hyperlink" Target="3.%208%20Pencatatan%20yang%20Akurat%20dan%20Tepat%20Waktu%20atas%20Transaksi%20dan%20Kejadian%20Penting/Perwali%20No%20125%20Thn%202018%20Kebijakan%20Akuntansi.pdf" TargetMode="External"/><Relationship Id="rId1" Type="http://schemas.openxmlformats.org/officeDocument/2006/relationships/slideLayout" Target="../slideLayouts/slideLayout6.xml"/><Relationship Id="rId5" Type="http://schemas.openxmlformats.org/officeDocument/2006/relationships/hyperlink" Target="3.%208%20Pencatatan%20yang%20Akurat%20dan%20Tepat%20Waktu%20atas%20Transaksi%20dan%20Kejadian%20Penting/Sosialisasi%20Perda%202%20Tahun%202018.pdf" TargetMode="External"/><Relationship Id="rId4" Type="http://schemas.openxmlformats.org/officeDocument/2006/relationships/hyperlink" Target="3.%208%20Pencatatan%20yang%20Akurat%20dan%20Tepat%20Waktu%20atas%20Transaksi%20dan%20Kejadian%20Penting/Sosialisasi%20Perwali%20Nomor%20125%20Tahun%202018.pdf"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3.9%20Pembatasan%20Akses%20Atas%20Sumber%20Daya%20dan%20Pencatatannya/Perda%20No%202%20Thn%202018%20Pengelolaan%20Barang%20Milik%20Daerah.pdf" TargetMode="External"/><Relationship Id="rId7" Type="http://schemas.openxmlformats.org/officeDocument/2006/relationships/hyperlink" Target="3.9%20Pembatasan%20Akses%20Atas%20Sumber%20Daya%20dan%20Pencatatannya/Sosialisasi%20Perda%202%20Tahun%202018.pdf"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3.9%20Pembatasan%20Akses%20Atas%20Sumber%20Daya%20dan%20Pencatatannya/Pembatasan%20Akses%20User%20Sistem.pdf" TargetMode="External"/><Relationship Id="rId5" Type="http://schemas.openxmlformats.org/officeDocument/2006/relationships/hyperlink" Target="3.9%20Pembatasan%20Akses%20Atas%20Sumber%20Daya%20dan%20Pencatatannya/Modul%20Manual%20Book%20SIMRAL-hak-akses.pdf" TargetMode="External"/><Relationship Id="rId4" Type="http://schemas.openxmlformats.org/officeDocument/2006/relationships/hyperlink" Target="3.%208%20Pencatatan%20yang%20Akurat%20dan%20Tepat%20Waktu%20atas%20Transaksi%20dan%20Kejadian%20Penting/Perda%20No%202%20Thn%202018%20Pengelolaan%20BMD.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3.10%20Akuntabilitas%20Terhadap%20Sumber%20Daya%20dan%20Pencatatannya/SK%20penunjukan%20bendahara.PDF" TargetMode="External"/><Relationship Id="rId2" Type="http://schemas.openxmlformats.org/officeDocument/2006/relationships/hyperlink" Target="3.10%20Akuntabilitas%20Terhadap%20Sumber%20Daya%20dan%20Pencatatannya/Perda%20No%2013%20Thn%202007%20Pokokpokok%20Pengelolaan%20Keuangan%20Daerah.pdf" TargetMode="External"/><Relationship Id="rId1" Type="http://schemas.openxmlformats.org/officeDocument/2006/relationships/slideLayout" Target="../slideLayouts/slideLayout6.xml"/><Relationship Id="rId4" Type="http://schemas.openxmlformats.org/officeDocument/2006/relationships/hyperlink" Target="3.10%20Akuntabilitas%20Terhadap%20Sumber%20Daya%20dan%20Pencatatannya/Sosialisasi%20Perda%20Nomor%2013%20Tahun%202007.pd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31861" y="1604747"/>
            <a:ext cx="4864676" cy="3648507"/>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11185" y="1604747"/>
            <a:ext cx="4864676" cy="3648507"/>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Isosceles Triangle 13">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091765" y="1"/>
            <a:ext cx="4960470"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6964" y="3571620"/>
            <a:ext cx="496047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7311" y="1407983"/>
            <a:ext cx="5389379" cy="4042034"/>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583930" y="5407279"/>
            <a:ext cx="955808" cy="71685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6283" y="882212"/>
            <a:ext cx="6791435" cy="5093576"/>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Title 1">
            <a:extLst>
              <a:ext uri="{FF2B5EF4-FFF2-40B4-BE49-F238E27FC236}">
                <a16:creationId xmlns:a16="http://schemas.microsoft.com/office/drawing/2014/main" id="{5D914D0D-76ED-4B84-92B9-7AD77CEA32A7}"/>
              </a:ext>
            </a:extLst>
          </p:cNvPr>
          <p:cNvSpPr>
            <a:spLocks noGrp="1" noChangeArrowheads="1"/>
          </p:cNvSpPr>
          <p:nvPr>
            <p:ph type="title"/>
          </p:nvPr>
        </p:nvSpPr>
        <p:spPr>
          <a:xfrm>
            <a:off x="2403481" y="2353641"/>
            <a:ext cx="5192855" cy="2150719"/>
          </a:xfrm>
          <a:noFill/>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0000"/>
          </a:bodyPr>
          <a:lstStyle/>
          <a:p>
            <a:pPr algn="ctr" defTabSz="914400"/>
            <a:r>
              <a:rPr lang="en-US" altLang="ko-KR" sz="3200" dirty="0" err="1">
                <a:solidFill>
                  <a:schemeClr val="tx1"/>
                </a:solidFill>
                <a:ea typeface="맑은 고딕" pitchFamily="50" charset="-127"/>
              </a:rPr>
              <a:t>Penilaian</a:t>
            </a:r>
            <a:r>
              <a:rPr lang="en-US" altLang="ko-KR" sz="3200" dirty="0">
                <a:solidFill>
                  <a:schemeClr val="tx1"/>
                </a:solidFill>
                <a:ea typeface="맑은 고딕" pitchFamily="50" charset="-127"/>
              </a:rPr>
              <a:t> </a:t>
            </a:r>
            <a:r>
              <a:rPr lang="en-US" altLang="ko-KR" sz="3200" dirty="0" err="1">
                <a:solidFill>
                  <a:schemeClr val="tx1"/>
                </a:solidFill>
                <a:ea typeface="맑은 고딕" pitchFamily="50" charset="-127"/>
              </a:rPr>
              <a:t>Mandiri</a:t>
            </a:r>
            <a:r>
              <a:rPr lang="en-US" altLang="ko-KR" sz="3200" dirty="0">
                <a:solidFill>
                  <a:schemeClr val="tx1"/>
                </a:solidFill>
                <a:ea typeface="맑은 고딕" pitchFamily="50" charset="-127"/>
              </a:rPr>
              <a:t> </a:t>
            </a:r>
            <a:r>
              <a:rPr lang="en-US" altLang="ko-KR" sz="3200" dirty="0" err="1">
                <a:solidFill>
                  <a:schemeClr val="tx1"/>
                </a:solidFill>
                <a:ea typeface="맑은 고딕" pitchFamily="50" charset="-127"/>
              </a:rPr>
              <a:t>atas</a:t>
            </a:r>
            <a:r>
              <a:rPr lang="en-US" altLang="ko-KR" sz="3200" dirty="0">
                <a:solidFill>
                  <a:schemeClr val="tx1"/>
                </a:solidFill>
                <a:ea typeface="맑은 고딕" pitchFamily="50" charset="-127"/>
              </a:rPr>
              <a:t> </a:t>
            </a:r>
            <a:r>
              <a:rPr lang="en-US" altLang="ko-KR" sz="3200" dirty="0" err="1">
                <a:solidFill>
                  <a:schemeClr val="tx1"/>
                </a:solidFill>
                <a:ea typeface="맑은 고딕" pitchFamily="50" charset="-127"/>
              </a:rPr>
              <a:t>Penyelenggaraan</a:t>
            </a:r>
            <a:r>
              <a:rPr lang="en-US" altLang="ko-KR" sz="3200" dirty="0">
                <a:solidFill>
                  <a:schemeClr val="tx1"/>
                </a:solidFill>
                <a:ea typeface="맑은 고딕" pitchFamily="50" charset="-127"/>
              </a:rPr>
              <a:t> SPIP </a:t>
            </a:r>
            <a:br>
              <a:rPr lang="en-US" altLang="ko-KR" sz="3200" dirty="0">
                <a:solidFill>
                  <a:schemeClr val="tx1"/>
                </a:solidFill>
                <a:ea typeface="맑은 고딕" pitchFamily="50" charset="-127"/>
              </a:rPr>
            </a:br>
            <a:r>
              <a:rPr lang="en-US" altLang="ko-KR" sz="3200" dirty="0">
                <a:solidFill>
                  <a:schemeClr val="tx1"/>
                </a:solidFill>
                <a:ea typeface="맑은 고딕" pitchFamily="50" charset="-127"/>
              </a:rPr>
              <a:t>di </a:t>
            </a:r>
            <a:r>
              <a:rPr lang="en-US" altLang="ko-KR" sz="3200" dirty="0" err="1">
                <a:solidFill>
                  <a:schemeClr val="tx1"/>
                </a:solidFill>
                <a:ea typeface="맑은 고딕" pitchFamily="50" charset="-127"/>
              </a:rPr>
              <a:t>Lingkungan</a:t>
            </a:r>
            <a:r>
              <a:rPr lang="en-US" altLang="ko-KR" sz="3200" dirty="0">
                <a:solidFill>
                  <a:schemeClr val="tx1"/>
                </a:solidFill>
                <a:ea typeface="맑은 고딕" pitchFamily="50" charset="-127"/>
              </a:rPr>
              <a:t> Kementerian PANRB</a:t>
            </a:r>
            <a:br>
              <a:rPr lang="en-US" altLang="ko-KR" sz="3200" dirty="0">
                <a:solidFill>
                  <a:schemeClr val="tx1"/>
                </a:solidFill>
                <a:ea typeface="맑은 고딕" pitchFamily="50" charset="-127"/>
              </a:rPr>
            </a:br>
            <a:r>
              <a:rPr lang="en-US" altLang="ko-KR" sz="3200" dirty="0">
                <a:solidFill>
                  <a:schemeClr val="tx1"/>
                </a:solidFill>
                <a:ea typeface="맑은 고딕" pitchFamily="50" charset="-127"/>
              </a:rPr>
              <a:t>- </a:t>
            </a:r>
            <a:r>
              <a:rPr lang="en-US" altLang="ko-KR" sz="3200" dirty="0" err="1">
                <a:solidFill>
                  <a:schemeClr val="tx1"/>
                </a:solidFill>
                <a:ea typeface="맑은 고딕" pitchFamily="50" charset="-127"/>
              </a:rPr>
              <a:t>Tahun</a:t>
            </a:r>
            <a:r>
              <a:rPr lang="en-US" altLang="ko-KR" sz="3200" dirty="0">
                <a:solidFill>
                  <a:schemeClr val="tx1"/>
                </a:solidFill>
                <a:ea typeface="맑은 고딕" pitchFamily="50" charset="-127"/>
              </a:rPr>
              <a:t> 2020-</a:t>
            </a:r>
            <a:endParaRPr lang="en-US" altLang="en-US" sz="3100" kern="1200" dirty="0">
              <a:solidFill>
                <a:schemeClr val="tx1"/>
              </a:solidFill>
              <a:latin typeface="+mj-lt"/>
              <a:ea typeface="+mj-ea"/>
              <a:cs typeface="+mj-cs"/>
            </a:endParaRPr>
          </a:p>
        </p:txBody>
      </p:sp>
      <p:sp>
        <p:nvSpPr>
          <p:cNvPr id="24" name="Rectangle 23">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6974" y="575331"/>
            <a:ext cx="1321281" cy="99096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35233" y="1596115"/>
            <a:ext cx="700047" cy="52503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1784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B39C1D-D749-494D-B37F-94650B46ABFB}"/>
              </a:ext>
            </a:extLst>
          </p:cNvPr>
          <p:cNvPicPr>
            <a:picLocks noChangeAspect="1"/>
          </p:cNvPicPr>
          <p:nvPr/>
        </p:nvPicPr>
        <p:blipFill>
          <a:blip r:embed="rId2"/>
          <a:stretch>
            <a:fillRect/>
          </a:stretch>
        </p:blipFill>
        <p:spPr>
          <a:xfrm>
            <a:off x="1374875" y="872716"/>
            <a:ext cx="6394250" cy="5112568"/>
          </a:xfrm>
          <a:prstGeom prst="rect">
            <a:avLst/>
          </a:prstGeom>
        </p:spPr>
      </p:pic>
    </p:spTree>
    <p:extLst>
      <p:ext uri="{BB962C8B-B14F-4D97-AF65-F5344CB8AC3E}">
        <p14:creationId xmlns:p14="http://schemas.microsoft.com/office/powerpoint/2010/main" val="48030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A0BBBAC-634D-46FE-915A-2EE82650C5D3}"/>
              </a:ext>
            </a:extLst>
          </p:cNvPr>
          <p:cNvPicPr>
            <a:picLocks noChangeAspect="1"/>
          </p:cNvPicPr>
          <p:nvPr/>
        </p:nvPicPr>
        <p:blipFill>
          <a:blip r:embed="rId2"/>
          <a:stretch>
            <a:fillRect/>
          </a:stretch>
        </p:blipFill>
        <p:spPr>
          <a:xfrm>
            <a:off x="467149" y="325347"/>
            <a:ext cx="8178799" cy="355777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08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err="1"/>
              <a:t>Pengumpulan</a:t>
            </a:r>
            <a:r>
              <a:rPr lang="en-US" dirty="0"/>
              <a:t> Data</a:t>
            </a:r>
          </a:p>
        </p:txBody>
      </p:sp>
      <p:sp>
        <p:nvSpPr>
          <p:cNvPr id="2" name="Rectangle 1"/>
          <p:cNvSpPr/>
          <p:nvPr/>
        </p:nvSpPr>
        <p:spPr>
          <a:xfrm>
            <a:off x="35496" y="3689968"/>
            <a:ext cx="9144000" cy="1800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Oval 5"/>
          <p:cNvSpPr/>
          <p:nvPr/>
        </p:nvSpPr>
        <p:spPr>
          <a:xfrm>
            <a:off x="979584" y="3356993"/>
            <a:ext cx="754483" cy="754483"/>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3118607" y="3356993"/>
            <a:ext cx="754483" cy="754483"/>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5257630" y="3356993"/>
            <a:ext cx="754483" cy="754483"/>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7396651" y="3356993"/>
            <a:ext cx="754483" cy="754483"/>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TextBox 12"/>
          <p:cNvSpPr txBox="1"/>
          <p:nvPr/>
        </p:nvSpPr>
        <p:spPr>
          <a:xfrm>
            <a:off x="403215" y="1167353"/>
            <a:ext cx="8136904" cy="646331"/>
          </a:xfrm>
          <a:prstGeom prst="rect">
            <a:avLst/>
          </a:prstGeom>
          <a:noFill/>
        </p:spPr>
        <p:txBody>
          <a:bodyPr wrap="square" rtlCol="0" anchor="ctr">
            <a:spAutoFit/>
          </a:bodyPr>
          <a:lstStyle/>
          <a:p>
            <a:pPr algn="ctr"/>
            <a:r>
              <a:rPr lang="en-ID" dirty="0" err="1"/>
              <a:t>Pengumpulan</a:t>
            </a:r>
            <a:r>
              <a:rPr lang="en-ID" dirty="0"/>
              <a:t> data </a:t>
            </a:r>
            <a:r>
              <a:rPr lang="en-ID" dirty="0" err="1"/>
              <a:t>dilakukan</a:t>
            </a:r>
            <a:r>
              <a:rPr lang="en-ID" dirty="0"/>
              <a:t> </a:t>
            </a:r>
            <a:r>
              <a:rPr lang="en-ID" dirty="0" err="1"/>
              <a:t>secara</a:t>
            </a:r>
            <a:r>
              <a:rPr lang="en-ID" dirty="0"/>
              <a:t> multi </a:t>
            </a:r>
            <a:r>
              <a:rPr lang="en-ID" dirty="0" err="1"/>
              <a:t>teknik</a:t>
            </a:r>
            <a:r>
              <a:rPr lang="en-ID" dirty="0"/>
              <a:t>. </a:t>
            </a:r>
          </a:p>
          <a:p>
            <a:pPr algn="ctr"/>
            <a:r>
              <a:rPr lang="en-ID" dirty="0" err="1"/>
              <a:t>Diawali</a:t>
            </a:r>
            <a:r>
              <a:rPr lang="en-ID" dirty="0"/>
              <a:t> </a:t>
            </a:r>
            <a:r>
              <a:rPr lang="en-ID" dirty="0" err="1"/>
              <a:t>dengan</a:t>
            </a:r>
            <a:r>
              <a:rPr lang="en-ID" dirty="0"/>
              <a:t> </a:t>
            </a:r>
            <a:r>
              <a:rPr lang="en-ID" dirty="0" err="1"/>
              <a:t>pengisian</a:t>
            </a:r>
            <a:r>
              <a:rPr lang="en-ID" dirty="0"/>
              <a:t> </a:t>
            </a:r>
            <a:r>
              <a:rPr lang="en-ID" dirty="0" err="1"/>
              <a:t>kuesioner</a:t>
            </a:r>
            <a:r>
              <a:rPr lang="en-ID" dirty="0"/>
              <a:t> </a:t>
            </a:r>
            <a:r>
              <a:rPr lang="en-ID" dirty="0" err="1"/>
              <a:t>tertutup</a:t>
            </a:r>
            <a:r>
              <a:rPr lang="en-ID" dirty="0"/>
              <a:t> oleh </a:t>
            </a:r>
            <a:r>
              <a:rPr lang="en-ID" dirty="0" err="1"/>
              <a:t>responden</a:t>
            </a:r>
            <a:r>
              <a:rPr lang="en-ID" dirty="0"/>
              <a:t>.</a:t>
            </a:r>
            <a:endParaRPr lang="en-US" altLang="ko-KR" sz="1200" dirty="0">
              <a:solidFill>
                <a:schemeClr val="tx1">
                  <a:lumMod val="75000"/>
                  <a:lumOff val="25000"/>
                </a:schemeClr>
              </a:solidFill>
            </a:endParaRPr>
          </a:p>
        </p:txBody>
      </p:sp>
      <p:sp>
        <p:nvSpPr>
          <p:cNvPr id="15" name="Chevron 14"/>
          <p:cNvSpPr/>
          <p:nvPr/>
        </p:nvSpPr>
        <p:spPr>
          <a:xfrm>
            <a:off x="2144825" y="3960844"/>
            <a:ext cx="563022" cy="1387827"/>
          </a:xfrm>
          <a:prstGeom prst="chevron">
            <a:avLst>
              <a:gd name="adj" fmla="val 840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Chevron 16"/>
          <p:cNvSpPr/>
          <p:nvPr/>
        </p:nvSpPr>
        <p:spPr>
          <a:xfrm>
            <a:off x="4283848" y="3929265"/>
            <a:ext cx="563022" cy="1387827"/>
          </a:xfrm>
          <a:prstGeom prst="chevron">
            <a:avLst>
              <a:gd name="adj" fmla="val 840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Chevron 17"/>
          <p:cNvSpPr/>
          <p:nvPr/>
        </p:nvSpPr>
        <p:spPr>
          <a:xfrm>
            <a:off x="6422871" y="3897686"/>
            <a:ext cx="563022" cy="1387827"/>
          </a:xfrm>
          <a:prstGeom prst="chevron">
            <a:avLst>
              <a:gd name="adj" fmla="val 840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TextBox 18"/>
          <p:cNvSpPr txBox="1"/>
          <p:nvPr/>
        </p:nvSpPr>
        <p:spPr>
          <a:xfrm>
            <a:off x="186164" y="4055884"/>
            <a:ext cx="2121810" cy="1600438"/>
          </a:xfrm>
          <a:prstGeom prst="rect">
            <a:avLst/>
          </a:prstGeom>
          <a:noFill/>
        </p:spPr>
        <p:txBody>
          <a:bodyPr wrap="square" rtlCol="0" anchor="ctr">
            <a:spAutoFit/>
          </a:bodyPr>
          <a:lstStyle/>
          <a:p>
            <a:pPr algn="ctr"/>
            <a:r>
              <a:rPr lang="en-US" altLang="ko-KR" sz="1400" b="1" dirty="0" err="1">
                <a:solidFill>
                  <a:schemeClr val="bg1"/>
                </a:solidFill>
              </a:rPr>
              <a:t>Pengisian</a:t>
            </a:r>
            <a:r>
              <a:rPr lang="en-US" altLang="ko-KR" sz="1400" b="1" dirty="0">
                <a:solidFill>
                  <a:schemeClr val="bg1"/>
                </a:solidFill>
              </a:rPr>
              <a:t> </a:t>
            </a:r>
            <a:r>
              <a:rPr lang="en-US" altLang="ko-KR" sz="1400" b="1" dirty="0" err="1">
                <a:solidFill>
                  <a:schemeClr val="bg1"/>
                </a:solidFill>
              </a:rPr>
              <a:t>Kuisioner</a:t>
            </a:r>
            <a:endParaRPr lang="en-US" altLang="ko-KR" sz="1400" b="1" dirty="0">
              <a:solidFill>
                <a:schemeClr val="bg1"/>
              </a:solidFill>
            </a:endParaRPr>
          </a:p>
          <a:p>
            <a:pPr algn="ctr"/>
            <a:endParaRPr lang="en-US" altLang="ko-KR" sz="1400" b="1" dirty="0">
              <a:solidFill>
                <a:schemeClr val="bg1"/>
              </a:solidFill>
            </a:endParaRPr>
          </a:p>
          <a:p>
            <a:pPr algn="ctr"/>
            <a:r>
              <a:rPr lang="en-US" altLang="ko-KR" sz="1400" b="1" dirty="0" err="1">
                <a:solidFill>
                  <a:schemeClr val="bg1"/>
                </a:solidFill>
              </a:rPr>
              <a:t>Penetapan</a:t>
            </a:r>
            <a:r>
              <a:rPr lang="en-US" altLang="ko-KR" sz="1400" b="1" dirty="0">
                <a:solidFill>
                  <a:schemeClr val="bg1"/>
                </a:solidFill>
              </a:rPr>
              <a:t> </a:t>
            </a:r>
            <a:r>
              <a:rPr lang="en-US" altLang="ko-KR" sz="1400" b="1" dirty="0" err="1">
                <a:solidFill>
                  <a:schemeClr val="bg1"/>
                </a:solidFill>
              </a:rPr>
              <a:t>Responden</a:t>
            </a:r>
            <a:r>
              <a:rPr lang="en-US" altLang="ko-KR" sz="1400" b="1" dirty="0">
                <a:solidFill>
                  <a:schemeClr val="bg1"/>
                </a:solidFill>
              </a:rPr>
              <a:t> </a:t>
            </a:r>
            <a:r>
              <a:rPr lang="en-US" altLang="ko-KR" sz="1400" b="1" dirty="0" err="1">
                <a:solidFill>
                  <a:schemeClr val="bg1"/>
                </a:solidFill>
              </a:rPr>
              <a:t>ditetapkan</a:t>
            </a:r>
            <a:r>
              <a:rPr lang="en-US" altLang="ko-KR" sz="1400" b="1" dirty="0">
                <a:solidFill>
                  <a:schemeClr val="bg1"/>
                </a:solidFill>
              </a:rPr>
              <a:t> oleh Tim </a:t>
            </a:r>
            <a:r>
              <a:rPr lang="en-US" altLang="ko-KR" sz="1400" b="1" i="1" dirty="0">
                <a:solidFill>
                  <a:schemeClr val="bg1"/>
                </a:solidFill>
              </a:rPr>
              <a:t>Counterpart </a:t>
            </a:r>
            <a:r>
              <a:rPr lang="en-US" altLang="ko-KR" sz="1400" b="1" dirty="0">
                <a:solidFill>
                  <a:schemeClr val="bg1"/>
                </a:solidFill>
              </a:rPr>
              <a:t>(</a:t>
            </a:r>
            <a:r>
              <a:rPr lang="en-US" altLang="ko-KR" sz="1400" b="1" dirty="0" err="1">
                <a:solidFill>
                  <a:schemeClr val="bg1"/>
                </a:solidFill>
              </a:rPr>
              <a:t>Wajib</a:t>
            </a:r>
            <a:r>
              <a:rPr lang="en-US" altLang="ko-KR" sz="1400" b="1" dirty="0">
                <a:solidFill>
                  <a:schemeClr val="bg1"/>
                </a:solidFill>
              </a:rPr>
              <a:t> </a:t>
            </a:r>
            <a:r>
              <a:rPr lang="en-US" altLang="ko-KR" sz="1400" b="1" dirty="0" err="1">
                <a:solidFill>
                  <a:schemeClr val="bg1"/>
                </a:solidFill>
              </a:rPr>
              <a:t>untuk</a:t>
            </a:r>
            <a:r>
              <a:rPr lang="en-US" altLang="ko-KR" sz="1400" b="1" dirty="0">
                <a:solidFill>
                  <a:schemeClr val="bg1"/>
                </a:solidFill>
              </a:rPr>
              <a:t> Es. I – Es. IV)</a:t>
            </a:r>
          </a:p>
          <a:p>
            <a:pPr algn="ctr"/>
            <a:endParaRPr lang="ko-KR" altLang="en-US" sz="1400" b="1" dirty="0">
              <a:solidFill>
                <a:schemeClr val="bg1"/>
              </a:solidFill>
            </a:endParaRPr>
          </a:p>
        </p:txBody>
      </p:sp>
      <p:sp>
        <p:nvSpPr>
          <p:cNvPr id="20" name="TextBox 19"/>
          <p:cNvSpPr txBox="1"/>
          <p:nvPr/>
        </p:nvSpPr>
        <p:spPr>
          <a:xfrm>
            <a:off x="2686441" y="4189631"/>
            <a:ext cx="1734066" cy="1169551"/>
          </a:xfrm>
          <a:prstGeom prst="rect">
            <a:avLst/>
          </a:prstGeom>
          <a:noFill/>
        </p:spPr>
        <p:txBody>
          <a:bodyPr wrap="square" rtlCol="0" anchor="ctr">
            <a:spAutoFit/>
          </a:bodyPr>
          <a:lstStyle/>
          <a:p>
            <a:pPr algn="ctr"/>
            <a:r>
              <a:rPr lang="en-US" altLang="ko-KR" sz="1400" b="1" dirty="0" err="1">
                <a:solidFill>
                  <a:schemeClr val="bg1"/>
                </a:solidFill>
              </a:rPr>
              <a:t>Reviu</a:t>
            </a:r>
            <a:r>
              <a:rPr lang="en-US" altLang="ko-KR" sz="1400" b="1" dirty="0">
                <a:solidFill>
                  <a:schemeClr val="bg1"/>
                </a:solidFill>
              </a:rPr>
              <a:t> </a:t>
            </a:r>
            <a:r>
              <a:rPr lang="en-US" altLang="ko-KR" sz="1400" b="1" dirty="0" err="1">
                <a:solidFill>
                  <a:schemeClr val="bg1"/>
                </a:solidFill>
              </a:rPr>
              <a:t>Dokumen</a:t>
            </a:r>
            <a:br>
              <a:rPr lang="en-US" altLang="ko-KR" sz="1400" b="1" dirty="0">
                <a:solidFill>
                  <a:schemeClr val="bg1"/>
                </a:solidFill>
              </a:rPr>
            </a:br>
            <a:br>
              <a:rPr lang="en-US" altLang="ko-KR" sz="1400" b="1" dirty="0">
                <a:solidFill>
                  <a:schemeClr val="bg1"/>
                </a:solidFill>
              </a:rPr>
            </a:br>
            <a:r>
              <a:rPr lang="en-US" altLang="ko-KR" sz="1400" b="1" dirty="0" err="1">
                <a:solidFill>
                  <a:schemeClr val="bg1"/>
                </a:solidFill>
              </a:rPr>
              <a:t>Dilakukan</a:t>
            </a:r>
            <a:r>
              <a:rPr lang="en-US" altLang="ko-KR" sz="1400" b="1" dirty="0">
                <a:solidFill>
                  <a:schemeClr val="bg1"/>
                </a:solidFill>
              </a:rPr>
              <a:t> </a:t>
            </a:r>
            <a:r>
              <a:rPr lang="en-US" altLang="ko-KR" sz="1400" b="1" dirty="0" err="1">
                <a:solidFill>
                  <a:schemeClr val="bg1"/>
                </a:solidFill>
              </a:rPr>
              <a:t>setelah</a:t>
            </a:r>
            <a:r>
              <a:rPr lang="en-US" altLang="ko-KR" sz="1400" b="1" dirty="0">
                <a:solidFill>
                  <a:schemeClr val="bg1"/>
                </a:solidFill>
              </a:rPr>
              <a:t> </a:t>
            </a:r>
            <a:r>
              <a:rPr lang="en-US" altLang="ko-KR" sz="1400" b="1" dirty="0" err="1">
                <a:solidFill>
                  <a:schemeClr val="bg1"/>
                </a:solidFill>
              </a:rPr>
              <a:t>mendapat</a:t>
            </a:r>
            <a:r>
              <a:rPr lang="en-US" altLang="ko-KR" sz="1400" b="1" dirty="0">
                <a:solidFill>
                  <a:schemeClr val="bg1"/>
                </a:solidFill>
              </a:rPr>
              <a:t> </a:t>
            </a:r>
            <a:r>
              <a:rPr lang="en-US" altLang="ko-KR" sz="1400" b="1" dirty="0" err="1">
                <a:solidFill>
                  <a:schemeClr val="bg1"/>
                </a:solidFill>
              </a:rPr>
              <a:t>analisis</a:t>
            </a:r>
            <a:r>
              <a:rPr lang="en-US" altLang="ko-KR" sz="1400" b="1" dirty="0">
                <a:solidFill>
                  <a:schemeClr val="bg1"/>
                </a:solidFill>
              </a:rPr>
              <a:t> </a:t>
            </a:r>
            <a:r>
              <a:rPr lang="en-US" altLang="ko-KR" sz="1400" b="1" dirty="0" err="1">
                <a:solidFill>
                  <a:schemeClr val="bg1"/>
                </a:solidFill>
              </a:rPr>
              <a:t>hasil</a:t>
            </a:r>
            <a:r>
              <a:rPr lang="en-US" altLang="ko-KR" sz="1400" b="1" dirty="0">
                <a:solidFill>
                  <a:schemeClr val="bg1"/>
                </a:solidFill>
              </a:rPr>
              <a:t> </a:t>
            </a:r>
            <a:r>
              <a:rPr lang="en-US" altLang="ko-KR" sz="1400" b="1" dirty="0" err="1">
                <a:solidFill>
                  <a:schemeClr val="bg1"/>
                </a:solidFill>
              </a:rPr>
              <a:t>kuisioner</a:t>
            </a:r>
            <a:endParaRPr lang="ko-KR" altLang="en-US" sz="1400" b="1" dirty="0">
              <a:solidFill>
                <a:schemeClr val="bg1"/>
              </a:solidFill>
            </a:endParaRPr>
          </a:p>
        </p:txBody>
      </p:sp>
      <p:sp>
        <p:nvSpPr>
          <p:cNvPr id="21" name="TextBox 20"/>
          <p:cNvSpPr txBox="1"/>
          <p:nvPr/>
        </p:nvSpPr>
        <p:spPr>
          <a:xfrm>
            <a:off x="4798974" y="4258462"/>
            <a:ext cx="1885370" cy="954107"/>
          </a:xfrm>
          <a:prstGeom prst="rect">
            <a:avLst/>
          </a:prstGeom>
          <a:noFill/>
        </p:spPr>
        <p:txBody>
          <a:bodyPr wrap="square" rtlCol="0" anchor="ctr">
            <a:spAutoFit/>
          </a:bodyPr>
          <a:lstStyle/>
          <a:p>
            <a:pPr algn="ctr"/>
            <a:r>
              <a:rPr lang="en-US" altLang="ko-KR" sz="1400" b="1" dirty="0" err="1">
                <a:solidFill>
                  <a:schemeClr val="bg1"/>
                </a:solidFill>
              </a:rPr>
              <a:t>Wawancara</a:t>
            </a:r>
            <a:endParaRPr lang="en-US" altLang="ko-KR" sz="1400" b="1" dirty="0">
              <a:solidFill>
                <a:schemeClr val="bg1"/>
              </a:solidFill>
            </a:endParaRPr>
          </a:p>
          <a:p>
            <a:pPr algn="ctr"/>
            <a:endParaRPr lang="en-US" altLang="ko-KR" sz="1400" b="1" dirty="0">
              <a:solidFill>
                <a:schemeClr val="bg1"/>
              </a:solidFill>
            </a:endParaRPr>
          </a:p>
          <a:p>
            <a:pPr algn="ctr"/>
            <a:r>
              <a:rPr lang="en-US" altLang="ko-KR" sz="1400" b="1" dirty="0" err="1">
                <a:solidFill>
                  <a:schemeClr val="bg1"/>
                </a:solidFill>
              </a:rPr>
              <a:t>Mempertegas</a:t>
            </a:r>
            <a:r>
              <a:rPr lang="en-US" altLang="ko-KR" sz="1400" b="1" dirty="0">
                <a:solidFill>
                  <a:schemeClr val="bg1"/>
                </a:solidFill>
              </a:rPr>
              <a:t> </a:t>
            </a:r>
            <a:r>
              <a:rPr lang="en-US" altLang="ko-KR" sz="1400" b="1" dirty="0" err="1">
                <a:solidFill>
                  <a:schemeClr val="bg1"/>
                </a:solidFill>
              </a:rPr>
              <a:t>hasil</a:t>
            </a:r>
            <a:r>
              <a:rPr lang="en-US" altLang="ko-KR" sz="1400" b="1" dirty="0">
                <a:solidFill>
                  <a:schemeClr val="bg1"/>
                </a:solidFill>
              </a:rPr>
              <a:t> </a:t>
            </a:r>
            <a:r>
              <a:rPr lang="en-US" altLang="ko-KR" sz="1400" b="1" dirty="0" err="1">
                <a:solidFill>
                  <a:schemeClr val="bg1"/>
                </a:solidFill>
              </a:rPr>
              <a:t>reviu</a:t>
            </a:r>
            <a:r>
              <a:rPr lang="en-US" altLang="ko-KR" sz="1400" b="1" dirty="0">
                <a:solidFill>
                  <a:schemeClr val="bg1"/>
                </a:solidFill>
              </a:rPr>
              <a:t> </a:t>
            </a:r>
            <a:r>
              <a:rPr lang="en-US" altLang="ko-KR" sz="1400" b="1" dirty="0" err="1">
                <a:solidFill>
                  <a:schemeClr val="bg1"/>
                </a:solidFill>
              </a:rPr>
              <a:t>dokumen</a:t>
            </a:r>
            <a:endParaRPr lang="ko-KR" altLang="en-US" sz="1400" b="1" dirty="0">
              <a:solidFill>
                <a:schemeClr val="bg1"/>
              </a:solidFill>
            </a:endParaRPr>
          </a:p>
        </p:txBody>
      </p:sp>
      <p:sp>
        <p:nvSpPr>
          <p:cNvPr id="22" name="TextBox 21"/>
          <p:cNvSpPr txBox="1"/>
          <p:nvPr/>
        </p:nvSpPr>
        <p:spPr>
          <a:xfrm>
            <a:off x="6985894" y="4393146"/>
            <a:ext cx="1554225" cy="523220"/>
          </a:xfrm>
          <a:prstGeom prst="rect">
            <a:avLst/>
          </a:prstGeom>
          <a:noFill/>
        </p:spPr>
        <p:txBody>
          <a:bodyPr wrap="square" rtlCol="0" anchor="ctr">
            <a:spAutoFit/>
          </a:bodyPr>
          <a:lstStyle/>
          <a:p>
            <a:pPr algn="ctr"/>
            <a:r>
              <a:rPr lang="en-US" altLang="ko-KR" sz="1400" b="1" dirty="0">
                <a:solidFill>
                  <a:schemeClr val="bg1"/>
                </a:solidFill>
              </a:rPr>
              <a:t>Hasil </a:t>
            </a:r>
            <a:r>
              <a:rPr lang="en-US" altLang="ko-KR" sz="1400" b="1" dirty="0" err="1">
                <a:solidFill>
                  <a:schemeClr val="bg1"/>
                </a:solidFill>
              </a:rPr>
              <a:t>Maturitas</a:t>
            </a:r>
            <a:r>
              <a:rPr lang="en-US" altLang="ko-KR" sz="1400" b="1" dirty="0">
                <a:solidFill>
                  <a:schemeClr val="bg1"/>
                </a:solidFill>
              </a:rPr>
              <a:t> SPIP</a:t>
            </a:r>
          </a:p>
        </p:txBody>
      </p:sp>
      <p:sp>
        <p:nvSpPr>
          <p:cNvPr id="23" name="Rounded Rectangle 27"/>
          <p:cNvSpPr/>
          <p:nvPr/>
        </p:nvSpPr>
        <p:spPr>
          <a:xfrm>
            <a:off x="7623988" y="3609803"/>
            <a:ext cx="299807" cy="23029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797B4F"/>
              </a:solidFill>
            </a:endParaRPr>
          </a:p>
        </p:txBody>
      </p:sp>
      <p:sp>
        <p:nvSpPr>
          <p:cNvPr id="24" name="Rounded Rectangle 7"/>
          <p:cNvSpPr/>
          <p:nvPr/>
        </p:nvSpPr>
        <p:spPr>
          <a:xfrm>
            <a:off x="1204418" y="3584913"/>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797B4F"/>
              </a:solidFill>
            </a:endParaRPr>
          </a:p>
        </p:txBody>
      </p:sp>
      <p:sp>
        <p:nvSpPr>
          <p:cNvPr id="25" name="Rectangle 16"/>
          <p:cNvSpPr/>
          <p:nvPr/>
        </p:nvSpPr>
        <p:spPr>
          <a:xfrm>
            <a:off x="3337227" y="3650380"/>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797B4F"/>
              </a:solidFill>
            </a:endParaRPr>
          </a:p>
        </p:txBody>
      </p:sp>
      <p:sp>
        <p:nvSpPr>
          <p:cNvPr id="26" name="Rectangle 16"/>
          <p:cNvSpPr/>
          <p:nvPr/>
        </p:nvSpPr>
        <p:spPr>
          <a:xfrm rot="2700000">
            <a:off x="5526371" y="3539712"/>
            <a:ext cx="217001" cy="3890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Rounded Corners 2">
            <a:extLst>
              <a:ext uri="{FF2B5EF4-FFF2-40B4-BE49-F238E27FC236}">
                <a16:creationId xmlns:a16="http://schemas.microsoft.com/office/drawing/2014/main" id="{E2FFC624-8057-4073-9576-D564859358A6}"/>
              </a:ext>
            </a:extLst>
          </p:cNvPr>
          <p:cNvSpPr/>
          <p:nvPr/>
        </p:nvSpPr>
        <p:spPr>
          <a:xfrm>
            <a:off x="186164" y="5656322"/>
            <a:ext cx="5537964" cy="790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a:t>Tim agar </a:t>
            </a:r>
            <a:r>
              <a:rPr lang="en-ID" dirty="0" err="1"/>
              <a:t>mengupayakan</a:t>
            </a:r>
            <a:r>
              <a:rPr lang="en-ID" dirty="0"/>
              <a:t> </a:t>
            </a:r>
            <a:r>
              <a:rPr lang="en-ID" dirty="0" err="1"/>
              <a:t>jumlah</a:t>
            </a:r>
            <a:r>
              <a:rPr lang="en-ID" dirty="0"/>
              <a:t> </a:t>
            </a:r>
            <a:r>
              <a:rPr lang="en-ID" dirty="0" err="1"/>
              <a:t>seluruh</a:t>
            </a:r>
            <a:r>
              <a:rPr lang="en-ID" dirty="0"/>
              <a:t> </a:t>
            </a:r>
            <a:r>
              <a:rPr lang="en-ID" dirty="0" err="1"/>
              <a:t>sampel</a:t>
            </a:r>
            <a:r>
              <a:rPr lang="en-ID" dirty="0"/>
              <a:t> </a:t>
            </a:r>
            <a:r>
              <a:rPr lang="en-ID" dirty="0" err="1"/>
              <a:t>responden</a:t>
            </a:r>
            <a:r>
              <a:rPr lang="en-ID" dirty="0"/>
              <a:t> minimal 40 orang.</a:t>
            </a:r>
          </a:p>
        </p:txBody>
      </p:sp>
    </p:spTree>
    <p:extLst>
      <p:ext uri="{BB962C8B-B14F-4D97-AF65-F5344CB8AC3E}">
        <p14:creationId xmlns:p14="http://schemas.microsoft.com/office/powerpoint/2010/main" val="413140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107950" y="31750"/>
            <a:ext cx="8578850" cy="588938"/>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fontAlgn="auto">
              <a:spcAft>
                <a:spcPts val="0"/>
              </a:spcAft>
              <a:defRPr/>
            </a:pPr>
            <a:r>
              <a:rPr lang="en-US" altLang="en-US" sz="2400" b="1" dirty="0">
                <a:solidFill>
                  <a:srgbClr val="002060"/>
                </a:solidFill>
              </a:rPr>
              <a:t>      HASIL QA PENILAIAN MATURITAS SPIP PEMERINTAH KOTA </a:t>
            </a:r>
            <a:r>
              <a:rPr lang="en-US" altLang="en-US" sz="2400" b="1" dirty="0" err="1">
                <a:solidFill>
                  <a:srgbClr val="002060"/>
                </a:solidFill>
              </a:rPr>
              <a:t>Mercure</a:t>
            </a:r>
            <a:endParaRPr lang="en-US" altLang="en-US" sz="2400" b="1" dirty="0">
              <a:solidFill>
                <a:srgbClr val="00206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0508296"/>
              </p:ext>
            </p:extLst>
          </p:nvPr>
        </p:nvGraphicFramePr>
        <p:xfrm>
          <a:off x="611560" y="620688"/>
          <a:ext cx="7920878" cy="6552738"/>
        </p:xfrm>
        <a:graphic>
          <a:graphicData uri="http://schemas.openxmlformats.org/drawingml/2006/table">
            <a:tbl>
              <a:tblPr/>
              <a:tblGrid>
                <a:gridCol w="735734">
                  <a:extLst>
                    <a:ext uri="{9D8B030D-6E8A-4147-A177-3AD203B41FA5}">
                      <a16:colId xmlns:a16="http://schemas.microsoft.com/office/drawing/2014/main" val="20000"/>
                    </a:ext>
                  </a:extLst>
                </a:gridCol>
                <a:gridCol w="2520278">
                  <a:extLst>
                    <a:ext uri="{9D8B030D-6E8A-4147-A177-3AD203B41FA5}">
                      <a16:colId xmlns:a16="http://schemas.microsoft.com/office/drawing/2014/main" val="20001"/>
                    </a:ext>
                  </a:extLst>
                </a:gridCol>
                <a:gridCol w="551801">
                  <a:extLst>
                    <a:ext uri="{9D8B030D-6E8A-4147-A177-3AD203B41FA5}">
                      <a16:colId xmlns:a16="http://schemas.microsoft.com/office/drawing/2014/main" val="20002"/>
                    </a:ext>
                  </a:extLst>
                </a:gridCol>
                <a:gridCol w="735734">
                  <a:extLst>
                    <a:ext uri="{9D8B030D-6E8A-4147-A177-3AD203B41FA5}">
                      <a16:colId xmlns:a16="http://schemas.microsoft.com/office/drawing/2014/main" val="20003"/>
                    </a:ext>
                  </a:extLst>
                </a:gridCol>
                <a:gridCol w="688772">
                  <a:extLst>
                    <a:ext uri="{9D8B030D-6E8A-4147-A177-3AD203B41FA5}">
                      <a16:colId xmlns:a16="http://schemas.microsoft.com/office/drawing/2014/main" val="20004"/>
                    </a:ext>
                  </a:extLst>
                </a:gridCol>
                <a:gridCol w="688772">
                  <a:extLst>
                    <a:ext uri="{9D8B030D-6E8A-4147-A177-3AD203B41FA5}">
                      <a16:colId xmlns:a16="http://schemas.microsoft.com/office/drawing/2014/main" val="20005"/>
                    </a:ext>
                  </a:extLst>
                </a:gridCol>
                <a:gridCol w="688772">
                  <a:extLst>
                    <a:ext uri="{9D8B030D-6E8A-4147-A177-3AD203B41FA5}">
                      <a16:colId xmlns:a16="http://schemas.microsoft.com/office/drawing/2014/main" val="20006"/>
                    </a:ext>
                  </a:extLst>
                </a:gridCol>
                <a:gridCol w="688772">
                  <a:extLst>
                    <a:ext uri="{9D8B030D-6E8A-4147-A177-3AD203B41FA5}">
                      <a16:colId xmlns:a16="http://schemas.microsoft.com/office/drawing/2014/main" val="20007"/>
                    </a:ext>
                  </a:extLst>
                </a:gridCol>
                <a:gridCol w="622243">
                  <a:extLst>
                    <a:ext uri="{9D8B030D-6E8A-4147-A177-3AD203B41FA5}">
                      <a16:colId xmlns:a16="http://schemas.microsoft.com/office/drawing/2014/main" val="20008"/>
                    </a:ext>
                  </a:extLst>
                </a:gridCol>
              </a:tblGrid>
              <a:tr h="404803">
                <a:tc rowSpan="2">
                  <a:txBody>
                    <a:bodyPr/>
                    <a:lstStyle/>
                    <a:p>
                      <a:pPr algn="ctr" fontAlgn="ctr"/>
                      <a:r>
                        <a:rPr lang="en-US" sz="900" b="1" i="0" u="none" strike="noStrike" dirty="0" err="1">
                          <a:solidFill>
                            <a:srgbClr val="000000"/>
                          </a:solidFill>
                          <a:effectLst/>
                          <a:latin typeface="Arial" panose="020B0604020202020204" pitchFamily="34" charset="0"/>
                        </a:rPr>
                        <a:t>Unsur</a:t>
                      </a:r>
                      <a:endParaRPr lang="en-US" sz="900" b="1"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dirty="0">
                          <a:solidFill>
                            <a:srgbClr val="000000"/>
                          </a:solidFill>
                          <a:effectLst/>
                          <a:latin typeface="Arial" panose="020B0604020202020204" pitchFamily="34" charset="0"/>
                        </a:rPr>
                        <a:t>Sub </a:t>
                      </a:r>
                      <a:r>
                        <a:rPr lang="en-US" sz="900" b="1" i="0" u="none" strike="noStrike" dirty="0" err="1">
                          <a:solidFill>
                            <a:srgbClr val="000000"/>
                          </a:solidFill>
                          <a:effectLst/>
                          <a:latin typeface="Arial" panose="020B0604020202020204" pitchFamily="34" charset="0"/>
                        </a:rPr>
                        <a:t>Unsur</a:t>
                      </a:r>
                      <a:endParaRPr lang="en-US" sz="900" b="1"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dirty="0" err="1">
                          <a:solidFill>
                            <a:srgbClr val="000000"/>
                          </a:solidFill>
                          <a:effectLst/>
                          <a:latin typeface="Arial" panose="020B0604020202020204" pitchFamily="34" charset="0"/>
                        </a:rPr>
                        <a:t>Bobot</a:t>
                      </a:r>
                      <a:endParaRPr lang="en-US" sz="900" b="1"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n-US" sz="900" b="1" i="0" u="none" strike="noStrike" dirty="0" err="1">
                          <a:solidFill>
                            <a:srgbClr val="000000"/>
                          </a:solidFill>
                          <a:effectLst/>
                          <a:latin typeface="Arial" panose="020B0604020202020204" pitchFamily="34" charset="0"/>
                        </a:rPr>
                        <a:t>Skor</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menurut</a:t>
                      </a:r>
                      <a:r>
                        <a:rPr lang="en-US" sz="900" b="1" i="0" u="none" strike="noStrike" dirty="0">
                          <a:solidFill>
                            <a:srgbClr val="000000"/>
                          </a:solidFill>
                          <a:effectLst/>
                          <a:latin typeface="Arial" panose="020B0604020202020204" pitchFamily="34" charset="0"/>
                        </a:rPr>
                        <a:t> Assessor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900" b="1" i="0" u="none" strike="noStrike" dirty="0" err="1">
                          <a:solidFill>
                            <a:srgbClr val="000000"/>
                          </a:solidFill>
                          <a:effectLst/>
                          <a:latin typeface="Arial" panose="020B0604020202020204" pitchFamily="34" charset="0"/>
                        </a:rPr>
                        <a:t>Skor</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menurut</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Reviu</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900" b="1" i="0" u="none" strike="noStrike" dirty="0" err="1">
                          <a:solidFill>
                            <a:srgbClr val="000000"/>
                          </a:solidFill>
                          <a:effectLst/>
                          <a:latin typeface="Arial" panose="020B0604020202020204" pitchFamily="34" charset="0"/>
                        </a:rPr>
                        <a:t>Skor</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menurut</a:t>
                      </a:r>
                      <a:r>
                        <a:rPr lang="en-US" sz="900" b="1" i="0" u="none" strike="noStrike" dirty="0">
                          <a:solidFill>
                            <a:srgbClr val="000000"/>
                          </a:solidFill>
                          <a:effectLst/>
                          <a:latin typeface="Arial" panose="020B0604020202020204" pitchFamily="34" charset="0"/>
                        </a:rPr>
                        <a:t> QA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5421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t"/>
                      <a:r>
                        <a:rPr lang="en-US" sz="900" b="1" i="0" u="none" strike="noStrike">
                          <a:solidFill>
                            <a:srgbClr val="000000"/>
                          </a:solidFill>
                          <a:effectLst/>
                          <a:latin typeface="Arial" panose="020B0604020202020204" pitchFamily="34" charset="0"/>
                        </a:rPr>
                        <a:t>Skor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Nilai</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Skor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Nilai</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err="1">
                          <a:solidFill>
                            <a:srgbClr val="000000"/>
                          </a:solidFill>
                          <a:effectLst/>
                          <a:latin typeface="Arial" panose="020B0604020202020204" pitchFamily="34" charset="0"/>
                        </a:rPr>
                        <a:t>Skor</a:t>
                      </a:r>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Nilai</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4214">
                <a:tc>
                  <a:txBody>
                    <a:bodyPr/>
                    <a:lstStyle/>
                    <a:p>
                      <a:pPr algn="ctr" fontAlgn="t"/>
                      <a:r>
                        <a:rPr lang="en-US" sz="900" b="1" i="0" u="none" strike="noStrike" dirty="0">
                          <a:solidFill>
                            <a:srgbClr val="000000"/>
                          </a:solidFill>
                          <a:effectLst/>
                          <a:latin typeface="Arial" panose="020B0604020202020204" pitchFamily="34" charset="0"/>
                        </a:rPr>
                        <a:t>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8032">
                <a:tc gridSpan="2">
                  <a:txBody>
                    <a:bodyPr/>
                    <a:lstStyle/>
                    <a:p>
                      <a:pPr algn="l" fontAlgn="t"/>
                      <a:r>
                        <a:rPr lang="en-US" sz="900" b="1" i="0" u="none" strike="noStrike" dirty="0" err="1">
                          <a:solidFill>
                            <a:srgbClr val="000000"/>
                          </a:solidFill>
                          <a:effectLst/>
                          <a:latin typeface="Arial" panose="020B0604020202020204" pitchFamily="34" charset="0"/>
                        </a:rPr>
                        <a:t>Lingkungan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Pengendalian</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pPr algn="l" fontAlgn="t"/>
                      <a:endParaRPr lang="en-US" sz="140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30%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3.5000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3.2500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r>
                        <a:rPr lang="en-US" sz="900" b="1" i="0" u="none" strike="noStrike" dirty="0">
                          <a:solidFill>
                            <a:srgbClr val="000000"/>
                          </a:solidFill>
                          <a:effectLst/>
                          <a:latin typeface="Arial" panose="020B0604020202020204" pitchFamily="34" charset="0"/>
                        </a:rPr>
                        <a:t>         -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900" b="1"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4214">
                <a:tc>
                  <a:txBody>
                    <a:bodyPr/>
                    <a:lstStyle/>
                    <a:p>
                      <a:pPr algn="r" fontAlgn="t"/>
                      <a:r>
                        <a:rPr lang="en-US" sz="900" b="1" i="0" u="none" strike="noStrike" dirty="0">
                          <a:solidFill>
                            <a:srgbClr val="FFFFFF"/>
                          </a:solidFill>
                          <a:effectLst/>
                          <a:latin typeface="Arial" panose="020B0604020202020204" pitchFamily="34" charset="0"/>
                        </a:rPr>
                        <a:t>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Penegakan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Integritas</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dan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Etika</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3.75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0.113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0.113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4214">
                <a:tc>
                  <a:txBody>
                    <a:bodyPr/>
                    <a:lstStyle/>
                    <a:p>
                      <a:pPr algn="r" fontAlgn="t"/>
                      <a:r>
                        <a:rPr lang="en-US" sz="900" b="1" i="0" u="none" strike="noStrike" dirty="0">
                          <a:solidFill>
                            <a:srgbClr val="FFFFFF"/>
                          </a:solidFill>
                          <a:effectLst/>
                          <a:latin typeface="Arial" panose="020B0604020202020204" pitchFamily="34" charset="0"/>
                        </a:rPr>
                        <a:t>1.05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Komitmen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thd</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Kompetensi</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3.75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0.113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0.113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4214">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Kepemimpinan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yg</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kondusif</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3.75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0.150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0.150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4675">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Struktur</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organisasi</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sesuai</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kebutuhan</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3.75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0.150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0.150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4675">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Delegasi</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wewenang</a:t>
                      </a:r>
                      <a:r>
                        <a:rPr lang="en-US" sz="900" b="1" i="0" u="none" strike="noStrike" dirty="0">
                          <a:solidFill>
                            <a:srgbClr val="000000"/>
                          </a:solidFill>
                          <a:effectLst/>
                          <a:latin typeface="Arial" panose="020B0604020202020204" pitchFamily="34" charset="0"/>
                        </a:rPr>
                        <a:t> &amp; </a:t>
                      </a:r>
                      <a:r>
                        <a:rPr lang="en-US" sz="900" b="1" i="0" u="none" strike="noStrike" dirty="0" err="1">
                          <a:solidFill>
                            <a:srgbClr val="000000"/>
                          </a:solidFill>
                          <a:effectLst/>
                          <a:latin typeface="Arial" panose="020B0604020202020204" pitchFamily="34" charset="0"/>
                        </a:rPr>
                        <a:t>tanggung</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jwb</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3.75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0.113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0.113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4214">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Kebijakan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pembinaan</a:t>
                      </a:r>
                      <a:r>
                        <a:rPr lang="en-US" sz="900" b="1" i="0" u="none" strike="noStrike" dirty="0">
                          <a:solidFill>
                            <a:srgbClr val="000000"/>
                          </a:solidFill>
                          <a:effectLst/>
                          <a:latin typeface="Arial" panose="020B0604020202020204" pitchFamily="34" charset="0"/>
                        </a:rPr>
                        <a:t> SDM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3.75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0.113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0.113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4214">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Peran</a:t>
                      </a:r>
                      <a:r>
                        <a:rPr lang="en-US" sz="900" b="1" i="0" u="none" strike="noStrike" dirty="0">
                          <a:solidFill>
                            <a:srgbClr val="000000"/>
                          </a:solidFill>
                          <a:effectLst/>
                          <a:latin typeface="Arial" panose="020B0604020202020204" pitchFamily="34" charset="0"/>
                        </a:rPr>
                        <a:t> APIP yang </a:t>
                      </a:r>
                      <a:r>
                        <a:rPr lang="en-US" sz="900" b="1" i="0" u="none" strike="noStrike" dirty="0" err="1">
                          <a:solidFill>
                            <a:srgbClr val="000000"/>
                          </a:solidFill>
                          <a:effectLst/>
                          <a:latin typeface="Arial" panose="020B0604020202020204" pitchFamily="34" charset="0"/>
                        </a:rPr>
                        <a:t>efektif</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3.75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0.150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0.113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4214">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Hubungan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kerja</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yg</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baik</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3.75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0.150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0.113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44675">
                <a:tc gridSpan="2">
                  <a:txBody>
                    <a:bodyPr/>
                    <a:lstStyle/>
                    <a:p>
                      <a:pPr algn="l" fontAlgn="t"/>
                      <a:r>
                        <a:rPr lang="en-US" sz="900" b="1" i="0" u="none" strike="noStrike" dirty="0" err="1">
                          <a:solidFill>
                            <a:srgbClr val="000000"/>
                          </a:solidFill>
                          <a:effectLst/>
                          <a:latin typeface="Arial" panose="020B0604020202020204" pitchFamily="34" charset="0"/>
                        </a:rPr>
                        <a:t>Penilaian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Risiko</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pPr algn="l" fontAlgn="t"/>
                      <a:endParaRPr lang="en-US" sz="140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20%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3.0000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a:solidFill>
                            <a:srgbClr val="000000"/>
                          </a:solidFill>
                          <a:effectLst/>
                          <a:latin typeface="Arial" panose="020B0604020202020204" pitchFamily="34" charset="0"/>
                        </a:rPr>
                        <a:t>  3.0000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4214">
                <a:tc>
                  <a:txBody>
                    <a:bodyPr/>
                    <a:lstStyle/>
                    <a:p>
                      <a:pPr algn="r" fontAlgn="t"/>
                      <a:r>
                        <a:rPr lang="en-US" sz="900" b="1" i="0" u="none" strike="noStrike" dirty="0">
                          <a:solidFill>
                            <a:srgbClr val="FFFFFF"/>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Identifikasi</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Risiko</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10.00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0.300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 3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0.300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4214">
                <a:tc>
                  <a:txBody>
                    <a:bodyPr/>
                    <a:lstStyle/>
                    <a:p>
                      <a:pPr algn="r" fontAlgn="t"/>
                      <a:r>
                        <a:rPr lang="en-US" sz="900" b="1" i="0" u="none" strike="noStrike" dirty="0">
                          <a:solidFill>
                            <a:srgbClr val="FFFFFF"/>
                          </a:solidFill>
                          <a:effectLst/>
                          <a:latin typeface="Arial" panose="020B0604020202020204" pitchFamily="34" charset="0"/>
                        </a:rPr>
                        <a:t>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Analisis</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Risiko</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10.00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0.300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 </a:t>
                      </a:r>
                      <a:r>
                        <a:rPr lang="en-US" sz="900" b="1" i="0" u="none" strike="noStrike" baseline="0" dirty="0">
                          <a:solidFill>
                            <a:srgbClr val="000000"/>
                          </a:solidFill>
                          <a:effectLst/>
                          <a:latin typeface="Arial" panose="020B0604020202020204" pitchFamily="34" charset="0"/>
                        </a:rPr>
                        <a:t> </a:t>
                      </a:r>
                      <a:r>
                        <a:rPr lang="en-US" sz="900" b="1" i="0" u="none" strike="noStrike" dirty="0">
                          <a:solidFill>
                            <a:srgbClr val="000000"/>
                          </a:solidFill>
                          <a:effectLst/>
                          <a:latin typeface="Arial" panose="020B0604020202020204" pitchFamily="34" charset="0"/>
                        </a:rPr>
                        <a:t>3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0.300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50047">
                <a:tc gridSpan="2">
                  <a:txBody>
                    <a:bodyPr/>
                    <a:lstStyle/>
                    <a:p>
                      <a:pPr algn="l" fontAlgn="t"/>
                      <a:r>
                        <a:rPr lang="en-US" sz="900" b="1" i="0" u="none" strike="noStrike" dirty="0" err="1">
                          <a:solidFill>
                            <a:srgbClr val="000000"/>
                          </a:solidFill>
                          <a:effectLst/>
                          <a:latin typeface="Arial" panose="020B0604020202020204" pitchFamily="34" charset="0"/>
                        </a:rPr>
                        <a:t>Kegiatan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Pengendalian</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pPr algn="l" fontAlgn="t"/>
                      <a:endParaRPr lang="en-US" sz="140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25%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3.2727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3.1818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4214">
                <a:tc>
                  <a:txBody>
                    <a:bodyPr/>
                    <a:lstStyle/>
                    <a:p>
                      <a:pPr algn="r" fontAlgn="t"/>
                      <a:r>
                        <a:rPr lang="en-US" sz="900" b="1" i="0" u="none" strike="noStrike" dirty="0">
                          <a:solidFill>
                            <a:srgbClr val="FFFFFF"/>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Reviu</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kinerja</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2.27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0.091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0.091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4214">
                <a:tc>
                  <a:txBody>
                    <a:bodyPr/>
                    <a:lstStyle/>
                    <a:p>
                      <a:pPr algn="r" fontAlgn="t"/>
                      <a:r>
                        <a:rPr lang="en-US" sz="900" b="1" i="0" u="none" strike="noStrike" dirty="0">
                          <a:solidFill>
                            <a:srgbClr val="FFFFFF"/>
                          </a:solidFill>
                          <a:effectLst/>
                          <a:latin typeface="Arial" panose="020B0604020202020204" pitchFamily="34" charset="0"/>
                        </a:rPr>
                        <a:t>0.8182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Pembinaan</a:t>
                      </a:r>
                      <a:r>
                        <a:rPr lang="en-US" sz="900" b="1" i="0" u="none" strike="noStrike" dirty="0">
                          <a:solidFill>
                            <a:srgbClr val="000000"/>
                          </a:solidFill>
                          <a:effectLst/>
                          <a:latin typeface="Arial" panose="020B0604020202020204" pitchFamily="34" charset="0"/>
                        </a:rPr>
                        <a:t> SDM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2.27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0.068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0.068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4214">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Pengendalian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Sistem</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Informasi</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2.27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0.068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0.068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4214">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Pengendalian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fisik</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aset</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2.27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0.091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0.091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4214">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Penetapan</a:t>
                      </a:r>
                      <a:r>
                        <a:rPr lang="en-US" sz="900" b="1" i="0" u="none" strike="noStrike" dirty="0">
                          <a:solidFill>
                            <a:srgbClr val="000000"/>
                          </a:solidFill>
                          <a:effectLst/>
                          <a:latin typeface="Arial" panose="020B0604020202020204" pitchFamily="34" charset="0"/>
                        </a:rPr>
                        <a:t> &amp; </a:t>
                      </a:r>
                      <a:r>
                        <a:rPr lang="en-US" sz="900" b="1" i="0" u="none" strike="noStrike" dirty="0" err="1">
                          <a:solidFill>
                            <a:srgbClr val="000000"/>
                          </a:solidFill>
                          <a:effectLst/>
                          <a:latin typeface="Arial" panose="020B0604020202020204" pitchFamily="34" charset="0"/>
                        </a:rPr>
                        <a:t>riviu</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indikator</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2.27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0.068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0.068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54214">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Pemisahan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fungsi</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2.27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0.091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0.068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54214">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Otorisasi</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2.27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0.068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0.068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54214">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Pencatatan</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2.27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0.068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0.068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4214">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Pembatasan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akses</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2.27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0.068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0.068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54214">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Akuntabilitas</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2.27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0.068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0.068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54214">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Dokumentasi</a:t>
                      </a:r>
                      <a:r>
                        <a:rPr lang="en-US" sz="900" b="1" i="0" u="none" strike="noStrike" dirty="0">
                          <a:solidFill>
                            <a:srgbClr val="000000"/>
                          </a:solidFill>
                          <a:effectLst/>
                          <a:latin typeface="Arial" panose="020B0604020202020204" pitchFamily="34" charset="0"/>
                        </a:rPr>
                        <a:t> SPI</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2.27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0.068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0.068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266812">
                <a:tc gridSpan="2">
                  <a:txBody>
                    <a:bodyPr/>
                    <a:lstStyle/>
                    <a:p>
                      <a:pPr algn="l" fontAlgn="t"/>
                      <a:r>
                        <a:rPr lang="en-US" sz="900" b="1" i="0" u="none" strike="noStrike" dirty="0" err="1">
                          <a:solidFill>
                            <a:srgbClr val="000000"/>
                          </a:solidFill>
                          <a:effectLst/>
                          <a:latin typeface="Arial" panose="020B0604020202020204" pitchFamily="34" charset="0"/>
                        </a:rPr>
                        <a:t>Informasi</a:t>
                      </a:r>
                      <a:r>
                        <a:rPr lang="en-US" sz="900" b="1" i="0" u="none" strike="noStrike" dirty="0">
                          <a:solidFill>
                            <a:srgbClr val="000000"/>
                          </a:solidFill>
                          <a:effectLst/>
                          <a:latin typeface="Arial" panose="020B0604020202020204" pitchFamily="34" charset="0"/>
                        </a:rPr>
                        <a:t> &amp; </a:t>
                      </a:r>
                      <a:r>
                        <a:rPr lang="en-US" sz="900" b="1" i="0" u="none" strike="noStrike" dirty="0" err="1">
                          <a:solidFill>
                            <a:srgbClr val="000000"/>
                          </a:solidFill>
                          <a:effectLst/>
                          <a:latin typeface="Arial" panose="020B0604020202020204" pitchFamily="34" charset="0"/>
                        </a:rPr>
                        <a:t>Komunikasi</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pPr algn="l" fontAlgn="t"/>
                      <a:endParaRPr lang="en-US" sz="140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10%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4.0000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3.0000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a:solidFill>
                            <a:srgbClr val="000000"/>
                          </a:solidFill>
                          <a:effectLst/>
                          <a:latin typeface="Arial" panose="020B0604020202020204" pitchFamily="34" charset="0"/>
                        </a:rPr>
                        <a:t>         -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54214">
                <a:tc>
                  <a:txBody>
                    <a:bodyPr/>
                    <a:lstStyle/>
                    <a:p>
                      <a:pPr algn="r" fontAlgn="t"/>
                      <a:r>
                        <a:rPr lang="en-US" sz="900" b="1" i="0" u="none" strike="noStrike" dirty="0">
                          <a:solidFill>
                            <a:srgbClr val="FFFFFF"/>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Informasi</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5.00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0.200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0.150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r h="154214">
                <a:tc>
                  <a:txBody>
                    <a:bodyPr/>
                    <a:lstStyle/>
                    <a:p>
                      <a:pPr algn="r" fontAlgn="t"/>
                      <a:r>
                        <a:rPr lang="en-US" sz="900" b="1" i="0" u="none" strike="noStrike" dirty="0">
                          <a:solidFill>
                            <a:srgbClr val="FFFFFF"/>
                          </a:solidFill>
                          <a:effectLst/>
                          <a:latin typeface="Arial" panose="020B0604020202020204" pitchFamily="34" charset="0"/>
                        </a:rPr>
                        <a:t>0.4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Komunikasi</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Efektif</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5.00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0.200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0.150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9"/>
                  </a:ext>
                </a:extLst>
              </a:tr>
              <a:tr h="244675">
                <a:tc gridSpan="2">
                  <a:txBody>
                    <a:bodyPr/>
                    <a:lstStyle/>
                    <a:p>
                      <a:pPr algn="l" fontAlgn="t"/>
                      <a:r>
                        <a:rPr lang="en-US" sz="900" b="1" i="0" u="none" strike="noStrike" dirty="0" err="1">
                          <a:solidFill>
                            <a:srgbClr val="000000"/>
                          </a:solidFill>
                          <a:effectLst/>
                          <a:latin typeface="Arial" panose="020B0604020202020204" pitchFamily="34" charset="0"/>
                        </a:rPr>
                        <a:t>Pemantauan</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pPr algn="l" fontAlgn="t"/>
                      <a:endParaRPr lang="en-US" sz="140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3.0000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dirty="0">
                          <a:solidFill>
                            <a:srgbClr val="000000"/>
                          </a:solidFill>
                          <a:effectLst/>
                          <a:latin typeface="Arial" panose="020B0604020202020204" pitchFamily="34" charset="0"/>
                        </a:rPr>
                        <a:t>  3.0000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t"/>
                      <a:r>
                        <a:rPr lang="en-US" sz="900" b="1" i="0" u="none" strike="noStrike">
                          <a:solidFill>
                            <a:srgbClr val="000000"/>
                          </a:solidFill>
                          <a:effectLst/>
                          <a:latin typeface="Arial" panose="020B0604020202020204" pitchFamily="34" charset="0"/>
                        </a:rPr>
                        <a:t>         -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0"/>
                  </a:ext>
                </a:extLst>
              </a:tr>
              <a:tr h="154214">
                <a:tc>
                  <a:txBody>
                    <a:bodyPr/>
                    <a:lstStyle/>
                    <a:p>
                      <a:pPr algn="r" fontAlgn="t"/>
                      <a:r>
                        <a:rPr lang="en-US" sz="900" b="1" i="0" u="none" strike="noStrike" dirty="0">
                          <a:solidFill>
                            <a:srgbClr val="FFFFFF"/>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Pemantauan</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berkelanjutan</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7.50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0.225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  3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0.225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9C0006"/>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1"/>
                  </a:ext>
                </a:extLst>
              </a:tr>
              <a:tr h="154214">
                <a:tc>
                  <a:txBody>
                    <a:bodyPr/>
                    <a:lstStyle/>
                    <a:p>
                      <a:pPr algn="r" fontAlgn="t"/>
                      <a:r>
                        <a:rPr lang="en-US" sz="900" b="1" i="0" u="none" strike="noStrike" dirty="0">
                          <a:solidFill>
                            <a:srgbClr val="FFFFFF"/>
                          </a:solidFill>
                          <a:effectLst/>
                          <a:latin typeface="Arial" panose="020B0604020202020204" pitchFamily="34" charset="0"/>
                        </a:rPr>
                        <a:t>0.45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err="1">
                          <a:solidFill>
                            <a:srgbClr val="000000"/>
                          </a:solidFill>
                          <a:effectLst/>
                          <a:latin typeface="Arial" panose="020B0604020202020204" pitchFamily="34" charset="0"/>
                        </a:rPr>
                        <a:t>Evaluasi</a:t>
                      </a:r>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terpisah</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7.50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0.225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dirty="0">
                          <a:solidFill>
                            <a:srgbClr val="000000"/>
                          </a:solidFill>
                          <a:effectLst/>
                          <a:latin typeface="Arial" panose="020B0604020202020204" pitchFamily="34" charset="0"/>
                        </a:rPr>
                        <a:t>   3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900" b="1" i="0" u="none" strike="noStrike">
                          <a:solidFill>
                            <a:srgbClr val="000000"/>
                          </a:solidFill>
                          <a:effectLst/>
                          <a:latin typeface="Arial" panose="020B0604020202020204" pitchFamily="34" charset="0"/>
                        </a:rPr>
                        <a:t>0.225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2"/>
                  </a:ext>
                </a:extLst>
              </a:tr>
              <a:tr h="308426">
                <a:tc>
                  <a:txBody>
                    <a:bodyPr/>
                    <a:lstStyle/>
                    <a:p>
                      <a:pPr algn="ctr"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err="1">
                          <a:solidFill>
                            <a:srgbClr val="000000"/>
                          </a:solidFill>
                          <a:effectLst/>
                          <a:latin typeface="Arial" panose="020B0604020202020204" pitchFamily="34" charset="0"/>
                        </a:rPr>
                        <a:t>Menurut</a:t>
                      </a:r>
                      <a:r>
                        <a:rPr lang="en-US" sz="900" b="1" i="0" u="none" strike="noStrike" dirty="0">
                          <a:solidFill>
                            <a:srgbClr val="000000"/>
                          </a:solidFill>
                          <a:effectLst/>
                          <a:latin typeface="Arial" panose="020B0604020202020204" pitchFamily="34" charset="0"/>
                        </a:rPr>
                        <a:t> Assessor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dirty="0" err="1">
                          <a:solidFill>
                            <a:srgbClr val="000000"/>
                          </a:solidFill>
                          <a:effectLst/>
                          <a:latin typeface="Arial" panose="020B0604020202020204" pitchFamily="34" charset="0"/>
                        </a:rPr>
                        <a:t>Menurut</a:t>
                      </a:r>
                      <a:br>
                        <a:rPr lang="en-US" sz="900" b="1" i="0" u="none" strike="noStrike" dirty="0">
                          <a:solidFill>
                            <a:srgbClr val="000000"/>
                          </a:solidFill>
                          <a:effectLst/>
                          <a:latin typeface="Arial" panose="020B0604020202020204" pitchFamily="34" charset="0"/>
                        </a:rPr>
                      </a:br>
                      <a:r>
                        <a:rPr lang="en-US" sz="900" b="1" i="0" u="none" strike="noStrike" dirty="0" err="1">
                          <a:solidFill>
                            <a:srgbClr val="000000"/>
                          </a:solidFill>
                          <a:effectLst/>
                          <a:latin typeface="Arial" panose="020B0604020202020204" pitchFamily="34" charset="0"/>
                        </a:rPr>
                        <a:t>Reviu</a:t>
                      </a:r>
                      <a:endParaRPr lang="en-US" sz="9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Arial" panose="020B0604020202020204" pitchFamily="34" charset="0"/>
                        </a:rPr>
                        <a:t>Menurut QA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3"/>
                  </a:ext>
                </a:extLst>
              </a:tr>
              <a:tr h="160568">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a:solidFill>
                            <a:srgbClr val="000000"/>
                          </a:solidFill>
                          <a:effectLst/>
                          <a:latin typeface="Arial" panose="020B0604020202020204" pitchFamily="34" charset="0"/>
                        </a:rPr>
                        <a:t> </a:t>
                      </a:r>
                      <a:r>
                        <a:rPr lang="en-US" sz="900" b="1" i="0" u="none" strike="noStrike" dirty="0" err="1">
                          <a:solidFill>
                            <a:srgbClr val="000000"/>
                          </a:solidFill>
                          <a:effectLst/>
                          <a:latin typeface="Arial" panose="020B0604020202020204" pitchFamily="34" charset="0"/>
                        </a:rPr>
                        <a:t>Skor</a:t>
                      </a:r>
                      <a:r>
                        <a:rPr lang="en-US" sz="900" b="1" i="0" u="none" strike="noStrike" dirty="0">
                          <a:solidFill>
                            <a:srgbClr val="000000"/>
                          </a:solidFill>
                          <a:effectLst/>
                          <a:latin typeface="Arial" panose="020B0604020202020204" pitchFamily="34" charset="0"/>
                        </a:rPr>
                        <a:t> SPIP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1"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effectLst/>
                          <a:latin typeface="Arial" panose="020B0604020202020204" pitchFamily="34" charset="0"/>
                        </a:rPr>
                        <a:t>       3.3182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effectLst/>
                          <a:latin typeface="Arial" panose="020B0604020202020204" pitchFamily="34" charset="0"/>
                        </a:rPr>
                        <a:t>      3.1205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effectLst/>
                          <a:latin typeface="Arial" panose="020B0604020202020204" pitchFamily="34" charset="0"/>
                        </a:rPr>
                        <a:t>         -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4"/>
                  </a:ext>
                </a:extLst>
              </a:tr>
            </a:tbl>
          </a:graphicData>
        </a:graphic>
      </p:graphicFrame>
    </p:spTree>
    <p:extLst>
      <p:ext uri="{BB962C8B-B14F-4D97-AF65-F5344CB8AC3E}">
        <p14:creationId xmlns:p14="http://schemas.microsoft.com/office/powerpoint/2010/main" val="387193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C2B113-E503-40C6-9D75-750553564E7D}"/>
              </a:ext>
            </a:extLst>
          </p:cNvPr>
          <p:cNvPicPr>
            <a:picLocks noChangeAspect="1"/>
          </p:cNvPicPr>
          <p:nvPr/>
        </p:nvPicPr>
        <p:blipFill>
          <a:blip r:embed="rId2"/>
          <a:stretch>
            <a:fillRect/>
          </a:stretch>
        </p:blipFill>
        <p:spPr>
          <a:xfrm>
            <a:off x="168048" y="1484784"/>
            <a:ext cx="8807903" cy="4845299"/>
          </a:xfrm>
          <a:prstGeom prst="rect">
            <a:avLst/>
          </a:prstGeom>
        </p:spPr>
      </p:pic>
    </p:spTree>
    <p:extLst>
      <p:ext uri="{BB962C8B-B14F-4D97-AF65-F5344CB8AC3E}">
        <p14:creationId xmlns:p14="http://schemas.microsoft.com/office/powerpoint/2010/main" val="2043613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7"/>
          <p:cNvSpPr txBox="1">
            <a:spLocks/>
          </p:cNvSpPr>
          <p:nvPr/>
        </p:nvSpPr>
        <p:spPr bwMode="grayWhite">
          <a:xfrm>
            <a:off x="0" y="0"/>
            <a:ext cx="9144000" cy="79771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3800" b="1" dirty="0">
                <a:latin typeface="Bahnschrift Light SemiCondensed" panose="020B0502040204020203" pitchFamily="34" charset="0"/>
              </a:rPr>
              <a:t>1.1   </a:t>
            </a:r>
            <a:r>
              <a:rPr lang="en-US" altLang="en-US" sz="3800" b="1" dirty="0" err="1">
                <a:latin typeface="Bahnschrift Light SemiCondensed" panose="020B0502040204020203" pitchFamily="34" charset="0"/>
              </a:rPr>
              <a:t>Penegakan</a:t>
            </a:r>
            <a:r>
              <a:rPr lang="en-US" altLang="en-US" sz="3800" b="1" dirty="0">
                <a:latin typeface="Bahnschrift Light SemiCondensed" panose="020B0502040204020203" pitchFamily="34" charset="0"/>
              </a:rPr>
              <a:t> </a:t>
            </a:r>
            <a:r>
              <a:rPr lang="en-US" altLang="en-US" sz="3800" b="1" dirty="0" err="1">
                <a:latin typeface="Bahnschrift Light SemiCondensed" panose="020B0502040204020203" pitchFamily="34" charset="0"/>
              </a:rPr>
              <a:t>Integritas</a:t>
            </a:r>
            <a:r>
              <a:rPr lang="en-US" altLang="en-US" sz="3800" b="1" dirty="0">
                <a:latin typeface="Bahnschrift Light SemiCondensed" panose="020B0502040204020203" pitchFamily="34" charset="0"/>
              </a:rPr>
              <a:t> </a:t>
            </a:r>
            <a:r>
              <a:rPr lang="en-US" altLang="en-US" sz="3800" b="1" dirty="0" err="1">
                <a:latin typeface="Bahnschrift Light SemiCondensed" panose="020B0502040204020203" pitchFamily="34" charset="0"/>
              </a:rPr>
              <a:t>dan</a:t>
            </a:r>
            <a:r>
              <a:rPr lang="en-US" altLang="en-US" sz="3800" b="1" dirty="0">
                <a:latin typeface="Bahnschrift Light SemiCondensed" panose="020B0502040204020203" pitchFamily="34" charset="0"/>
              </a:rPr>
              <a:t> </a:t>
            </a:r>
            <a:r>
              <a:rPr lang="en-US" altLang="en-US" sz="3800" b="1" dirty="0" err="1">
                <a:latin typeface="Bahnschrift Light SemiCondensed" panose="020B0502040204020203" pitchFamily="34" charset="0"/>
              </a:rPr>
              <a:t>Nilai</a:t>
            </a:r>
            <a:r>
              <a:rPr lang="en-US" altLang="en-US" sz="3800" b="1" dirty="0">
                <a:latin typeface="Bahnschrift Light SemiCondensed" panose="020B0502040204020203" pitchFamily="34" charset="0"/>
              </a:rPr>
              <a:t> </a:t>
            </a:r>
            <a:r>
              <a:rPr lang="en-US" altLang="en-US" sz="3800" b="1" dirty="0" err="1">
                <a:latin typeface="Bahnschrift Light SemiCondensed" panose="020B0502040204020203" pitchFamily="34" charset="0"/>
              </a:rPr>
              <a:t>Etika</a:t>
            </a:r>
            <a:endParaRPr lang="ru-RU" altLang="en-US" sz="3800" b="1" dirty="0">
              <a:latin typeface="Bahnschrift Light SemiCondensed" panose="020B0502040204020203" pitchFamily="34" charset="0"/>
            </a:endParaRPr>
          </a:p>
        </p:txBody>
      </p:sp>
      <p:sp>
        <p:nvSpPr>
          <p:cNvPr id="3" name="Rectangle 2"/>
          <p:cNvSpPr/>
          <p:nvPr/>
        </p:nvSpPr>
        <p:spPr>
          <a:xfrm>
            <a:off x="84138" y="1125539"/>
            <a:ext cx="4392612" cy="2662236"/>
          </a:xfrm>
          <a:prstGeom prst="rect">
            <a:avLst/>
          </a:prstGeom>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en-US" sz="2000" b="1" dirty="0">
                <a:solidFill>
                  <a:schemeClr val="tx1"/>
                </a:solidFill>
              </a:rPr>
              <a:t>Level 1 </a:t>
            </a:r>
          </a:p>
          <a:p>
            <a:pPr algn="just" eaLnBrk="1" hangingPunct="1">
              <a:defRPr/>
            </a:pPr>
            <a:r>
              <a:rPr lang="sv-SE" sz="2400" dirty="0">
                <a:solidFill>
                  <a:schemeClr val="tx1"/>
                </a:solidFill>
              </a:rPr>
              <a:t>Perwali Bogor No. 8 Tahun 2015 Tentang Kode Etik dan Kode Perilaku Pegawai di Lingkungan Pemerintah Kota Mercure</a:t>
            </a:r>
          </a:p>
          <a:p>
            <a:pPr algn="just" eaLnBrk="1" hangingPunct="1">
              <a:defRPr/>
            </a:pPr>
            <a:r>
              <a:rPr lang="en-US" sz="2400" dirty="0">
                <a:solidFill>
                  <a:schemeClr val="tx1"/>
                </a:solidFill>
              </a:rPr>
              <a:t>SOP </a:t>
            </a:r>
            <a:r>
              <a:rPr lang="en-US" sz="2400" dirty="0" err="1">
                <a:solidFill>
                  <a:schemeClr val="tx1"/>
                </a:solidFill>
              </a:rPr>
              <a:t>Penanganan</a:t>
            </a:r>
            <a:r>
              <a:rPr lang="en-US" sz="2400" dirty="0">
                <a:solidFill>
                  <a:schemeClr val="tx1"/>
                </a:solidFill>
              </a:rPr>
              <a:t> </a:t>
            </a:r>
            <a:r>
              <a:rPr lang="en-US" sz="2400" dirty="0" err="1">
                <a:solidFill>
                  <a:schemeClr val="tx1"/>
                </a:solidFill>
              </a:rPr>
              <a:t>Pelanggaran</a:t>
            </a:r>
            <a:r>
              <a:rPr lang="en-US" sz="2400" dirty="0">
                <a:solidFill>
                  <a:schemeClr val="tx1"/>
                </a:solidFill>
              </a:rPr>
              <a:t> </a:t>
            </a:r>
            <a:r>
              <a:rPr lang="en-US" sz="2400" dirty="0" err="1">
                <a:solidFill>
                  <a:schemeClr val="tx1"/>
                </a:solidFill>
              </a:rPr>
              <a:t>Disiplin</a:t>
            </a:r>
            <a:endParaRPr lang="en-US" sz="2400" dirty="0">
              <a:solidFill>
                <a:schemeClr val="tx1"/>
              </a:solidFill>
            </a:endParaRPr>
          </a:p>
          <a:p>
            <a:pPr eaLnBrk="1" hangingPunct="1">
              <a:defRPr/>
            </a:pPr>
            <a:endParaRPr lang="en-US" sz="2000" b="1" dirty="0">
              <a:solidFill>
                <a:schemeClr val="tx1"/>
              </a:solidFill>
            </a:endParaRPr>
          </a:p>
        </p:txBody>
      </p:sp>
      <p:sp>
        <p:nvSpPr>
          <p:cNvPr id="8" name="Rectangle 7"/>
          <p:cNvSpPr/>
          <p:nvPr/>
        </p:nvSpPr>
        <p:spPr>
          <a:xfrm>
            <a:off x="4476750" y="979488"/>
            <a:ext cx="4621213" cy="2782615"/>
          </a:xfrm>
          <a:prstGeom prst="rect">
            <a:avLst/>
          </a:prstGeom>
        </p:spPr>
        <p:style>
          <a:lnRef idx="3">
            <a:schemeClr val="lt1"/>
          </a:lnRef>
          <a:fillRef idx="1">
            <a:schemeClr val="accent4"/>
          </a:fillRef>
          <a:effectRef idx="1">
            <a:schemeClr val="accent4"/>
          </a:effectRef>
          <a:fontRef idx="minor">
            <a:schemeClr val="lt1"/>
          </a:fontRef>
        </p:style>
        <p:txBody>
          <a:bodyPr/>
          <a:lstStyle/>
          <a:p>
            <a:pPr eaLnBrk="1" hangingPunct="1">
              <a:defRPr/>
            </a:pPr>
            <a:r>
              <a:rPr lang="en-US" sz="2000" b="1" dirty="0">
                <a:solidFill>
                  <a:schemeClr val="tx1"/>
                </a:solidFill>
              </a:rPr>
              <a:t>Level 2</a:t>
            </a:r>
          </a:p>
          <a:p>
            <a:pPr algn="just" eaLnBrk="1" hangingPunct="1">
              <a:defRPr/>
            </a:pPr>
            <a:r>
              <a:rPr lang="en-US" sz="1600" dirty="0">
                <a:solidFill>
                  <a:schemeClr val="tx1"/>
                </a:solidFill>
              </a:rPr>
              <a:t>T</a:t>
            </a:r>
            <a:r>
              <a:rPr lang="en-US" sz="1600" b="1" dirty="0">
                <a:solidFill>
                  <a:schemeClr val="tx1"/>
                </a:solidFill>
              </a:rPr>
              <a:t>ANDA TERIMA </a:t>
            </a:r>
            <a:r>
              <a:rPr lang="en-US" sz="1600" b="1" dirty="0" err="1">
                <a:solidFill>
                  <a:schemeClr val="tx1"/>
                </a:solidFill>
              </a:rPr>
              <a:t>Kode</a:t>
            </a:r>
            <a:r>
              <a:rPr lang="en-US" sz="1600" b="1" dirty="0">
                <a:solidFill>
                  <a:schemeClr val="tx1"/>
                </a:solidFill>
              </a:rPr>
              <a:t> </a:t>
            </a:r>
            <a:r>
              <a:rPr lang="en-US" sz="1600" b="1" dirty="0" err="1">
                <a:solidFill>
                  <a:schemeClr val="tx1"/>
                </a:solidFill>
              </a:rPr>
              <a:t>Etik</a:t>
            </a:r>
            <a:r>
              <a:rPr lang="en-US" sz="1600" b="1" dirty="0">
                <a:solidFill>
                  <a:schemeClr val="tx1"/>
                </a:solidFill>
              </a:rPr>
              <a:t> </a:t>
            </a:r>
            <a:r>
              <a:rPr lang="en-US" sz="1600" b="1" dirty="0" err="1">
                <a:solidFill>
                  <a:schemeClr val="tx1"/>
                </a:solidFill>
              </a:rPr>
              <a:t>kepada</a:t>
            </a:r>
            <a:r>
              <a:rPr lang="en-US" sz="1600" b="1" dirty="0">
                <a:solidFill>
                  <a:schemeClr val="tx1"/>
                </a:solidFill>
              </a:rPr>
              <a:t> OPD</a:t>
            </a:r>
          </a:p>
          <a:p>
            <a:pPr algn="just" eaLnBrk="1" hangingPunct="1">
              <a:defRPr/>
            </a:pPr>
            <a:r>
              <a:rPr lang="en-US" sz="1600" b="1" dirty="0">
                <a:solidFill>
                  <a:schemeClr val="tx1"/>
                </a:solidFill>
              </a:rPr>
              <a:t>NOTA DINAS </a:t>
            </a:r>
            <a:r>
              <a:rPr lang="en-US" sz="1600" b="1" dirty="0" err="1">
                <a:solidFill>
                  <a:schemeClr val="tx1"/>
                </a:solidFill>
              </a:rPr>
              <a:t>pemberitahuan</a:t>
            </a:r>
            <a:r>
              <a:rPr lang="en-US" sz="1600" b="1" dirty="0">
                <a:solidFill>
                  <a:schemeClr val="tx1"/>
                </a:solidFill>
              </a:rPr>
              <a:t> </a:t>
            </a:r>
            <a:r>
              <a:rPr lang="en-US" sz="1600" b="1" dirty="0" err="1">
                <a:solidFill>
                  <a:schemeClr val="tx1"/>
                </a:solidFill>
              </a:rPr>
              <a:t>kode</a:t>
            </a:r>
            <a:r>
              <a:rPr lang="en-US" sz="1600" b="1" dirty="0">
                <a:solidFill>
                  <a:schemeClr val="tx1"/>
                </a:solidFill>
              </a:rPr>
              <a:t> </a:t>
            </a:r>
            <a:r>
              <a:rPr lang="en-US" sz="1600" b="1" dirty="0" err="1">
                <a:solidFill>
                  <a:schemeClr val="tx1"/>
                </a:solidFill>
              </a:rPr>
              <a:t>etik</a:t>
            </a:r>
            <a:endParaRPr lang="en-US" sz="1600" b="1" dirty="0">
              <a:solidFill>
                <a:schemeClr val="tx1"/>
              </a:solidFill>
            </a:endParaRPr>
          </a:p>
          <a:p>
            <a:pPr algn="just" eaLnBrk="1" hangingPunct="1">
              <a:defRPr/>
            </a:pPr>
            <a:r>
              <a:rPr lang="en-US" sz="1600" b="1" dirty="0" err="1">
                <a:solidFill>
                  <a:schemeClr val="tx1"/>
                </a:solidFill>
              </a:rPr>
              <a:t>Dok</a:t>
            </a:r>
            <a:r>
              <a:rPr lang="en-US" sz="1600" b="1" dirty="0">
                <a:solidFill>
                  <a:schemeClr val="tx1"/>
                </a:solidFill>
              </a:rPr>
              <a:t>. </a:t>
            </a:r>
            <a:r>
              <a:rPr lang="en-US" sz="1600" b="1" dirty="0" err="1">
                <a:solidFill>
                  <a:schemeClr val="tx1"/>
                </a:solidFill>
              </a:rPr>
              <a:t>Pakta</a:t>
            </a:r>
            <a:r>
              <a:rPr lang="en-US" sz="1600" b="1" dirty="0">
                <a:solidFill>
                  <a:schemeClr val="tx1"/>
                </a:solidFill>
              </a:rPr>
              <a:t> </a:t>
            </a:r>
            <a:r>
              <a:rPr lang="en-US" sz="1600" b="1" dirty="0" err="1">
                <a:solidFill>
                  <a:schemeClr val="tx1"/>
                </a:solidFill>
              </a:rPr>
              <a:t>integritas</a:t>
            </a:r>
            <a:r>
              <a:rPr lang="en-US" sz="1600" b="1" dirty="0">
                <a:solidFill>
                  <a:schemeClr val="tx1"/>
                </a:solidFill>
              </a:rPr>
              <a:t> yang </a:t>
            </a:r>
            <a:r>
              <a:rPr lang="en-US" sz="1600" b="1" dirty="0" err="1">
                <a:solidFill>
                  <a:schemeClr val="tx1"/>
                </a:solidFill>
              </a:rPr>
              <a:t>telah</a:t>
            </a:r>
            <a:r>
              <a:rPr lang="en-US" sz="1600" b="1" dirty="0">
                <a:solidFill>
                  <a:schemeClr val="tx1"/>
                </a:solidFill>
              </a:rPr>
              <a:t> </a:t>
            </a:r>
            <a:r>
              <a:rPr lang="en-US" sz="1600" b="1" dirty="0" err="1">
                <a:solidFill>
                  <a:schemeClr val="tx1"/>
                </a:solidFill>
              </a:rPr>
              <a:t>ditandatangani</a:t>
            </a:r>
            <a:r>
              <a:rPr lang="en-US" sz="1600" b="1" dirty="0">
                <a:solidFill>
                  <a:schemeClr val="tx1"/>
                </a:solidFill>
              </a:rPr>
              <a:t> </a:t>
            </a:r>
            <a:r>
              <a:rPr lang="en-US" sz="1600" b="1" dirty="0" err="1">
                <a:solidFill>
                  <a:schemeClr val="tx1"/>
                </a:solidFill>
              </a:rPr>
              <a:t>oleh</a:t>
            </a:r>
            <a:r>
              <a:rPr lang="en-US" sz="1600" b="1" dirty="0">
                <a:solidFill>
                  <a:schemeClr val="tx1"/>
                </a:solidFill>
              </a:rPr>
              <a:t> </a:t>
            </a:r>
            <a:r>
              <a:rPr lang="en-US" sz="1600" b="1" dirty="0" err="1">
                <a:solidFill>
                  <a:schemeClr val="tx1"/>
                </a:solidFill>
              </a:rPr>
              <a:t>pejabat</a:t>
            </a:r>
            <a:r>
              <a:rPr lang="en-US" sz="1600" b="1" dirty="0">
                <a:solidFill>
                  <a:schemeClr val="tx1"/>
                </a:solidFill>
              </a:rPr>
              <a:t> </a:t>
            </a:r>
            <a:r>
              <a:rPr lang="en-US" sz="1600" b="1" dirty="0" err="1">
                <a:solidFill>
                  <a:schemeClr val="tx1"/>
                </a:solidFill>
              </a:rPr>
              <a:t>Struktural</a:t>
            </a:r>
            <a:r>
              <a:rPr lang="en-US" sz="1600" b="1" dirty="0">
                <a:solidFill>
                  <a:schemeClr val="tx1"/>
                </a:solidFill>
              </a:rPr>
              <a:t> PD Sample </a:t>
            </a:r>
            <a:r>
              <a:rPr lang="en-US" sz="1600" b="1" dirty="0" err="1">
                <a:solidFill>
                  <a:schemeClr val="tx1"/>
                </a:solidFill>
              </a:rPr>
              <a:t>dan</a:t>
            </a:r>
            <a:r>
              <a:rPr lang="en-US" sz="1600" b="1" dirty="0">
                <a:solidFill>
                  <a:schemeClr val="tx1"/>
                </a:solidFill>
              </a:rPr>
              <a:t> </a:t>
            </a:r>
            <a:r>
              <a:rPr lang="en-US" sz="1600" b="1" dirty="0" err="1">
                <a:solidFill>
                  <a:schemeClr val="tx1"/>
                </a:solidFill>
              </a:rPr>
              <a:t>Pakta</a:t>
            </a:r>
            <a:r>
              <a:rPr lang="en-US" sz="1600" b="1" dirty="0">
                <a:solidFill>
                  <a:schemeClr val="tx1"/>
                </a:solidFill>
              </a:rPr>
              <a:t> </a:t>
            </a:r>
            <a:r>
              <a:rPr lang="en-US" sz="1600" b="1" dirty="0" err="1">
                <a:solidFill>
                  <a:schemeClr val="tx1"/>
                </a:solidFill>
              </a:rPr>
              <a:t>Integritas</a:t>
            </a:r>
            <a:r>
              <a:rPr lang="en-US" sz="1600" b="1" dirty="0">
                <a:solidFill>
                  <a:schemeClr val="tx1"/>
                </a:solidFill>
              </a:rPr>
              <a:t> </a:t>
            </a:r>
            <a:r>
              <a:rPr lang="en-US" sz="1600" b="1" dirty="0" err="1">
                <a:solidFill>
                  <a:schemeClr val="tx1"/>
                </a:solidFill>
              </a:rPr>
              <a:t>Pejabat</a:t>
            </a:r>
            <a:r>
              <a:rPr lang="en-US" sz="1600" b="1" dirty="0">
                <a:solidFill>
                  <a:schemeClr val="tx1"/>
                </a:solidFill>
              </a:rPr>
              <a:t> </a:t>
            </a:r>
            <a:r>
              <a:rPr lang="en-US" sz="1600" b="1" dirty="0" err="1">
                <a:solidFill>
                  <a:schemeClr val="tx1"/>
                </a:solidFill>
              </a:rPr>
              <a:t>Fungsional</a:t>
            </a:r>
            <a:r>
              <a:rPr lang="en-US" sz="1600" b="1" dirty="0">
                <a:solidFill>
                  <a:schemeClr val="tx1"/>
                </a:solidFill>
              </a:rPr>
              <a:t> </a:t>
            </a:r>
            <a:r>
              <a:rPr lang="en-US" sz="1600" b="1" dirty="0" err="1">
                <a:solidFill>
                  <a:schemeClr val="tx1"/>
                </a:solidFill>
              </a:rPr>
              <a:t>Tertentu</a:t>
            </a:r>
            <a:r>
              <a:rPr lang="en-US" sz="1600" b="1" dirty="0">
                <a:solidFill>
                  <a:schemeClr val="tx1"/>
                </a:solidFill>
              </a:rPr>
              <a:t> </a:t>
            </a:r>
            <a:r>
              <a:rPr lang="en-US" sz="1600" b="1" dirty="0" err="1">
                <a:solidFill>
                  <a:schemeClr val="tx1"/>
                </a:solidFill>
              </a:rPr>
              <a:t>pada</a:t>
            </a:r>
            <a:r>
              <a:rPr lang="en-US" sz="1600" b="1" dirty="0">
                <a:solidFill>
                  <a:schemeClr val="tx1"/>
                </a:solidFill>
              </a:rPr>
              <a:t> </a:t>
            </a:r>
            <a:r>
              <a:rPr lang="en-US" sz="1600" b="1" dirty="0" err="1">
                <a:solidFill>
                  <a:schemeClr val="tx1"/>
                </a:solidFill>
              </a:rPr>
              <a:t>tahun</a:t>
            </a:r>
            <a:r>
              <a:rPr lang="en-US" sz="1600" b="1" dirty="0">
                <a:solidFill>
                  <a:schemeClr val="tx1"/>
                </a:solidFill>
              </a:rPr>
              <a:t> 2018.</a:t>
            </a:r>
          </a:p>
          <a:p>
            <a:pPr algn="just" eaLnBrk="1" hangingPunct="1">
              <a:defRPr/>
            </a:pPr>
            <a:r>
              <a:rPr lang="en-US" sz="1600" b="1" dirty="0">
                <a:solidFill>
                  <a:schemeClr val="tx1"/>
                </a:solidFill>
              </a:rPr>
              <a:t>yang </a:t>
            </a:r>
            <a:r>
              <a:rPr lang="en-US" sz="1600" b="1" dirty="0" err="1">
                <a:solidFill>
                  <a:schemeClr val="tx1"/>
                </a:solidFill>
              </a:rPr>
              <a:t>memuat</a:t>
            </a:r>
            <a:r>
              <a:rPr lang="en-US" sz="1600" b="1" dirty="0">
                <a:solidFill>
                  <a:schemeClr val="tx1"/>
                </a:solidFill>
              </a:rPr>
              <a:t> </a:t>
            </a:r>
            <a:r>
              <a:rPr lang="en-US" sz="1600" b="1" dirty="0" err="1">
                <a:solidFill>
                  <a:schemeClr val="tx1"/>
                </a:solidFill>
              </a:rPr>
              <a:t>komitmen</a:t>
            </a:r>
            <a:r>
              <a:rPr lang="en-US" sz="1600" b="1" dirty="0">
                <a:solidFill>
                  <a:schemeClr val="tx1"/>
                </a:solidFill>
              </a:rPr>
              <a:t> </a:t>
            </a:r>
            <a:r>
              <a:rPr lang="en-US" sz="1600" b="1" dirty="0" err="1">
                <a:solidFill>
                  <a:schemeClr val="tx1"/>
                </a:solidFill>
              </a:rPr>
              <a:t>penerapan</a:t>
            </a:r>
            <a:r>
              <a:rPr lang="en-US" sz="1600" b="1" dirty="0">
                <a:solidFill>
                  <a:schemeClr val="tx1"/>
                </a:solidFill>
              </a:rPr>
              <a:t> </a:t>
            </a:r>
            <a:r>
              <a:rPr lang="en-US" sz="1600" b="1" dirty="0" err="1">
                <a:solidFill>
                  <a:schemeClr val="tx1"/>
                </a:solidFill>
              </a:rPr>
              <a:t>kebijakan</a:t>
            </a:r>
            <a:r>
              <a:rPr lang="en-US" sz="1600" b="1" dirty="0">
                <a:solidFill>
                  <a:schemeClr val="tx1"/>
                </a:solidFill>
              </a:rPr>
              <a:t>/ </a:t>
            </a:r>
            <a:r>
              <a:rPr lang="en-US" sz="1600" b="1" dirty="0" err="1">
                <a:solidFill>
                  <a:schemeClr val="tx1"/>
                </a:solidFill>
              </a:rPr>
              <a:t>prosedur</a:t>
            </a:r>
            <a:r>
              <a:rPr lang="en-US" sz="1600" b="1" dirty="0">
                <a:solidFill>
                  <a:schemeClr val="tx1"/>
                </a:solidFill>
              </a:rPr>
              <a:t> </a:t>
            </a:r>
            <a:r>
              <a:rPr lang="en-US" sz="1600" b="1" dirty="0" err="1">
                <a:solidFill>
                  <a:schemeClr val="tx1"/>
                </a:solidFill>
              </a:rPr>
              <a:t>tentang</a:t>
            </a:r>
            <a:r>
              <a:rPr lang="en-US" sz="1600" b="1" dirty="0">
                <a:solidFill>
                  <a:schemeClr val="tx1"/>
                </a:solidFill>
              </a:rPr>
              <a:t> </a:t>
            </a:r>
            <a:r>
              <a:rPr lang="en-US" sz="1600" b="1" dirty="0" err="1">
                <a:solidFill>
                  <a:schemeClr val="tx1"/>
                </a:solidFill>
              </a:rPr>
              <a:t>Aturan</a:t>
            </a:r>
            <a:r>
              <a:rPr lang="en-US" sz="1600" b="1" dirty="0">
                <a:solidFill>
                  <a:schemeClr val="tx1"/>
                </a:solidFill>
              </a:rPr>
              <a:t> </a:t>
            </a:r>
            <a:r>
              <a:rPr lang="en-US" sz="1600" b="1" dirty="0" err="1">
                <a:solidFill>
                  <a:schemeClr val="tx1"/>
                </a:solidFill>
              </a:rPr>
              <a:t>Perilaku</a:t>
            </a:r>
            <a:r>
              <a:rPr lang="en-US" sz="1600" b="1" dirty="0">
                <a:solidFill>
                  <a:schemeClr val="tx1"/>
                </a:solidFill>
              </a:rPr>
              <a:t> </a:t>
            </a:r>
            <a:r>
              <a:rPr lang="en-US" sz="1600" b="1" dirty="0" err="1">
                <a:solidFill>
                  <a:schemeClr val="tx1"/>
                </a:solidFill>
              </a:rPr>
              <a:t>berupa</a:t>
            </a:r>
            <a:r>
              <a:rPr lang="en-US" sz="1600" b="1" dirty="0">
                <a:solidFill>
                  <a:schemeClr val="tx1"/>
                </a:solidFill>
              </a:rPr>
              <a:t> </a:t>
            </a:r>
            <a:r>
              <a:rPr lang="en-US" sz="1600" b="1" dirty="0" err="1">
                <a:solidFill>
                  <a:schemeClr val="tx1"/>
                </a:solidFill>
              </a:rPr>
              <a:t>bersikap</a:t>
            </a:r>
            <a:r>
              <a:rPr lang="en-US" sz="1600" b="1" dirty="0">
                <a:solidFill>
                  <a:schemeClr val="tx1"/>
                </a:solidFill>
              </a:rPr>
              <a:t> </a:t>
            </a:r>
            <a:r>
              <a:rPr lang="en-US" sz="1600" b="1" dirty="0" err="1">
                <a:solidFill>
                  <a:schemeClr val="tx1"/>
                </a:solidFill>
              </a:rPr>
              <a:t>transparan</a:t>
            </a:r>
            <a:r>
              <a:rPr lang="en-US" sz="1600" b="1" dirty="0">
                <a:solidFill>
                  <a:schemeClr val="tx1"/>
                </a:solidFill>
              </a:rPr>
              <a:t>, </a:t>
            </a:r>
            <a:r>
              <a:rPr lang="en-US" sz="1600" b="1" dirty="0" err="1">
                <a:solidFill>
                  <a:schemeClr val="tx1"/>
                </a:solidFill>
              </a:rPr>
              <a:t>jujur</a:t>
            </a:r>
            <a:r>
              <a:rPr lang="en-US" sz="1600" b="1" dirty="0">
                <a:solidFill>
                  <a:schemeClr val="tx1"/>
                </a:solidFill>
              </a:rPr>
              <a:t>, </a:t>
            </a:r>
            <a:r>
              <a:rPr lang="en-US" sz="1600" b="1" dirty="0" err="1">
                <a:solidFill>
                  <a:schemeClr val="tx1"/>
                </a:solidFill>
              </a:rPr>
              <a:t>objektif</a:t>
            </a:r>
            <a:r>
              <a:rPr lang="en-US" sz="1600" b="1" dirty="0">
                <a:solidFill>
                  <a:schemeClr val="tx1"/>
                </a:solidFill>
              </a:rPr>
              <a:t>, </a:t>
            </a:r>
            <a:r>
              <a:rPr lang="en-US" sz="1600" b="1" dirty="0" err="1">
                <a:solidFill>
                  <a:schemeClr val="tx1"/>
                </a:solidFill>
              </a:rPr>
              <a:t>mencegah</a:t>
            </a:r>
            <a:r>
              <a:rPr lang="en-US" sz="1600" b="1" dirty="0">
                <a:solidFill>
                  <a:schemeClr val="tx1"/>
                </a:solidFill>
              </a:rPr>
              <a:t> </a:t>
            </a:r>
            <a:r>
              <a:rPr lang="en-US" sz="1600" b="1" dirty="0" err="1">
                <a:solidFill>
                  <a:schemeClr val="tx1"/>
                </a:solidFill>
              </a:rPr>
              <a:t>korupsi</a:t>
            </a:r>
            <a:r>
              <a:rPr lang="en-US" sz="1600" b="1" dirty="0">
                <a:solidFill>
                  <a:schemeClr val="tx1"/>
                </a:solidFill>
              </a:rPr>
              <a:t>, </a:t>
            </a:r>
            <a:r>
              <a:rPr lang="en-US" sz="1600" b="1" dirty="0" err="1">
                <a:solidFill>
                  <a:schemeClr val="tx1"/>
                </a:solidFill>
              </a:rPr>
              <a:t>menghindari</a:t>
            </a:r>
            <a:r>
              <a:rPr lang="en-US" sz="1600" b="1" dirty="0">
                <a:solidFill>
                  <a:schemeClr val="tx1"/>
                </a:solidFill>
              </a:rPr>
              <a:t> </a:t>
            </a:r>
            <a:r>
              <a:rPr lang="en-US" sz="1600" b="1" dirty="0" err="1">
                <a:solidFill>
                  <a:schemeClr val="tx1"/>
                </a:solidFill>
              </a:rPr>
              <a:t>pertentangan</a:t>
            </a:r>
            <a:r>
              <a:rPr lang="en-US" sz="1600" b="1" dirty="0">
                <a:solidFill>
                  <a:schemeClr val="tx1"/>
                </a:solidFill>
              </a:rPr>
              <a:t> </a:t>
            </a:r>
            <a:r>
              <a:rPr lang="en-US" sz="1600" b="1" dirty="0" err="1">
                <a:solidFill>
                  <a:schemeClr val="tx1"/>
                </a:solidFill>
              </a:rPr>
              <a:t>kepentingan</a:t>
            </a:r>
            <a:r>
              <a:rPr lang="en-US" sz="1600" b="1" dirty="0">
                <a:solidFill>
                  <a:schemeClr val="tx1"/>
                </a:solidFill>
              </a:rPr>
              <a:t> </a:t>
            </a:r>
            <a:r>
              <a:rPr lang="en-US" sz="1600" b="1" dirty="0" err="1">
                <a:solidFill>
                  <a:schemeClr val="tx1"/>
                </a:solidFill>
              </a:rPr>
              <a:t>dan</a:t>
            </a:r>
            <a:r>
              <a:rPr lang="en-US" sz="1600" b="1" dirty="0">
                <a:solidFill>
                  <a:schemeClr val="tx1"/>
                </a:solidFill>
              </a:rPr>
              <a:t> </a:t>
            </a:r>
            <a:r>
              <a:rPr lang="en-US" sz="1600" b="1" dirty="0" err="1">
                <a:solidFill>
                  <a:schemeClr val="tx1"/>
                </a:solidFill>
              </a:rPr>
              <a:t>menerima</a:t>
            </a:r>
            <a:r>
              <a:rPr lang="en-US" sz="1600" b="1" dirty="0">
                <a:solidFill>
                  <a:schemeClr val="tx1"/>
                </a:solidFill>
              </a:rPr>
              <a:t> </a:t>
            </a:r>
            <a:r>
              <a:rPr lang="en-US" sz="1600" b="1" dirty="0" err="1">
                <a:solidFill>
                  <a:schemeClr val="tx1"/>
                </a:solidFill>
              </a:rPr>
              <a:t>konsekuensi</a:t>
            </a:r>
            <a:r>
              <a:rPr lang="en-US" sz="1600" b="1" dirty="0">
                <a:solidFill>
                  <a:schemeClr val="tx1"/>
                </a:solidFill>
              </a:rPr>
              <a:t> </a:t>
            </a:r>
            <a:r>
              <a:rPr lang="en-US" sz="1600" b="1" dirty="0" err="1">
                <a:solidFill>
                  <a:schemeClr val="tx1"/>
                </a:solidFill>
              </a:rPr>
              <a:t>jika</a:t>
            </a:r>
            <a:r>
              <a:rPr lang="en-US" sz="1600" b="1" dirty="0">
                <a:solidFill>
                  <a:schemeClr val="tx1"/>
                </a:solidFill>
              </a:rPr>
              <a:t> </a:t>
            </a:r>
            <a:r>
              <a:rPr lang="en-US" sz="1600" b="1" dirty="0" err="1">
                <a:solidFill>
                  <a:schemeClr val="tx1"/>
                </a:solidFill>
              </a:rPr>
              <a:t>melanggarnya</a:t>
            </a:r>
            <a:endParaRPr lang="en-US" sz="1600" b="1" dirty="0">
              <a:solidFill>
                <a:schemeClr val="tx1"/>
              </a:solidFill>
            </a:endParaRPr>
          </a:p>
          <a:p>
            <a:pPr eaLnBrk="1" hangingPunct="1">
              <a:defRPr/>
            </a:pPr>
            <a:endParaRPr lang="en-US" sz="2000" b="1" dirty="0">
              <a:solidFill>
                <a:schemeClr val="tx1"/>
              </a:solidFill>
            </a:endParaRPr>
          </a:p>
        </p:txBody>
      </p:sp>
      <p:sp>
        <p:nvSpPr>
          <p:cNvPr id="9" name="Rectangle 8"/>
          <p:cNvSpPr/>
          <p:nvPr/>
        </p:nvSpPr>
        <p:spPr>
          <a:xfrm>
            <a:off x="65088" y="3933825"/>
            <a:ext cx="9021762" cy="2590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eaLnBrk="1" hangingPunct="1">
              <a:defRPr/>
            </a:pPr>
            <a:r>
              <a:rPr lang="en-US" sz="2000" b="1" dirty="0">
                <a:solidFill>
                  <a:schemeClr val="tx1"/>
                </a:solidFill>
              </a:rPr>
              <a:t>Level 3</a:t>
            </a:r>
          </a:p>
          <a:p>
            <a:pPr eaLnBrk="1" hangingPunct="1">
              <a:defRPr/>
            </a:pPr>
            <a:endParaRPr lang="en-US" sz="1600" dirty="0">
              <a:solidFill>
                <a:schemeClr val="tx1"/>
              </a:solidFill>
            </a:endParaRPr>
          </a:p>
          <a:p>
            <a:pPr eaLnBrk="1" hangingPunct="1">
              <a:defRPr/>
            </a:pPr>
            <a:r>
              <a:rPr lang="en-US" sz="1600" b="1" dirty="0">
                <a:solidFill>
                  <a:schemeClr val="tx1"/>
                </a:solidFill>
              </a:rPr>
              <a:t>BAP </a:t>
            </a:r>
            <a:r>
              <a:rPr lang="en-US" sz="1600" b="1" dirty="0" err="1">
                <a:solidFill>
                  <a:schemeClr val="tx1"/>
                </a:solidFill>
              </a:rPr>
              <a:t>dan</a:t>
            </a:r>
            <a:r>
              <a:rPr lang="en-US" sz="1600" b="1" dirty="0">
                <a:solidFill>
                  <a:schemeClr val="tx1"/>
                </a:solidFill>
              </a:rPr>
              <a:t> SK </a:t>
            </a:r>
            <a:r>
              <a:rPr lang="en-US" sz="1600" b="1" dirty="0" err="1">
                <a:solidFill>
                  <a:schemeClr val="tx1"/>
                </a:solidFill>
              </a:rPr>
              <a:t>Kepala</a:t>
            </a:r>
            <a:r>
              <a:rPr lang="en-US" sz="1600" b="1" dirty="0">
                <a:solidFill>
                  <a:schemeClr val="tx1"/>
                </a:solidFill>
              </a:rPr>
              <a:t> OPD </a:t>
            </a:r>
            <a:r>
              <a:rPr lang="en-US" sz="1600" b="1" dirty="0" err="1">
                <a:solidFill>
                  <a:schemeClr val="tx1"/>
                </a:solidFill>
              </a:rPr>
              <a:t>tentang</a:t>
            </a:r>
            <a:r>
              <a:rPr lang="en-US" sz="1600" b="1" dirty="0">
                <a:solidFill>
                  <a:schemeClr val="tx1"/>
                </a:solidFill>
              </a:rPr>
              <a:t> </a:t>
            </a:r>
            <a:r>
              <a:rPr lang="en-US" sz="1600" b="1" dirty="0" err="1">
                <a:solidFill>
                  <a:schemeClr val="tx1"/>
                </a:solidFill>
              </a:rPr>
              <a:t>penjatuhan</a:t>
            </a:r>
            <a:r>
              <a:rPr lang="en-US" sz="1600" b="1" dirty="0">
                <a:solidFill>
                  <a:schemeClr val="tx1"/>
                </a:solidFill>
              </a:rPr>
              <a:t> </a:t>
            </a:r>
            <a:r>
              <a:rPr lang="en-US" sz="1600" b="1" dirty="0" err="1">
                <a:solidFill>
                  <a:schemeClr val="tx1"/>
                </a:solidFill>
              </a:rPr>
              <a:t>sanksi</a:t>
            </a:r>
            <a:r>
              <a:rPr lang="en-US" sz="1600" b="1" dirty="0">
                <a:solidFill>
                  <a:schemeClr val="tx1"/>
                </a:solidFill>
              </a:rPr>
              <a:t> </a:t>
            </a:r>
            <a:r>
              <a:rPr lang="en-US" sz="1600" b="1" dirty="0" err="1">
                <a:solidFill>
                  <a:schemeClr val="tx1"/>
                </a:solidFill>
              </a:rPr>
              <a:t>disiplin</a:t>
            </a:r>
            <a:r>
              <a:rPr lang="en-US" sz="1600" b="1" dirty="0">
                <a:solidFill>
                  <a:schemeClr val="tx1"/>
                </a:solidFill>
              </a:rPr>
              <a:t> </a:t>
            </a:r>
            <a:r>
              <a:rPr lang="en-US" sz="1600" b="1" dirty="0" err="1">
                <a:solidFill>
                  <a:schemeClr val="tx1"/>
                </a:solidFill>
              </a:rPr>
              <a:t>teguran</a:t>
            </a:r>
            <a:r>
              <a:rPr lang="en-US" sz="1600" b="1" dirty="0">
                <a:solidFill>
                  <a:schemeClr val="tx1"/>
                </a:solidFill>
              </a:rPr>
              <a:t> </a:t>
            </a:r>
            <a:r>
              <a:rPr lang="en-US" sz="1600" b="1" dirty="0" err="1">
                <a:solidFill>
                  <a:schemeClr val="tx1"/>
                </a:solidFill>
              </a:rPr>
              <a:t>tertulis</a:t>
            </a:r>
            <a:r>
              <a:rPr lang="en-US" sz="1600" b="1" dirty="0">
                <a:solidFill>
                  <a:schemeClr val="tx1"/>
                </a:solidFill>
              </a:rPr>
              <a:t> </a:t>
            </a:r>
            <a:r>
              <a:rPr lang="en-US" sz="1600" b="1" dirty="0" err="1">
                <a:solidFill>
                  <a:schemeClr val="tx1"/>
                </a:solidFill>
              </a:rPr>
              <a:t>pada</a:t>
            </a:r>
            <a:r>
              <a:rPr lang="en-US" sz="1600" b="1" dirty="0">
                <a:solidFill>
                  <a:schemeClr val="tx1"/>
                </a:solidFill>
              </a:rPr>
              <a:t> </a:t>
            </a:r>
            <a:r>
              <a:rPr lang="en-US" sz="1600" b="1" dirty="0" err="1">
                <a:solidFill>
                  <a:schemeClr val="tx1"/>
                </a:solidFill>
              </a:rPr>
              <a:t>seorang</a:t>
            </a:r>
            <a:r>
              <a:rPr lang="en-US" sz="1600" b="1" dirty="0">
                <a:solidFill>
                  <a:schemeClr val="tx1"/>
                </a:solidFill>
              </a:rPr>
              <a:t> </a:t>
            </a:r>
            <a:r>
              <a:rPr lang="en-US" sz="1600" b="1" dirty="0" err="1">
                <a:solidFill>
                  <a:schemeClr val="tx1"/>
                </a:solidFill>
              </a:rPr>
              <a:t>pegawai</a:t>
            </a:r>
            <a:r>
              <a:rPr lang="en-US" sz="1600" b="1" dirty="0">
                <a:solidFill>
                  <a:schemeClr val="tx1"/>
                </a:solidFill>
              </a:rPr>
              <a:t> di DISDIK, </a:t>
            </a:r>
            <a:r>
              <a:rPr lang="en-US" sz="1600" b="1" dirty="0" err="1">
                <a:solidFill>
                  <a:schemeClr val="tx1"/>
                </a:solidFill>
              </a:rPr>
              <a:t>dengan</a:t>
            </a:r>
            <a:r>
              <a:rPr lang="en-US" sz="1600" b="1" dirty="0">
                <a:solidFill>
                  <a:schemeClr val="tx1"/>
                </a:solidFill>
              </a:rPr>
              <a:t> </a:t>
            </a:r>
            <a:r>
              <a:rPr lang="en-US" sz="1600" b="1" dirty="0" err="1">
                <a:solidFill>
                  <a:schemeClr val="tx1"/>
                </a:solidFill>
              </a:rPr>
              <a:t>rincian</a:t>
            </a:r>
            <a:r>
              <a:rPr lang="en-US" sz="1600" b="1" dirty="0">
                <a:solidFill>
                  <a:schemeClr val="tx1"/>
                </a:solidFill>
              </a:rPr>
              <a:t> </a:t>
            </a:r>
            <a:r>
              <a:rPr lang="en-US" sz="1600" b="1" dirty="0" err="1">
                <a:solidFill>
                  <a:schemeClr val="tx1"/>
                </a:solidFill>
              </a:rPr>
              <a:t>dokumen</a:t>
            </a:r>
            <a:r>
              <a:rPr lang="en-US" sz="1600" b="1" dirty="0">
                <a:solidFill>
                  <a:schemeClr val="tx1"/>
                </a:solidFill>
              </a:rPr>
              <a:t> </a:t>
            </a:r>
            <a:r>
              <a:rPr lang="en-US" sz="1600" b="1" dirty="0" err="1">
                <a:solidFill>
                  <a:schemeClr val="tx1"/>
                </a:solidFill>
              </a:rPr>
              <a:t>sebagai</a:t>
            </a:r>
            <a:r>
              <a:rPr lang="en-US" sz="1600" b="1" dirty="0">
                <a:solidFill>
                  <a:schemeClr val="tx1"/>
                </a:solidFill>
              </a:rPr>
              <a:t> </a:t>
            </a:r>
            <a:r>
              <a:rPr lang="en-US" sz="1600" b="1" dirty="0" err="1">
                <a:solidFill>
                  <a:schemeClr val="tx1"/>
                </a:solidFill>
              </a:rPr>
              <a:t>berikut</a:t>
            </a:r>
            <a:r>
              <a:rPr lang="en-US" sz="1600" b="1" dirty="0">
                <a:solidFill>
                  <a:schemeClr val="tx1"/>
                </a:solidFill>
              </a:rPr>
              <a:t>:</a:t>
            </a:r>
          </a:p>
          <a:p>
            <a:pPr eaLnBrk="1" hangingPunct="1">
              <a:defRPr/>
            </a:pPr>
            <a:r>
              <a:rPr lang="fi-FI" sz="1600" b="1" dirty="0">
                <a:solidFill>
                  <a:schemeClr val="tx1"/>
                </a:solidFill>
              </a:rPr>
              <a:t>1. Surat teguran Kepala OPD DISDIK</a:t>
            </a:r>
            <a:endParaRPr lang="en-US" sz="1600" b="1" dirty="0">
              <a:solidFill>
                <a:schemeClr val="tx1"/>
              </a:solidFill>
            </a:endParaRPr>
          </a:p>
          <a:p>
            <a:pPr eaLnBrk="1" hangingPunct="1">
              <a:defRPr/>
            </a:pPr>
            <a:r>
              <a:rPr lang="en-US" sz="1600" b="1" dirty="0">
                <a:solidFill>
                  <a:schemeClr val="tx1"/>
                </a:solidFill>
              </a:rPr>
              <a:t>2. Surat </a:t>
            </a:r>
            <a:r>
              <a:rPr lang="en-US" sz="1600" b="1" dirty="0" err="1">
                <a:solidFill>
                  <a:schemeClr val="tx1"/>
                </a:solidFill>
              </a:rPr>
              <a:t>dari</a:t>
            </a:r>
            <a:r>
              <a:rPr lang="en-US" sz="1600" b="1" dirty="0">
                <a:solidFill>
                  <a:schemeClr val="tx1"/>
                </a:solidFill>
              </a:rPr>
              <a:t> OPD </a:t>
            </a:r>
            <a:r>
              <a:rPr lang="en-US" sz="1600" b="1" dirty="0" err="1">
                <a:solidFill>
                  <a:schemeClr val="tx1"/>
                </a:solidFill>
              </a:rPr>
              <a:t>ke</a:t>
            </a:r>
            <a:r>
              <a:rPr lang="en-US" sz="1600" b="1" dirty="0">
                <a:solidFill>
                  <a:schemeClr val="tx1"/>
                </a:solidFill>
              </a:rPr>
              <a:t> BKD </a:t>
            </a:r>
            <a:r>
              <a:rPr lang="en-US" sz="1600" b="1" dirty="0" err="1">
                <a:solidFill>
                  <a:schemeClr val="tx1"/>
                </a:solidFill>
              </a:rPr>
              <a:t>terkait</a:t>
            </a:r>
            <a:r>
              <a:rPr lang="en-US" sz="1600" b="1" dirty="0">
                <a:solidFill>
                  <a:schemeClr val="tx1"/>
                </a:solidFill>
              </a:rPr>
              <a:t> </a:t>
            </a:r>
            <a:r>
              <a:rPr lang="en-US" sz="1600" b="1" dirty="0" err="1">
                <a:solidFill>
                  <a:schemeClr val="tx1"/>
                </a:solidFill>
              </a:rPr>
              <a:t>penanganan</a:t>
            </a:r>
            <a:r>
              <a:rPr lang="en-US" sz="1600" b="1" dirty="0">
                <a:solidFill>
                  <a:schemeClr val="tx1"/>
                </a:solidFill>
              </a:rPr>
              <a:t> </a:t>
            </a:r>
            <a:r>
              <a:rPr lang="en-US" sz="1600" b="1" dirty="0" err="1">
                <a:solidFill>
                  <a:schemeClr val="tx1"/>
                </a:solidFill>
              </a:rPr>
              <a:t>kasus</a:t>
            </a:r>
            <a:r>
              <a:rPr lang="en-US" sz="1600" b="1" dirty="0">
                <a:solidFill>
                  <a:schemeClr val="tx1"/>
                </a:solidFill>
              </a:rPr>
              <a:t> </a:t>
            </a:r>
            <a:r>
              <a:rPr lang="en-US" sz="1600" b="1" dirty="0" err="1">
                <a:solidFill>
                  <a:schemeClr val="tx1"/>
                </a:solidFill>
              </a:rPr>
              <a:t>kepegawaian</a:t>
            </a:r>
            <a:r>
              <a:rPr lang="en-US" sz="1600" b="1" dirty="0">
                <a:solidFill>
                  <a:schemeClr val="tx1"/>
                </a:solidFill>
              </a:rPr>
              <a:t> </a:t>
            </a:r>
          </a:p>
          <a:p>
            <a:pPr eaLnBrk="1" hangingPunct="1">
              <a:defRPr/>
            </a:pPr>
            <a:r>
              <a:rPr lang="en-US" sz="1600" b="1" dirty="0">
                <a:solidFill>
                  <a:schemeClr val="tx1"/>
                </a:solidFill>
              </a:rPr>
              <a:t>3. SK </a:t>
            </a:r>
            <a:r>
              <a:rPr lang="en-US" sz="1600" b="1" dirty="0" err="1">
                <a:solidFill>
                  <a:schemeClr val="tx1"/>
                </a:solidFill>
              </a:rPr>
              <a:t>Kepala</a:t>
            </a:r>
            <a:r>
              <a:rPr lang="en-US" sz="1600" b="1" dirty="0">
                <a:solidFill>
                  <a:schemeClr val="tx1"/>
                </a:solidFill>
              </a:rPr>
              <a:t> Daerah </a:t>
            </a:r>
            <a:r>
              <a:rPr lang="en-US" sz="1600" b="1" dirty="0" err="1">
                <a:solidFill>
                  <a:schemeClr val="tx1"/>
                </a:solidFill>
              </a:rPr>
              <a:t>tentang</a:t>
            </a:r>
            <a:r>
              <a:rPr lang="en-US" sz="1600" b="1" dirty="0">
                <a:solidFill>
                  <a:schemeClr val="tx1"/>
                </a:solidFill>
              </a:rPr>
              <a:t> </a:t>
            </a:r>
            <a:r>
              <a:rPr lang="en-US" sz="1600" b="1" dirty="0" err="1">
                <a:solidFill>
                  <a:schemeClr val="tx1"/>
                </a:solidFill>
              </a:rPr>
              <a:t>Pengenaan</a:t>
            </a:r>
            <a:r>
              <a:rPr lang="en-US" sz="1600" b="1" dirty="0">
                <a:solidFill>
                  <a:schemeClr val="tx1"/>
                </a:solidFill>
              </a:rPr>
              <a:t> </a:t>
            </a:r>
            <a:r>
              <a:rPr lang="en-US" sz="1600" b="1" dirty="0" err="1">
                <a:solidFill>
                  <a:schemeClr val="tx1"/>
                </a:solidFill>
              </a:rPr>
              <a:t>hukuman</a:t>
            </a:r>
            <a:r>
              <a:rPr lang="en-US" sz="1600" b="1" dirty="0">
                <a:solidFill>
                  <a:schemeClr val="tx1"/>
                </a:solidFill>
              </a:rPr>
              <a:t> </a:t>
            </a:r>
            <a:r>
              <a:rPr lang="en-US" sz="1600" b="1" dirty="0" err="1">
                <a:solidFill>
                  <a:schemeClr val="tx1"/>
                </a:solidFill>
              </a:rPr>
              <a:t>disiplin</a:t>
            </a:r>
            <a:r>
              <a:rPr lang="en-US" sz="1600" b="1" dirty="0">
                <a:solidFill>
                  <a:schemeClr val="tx1"/>
                </a:solidFill>
              </a:rPr>
              <a:t> </a:t>
            </a:r>
            <a:r>
              <a:rPr lang="en-US" sz="1600" b="1" dirty="0" err="1">
                <a:solidFill>
                  <a:schemeClr val="tx1"/>
                </a:solidFill>
              </a:rPr>
              <a:t>pegawai</a:t>
            </a:r>
            <a:r>
              <a:rPr lang="en-US" sz="1600" b="1" dirty="0">
                <a:solidFill>
                  <a:schemeClr val="tx1"/>
                </a:solidFill>
              </a:rPr>
              <a:t>  </a:t>
            </a:r>
            <a:r>
              <a:rPr lang="en-US" sz="1600" b="1" dirty="0" err="1">
                <a:solidFill>
                  <a:schemeClr val="tx1"/>
                </a:solidFill>
              </a:rPr>
              <a:t>berupa</a:t>
            </a:r>
            <a:r>
              <a:rPr lang="en-US" sz="1600" b="1" dirty="0">
                <a:solidFill>
                  <a:schemeClr val="tx1"/>
                </a:solidFill>
              </a:rPr>
              <a:t> </a:t>
            </a:r>
            <a:r>
              <a:rPr lang="en-US" sz="1600" b="1" dirty="0" err="1">
                <a:solidFill>
                  <a:schemeClr val="tx1"/>
                </a:solidFill>
              </a:rPr>
              <a:t>penurunan</a:t>
            </a:r>
            <a:endParaRPr lang="nl-NL" sz="1600" b="1" dirty="0">
              <a:solidFill>
                <a:schemeClr val="tx1"/>
              </a:solidFill>
            </a:endParaRPr>
          </a:p>
          <a:p>
            <a:pPr eaLnBrk="1" hangingPunct="1">
              <a:defRPr/>
            </a:pPr>
            <a:r>
              <a:rPr lang="nl-NL" sz="1600" b="1" dirty="0">
                <a:solidFill>
                  <a:schemeClr val="tx1"/>
                </a:solidFill>
              </a:rPr>
              <a:t>4. BAP dan SK Kepala OPD tentang penjatuhan sanksi disiplin teguran tertulis </a:t>
            </a:r>
            <a:r>
              <a:rPr lang="en-US" sz="1600" b="1" dirty="0">
                <a:solidFill>
                  <a:schemeClr val="tx1"/>
                </a:solidFill>
              </a:rPr>
              <a:t>                                                        </a:t>
            </a:r>
          </a:p>
        </p:txBody>
      </p:sp>
      <p:sp>
        <p:nvSpPr>
          <p:cNvPr id="12295" name="Title 7"/>
          <p:cNvSpPr>
            <a:spLocks noGrp="1" noChangeArrowheads="1"/>
          </p:cNvSpPr>
          <p:nvPr>
            <p:ph type="title"/>
          </p:nvPr>
        </p:nvSpPr>
        <p:spPr bwMode="grayWhite">
          <a:xfrm>
            <a:off x="84138" y="620713"/>
            <a:ext cx="4908550" cy="358775"/>
          </a:xfrm>
        </p:spPr>
        <p:txBody>
          <a:bodyPr>
            <a:normAutofit fontScale="90000"/>
          </a:bodyPr>
          <a:lstStyle/>
          <a:p>
            <a:pPr fontAlgn="auto">
              <a:spcAft>
                <a:spcPts val="0"/>
              </a:spcAft>
              <a:defRPr/>
            </a:pPr>
            <a:r>
              <a:rPr lang="en-US" altLang="en-US" sz="2800" i="1">
                <a:solidFill>
                  <a:schemeClr val="tx1"/>
                </a:solidFill>
                <a:latin typeface="Bahnschrift Light SemiCondensed" panose="020B0502040204020203" pitchFamily="34" charset="0"/>
              </a:rPr>
              <a:t>Sanksi Pelanggaran Disiplin</a:t>
            </a:r>
            <a:endParaRPr lang="ru-RU" altLang="en-US" sz="2800" i="1">
              <a:solidFill>
                <a:schemeClr val="tx1"/>
              </a:solidFill>
              <a:latin typeface="Bahnschrift Light SemiCondensed" panose="020B0502040204020203" pitchFamily="34" charset="0"/>
            </a:endParaRPr>
          </a:p>
        </p:txBody>
      </p:sp>
    </p:spTree>
    <p:extLst>
      <p:ext uri="{BB962C8B-B14F-4D97-AF65-F5344CB8AC3E}">
        <p14:creationId xmlns:p14="http://schemas.microsoft.com/office/powerpoint/2010/main" val="1570901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7"/>
          <p:cNvSpPr txBox="1">
            <a:spLocks/>
          </p:cNvSpPr>
          <p:nvPr/>
        </p:nvSpPr>
        <p:spPr bwMode="grayWhite">
          <a:xfrm>
            <a:off x="-20638" y="0"/>
            <a:ext cx="9164638" cy="69215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800" b="1" u="sng" dirty="0">
                <a:latin typeface="Bahnschrift Light SemiCondensed" panose="020B0502040204020203" pitchFamily="34" charset="0"/>
              </a:rPr>
              <a:t>1.1 </a:t>
            </a:r>
            <a:r>
              <a:rPr lang="en-US" altLang="en-US" sz="3800" b="1" u="sng" dirty="0" err="1">
                <a:latin typeface="Bahnschrift Light SemiCondensed" panose="020B0502040204020203" pitchFamily="34" charset="0"/>
              </a:rPr>
              <a:t>Penegakan</a:t>
            </a:r>
            <a:r>
              <a:rPr lang="en-US" altLang="en-US" sz="3800" b="1" u="sng" dirty="0">
                <a:latin typeface="Bahnschrift Light SemiCondensed" panose="020B0502040204020203" pitchFamily="34" charset="0"/>
              </a:rPr>
              <a:t> </a:t>
            </a:r>
            <a:r>
              <a:rPr lang="en-US" altLang="en-US" sz="3800" b="1" u="sng" dirty="0" err="1">
                <a:latin typeface="Bahnschrift Light SemiCondensed" panose="020B0502040204020203" pitchFamily="34" charset="0"/>
              </a:rPr>
              <a:t>Integritas</a:t>
            </a:r>
            <a:r>
              <a:rPr lang="en-US" altLang="en-US" sz="3800" b="1" u="sng" dirty="0">
                <a:latin typeface="Bahnschrift Light SemiCondensed" panose="020B0502040204020203" pitchFamily="34" charset="0"/>
              </a:rPr>
              <a:t> </a:t>
            </a:r>
            <a:r>
              <a:rPr lang="en-US" altLang="en-US" sz="3800" b="1" u="sng" dirty="0" err="1">
                <a:latin typeface="Bahnschrift Light SemiCondensed" panose="020B0502040204020203" pitchFamily="34" charset="0"/>
              </a:rPr>
              <a:t>dan</a:t>
            </a:r>
            <a:r>
              <a:rPr lang="en-US" altLang="en-US" sz="3800" b="1" u="sng" dirty="0">
                <a:latin typeface="Bahnschrift Light SemiCondensed" panose="020B0502040204020203" pitchFamily="34" charset="0"/>
              </a:rPr>
              <a:t> </a:t>
            </a:r>
            <a:r>
              <a:rPr lang="en-US" altLang="en-US" sz="3800" b="1" u="sng" dirty="0" err="1">
                <a:latin typeface="Bahnschrift Light SemiCondensed" panose="020B0502040204020203" pitchFamily="34" charset="0"/>
              </a:rPr>
              <a:t>Nilai</a:t>
            </a:r>
            <a:r>
              <a:rPr lang="en-US" altLang="en-US" sz="3800" b="1" u="sng" dirty="0">
                <a:latin typeface="Bahnschrift Light SemiCondensed" panose="020B0502040204020203" pitchFamily="34" charset="0"/>
              </a:rPr>
              <a:t> </a:t>
            </a:r>
            <a:r>
              <a:rPr lang="en-US" altLang="en-US" sz="3800" b="1" u="sng" dirty="0" err="1">
                <a:latin typeface="Bahnschrift Light SemiCondensed" panose="020B0502040204020203" pitchFamily="34" charset="0"/>
              </a:rPr>
              <a:t>Etika</a:t>
            </a:r>
            <a:endParaRPr lang="ru-RU" altLang="en-US" sz="3800" b="1" u="sng" dirty="0">
              <a:latin typeface="Bahnschrift Light SemiCondensed" panose="020B0502040204020203" pitchFamily="34" charset="0"/>
            </a:endParaRPr>
          </a:p>
        </p:txBody>
      </p:sp>
      <p:sp>
        <p:nvSpPr>
          <p:cNvPr id="3" name="Rectangle 2"/>
          <p:cNvSpPr/>
          <p:nvPr/>
        </p:nvSpPr>
        <p:spPr>
          <a:xfrm>
            <a:off x="122238" y="1196753"/>
            <a:ext cx="4392612" cy="1973684"/>
          </a:xfrm>
          <a:prstGeom prst="rect">
            <a:avLst/>
          </a:prstGeom>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en-US" sz="2000" b="1" dirty="0">
                <a:solidFill>
                  <a:srgbClr val="2207E9"/>
                </a:solidFill>
              </a:rPr>
              <a:t>Level 1 </a:t>
            </a:r>
          </a:p>
          <a:p>
            <a:pPr eaLnBrk="1" hangingPunct="1">
              <a:defRPr/>
            </a:pPr>
            <a:r>
              <a:rPr lang="it-IT" sz="2000" dirty="0">
                <a:solidFill>
                  <a:srgbClr val="2207E9"/>
                </a:solidFill>
              </a:rPr>
              <a:t>Kebijakan Penghargaan bagi pegawai APIP                                                        </a:t>
            </a:r>
            <a:r>
              <a:rPr lang="da-DK" sz="2000" dirty="0">
                <a:solidFill>
                  <a:srgbClr val="2207E9"/>
                </a:solidFill>
              </a:rPr>
              <a:t>Perwali 66 Tahun 2012  kode etik APIP Inspektorat</a:t>
            </a:r>
            <a:endParaRPr lang="en-US" sz="2000" dirty="0">
              <a:solidFill>
                <a:srgbClr val="2207E9"/>
              </a:solidFill>
            </a:endParaRPr>
          </a:p>
        </p:txBody>
      </p:sp>
      <p:sp>
        <p:nvSpPr>
          <p:cNvPr id="8" name="Rectangle 7"/>
          <p:cNvSpPr/>
          <p:nvPr/>
        </p:nvSpPr>
        <p:spPr>
          <a:xfrm>
            <a:off x="4634111" y="1298575"/>
            <a:ext cx="4392613" cy="1873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rgbClr val="2207E9"/>
                </a:solidFill>
              </a:rPr>
              <a:t>Level 2</a:t>
            </a:r>
          </a:p>
          <a:p>
            <a:pPr eaLnBrk="1" hangingPunct="1">
              <a:defRPr/>
            </a:pPr>
            <a:r>
              <a:rPr lang="da-DK" sz="2000" dirty="0">
                <a:solidFill>
                  <a:srgbClr val="2207E9"/>
                </a:solidFill>
              </a:rPr>
              <a:t>Briefing Staff Kode Etik APIP</a:t>
            </a:r>
            <a:endParaRPr lang="en-US" sz="2000" b="1" dirty="0">
              <a:solidFill>
                <a:srgbClr val="2207E9"/>
              </a:solidFill>
            </a:endParaRPr>
          </a:p>
        </p:txBody>
      </p:sp>
      <p:sp>
        <p:nvSpPr>
          <p:cNvPr id="9" name="Rectangle 8"/>
          <p:cNvSpPr/>
          <p:nvPr/>
        </p:nvSpPr>
        <p:spPr>
          <a:xfrm>
            <a:off x="122238" y="3458468"/>
            <a:ext cx="9021762" cy="23762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lgn="just" eaLnBrk="1" hangingPunct="1">
              <a:defRPr/>
            </a:pPr>
            <a:r>
              <a:rPr lang="en-US" sz="2000" b="1" dirty="0">
                <a:solidFill>
                  <a:schemeClr val="tx1"/>
                </a:solidFill>
              </a:rPr>
              <a:t>Level 3                                                                                                                                                                            </a:t>
            </a:r>
          </a:p>
          <a:p>
            <a:pPr eaLnBrk="1" hangingPunct="1">
              <a:defRPr/>
            </a:pPr>
            <a:endParaRPr lang="en-US" sz="2000" dirty="0">
              <a:solidFill>
                <a:schemeClr val="tx1"/>
              </a:solidFill>
            </a:endParaRPr>
          </a:p>
          <a:p>
            <a:pPr marL="342900" indent="-342900" eaLnBrk="1" hangingPunct="1">
              <a:buFont typeface="Wingdings" panose="05000000000000000000" pitchFamily="2" charset="2"/>
              <a:buChar char="Ø"/>
              <a:defRPr/>
            </a:pPr>
            <a:r>
              <a:rPr lang="da-DK" sz="2000" dirty="0">
                <a:solidFill>
                  <a:schemeClr val="tx1"/>
                </a:solidFill>
              </a:rPr>
              <a:t>Proses dan Implementasi Reward Penghargaan pegawai APIP 2018 ;</a:t>
            </a:r>
          </a:p>
          <a:p>
            <a:pPr marL="342900" indent="-342900" eaLnBrk="1" hangingPunct="1">
              <a:buFont typeface="Wingdings" panose="05000000000000000000" pitchFamily="2" charset="2"/>
              <a:buChar char="Ø"/>
              <a:defRPr/>
            </a:pPr>
            <a:r>
              <a:rPr lang="da-DK" sz="2000" dirty="0">
                <a:solidFill>
                  <a:schemeClr val="tx1"/>
                </a:solidFill>
              </a:rPr>
              <a:t>Surat Keputusan </a:t>
            </a:r>
            <a:r>
              <a:rPr lang="en-US" sz="2000" dirty="0" err="1">
                <a:solidFill>
                  <a:schemeClr val="tx1"/>
                </a:solidFill>
              </a:rPr>
              <a:t>Inspektur</a:t>
            </a:r>
            <a:r>
              <a:rPr lang="en-US" sz="2000" dirty="0">
                <a:solidFill>
                  <a:schemeClr val="tx1"/>
                </a:solidFill>
              </a:rPr>
              <a:t> Kota </a:t>
            </a:r>
            <a:r>
              <a:rPr lang="en-US" sz="2000" dirty="0" err="1">
                <a:solidFill>
                  <a:schemeClr val="tx1"/>
                </a:solidFill>
              </a:rPr>
              <a:t>Mercure</a:t>
            </a:r>
            <a:r>
              <a:rPr lang="en-US" sz="2000" dirty="0">
                <a:solidFill>
                  <a:schemeClr val="tx1"/>
                </a:solidFill>
              </a:rPr>
              <a:t> No. 475/2018 </a:t>
            </a:r>
            <a:r>
              <a:rPr lang="en-US" sz="2000" dirty="0" err="1">
                <a:solidFill>
                  <a:schemeClr val="tx1"/>
                </a:solidFill>
              </a:rPr>
              <a:t>tentang</a:t>
            </a:r>
            <a:r>
              <a:rPr lang="en-US" sz="2000" dirty="0">
                <a:solidFill>
                  <a:schemeClr val="tx1"/>
                </a:solidFill>
              </a:rPr>
              <a:t> </a:t>
            </a:r>
            <a:r>
              <a:rPr lang="en-US" sz="2000" dirty="0" err="1">
                <a:solidFill>
                  <a:schemeClr val="tx1"/>
                </a:solidFill>
              </a:rPr>
              <a:t>Pemberian</a:t>
            </a:r>
            <a:r>
              <a:rPr lang="en-US" sz="2000" dirty="0">
                <a:solidFill>
                  <a:schemeClr val="tx1"/>
                </a:solidFill>
              </a:rPr>
              <a:t> </a:t>
            </a:r>
            <a:r>
              <a:rPr lang="en-US" sz="2000" dirty="0" err="1">
                <a:solidFill>
                  <a:schemeClr val="tx1"/>
                </a:solidFill>
              </a:rPr>
              <a:t>Penghargaan</a:t>
            </a:r>
            <a:r>
              <a:rPr lang="en-US" sz="2000" dirty="0">
                <a:solidFill>
                  <a:schemeClr val="tx1"/>
                </a:solidFill>
              </a:rPr>
              <a:t> </a:t>
            </a:r>
            <a:r>
              <a:rPr lang="en-US" sz="2000" dirty="0" err="1">
                <a:solidFill>
                  <a:schemeClr val="tx1"/>
                </a:solidFill>
              </a:rPr>
              <a:t>bagi</a:t>
            </a:r>
            <a:r>
              <a:rPr lang="en-US" sz="2000" dirty="0">
                <a:solidFill>
                  <a:schemeClr val="tx1"/>
                </a:solidFill>
              </a:rPr>
              <a:t> </a:t>
            </a:r>
            <a:r>
              <a:rPr lang="en-US" sz="2000" dirty="0" err="1">
                <a:solidFill>
                  <a:schemeClr val="tx1"/>
                </a:solidFill>
              </a:rPr>
              <a:t>Pegawai</a:t>
            </a:r>
            <a:r>
              <a:rPr lang="en-US" sz="2000" dirty="0">
                <a:solidFill>
                  <a:schemeClr val="tx1"/>
                </a:solidFill>
              </a:rPr>
              <a:t> yang </a:t>
            </a:r>
            <a:r>
              <a:rPr lang="en-US" sz="2000" dirty="0" err="1">
                <a:solidFill>
                  <a:schemeClr val="tx1"/>
                </a:solidFill>
              </a:rPr>
              <a:t>Berkinerja</a:t>
            </a:r>
            <a:r>
              <a:rPr lang="en-US" sz="2000" dirty="0">
                <a:solidFill>
                  <a:schemeClr val="tx1"/>
                </a:solidFill>
              </a:rPr>
              <a:t> </a:t>
            </a:r>
            <a:r>
              <a:rPr lang="en-US" sz="2000" dirty="0" err="1">
                <a:solidFill>
                  <a:schemeClr val="tx1"/>
                </a:solidFill>
              </a:rPr>
              <a:t>Memuaskan</a:t>
            </a:r>
            <a:r>
              <a:rPr lang="en-US" sz="2000" dirty="0">
                <a:solidFill>
                  <a:schemeClr val="tx1"/>
                </a:solidFill>
              </a:rPr>
              <a:t> di </a:t>
            </a:r>
            <a:r>
              <a:rPr lang="en-US" sz="2000" dirty="0" err="1">
                <a:solidFill>
                  <a:schemeClr val="tx1"/>
                </a:solidFill>
              </a:rPr>
              <a:t>Lingkungan</a:t>
            </a:r>
            <a:r>
              <a:rPr lang="en-US" sz="2000" dirty="0">
                <a:solidFill>
                  <a:schemeClr val="tx1"/>
                </a:solidFill>
              </a:rPr>
              <a:t> </a:t>
            </a:r>
            <a:r>
              <a:rPr lang="en-US" sz="2000" dirty="0" err="1">
                <a:solidFill>
                  <a:schemeClr val="tx1"/>
                </a:solidFill>
              </a:rPr>
              <a:t>Inspektorat</a:t>
            </a:r>
            <a:r>
              <a:rPr lang="en-US" sz="2000" dirty="0">
                <a:solidFill>
                  <a:schemeClr val="tx1"/>
                </a:solidFill>
              </a:rPr>
              <a:t> Kota </a:t>
            </a:r>
            <a:r>
              <a:rPr lang="en-US" sz="2000" dirty="0" err="1">
                <a:solidFill>
                  <a:schemeClr val="tx1"/>
                </a:solidFill>
              </a:rPr>
              <a:t>Mercure</a:t>
            </a:r>
            <a:r>
              <a:rPr lang="en-US" sz="2000" dirty="0">
                <a:solidFill>
                  <a:schemeClr val="tx1"/>
                </a:solidFill>
              </a:rPr>
              <a:t> </a:t>
            </a:r>
            <a:r>
              <a:rPr lang="en-US" sz="2000" dirty="0" err="1">
                <a:solidFill>
                  <a:schemeClr val="tx1"/>
                </a:solidFill>
              </a:rPr>
              <a:t>Thn</a:t>
            </a:r>
            <a:r>
              <a:rPr lang="en-US" sz="2000" dirty="0">
                <a:solidFill>
                  <a:schemeClr val="tx1"/>
                </a:solidFill>
              </a:rPr>
              <a:t> 2017</a:t>
            </a:r>
          </a:p>
          <a:p>
            <a:pPr eaLnBrk="1" hangingPunct="1">
              <a:defRPr/>
            </a:pPr>
            <a:r>
              <a:rPr lang="da-DK" sz="2000" dirty="0">
                <a:solidFill>
                  <a:schemeClr val="tx1"/>
                </a:solidFill>
              </a:rPr>
              <a:t>Yang diberikan kepada Lies Setiowati, Benardus Danarjati dan Widiatmoko  </a:t>
            </a:r>
            <a:endParaRPr lang="en-US" sz="2000" dirty="0">
              <a:solidFill>
                <a:schemeClr val="tx1"/>
              </a:solidFill>
            </a:endParaRPr>
          </a:p>
        </p:txBody>
      </p:sp>
      <p:sp>
        <p:nvSpPr>
          <p:cNvPr id="12295" name="Title 7"/>
          <p:cNvSpPr>
            <a:spLocks noGrp="1" noChangeArrowheads="1"/>
          </p:cNvSpPr>
          <p:nvPr>
            <p:ph type="title"/>
          </p:nvPr>
        </p:nvSpPr>
        <p:spPr bwMode="grayWhite">
          <a:xfrm>
            <a:off x="84138" y="620713"/>
            <a:ext cx="4908550" cy="358775"/>
          </a:xfrm>
        </p:spPr>
        <p:txBody>
          <a:bodyPr>
            <a:normAutofit fontScale="90000"/>
          </a:bodyPr>
          <a:lstStyle/>
          <a:p>
            <a:pPr fontAlgn="auto">
              <a:spcAft>
                <a:spcPts val="0"/>
              </a:spcAft>
              <a:defRPr/>
            </a:pPr>
            <a:r>
              <a:rPr lang="en-US" altLang="en-US" sz="2800" i="1" dirty="0" err="1">
                <a:solidFill>
                  <a:schemeClr val="tx1"/>
                </a:solidFill>
                <a:latin typeface="Bahnschrift Light SemiCondensed" panose="020B0502040204020203" pitchFamily="34" charset="0"/>
              </a:rPr>
              <a:t>Pemberian</a:t>
            </a:r>
            <a:r>
              <a:rPr lang="en-US" altLang="en-US" sz="2800" i="1" dirty="0">
                <a:solidFill>
                  <a:schemeClr val="tx1"/>
                </a:solidFill>
                <a:latin typeface="Bahnschrift Light SemiCondensed" panose="020B0502040204020203" pitchFamily="34" charset="0"/>
              </a:rPr>
              <a:t> Reward</a:t>
            </a:r>
            <a:endParaRPr lang="ru-RU" altLang="en-US" sz="2800" i="1" dirty="0">
              <a:solidFill>
                <a:schemeClr val="tx1"/>
              </a:solidFill>
              <a:latin typeface="Bahnschrift Light SemiCondensed" panose="020B05020402040202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7"/>
          <p:cNvSpPr txBox="1">
            <a:spLocks/>
          </p:cNvSpPr>
          <p:nvPr/>
        </p:nvSpPr>
        <p:spPr bwMode="grayWhite">
          <a:xfrm>
            <a:off x="-20638" y="46038"/>
            <a:ext cx="8929688" cy="64611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800" b="1" u="sng" dirty="0">
                <a:latin typeface="Bahnschrift Light SemiCondensed" panose="020B0502040204020203" pitchFamily="34" charset="0"/>
              </a:rPr>
              <a:t>1.1 </a:t>
            </a:r>
            <a:r>
              <a:rPr lang="en-US" altLang="en-US" sz="3800" b="1" u="sng" dirty="0" err="1">
                <a:latin typeface="Bahnschrift Light SemiCondensed" panose="020B0502040204020203" pitchFamily="34" charset="0"/>
              </a:rPr>
              <a:t>Penegakan</a:t>
            </a:r>
            <a:r>
              <a:rPr lang="en-US" altLang="en-US" sz="3800" b="1" u="sng" dirty="0">
                <a:latin typeface="Bahnschrift Light SemiCondensed" panose="020B0502040204020203" pitchFamily="34" charset="0"/>
              </a:rPr>
              <a:t> </a:t>
            </a:r>
            <a:r>
              <a:rPr lang="en-US" altLang="en-US" sz="3800" b="1" u="sng" dirty="0" err="1">
                <a:latin typeface="Bahnschrift Light SemiCondensed" panose="020B0502040204020203" pitchFamily="34" charset="0"/>
              </a:rPr>
              <a:t>Integritas</a:t>
            </a:r>
            <a:r>
              <a:rPr lang="en-US" altLang="en-US" sz="3800" b="1" u="sng" dirty="0">
                <a:latin typeface="Bahnschrift Light SemiCondensed" panose="020B0502040204020203" pitchFamily="34" charset="0"/>
              </a:rPr>
              <a:t> </a:t>
            </a:r>
            <a:r>
              <a:rPr lang="en-US" altLang="en-US" sz="3800" b="1" u="sng" dirty="0" err="1">
                <a:latin typeface="Bahnschrift Light SemiCondensed" panose="020B0502040204020203" pitchFamily="34" charset="0"/>
              </a:rPr>
              <a:t>dan</a:t>
            </a:r>
            <a:r>
              <a:rPr lang="en-US" altLang="en-US" sz="3800" b="1" u="sng" dirty="0">
                <a:latin typeface="Bahnschrift Light SemiCondensed" panose="020B0502040204020203" pitchFamily="34" charset="0"/>
              </a:rPr>
              <a:t> </a:t>
            </a:r>
            <a:r>
              <a:rPr lang="en-US" altLang="en-US" sz="3800" b="1" u="sng" dirty="0" err="1">
                <a:latin typeface="Bahnschrift Light SemiCondensed" panose="020B0502040204020203" pitchFamily="34" charset="0"/>
              </a:rPr>
              <a:t>Nilai</a:t>
            </a:r>
            <a:r>
              <a:rPr lang="en-US" altLang="en-US" sz="3800" b="1" u="sng" dirty="0">
                <a:latin typeface="Bahnschrift Light SemiCondensed" panose="020B0502040204020203" pitchFamily="34" charset="0"/>
              </a:rPr>
              <a:t> </a:t>
            </a:r>
            <a:r>
              <a:rPr lang="en-US" altLang="en-US" sz="3800" b="1" u="sng" dirty="0" err="1">
                <a:latin typeface="Bahnschrift Light SemiCondensed" panose="020B0502040204020203" pitchFamily="34" charset="0"/>
              </a:rPr>
              <a:t>Etika</a:t>
            </a:r>
            <a:endParaRPr lang="ru-RU" altLang="en-US" sz="3800" b="1" u="sng" dirty="0">
              <a:latin typeface="Bahnschrift Light SemiCondensed" panose="020B0502040204020203" pitchFamily="34" charset="0"/>
            </a:endParaRPr>
          </a:p>
        </p:txBody>
      </p:sp>
      <p:sp>
        <p:nvSpPr>
          <p:cNvPr id="3" name="Rectangle 2"/>
          <p:cNvSpPr/>
          <p:nvPr/>
        </p:nvSpPr>
        <p:spPr>
          <a:xfrm>
            <a:off x="84138" y="1052190"/>
            <a:ext cx="4478192" cy="1872754"/>
          </a:xfrm>
          <a:prstGeom prst="rect">
            <a:avLst/>
          </a:prstGeom>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en-US" b="1" dirty="0">
                <a:solidFill>
                  <a:srgbClr val="2207E9"/>
                </a:solidFill>
              </a:rPr>
              <a:t>Level 1 </a:t>
            </a:r>
            <a:endParaRPr lang="sv-SE" dirty="0">
              <a:solidFill>
                <a:schemeClr val="tx1"/>
              </a:solidFill>
            </a:endParaRPr>
          </a:p>
          <a:p>
            <a:pPr eaLnBrk="1" hangingPunct="1">
              <a:defRPr/>
            </a:pPr>
            <a:r>
              <a:rPr lang="sv-SE" dirty="0">
                <a:solidFill>
                  <a:schemeClr val="tx1"/>
                </a:solidFill>
              </a:rPr>
              <a:t>Perwal Mercure No 27 th 2016 Tentang Pengendalian Gratifikasi Pemkot </a:t>
            </a:r>
          </a:p>
          <a:p>
            <a:pPr eaLnBrk="1" hangingPunct="1">
              <a:defRPr/>
            </a:pPr>
            <a:endParaRPr lang="sv-SE" dirty="0">
              <a:solidFill>
                <a:schemeClr val="tx1"/>
              </a:solidFill>
            </a:endParaRPr>
          </a:p>
          <a:p>
            <a:pPr eaLnBrk="1" hangingPunct="1">
              <a:defRPr/>
            </a:pPr>
            <a:r>
              <a:rPr lang="en-US" dirty="0" err="1">
                <a:solidFill>
                  <a:schemeClr val="tx1"/>
                </a:solidFill>
              </a:rPr>
              <a:t>Perwal</a:t>
            </a:r>
            <a:r>
              <a:rPr lang="en-US" dirty="0">
                <a:solidFill>
                  <a:schemeClr val="tx1"/>
                </a:solidFill>
              </a:rPr>
              <a:t> </a:t>
            </a:r>
            <a:r>
              <a:rPr lang="en-US" dirty="0" err="1">
                <a:solidFill>
                  <a:schemeClr val="tx1"/>
                </a:solidFill>
              </a:rPr>
              <a:t>Mercure</a:t>
            </a:r>
            <a:r>
              <a:rPr lang="en-US" dirty="0">
                <a:solidFill>
                  <a:schemeClr val="tx1"/>
                </a:solidFill>
              </a:rPr>
              <a:t> No 51 </a:t>
            </a:r>
            <a:r>
              <a:rPr lang="en-US" dirty="0" err="1">
                <a:solidFill>
                  <a:schemeClr val="tx1"/>
                </a:solidFill>
              </a:rPr>
              <a:t>Th</a:t>
            </a:r>
            <a:r>
              <a:rPr lang="en-US" dirty="0">
                <a:solidFill>
                  <a:schemeClr val="tx1"/>
                </a:solidFill>
              </a:rPr>
              <a:t> 2017 </a:t>
            </a:r>
            <a:r>
              <a:rPr lang="en-US" dirty="0" err="1">
                <a:solidFill>
                  <a:schemeClr val="tx1"/>
                </a:solidFill>
              </a:rPr>
              <a:t>Tentang</a:t>
            </a:r>
            <a:r>
              <a:rPr lang="en-US" dirty="0">
                <a:solidFill>
                  <a:schemeClr val="tx1"/>
                </a:solidFill>
              </a:rPr>
              <a:t> </a:t>
            </a:r>
            <a:r>
              <a:rPr lang="en-US" dirty="0">
                <a:solidFill>
                  <a:srgbClr val="2207E9"/>
                </a:solidFill>
              </a:rPr>
              <a:t>LHKPN </a:t>
            </a:r>
            <a:r>
              <a:rPr lang="en-US" dirty="0" err="1">
                <a:solidFill>
                  <a:srgbClr val="2207E9"/>
                </a:solidFill>
              </a:rPr>
              <a:t>Pemkot</a:t>
            </a:r>
            <a:r>
              <a:rPr lang="en-US" dirty="0">
                <a:solidFill>
                  <a:srgbClr val="2207E9"/>
                </a:solidFill>
              </a:rPr>
              <a:t> </a:t>
            </a:r>
            <a:r>
              <a:rPr lang="en-US" dirty="0" err="1">
                <a:solidFill>
                  <a:srgbClr val="2207E9"/>
                </a:solidFill>
              </a:rPr>
              <a:t>Mercure</a:t>
            </a:r>
            <a:r>
              <a:rPr lang="en-US" dirty="0">
                <a:solidFill>
                  <a:srgbClr val="2207E9"/>
                </a:solidFill>
              </a:rPr>
              <a:t>;</a:t>
            </a:r>
          </a:p>
        </p:txBody>
      </p:sp>
      <p:sp>
        <p:nvSpPr>
          <p:cNvPr id="8" name="Rectangle 7"/>
          <p:cNvSpPr/>
          <p:nvPr/>
        </p:nvSpPr>
        <p:spPr>
          <a:xfrm>
            <a:off x="4713287" y="692150"/>
            <a:ext cx="4392613" cy="22327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eaLnBrk="1" hangingPunct="1">
              <a:defRPr/>
            </a:pPr>
            <a:r>
              <a:rPr lang="en-US" sz="2000" b="1" dirty="0">
                <a:solidFill>
                  <a:srgbClr val="2207E9"/>
                </a:solidFill>
              </a:rPr>
              <a:t>Level 2</a:t>
            </a:r>
          </a:p>
          <a:p>
            <a:pPr algn="just" eaLnBrk="1" hangingPunct="1">
              <a:defRPr/>
            </a:pPr>
            <a:r>
              <a:rPr lang="en-US" dirty="0">
                <a:solidFill>
                  <a:schemeClr val="tx1"/>
                </a:solidFill>
              </a:rPr>
              <a:t>Banner "</a:t>
            </a:r>
            <a:r>
              <a:rPr lang="en-US" dirty="0" err="1">
                <a:solidFill>
                  <a:schemeClr val="tx1"/>
                </a:solidFill>
              </a:rPr>
              <a:t>Katakan</a:t>
            </a:r>
            <a:r>
              <a:rPr lang="en-US" dirty="0">
                <a:solidFill>
                  <a:schemeClr val="tx1"/>
                </a:solidFill>
              </a:rPr>
              <a:t> </a:t>
            </a:r>
            <a:r>
              <a:rPr lang="en-US" dirty="0" err="1">
                <a:solidFill>
                  <a:schemeClr val="tx1"/>
                </a:solidFill>
              </a:rPr>
              <a:t>Tidak</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Tolak</a:t>
            </a:r>
            <a:r>
              <a:rPr lang="en-US" dirty="0">
                <a:solidFill>
                  <a:schemeClr val="tx1"/>
                </a:solidFill>
              </a:rPr>
              <a:t> </a:t>
            </a:r>
            <a:r>
              <a:rPr lang="en-US" dirty="0" err="1">
                <a:solidFill>
                  <a:schemeClr val="tx1"/>
                </a:solidFill>
              </a:rPr>
              <a:t>Gratifikasi</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bentuk</a:t>
            </a:r>
            <a:r>
              <a:rPr lang="en-US" dirty="0">
                <a:solidFill>
                  <a:schemeClr val="tx1"/>
                </a:solidFill>
              </a:rPr>
              <a:t> </a:t>
            </a:r>
            <a:r>
              <a:rPr lang="en-US" dirty="0" err="1">
                <a:solidFill>
                  <a:schemeClr val="tx1"/>
                </a:solidFill>
              </a:rPr>
              <a:t>apapun</a:t>
            </a:r>
            <a:r>
              <a:rPr lang="en-US" dirty="0">
                <a:solidFill>
                  <a:schemeClr val="tx1"/>
                </a:solidFill>
              </a:rPr>
              <a:t>!" </a:t>
            </a:r>
            <a:r>
              <a:rPr lang="en-US" dirty="0" err="1">
                <a:solidFill>
                  <a:schemeClr val="tx1"/>
                </a:solidFill>
              </a:rPr>
              <a:t>pada</a:t>
            </a:r>
            <a:r>
              <a:rPr lang="en-US" dirty="0">
                <a:solidFill>
                  <a:schemeClr val="tx1"/>
                </a:solidFill>
              </a:rPr>
              <a:t> </a:t>
            </a:r>
            <a:r>
              <a:rPr lang="en-US" dirty="0" err="1">
                <a:solidFill>
                  <a:schemeClr val="tx1"/>
                </a:solidFill>
              </a:rPr>
              <a:t>Perangkat</a:t>
            </a:r>
            <a:r>
              <a:rPr lang="en-US" dirty="0">
                <a:solidFill>
                  <a:schemeClr val="tx1"/>
                </a:solidFill>
              </a:rPr>
              <a:t> Daerah.                                                                Banner </a:t>
            </a:r>
            <a:r>
              <a:rPr lang="en-US" dirty="0" err="1">
                <a:solidFill>
                  <a:schemeClr val="tx1"/>
                </a:solidFill>
              </a:rPr>
              <a:t>ini</a:t>
            </a:r>
            <a:r>
              <a:rPr lang="en-US" dirty="0">
                <a:solidFill>
                  <a:schemeClr val="tx1"/>
                </a:solidFill>
              </a:rPr>
              <a:t> </a:t>
            </a:r>
            <a:r>
              <a:rPr lang="en-US" dirty="0" err="1">
                <a:solidFill>
                  <a:schemeClr val="tx1"/>
                </a:solidFill>
              </a:rPr>
              <a:t>memuat</a:t>
            </a:r>
            <a:r>
              <a:rPr lang="en-US" dirty="0">
                <a:solidFill>
                  <a:schemeClr val="tx1"/>
                </a:solidFill>
              </a:rPr>
              <a:t> </a:t>
            </a:r>
            <a:r>
              <a:rPr lang="en-US" dirty="0" err="1">
                <a:solidFill>
                  <a:schemeClr val="tx1"/>
                </a:solidFill>
              </a:rPr>
              <a:t>pengertian</a:t>
            </a:r>
            <a:r>
              <a:rPr lang="en-US" dirty="0">
                <a:solidFill>
                  <a:schemeClr val="tx1"/>
                </a:solidFill>
              </a:rPr>
              <a:t> </a:t>
            </a:r>
            <a:r>
              <a:rPr lang="en-US" dirty="0" err="1">
                <a:solidFill>
                  <a:schemeClr val="tx1"/>
                </a:solidFill>
              </a:rPr>
              <a:t>gratifikasi</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sanksi</a:t>
            </a:r>
            <a:r>
              <a:rPr lang="en-US" dirty="0">
                <a:solidFill>
                  <a:schemeClr val="tx1"/>
                </a:solidFill>
              </a:rPr>
              <a:t> </a:t>
            </a:r>
            <a:r>
              <a:rPr lang="en-US" dirty="0" err="1">
                <a:solidFill>
                  <a:schemeClr val="tx1"/>
                </a:solidFill>
              </a:rPr>
              <a:t>atas</a:t>
            </a:r>
            <a:r>
              <a:rPr lang="en-US" dirty="0">
                <a:solidFill>
                  <a:schemeClr val="tx1"/>
                </a:solidFill>
              </a:rPr>
              <a:t> </a:t>
            </a:r>
            <a:r>
              <a:rPr lang="en-US" dirty="0" err="1">
                <a:solidFill>
                  <a:schemeClr val="tx1"/>
                </a:solidFill>
              </a:rPr>
              <a:t>pelanggaran</a:t>
            </a:r>
            <a:r>
              <a:rPr lang="en-US" dirty="0">
                <a:solidFill>
                  <a:schemeClr val="tx1"/>
                </a:solidFill>
              </a:rPr>
              <a:t> .                           </a:t>
            </a:r>
            <a:r>
              <a:rPr lang="en-US" dirty="0" err="1">
                <a:solidFill>
                  <a:schemeClr val="accent5">
                    <a:lumMod val="50000"/>
                  </a:schemeClr>
                </a:solidFill>
              </a:rPr>
              <a:t>Sosialisasi</a:t>
            </a:r>
            <a:r>
              <a:rPr lang="en-US" dirty="0">
                <a:solidFill>
                  <a:schemeClr val="accent5">
                    <a:lumMod val="50000"/>
                  </a:schemeClr>
                </a:solidFill>
              </a:rPr>
              <a:t> </a:t>
            </a:r>
            <a:r>
              <a:rPr lang="en-US" dirty="0" err="1">
                <a:solidFill>
                  <a:schemeClr val="accent5">
                    <a:lumMod val="50000"/>
                  </a:schemeClr>
                </a:solidFill>
              </a:rPr>
              <a:t>Pengendalian</a:t>
            </a:r>
            <a:r>
              <a:rPr lang="en-US" dirty="0">
                <a:solidFill>
                  <a:schemeClr val="accent5">
                    <a:lumMod val="50000"/>
                  </a:schemeClr>
                </a:solidFill>
              </a:rPr>
              <a:t> </a:t>
            </a:r>
            <a:r>
              <a:rPr lang="en-US" dirty="0" err="1">
                <a:solidFill>
                  <a:schemeClr val="accent5">
                    <a:lumMod val="50000"/>
                  </a:schemeClr>
                </a:solidFill>
              </a:rPr>
              <a:t>Gratifikasi</a:t>
            </a:r>
            <a:r>
              <a:rPr lang="en-US" dirty="0">
                <a:solidFill>
                  <a:schemeClr val="accent5">
                    <a:lumMod val="50000"/>
                  </a:schemeClr>
                </a:solidFill>
              </a:rPr>
              <a:t> </a:t>
            </a:r>
            <a:r>
              <a:rPr lang="en-US" dirty="0" err="1">
                <a:solidFill>
                  <a:schemeClr val="accent5">
                    <a:lumMod val="50000"/>
                  </a:schemeClr>
                </a:solidFill>
              </a:rPr>
              <a:t>tanggal</a:t>
            </a:r>
            <a:r>
              <a:rPr lang="en-US" dirty="0">
                <a:solidFill>
                  <a:schemeClr val="accent5">
                    <a:lumMod val="50000"/>
                  </a:schemeClr>
                </a:solidFill>
              </a:rPr>
              <a:t> 10 </a:t>
            </a:r>
            <a:r>
              <a:rPr lang="en-US" dirty="0" err="1">
                <a:solidFill>
                  <a:schemeClr val="accent5">
                    <a:lumMod val="50000"/>
                  </a:schemeClr>
                </a:solidFill>
              </a:rPr>
              <a:t>Desember</a:t>
            </a:r>
            <a:r>
              <a:rPr lang="en-US" dirty="0">
                <a:solidFill>
                  <a:schemeClr val="accent5">
                    <a:lumMod val="50000"/>
                  </a:schemeClr>
                </a:solidFill>
              </a:rPr>
              <a:t> 2016.</a:t>
            </a:r>
          </a:p>
          <a:p>
            <a:pPr eaLnBrk="1" hangingPunct="1">
              <a:defRPr/>
            </a:pPr>
            <a:endParaRPr lang="en-US" b="1" dirty="0">
              <a:solidFill>
                <a:schemeClr val="accent5">
                  <a:lumMod val="50000"/>
                </a:schemeClr>
              </a:solidFill>
            </a:endParaRPr>
          </a:p>
        </p:txBody>
      </p:sp>
      <p:sp>
        <p:nvSpPr>
          <p:cNvPr id="9" name="Rectangle 8"/>
          <p:cNvSpPr/>
          <p:nvPr/>
        </p:nvSpPr>
        <p:spPr>
          <a:xfrm>
            <a:off x="84138" y="2969029"/>
            <a:ext cx="9021762" cy="3383682"/>
          </a:xfrm>
          <a:prstGeom prst="rect">
            <a:avLst/>
          </a:prstGeom>
        </p:spPr>
        <p:style>
          <a:lnRef idx="3">
            <a:schemeClr val="lt1"/>
          </a:lnRef>
          <a:fillRef idx="1">
            <a:schemeClr val="accent6"/>
          </a:fillRef>
          <a:effectRef idx="1">
            <a:schemeClr val="accent6"/>
          </a:effectRef>
          <a:fontRef idx="minor">
            <a:schemeClr val="lt1"/>
          </a:fontRef>
        </p:style>
        <p:txBody>
          <a:bodyPr/>
          <a:lstStyle/>
          <a:p>
            <a:pPr eaLnBrk="1" hangingPunct="1">
              <a:defRPr/>
            </a:pPr>
            <a:r>
              <a:rPr lang="en-US" sz="2000" b="1" dirty="0">
                <a:solidFill>
                  <a:srgbClr val="2207E9"/>
                </a:solidFill>
              </a:rPr>
              <a:t>Level 3                                                                                                                                                                            </a:t>
            </a:r>
            <a:endParaRPr lang="en-US" sz="2000" dirty="0">
              <a:solidFill>
                <a:srgbClr val="2207E9"/>
              </a:solidFill>
            </a:endParaRPr>
          </a:p>
          <a:p>
            <a:pPr marL="342900" indent="-342900" algn="just" eaLnBrk="1" hangingPunct="1">
              <a:buFont typeface="Wingdings" panose="05000000000000000000" pitchFamily="2" charset="2"/>
              <a:buChar char="Ø"/>
              <a:defRPr/>
            </a:pPr>
            <a:r>
              <a:rPr lang="en-US" sz="2000" dirty="0" err="1">
                <a:solidFill>
                  <a:schemeClr val="tx1"/>
                </a:solidFill>
              </a:rPr>
              <a:t>Pembentukan</a:t>
            </a:r>
            <a:r>
              <a:rPr lang="en-US" sz="2000" dirty="0">
                <a:solidFill>
                  <a:schemeClr val="tx1"/>
                </a:solidFill>
              </a:rPr>
              <a:t> UPG </a:t>
            </a:r>
            <a:r>
              <a:rPr lang="en-US" sz="2000" dirty="0" err="1">
                <a:solidFill>
                  <a:schemeClr val="tx1"/>
                </a:solidFill>
              </a:rPr>
              <a:t>sebagai</a:t>
            </a:r>
            <a:r>
              <a:rPr lang="en-US" sz="2000" dirty="0">
                <a:solidFill>
                  <a:schemeClr val="tx1"/>
                </a:solidFill>
              </a:rPr>
              <a:t> unit </a:t>
            </a:r>
            <a:r>
              <a:rPr lang="en-US" sz="2000" dirty="0" err="1">
                <a:solidFill>
                  <a:schemeClr val="tx1"/>
                </a:solidFill>
              </a:rPr>
              <a:t>pelayanan</a:t>
            </a:r>
            <a:r>
              <a:rPr lang="en-US" sz="2000" dirty="0">
                <a:solidFill>
                  <a:schemeClr val="tx1"/>
                </a:solidFill>
              </a:rPr>
              <a:t> </a:t>
            </a:r>
            <a:r>
              <a:rPr lang="en-US" sz="2000" dirty="0" err="1">
                <a:solidFill>
                  <a:schemeClr val="tx1"/>
                </a:solidFill>
              </a:rPr>
              <a:t>dan</a:t>
            </a:r>
            <a:r>
              <a:rPr lang="en-US" sz="2000" dirty="0">
                <a:solidFill>
                  <a:schemeClr val="tx1"/>
                </a:solidFill>
              </a:rPr>
              <a:t> </a:t>
            </a:r>
            <a:r>
              <a:rPr lang="en-US" sz="2000" dirty="0" err="1">
                <a:solidFill>
                  <a:schemeClr val="tx1"/>
                </a:solidFill>
              </a:rPr>
              <a:t>informasi</a:t>
            </a:r>
            <a:r>
              <a:rPr lang="en-US" sz="2000" dirty="0">
                <a:solidFill>
                  <a:schemeClr val="tx1"/>
                </a:solidFill>
              </a:rPr>
              <a:t> (help desk). </a:t>
            </a:r>
          </a:p>
          <a:p>
            <a:pPr marL="342900" indent="-342900" algn="just" eaLnBrk="1" hangingPunct="1">
              <a:buFont typeface="Wingdings" panose="05000000000000000000" pitchFamily="2" charset="2"/>
              <a:buChar char="Ø"/>
              <a:defRPr/>
            </a:pPr>
            <a:r>
              <a:rPr lang="en-US" sz="2000" dirty="0">
                <a:solidFill>
                  <a:schemeClr val="tx1"/>
                </a:solidFill>
              </a:rPr>
              <a:t>Drop Box </a:t>
            </a:r>
            <a:r>
              <a:rPr lang="en-US" sz="2000" dirty="0" err="1">
                <a:solidFill>
                  <a:schemeClr val="tx1"/>
                </a:solidFill>
              </a:rPr>
              <a:t>pengaduan</a:t>
            </a:r>
            <a:r>
              <a:rPr lang="en-US" sz="2000" dirty="0">
                <a:solidFill>
                  <a:schemeClr val="tx1"/>
                </a:solidFill>
              </a:rPr>
              <a:t> </a:t>
            </a:r>
            <a:r>
              <a:rPr lang="en-US" sz="2000" dirty="0" err="1">
                <a:solidFill>
                  <a:schemeClr val="tx1"/>
                </a:solidFill>
              </a:rPr>
              <a:t>gratifikasi</a:t>
            </a:r>
            <a:r>
              <a:rPr lang="en-US" sz="2000" dirty="0">
                <a:solidFill>
                  <a:schemeClr val="tx1"/>
                </a:solidFill>
              </a:rPr>
              <a:t> di OPD-OPD</a:t>
            </a:r>
          </a:p>
          <a:p>
            <a:pPr marL="342900" indent="-342900" algn="just" eaLnBrk="1" hangingPunct="1">
              <a:buFont typeface="Wingdings" panose="05000000000000000000" pitchFamily="2" charset="2"/>
              <a:buChar char="Ø"/>
              <a:defRPr/>
            </a:pPr>
            <a:r>
              <a:rPr lang="en-US" sz="2000" dirty="0">
                <a:solidFill>
                  <a:schemeClr val="tx1"/>
                </a:solidFill>
              </a:rPr>
              <a:t>Banner </a:t>
            </a:r>
            <a:r>
              <a:rPr lang="en-US" sz="2000" dirty="0" err="1">
                <a:solidFill>
                  <a:schemeClr val="tx1"/>
                </a:solidFill>
              </a:rPr>
              <a:t>tentang</a:t>
            </a:r>
            <a:r>
              <a:rPr lang="en-US" sz="2000" dirty="0">
                <a:solidFill>
                  <a:schemeClr val="tx1"/>
                </a:solidFill>
              </a:rPr>
              <a:t> </a:t>
            </a:r>
            <a:r>
              <a:rPr lang="en-US" sz="2000" dirty="0" err="1">
                <a:solidFill>
                  <a:schemeClr val="tx1"/>
                </a:solidFill>
              </a:rPr>
              <a:t>aplikasi</a:t>
            </a:r>
            <a:r>
              <a:rPr lang="en-US" sz="2000" dirty="0">
                <a:solidFill>
                  <a:schemeClr val="tx1"/>
                </a:solidFill>
              </a:rPr>
              <a:t> </a:t>
            </a:r>
            <a:r>
              <a:rPr lang="en-US" sz="2000" dirty="0" err="1">
                <a:solidFill>
                  <a:schemeClr val="tx1"/>
                </a:solidFill>
              </a:rPr>
              <a:t>Sibadra</a:t>
            </a:r>
            <a:r>
              <a:rPr lang="en-US" sz="2000" dirty="0">
                <a:solidFill>
                  <a:schemeClr val="tx1"/>
                </a:solidFill>
              </a:rPr>
              <a:t> yang </a:t>
            </a:r>
            <a:r>
              <a:rPr lang="en-US" sz="2000" dirty="0" err="1">
                <a:solidFill>
                  <a:schemeClr val="tx1"/>
                </a:solidFill>
              </a:rPr>
              <a:t>merupakan</a:t>
            </a:r>
            <a:r>
              <a:rPr lang="en-US" sz="2000" dirty="0">
                <a:solidFill>
                  <a:schemeClr val="tx1"/>
                </a:solidFill>
              </a:rPr>
              <a:t> media </a:t>
            </a:r>
            <a:r>
              <a:rPr lang="en-US" sz="2000" dirty="0" err="1">
                <a:solidFill>
                  <a:schemeClr val="tx1"/>
                </a:solidFill>
              </a:rPr>
              <a:t>bagi</a:t>
            </a:r>
            <a:r>
              <a:rPr lang="en-US" sz="2000" dirty="0">
                <a:solidFill>
                  <a:schemeClr val="tx1"/>
                </a:solidFill>
              </a:rPr>
              <a:t> </a:t>
            </a:r>
            <a:r>
              <a:rPr lang="en-US" sz="2000" dirty="0" err="1">
                <a:solidFill>
                  <a:schemeClr val="tx1"/>
                </a:solidFill>
              </a:rPr>
              <a:t>masyarakat</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menyampaikan</a:t>
            </a:r>
            <a:r>
              <a:rPr lang="en-US" sz="2000" dirty="0">
                <a:solidFill>
                  <a:schemeClr val="tx1"/>
                </a:solidFill>
              </a:rPr>
              <a:t> </a:t>
            </a:r>
            <a:r>
              <a:rPr lang="en-US" sz="2000" dirty="0" err="1">
                <a:solidFill>
                  <a:schemeClr val="tx1"/>
                </a:solidFill>
              </a:rPr>
              <a:t>aduan</a:t>
            </a:r>
            <a:r>
              <a:rPr lang="en-US" sz="2000" dirty="0">
                <a:solidFill>
                  <a:schemeClr val="tx1"/>
                </a:solidFill>
              </a:rPr>
              <a:t>, </a:t>
            </a:r>
            <a:r>
              <a:rPr lang="en-US" sz="2000" dirty="0" err="1">
                <a:solidFill>
                  <a:schemeClr val="tx1"/>
                </a:solidFill>
              </a:rPr>
              <a:t>aspirasi</a:t>
            </a:r>
            <a:r>
              <a:rPr lang="en-US" sz="2000" dirty="0">
                <a:solidFill>
                  <a:schemeClr val="tx1"/>
                </a:solidFill>
              </a:rPr>
              <a:t> </a:t>
            </a:r>
            <a:r>
              <a:rPr lang="en-US" sz="2000" dirty="0" err="1">
                <a:solidFill>
                  <a:schemeClr val="tx1"/>
                </a:solidFill>
              </a:rPr>
              <a:t>dan</a:t>
            </a:r>
            <a:r>
              <a:rPr lang="en-US" sz="2000" dirty="0">
                <a:solidFill>
                  <a:schemeClr val="tx1"/>
                </a:solidFill>
              </a:rPr>
              <a:t> saran </a:t>
            </a:r>
            <a:r>
              <a:rPr lang="en-US" sz="2000" dirty="0" err="1">
                <a:solidFill>
                  <a:schemeClr val="tx1"/>
                </a:solidFill>
              </a:rPr>
              <a:t>tentang</a:t>
            </a:r>
            <a:r>
              <a:rPr lang="en-US" sz="2000" dirty="0">
                <a:solidFill>
                  <a:schemeClr val="tx1"/>
                </a:solidFill>
              </a:rPr>
              <a:t> </a:t>
            </a:r>
            <a:r>
              <a:rPr lang="en-US" sz="2000" dirty="0" err="1">
                <a:solidFill>
                  <a:schemeClr val="tx1"/>
                </a:solidFill>
              </a:rPr>
              <a:t>pelayanan</a:t>
            </a:r>
            <a:r>
              <a:rPr lang="en-US" sz="2000" dirty="0">
                <a:solidFill>
                  <a:schemeClr val="tx1"/>
                </a:solidFill>
              </a:rPr>
              <a:t> </a:t>
            </a:r>
            <a:r>
              <a:rPr lang="en-US" sz="2000" dirty="0" err="1">
                <a:solidFill>
                  <a:schemeClr val="tx1"/>
                </a:solidFill>
              </a:rPr>
              <a:t>publik</a:t>
            </a:r>
            <a:endParaRPr lang="en-US" sz="2000" dirty="0">
              <a:solidFill>
                <a:schemeClr val="tx1"/>
              </a:solidFill>
            </a:endParaRPr>
          </a:p>
          <a:p>
            <a:pPr marL="342900" indent="-342900" algn="just" eaLnBrk="1" hangingPunct="1">
              <a:buFont typeface="Wingdings" panose="05000000000000000000" pitchFamily="2" charset="2"/>
              <a:buChar char="Ø"/>
              <a:defRPr/>
            </a:pPr>
            <a:r>
              <a:rPr lang="en-US" sz="2000" dirty="0">
                <a:solidFill>
                  <a:schemeClr val="tx1"/>
                </a:solidFill>
              </a:rPr>
              <a:t>Lap UPG :</a:t>
            </a:r>
            <a:r>
              <a:rPr lang="en-US" sz="2000" dirty="0" err="1">
                <a:solidFill>
                  <a:schemeClr val="tx1"/>
                </a:solidFill>
              </a:rPr>
              <a:t>Tidak</a:t>
            </a:r>
            <a:r>
              <a:rPr lang="en-US" sz="2000" dirty="0">
                <a:solidFill>
                  <a:schemeClr val="tx1"/>
                </a:solidFill>
              </a:rPr>
              <a:t> </a:t>
            </a:r>
            <a:r>
              <a:rPr lang="en-US" sz="2000" dirty="0" err="1">
                <a:solidFill>
                  <a:schemeClr val="tx1"/>
                </a:solidFill>
              </a:rPr>
              <a:t>ada</a:t>
            </a:r>
            <a:r>
              <a:rPr lang="en-US" sz="2000" dirty="0">
                <a:solidFill>
                  <a:schemeClr val="tx1"/>
                </a:solidFill>
              </a:rPr>
              <a:t> </a:t>
            </a:r>
            <a:r>
              <a:rPr lang="en-US" sz="2000" dirty="0" err="1">
                <a:solidFill>
                  <a:schemeClr val="tx1"/>
                </a:solidFill>
              </a:rPr>
              <a:t>pelanggaran</a:t>
            </a:r>
            <a:r>
              <a:rPr lang="en-US" sz="2000" dirty="0">
                <a:solidFill>
                  <a:schemeClr val="tx1"/>
                </a:solidFill>
              </a:rPr>
              <a:t> </a:t>
            </a:r>
            <a:r>
              <a:rPr lang="en-US" sz="2000" dirty="0" err="1">
                <a:solidFill>
                  <a:schemeClr val="tx1"/>
                </a:solidFill>
              </a:rPr>
              <a:t>terhadap</a:t>
            </a:r>
            <a:r>
              <a:rPr lang="en-US" sz="2000" dirty="0">
                <a:solidFill>
                  <a:schemeClr val="tx1"/>
                </a:solidFill>
              </a:rPr>
              <a:t> </a:t>
            </a:r>
            <a:r>
              <a:rPr lang="en-US" sz="2000" dirty="0" err="1">
                <a:solidFill>
                  <a:schemeClr val="tx1"/>
                </a:solidFill>
              </a:rPr>
              <a:t>peraturan</a:t>
            </a:r>
            <a:r>
              <a:rPr lang="en-US" sz="2000" dirty="0">
                <a:solidFill>
                  <a:schemeClr val="tx1"/>
                </a:solidFill>
              </a:rPr>
              <a:t> </a:t>
            </a:r>
            <a:r>
              <a:rPr lang="en-US" sz="2000" dirty="0" err="1">
                <a:solidFill>
                  <a:schemeClr val="tx1"/>
                </a:solidFill>
              </a:rPr>
              <a:t>gratifikasi</a:t>
            </a:r>
            <a:r>
              <a:rPr lang="en-US" sz="2000" dirty="0">
                <a:solidFill>
                  <a:schemeClr val="tx1"/>
                </a:solidFill>
              </a:rPr>
              <a:t> </a:t>
            </a:r>
            <a:r>
              <a:rPr lang="en-US" sz="2000" dirty="0" err="1">
                <a:solidFill>
                  <a:schemeClr val="tx1"/>
                </a:solidFill>
              </a:rPr>
              <a:t>sehingga</a:t>
            </a:r>
            <a:r>
              <a:rPr lang="en-US" sz="2000" dirty="0">
                <a:solidFill>
                  <a:schemeClr val="tx1"/>
                </a:solidFill>
              </a:rPr>
              <a:t> </a:t>
            </a:r>
            <a:r>
              <a:rPr lang="en-US" sz="2000" dirty="0" err="1">
                <a:solidFill>
                  <a:schemeClr val="tx1"/>
                </a:solidFill>
              </a:rPr>
              <a:t>tidak</a:t>
            </a:r>
            <a:r>
              <a:rPr lang="en-US" sz="2000" dirty="0">
                <a:solidFill>
                  <a:schemeClr val="tx1"/>
                </a:solidFill>
              </a:rPr>
              <a:t> </a:t>
            </a:r>
            <a:r>
              <a:rPr lang="en-US" sz="2000" dirty="0" err="1">
                <a:solidFill>
                  <a:schemeClr val="tx1"/>
                </a:solidFill>
              </a:rPr>
              <a:t>ada</a:t>
            </a:r>
            <a:r>
              <a:rPr lang="en-US" sz="2000" dirty="0">
                <a:solidFill>
                  <a:schemeClr val="tx1"/>
                </a:solidFill>
              </a:rPr>
              <a:t> </a:t>
            </a:r>
            <a:r>
              <a:rPr lang="en-US" sz="2000" dirty="0" err="1">
                <a:solidFill>
                  <a:schemeClr val="tx1"/>
                </a:solidFill>
              </a:rPr>
              <a:t>dokumentasi</a:t>
            </a:r>
            <a:r>
              <a:rPr lang="en-US" sz="2000" dirty="0">
                <a:solidFill>
                  <a:schemeClr val="tx1"/>
                </a:solidFill>
              </a:rPr>
              <a:t> </a:t>
            </a:r>
            <a:r>
              <a:rPr lang="en-US" sz="2000" dirty="0" err="1">
                <a:solidFill>
                  <a:schemeClr val="tx1"/>
                </a:solidFill>
              </a:rPr>
              <a:t>mengenai</a:t>
            </a:r>
            <a:r>
              <a:rPr lang="en-US" sz="2000" dirty="0">
                <a:solidFill>
                  <a:schemeClr val="tx1"/>
                </a:solidFill>
              </a:rPr>
              <a:t> </a:t>
            </a:r>
            <a:r>
              <a:rPr lang="en-US" sz="2000" dirty="0" err="1">
                <a:solidFill>
                  <a:schemeClr val="tx1"/>
                </a:solidFill>
              </a:rPr>
              <a:t>kasus</a:t>
            </a:r>
            <a:r>
              <a:rPr lang="en-US" sz="2000" dirty="0">
                <a:solidFill>
                  <a:schemeClr val="tx1"/>
                </a:solidFill>
              </a:rPr>
              <a:t> </a:t>
            </a:r>
            <a:r>
              <a:rPr lang="en-US" sz="2000" dirty="0" err="1">
                <a:solidFill>
                  <a:schemeClr val="tx1"/>
                </a:solidFill>
              </a:rPr>
              <a:t>pelanggaran</a:t>
            </a:r>
            <a:r>
              <a:rPr lang="en-US" sz="2000" dirty="0">
                <a:solidFill>
                  <a:schemeClr val="tx1"/>
                </a:solidFill>
              </a:rPr>
              <a:t> </a:t>
            </a:r>
            <a:r>
              <a:rPr lang="en-US" sz="2000" dirty="0" err="1">
                <a:solidFill>
                  <a:schemeClr val="tx1"/>
                </a:solidFill>
              </a:rPr>
              <a:t>aturan</a:t>
            </a:r>
            <a:r>
              <a:rPr lang="en-US" sz="2000" dirty="0">
                <a:solidFill>
                  <a:schemeClr val="tx1"/>
                </a:solidFill>
              </a:rPr>
              <a:t> </a:t>
            </a:r>
            <a:r>
              <a:rPr lang="en-US" sz="2000" dirty="0" err="1">
                <a:solidFill>
                  <a:schemeClr val="tx1"/>
                </a:solidFill>
              </a:rPr>
              <a:t>gratifikasi</a:t>
            </a:r>
            <a:r>
              <a:rPr lang="en-US" sz="2000" dirty="0">
                <a:solidFill>
                  <a:schemeClr val="tx1"/>
                </a:solidFill>
              </a:rPr>
              <a:t>.</a:t>
            </a:r>
          </a:p>
          <a:p>
            <a:pPr marL="342900" indent="-342900" algn="just" eaLnBrk="1" hangingPunct="1">
              <a:buFont typeface="Wingdings" panose="05000000000000000000" pitchFamily="2" charset="2"/>
              <a:buChar char="Ø"/>
              <a:defRPr/>
            </a:pPr>
            <a:r>
              <a:rPr lang="en-US" sz="2000" dirty="0">
                <a:solidFill>
                  <a:schemeClr val="tx1"/>
                </a:solidFill>
              </a:rPr>
              <a:t>Surat </a:t>
            </a:r>
            <a:r>
              <a:rPr lang="en-US" sz="2000" dirty="0" err="1">
                <a:solidFill>
                  <a:schemeClr val="tx1"/>
                </a:solidFill>
              </a:rPr>
              <a:t>permintaan</a:t>
            </a:r>
            <a:r>
              <a:rPr lang="en-US" sz="2000" dirty="0">
                <a:solidFill>
                  <a:schemeClr val="tx1"/>
                </a:solidFill>
              </a:rPr>
              <a:t> </a:t>
            </a:r>
            <a:r>
              <a:rPr lang="en-US" sz="2000" dirty="0" err="1">
                <a:solidFill>
                  <a:schemeClr val="tx1"/>
                </a:solidFill>
              </a:rPr>
              <a:t>pengisian</a:t>
            </a:r>
            <a:r>
              <a:rPr lang="en-US" sz="2000" dirty="0">
                <a:solidFill>
                  <a:schemeClr val="tx1"/>
                </a:solidFill>
              </a:rPr>
              <a:t> form LHKPN </a:t>
            </a:r>
            <a:r>
              <a:rPr lang="en-US" sz="2000" dirty="0" err="1">
                <a:solidFill>
                  <a:schemeClr val="tx1"/>
                </a:solidFill>
              </a:rPr>
              <a:t>untuk</a:t>
            </a:r>
            <a:r>
              <a:rPr lang="en-US" sz="2000" dirty="0">
                <a:solidFill>
                  <a:schemeClr val="tx1"/>
                </a:solidFill>
              </a:rPr>
              <a:t> </a:t>
            </a:r>
            <a:r>
              <a:rPr lang="en-US" sz="2000" dirty="0" err="1">
                <a:solidFill>
                  <a:schemeClr val="tx1"/>
                </a:solidFill>
              </a:rPr>
              <a:t>pejabat</a:t>
            </a:r>
            <a:r>
              <a:rPr lang="en-US" sz="2000" dirty="0">
                <a:solidFill>
                  <a:schemeClr val="tx1"/>
                </a:solidFill>
              </a:rPr>
              <a:t> di </a:t>
            </a:r>
            <a:r>
              <a:rPr lang="en-US" sz="2000" dirty="0" err="1">
                <a:solidFill>
                  <a:schemeClr val="tx1"/>
                </a:solidFill>
              </a:rPr>
              <a:t>Pemda</a:t>
            </a:r>
            <a:r>
              <a:rPr lang="en-US" sz="2000" dirty="0">
                <a:solidFill>
                  <a:schemeClr val="tx1"/>
                </a:solidFill>
              </a:rPr>
              <a:t> Kota </a:t>
            </a:r>
            <a:r>
              <a:rPr lang="en-US" sz="2000" dirty="0" err="1">
                <a:solidFill>
                  <a:schemeClr val="tx1"/>
                </a:solidFill>
              </a:rPr>
              <a:t>Mercure</a:t>
            </a:r>
            <a:endParaRPr lang="en-US" sz="2000" dirty="0">
              <a:solidFill>
                <a:schemeClr val="tx1"/>
              </a:solidFill>
            </a:endParaRPr>
          </a:p>
        </p:txBody>
      </p:sp>
      <p:sp>
        <p:nvSpPr>
          <p:cNvPr id="12295" name="Title 7"/>
          <p:cNvSpPr>
            <a:spLocks noGrp="1" noChangeArrowheads="1"/>
          </p:cNvSpPr>
          <p:nvPr>
            <p:ph type="title"/>
          </p:nvPr>
        </p:nvSpPr>
        <p:spPr bwMode="grayWhite">
          <a:xfrm>
            <a:off x="84138" y="620713"/>
            <a:ext cx="4908550" cy="358775"/>
          </a:xfrm>
        </p:spPr>
        <p:txBody>
          <a:bodyPr>
            <a:normAutofit fontScale="90000"/>
          </a:bodyPr>
          <a:lstStyle/>
          <a:p>
            <a:pPr fontAlgn="auto">
              <a:spcAft>
                <a:spcPts val="0"/>
              </a:spcAft>
              <a:defRPr/>
            </a:pPr>
            <a:r>
              <a:rPr lang="en-US" altLang="en-US" sz="2800" i="1" dirty="0" err="1">
                <a:solidFill>
                  <a:schemeClr val="tx1"/>
                </a:solidFill>
                <a:latin typeface="Bahnschrift Light SemiCondensed" panose="020B0502040204020203" pitchFamily="34" charset="0"/>
              </a:rPr>
              <a:t>Pengendalian</a:t>
            </a:r>
            <a:r>
              <a:rPr lang="en-US" altLang="en-US" sz="2800" i="1" dirty="0">
                <a:solidFill>
                  <a:schemeClr val="tx1"/>
                </a:solidFill>
                <a:latin typeface="Bahnschrift Light SemiCondensed" panose="020B0502040204020203" pitchFamily="34" charset="0"/>
              </a:rPr>
              <a:t> </a:t>
            </a:r>
            <a:r>
              <a:rPr lang="en-US" altLang="en-US" sz="2800" i="1" dirty="0" err="1">
                <a:solidFill>
                  <a:schemeClr val="tx1"/>
                </a:solidFill>
                <a:latin typeface="Bahnschrift Light SemiCondensed" panose="020B0502040204020203" pitchFamily="34" charset="0"/>
              </a:rPr>
              <a:t>Gratifikasi</a:t>
            </a:r>
            <a:endParaRPr lang="ru-RU" altLang="en-US" sz="2800" i="1" dirty="0">
              <a:solidFill>
                <a:schemeClr val="tx1"/>
              </a:solidFill>
              <a:latin typeface="Bahnschrift Light SemiCondensed" panose="020B05020402040202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7"/>
          <p:cNvSpPr txBox="1">
            <a:spLocks/>
          </p:cNvSpPr>
          <p:nvPr/>
        </p:nvSpPr>
        <p:spPr bwMode="grayWhite">
          <a:xfrm>
            <a:off x="-20638" y="46038"/>
            <a:ext cx="8929688" cy="64611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800" b="1" u="sng" dirty="0">
                <a:latin typeface="Bahnschrift Light SemiCondensed" panose="020B0502040204020203" pitchFamily="34" charset="0"/>
              </a:rPr>
              <a:t>1.1 </a:t>
            </a:r>
            <a:r>
              <a:rPr lang="en-US" altLang="en-US" sz="3800" b="1" u="sng" dirty="0" err="1">
                <a:latin typeface="Bahnschrift Light SemiCondensed" panose="020B0502040204020203" pitchFamily="34" charset="0"/>
              </a:rPr>
              <a:t>Penegakan</a:t>
            </a:r>
            <a:r>
              <a:rPr lang="en-US" altLang="en-US" sz="3800" b="1" u="sng" dirty="0">
                <a:latin typeface="Bahnschrift Light SemiCondensed" panose="020B0502040204020203" pitchFamily="34" charset="0"/>
              </a:rPr>
              <a:t> </a:t>
            </a:r>
            <a:r>
              <a:rPr lang="en-US" altLang="en-US" sz="3800" b="1" u="sng" dirty="0" err="1">
                <a:latin typeface="Bahnschrift Light SemiCondensed" panose="020B0502040204020203" pitchFamily="34" charset="0"/>
              </a:rPr>
              <a:t>Integritas</a:t>
            </a:r>
            <a:r>
              <a:rPr lang="en-US" altLang="en-US" sz="3800" b="1" u="sng" dirty="0">
                <a:latin typeface="Bahnschrift Light SemiCondensed" panose="020B0502040204020203" pitchFamily="34" charset="0"/>
              </a:rPr>
              <a:t> </a:t>
            </a:r>
            <a:r>
              <a:rPr lang="en-US" altLang="en-US" sz="3800" b="1" u="sng" dirty="0" err="1">
                <a:latin typeface="Bahnschrift Light SemiCondensed" panose="020B0502040204020203" pitchFamily="34" charset="0"/>
              </a:rPr>
              <a:t>dan</a:t>
            </a:r>
            <a:r>
              <a:rPr lang="en-US" altLang="en-US" sz="3800" b="1" u="sng" dirty="0">
                <a:latin typeface="Bahnschrift Light SemiCondensed" panose="020B0502040204020203" pitchFamily="34" charset="0"/>
              </a:rPr>
              <a:t> </a:t>
            </a:r>
            <a:r>
              <a:rPr lang="en-US" altLang="en-US" sz="3800" b="1" u="sng" dirty="0" err="1">
                <a:latin typeface="Bahnschrift Light SemiCondensed" panose="020B0502040204020203" pitchFamily="34" charset="0"/>
              </a:rPr>
              <a:t>Nilai</a:t>
            </a:r>
            <a:r>
              <a:rPr lang="en-US" altLang="en-US" sz="3800" b="1" u="sng" dirty="0">
                <a:latin typeface="Bahnschrift Light SemiCondensed" panose="020B0502040204020203" pitchFamily="34" charset="0"/>
              </a:rPr>
              <a:t> </a:t>
            </a:r>
            <a:r>
              <a:rPr lang="en-US" altLang="en-US" sz="3800" b="1" u="sng" dirty="0" err="1">
                <a:latin typeface="Bahnschrift Light SemiCondensed" panose="020B0502040204020203" pitchFamily="34" charset="0"/>
              </a:rPr>
              <a:t>Etika</a:t>
            </a:r>
            <a:endParaRPr lang="ru-RU" altLang="en-US" sz="3800" b="1" u="sng" dirty="0">
              <a:latin typeface="Bahnschrift Light SemiCondensed" panose="020B0502040204020203" pitchFamily="34" charset="0"/>
            </a:endParaRPr>
          </a:p>
        </p:txBody>
      </p:sp>
      <p:sp>
        <p:nvSpPr>
          <p:cNvPr id="3" name="Rectangle 2"/>
          <p:cNvSpPr/>
          <p:nvPr/>
        </p:nvSpPr>
        <p:spPr>
          <a:xfrm>
            <a:off x="84138" y="981074"/>
            <a:ext cx="4621212" cy="3240013"/>
          </a:xfrm>
          <a:prstGeom prst="rect">
            <a:avLst/>
          </a:prstGeom>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en-US" sz="1400" b="1" dirty="0">
                <a:solidFill>
                  <a:schemeClr val="tx1"/>
                </a:solidFill>
              </a:rPr>
              <a:t>Level 1 </a:t>
            </a:r>
          </a:p>
          <a:p>
            <a:pPr eaLnBrk="1" hangingPunct="1">
              <a:defRPr/>
            </a:pPr>
            <a:endParaRPr lang="en-US" sz="1400" dirty="0">
              <a:solidFill>
                <a:schemeClr val="tx1"/>
              </a:solidFill>
            </a:endParaRPr>
          </a:p>
          <a:p>
            <a:pPr eaLnBrk="1" hangingPunct="1">
              <a:defRPr/>
            </a:pPr>
            <a:r>
              <a:rPr lang="en-US" sz="1400" dirty="0">
                <a:solidFill>
                  <a:schemeClr val="tx1"/>
                </a:solidFill>
              </a:rPr>
              <a:t>PP 53/ 2010 </a:t>
            </a:r>
            <a:r>
              <a:rPr lang="en-US" sz="1400" dirty="0" err="1">
                <a:solidFill>
                  <a:schemeClr val="tx1"/>
                </a:solidFill>
              </a:rPr>
              <a:t>Disiplin</a:t>
            </a:r>
            <a:r>
              <a:rPr lang="en-US" sz="1400" dirty="0">
                <a:solidFill>
                  <a:schemeClr val="tx1"/>
                </a:solidFill>
              </a:rPr>
              <a:t> PNS                                                                  </a:t>
            </a:r>
            <a:r>
              <a:rPr lang="sv-SE" sz="1400" dirty="0">
                <a:solidFill>
                  <a:schemeClr val="tx1"/>
                </a:solidFill>
                <a:hlinkClick r:id="rId2" action="ppaction://hlinkfile"/>
              </a:rPr>
              <a:t>Peraturan Direktur RSUD Nomor 800/04/PerDir/RSUD/X/2017 tentang Kode Etik Pegawai BLUD RSUD Kota Mercure</a:t>
            </a:r>
            <a:endParaRPr lang="sv-SE" sz="1400" dirty="0">
              <a:solidFill>
                <a:schemeClr val="tx1"/>
              </a:solidFill>
            </a:endParaRPr>
          </a:p>
          <a:p>
            <a:pPr eaLnBrk="1" hangingPunct="1">
              <a:defRPr/>
            </a:pPr>
            <a:r>
              <a:rPr lang="sv-SE" sz="1400" dirty="0">
                <a:solidFill>
                  <a:schemeClr val="tx1"/>
                </a:solidFill>
              </a:rPr>
              <a:t>Pasal 1 Angka 9 : Kode Etik BLUD RSUD Kota Mercure yang selanjutnya disebut Kode Etik adalah Pedoman Sikap, tingkah laku dan perbuatan pegawai BLUD RSUD Kota Mercure dalam melaksanakan tugas pokok dan fungsi organisasi dalam pergaulan hidup sehari-hari. </a:t>
            </a:r>
          </a:p>
          <a:p>
            <a:pPr algn="just" eaLnBrk="1" hangingPunct="1">
              <a:defRPr/>
            </a:pPr>
            <a:r>
              <a:rPr lang="sv-SE" sz="1400" dirty="0">
                <a:solidFill>
                  <a:schemeClr val="tx1"/>
                </a:solidFill>
              </a:rPr>
              <a:t>Bab III Norma Dasar dan Standar Perilaku Organisasi, Pasal 4 mengatur 11 Kode Etik </a:t>
            </a:r>
          </a:p>
          <a:p>
            <a:pPr eaLnBrk="1" hangingPunct="1">
              <a:defRPr/>
            </a:pPr>
            <a:r>
              <a:rPr lang="sv-SE" sz="1400" dirty="0">
                <a:solidFill>
                  <a:schemeClr val="tx1"/>
                </a:solidFill>
                <a:hlinkClick r:id="rId3" action="ppaction://hlinkfile"/>
              </a:rPr>
              <a:t>SK Komite Etik dan Hukum RSUD</a:t>
            </a:r>
            <a:endParaRPr lang="sv-SE" sz="1400" dirty="0">
              <a:solidFill>
                <a:schemeClr val="tx1"/>
              </a:solidFill>
            </a:endParaRPr>
          </a:p>
        </p:txBody>
      </p:sp>
      <p:sp>
        <p:nvSpPr>
          <p:cNvPr id="8" name="Rectangle 7"/>
          <p:cNvSpPr/>
          <p:nvPr/>
        </p:nvSpPr>
        <p:spPr>
          <a:xfrm>
            <a:off x="5148064" y="979489"/>
            <a:ext cx="3949899" cy="216147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eaLnBrk="1" hangingPunct="1">
              <a:defRPr/>
            </a:pPr>
            <a:r>
              <a:rPr lang="en-US" b="1" dirty="0">
                <a:solidFill>
                  <a:srgbClr val="2207E9"/>
                </a:solidFill>
              </a:rPr>
              <a:t>Level 2</a:t>
            </a:r>
          </a:p>
          <a:p>
            <a:pPr eaLnBrk="1" hangingPunct="1">
              <a:defRPr/>
            </a:pPr>
            <a:r>
              <a:rPr lang="en-US" dirty="0" err="1">
                <a:solidFill>
                  <a:schemeClr val="accent5">
                    <a:lumMod val="75000"/>
                  </a:schemeClr>
                </a:solidFill>
              </a:rPr>
              <a:t>Pengkomunikasian</a:t>
            </a:r>
            <a:r>
              <a:rPr lang="en-US" dirty="0">
                <a:solidFill>
                  <a:schemeClr val="accent5">
                    <a:lumMod val="75000"/>
                  </a:schemeClr>
                </a:solidFill>
              </a:rPr>
              <a:t>/</a:t>
            </a:r>
            <a:r>
              <a:rPr lang="en-US" dirty="0" err="1">
                <a:solidFill>
                  <a:schemeClr val="accent5">
                    <a:lumMod val="75000"/>
                  </a:schemeClr>
                </a:solidFill>
              </a:rPr>
              <a:t>sosialisasi</a:t>
            </a:r>
            <a:r>
              <a:rPr lang="en-US" dirty="0">
                <a:solidFill>
                  <a:schemeClr val="accent5">
                    <a:lumMod val="75000"/>
                  </a:schemeClr>
                </a:solidFill>
              </a:rPr>
              <a:t> </a:t>
            </a:r>
            <a:r>
              <a:rPr lang="en-US" dirty="0" err="1">
                <a:solidFill>
                  <a:schemeClr val="accent5">
                    <a:lumMod val="75000"/>
                  </a:schemeClr>
                </a:solidFill>
              </a:rPr>
              <a:t>kode</a:t>
            </a:r>
            <a:r>
              <a:rPr lang="en-US" dirty="0">
                <a:solidFill>
                  <a:schemeClr val="accent5">
                    <a:lumMod val="75000"/>
                  </a:schemeClr>
                </a:solidFill>
              </a:rPr>
              <a:t> </a:t>
            </a:r>
            <a:r>
              <a:rPr lang="en-US" dirty="0" err="1">
                <a:solidFill>
                  <a:schemeClr val="accent5">
                    <a:lumMod val="75000"/>
                  </a:schemeClr>
                </a:solidFill>
              </a:rPr>
              <a:t>etik</a:t>
            </a:r>
            <a:r>
              <a:rPr lang="en-US" dirty="0">
                <a:solidFill>
                  <a:schemeClr val="accent5">
                    <a:lumMod val="75000"/>
                  </a:schemeClr>
                </a:solidFill>
              </a:rPr>
              <a:t> </a:t>
            </a:r>
            <a:r>
              <a:rPr lang="en-US" dirty="0" err="1">
                <a:solidFill>
                  <a:schemeClr val="accent5">
                    <a:lumMod val="75000"/>
                  </a:schemeClr>
                </a:solidFill>
              </a:rPr>
              <a:t>tanggal</a:t>
            </a:r>
            <a:r>
              <a:rPr lang="en-US" dirty="0">
                <a:solidFill>
                  <a:schemeClr val="accent5">
                    <a:lumMod val="75000"/>
                  </a:schemeClr>
                </a:solidFill>
              </a:rPr>
              <a:t> 28 </a:t>
            </a:r>
            <a:r>
              <a:rPr lang="en-US" dirty="0" err="1">
                <a:solidFill>
                  <a:schemeClr val="accent5">
                    <a:lumMod val="75000"/>
                  </a:schemeClr>
                </a:solidFill>
              </a:rPr>
              <a:t>Februari</a:t>
            </a:r>
            <a:r>
              <a:rPr lang="en-US" dirty="0">
                <a:solidFill>
                  <a:schemeClr val="accent5">
                    <a:lumMod val="75000"/>
                  </a:schemeClr>
                </a:solidFill>
              </a:rPr>
              <a:t> 2017 (</a:t>
            </a:r>
            <a:r>
              <a:rPr lang="en-US" dirty="0" err="1">
                <a:solidFill>
                  <a:schemeClr val="accent5">
                    <a:lumMod val="75000"/>
                  </a:schemeClr>
                </a:solidFill>
              </a:rPr>
              <a:t>undangan</a:t>
            </a:r>
            <a:r>
              <a:rPr lang="en-US" dirty="0">
                <a:solidFill>
                  <a:schemeClr val="accent5">
                    <a:lumMod val="75000"/>
                  </a:schemeClr>
                </a:solidFill>
              </a:rPr>
              <a:t>, </a:t>
            </a:r>
            <a:r>
              <a:rPr lang="en-US" dirty="0" err="1">
                <a:solidFill>
                  <a:schemeClr val="accent5">
                    <a:lumMod val="75000"/>
                  </a:schemeClr>
                </a:solidFill>
              </a:rPr>
              <a:t>notulen</a:t>
            </a:r>
            <a:r>
              <a:rPr lang="en-US" dirty="0">
                <a:solidFill>
                  <a:schemeClr val="accent5">
                    <a:lumMod val="75000"/>
                  </a:schemeClr>
                </a:solidFill>
              </a:rPr>
              <a:t>, </a:t>
            </a:r>
            <a:r>
              <a:rPr lang="en-US" dirty="0" err="1">
                <a:solidFill>
                  <a:schemeClr val="accent5">
                    <a:lumMod val="75000"/>
                  </a:schemeClr>
                </a:solidFill>
              </a:rPr>
              <a:t>daftar</a:t>
            </a:r>
            <a:r>
              <a:rPr lang="en-US" dirty="0">
                <a:solidFill>
                  <a:schemeClr val="accent5">
                    <a:lumMod val="75000"/>
                  </a:schemeClr>
                </a:solidFill>
              </a:rPr>
              <a:t> </a:t>
            </a:r>
            <a:r>
              <a:rPr lang="en-US" dirty="0" err="1">
                <a:solidFill>
                  <a:schemeClr val="accent5">
                    <a:lumMod val="75000"/>
                  </a:schemeClr>
                </a:solidFill>
              </a:rPr>
              <a:t>hadir</a:t>
            </a:r>
            <a:r>
              <a:rPr lang="en-US" dirty="0">
                <a:solidFill>
                  <a:schemeClr val="accent5">
                    <a:lumMod val="75000"/>
                  </a:schemeClr>
                </a:solidFill>
              </a:rPr>
              <a:t>)</a:t>
            </a:r>
          </a:p>
          <a:p>
            <a:pPr eaLnBrk="1" hangingPunct="1">
              <a:defRPr/>
            </a:pPr>
            <a:r>
              <a:rPr lang="en-US" dirty="0" err="1">
                <a:solidFill>
                  <a:srgbClr val="002060"/>
                </a:solidFill>
              </a:rPr>
              <a:t>Sosialisasi</a:t>
            </a:r>
            <a:r>
              <a:rPr lang="en-US" dirty="0">
                <a:solidFill>
                  <a:srgbClr val="002060"/>
                </a:solidFill>
              </a:rPr>
              <a:t> </a:t>
            </a:r>
            <a:r>
              <a:rPr lang="en-US" dirty="0" err="1">
                <a:solidFill>
                  <a:srgbClr val="002060"/>
                </a:solidFill>
              </a:rPr>
              <a:t>kode</a:t>
            </a:r>
            <a:r>
              <a:rPr lang="en-US" dirty="0">
                <a:solidFill>
                  <a:srgbClr val="002060"/>
                </a:solidFill>
              </a:rPr>
              <a:t> </a:t>
            </a:r>
            <a:r>
              <a:rPr lang="en-US" dirty="0" err="1">
                <a:solidFill>
                  <a:srgbClr val="002060"/>
                </a:solidFill>
              </a:rPr>
              <a:t>etik</a:t>
            </a:r>
            <a:r>
              <a:rPr lang="en-US" dirty="0">
                <a:solidFill>
                  <a:srgbClr val="002060"/>
                </a:solidFill>
              </a:rPr>
              <a:t> </a:t>
            </a:r>
            <a:r>
              <a:rPr lang="en-US" dirty="0" err="1">
                <a:solidFill>
                  <a:srgbClr val="002060"/>
                </a:solidFill>
              </a:rPr>
              <a:t>dalam</a:t>
            </a:r>
            <a:r>
              <a:rPr lang="en-US" dirty="0">
                <a:solidFill>
                  <a:srgbClr val="002060"/>
                </a:solidFill>
              </a:rPr>
              <a:t> web RSUD Kota </a:t>
            </a:r>
            <a:r>
              <a:rPr lang="en-US" dirty="0" err="1">
                <a:solidFill>
                  <a:srgbClr val="002060"/>
                </a:solidFill>
              </a:rPr>
              <a:t>Mercure</a:t>
            </a:r>
            <a:r>
              <a:rPr lang="en-US" dirty="0">
                <a:solidFill>
                  <a:srgbClr val="002060"/>
                </a:solidFill>
              </a:rPr>
              <a:t> (rsudkotaMercure.org)</a:t>
            </a:r>
          </a:p>
          <a:p>
            <a:pPr eaLnBrk="1" hangingPunct="1">
              <a:defRPr/>
            </a:pPr>
            <a:endParaRPr lang="en-US" b="1" dirty="0">
              <a:solidFill>
                <a:srgbClr val="2207E9"/>
              </a:solidFill>
            </a:endParaRPr>
          </a:p>
          <a:p>
            <a:pPr eaLnBrk="1" hangingPunct="1">
              <a:defRPr/>
            </a:pPr>
            <a:endParaRPr lang="en-US" b="1" dirty="0">
              <a:solidFill>
                <a:srgbClr val="2207E9"/>
              </a:solidFill>
            </a:endParaRPr>
          </a:p>
          <a:p>
            <a:pPr eaLnBrk="1" hangingPunct="1">
              <a:defRPr/>
            </a:pPr>
            <a:endParaRPr lang="en-US" b="1" dirty="0">
              <a:solidFill>
                <a:srgbClr val="2207E9"/>
              </a:solidFill>
            </a:endParaRPr>
          </a:p>
        </p:txBody>
      </p:sp>
      <p:sp>
        <p:nvSpPr>
          <p:cNvPr id="9" name="Rectangle 8"/>
          <p:cNvSpPr/>
          <p:nvPr/>
        </p:nvSpPr>
        <p:spPr>
          <a:xfrm>
            <a:off x="61118" y="4267200"/>
            <a:ext cx="9021763" cy="2114128"/>
          </a:xfrm>
          <a:prstGeom prst="rect">
            <a:avLst/>
          </a:prstGeom>
        </p:spPr>
        <p:style>
          <a:lnRef idx="3">
            <a:schemeClr val="lt1"/>
          </a:lnRef>
          <a:fillRef idx="1">
            <a:schemeClr val="accent6"/>
          </a:fillRef>
          <a:effectRef idx="1">
            <a:schemeClr val="accent6"/>
          </a:effectRef>
          <a:fontRef idx="minor">
            <a:schemeClr val="lt1"/>
          </a:fontRef>
        </p:style>
        <p:txBody>
          <a:bodyPr/>
          <a:lstStyle/>
          <a:p>
            <a:pPr eaLnBrk="1" hangingPunct="1">
              <a:defRPr/>
            </a:pPr>
            <a:r>
              <a:rPr lang="en-US" sz="2000" b="1" dirty="0">
                <a:solidFill>
                  <a:schemeClr val="tx1"/>
                </a:solidFill>
              </a:rPr>
              <a:t>Level 3</a:t>
            </a:r>
          </a:p>
          <a:p>
            <a:pPr algn="just" eaLnBrk="1" hangingPunct="1">
              <a:defRPr/>
            </a:pPr>
            <a:r>
              <a:rPr lang="en-US" sz="1600" dirty="0" err="1">
                <a:solidFill>
                  <a:schemeClr val="tx1"/>
                </a:solidFill>
              </a:rPr>
              <a:t>Dokumen</a:t>
            </a:r>
            <a:r>
              <a:rPr lang="en-US" sz="1600" dirty="0">
                <a:solidFill>
                  <a:schemeClr val="tx1"/>
                </a:solidFill>
              </a:rPr>
              <a:t> </a:t>
            </a:r>
            <a:r>
              <a:rPr lang="en-US" sz="1600" dirty="0" err="1">
                <a:solidFill>
                  <a:schemeClr val="tx1"/>
                </a:solidFill>
              </a:rPr>
              <a:t>pengenaan</a:t>
            </a:r>
            <a:r>
              <a:rPr lang="en-US" sz="1600" dirty="0">
                <a:solidFill>
                  <a:schemeClr val="tx1"/>
                </a:solidFill>
              </a:rPr>
              <a:t> </a:t>
            </a:r>
            <a:r>
              <a:rPr lang="en-US" sz="1600" dirty="0" err="1">
                <a:solidFill>
                  <a:schemeClr val="tx1"/>
                </a:solidFill>
              </a:rPr>
              <a:t>sanksi</a:t>
            </a:r>
            <a:r>
              <a:rPr lang="en-US" sz="1600" dirty="0">
                <a:solidFill>
                  <a:schemeClr val="tx1"/>
                </a:solidFill>
              </a:rPr>
              <a:t> </a:t>
            </a:r>
            <a:r>
              <a:rPr lang="en-US" sz="1600" dirty="0" err="1">
                <a:solidFill>
                  <a:schemeClr val="tx1"/>
                </a:solidFill>
              </a:rPr>
              <a:t>disiplin</a:t>
            </a:r>
            <a:r>
              <a:rPr lang="en-US" sz="1600" dirty="0">
                <a:solidFill>
                  <a:schemeClr val="tx1"/>
                </a:solidFill>
              </a:rPr>
              <a:t> </a:t>
            </a:r>
            <a:r>
              <a:rPr lang="en-US" sz="1600" dirty="0" err="1">
                <a:solidFill>
                  <a:schemeClr val="tx1"/>
                </a:solidFill>
              </a:rPr>
              <a:t>dikenakan</a:t>
            </a:r>
            <a:r>
              <a:rPr lang="en-US" sz="1600" dirty="0">
                <a:solidFill>
                  <a:schemeClr val="tx1"/>
                </a:solidFill>
              </a:rPr>
              <a:t> </a:t>
            </a:r>
            <a:r>
              <a:rPr lang="en-US" sz="1600" dirty="0" err="1">
                <a:solidFill>
                  <a:schemeClr val="tx1"/>
                </a:solidFill>
              </a:rPr>
              <a:t>terhadap</a:t>
            </a:r>
            <a:r>
              <a:rPr lang="en-US" sz="1600" dirty="0">
                <a:solidFill>
                  <a:schemeClr val="tx1"/>
                </a:solidFill>
              </a:rPr>
              <a:t> </a:t>
            </a:r>
            <a:r>
              <a:rPr lang="en-US" sz="1600" dirty="0" err="1">
                <a:solidFill>
                  <a:schemeClr val="tx1"/>
                </a:solidFill>
              </a:rPr>
              <a:t>Pegawai</a:t>
            </a:r>
            <a:r>
              <a:rPr lang="en-US" sz="1600" dirty="0">
                <a:solidFill>
                  <a:schemeClr val="tx1"/>
                </a:solidFill>
              </a:rPr>
              <a:t> an </a:t>
            </a:r>
            <a:r>
              <a:rPr lang="en-US" sz="1600" dirty="0" err="1">
                <a:solidFill>
                  <a:schemeClr val="tx1"/>
                </a:solidFill>
              </a:rPr>
              <a:t>Kusriani</a:t>
            </a:r>
            <a:r>
              <a:rPr lang="en-US" sz="1600" dirty="0">
                <a:solidFill>
                  <a:schemeClr val="tx1"/>
                </a:solidFill>
              </a:rPr>
              <a:t>, </a:t>
            </a:r>
            <a:r>
              <a:rPr lang="en-US" sz="1600" dirty="0" err="1">
                <a:solidFill>
                  <a:schemeClr val="tx1"/>
                </a:solidFill>
              </a:rPr>
              <a:t>A.Md.Kep</a:t>
            </a:r>
            <a:r>
              <a:rPr lang="en-US" sz="1600" dirty="0">
                <a:solidFill>
                  <a:schemeClr val="tx1"/>
                </a:solidFill>
              </a:rPr>
              <a:t>, </a:t>
            </a:r>
            <a:r>
              <a:rPr lang="en-US" sz="1600" dirty="0" err="1">
                <a:solidFill>
                  <a:schemeClr val="tx1"/>
                </a:solidFill>
              </a:rPr>
              <a:t>Jabatan</a:t>
            </a:r>
            <a:r>
              <a:rPr lang="en-US" sz="1600" dirty="0">
                <a:solidFill>
                  <a:schemeClr val="tx1"/>
                </a:solidFill>
              </a:rPr>
              <a:t> </a:t>
            </a:r>
            <a:r>
              <a:rPr lang="en-US" sz="1600" dirty="0" err="1">
                <a:solidFill>
                  <a:schemeClr val="tx1"/>
                </a:solidFill>
              </a:rPr>
              <a:t>Kepala</a:t>
            </a:r>
            <a:r>
              <a:rPr lang="en-US" sz="1600" dirty="0">
                <a:solidFill>
                  <a:schemeClr val="tx1"/>
                </a:solidFill>
              </a:rPr>
              <a:t> </a:t>
            </a:r>
            <a:r>
              <a:rPr lang="en-US" sz="1600" dirty="0" err="1">
                <a:solidFill>
                  <a:schemeClr val="tx1"/>
                </a:solidFill>
              </a:rPr>
              <a:t>Seksi</a:t>
            </a:r>
            <a:r>
              <a:rPr lang="en-US" sz="1600" dirty="0">
                <a:solidFill>
                  <a:schemeClr val="tx1"/>
                </a:solidFill>
              </a:rPr>
              <a:t> </a:t>
            </a:r>
            <a:r>
              <a:rPr lang="en-US" sz="1600" dirty="0" err="1">
                <a:solidFill>
                  <a:schemeClr val="tx1"/>
                </a:solidFill>
              </a:rPr>
              <a:t>Pengembangan</a:t>
            </a:r>
            <a:r>
              <a:rPr lang="en-US" sz="1600" dirty="0">
                <a:solidFill>
                  <a:schemeClr val="tx1"/>
                </a:solidFill>
              </a:rPr>
              <a:t> </a:t>
            </a:r>
            <a:r>
              <a:rPr lang="en-US" sz="1600" dirty="0" err="1">
                <a:solidFill>
                  <a:schemeClr val="tx1"/>
                </a:solidFill>
              </a:rPr>
              <a:t>Keperawatan</a:t>
            </a:r>
            <a:r>
              <a:rPr lang="en-US" sz="1600" dirty="0">
                <a:solidFill>
                  <a:schemeClr val="tx1"/>
                </a:solidFill>
              </a:rPr>
              <a:t> </a:t>
            </a:r>
            <a:r>
              <a:rPr lang="en-US" sz="1600" dirty="0" err="1">
                <a:solidFill>
                  <a:schemeClr val="tx1"/>
                </a:solidFill>
              </a:rPr>
              <a:t>pada</a:t>
            </a:r>
            <a:r>
              <a:rPr lang="en-US" sz="1600" dirty="0">
                <a:solidFill>
                  <a:schemeClr val="tx1"/>
                </a:solidFill>
              </a:rPr>
              <a:t> RSUD Kota </a:t>
            </a:r>
            <a:r>
              <a:rPr lang="en-US" sz="1600" dirty="0" err="1">
                <a:solidFill>
                  <a:schemeClr val="tx1"/>
                </a:solidFill>
              </a:rPr>
              <a:t>Mercure</a:t>
            </a:r>
            <a:r>
              <a:rPr lang="en-US" sz="1600" dirty="0">
                <a:solidFill>
                  <a:schemeClr val="tx1"/>
                </a:solidFill>
              </a:rPr>
              <a:t>, </a:t>
            </a:r>
            <a:r>
              <a:rPr lang="en-US" sz="1600" dirty="0" err="1">
                <a:solidFill>
                  <a:schemeClr val="tx1"/>
                </a:solidFill>
              </a:rPr>
              <a:t>karena</a:t>
            </a:r>
            <a:r>
              <a:rPr lang="en-US" sz="1600" dirty="0">
                <a:solidFill>
                  <a:schemeClr val="tx1"/>
                </a:solidFill>
              </a:rPr>
              <a:t> yang </a:t>
            </a:r>
            <a:r>
              <a:rPr lang="en-US" sz="1600" dirty="0" err="1">
                <a:solidFill>
                  <a:schemeClr val="tx1"/>
                </a:solidFill>
              </a:rPr>
              <a:t>bersangkutan</a:t>
            </a:r>
            <a:r>
              <a:rPr lang="en-US" sz="1600" dirty="0">
                <a:solidFill>
                  <a:schemeClr val="tx1"/>
                </a:solidFill>
              </a:rPr>
              <a:t> </a:t>
            </a:r>
            <a:r>
              <a:rPr lang="en-US" sz="1600" dirty="0" err="1">
                <a:solidFill>
                  <a:schemeClr val="tx1"/>
                </a:solidFill>
              </a:rPr>
              <a:t>melakukan</a:t>
            </a:r>
            <a:r>
              <a:rPr lang="en-US" sz="1600" dirty="0">
                <a:solidFill>
                  <a:schemeClr val="tx1"/>
                </a:solidFill>
              </a:rPr>
              <a:t> </a:t>
            </a:r>
            <a:r>
              <a:rPr lang="en-US" sz="1600" dirty="0" err="1">
                <a:solidFill>
                  <a:schemeClr val="tx1"/>
                </a:solidFill>
              </a:rPr>
              <a:t>pelanggaran</a:t>
            </a:r>
            <a:r>
              <a:rPr lang="en-US" sz="1600" dirty="0">
                <a:solidFill>
                  <a:schemeClr val="tx1"/>
                </a:solidFill>
              </a:rPr>
              <a:t> </a:t>
            </a:r>
            <a:r>
              <a:rPr lang="en-US" sz="1600" dirty="0" err="1">
                <a:solidFill>
                  <a:schemeClr val="tx1"/>
                </a:solidFill>
              </a:rPr>
              <a:t>terhadap</a:t>
            </a:r>
            <a:r>
              <a:rPr lang="en-US" sz="1600" dirty="0">
                <a:solidFill>
                  <a:schemeClr val="tx1"/>
                </a:solidFill>
              </a:rPr>
              <a:t> </a:t>
            </a:r>
            <a:r>
              <a:rPr lang="en-US" sz="1600" dirty="0" err="1">
                <a:solidFill>
                  <a:schemeClr val="tx1"/>
                </a:solidFill>
              </a:rPr>
              <a:t>ketentuan</a:t>
            </a:r>
            <a:r>
              <a:rPr lang="en-US" sz="1600" dirty="0">
                <a:solidFill>
                  <a:schemeClr val="tx1"/>
                </a:solidFill>
              </a:rPr>
              <a:t> </a:t>
            </a:r>
            <a:r>
              <a:rPr lang="en-US" sz="1600" dirty="0" err="1">
                <a:solidFill>
                  <a:schemeClr val="tx1"/>
                </a:solidFill>
              </a:rPr>
              <a:t>pasal</a:t>
            </a:r>
            <a:r>
              <a:rPr lang="en-US" sz="1600" dirty="0">
                <a:solidFill>
                  <a:schemeClr val="tx1"/>
                </a:solidFill>
              </a:rPr>
              <a:t> 88 </a:t>
            </a:r>
            <a:r>
              <a:rPr lang="en-US" sz="1600" dirty="0" err="1">
                <a:solidFill>
                  <a:schemeClr val="tx1"/>
                </a:solidFill>
              </a:rPr>
              <a:t>huruf</a:t>
            </a:r>
            <a:r>
              <a:rPr lang="en-US" sz="1600" dirty="0">
                <a:solidFill>
                  <a:schemeClr val="tx1"/>
                </a:solidFill>
              </a:rPr>
              <a:t> x </a:t>
            </a:r>
            <a:r>
              <a:rPr lang="en-US" sz="1600" dirty="0" err="1">
                <a:solidFill>
                  <a:schemeClr val="tx1"/>
                </a:solidFill>
              </a:rPr>
              <a:t>Peraturan</a:t>
            </a:r>
            <a:r>
              <a:rPr lang="en-US" sz="1600" dirty="0">
                <a:solidFill>
                  <a:schemeClr val="tx1"/>
                </a:solidFill>
              </a:rPr>
              <a:t> </a:t>
            </a:r>
            <a:r>
              <a:rPr lang="en-US" sz="1600" dirty="0" err="1">
                <a:solidFill>
                  <a:schemeClr val="tx1"/>
                </a:solidFill>
              </a:rPr>
              <a:t>Direktur</a:t>
            </a:r>
            <a:r>
              <a:rPr lang="en-US" sz="1600" dirty="0">
                <a:solidFill>
                  <a:schemeClr val="tx1"/>
                </a:solidFill>
              </a:rPr>
              <a:t> RSUD </a:t>
            </a:r>
            <a:r>
              <a:rPr lang="en-US" sz="1600" dirty="0" err="1">
                <a:solidFill>
                  <a:schemeClr val="tx1"/>
                </a:solidFill>
              </a:rPr>
              <a:t>tentang</a:t>
            </a:r>
            <a:r>
              <a:rPr lang="en-US" sz="1600" dirty="0">
                <a:solidFill>
                  <a:schemeClr val="tx1"/>
                </a:solidFill>
              </a:rPr>
              <a:t> </a:t>
            </a:r>
            <a:r>
              <a:rPr lang="en-US" sz="1600" dirty="0" err="1">
                <a:solidFill>
                  <a:schemeClr val="tx1"/>
                </a:solidFill>
              </a:rPr>
              <a:t>Peraturan</a:t>
            </a:r>
            <a:r>
              <a:rPr lang="en-US" sz="1600" dirty="0">
                <a:solidFill>
                  <a:schemeClr val="tx1"/>
                </a:solidFill>
              </a:rPr>
              <a:t> </a:t>
            </a:r>
            <a:r>
              <a:rPr lang="en-US" sz="1600" dirty="0" err="1">
                <a:solidFill>
                  <a:schemeClr val="tx1"/>
                </a:solidFill>
              </a:rPr>
              <a:t>Kepegawaian</a:t>
            </a:r>
            <a:r>
              <a:rPr lang="en-US" sz="1600" dirty="0">
                <a:solidFill>
                  <a:schemeClr val="tx1"/>
                </a:solidFill>
              </a:rPr>
              <a:t> BLUD-RSUD Kota </a:t>
            </a:r>
            <a:r>
              <a:rPr lang="en-US" sz="1600" dirty="0" err="1">
                <a:solidFill>
                  <a:schemeClr val="tx1"/>
                </a:solidFill>
              </a:rPr>
              <a:t>Mercure</a:t>
            </a:r>
            <a:r>
              <a:rPr lang="en-US" sz="1600" dirty="0">
                <a:solidFill>
                  <a:schemeClr val="tx1"/>
                </a:solidFill>
              </a:rPr>
              <a:t> </a:t>
            </a:r>
            <a:r>
              <a:rPr lang="en-US" sz="1600" dirty="0" err="1">
                <a:solidFill>
                  <a:schemeClr val="tx1"/>
                </a:solidFill>
              </a:rPr>
              <a:t>Nomor</a:t>
            </a:r>
            <a:r>
              <a:rPr lang="en-US" sz="1600" dirty="0">
                <a:solidFill>
                  <a:schemeClr val="tx1"/>
                </a:solidFill>
              </a:rPr>
              <a:t> 800/06/RSUD/VIII/2017, </a:t>
            </a:r>
            <a:r>
              <a:rPr lang="en-US" sz="1600" dirty="0" err="1">
                <a:solidFill>
                  <a:schemeClr val="tx1"/>
                </a:solidFill>
              </a:rPr>
              <a:t>dengan</a:t>
            </a:r>
            <a:r>
              <a:rPr lang="en-US" sz="1600" dirty="0">
                <a:solidFill>
                  <a:schemeClr val="tx1"/>
                </a:solidFill>
              </a:rPr>
              <a:t> </a:t>
            </a:r>
            <a:r>
              <a:rPr lang="en-US" sz="1600" dirty="0" err="1">
                <a:solidFill>
                  <a:schemeClr val="tx1"/>
                </a:solidFill>
              </a:rPr>
              <a:t>menjatuhkan</a:t>
            </a:r>
            <a:r>
              <a:rPr lang="en-US" sz="1600" dirty="0">
                <a:solidFill>
                  <a:schemeClr val="tx1"/>
                </a:solidFill>
              </a:rPr>
              <a:t> </a:t>
            </a:r>
            <a:r>
              <a:rPr lang="en-US" sz="1600" dirty="0" err="1">
                <a:solidFill>
                  <a:schemeClr val="tx1"/>
                </a:solidFill>
              </a:rPr>
              <a:t>hukuman</a:t>
            </a:r>
            <a:r>
              <a:rPr lang="en-US" sz="1600" dirty="0">
                <a:solidFill>
                  <a:schemeClr val="tx1"/>
                </a:solidFill>
              </a:rPr>
              <a:t> </a:t>
            </a:r>
            <a:r>
              <a:rPr lang="en-US" sz="1600" dirty="0" err="1">
                <a:solidFill>
                  <a:schemeClr val="tx1"/>
                </a:solidFill>
              </a:rPr>
              <a:t>disiplin</a:t>
            </a:r>
            <a:r>
              <a:rPr lang="en-US" sz="1600" dirty="0">
                <a:solidFill>
                  <a:schemeClr val="tx1"/>
                </a:solidFill>
              </a:rPr>
              <a:t> </a:t>
            </a:r>
            <a:r>
              <a:rPr lang="en-US" sz="1600" dirty="0" err="1">
                <a:solidFill>
                  <a:schemeClr val="tx1"/>
                </a:solidFill>
              </a:rPr>
              <a:t>berupa</a:t>
            </a:r>
            <a:r>
              <a:rPr lang="en-US" sz="1600" dirty="0">
                <a:solidFill>
                  <a:schemeClr val="tx1"/>
                </a:solidFill>
              </a:rPr>
              <a:t> </a:t>
            </a:r>
            <a:r>
              <a:rPr lang="en-US" sz="1600" dirty="0" err="1">
                <a:solidFill>
                  <a:schemeClr val="tx1"/>
                </a:solidFill>
              </a:rPr>
              <a:t>pernyataan</a:t>
            </a:r>
            <a:r>
              <a:rPr lang="en-US" sz="1600" dirty="0">
                <a:solidFill>
                  <a:schemeClr val="tx1"/>
                </a:solidFill>
              </a:rPr>
              <a:t> </a:t>
            </a:r>
            <a:r>
              <a:rPr lang="en-US" sz="1600" dirty="0" err="1">
                <a:solidFill>
                  <a:schemeClr val="tx1"/>
                </a:solidFill>
              </a:rPr>
              <a:t>tidak</a:t>
            </a:r>
            <a:r>
              <a:rPr lang="en-US" sz="1600" dirty="0">
                <a:solidFill>
                  <a:schemeClr val="tx1"/>
                </a:solidFill>
              </a:rPr>
              <a:t> </a:t>
            </a:r>
            <a:r>
              <a:rPr lang="en-US" sz="1600" dirty="0" err="1">
                <a:solidFill>
                  <a:schemeClr val="tx1"/>
                </a:solidFill>
              </a:rPr>
              <a:t>puas</a:t>
            </a:r>
            <a:r>
              <a:rPr lang="en-US" sz="1600" dirty="0">
                <a:solidFill>
                  <a:schemeClr val="tx1"/>
                </a:solidFill>
              </a:rPr>
              <a:t> </a:t>
            </a:r>
            <a:r>
              <a:rPr lang="en-US" sz="1600" dirty="0" err="1">
                <a:solidFill>
                  <a:schemeClr val="tx1"/>
                </a:solidFill>
              </a:rPr>
              <a:t>secara</a:t>
            </a:r>
            <a:r>
              <a:rPr lang="en-US" sz="1600" dirty="0">
                <a:solidFill>
                  <a:schemeClr val="tx1"/>
                </a:solidFill>
              </a:rPr>
              <a:t> </a:t>
            </a:r>
            <a:r>
              <a:rPr lang="en-US" sz="1600" dirty="0" err="1">
                <a:solidFill>
                  <a:schemeClr val="tx1"/>
                </a:solidFill>
              </a:rPr>
              <a:t>tertulis</a:t>
            </a:r>
            <a:r>
              <a:rPr lang="en-US" sz="1600" dirty="0">
                <a:solidFill>
                  <a:schemeClr val="tx1"/>
                </a:solidFill>
              </a:rPr>
              <a:t>. Hal </a:t>
            </a:r>
            <a:r>
              <a:rPr lang="en-US" sz="1600" dirty="0" err="1">
                <a:solidFill>
                  <a:schemeClr val="tx1"/>
                </a:solidFill>
              </a:rPr>
              <a:t>ini</a:t>
            </a:r>
            <a:r>
              <a:rPr lang="en-US" sz="1600" dirty="0">
                <a:solidFill>
                  <a:schemeClr val="tx1"/>
                </a:solidFill>
              </a:rPr>
              <a:t> </a:t>
            </a:r>
            <a:r>
              <a:rPr lang="en-US" sz="1600" dirty="0" err="1">
                <a:solidFill>
                  <a:schemeClr val="tx1"/>
                </a:solidFill>
              </a:rPr>
              <a:t>dituangkan</a:t>
            </a:r>
            <a:r>
              <a:rPr lang="en-US" sz="1600" dirty="0">
                <a:solidFill>
                  <a:schemeClr val="tx1"/>
                </a:solidFill>
              </a:rPr>
              <a:t> </a:t>
            </a:r>
            <a:r>
              <a:rPr lang="en-US" sz="1600" dirty="0" err="1">
                <a:solidFill>
                  <a:schemeClr val="tx1"/>
                </a:solidFill>
              </a:rPr>
              <a:t>dalam</a:t>
            </a:r>
            <a:r>
              <a:rPr lang="en-US" sz="1600" dirty="0">
                <a:solidFill>
                  <a:schemeClr val="tx1"/>
                </a:solidFill>
              </a:rPr>
              <a:t> </a:t>
            </a:r>
            <a:r>
              <a:rPr lang="en-US" sz="1600" dirty="0" err="1">
                <a:solidFill>
                  <a:schemeClr val="tx1"/>
                </a:solidFill>
              </a:rPr>
              <a:t>Keputusan</a:t>
            </a:r>
            <a:r>
              <a:rPr lang="en-US" sz="1600" dirty="0">
                <a:solidFill>
                  <a:schemeClr val="tx1"/>
                </a:solidFill>
              </a:rPr>
              <a:t> </a:t>
            </a:r>
            <a:r>
              <a:rPr lang="en-US" sz="1600" dirty="0" err="1">
                <a:solidFill>
                  <a:schemeClr val="tx1"/>
                </a:solidFill>
              </a:rPr>
              <a:t>Direktur</a:t>
            </a:r>
            <a:r>
              <a:rPr lang="en-US" sz="1600" dirty="0">
                <a:solidFill>
                  <a:schemeClr val="tx1"/>
                </a:solidFill>
              </a:rPr>
              <a:t> RSUD Kota </a:t>
            </a:r>
            <a:r>
              <a:rPr lang="en-US" sz="1600" dirty="0" err="1">
                <a:solidFill>
                  <a:schemeClr val="tx1"/>
                </a:solidFill>
              </a:rPr>
              <a:t>Mercure</a:t>
            </a:r>
            <a:r>
              <a:rPr lang="en-US" sz="1600" dirty="0">
                <a:solidFill>
                  <a:schemeClr val="tx1"/>
                </a:solidFill>
              </a:rPr>
              <a:t> </a:t>
            </a:r>
            <a:r>
              <a:rPr lang="en-US" sz="1600" dirty="0" err="1">
                <a:solidFill>
                  <a:schemeClr val="tx1"/>
                </a:solidFill>
              </a:rPr>
              <a:t>Nomor</a:t>
            </a:r>
            <a:r>
              <a:rPr lang="en-US" sz="1600" dirty="0">
                <a:solidFill>
                  <a:schemeClr val="tx1"/>
                </a:solidFill>
              </a:rPr>
              <a:t> 800/04/SK-RSUD/IV/2018 </a:t>
            </a:r>
            <a:r>
              <a:rPr lang="en-US" sz="1600" dirty="0" err="1">
                <a:solidFill>
                  <a:schemeClr val="tx1"/>
                </a:solidFill>
              </a:rPr>
              <a:t>tanggal</a:t>
            </a:r>
            <a:r>
              <a:rPr lang="en-US" sz="1600" dirty="0">
                <a:solidFill>
                  <a:schemeClr val="tx1"/>
                </a:solidFill>
              </a:rPr>
              <a:t> 5 April 2018. </a:t>
            </a:r>
          </a:p>
          <a:p>
            <a:pPr eaLnBrk="1" hangingPunct="1">
              <a:defRPr/>
            </a:pPr>
            <a:endParaRPr lang="en-US" sz="1400" dirty="0">
              <a:solidFill>
                <a:srgbClr val="002060"/>
              </a:solidFill>
            </a:endParaRPr>
          </a:p>
        </p:txBody>
      </p:sp>
      <p:sp>
        <p:nvSpPr>
          <p:cNvPr id="12295" name="Title 7"/>
          <p:cNvSpPr>
            <a:spLocks noGrp="1" noChangeArrowheads="1"/>
          </p:cNvSpPr>
          <p:nvPr>
            <p:ph type="title"/>
          </p:nvPr>
        </p:nvSpPr>
        <p:spPr bwMode="grayWhite">
          <a:xfrm>
            <a:off x="84138" y="620713"/>
            <a:ext cx="4908550" cy="358775"/>
          </a:xfrm>
        </p:spPr>
        <p:txBody>
          <a:bodyPr>
            <a:normAutofit fontScale="90000"/>
          </a:bodyPr>
          <a:lstStyle/>
          <a:p>
            <a:pPr fontAlgn="auto">
              <a:spcAft>
                <a:spcPts val="0"/>
              </a:spcAft>
              <a:defRPr/>
            </a:pPr>
            <a:r>
              <a:rPr lang="en-US" altLang="en-US" sz="2800" i="1" dirty="0" err="1">
                <a:solidFill>
                  <a:schemeClr val="tx1"/>
                </a:solidFill>
                <a:latin typeface="Bahnschrift Light SemiCondensed" panose="020B0502040204020203" pitchFamily="34" charset="0"/>
              </a:rPr>
              <a:t>Sanksi</a:t>
            </a:r>
            <a:r>
              <a:rPr lang="en-US" altLang="en-US" sz="2800" i="1" dirty="0">
                <a:solidFill>
                  <a:schemeClr val="tx1"/>
                </a:solidFill>
                <a:latin typeface="Bahnschrift Light SemiCondensed" panose="020B0502040204020203" pitchFamily="34" charset="0"/>
              </a:rPr>
              <a:t> </a:t>
            </a:r>
            <a:r>
              <a:rPr lang="en-US" altLang="en-US" sz="2800" i="1" dirty="0" err="1">
                <a:solidFill>
                  <a:schemeClr val="tx1"/>
                </a:solidFill>
                <a:latin typeface="Bahnschrift Light SemiCondensed" panose="020B0502040204020203" pitchFamily="34" charset="0"/>
              </a:rPr>
              <a:t>Pelanggaran</a:t>
            </a:r>
            <a:r>
              <a:rPr lang="en-US" altLang="en-US" sz="2800" i="1" dirty="0">
                <a:solidFill>
                  <a:schemeClr val="tx1"/>
                </a:solidFill>
                <a:latin typeface="Bahnschrift Light SemiCondensed" panose="020B0502040204020203" pitchFamily="34" charset="0"/>
              </a:rPr>
              <a:t> </a:t>
            </a:r>
            <a:r>
              <a:rPr lang="en-US" altLang="en-US" sz="2800" i="1" dirty="0" err="1">
                <a:solidFill>
                  <a:schemeClr val="tx1"/>
                </a:solidFill>
                <a:latin typeface="Bahnschrift Light SemiCondensed" panose="020B0502040204020203" pitchFamily="34" charset="0"/>
              </a:rPr>
              <a:t>Disiplin</a:t>
            </a:r>
            <a:r>
              <a:rPr lang="en-US" altLang="en-US" sz="2800" i="1" dirty="0">
                <a:solidFill>
                  <a:schemeClr val="tx1"/>
                </a:solidFill>
                <a:latin typeface="Bahnschrift Light SemiCondensed" panose="020B0502040204020203" pitchFamily="34" charset="0"/>
              </a:rPr>
              <a:t> RSUD</a:t>
            </a:r>
            <a:endParaRPr lang="ru-RU" altLang="en-US" sz="2800" i="1" dirty="0">
              <a:solidFill>
                <a:schemeClr val="tx1"/>
              </a:solidFill>
              <a:latin typeface="Bahnschrift Light SemiCondensed" panose="020B05020402040202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7"/>
          <p:cNvSpPr txBox="1">
            <a:spLocks/>
          </p:cNvSpPr>
          <p:nvPr/>
        </p:nvSpPr>
        <p:spPr bwMode="grayWhite">
          <a:xfrm>
            <a:off x="0" y="0"/>
            <a:ext cx="8929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600" b="1" u="sng" dirty="0">
                <a:latin typeface="Bahnschrift Light SemiCondensed" panose="020B0502040204020203" pitchFamily="34" charset="0"/>
              </a:rPr>
              <a:t>1.2  </a:t>
            </a:r>
            <a:r>
              <a:rPr lang="en-US" altLang="en-US" sz="3600" b="1" u="sng" dirty="0" err="1">
                <a:latin typeface="Bahnschrift Light SemiCondensed" panose="020B0502040204020203" pitchFamily="34" charset="0"/>
              </a:rPr>
              <a:t>Komitmen</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Terhadap</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Kompetensi</a:t>
            </a:r>
            <a:endParaRPr lang="ru-RU" altLang="en-US" sz="3600" b="1" u="sng" dirty="0">
              <a:latin typeface="Bahnschrift Light SemiCondensed" panose="020B0502040204020203" pitchFamily="34" charset="0"/>
            </a:endParaRPr>
          </a:p>
        </p:txBody>
      </p:sp>
      <p:sp>
        <p:nvSpPr>
          <p:cNvPr id="3" name="Rectangle 2"/>
          <p:cNvSpPr/>
          <p:nvPr/>
        </p:nvSpPr>
        <p:spPr>
          <a:xfrm>
            <a:off x="198143" y="646113"/>
            <a:ext cx="4392612" cy="2770187"/>
          </a:xfrm>
          <a:prstGeom prst="rect">
            <a:avLst/>
          </a:prstGeom>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en-US" sz="2000" b="1" dirty="0">
                <a:solidFill>
                  <a:srgbClr val="2207E9"/>
                </a:solidFill>
              </a:rPr>
              <a:t>Level 1</a:t>
            </a:r>
            <a:endParaRPr lang="en-US" sz="1050" b="1" dirty="0">
              <a:solidFill>
                <a:srgbClr val="2207E9"/>
              </a:solidFill>
            </a:endParaRPr>
          </a:p>
          <a:p>
            <a:pPr marL="342900" indent="-342900" eaLnBrk="1" hangingPunct="1">
              <a:buFontTx/>
              <a:buAutoNum type="arabicParenR"/>
              <a:defRPr/>
            </a:pPr>
            <a:r>
              <a:rPr lang="en-US" sz="1400" dirty="0" err="1">
                <a:solidFill>
                  <a:schemeClr val="tx1"/>
                </a:solidFill>
              </a:rPr>
              <a:t>Permenpan</a:t>
            </a:r>
            <a:r>
              <a:rPr lang="en-US" sz="1400" dirty="0">
                <a:solidFill>
                  <a:schemeClr val="tx1"/>
                </a:solidFill>
              </a:rPr>
              <a:t> No.13/2014 Tata Cara </a:t>
            </a:r>
            <a:r>
              <a:rPr lang="en-US" sz="1400" dirty="0" err="1">
                <a:solidFill>
                  <a:schemeClr val="tx1"/>
                </a:solidFill>
              </a:rPr>
              <a:t>Pengisian</a:t>
            </a:r>
            <a:r>
              <a:rPr lang="en-US" sz="1400" dirty="0">
                <a:solidFill>
                  <a:schemeClr val="tx1"/>
                </a:solidFill>
              </a:rPr>
              <a:t> JPT </a:t>
            </a:r>
            <a:r>
              <a:rPr lang="en-US" sz="1400" dirty="0" err="1">
                <a:solidFill>
                  <a:schemeClr val="tx1"/>
                </a:solidFill>
              </a:rPr>
              <a:t>secara</a:t>
            </a:r>
            <a:r>
              <a:rPr lang="en-US" sz="1400" dirty="0">
                <a:solidFill>
                  <a:schemeClr val="tx1"/>
                </a:solidFill>
              </a:rPr>
              <a:t> Terbuka di </a:t>
            </a:r>
            <a:r>
              <a:rPr lang="en-US" sz="1400" dirty="0" err="1">
                <a:solidFill>
                  <a:schemeClr val="tx1"/>
                </a:solidFill>
              </a:rPr>
              <a:t>Lingkungan</a:t>
            </a:r>
            <a:r>
              <a:rPr lang="en-US" sz="1400" dirty="0">
                <a:solidFill>
                  <a:schemeClr val="tx1"/>
                </a:solidFill>
              </a:rPr>
              <a:t> </a:t>
            </a:r>
            <a:r>
              <a:rPr lang="en-US" sz="1400" dirty="0" err="1">
                <a:solidFill>
                  <a:schemeClr val="tx1"/>
                </a:solidFill>
              </a:rPr>
              <a:t>Intansi</a:t>
            </a:r>
            <a:r>
              <a:rPr lang="en-US" sz="1400" dirty="0">
                <a:solidFill>
                  <a:schemeClr val="tx1"/>
                </a:solidFill>
              </a:rPr>
              <a:t> </a:t>
            </a:r>
            <a:r>
              <a:rPr lang="en-US" sz="1400" dirty="0" err="1">
                <a:solidFill>
                  <a:schemeClr val="tx1"/>
                </a:solidFill>
              </a:rPr>
              <a:t>Pemerintah</a:t>
            </a:r>
            <a:endParaRPr lang="en-US" sz="1400" dirty="0">
              <a:solidFill>
                <a:schemeClr val="tx1"/>
              </a:solidFill>
            </a:endParaRPr>
          </a:p>
          <a:p>
            <a:pPr marL="342900" indent="-342900" eaLnBrk="1" hangingPunct="1">
              <a:buFontTx/>
              <a:buAutoNum type="arabicParenR"/>
              <a:defRPr/>
            </a:pPr>
            <a:r>
              <a:rPr lang="en-US" sz="1400" dirty="0" err="1">
                <a:solidFill>
                  <a:schemeClr val="tx1"/>
                </a:solidFill>
              </a:rPr>
              <a:t>Analisis</a:t>
            </a:r>
            <a:r>
              <a:rPr lang="en-US" sz="1400" dirty="0">
                <a:solidFill>
                  <a:schemeClr val="tx1"/>
                </a:solidFill>
              </a:rPr>
              <a:t> </a:t>
            </a:r>
            <a:r>
              <a:rPr lang="en-US" sz="1400" dirty="0" err="1">
                <a:solidFill>
                  <a:schemeClr val="tx1"/>
                </a:solidFill>
              </a:rPr>
              <a:t>Jabatan</a:t>
            </a:r>
            <a:r>
              <a:rPr lang="en-US" sz="1400" dirty="0">
                <a:solidFill>
                  <a:schemeClr val="tx1"/>
                </a:solidFill>
              </a:rPr>
              <a:t> &amp; </a:t>
            </a:r>
            <a:r>
              <a:rPr lang="en-US" sz="1400" dirty="0" err="1">
                <a:solidFill>
                  <a:schemeClr val="tx1"/>
                </a:solidFill>
              </a:rPr>
              <a:t>Analisis</a:t>
            </a:r>
            <a:r>
              <a:rPr lang="en-US" sz="1400" dirty="0">
                <a:solidFill>
                  <a:schemeClr val="tx1"/>
                </a:solidFill>
              </a:rPr>
              <a:t> </a:t>
            </a:r>
            <a:r>
              <a:rPr lang="en-US" sz="1400" dirty="0" err="1">
                <a:solidFill>
                  <a:schemeClr val="tx1"/>
                </a:solidFill>
              </a:rPr>
              <a:t>Beban</a:t>
            </a:r>
            <a:r>
              <a:rPr lang="en-US" sz="1400" dirty="0">
                <a:solidFill>
                  <a:schemeClr val="tx1"/>
                </a:solidFill>
              </a:rPr>
              <a:t> </a:t>
            </a:r>
            <a:r>
              <a:rPr lang="en-US" sz="1400" dirty="0" err="1">
                <a:solidFill>
                  <a:schemeClr val="tx1"/>
                </a:solidFill>
              </a:rPr>
              <a:t>Kerja</a:t>
            </a:r>
            <a:r>
              <a:rPr lang="en-US" sz="1400" dirty="0">
                <a:solidFill>
                  <a:schemeClr val="tx1"/>
                </a:solidFill>
              </a:rPr>
              <a:t>  </a:t>
            </a:r>
            <a:r>
              <a:rPr lang="en-US" sz="1400" dirty="0" err="1">
                <a:solidFill>
                  <a:schemeClr val="tx1"/>
                </a:solidFill>
              </a:rPr>
              <a:t>Disdik</a:t>
            </a:r>
            <a:r>
              <a:rPr lang="en-US" sz="1400" dirty="0">
                <a:solidFill>
                  <a:schemeClr val="tx1"/>
                </a:solidFill>
              </a:rPr>
              <a:t> </a:t>
            </a:r>
            <a:r>
              <a:rPr lang="en-US" sz="1400" dirty="0" err="1">
                <a:solidFill>
                  <a:schemeClr val="tx1"/>
                </a:solidFill>
              </a:rPr>
              <a:t>dan</a:t>
            </a:r>
            <a:r>
              <a:rPr lang="en-US" sz="1400" dirty="0">
                <a:solidFill>
                  <a:schemeClr val="tx1"/>
                </a:solidFill>
              </a:rPr>
              <a:t> 17 OPD </a:t>
            </a:r>
            <a:r>
              <a:rPr lang="en-US" sz="1400" dirty="0" err="1">
                <a:solidFill>
                  <a:schemeClr val="tx1"/>
                </a:solidFill>
              </a:rPr>
              <a:t>sampel</a:t>
            </a:r>
            <a:endParaRPr lang="en-US" sz="1400" dirty="0">
              <a:solidFill>
                <a:schemeClr val="tx1"/>
              </a:solidFill>
            </a:endParaRPr>
          </a:p>
          <a:p>
            <a:pPr marL="342900" indent="-342900" eaLnBrk="1" hangingPunct="1">
              <a:buFontTx/>
              <a:buAutoNum type="arabicParenR"/>
              <a:defRPr/>
            </a:pPr>
            <a:r>
              <a:rPr lang="it-IT" sz="1400" dirty="0">
                <a:solidFill>
                  <a:schemeClr val="tx1"/>
                </a:solidFill>
              </a:rPr>
              <a:t>Perwal No. 21/2016 SOTK Disdik dan 17 OPD sampel</a:t>
            </a:r>
          </a:p>
          <a:p>
            <a:pPr marL="342900" indent="-342900" eaLnBrk="1" hangingPunct="1">
              <a:buFontTx/>
              <a:buAutoNum type="arabicParenR"/>
              <a:defRPr/>
            </a:pPr>
            <a:r>
              <a:rPr lang="it-IT" sz="1400" dirty="0">
                <a:solidFill>
                  <a:schemeClr val="tx1"/>
                </a:solidFill>
              </a:rPr>
              <a:t>Renstra Disdik Tahun 2015-2019</a:t>
            </a:r>
            <a:endParaRPr lang="it-IT" sz="1400" dirty="0">
              <a:solidFill>
                <a:srgbClr val="FF0000"/>
              </a:solidFill>
            </a:endParaRPr>
          </a:p>
          <a:p>
            <a:pPr marL="342900" indent="-342900" eaLnBrk="1" hangingPunct="1">
              <a:buFontTx/>
              <a:buAutoNum type="arabicParenR"/>
              <a:defRPr/>
            </a:pPr>
            <a:r>
              <a:rPr lang="en-US" sz="1400" dirty="0">
                <a:solidFill>
                  <a:schemeClr val="tx1"/>
                </a:solidFill>
              </a:rPr>
              <a:t>SOP </a:t>
            </a:r>
            <a:r>
              <a:rPr lang="fi-FI" sz="1400" dirty="0">
                <a:solidFill>
                  <a:schemeClr val="tx1"/>
                </a:solidFill>
              </a:rPr>
              <a:t>pengisian pejabat pimpinan tinggi pratama khusus untuk proses pengisian JPT dimaksud</a:t>
            </a:r>
            <a:endParaRPr lang="en-US" sz="1400" dirty="0">
              <a:solidFill>
                <a:schemeClr val="tx1"/>
              </a:solidFill>
            </a:endParaRPr>
          </a:p>
          <a:p>
            <a:pPr eaLnBrk="1" hangingPunct="1">
              <a:defRPr/>
            </a:pPr>
            <a:endParaRPr lang="en-US" sz="1600" dirty="0">
              <a:solidFill>
                <a:schemeClr val="tx1"/>
              </a:solidFill>
            </a:endParaRPr>
          </a:p>
          <a:p>
            <a:pPr eaLnBrk="1" hangingPunct="1">
              <a:defRPr/>
            </a:pPr>
            <a:endParaRPr lang="en-US" b="1" dirty="0">
              <a:solidFill>
                <a:srgbClr val="2207E9"/>
              </a:solidFill>
            </a:endParaRPr>
          </a:p>
          <a:p>
            <a:pPr eaLnBrk="1" hangingPunct="1">
              <a:defRPr/>
            </a:pPr>
            <a:r>
              <a:rPr lang="en-US" b="1" dirty="0">
                <a:solidFill>
                  <a:srgbClr val="2207E9"/>
                </a:solidFill>
              </a:rPr>
              <a:t> </a:t>
            </a:r>
          </a:p>
          <a:p>
            <a:pPr eaLnBrk="1" hangingPunct="1">
              <a:defRPr/>
            </a:pPr>
            <a:endParaRPr lang="en-US" b="1" dirty="0">
              <a:solidFill>
                <a:srgbClr val="2207E9"/>
              </a:solidFill>
            </a:endParaRPr>
          </a:p>
          <a:p>
            <a:pPr eaLnBrk="1" hangingPunct="1">
              <a:defRPr/>
            </a:pPr>
            <a:endParaRPr lang="en-US" dirty="0">
              <a:solidFill>
                <a:srgbClr val="2207E9"/>
              </a:solidFill>
            </a:endParaRPr>
          </a:p>
        </p:txBody>
      </p:sp>
      <p:sp>
        <p:nvSpPr>
          <p:cNvPr id="8" name="Rectangle 7"/>
          <p:cNvSpPr/>
          <p:nvPr/>
        </p:nvSpPr>
        <p:spPr>
          <a:xfrm>
            <a:off x="4659313" y="658813"/>
            <a:ext cx="4392612" cy="27701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eaLnBrk="1" hangingPunct="1">
              <a:defRPr/>
            </a:pPr>
            <a:r>
              <a:rPr lang="en-US" sz="2000" b="1" dirty="0">
                <a:solidFill>
                  <a:srgbClr val="2207E9"/>
                </a:solidFill>
              </a:rPr>
              <a:t>Level 2</a:t>
            </a:r>
          </a:p>
          <a:p>
            <a:pPr eaLnBrk="1" hangingPunct="1">
              <a:defRPr/>
            </a:pPr>
            <a:endParaRPr lang="en-US" sz="2000" b="1" dirty="0">
              <a:solidFill>
                <a:srgbClr val="2207E9"/>
              </a:solidFill>
            </a:endParaRPr>
          </a:p>
          <a:p>
            <a:pPr marL="342900" indent="-342900" eaLnBrk="1" hangingPunct="1">
              <a:buFontTx/>
              <a:buAutoNum type="arabicParenR"/>
              <a:defRPr/>
            </a:pPr>
            <a:r>
              <a:rPr lang="en-US" sz="2000" dirty="0">
                <a:solidFill>
                  <a:schemeClr val="tx2">
                    <a:lumMod val="50000"/>
                  </a:schemeClr>
                </a:solidFill>
              </a:rPr>
              <a:t>Website </a:t>
            </a:r>
            <a:r>
              <a:rPr lang="en-US" sz="2000" dirty="0" err="1">
                <a:solidFill>
                  <a:schemeClr val="tx2">
                    <a:lumMod val="50000"/>
                  </a:schemeClr>
                </a:solidFill>
              </a:rPr>
              <a:t>jdih</a:t>
            </a:r>
            <a:r>
              <a:rPr lang="en-US" sz="2000" dirty="0">
                <a:solidFill>
                  <a:schemeClr val="tx2">
                    <a:lumMod val="50000"/>
                  </a:schemeClr>
                </a:solidFill>
              </a:rPr>
              <a:t> : </a:t>
            </a:r>
            <a:r>
              <a:rPr lang="en-US" sz="2000" dirty="0" err="1">
                <a:solidFill>
                  <a:schemeClr val="tx2">
                    <a:lumMod val="50000"/>
                  </a:schemeClr>
                </a:solidFill>
              </a:rPr>
              <a:t>Standar</a:t>
            </a:r>
            <a:r>
              <a:rPr lang="en-US" sz="2000" dirty="0">
                <a:solidFill>
                  <a:schemeClr val="tx2">
                    <a:lumMod val="50000"/>
                  </a:schemeClr>
                </a:solidFill>
              </a:rPr>
              <a:t> </a:t>
            </a:r>
            <a:r>
              <a:rPr lang="en-US" sz="2000" dirty="0" err="1">
                <a:solidFill>
                  <a:schemeClr val="tx2">
                    <a:lumMod val="50000"/>
                  </a:schemeClr>
                </a:solidFill>
              </a:rPr>
              <a:t>Kompetensi</a:t>
            </a:r>
            <a:endParaRPr lang="en-US" sz="2000" dirty="0">
              <a:solidFill>
                <a:schemeClr val="tx2">
                  <a:lumMod val="50000"/>
                </a:schemeClr>
              </a:solidFill>
            </a:endParaRPr>
          </a:p>
          <a:p>
            <a:pPr marL="342900" indent="-342900" eaLnBrk="1" hangingPunct="1">
              <a:buFontTx/>
              <a:buAutoNum type="arabicParenR"/>
              <a:defRPr/>
            </a:pPr>
            <a:r>
              <a:rPr lang="en-US" sz="2000" dirty="0">
                <a:solidFill>
                  <a:schemeClr val="tx2">
                    <a:lumMod val="50000"/>
                  </a:schemeClr>
                </a:solidFill>
              </a:rPr>
              <a:t>Website </a:t>
            </a:r>
            <a:r>
              <a:rPr lang="en-US" sz="2000" dirty="0" err="1">
                <a:solidFill>
                  <a:schemeClr val="tx2">
                    <a:lumMod val="50000"/>
                  </a:schemeClr>
                </a:solidFill>
              </a:rPr>
              <a:t>jdih</a:t>
            </a:r>
            <a:r>
              <a:rPr lang="en-US" sz="2000" dirty="0">
                <a:solidFill>
                  <a:schemeClr val="tx2">
                    <a:lumMod val="50000"/>
                  </a:schemeClr>
                </a:solidFill>
              </a:rPr>
              <a:t> : </a:t>
            </a:r>
            <a:r>
              <a:rPr lang="en-US" sz="2000" dirty="0" err="1">
                <a:solidFill>
                  <a:schemeClr val="tx2">
                    <a:lumMod val="50000"/>
                  </a:schemeClr>
                </a:solidFill>
              </a:rPr>
              <a:t>Analisis</a:t>
            </a:r>
            <a:r>
              <a:rPr lang="en-US" sz="2000" dirty="0">
                <a:solidFill>
                  <a:schemeClr val="tx2">
                    <a:lumMod val="50000"/>
                  </a:schemeClr>
                </a:solidFill>
              </a:rPr>
              <a:t> </a:t>
            </a:r>
            <a:r>
              <a:rPr lang="en-US" sz="2000" dirty="0" err="1">
                <a:solidFill>
                  <a:schemeClr val="tx2">
                    <a:lumMod val="50000"/>
                  </a:schemeClr>
                </a:solidFill>
              </a:rPr>
              <a:t>Jabatan</a:t>
            </a:r>
            <a:r>
              <a:rPr lang="en-US" sz="2000" dirty="0">
                <a:solidFill>
                  <a:schemeClr val="tx2">
                    <a:lumMod val="50000"/>
                  </a:schemeClr>
                </a:solidFill>
              </a:rPr>
              <a:t> &amp; </a:t>
            </a:r>
            <a:r>
              <a:rPr lang="en-US" sz="2000" dirty="0" err="1">
                <a:solidFill>
                  <a:schemeClr val="tx2">
                    <a:lumMod val="50000"/>
                  </a:schemeClr>
                </a:solidFill>
              </a:rPr>
              <a:t>Analisis</a:t>
            </a:r>
            <a:r>
              <a:rPr lang="en-US" sz="2000" dirty="0">
                <a:solidFill>
                  <a:schemeClr val="tx2">
                    <a:lumMod val="50000"/>
                  </a:schemeClr>
                </a:solidFill>
              </a:rPr>
              <a:t> </a:t>
            </a:r>
            <a:r>
              <a:rPr lang="en-US" sz="2000" dirty="0" err="1">
                <a:solidFill>
                  <a:schemeClr val="tx2">
                    <a:lumMod val="50000"/>
                  </a:schemeClr>
                </a:solidFill>
              </a:rPr>
              <a:t>Beban</a:t>
            </a:r>
            <a:r>
              <a:rPr lang="en-US" sz="2000" dirty="0">
                <a:solidFill>
                  <a:schemeClr val="tx2">
                    <a:lumMod val="50000"/>
                  </a:schemeClr>
                </a:solidFill>
              </a:rPr>
              <a:t> </a:t>
            </a:r>
            <a:r>
              <a:rPr lang="en-US" sz="2000" dirty="0" err="1">
                <a:solidFill>
                  <a:schemeClr val="tx2">
                    <a:lumMod val="50000"/>
                  </a:schemeClr>
                </a:solidFill>
              </a:rPr>
              <a:t>Kerja</a:t>
            </a:r>
            <a:r>
              <a:rPr lang="en-US" sz="2000" dirty="0">
                <a:solidFill>
                  <a:schemeClr val="tx2">
                    <a:lumMod val="50000"/>
                  </a:schemeClr>
                </a:solidFill>
              </a:rPr>
              <a:t> </a:t>
            </a:r>
          </a:p>
          <a:p>
            <a:pPr eaLnBrk="1" hangingPunct="1">
              <a:defRPr/>
            </a:pPr>
            <a:endParaRPr lang="en-US" sz="2000" b="1" dirty="0">
              <a:solidFill>
                <a:srgbClr val="2207E9"/>
              </a:solidFill>
            </a:endParaRPr>
          </a:p>
          <a:p>
            <a:pPr eaLnBrk="1" hangingPunct="1">
              <a:defRPr/>
            </a:pPr>
            <a:endParaRPr lang="en-US" sz="2000" b="1" dirty="0">
              <a:solidFill>
                <a:srgbClr val="2207E9"/>
              </a:solidFill>
            </a:endParaRPr>
          </a:p>
          <a:p>
            <a:pPr eaLnBrk="1" hangingPunct="1">
              <a:defRPr/>
            </a:pPr>
            <a:endParaRPr lang="en-US" sz="2000" dirty="0">
              <a:solidFill>
                <a:srgbClr val="2207E9"/>
              </a:solidFill>
            </a:endParaRPr>
          </a:p>
          <a:p>
            <a:pPr eaLnBrk="1" hangingPunct="1">
              <a:defRPr/>
            </a:pPr>
            <a:endParaRPr lang="en-US" sz="2000" b="1" dirty="0">
              <a:solidFill>
                <a:srgbClr val="2207E9"/>
              </a:solidFill>
            </a:endParaRPr>
          </a:p>
        </p:txBody>
      </p:sp>
      <p:sp>
        <p:nvSpPr>
          <p:cNvPr id="9" name="Rectangle 8"/>
          <p:cNvSpPr/>
          <p:nvPr/>
        </p:nvSpPr>
        <p:spPr>
          <a:xfrm>
            <a:off x="88012" y="3466399"/>
            <a:ext cx="9021763" cy="33131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eaLnBrk="1" hangingPunct="1">
              <a:defRPr/>
            </a:pPr>
            <a:r>
              <a:rPr lang="en-US" sz="2000" b="1" dirty="0">
                <a:solidFill>
                  <a:srgbClr val="2207E9"/>
                </a:solidFill>
              </a:rPr>
              <a:t>Level 3</a:t>
            </a:r>
            <a:endParaRPr lang="en-US" sz="1600" b="1" dirty="0">
              <a:solidFill>
                <a:srgbClr val="2207E9"/>
              </a:solidFill>
            </a:endParaRPr>
          </a:p>
          <a:p>
            <a:pPr eaLnBrk="1" hangingPunct="1">
              <a:defRPr/>
            </a:pPr>
            <a:r>
              <a:rPr lang="en-US" sz="1600" b="1" dirty="0" err="1">
                <a:solidFill>
                  <a:schemeClr val="tx2">
                    <a:lumMod val="50000"/>
                  </a:schemeClr>
                </a:solidFill>
              </a:rPr>
              <a:t>Uji</a:t>
            </a:r>
            <a:r>
              <a:rPr lang="en-US" sz="1600" b="1" dirty="0">
                <a:solidFill>
                  <a:schemeClr val="tx2">
                    <a:lumMod val="50000"/>
                  </a:schemeClr>
                </a:solidFill>
              </a:rPr>
              <a:t> </a:t>
            </a:r>
            <a:r>
              <a:rPr lang="en-US" sz="1600" b="1" dirty="0" err="1">
                <a:solidFill>
                  <a:schemeClr val="tx2">
                    <a:lumMod val="50000"/>
                  </a:schemeClr>
                </a:solidFill>
              </a:rPr>
              <a:t>petik</a:t>
            </a:r>
            <a:r>
              <a:rPr lang="en-US" sz="1600" b="1" dirty="0">
                <a:solidFill>
                  <a:schemeClr val="tx2">
                    <a:lumMod val="50000"/>
                  </a:schemeClr>
                </a:solidFill>
              </a:rPr>
              <a:t> </a:t>
            </a:r>
            <a:r>
              <a:rPr lang="en-US" sz="1600" b="1" dirty="0" err="1">
                <a:solidFill>
                  <a:schemeClr val="tx2">
                    <a:lumMod val="50000"/>
                  </a:schemeClr>
                </a:solidFill>
              </a:rPr>
              <a:t>dilakukan</a:t>
            </a:r>
            <a:r>
              <a:rPr lang="en-US" sz="1600" b="1" dirty="0">
                <a:solidFill>
                  <a:schemeClr val="tx2">
                    <a:lumMod val="50000"/>
                  </a:schemeClr>
                </a:solidFill>
              </a:rPr>
              <a:t> </a:t>
            </a:r>
            <a:r>
              <a:rPr lang="en-US" sz="1600" b="1" dirty="0" err="1">
                <a:solidFill>
                  <a:schemeClr val="tx2">
                    <a:lumMod val="50000"/>
                  </a:schemeClr>
                </a:solidFill>
              </a:rPr>
              <a:t>terhadap</a:t>
            </a:r>
            <a:r>
              <a:rPr lang="en-US" sz="1600" b="1" dirty="0">
                <a:solidFill>
                  <a:schemeClr val="tx2">
                    <a:lumMod val="50000"/>
                  </a:schemeClr>
                </a:solidFill>
              </a:rPr>
              <a:t> </a:t>
            </a:r>
            <a:r>
              <a:rPr lang="en-US" sz="1600" b="1" dirty="0" err="1">
                <a:solidFill>
                  <a:schemeClr val="tx2">
                    <a:lumMod val="50000"/>
                  </a:schemeClr>
                </a:solidFill>
              </a:rPr>
              <a:t>Pendaftaran</a:t>
            </a:r>
            <a:r>
              <a:rPr lang="en-US" sz="1600" b="1" dirty="0">
                <a:solidFill>
                  <a:schemeClr val="tx2">
                    <a:lumMod val="50000"/>
                  </a:schemeClr>
                </a:solidFill>
              </a:rPr>
              <a:t> </a:t>
            </a:r>
            <a:r>
              <a:rPr lang="en-US" sz="1600" b="1" dirty="0" err="1">
                <a:solidFill>
                  <a:schemeClr val="tx2">
                    <a:lumMod val="50000"/>
                  </a:schemeClr>
                </a:solidFill>
              </a:rPr>
              <a:t>Seleksi</a:t>
            </a:r>
            <a:r>
              <a:rPr lang="en-US" sz="1600" b="1" dirty="0">
                <a:solidFill>
                  <a:schemeClr val="tx2">
                    <a:lumMod val="50000"/>
                  </a:schemeClr>
                </a:solidFill>
              </a:rPr>
              <a:t> Terbuka </a:t>
            </a:r>
            <a:r>
              <a:rPr lang="en-US" sz="1600" b="1" dirty="0" err="1">
                <a:solidFill>
                  <a:schemeClr val="tx2">
                    <a:lumMod val="50000"/>
                  </a:schemeClr>
                </a:solidFill>
              </a:rPr>
              <a:t>Jabatan</a:t>
            </a:r>
            <a:r>
              <a:rPr lang="en-US" sz="1600" b="1" dirty="0">
                <a:solidFill>
                  <a:schemeClr val="tx2">
                    <a:lumMod val="50000"/>
                  </a:schemeClr>
                </a:solidFill>
              </a:rPr>
              <a:t> </a:t>
            </a:r>
            <a:r>
              <a:rPr lang="en-US" sz="1600" b="1" dirty="0" err="1">
                <a:solidFill>
                  <a:schemeClr val="tx2">
                    <a:lumMod val="50000"/>
                  </a:schemeClr>
                </a:solidFill>
              </a:rPr>
              <a:t>Pimpinan</a:t>
            </a:r>
            <a:r>
              <a:rPr lang="en-US" sz="1600" b="1" dirty="0">
                <a:solidFill>
                  <a:schemeClr val="tx2">
                    <a:lumMod val="50000"/>
                  </a:schemeClr>
                </a:solidFill>
              </a:rPr>
              <a:t> </a:t>
            </a:r>
            <a:r>
              <a:rPr lang="en-US" sz="1600" b="1" dirty="0" err="1">
                <a:solidFill>
                  <a:schemeClr val="tx2">
                    <a:lumMod val="50000"/>
                  </a:schemeClr>
                </a:solidFill>
              </a:rPr>
              <a:t>Tinggi</a:t>
            </a:r>
            <a:r>
              <a:rPr lang="en-US" sz="1600" b="1" dirty="0">
                <a:solidFill>
                  <a:schemeClr val="tx2">
                    <a:lumMod val="50000"/>
                  </a:schemeClr>
                </a:solidFill>
              </a:rPr>
              <a:t> </a:t>
            </a:r>
            <a:r>
              <a:rPr lang="en-US" sz="1600" b="1" dirty="0" err="1">
                <a:solidFill>
                  <a:schemeClr val="tx2">
                    <a:lumMod val="50000"/>
                  </a:schemeClr>
                </a:solidFill>
              </a:rPr>
              <a:t>Pratama</a:t>
            </a:r>
            <a:r>
              <a:rPr lang="en-US" sz="1600" b="1" dirty="0">
                <a:solidFill>
                  <a:schemeClr val="tx2">
                    <a:lumMod val="50000"/>
                  </a:schemeClr>
                </a:solidFill>
              </a:rPr>
              <a:t> </a:t>
            </a:r>
            <a:r>
              <a:rPr lang="en-US" sz="1600" b="1" dirty="0" err="1">
                <a:solidFill>
                  <a:schemeClr val="tx2">
                    <a:lumMod val="50000"/>
                  </a:schemeClr>
                </a:solidFill>
              </a:rPr>
              <a:t>tahun</a:t>
            </a:r>
            <a:r>
              <a:rPr lang="en-US" sz="1600" b="1" dirty="0">
                <a:solidFill>
                  <a:schemeClr val="tx2">
                    <a:lumMod val="50000"/>
                  </a:schemeClr>
                </a:solidFill>
              </a:rPr>
              <a:t> 2019 </a:t>
            </a:r>
            <a:r>
              <a:rPr lang="en-US" sz="1600" b="1" dirty="0" err="1">
                <a:solidFill>
                  <a:schemeClr val="tx2">
                    <a:lumMod val="50000"/>
                  </a:schemeClr>
                </a:solidFill>
              </a:rPr>
              <a:t>untuk</a:t>
            </a:r>
            <a:r>
              <a:rPr lang="en-US" sz="1600" b="1" dirty="0">
                <a:solidFill>
                  <a:schemeClr val="tx2">
                    <a:lumMod val="50000"/>
                  </a:schemeClr>
                </a:solidFill>
              </a:rPr>
              <a:t> </a:t>
            </a:r>
            <a:r>
              <a:rPr lang="en-US" sz="1600" b="1" dirty="0" err="1">
                <a:solidFill>
                  <a:schemeClr val="tx2">
                    <a:lumMod val="50000"/>
                  </a:schemeClr>
                </a:solidFill>
              </a:rPr>
              <a:t>Jabatan</a:t>
            </a:r>
            <a:r>
              <a:rPr lang="en-US" sz="1600" b="1" dirty="0">
                <a:solidFill>
                  <a:schemeClr val="tx2">
                    <a:lumMod val="50000"/>
                  </a:schemeClr>
                </a:solidFill>
              </a:rPr>
              <a:t> </a:t>
            </a:r>
            <a:r>
              <a:rPr lang="en-US" sz="1600" b="1" dirty="0" err="1">
                <a:solidFill>
                  <a:schemeClr val="tx2">
                    <a:lumMod val="50000"/>
                  </a:schemeClr>
                </a:solidFill>
              </a:rPr>
              <a:t>Kepala</a:t>
            </a:r>
            <a:r>
              <a:rPr lang="en-US" sz="1600" b="1" dirty="0">
                <a:solidFill>
                  <a:schemeClr val="tx2">
                    <a:lumMod val="50000"/>
                  </a:schemeClr>
                </a:solidFill>
              </a:rPr>
              <a:t> BKPSDA Kota </a:t>
            </a:r>
            <a:r>
              <a:rPr lang="en-US" sz="1600" b="1" dirty="0" err="1">
                <a:solidFill>
                  <a:schemeClr val="tx2">
                    <a:lumMod val="50000"/>
                  </a:schemeClr>
                </a:solidFill>
              </a:rPr>
              <a:t>Mercure</a:t>
            </a:r>
            <a:r>
              <a:rPr lang="en-US" sz="1600" b="1" dirty="0">
                <a:solidFill>
                  <a:schemeClr val="tx2">
                    <a:lumMod val="50000"/>
                  </a:schemeClr>
                </a:solidFill>
              </a:rPr>
              <a:t>, </a:t>
            </a:r>
            <a:r>
              <a:rPr lang="en-US" sz="1600" b="1" dirty="0" err="1">
                <a:solidFill>
                  <a:schemeClr val="tx2">
                    <a:lumMod val="50000"/>
                  </a:schemeClr>
                </a:solidFill>
              </a:rPr>
              <a:t>Kepala</a:t>
            </a:r>
            <a:r>
              <a:rPr lang="en-US" sz="1600" b="1" dirty="0">
                <a:solidFill>
                  <a:schemeClr val="tx2">
                    <a:lumMod val="50000"/>
                  </a:schemeClr>
                </a:solidFill>
              </a:rPr>
              <a:t> </a:t>
            </a:r>
            <a:r>
              <a:rPr lang="en-US" sz="1600" b="1" dirty="0" err="1">
                <a:solidFill>
                  <a:schemeClr val="tx2">
                    <a:lumMod val="50000"/>
                  </a:schemeClr>
                </a:solidFill>
              </a:rPr>
              <a:t>Dinas</a:t>
            </a:r>
            <a:r>
              <a:rPr lang="en-US" sz="1600" b="1" dirty="0">
                <a:solidFill>
                  <a:schemeClr val="tx2">
                    <a:lumMod val="50000"/>
                  </a:schemeClr>
                </a:solidFill>
              </a:rPr>
              <a:t> </a:t>
            </a:r>
            <a:r>
              <a:rPr lang="en-US" sz="1600" b="1" dirty="0" err="1">
                <a:solidFill>
                  <a:schemeClr val="tx2">
                    <a:lumMod val="50000"/>
                  </a:schemeClr>
                </a:solidFill>
              </a:rPr>
              <a:t>Perindustrian</a:t>
            </a:r>
            <a:r>
              <a:rPr lang="en-US" sz="1600" b="1" dirty="0">
                <a:solidFill>
                  <a:schemeClr val="tx2">
                    <a:lumMod val="50000"/>
                  </a:schemeClr>
                </a:solidFill>
              </a:rPr>
              <a:t> </a:t>
            </a:r>
            <a:r>
              <a:rPr lang="en-US" sz="1600" b="1" dirty="0" err="1">
                <a:solidFill>
                  <a:schemeClr val="tx2">
                    <a:lumMod val="50000"/>
                  </a:schemeClr>
                </a:solidFill>
              </a:rPr>
              <a:t>dan</a:t>
            </a:r>
            <a:r>
              <a:rPr lang="en-US" sz="1600" b="1" dirty="0">
                <a:solidFill>
                  <a:schemeClr val="tx2">
                    <a:lumMod val="50000"/>
                  </a:schemeClr>
                </a:solidFill>
              </a:rPr>
              <a:t> </a:t>
            </a:r>
            <a:r>
              <a:rPr lang="en-US" sz="1600" b="1" dirty="0" err="1">
                <a:solidFill>
                  <a:schemeClr val="tx2">
                    <a:lumMod val="50000"/>
                  </a:schemeClr>
                </a:solidFill>
              </a:rPr>
              <a:t>Perdagangan</a:t>
            </a:r>
            <a:r>
              <a:rPr lang="en-US" sz="1600" b="1" dirty="0">
                <a:solidFill>
                  <a:schemeClr val="tx2">
                    <a:lumMod val="50000"/>
                  </a:schemeClr>
                </a:solidFill>
              </a:rPr>
              <a:t> Kota </a:t>
            </a:r>
            <a:r>
              <a:rPr lang="en-US" sz="1600" b="1" dirty="0" err="1">
                <a:solidFill>
                  <a:schemeClr val="tx2">
                    <a:lumMod val="50000"/>
                  </a:schemeClr>
                </a:solidFill>
              </a:rPr>
              <a:t>Mercure</a:t>
            </a:r>
            <a:r>
              <a:rPr lang="en-US" sz="1600" b="1" dirty="0">
                <a:solidFill>
                  <a:schemeClr val="tx2">
                    <a:lumMod val="50000"/>
                  </a:schemeClr>
                </a:solidFill>
              </a:rPr>
              <a:t>, </a:t>
            </a:r>
            <a:r>
              <a:rPr lang="en-US" sz="1600" b="1" dirty="0" err="1">
                <a:solidFill>
                  <a:schemeClr val="tx2">
                    <a:lumMod val="50000"/>
                  </a:schemeClr>
                </a:solidFill>
              </a:rPr>
              <a:t>Kepala</a:t>
            </a:r>
            <a:r>
              <a:rPr lang="en-US" sz="1600" b="1" dirty="0">
                <a:solidFill>
                  <a:schemeClr val="tx2">
                    <a:lumMod val="50000"/>
                  </a:schemeClr>
                </a:solidFill>
              </a:rPr>
              <a:t> </a:t>
            </a:r>
            <a:r>
              <a:rPr lang="en-US" sz="1600" b="1" dirty="0" err="1">
                <a:solidFill>
                  <a:schemeClr val="tx2">
                    <a:lumMod val="50000"/>
                  </a:schemeClr>
                </a:solidFill>
              </a:rPr>
              <a:t>Dinas</a:t>
            </a:r>
            <a:r>
              <a:rPr lang="en-US" sz="1600" b="1" dirty="0">
                <a:solidFill>
                  <a:schemeClr val="tx2">
                    <a:lumMod val="50000"/>
                  </a:schemeClr>
                </a:solidFill>
              </a:rPr>
              <a:t> PUPR Kota </a:t>
            </a:r>
            <a:r>
              <a:rPr lang="en-US" sz="1600" b="1" dirty="0" err="1">
                <a:solidFill>
                  <a:schemeClr val="tx2">
                    <a:lumMod val="50000"/>
                  </a:schemeClr>
                </a:solidFill>
              </a:rPr>
              <a:t>Mercure</a:t>
            </a:r>
            <a:r>
              <a:rPr lang="en-US" sz="1600" b="1" dirty="0">
                <a:solidFill>
                  <a:schemeClr val="tx2">
                    <a:lumMod val="50000"/>
                  </a:schemeClr>
                </a:solidFill>
              </a:rPr>
              <a:t>, </a:t>
            </a:r>
            <a:r>
              <a:rPr lang="en-US" sz="1600" b="1" dirty="0" err="1">
                <a:solidFill>
                  <a:schemeClr val="tx2">
                    <a:lumMod val="50000"/>
                  </a:schemeClr>
                </a:solidFill>
              </a:rPr>
              <a:t>dengan</a:t>
            </a:r>
            <a:r>
              <a:rPr lang="en-US" sz="1600" b="1" dirty="0">
                <a:solidFill>
                  <a:schemeClr val="tx2">
                    <a:lumMod val="50000"/>
                  </a:schemeClr>
                </a:solidFill>
              </a:rPr>
              <a:t> </a:t>
            </a:r>
            <a:r>
              <a:rPr lang="en-US" sz="1600" b="1" dirty="0" err="1">
                <a:solidFill>
                  <a:schemeClr val="tx2">
                    <a:lumMod val="50000"/>
                  </a:schemeClr>
                </a:solidFill>
              </a:rPr>
              <a:t>uraian</a:t>
            </a:r>
            <a:r>
              <a:rPr lang="en-US" sz="1600" b="1" dirty="0">
                <a:solidFill>
                  <a:schemeClr val="tx2">
                    <a:lumMod val="50000"/>
                  </a:schemeClr>
                </a:solidFill>
              </a:rPr>
              <a:t> </a:t>
            </a:r>
            <a:r>
              <a:rPr lang="en-US" sz="1600" b="1" dirty="0" err="1">
                <a:solidFill>
                  <a:schemeClr val="tx2">
                    <a:lumMod val="50000"/>
                  </a:schemeClr>
                </a:solidFill>
              </a:rPr>
              <a:t>sbb</a:t>
            </a:r>
            <a:r>
              <a:rPr lang="en-US" sz="1600" b="1" dirty="0">
                <a:solidFill>
                  <a:schemeClr val="tx2">
                    <a:lumMod val="50000"/>
                  </a:schemeClr>
                </a:solidFill>
              </a:rPr>
              <a:t> :</a:t>
            </a:r>
          </a:p>
          <a:p>
            <a:pPr marL="342900" indent="-342900" eaLnBrk="1" hangingPunct="1">
              <a:buAutoNum type="arabicPeriod"/>
              <a:defRPr/>
            </a:pPr>
            <a:r>
              <a:rPr lang="en-US" sz="1600" b="1" dirty="0" err="1">
                <a:solidFill>
                  <a:schemeClr val="tx2">
                    <a:lumMod val="50000"/>
                  </a:schemeClr>
                </a:solidFill>
              </a:rPr>
              <a:t>Dokumen</a:t>
            </a:r>
            <a:r>
              <a:rPr lang="en-US" sz="1600" b="1" dirty="0">
                <a:solidFill>
                  <a:schemeClr val="tx2">
                    <a:lumMod val="50000"/>
                  </a:schemeClr>
                </a:solidFill>
              </a:rPr>
              <a:t> </a:t>
            </a:r>
            <a:r>
              <a:rPr lang="en-US" sz="1600" b="1" dirty="0" err="1">
                <a:solidFill>
                  <a:schemeClr val="tx2">
                    <a:lumMod val="50000"/>
                  </a:schemeClr>
                </a:solidFill>
              </a:rPr>
              <a:t>Penilaian</a:t>
            </a:r>
            <a:r>
              <a:rPr lang="en-US" sz="1600" b="1" dirty="0">
                <a:solidFill>
                  <a:schemeClr val="tx2">
                    <a:lumMod val="50000"/>
                  </a:schemeClr>
                </a:solidFill>
              </a:rPr>
              <a:t> </a:t>
            </a:r>
            <a:r>
              <a:rPr lang="en-US" sz="1600" b="1" dirty="0" err="1">
                <a:solidFill>
                  <a:schemeClr val="tx2">
                    <a:lumMod val="50000"/>
                  </a:schemeClr>
                </a:solidFill>
              </a:rPr>
              <a:t>seleksi</a:t>
            </a:r>
            <a:r>
              <a:rPr lang="en-US" sz="1600" b="1" dirty="0">
                <a:solidFill>
                  <a:schemeClr val="tx2">
                    <a:lumMod val="50000"/>
                  </a:schemeClr>
                </a:solidFill>
              </a:rPr>
              <a:t> JPT 2019</a:t>
            </a:r>
          </a:p>
          <a:p>
            <a:pPr marL="342900" indent="-342900" eaLnBrk="1" hangingPunct="1">
              <a:buAutoNum type="arabicPeriod"/>
              <a:defRPr/>
            </a:pPr>
            <a:r>
              <a:rPr lang="en-US" sz="1600" b="1" dirty="0" err="1">
                <a:solidFill>
                  <a:schemeClr val="tx2">
                    <a:lumMod val="50000"/>
                  </a:schemeClr>
                </a:solidFill>
              </a:rPr>
              <a:t>Perpanjanan</a:t>
            </a:r>
            <a:r>
              <a:rPr lang="en-US" sz="1600" b="1" dirty="0">
                <a:solidFill>
                  <a:schemeClr val="tx2">
                    <a:lumMod val="50000"/>
                  </a:schemeClr>
                </a:solidFill>
              </a:rPr>
              <a:t> </a:t>
            </a:r>
            <a:r>
              <a:rPr lang="en-US" sz="1600" b="1" dirty="0" err="1">
                <a:solidFill>
                  <a:schemeClr val="tx2">
                    <a:lumMod val="50000"/>
                  </a:schemeClr>
                </a:solidFill>
              </a:rPr>
              <a:t>pendaftaran</a:t>
            </a:r>
            <a:r>
              <a:rPr lang="en-US" sz="1600" b="1" dirty="0">
                <a:solidFill>
                  <a:schemeClr val="tx2">
                    <a:lumMod val="50000"/>
                  </a:schemeClr>
                </a:solidFill>
              </a:rPr>
              <a:t> JPT 2019</a:t>
            </a:r>
          </a:p>
          <a:p>
            <a:pPr marL="342900" indent="-342900" eaLnBrk="1" hangingPunct="1">
              <a:buAutoNum type="arabicPeriod"/>
              <a:defRPr/>
            </a:pPr>
            <a:r>
              <a:rPr lang="en-US" sz="1600" b="1" dirty="0" err="1">
                <a:solidFill>
                  <a:schemeClr val="tx2">
                    <a:lumMod val="50000"/>
                  </a:schemeClr>
                </a:solidFill>
              </a:rPr>
              <a:t>Peserta</a:t>
            </a:r>
            <a:r>
              <a:rPr lang="en-US" sz="1600" b="1" dirty="0">
                <a:solidFill>
                  <a:schemeClr val="tx2">
                    <a:lumMod val="50000"/>
                  </a:schemeClr>
                </a:solidFill>
              </a:rPr>
              <a:t> </a:t>
            </a:r>
            <a:r>
              <a:rPr lang="en-US" sz="1600" b="1" dirty="0" err="1">
                <a:solidFill>
                  <a:schemeClr val="tx2">
                    <a:lumMod val="50000"/>
                  </a:schemeClr>
                </a:solidFill>
              </a:rPr>
              <a:t>lolos</a:t>
            </a:r>
            <a:r>
              <a:rPr lang="en-US" sz="1600" b="1" dirty="0">
                <a:solidFill>
                  <a:schemeClr val="tx2">
                    <a:lumMod val="50000"/>
                  </a:schemeClr>
                </a:solidFill>
              </a:rPr>
              <a:t> </a:t>
            </a:r>
            <a:r>
              <a:rPr lang="en-US" sz="1600" b="1" dirty="0" err="1">
                <a:solidFill>
                  <a:schemeClr val="tx2">
                    <a:lumMod val="50000"/>
                  </a:schemeClr>
                </a:solidFill>
              </a:rPr>
              <a:t>Adm</a:t>
            </a:r>
            <a:r>
              <a:rPr lang="en-US" sz="1600" b="1" dirty="0">
                <a:solidFill>
                  <a:schemeClr val="tx2">
                    <a:lumMod val="50000"/>
                  </a:schemeClr>
                </a:solidFill>
              </a:rPr>
              <a:t> JPT 2019</a:t>
            </a:r>
          </a:p>
          <a:p>
            <a:pPr marL="342900" indent="-342900" eaLnBrk="1" hangingPunct="1">
              <a:buAutoNum type="arabicPeriod"/>
              <a:defRPr/>
            </a:pPr>
            <a:r>
              <a:rPr lang="en-US" sz="1600" b="1" dirty="0">
                <a:solidFill>
                  <a:schemeClr val="tx2">
                    <a:lumMod val="50000"/>
                  </a:schemeClr>
                </a:solidFill>
              </a:rPr>
              <a:t>Print screen web  Antara News </a:t>
            </a:r>
            <a:r>
              <a:rPr lang="en-US" sz="1600" b="1" dirty="0" err="1">
                <a:solidFill>
                  <a:schemeClr val="tx2">
                    <a:lumMod val="50000"/>
                  </a:schemeClr>
                </a:solidFill>
              </a:rPr>
              <a:t>harian</a:t>
            </a:r>
            <a:r>
              <a:rPr lang="en-US" sz="1600" b="1" dirty="0">
                <a:solidFill>
                  <a:schemeClr val="tx2">
                    <a:lumMod val="50000"/>
                  </a:schemeClr>
                </a:solidFill>
              </a:rPr>
              <a:t> </a:t>
            </a:r>
            <a:r>
              <a:rPr lang="en-US" sz="1600" b="1" dirty="0" err="1">
                <a:solidFill>
                  <a:schemeClr val="tx2">
                    <a:lumMod val="50000"/>
                  </a:schemeClr>
                </a:solidFill>
              </a:rPr>
              <a:t>nasional</a:t>
            </a:r>
            <a:r>
              <a:rPr lang="en-US" sz="1600" b="1" dirty="0">
                <a:solidFill>
                  <a:schemeClr val="tx2">
                    <a:lumMod val="50000"/>
                  </a:schemeClr>
                </a:solidFill>
              </a:rPr>
              <a:t> </a:t>
            </a:r>
            <a:r>
              <a:rPr lang="en-US" sz="1600" b="1" dirty="0" err="1">
                <a:solidFill>
                  <a:schemeClr val="tx2">
                    <a:lumMod val="50000"/>
                  </a:schemeClr>
                </a:solidFill>
              </a:rPr>
              <a:t>Pengumuman</a:t>
            </a:r>
            <a:r>
              <a:rPr lang="en-US" sz="1600" b="1" dirty="0">
                <a:solidFill>
                  <a:schemeClr val="tx2">
                    <a:lumMod val="50000"/>
                  </a:schemeClr>
                </a:solidFill>
              </a:rPr>
              <a:t> </a:t>
            </a:r>
            <a:r>
              <a:rPr lang="en-US" sz="1600" b="1" dirty="0" err="1">
                <a:solidFill>
                  <a:schemeClr val="tx2">
                    <a:lumMod val="50000"/>
                  </a:schemeClr>
                </a:solidFill>
              </a:rPr>
              <a:t>seleksi</a:t>
            </a:r>
            <a:r>
              <a:rPr lang="en-US" sz="1600" b="1" dirty="0">
                <a:solidFill>
                  <a:schemeClr val="tx2">
                    <a:lumMod val="50000"/>
                  </a:schemeClr>
                </a:solidFill>
              </a:rPr>
              <a:t> JPT</a:t>
            </a:r>
          </a:p>
          <a:p>
            <a:pPr marL="342900" indent="-342900" eaLnBrk="1" hangingPunct="1">
              <a:buAutoNum type="arabicPeriod"/>
              <a:defRPr/>
            </a:pPr>
            <a:r>
              <a:rPr lang="nl-NL" sz="1600" b="1" dirty="0">
                <a:solidFill>
                  <a:schemeClr val="tx2">
                    <a:lumMod val="50000"/>
                  </a:schemeClr>
                </a:solidFill>
              </a:rPr>
              <a:t>Print screen web pansel jtp</a:t>
            </a:r>
          </a:p>
          <a:p>
            <a:pPr marL="342900" indent="-342900" eaLnBrk="1" hangingPunct="1">
              <a:buAutoNum type="arabicPeriod"/>
              <a:defRPr/>
            </a:pPr>
            <a:r>
              <a:rPr lang="nl-NL" sz="1600" b="1" dirty="0">
                <a:solidFill>
                  <a:schemeClr val="tx2">
                    <a:lumMod val="50000"/>
                  </a:schemeClr>
                </a:solidFill>
              </a:rPr>
              <a:t>Seleksi JPT Mercure 2019</a:t>
            </a:r>
          </a:p>
          <a:p>
            <a:pPr marL="342900" indent="-342900" eaLnBrk="1" hangingPunct="1">
              <a:buAutoNum type="arabicPeriod"/>
              <a:defRPr/>
            </a:pPr>
            <a:r>
              <a:rPr lang="nl-NL" sz="1600" b="1" dirty="0">
                <a:solidFill>
                  <a:schemeClr val="tx2">
                    <a:lumMod val="50000"/>
                  </a:schemeClr>
                </a:solidFill>
              </a:rPr>
              <a:t>SK Pansel JPT</a:t>
            </a:r>
          </a:p>
          <a:p>
            <a:pPr marL="342900" indent="-342900" eaLnBrk="1" hangingPunct="1">
              <a:buAutoNum type="arabicPeriod"/>
              <a:defRPr/>
            </a:pPr>
            <a:r>
              <a:rPr lang="nl-NL" sz="1600" b="1" dirty="0">
                <a:solidFill>
                  <a:schemeClr val="tx2">
                    <a:lumMod val="50000"/>
                  </a:schemeClr>
                </a:solidFill>
              </a:rPr>
              <a:t>SK_Pelantikan_JPT</a:t>
            </a:r>
            <a:endParaRPr lang="en-US" sz="1600" b="1" dirty="0">
              <a:solidFill>
                <a:schemeClr val="tx2">
                  <a:lumMod val="50000"/>
                </a:schemeClr>
              </a:solidFill>
            </a:endParaRPr>
          </a:p>
          <a:p>
            <a:pPr eaLnBrk="1" hangingPunct="1">
              <a:defRPr/>
            </a:pPr>
            <a:endParaRPr lang="en-US" b="1" dirty="0">
              <a:solidFill>
                <a:srgbClr val="FF0000"/>
              </a:solidFill>
            </a:endParaRPr>
          </a:p>
          <a:p>
            <a:pPr eaLnBrk="1" hangingPunct="1">
              <a:defRPr/>
            </a:pPr>
            <a:endParaRPr lang="en-US" dirty="0">
              <a:solidFill>
                <a:srgbClr val="2207E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67744" y="1042979"/>
            <a:ext cx="6042355" cy="576064"/>
          </a:xfrm>
        </p:spPr>
        <p:txBody>
          <a:bodyPr/>
          <a:lstStyle/>
          <a:p>
            <a:r>
              <a:rPr lang="en-US" altLang="ko-KR" sz="2800" b="1" dirty="0" err="1"/>
              <a:t>Tujuan</a:t>
            </a:r>
            <a:r>
              <a:rPr lang="en-US" altLang="ko-KR" sz="2800" b="1" dirty="0"/>
              <a:t> dan </a:t>
            </a:r>
            <a:r>
              <a:rPr lang="en-US" altLang="ko-KR" sz="2800" b="1" dirty="0" err="1"/>
              <a:t>Ruang</a:t>
            </a:r>
            <a:r>
              <a:rPr lang="en-US" altLang="ko-KR" sz="2800" b="1" dirty="0"/>
              <a:t> </a:t>
            </a:r>
            <a:r>
              <a:rPr lang="en-US" altLang="ko-KR" sz="2800" b="1" dirty="0" err="1"/>
              <a:t>Lingkup</a:t>
            </a:r>
            <a:r>
              <a:rPr lang="en-US" altLang="ko-KR" sz="2800" b="1" dirty="0"/>
              <a:t> </a:t>
            </a:r>
            <a:r>
              <a:rPr lang="en-US" altLang="ko-KR" sz="2800" b="1" dirty="0" err="1"/>
              <a:t>Penilaian</a:t>
            </a:r>
            <a:endParaRPr lang="ko-KR" altLang="en-US" sz="2800" b="1" dirty="0"/>
          </a:p>
        </p:txBody>
      </p:sp>
      <p:sp>
        <p:nvSpPr>
          <p:cNvPr id="6" name="Freeform 5"/>
          <p:cNvSpPr/>
          <p:nvPr/>
        </p:nvSpPr>
        <p:spPr>
          <a:xfrm>
            <a:off x="2267744" y="2220305"/>
            <a:ext cx="6042355" cy="1425155"/>
          </a:xfrm>
          <a:custGeom>
            <a:avLst/>
            <a:gdLst>
              <a:gd name="connsiteX0" fmla="*/ 6035040 w 6042355"/>
              <a:gd name="connsiteY0" fmla="*/ 0 h 3035808"/>
              <a:gd name="connsiteX1" fmla="*/ 0 w 6042355"/>
              <a:gd name="connsiteY1" fmla="*/ 29261 h 3035808"/>
              <a:gd name="connsiteX2" fmla="*/ 0 w 6042355"/>
              <a:gd name="connsiteY2" fmla="*/ 3035808 h 3035808"/>
              <a:gd name="connsiteX3" fmla="*/ 6042355 w 6042355"/>
              <a:gd name="connsiteY3" fmla="*/ 3035808 h 3035808"/>
              <a:gd name="connsiteX0" fmla="*/ 6035040 w 6042355"/>
              <a:gd name="connsiteY0" fmla="*/ 0 h 3035808"/>
              <a:gd name="connsiteX1" fmla="*/ 7316 w 6042355"/>
              <a:gd name="connsiteY1" fmla="*/ 0 h 3035808"/>
              <a:gd name="connsiteX2" fmla="*/ 0 w 6042355"/>
              <a:gd name="connsiteY2" fmla="*/ 3035808 h 3035808"/>
              <a:gd name="connsiteX3" fmla="*/ 6042355 w 6042355"/>
              <a:gd name="connsiteY3" fmla="*/ 3035808 h 3035808"/>
            </a:gdLst>
            <a:ahLst/>
            <a:cxnLst>
              <a:cxn ang="0">
                <a:pos x="connsiteX0" y="connsiteY0"/>
              </a:cxn>
              <a:cxn ang="0">
                <a:pos x="connsiteX1" y="connsiteY1"/>
              </a:cxn>
              <a:cxn ang="0">
                <a:pos x="connsiteX2" y="connsiteY2"/>
              </a:cxn>
              <a:cxn ang="0">
                <a:pos x="connsiteX3" y="connsiteY3"/>
              </a:cxn>
            </a:cxnLst>
            <a:rect l="l" t="t" r="r" b="b"/>
            <a:pathLst>
              <a:path w="6042355" h="3035808">
                <a:moveTo>
                  <a:pt x="6035040" y="0"/>
                </a:moveTo>
                <a:lnTo>
                  <a:pt x="7316" y="0"/>
                </a:lnTo>
                <a:cubicBezTo>
                  <a:pt x="4877" y="1011936"/>
                  <a:pt x="2439" y="2023872"/>
                  <a:pt x="0" y="3035808"/>
                </a:cubicBezTo>
                <a:lnTo>
                  <a:pt x="6042355" y="3035808"/>
                </a:lnTo>
              </a:path>
            </a:pathLst>
          </a:cu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Freeform 10"/>
          <p:cNvSpPr/>
          <p:nvPr/>
        </p:nvSpPr>
        <p:spPr>
          <a:xfrm>
            <a:off x="2267744" y="4009085"/>
            <a:ext cx="6042355" cy="1517904"/>
          </a:xfrm>
          <a:custGeom>
            <a:avLst/>
            <a:gdLst>
              <a:gd name="connsiteX0" fmla="*/ 6035040 w 6042355"/>
              <a:gd name="connsiteY0" fmla="*/ 0 h 3035808"/>
              <a:gd name="connsiteX1" fmla="*/ 0 w 6042355"/>
              <a:gd name="connsiteY1" fmla="*/ 29261 h 3035808"/>
              <a:gd name="connsiteX2" fmla="*/ 0 w 6042355"/>
              <a:gd name="connsiteY2" fmla="*/ 3035808 h 3035808"/>
              <a:gd name="connsiteX3" fmla="*/ 6042355 w 6042355"/>
              <a:gd name="connsiteY3" fmla="*/ 3035808 h 3035808"/>
              <a:gd name="connsiteX0" fmla="*/ 6035040 w 6042355"/>
              <a:gd name="connsiteY0" fmla="*/ 0 h 3035808"/>
              <a:gd name="connsiteX1" fmla="*/ 7316 w 6042355"/>
              <a:gd name="connsiteY1" fmla="*/ 0 h 3035808"/>
              <a:gd name="connsiteX2" fmla="*/ 0 w 6042355"/>
              <a:gd name="connsiteY2" fmla="*/ 3035808 h 3035808"/>
              <a:gd name="connsiteX3" fmla="*/ 6042355 w 6042355"/>
              <a:gd name="connsiteY3" fmla="*/ 3035808 h 3035808"/>
            </a:gdLst>
            <a:ahLst/>
            <a:cxnLst>
              <a:cxn ang="0">
                <a:pos x="connsiteX0" y="connsiteY0"/>
              </a:cxn>
              <a:cxn ang="0">
                <a:pos x="connsiteX1" y="connsiteY1"/>
              </a:cxn>
              <a:cxn ang="0">
                <a:pos x="connsiteX2" y="connsiteY2"/>
              </a:cxn>
              <a:cxn ang="0">
                <a:pos x="connsiteX3" y="connsiteY3"/>
              </a:cxn>
            </a:cxnLst>
            <a:rect l="l" t="t" r="r" b="b"/>
            <a:pathLst>
              <a:path w="6042355" h="3035808">
                <a:moveTo>
                  <a:pt x="6035040" y="0"/>
                </a:moveTo>
                <a:lnTo>
                  <a:pt x="7316" y="0"/>
                </a:lnTo>
                <a:cubicBezTo>
                  <a:pt x="4877" y="1011936"/>
                  <a:pt x="2439" y="2023872"/>
                  <a:pt x="0" y="3035808"/>
                </a:cubicBezTo>
                <a:lnTo>
                  <a:pt x="6042355" y="3035808"/>
                </a:lnTo>
              </a:path>
            </a:pathLst>
          </a:cu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12" name="Group 11"/>
          <p:cNvGrpSpPr/>
          <p:nvPr/>
        </p:nvGrpSpPr>
        <p:grpSpPr>
          <a:xfrm>
            <a:off x="2665181" y="4372710"/>
            <a:ext cx="5577325" cy="790654"/>
            <a:chOff x="2211154" y="1330362"/>
            <a:chExt cx="2852662" cy="790654"/>
          </a:xfrm>
          <a:noFill/>
        </p:grpSpPr>
        <p:sp>
          <p:nvSpPr>
            <p:cNvPr id="13" name="TextBox 12"/>
            <p:cNvSpPr txBox="1"/>
            <p:nvPr/>
          </p:nvSpPr>
          <p:spPr>
            <a:xfrm>
              <a:off x="2211154" y="1659351"/>
              <a:ext cx="2835932" cy="461665"/>
            </a:xfrm>
            <a:prstGeom prst="rect">
              <a:avLst/>
            </a:prstGeom>
            <a:grpFill/>
          </p:spPr>
          <p:txBody>
            <a:bodyPr wrap="square" rtlCol="0" anchor="ctr">
              <a:spAutoFit/>
            </a:bodyPr>
            <a:lstStyle/>
            <a:p>
              <a:pPr marL="171450" indent="-171450" algn="just">
                <a:buFont typeface="Arial" panose="020B0604020202020204" pitchFamily="34" charset="0"/>
                <a:buChar char="•"/>
              </a:pPr>
              <a:r>
                <a:rPr lang="en-ID" altLang="en-US" sz="1200" dirty="0" err="1"/>
                <a:t>Melakukan</a:t>
              </a:r>
              <a:r>
                <a:rPr lang="en-ID" altLang="en-US" sz="1200" dirty="0"/>
                <a:t> </a:t>
              </a:r>
              <a:r>
                <a:rPr lang="id-ID" altLang="en-US" sz="1200" b="1" dirty="0"/>
                <a:t>penilaian</a:t>
              </a:r>
              <a:r>
                <a:rPr lang="id-ID" altLang="en-US" sz="1200" dirty="0"/>
                <a:t> maturitas penyelenggaraan SPIP </a:t>
              </a:r>
              <a:r>
                <a:rPr lang="en-ID" altLang="en-US" sz="1200" dirty="0"/>
                <a:t>pada </a:t>
              </a:r>
              <a:r>
                <a:rPr lang="en-ID" altLang="en-US" sz="1200" dirty="0" err="1"/>
                <a:t>seluruh</a:t>
              </a:r>
              <a:r>
                <a:rPr lang="en-ID" altLang="en-US" sz="1200" dirty="0"/>
                <a:t> </a:t>
              </a:r>
              <a:br>
                <a:rPr lang="en-ID" altLang="en-US" sz="1200" dirty="0"/>
              </a:br>
              <a:r>
                <a:rPr lang="en-ID" altLang="en-US" sz="1200" dirty="0"/>
                <a:t>unit </a:t>
              </a:r>
              <a:r>
                <a:rPr lang="en-ID" altLang="en-US" sz="1200" dirty="0" err="1"/>
                <a:t>kerja</a:t>
              </a:r>
              <a:r>
                <a:rPr lang="en-ID" altLang="en-US" sz="1200" dirty="0"/>
                <a:t> di </a:t>
              </a:r>
              <a:r>
                <a:rPr lang="en-ID" altLang="en-US" sz="1200" dirty="0" err="1"/>
                <a:t>Lingkungan</a:t>
              </a:r>
              <a:r>
                <a:rPr lang="en-ID" altLang="en-US" sz="1200" dirty="0"/>
                <a:t> Kementerian PANRB</a:t>
              </a:r>
              <a:endParaRPr lang="en-US" altLang="en-US" sz="1200" dirty="0"/>
            </a:p>
          </p:txBody>
        </p:sp>
        <p:sp>
          <p:nvSpPr>
            <p:cNvPr id="14" name="TextBox 13"/>
            <p:cNvSpPr txBox="1"/>
            <p:nvPr/>
          </p:nvSpPr>
          <p:spPr>
            <a:xfrm>
              <a:off x="2227884" y="1330362"/>
              <a:ext cx="2835932" cy="276999"/>
            </a:xfrm>
            <a:prstGeom prst="rect">
              <a:avLst/>
            </a:prstGeom>
            <a:grpFill/>
          </p:spPr>
          <p:txBody>
            <a:bodyPr wrap="square" rtlCol="0" anchor="ctr">
              <a:spAutoFit/>
            </a:bodyPr>
            <a:lstStyle/>
            <a:p>
              <a:r>
                <a:rPr lang="en-US" altLang="ko-KR" sz="1200" b="1" dirty="0" err="1">
                  <a:solidFill>
                    <a:schemeClr val="tx1">
                      <a:lumMod val="75000"/>
                      <a:lumOff val="25000"/>
                    </a:schemeClr>
                  </a:solidFill>
                </a:rPr>
                <a:t>Ruang</a:t>
              </a:r>
              <a:r>
                <a:rPr lang="en-US" altLang="ko-KR" sz="1200" b="1" dirty="0">
                  <a:solidFill>
                    <a:schemeClr val="tx1">
                      <a:lumMod val="75000"/>
                      <a:lumOff val="25000"/>
                    </a:schemeClr>
                  </a:solidFill>
                </a:rPr>
                <a:t> </a:t>
              </a:r>
              <a:r>
                <a:rPr lang="en-US" altLang="ko-KR" sz="1200" b="1" dirty="0" err="1">
                  <a:solidFill>
                    <a:schemeClr val="tx1">
                      <a:lumMod val="75000"/>
                      <a:lumOff val="25000"/>
                    </a:schemeClr>
                  </a:solidFill>
                </a:rPr>
                <a:t>Lingkup</a:t>
              </a:r>
              <a:r>
                <a:rPr lang="en-US" altLang="ko-KR" sz="1200" b="1" dirty="0">
                  <a:solidFill>
                    <a:schemeClr val="tx1">
                      <a:lumMod val="75000"/>
                      <a:lumOff val="25000"/>
                    </a:schemeClr>
                  </a:solidFill>
                </a:rPr>
                <a:t> </a:t>
              </a:r>
              <a:r>
                <a:rPr lang="en-US" altLang="ko-KR" sz="1200" b="1" dirty="0" err="1">
                  <a:solidFill>
                    <a:schemeClr val="tx1">
                      <a:lumMod val="75000"/>
                      <a:lumOff val="25000"/>
                    </a:schemeClr>
                  </a:solidFill>
                </a:rPr>
                <a:t>Penilaian</a:t>
              </a:r>
              <a:endParaRPr lang="ko-KR" altLang="en-US" sz="1200" b="1" dirty="0">
                <a:solidFill>
                  <a:schemeClr val="tx1">
                    <a:lumMod val="75000"/>
                    <a:lumOff val="25000"/>
                  </a:schemeClr>
                </a:solidFill>
              </a:endParaRPr>
            </a:p>
          </p:txBody>
        </p:sp>
      </p:grpSp>
      <p:grpSp>
        <p:nvGrpSpPr>
          <p:cNvPr id="15" name="Group 14">
            <a:extLst>
              <a:ext uri="{FF2B5EF4-FFF2-40B4-BE49-F238E27FC236}">
                <a16:creationId xmlns:a16="http://schemas.microsoft.com/office/drawing/2014/main" id="{1C8073AF-E662-4A53-946C-5B300F46456C}"/>
              </a:ext>
            </a:extLst>
          </p:cNvPr>
          <p:cNvGrpSpPr/>
          <p:nvPr/>
        </p:nvGrpSpPr>
        <p:grpSpPr>
          <a:xfrm>
            <a:off x="2699477" y="2442139"/>
            <a:ext cx="5544616" cy="960965"/>
            <a:chOff x="2227884" y="1330362"/>
            <a:chExt cx="2835932" cy="960965"/>
          </a:xfrm>
          <a:noFill/>
        </p:grpSpPr>
        <p:sp>
          <p:nvSpPr>
            <p:cNvPr id="16" name="TextBox 15">
              <a:extLst>
                <a:ext uri="{FF2B5EF4-FFF2-40B4-BE49-F238E27FC236}">
                  <a16:creationId xmlns:a16="http://schemas.microsoft.com/office/drawing/2014/main" id="{741D517D-1CB4-4C18-9439-173622157448}"/>
                </a:ext>
              </a:extLst>
            </p:cNvPr>
            <p:cNvSpPr txBox="1"/>
            <p:nvPr/>
          </p:nvSpPr>
          <p:spPr>
            <a:xfrm>
              <a:off x="2227884" y="1829662"/>
              <a:ext cx="2835932" cy="461665"/>
            </a:xfrm>
            <a:prstGeom prst="rect">
              <a:avLst/>
            </a:prstGeom>
            <a:grpFill/>
          </p:spPr>
          <p:txBody>
            <a:bodyPr wrap="square" rtlCol="0" anchor="ctr">
              <a:spAutoFit/>
            </a:bodyPr>
            <a:lstStyle/>
            <a:p>
              <a:pPr marL="171450" indent="-171450" algn="just">
                <a:buFont typeface="Arial" panose="020B0604020202020204" pitchFamily="34" charset="0"/>
                <a:buChar char="•"/>
              </a:pPr>
              <a:r>
                <a:rPr lang="en-ID" altLang="en-US" sz="1200" dirty="0" err="1"/>
                <a:t>Melakukan</a:t>
              </a:r>
              <a:r>
                <a:rPr lang="en-ID" altLang="en-US" sz="1200" dirty="0"/>
                <a:t> </a:t>
              </a:r>
              <a:r>
                <a:rPr lang="id-ID" altLang="en-US" sz="1200" b="1" dirty="0"/>
                <a:t>penilaian</a:t>
              </a:r>
              <a:r>
                <a:rPr lang="id-ID" altLang="en-US" sz="1200" dirty="0"/>
                <a:t> maturitas penyelenggaraan SPIP mengacu pada</a:t>
              </a:r>
              <a:r>
                <a:rPr lang="en-ID" altLang="en-US" sz="1200" dirty="0"/>
                <a:t> </a:t>
              </a:r>
              <a:br>
                <a:rPr lang="en-ID" altLang="en-US" sz="1200" dirty="0"/>
              </a:br>
              <a:r>
                <a:rPr lang="id-ID" altLang="en-US" sz="1200" b="1" dirty="0"/>
                <a:t>Perka BPKP Nomor 4 Tahun 2016</a:t>
              </a:r>
              <a:r>
                <a:rPr lang="en-US" altLang="en-US" sz="1200" dirty="0"/>
                <a:t>.</a:t>
              </a:r>
            </a:p>
          </p:txBody>
        </p:sp>
        <p:sp>
          <p:nvSpPr>
            <p:cNvPr id="17" name="TextBox 16">
              <a:extLst>
                <a:ext uri="{FF2B5EF4-FFF2-40B4-BE49-F238E27FC236}">
                  <a16:creationId xmlns:a16="http://schemas.microsoft.com/office/drawing/2014/main" id="{66E7BAE9-4FE5-438A-AC3F-C7E8DB0BA613}"/>
                </a:ext>
              </a:extLst>
            </p:cNvPr>
            <p:cNvSpPr txBox="1"/>
            <p:nvPr/>
          </p:nvSpPr>
          <p:spPr>
            <a:xfrm>
              <a:off x="2227884" y="1330362"/>
              <a:ext cx="2835932" cy="276999"/>
            </a:xfrm>
            <a:prstGeom prst="rect">
              <a:avLst/>
            </a:prstGeom>
            <a:grpFill/>
          </p:spPr>
          <p:txBody>
            <a:bodyPr wrap="square" rtlCol="0" anchor="ctr">
              <a:spAutoFit/>
            </a:bodyPr>
            <a:lstStyle/>
            <a:p>
              <a:r>
                <a:rPr lang="en-US" altLang="ko-KR" sz="1200" b="1" dirty="0" err="1">
                  <a:solidFill>
                    <a:schemeClr val="tx1">
                      <a:lumMod val="75000"/>
                      <a:lumOff val="25000"/>
                    </a:schemeClr>
                  </a:solidFill>
                </a:rPr>
                <a:t>Tujuan</a:t>
              </a:r>
              <a:r>
                <a:rPr lang="en-US" altLang="ko-KR" sz="1200" b="1" dirty="0">
                  <a:solidFill>
                    <a:schemeClr val="tx1">
                      <a:lumMod val="75000"/>
                      <a:lumOff val="25000"/>
                    </a:schemeClr>
                  </a:solidFill>
                </a:rPr>
                <a:t> </a:t>
              </a:r>
              <a:r>
                <a:rPr lang="en-US" altLang="ko-KR" sz="1200" b="1" dirty="0" err="1">
                  <a:solidFill>
                    <a:schemeClr val="tx1">
                      <a:lumMod val="75000"/>
                      <a:lumOff val="25000"/>
                    </a:schemeClr>
                  </a:solidFill>
                </a:rPr>
                <a:t>Penilaian</a:t>
              </a:r>
              <a:endParaRPr lang="ko-KR" altLang="en-US" sz="1200" b="1" dirty="0">
                <a:solidFill>
                  <a:schemeClr val="tx1">
                    <a:lumMod val="75000"/>
                    <a:lumOff val="25000"/>
                  </a:schemeClr>
                </a:solidFill>
              </a:endParaRPr>
            </a:p>
          </p:txBody>
        </p:sp>
      </p:grpSp>
    </p:spTree>
    <p:extLst>
      <p:ext uri="{BB962C8B-B14F-4D97-AF65-F5344CB8AC3E}">
        <p14:creationId xmlns:p14="http://schemas.microsoft.com/office/powerpoint/2010/main" val="73633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7"/>
          <p:cNvSpPr txBox="1">
            <a:spLocks/>
          </p:cNvSpPr>
          <p:nvPr/>
        </p:nvSpPr>
        <p:spPr bwMode="grayWhite">
          <a:xfrm>
            <a:off x="-20639" y="0"/>
            <a:ext cx="9103519" cy="69215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600" b="1" u="sng" dirty="0">
                <a:latin typeface="Bahnschrift Light SemiCondensed" panose="020B0502040204020203" pitchFamily="34" charset="0"/>
              </a:rPr>
              <a:t>1.3 </a:t>
            </a:r>
            <a:r>
              <a:rPr lang="en-US" altLang="en-US" sz="3600" b="1" u="sng" dirty="0" err="1">
                <a:latin typeface="Bahnschrift Light SemiCondensed" panose="020B0502040204020203" pitchFamily="34" charset="0"/>
              </a:rPr>
              <a:t>Kepemimpinan</a:t>
            </a:r>
            <a:r>
              <a:rPr lang="en-US" altLang="en-US" sz="3600" b="1" u="sng" dirty="0">
                <a:latin typeface="Bahnschrift Light SemiCondensed" panose="020B0502040204020203" pitchFamily="34" charset="0"/>
              </a:rPr>
              <a:t> yang </a:t>
            </a:r>
            <a:r>
              <a:rPr lang="en-US" altLang="en-US" sz="3600" b="1" u="sng" dirty="0" err="1">
                <a:latin typeface="Bahnschrift Light SemiCondensed" panose="020B0502040204020203" pitchFamily="34" charset="0"/>
              </a:rPr>
              <a:t>kondusif</a:t>
            </a:r>
            <a:r>
              <a:rPr lang="en-US" altLang="en-US" sz="3600" b="1" u="sng" dirty="0">
                <a:latin typeface="Bahnschrift Light SemiCondensed" panose="020B0502040204020203" pitchFamily="34" charset="0"/>
              </a:rPr>
              <a:t> </a:t>
            </a:r>
            <a:endParaRPr lang="ru-RU" altLang="en-US" sz="3600" b="1" u="sng" dirty="0">
              <a:latin typeface="Bahnschrift Light SemiCondensed" panose="020B0502040204020203" pitchFamily="34" charset="0"/>
            </a:endParaRPr>
          </a:p>
        </p:txBody>
      </p:sp>
      <p:sp>
        <p:nvSpPr>
          <p:cNvPr id="3" name="Rectangle 2"/>
          <p:cNvSpPr/>
          <p:nvPr/>
        </p:nvSpPr>
        <p:spPr>
          <a:xfrm>
            <a:off x="84138" y="981075"/>
            <a:ext cx="5665788" cy="2762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rgbClr val="2207E9"/>
                </a:solidFill>
              </a:rPr>
              <a:t>Level 1</a:t>
            </a:r>
          </a:p>
          <a:p>
            <a:pPr marL="342900" indent="-342900" eaLnBrk="1" hangingPunct="1">
              <a:buFont typeface="+mj-lt"/>
              <a:buAutoNum type="arabicParenR"/>
              <a:defRPr/>
            </a:pPr>
            <a:r>
              <a:rPr lang="en-US" sz="1600" dirty="0" err="1">
                <a:solidFill>
                  <a:srgbClr val="2207E9"/>
                </a:solidFill>
              </a:rPr>
              <a:t>Permenpan</a:t>
            </a:r>
            <a:r>
              <a:rPr lang="en-US" sz="1600" dirty="0">
                <a:solidFill>
                  <a:srgbClr val="2207E9"/>
                </a:solidFill>
              </a:rPr>
              <a:t> RB No. 53/2014   </a:t>
            </a:r>
            <a:r>
              <a:rPr lang="en-US" sz="1600" dirty="0" err="1">
                <a:solidFill>
                  <a:srgbClr val="2207E9"/>
                </a:solidFill>
              </a:rPr>
              <a:t>Petunjuk</a:t>
            </a:r>
            <a:r>
              <a:rPr lang="en-US" sz="1600" dirty="0">
                <a:solidFill>
                  <a:srgbClr val="2207E9"/>
                </a:solidFill>
              </a:rPr>
              <a:t> </a:t>
            </a:r>
            <a:r>
              <a:rPr lang="en-US" sz="1600" dirty="0" err="1">
                <a:solidFill>
                  <a:srgbClr val="2207E9"/>
                </a:solidFill>
              </a:rPr>
              <a:t>Teknis</a:t>
            </a:r>
            <a:r>
              <a:rPr lang="en-US" sz="1600" dirty="0">
                <a:solidFill>
                  <a:srgbClr val="2207E9"/>
                </a:solidFill>
              </a:rPr>
              <a:t> </a:t>
            </a:r>
            <a:r>
              <a:rPr lang="en-US" sz="1600" dirty="0" err="1">
                <a:solidFill>
                  <a:srgbClr val="2207E9"/>
                </a:solidFill>
              </a:rPr>
              <a:t>Perjanjian</a:t>
            </a:r>
            <a:r>
              <a:rPr lang="en-US" sz="1600" dirty="0">
                <a:solidFill>
                  <a:srgbClr val="2207E9"/>
                </a:solidFill>
              </a:rPr>
              <a:t> </a:t>
            </a:r>
            <a:r>
              <a:rPr lang="en-US" sz="1600" dirty="0" err="1">
                <a:solidFill>
                  <a:srgbClr val="2207E9"/>
                </a:solidFill>
              </a:rPr>
              <a:t>Kinerja</a:t>
            </a:r>
            <a:r>
              <a:rPr lang="en-US" sz="1600" dirty="0">
                <a:solidFill>
                  <a:srgbClr val="2207E9"/>
                </a:solidFill>
              </a:rPr>
              <a:t>, </a:t>
            </a:r>
            <a:r>
              <a:rPr lang="en-US" sz="1600" dirty="0" err="1">
                <a:solidFill>
                  <a:srgbClr val="2207E9"/>
                </a:solidFill>
              </a:rPr>
              <a:t>Pelaporan</a:t>
            </a:r>
            <a:r>
              <a:rPr lang="en-US" sz="1600" dirty="0">
                <a:solidFill>
                  <a:srgbClr val="2207E9"/>
                </a:solidFill>
              </a:rPr>
              <a:t> </a:t>
            </a:r>
            <a:r>
              <a:rPr lang="en-US" sz="1600" dirty="0" err="1">
                <a:solidFill>
                  <a:srgbClr val="2207E9"/>
                </a:solidFill>
              </a:rPr>
              <a:t>Kinerja</a:t>
            </a:r>
            <a:r>
              <a:rPr lang="en-US" sz="1600" dirty="0">
                <a:solidFill>
                  <a:srgbClr val="2207E9"/>
                </a:solidFill>
              </a:rPr>
              <a:t> </a:t>
            </a:r>
            <a:r>
              <a:rPr lang="en-US" sz="1600" dirty="0" err="1">
                <a:solidFill>
                  <a:srgbClr val="2207E9"/>
                </a:solidFill>
              </a:rPr>
              <a:t>dan</a:t>
            </a:r>
            <a:r>
              <a:rPr lang="en-US" sz="1600" dirty="0">
                <a:solidFill>
                  <a:srgbClr val="2207E9"/>
                </a:solidFill>
              </a:rPr>
              <a:t> </a:t>
            </a:r>
            <a:r>
              <a:rPr lang="en-US" sz="1600" dirty="0" err="1">
                <a:solidFill>
                  <a:srgbClr val="2207E9"/>
                </a:solidFill>
              </a:rPr>
              <a:t>tata</a:t>
            </a:r>
            <a:r>
              <a:rPr lang="en-US" sz="1600" dirty="0">
                <a:solidFill>
                  <a:srgbClr val="2207E9"/>
                </a:solidFill>
              </a:rPr>
              <a:t> Cara </a:t>
            </a:r>
            <a:r>
              <a:rPr lang="en-US" sz="1600" dirty="0" err="1">
                <a:solidFill>
                  <a:srgbClr val="2207E9"/>
                </a:solidFill>
              </a:rPr>
              <a:t>Reviu</a:t>
            </a:r>
            <a:r>
              <a:rPr lang="en-US" sz="1600" dirty="0">
                <a:solidFill>
                  <a:srgbClr val="2207E9"/>
                </a:solidFill>
              </a:rPr>
              <a:t> </a:t>
            </a:r>
            <a:r>
              <a:rPr lang="en-US" sz="1600" dirty="0" err="1">
                <a:solidFill>
                  <a:srgbClr val="2207E9"/>
                </a:solidFill>
              </a:rPr>
              <a:t>atas</a:t>
            </a:r>
            <a:r>
              <a:rPr lang="en-US" sz="1600" dirty="0">
                <a:solidFill>
                  <a:srgbClr val="2207E9"/>
                </a:solidFill>
              </a:rPr>
              <a:t> </a:t>
            </a:r>
            <a:r>
              <a:rPr lang="en-US" sz="1600" dirty="0" err="1">
                <a:solidFill>
                  <a:srgbClr val="2207E9"/>
                </a:solidFill>
              </a:rPr>
              <a:t>Laporan</a:t>
            </a:r>
            <a:r>
              <a:rPr lang="en-US" sz="1600" dirty="0">
                <a:solidFill>
                  <a:srgbClr val="2207E9"/>
                </a:solidFill>
              </a:rPr>
              <a:t> </a:t>
            </a:r>
            <a:r>
              <a:rPr lang="en-US" sz="1600" dirty="0" err="1">
                <a:solidFill>
                  <a:srgbClr val="2207E9"/>
                </a:solidFill>
              </a:rPr>
              <a:t>Kinerja</a:t>
            </a:r>
            <a:r>
              <a:rPr lang="en-US" sz="1600" dirty="0">
                <a:solidFill>
                  <a:srgbClr val="2207E9"/>
                </a:solidFill>
              </a:rPr>
              <a:t>.</a:t>
            </a:r>
          </a:p>
          <a:p>
            <a:pPr marL="342900" indent="-342900" eaLnBrk="1" hangingPunct="1">
              <a:buFont typeface="+mj-lt"/>
              <a:buAutoNum type="arabicParenR"/>
              <a:defRPr/>
            </a:pPr>
            <a:r>
              <a:rPr lang="es-ES" sz="1600" dirty="0" err="1">
                <a:solidFill>
                  <a:srgbClr val="FF0000"/>
                </a:solidFill>
              </a:rPr>
              <a:t>Perda</a:t>
            </a:r>
            <a:r>
              <a:rPr lang="es-ES" sz="1600" dirty="0">
                <a:solidFill>
                  <a:srgbClr val="FF0000"/>
                </a:solidFill>
              </a:rPr>
              <a:t> </a:t>
            </a:r>
            <a:r>
              <a:rPr lang="es-ES" sz="1600" dirty="0" err="1">
                <a:solidFill>
                  <a:srgbClr val="FF0000"/>
                </a:solidFill>
              </a:rPr>
              <a:t>Mercure</a:t>
            </a:r>
            <a:r>
              <a:rPr lang="es-ES" sz="1600" dirty="0">
                <a:solidFill>
                  <a:srgbClr val="FF0000"/>
                </a:solidFill>
              </a:rPr>
              <a:t> </a:t>
            </a:r>
            <a:r>
              <a:rPr lang="es-ES" sz="1600" dirty="0" err="1">
                <a:solidFill>
                  <a:srgbClr val="FF0000"/>
                </a:solidFill>
              </a:rPr>
              <a:t>nomor</a:t>
            </a:r>
            <a:r>
              <a:rPr lang="es-ES" sz="1600" dirty="0">
                <a:solidFill>
                  <a:srgbClr val="FF0000"/>
                </a:solidFill>
              </a:rPr>
              <a:t> 2 </a:t>
            </a:r>
            <a:r>
              <a:rPr lang="es-ES" sz="1600" dirty="0" err="1">
                <a:solidFill>
                  <a:srgbClr val="FF0000"/>
                </a:solidFill>
              </a:rPr>
              <a:t>Tahun</a:t>
            </a:r>
            <a:r>
              <a:rPr lang="es-ES" sz="1600" dirty="0">
                <a:solidFill>
                  <a:srgbClr val="FF0000"/>
                </a:solidFill>
              </a:rPr>
              <a:t> 2010 </a:t>
            </a:r>
            <a:r>
              <a:rPr lang="es-ES" sz="1600" dirty="0" err="1">
                <a:solidFill>
                  <a:srgbClr val="FF0000"/>
                </a:solidFill>
              </a:rPr>
              <a:t>tentang</a:t>
            </a:r>
            <a:r>
              <a:rPr lang="es-ES" sz="1600" dirty="0">
                <a:solidFill>
                  <a:srgbClr val="FF0000"/>
                </a:solidFill>
              </a:rPr>
              <a:t> </a:t>
            </a:r>
            <a:r>
              <a:rPr lang="es-ES" sz="1600" dirty="0" err="1">
                <a:solidFill>
                  <a:srgbClr val="FF0000"/>
                </a:solidFill>
              </a:rPr>
              <a:t>Perubahan</a:t>
            </a:r>
            <a:r>
              <a:rPr lang="es-ES" sz="1600" dirty="0">
                <a:solidFill>
                  <a:srgbClr val="FF0000"/>
                </a:solidFill>
              </a:rPr>
              <a:t> atas Tata Cara </a:t>
            </a:r>
            <a:r>
              <a:rPr lang="es-ES" sz="1600" dirty="0" err="1">
                <a:solidFill>
                  <a:srgbClr val="FF0000"/>
                </a:solidFill>
              </a:rPr>
              <a:t>Penyusunan</a:t>
            </a:r>
            <a:r>
              <a:rPr lang="es-ES" sz="1600" dirty="0">
                <a:solidFill>
                  <a:srgbClr val="FF0000"/>
                </a:solidFill>
              </a:rPr>
              <a:t> RKPD,                                                                  </a:t>
            </a:r>
            <a:r>
              <a:rPr lang="en-US" sz="1600" dirty="0" err="1">
                <a:solidFill>
                  <a:srgbClr val="2207E9"/>
                </a:solidFill>
              </a:rPr>
              <a:t>Perwal</a:t>
            </a:r>
            <a:r>
              <a:rPr lang="en-US" sz="1600" dirty="0">
                <a:solidFill>
                  <a:srgbClr val="2207E9"/>
                </a:solidFill>
              </a:rPr>
              <a:t> no 34 </a:t>
            </a:r>
            <a:r>
              <a:rPr lang="en-US" sz="1600" dirty="0" err="1">
                <a:solidFill>
                  <a:srgbClr val="2207E9"/>
                </a:solidFill>
              </a:rPr>
              <a:t>th</a:t>
            </a:r>
            <a:r>
              <a:rPr lang="en-US" sz="1600" dirty="0">
                <a:solidFill>
                  <a:srgbClr val="2207E9"/>
                </a:solidFill>
              </a:rPr>
              <a:t> 2016 IKU </a:t>
            </a:r>
            <a:endParaRPr lang="fi-FI" sz="1600" dirty="0">
              <a:solidFill>
                <a:srgbClr val="2207E9"/>
              </a:solidFill>
            </a:endParaRPr>
          </a:p>
          <a:p>
            <a:pPr marL="342900" indent="-342900" eaLnBrk="1" hangingPunct="1">
              <a:buFont typeface="+mj-lt"/>
              <a:buAutoNum type="arabicParenR"/>
              <a:defRPr/>
            </a:pPr>
            <a:r>
              <a:rPr lang="fi-FI" sz="1600" dirty="0">
                <a:solidFill>
                  <a:srgbClr val="FF0000"/>
                </a:solidFill>
              </a:rPr>
              <a:t>Perwali ttg Pedoman Penerapan SAKIP </a:t>
            </a:r>
            <a:endParaRPr lang="es-ES" sz="1600" dirty="0">
              <a:solidFill>
                <a:srgbClr val="FF0000"/>
              </a:solidFill>
            </a:endParaRPr>
          </a:p>
          <a:p>
            <a:pPr marL="342900" indent="-342900" eaLnBrk="1" hangingPunct="1">
              <a:buFont typeface="+mj-lt"/>
              <a:buAutoNum type="arabicParenR"/>
              <a:defRPr/>
            </a:pPr>
            <a:r>
              <a:rPr lang="en-US" sz="1600" dirty="0">
                <a:solidFill>
                  <a:srgbClr val="2207E9"/>
                </a:solidFill>
              </a:rPr>
              <a:t>SOP </a:t>
            </a:r>
            <a:r>
              <a:rPr lang="en-US" sz="1600" dirty="0" err="1">
                <a:solidFill>
                  <a:srgbClr val="2207E9"/>
                </a:solidFill>
              </a:rPr>
              <a:t>Penyusunan</a:t>
            </a:r>
            <a:r>
              <a:rPr lang="en-US" sz="1600" dirty="0">
                <a:solidFill>
                  <a:srgbClr val="2207E9"/>
                </a:solidFill>
              </a:rPr>
              <a:t> </a:t>
            </a:r>
            <a:r>
              <a:rPr lang="en-US" sz="1600" dirty="0" err="1">
                <a:solidFill>
                  <a:srgbClr val="2207E9"/>
                </a:solidFill>
              </a:rPr>
              <a:t>Rencana</a:t>
            </a:r>
            <a:r>
              <a:rPr lang="en-US" sz="1600" dirty="0">
                <a:solidFill>
                  <a:srgbClr val="2207E9"/>
                </a:solidFill>
              </a:rPr>
              <a:t> </a:t>
            </a:r>
            <a:r>
              <a:rPr lang="en-US" sz="1600" dirty="0" err="1">
                <a:solidFill>
                  <a:srgbClr val="2207E9"/>
                </a:solidFill>
              </a:rPr>
              <a:t>Kerja</a:t>
            </a:r>
            <a:r>
              <a:rPr lang="en-US" sz="1600" dirty="0">
                <a:solidFill>
                  <a:srgbClr val="2207E9"/>
                </a:solidFill>
              </a:rPr>
              <a:t> </a:t>
            </a:r>
          </a:p>
          <a:p>
            <a:pPr eaLnBrk="1" hangingPunct="1">
              <a:defRPr/>
            </a:pPr>
            <a:endParaRPr lang="en-US" sz="1600" b="1" dirty="0">
              <a:solidFill>
                <a:srgbClr val="2207E9"/>
              </a:solidFill>
            </a:endParaRPr>
          </a:p>
          <a:p>
            <a:pPr eaLnBrk="1" hangingPunct="1">
              <a:defRPr/>
            </a:pPr>
            <a:r>
              <a:rPr lang="en-US" sz="1600" b="1" dirty="0">
                <a:solidFill>
                  <a:srgbClr val="2207E9"/>
                </a:solidFill>
              </a:rPr>
              <a:t> </a:t>
            </a:r>
          </a:p>
          <a:p>
            <a:pPr eaLnBrk="1" hangingPunct="1">
              <a:defRPr/>
            </a:pPr>
            <a:endParaRPr lang="en-US" sz="1600" b="1" dirty="0">
              <a:solidFill>
                <a:srgbClr val="2207E9"/>
              </a:solidFill>
            </a:endParaRPr>
          </a:p>
          <a:p>
            <a:pPr eaLnBrk="1" hangingPunct="1">
              <a:defRPr/>
            </a:pPr>
            <a:endParaRPr lang="en-US" sz="1600" dirty="0">
              <a:solidFill>
                <a:srgbClr val="2207E9"/>
              </a:solidFill>
            </a:endParaRPr>
          </a:p>
        </p:txBody>
      </p:sp>
      <p:sp>
        <p:nvSpPr>
          <p:cNvPr id="8" name="Rectangle 7"/>
          <p:cNvSpPr/>
          <p:nvPr/>
        </p:nvSpPr>
        <p:spPr>
          <a:xfrm>
            <a:off x="5834064" y="1209628"/>
            <a:ext cx="3302000" cy="2305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rgbClr val="2207E9"/>
                </a:solidFill>
              </a:rPr>
              <a:t>Level 2</a:t>
            </a:r>
          </a:p>
          <a:p>
            <a:pPr eaLnBrk="1" hangingPunct="1">
              <a:defRPr/>
            </a:pPr>
            <a:r>
              <a:rPr lang="en-US" sz="2000" dirty="0">
                <a:solidFill>
                  <a:srgbClr val="2207E9"/>
                </a:solidFill>
              </a:rPr>
              <a:t>Website JDIH: </a:t>
            </a:r>
          </a:p>
          <a:p>
            <a:pPr eaLnBrk="1" hangingPunct="1">
              <a:defRPr/>
            </a:pPr>
            <a:r>
              <a:rPr lang="en-US" sz="2000" dirty="0" err="1">
                <a:solidFill>
                  <a:srgbClr val="2207E9"/>
                </a:solidFill>
              </a:rPr>
              <a:t>Permenpan</a:t>
            </a:r>
            <a:r>
              <a:rPr lang="en-US" sz="2000" dirty="0">
                <a:solidFill>
                  <a:srgbClr val="2207E9"/>
                </a:solidFill>
              </a:rPr>
              <a:t> RB No. 53/2014</a:t>
            </a:r>
          </a:p>
          <a:p>
            <a:pPr eaLnBrk="1" hangingPunct="1">
              <a:defRPr/>
            </a:pPr>
            <a:r>
              <a:rPr lang="en-US" sz="2000" dirty="0">
                <a:solidFill>
                  <a:srgbClr val="2207E9"/>
                </a:solidFill>
              </a:rPr>
              <a:t> </a:t>
            </a:r>
          </a:p>
          <a:p>
            <a:pPr eaLnBrk="1" hangingPunct="1">
              <a:defRPr/>
            </a:pPr>
            <a:endParaRPr lang="en-US" sz="2000" b="1" dirty="0">
              <a:solidFill>
                <a:srgbClr val="2207E9"/>
              </a:solidFill>
            </a:endParaRPr>
          </a:p>
          <a:p>
            <a:pPr eaLnBrk="1" hangingPunct="1">
              <a:defRPr/>
            </a:pPr>
            <a:endParaRPr lang="en-US" sz="2000" b="1" dirty="0">
              <a:solidFill>
                <a:srgbClr val="2207E9"/>
              </a:solidFill>
            </a:endParaRPr>
          </a:p>
          <a:p>
            <a:pPr eaLnBrk="1" hangingPunct="1">
              <a:defRPr/>
            </a:pPr>
            <a:endParaRPr lang="en-US" sz="2000" b="1" dirty="0">
              <a:solidFill>
                <a:srgbClr val="2207E9"/>
              </a:solidFill>
            </a:endParaRPr>
          </a:p>
        </p:txBody>
      </p:sp>
      <p:sp>
        <p:nvSpPr>
          <p:cNvPr id="9" name="Rectangle 8"/>
          <p:cNvSpPr/>
          <p:nvPr/>
        </p:nvSpPr>
        <p:spPr>
          <a:xfrm>
            <a:off x="61119" y="3849079"/>
            <a:ext cx="9021762" cy="2676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rgbClr val="2207E9"/>
                </a:solidFill>
              </a:rPr>
              <a:t>Level 3</a:t>
            </a:r>
          </a:p>
          <a:p>
            <a:pPr eaLnBrk="1" hangingPunct="1">
              <a:defRPr/>
            </a:pPr>
            <a:r>
              <a:rPr lang="en-US" sz="1400" dirty="0">
                <a:solidFill>
                  <a:srgbClr val="2207E9"/>
                </a:solidFill>
              </a:rPr>
              <a:t>LAP HASIL EVALUASI SAKIP BKPSDA</a:t>
            </a:r>
          </a:p>
          <a:p>
            <a:pPr eaLnBrk="1" hangingPunct="1">
              <a:defRPr/>
            </a:pPr>
            <a:r>
              <a:rPr lang="en-US" sz="1400" dirty="0">
                <a:solidFill>
                  <a:srgbClr val="2207E9"/>
                </a:solidFill>
              </a:rPr>
              <a:t>LKIP BKPSDA</a:t>
            </a:r>
          </a:p>
          <a:p>
            <a:pPr eaLnBrk="1" hangingPunct="1">
              <a:defRPr/>
            </a:pPr>
            <a:r>
              <a:rPr lang="en-US" sz="1400" dirty="0" err="1">
                <a:solidFill>
                  <a:srgbClr val="2207E9"/>
                </a:solidFill>
              </a:rPr>
              <a:t>Uji</a:t>
            </a:r>
            <a:r>
              <a:rPr lang="en-US" sz="1400" dirty="0">
                <a:solidFill>
                  <a:srgbClr val="2207E9"/>
                </a:solidFill>
              </a:rPr>
              <a:t> </a:t>
            </a:r>
            <a:r>
              <a:rPr lang="en-US" sz="1400" dirty="0" err="1">
                <a:solidFill>
                  <a:srgbClr val="2207E9"/>
                </a:solidFill>
              </a:rPr>
              <a:t>petik</a:t>
            </a:r>
            <a:r>
              <a:rPr lang="en-US" sz="1400" dirty="0">
                <a:solidFill>
                  <a:srgbClr val="2207E9"/>
                </a:solidFill>
              </a:rPr>
              <a:t> </a:t>
            </a:r>
            <a:r>
              <a:rPr lang="en-US" sz="1400" dirty="0" err="1">
                <a:solidFill>
                  <a:srgbClr val="2207E9"/>
                </a:solidFill>
              </a:rPr>
              <a:t>atas</a:t>
            </a:r>
            <a:r>
              <a:rPr lang="en-US" sz="1400" dirty="0">
                <a:solidFill>
                  <a:srgbClr val="2207E9"/>
                </a:solidFill>
              </a:rPr>
              <a:t> </a:t>
            </a:r>
            <a:r>
              <a:rPr lang="en-US" sz="1400" dirty="0" err="1">
                <a:solidFill>
                  <a:srgbClr val="2207E9"/>
                </a:solidFill>
              </a:rPr>
              <a:t>indikator</a:t>
            </a:r>
            <a:r>
              <a:rPr lang="en-US" sz="1400" dirty="0">
                <a:solidFill>
                  <a:srgbClr val="2207E9"/>
                </a:solidFill>
              </a:rPr>
              <a:t> </a:t>
            </a:r>
            <a:r>
              <a:rPr lang="en-US" sz="1400" dirty="0" err="1">
                <a:solidFill>
                  <a:srgbClr val="2207E9"/>
                </a:solidFill>
              </a:rPr>
              <a:t>kinerja</a:t>
            </a:r>
            <a:r>
              <a:rPr lang="en-US" sz="1400" dirty="0">
                <a:solidFill>
                  <a:srgbClr val="2207E9"/>
                </a:solidFill>
              </a:rPr>
              <a:t> </a:t>
            </a:r>
            <a:r>
              <a:rPr lang="en-US" sz="1400" dirty="0" err="1">
                <a:solidFill>
                  <a:srgbClr val="2207E9"/>
                </a:solidFill>
              </a:rPr>
              <a:t>tingkat</a:t>
            </a:r>
            <a:r>
              <a:rPr lang="en-US" sz="1400" dirty="0">
                <a:solidFill>
                  <a:srgbClr val="2207E9"/>
                </a:solidFill>
              </a:rPr>
              <a:t> </a:t>
            </a:r>
            <a:r>
              <a:rPr lang="en-US" sz="1400" dirty="0" err="1">
                <a:solidFill>
                  <a:srgbClr val="2207E9"/>
                </a:solidFill>
              </a:rPr>
              <a:t>keterisian</a:t>
            </a:r>
            <a:r>
              <a:rPr lang="en-US" sz="1400" dirty="0">
                <a:solidFill>
                  <a:srgbClr val="2207E9"/>
                </a:solidFill>
              </a:rPr>
              <a:t> data </a:t>
            </a:r>
            <a:r>
              <a:rPr lang="en-US" sz="1400" dirty="0" err="1">
                <a:solidFill>
                  <a:srgbClr val="2207E9"/>
                </a:solidFill>
              </a:rPr>
              <a:t>dalam</a:t>
            </a:r>
            <a:r>
              <a:rPr lang="en-US" sz="1400" dirty="0">
                <a:solidFill>
                  <a:srgbClr val="2207E9"/>
                </a:solidFill>
              </a:rPr>
              <a:t> </a:t>
            </a:r>
            <a:r>
              <a:rPr lang="en-US" sz="1400" dirty="0" err="1">
                <a:solidFill>
                  <a:srgbClr val="2207E9"/>
                </a:solidFill>
              </a:rPr>
              <a:t>sistem</a:t>
            </a:r>
            <a:r>
              <a:rPr lang="en-US" sz="1400" dirty="0">
                <a:solidFill>
                  <a:srgbClr val="2207E9"/>
                </a:solidFill>
              </a:rPr>
              <a:t> </a:t>
            </a:r>
            <a:r>
              <a:rPr lang="en-US" sz="1400" dirty="0" err="1">
                <a:solidFill>
                  <a:srgbClr val="2207E9"/>
                </a:solidFill>
              </a:rPr>
              <a:t>informasi</a:t>
            </a:r>
            <a:r>
              <a:rPr lang="en-US" sz="1400" dirty="0">
                <a:solidFill>
                  <a:srgbClr val="2207E9"/>
                </a:solidFill>
              </a:rPr>
              <a:t> </a:t>
            </a:r>
            <a:r>
              <a:rPr lang="en-US" sz="1400" dirty="0" err="1">
                <a:solidFill>
                  <a:srgbClr val="2207E9"/>
                </a:solidFill>
              </a:rPr>
              <a:t>pembangunan</a:t>
            </a:r>
            <a:r>
              <a:rPr lang="en-US" sz="1400" dirty="0">
                <a:solidFill>
                  <a:srgbClr val="2207E9"/>
                </a:solidFill>
              </a:rPr>
              <a:t> </a:t>
            </a:r>
            <a:r>
              <a:rPr lang="en-US" sz="1400" dirty="0" err="1">
                <a:solidFill>
                  <a:srgbClr val="2207E9"/>
                </a:solidFill>
              </a:rPr>
              <a:t>daerah</a:t>
            </a:r>
            <a:r>
              <a:rPr lang="en-US" sz="1400" dirty="0">
                <a:solidFill>
                  <a:srgbClr val="2207E9"/>
                </a:solidFill>
              </a:rPr>
              <a:t> </a:t>
            </a:r>
            <a:r>
              <a:rPr lang="en-US" sz="1400" dirty="0" err="1">
                <a:solidFill>
                  <a:srgbClr val="2207E9"/>
                </a:solidFill>
              </a:rPr>
              <a:t>pada</a:t>
            </a:r>
            <a:r>
              <a:rPr lang="en-US" sz="1400" dirty="0">
                <a:solidFill>
                  <a:srgbClr val="2207E9"/>
                </a:solidFill>
              </a:rPr>
              <a:t> BKPSDA </a:t>
            </a:r>
            <a:r>
              <a:rPr lang="en-US" sz="1400" dirty="0" err="1">
                <a:solidFill>
                  <a:srgbClr val="2207E9"/>
                </a:solidFill>
              </a:rPr>
              <a:t>tertuang</a:t>
            </a:r>
            <a:r>
              <a:rPr lang="en-US" sz="1400" dirty="0">
                <a:solidFill>
                  <a:srgbClr val="2207E9"/>
                </a:solidFill>
              </a:rPr>
              <a:t> </a:t>
            </a:r>
            <a:r>
              <a:rPr lang="en-US" sz="1400" dirty="0" err="1">
                <a:solidFill>
                  <a:srgbClr val="2207E9"/>
                </a:solidFill>
              </a:rPr>
              <a:t>dalam</a:t>
            </a:r>
            <a:r>
              <a:rPr lang="en-US" sz="1400" dirty="0">
                <a:solidFill>
                  <a:srgbClr val="2207E9"/>
                </a:solidFill>
              </a:rPr>
              <a:t> </a:t>
            </a:r>
            <a:r>
              <a:rPr lang="en-US" sz="1400" dirty="0" err="1">
                <a:solidFill>
                  <a:srgbClr val="2207E9"/>
                </a:solidFill>
              </a:rPr>
              <a:t>dokumen</a:t>
            </a:r>
            <a:r>
              <a:rPr lang="en-US" sz="1400" dirty="0">
                <a:solidFill>
                  <a:srgbClr val="2207E9"/>
                </a:solidFill>
              </a:rPr>
              <a:t>: </a:t>
            </a:r>
          </a:p>
          <a:p>
            <a:pPr marL="342900" indent="-342900" eaLnBrk="1" hangingPunct="1">
              <a:buFontTx/>
              <a:buAutoNum type="arabicParenR"/>
              <a:defRPr/>
            </a:pPr>
            <a:r>
              <a:rPr lang="en-US" sz="1400" dirty="0">
                <a:solidFill>
                  <a:srgbClr val="2207E9"/>
                </a:solidFill>
              </a:rPr>
              <a:t>RPJMD </a:t>
            </a:r>
          </a:p>
          <a:p>
            <a:pPr marL="342900" indent="-342900" eaLnBrk="1" hangingPunct="1">
              <a:buFontTx/>
              <a:buAutoNum type="arabicParenR"/>
              <a:defRPr/>
            </a:pPr>
            <a:r>
              <a:rPr lang="en-US" sz="1400" dirty="0" err="1">
                <a:solidFill>
                  <a:srgbClr val="2207E9"/>
                </a:solidFill>
              </a:rPr>
              <a:t>Renstra</a:t>
            </a:r>
            <a:r>
              <a:rPr lang="en-US" sz="1400" dirty="0">
                <a:solidFill>
                  <a:srgbClr val="2207E9"/>
                </a:solidFill>
              </a:rPr>
              <a:t> BKPSDA</a:t>
            </a:r>
          </a:p>
          <a:p>
            <a:pPr marL="342900" indent="-342900" eaLnBrk="1" hangingPunct="1">
              <a:buFontTx/>
              <a:buAutoNum type="arabicParenR"/>
              <a:defRPr/>
            </a:pPr>
            <a:r>
              <a:rPr lang="en-US" sz="1400" dirty="0" err="1">
                <a:solidFill>
                  <a:srgbClr val="2207E9"/>
                </a:solidFill>
              </a:rPr>
              <a:t>Rencana</a:t>
            </a:r>
            <a:r>
              <a:rPr lang="en-US" sz="1400" dirty="0">
                <a:solidFill>
                  <a:srgbClr val="2207E9"/>
                </a:solidFill>
              </a:rPr>
              <a:t> </a:t>
            </a:r>
            <a:r>
              <a:rPr lang="en-US" sz="1400" dirty="0" err="1">
                <a:solidFill>
                  <a:srgbClr val="2207E9"/>
                </a:solidFill>
              </a:rPr>
              <a:t>Kerja</a:t>
            </a:r>
            <a:r>
              <a:rPr lang="en-US" sz="1400" dirty="0">
                <a:solidFill>
                  <a:srgbClr val="2207E9"/>
                </a:solidFill>
              </a:rPr>
              <a:t> BKPSDA</a:t>
            </a:r>
          </a:p>
          <a:p>
            <a:pPr marL="342900" indent="-342900" eaLnBrk="1" hangingPunct="1">
              <a:buFontTx/>
              <a:buAutoNum type="arabicParenR"/>
              <a:defRPr/>
            </a:pPr>
            <a:r>
              <a:rPr lang="en-US" sz="1400" dirty="0" err="1">
                <a:solidFill>
                  <a:srgbClr val="2207E9"/>
                </a:solidFill>
              </a:rPr>
              <a:t>Perjanjian</a:t>
            </a:r>
            <a:r>
              <a:rPr lang="en-US" sz="1400" dirty="0">
                <a:solidFill>
                  <a:srgbClr val="2207E9"/>
                </a:solidFill>
              </a:rPr>
              <a:t> </a:t>
            </a:r>
            <a:r>
              <a:rPr lang="en-US" sz="1400" dirty="0" err="1">
                <a:solidFill>
                  <a:srgbClr val="2207E9"/>
                </a:solidFill>
              </a:rPr>
              <a:t>Kinerja</a:t>
            </a:r>
            <a:r>
              <a:rPr lang="en-US" sz="1400" dirty="0">
                <a:solidFill>
                  <a:srgbClr val="2207E9"/>
                </a:solidFill>
              </a:rPr>
              <a:t> BKPSDA</a:t>
            </a:r>
          </a:p>
          <a:p>
            <a:pPr marL="342900" indent="-342900" eaLnBrk="1" hangingPunct="1">
              <a:buFontTx/>
              <a:buAutoNum type="arabicParenR"/>
              <a:defRPr/>
            </a:pPr>
            <a:r>
              <a:rPr lang="en-US" sz="1400" dirty="0" err="1">
                <a:solidFill>
                  <a:srgbClr val="2207E9"/>
                </a:solidFill>
              </a:rPr>
              <a:t>Rencana</a:t>
            </a:r>
            <a:r>
              <a:rPr lang="en-US" sz="1400" dirty="0">
                <a:solidFill>
                  <a:srgbClr val="2207E9"/>
                </a:solidFill>
              </a:rPr>
              <a:t> </a:t>
            </a:r>
            <a:r>
              <a:rPr lang="en-US" sz="1400" dirty="0" err="1">
                <a:solidFill>
                  <a:srgbClr val="2207E9"/>
                </a:solidFill>
              </a:rPr>
              <a:t>Aksi</a:t>
            </a:r>
            <a:r>
              <a:rPr lang="en-US" sz="1400" dirty="0">
                <a:solidFill>
                  <a:srgbClr val="2207E9"/>
                </a:solidFill>
              </a:rPr>
              <a:t> BKPSDA</a:t>
            </a:r>
          </a:p>
          <a:p>
            <a:pPr marL="342900" indent="-342900" eaLnBrk="1" hangingPunct="1">
              <a:buFontTx/>
              <a:buAutoNum type="arabicParenR"/>
              <a:defRPr/>
            </a:pPr>
            <a:r>
              <a:rPr lang="en-US" sz="1400" dirty="0" err="1">
                <a:solidFill>
                  <a:srgbClr val="2207E9"/>
                </a:solidFill>
              </a:rPr>
              <a:t>Realisasi</a:t>
            </a:r>
            <a:r>
              <a:rPr lang="en-US" sz="1400" dirty="0">
                <a:solidFill>
                  <a:srgbClr val="2207E9"/>
                </a:solidFill>
              </a:rPr>
              <a:t> </a:t>
            </a:r>
            <a:r>
              <a:rPr lang="en-US" sz="1400" dirty="0" err="1">
                <a:solidFill>
                  <a:srgbClr val="2207E9"/>
                </a:solidFill>
              </a:rPr>
              <a:t>Indikator</a:t>
            </a:r>
            <a:r>
              <a:rPr lang="en-US" sz="1400" dirty="0">
                <a:solidFill>
                  <a:srgbClr val="2207E9"/>
                </a:solidFill>
              </a:rPr>
              <a:t> </a:t>
            </a:r>
            <a:r>
              <a:rPr lang="en-US" sz="1400" dirty="0" err="1">
                <a:solidFill>
                  <a:srgbClr val="2207E9"/>
                </a:solidFill>
              </a:rPr>
              <a:t>Kinerja</a:t>
            </a:r>
            <a:r>
              <a:rPr lang="en-US" sz="1400" dirty="0">
                <a:solidFill>
                  <a:srgbClr val="2207E9"/>
                </a:solidFill>
              </a:rPr>
              <a:t> </a:t>
            </a:r>
            <a:r>
              <a:rPr lang="en-US" sz="1400" dirty="0" err="1">
                <a:solidFill>
                  <a:srgbClr val="2207E9"/>
                </a:solidFill>
              </a:rPr>
              <a:t>dalam</a:t>
            </a:r>
            <a:r>
              <a:rPr lang="en-US" sz="1400" dirty="0">
                <a:solidFill>
                  <a:srgbClr val="2207E9"/>
                </a:solidFill>
              </a:rPr>
              <a:t> </a:t>
            </a:r>
            <a:r>
              <a:rPr lang="en-US" sz="1400" dirty="0" err="1">
                <a:solidFill>
                  <a:srgbClr val="2207E9"/>
                </a:solidFill>
              </a:rPr>
              <a:t>Laporan</a:t>
            </a:r>
            <a:r>
              <a:rPr lang="en-US" sz="1400" dirty="0">
                <a:solidFill>
                  <a:srgbClr val="2207E9"/>
                </a:solidFill>
              </a:rPr>
              <a:t> </a:t>
            </a:r>
            <a:r>
              <a:rPr lang="en-US" sz="1400" dirty="0" err="1">
                <a:solidFill>
                  <a:srgbClr val="2207E9"/>
                </a:solidFill>
              </a:rPr>
              <a:t>Akuntabilitas</a:t>
            </a:r>
            <a:r>
              <a:rPr lang="en-US" sz="1400" dirty="0">
                <a:solidFill>
                  <a:srgbClr val="2207E9"/>
                </a:solidFill>
              </a:rPr>
              <a:t> </a:t>
            </a:r>
            <a:r>
              <a:rPr lang="en-US" sz="1400" dirty="0" err="1">
                <a:solidFill>
                  <a:srgbClr val="2207E9"/>
                </a:solidFill>
              </a:rPr>
              <a:t>Kinerja</a:t>
            </a:r>
            <a:r>
              <a:rPr lang="en-US" sz="1400" dirty="0">
                <a:solidFill>
                  <a:srgbClr val="2207E9"/>
                </a:solidFill>
              </a:rPr>
              <a:t> </a:t>
            </a:r>
            <a:r>
              <a:rPr lang="en-US" sz="1400" dirty="0" err="1">
                <a:solidFill>
                  <a:srgbClr val="2207E9"/>
                </a:solidFill>
              </a:rPr>
              <a:t>Instansi</a:t>
            </a:r>
            <a:r>
              <a:rPr lang="en-US" sz="1400" dirty="0">
                <a:solidFill>
                  <a:srgbClr val="2207E9"/>
                </a:solidFill>
              </a:rPr>
              <a:t> </a:t>
            </a:r>
            <a:r>
              <a:rPr lang="en-US" sz="1400" dirty="0" err="1">
                <a:solidFill>
                  <a:srgbClr val="2207E9"/>
                </a:solidFill>
              </a:rPr>
              <a:t>Pemerintah</a:t>
            </a:r>
            <a:r>
              <a:rPr lang="en-US" sz="1400" dirty="0">
                <a:solidFill>
                  <a:srgbClr val="2207E9"/>
                </a:solidFill>
              </a:rPr>
              <a:t> (LKIP) BKPSDA</a:t>
            </a:r>
          </a:p>
          <a:p>
            <a:pPr eaLnBrk="1" hangingPunct="1">
              <a:defRPr/>
            </a:pPr>
            <a:endParaRPr lang="en-US" sz="1600" b="1" dirty="0">
              <a:solidFill>
                <a:srgbClr val="2207E9"/>
              </a:solidFill>
            </a:endParaRPr>
          </a:p>
        </p:txBody>
      </p:sp>
      <p:sp>
        <p:nvSpPr>
          <p:cNvPr id="14343" name="Title 7"/>
          <p:cNvSpPr>
            <a:spLocks noGrp="1" noChangeArrowheads="1"/>
          </p:cNvSpPr>
          <p:nvPr>
            <p:ph type="title"/>
          </p:nvPr>
        </p:nvSpPr>
        <p:spPr bwMode="grayWhite">
          <a:xfrm>
            <a:off x="395288" y="620713"/>
            <a:ext cx="1655762" cy="358775"/>
          </a:xfrm>
        </p:spPr>
        <p:txBody>
          <a:bodyPr>
            <a:normAutofit fontScale="90000"/>
          </a:bodyPr>
          <a:lstStyle/>
          <a:p>
            <a:pPr fontAlgn="auto">
              <a:spcAft>
                <a:spcPts val="0"/>
              </a:spcAft>
              <a:defRPr/>
            </a:pPr>
            <a:r>
              <a:rPr lang="en-US" altLang="en-US" sz="2800" i="1">
                <a:solidFill>
                  <a:schemeClr val="tx1"/>
                </a:solidFill>
                <a:latin typeface="Bahnschrift Light SemiCondensed" panose="020B0502040204020203" pitchFamily="34" charset="0"/>
              </a:rPr>
              <a:t> Kinerja</a:t>
            </a:r>
            <a:endParaRPr lang="ru-RU" altLang="en-US" sz="2800" i="1">
              <a:solidFill>
                <a:schemeClr val="tx1"/>
              </a:solidFill>
              <a:latin typeface="Bahnschrift Light SemiCondensed" panose="020B0502040204020203"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7"/>
          <p:cNvSpPr txBox="1">
            <a:spLocks/>
          </p:cNvSpPr>
          <p:nvPr/>
        </p:nvSpPr>
        <p:spPr bwMode="grayWhite">
          <a:xfrm>
            <a:off x="0" y="0"/>
            <a:ext cx="9144000" cy="90872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600" b="1" dirty="0">
                <a:latin typeface="Bahnschrift Light SemiCondensed" panose="020B0502040204020203" pitchFamily="34" charset="0"/>
              </a:rPr>
              <a:t>1.4  </a:t>
            </a:r>
            <a:r>
              <a:rPr lang="en-US" altLang="en-US" sz="3600" b="1" dirty="0" err="1">
                <a:latin typeface="Bahnschrift Light SemiCondensed" panose="020B0502040204020203" pitchFamily="34" charset="0"/>
              </a:rPr>
              <a:t>Struktur</a:t>
            </a:r>
            <a:r>
              <a:rPr lang="en-US" altLang="en-US" sz="3600" b="1" dirty="0">
                <a:latin typeface="Bahnschrift Light SemiCondensed" panose="020B0502040204020203" pitchFamily="34" charset="0"/>
              </a:rPr>
              <a:t> </a:t>
            </a:r>
            <a:r>
              <a:rPr lang="en-US" altLang="en-US" sz="3600" b="1" dirty="0" err="1">
                <a:latin typeface="Bahnschrift Light SemiCondensed" panose="020B0502040204020203" pitchFamily="34" charset="0"/>
              </a:rPr>
              <a:t>Organisasi</a:t>
            </a:r>
            <a:r>
              <a:rPr lang="en-US" altLang="en-US" sz="3600" b="1" dirty="0">
                <a:latin typeface="Bahnschrift Light SemiCondensed" panose="020B0502040204020203" pitchFamily="34" charset="0"/>
              </a:rPr>
              <a:t> </a:t>
            </a:r>
            <a:r>
              <a:rPr lang="en-US" altLang="en-US" sz="3600" b="1" dirty="0" err="1">
                <a:latin typeface="Bahnschrift Light SemiCondensed" panose="020B0502040204020203" pitchFamily="34" charset="0"/>
              </a:rPr>
              <a:t>Sesuai</a:t>
            </a:r>
            <a:r>
              <a:rPr lang="en-US" altLang="en-US" sz="3600" b="1" dirty="0">
                <a:latin typeface="Bahnschrift Light SemiCondensed" panose="020B0502040204020203" pitchFamily="34" charset="0"/>
              </a:rPr>
              <a:t> </a:t>
            </a:r>
            <a:r>
              <a:rPr lang="en-US" altLang="en-US" sz="3600" b="1" dirty="0" err="1">
                <a:latin typeface="Bahnschrift Light SemiCondensed" panose="020B0502040204020203" pitchFamily="34" charset="0"/>
              </a:rPr>
              <a:t>Kebutuhan</a:t>
            </a:r>
            <a:endParaRPr lang="ru-RU" altLang="en-US" sz="3600" b="1" dirty="0">
              <a:latin typeface="Bahnschrift Light SemiCondensed" panose="020B0502040204020203" pitchFamily="34" charset="0"/>
            </a:endParaRPr>
          </a:p>
        </p:txBody>
      </p:sp>
      <p:sp>
        <p:nvSpPr>
          <p:cNvPr id="3" name="Rectangle 2"/>
          <p:cNvSpPr/>
          <p:nvPr/>
        </p:nvSpPr>
        <p:spPr>
          <a:xfrm>
            <a:off x="89595" y="1501576"/>
            <a:ext cx="4391025" cy="2250479"/>
          </a:xfrm>
          <a:prstGeom prst="rect">
            <a:avLst/>
          </a:prstGeom>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en-US" sz="1600" b="1" dirty="0">
                <a:solidFill>
                  <a:schemeClr val="tx1"/>
                </a:solidFill>
              </a:rPr>
              <a:t>Level 1</a:t>
            </a:r>
          </a:p>
          <a:p>
            <a:pPr algn="just" eaLnBrk="1" hangingPunct="1">
              <a:defRPr/>
            </a:pPr>
            <a:r>
              <a:rPr lang="en-US" sz="1600" b="1" dirty="0" err="1">
                <a:solidFill>
                  <a:schemeClr val="tx1"/>
                </a:solidFill>
              </a:rPr>
              <a:t>Perda</a:t>
            </a:r>
            <a:r>
              <a:rPr lang="en-US" sz="1600" b="1" dirty="0">
                <a:solidFill>
                  <a:schemeClr val="tx1"/>
                </a:solidFill>
              </a:rPr>
              <a:t> 7/2016 </a:t>
            </a:r>
            <a:r>
              <a:rPr lang="en-US" sz="1600" b="1" dirty="0" err="1">
                <a:solidFill>
                  <a:schemeClr val="tx1"/>
                </a:solidFill>
              </a:rPr>
              <a:t>Pembentukan</a:t>
            </a:r>
            <a:r>
              <a:rPr lang="en-US" sz="1600" b="1" dirty="0">
                <a:solidFill>
                  <a:schemeClr val="tx1"/>
                </a:solidFill>
              </a:rPr>
              <a:t> dan </a:t>
            </a:r>
            <a:r>
              <a:rPr lang="en-US" sz="1600" b="1" dirty="0" err="1">
                <a:solidFill>
                  <a:schemeClr val="tx1"/>
                </a:solidFill>
              </a:rPr>
              <a:t>Susunan</a:t>
            </a:r>
            <a:r>
              <a:rPr lang="en-US" sz="1600" b="1" dirty="0">
                <a:solidFill>
                  <a:schemeClr val="tx1"/>
                </a:solidFill>
              </a:rPr>
              <a:t> </a:t>
            </a:r>
            <a:r>
              <a:rPr lang="en-US" sz="1600" b="1" dirty="0" err="1">
                <a:solidFill>
                  <a:schemeClr val="tx1"/>
                </a:solidFill>
              </a:rPr>
              <a:t>Perangkat</a:t>
            </a:r>
            <a:r>
              <a:rPr lang="en-US" sz="1600" b="1" dirty="0">
                <a:solidFill>
                  <a:schemeClr val="tx1"/>
                </a:solidFill>
              </a:rPr>
              <a:t> Daerah </a:t>
            </a:r>
          </a:p>
          <a:p>
            <a:pPr algn="just" eaLnBrk="1" hangingPunct="1">
              <a:defRPr/>
            </a:pPr>
            <a:r>
              <a:rPr lang="en-US" sz="1600" b="1" dirty="0" err="1">
                <a:solidFill>
                  <a:schemeClr val="tx1"/>
                </a:solidFill>
              </a:rPr>
              <a:t>Perwali</a:t>
            </a:r>
            <a:r>
              <a:rPr lang="en-US" sz="1600" b="1" dirty="0">
                <a:solidFill>
                  <a:schemeClr val="tx1"/>
                </a:solidFill>
              </a:rPr>
              <a:t> </a:t>
            </a:r>
            <a:r>
              <a:rPr lang="en-US" sz="1600" b="1" dirty="0" err="1">
                <a:solidFill>
                  <a:schemeClr val="tx1"/>
                </a:solidFill>
              </a:rPr>
              <a:t>Nomor</a:t>
            </a:r>
            <a:r>
              <a:rPr lang="en-US" sz="1600" b="1" dirty="0">
                <a:solidFill>
                  <a:schemeClr val="tx1"/>
                </a:solidFill>
              </a:rPr>
              <a:t> 81 </a:t>
            </a:r>
            <a:r>
              <a:rPr lang="en-US" sz="1600" b="1" dirty="0" err="1">
                <a:solidFill>
                  <a:schemeClr val="tx1"/>
                </a:solidFill>
              </a:rPr>
              <a:t>Tahun</a:t>
            </a:r>
            <a:r>
              <a:rPr lang="en-US" sz="1600" b="1" dirty="0">
                <a:solidFill>
                  <a:schemeClr val="tx1"/>
                </a:solidFill>
              </a:rPr>
              <a:t> 2018 </a:t>
            </a:r>
            <a:r>
              <a:rPr lang="en-US" sz="1600" b="1" dirty="0" err="1">
                <a:solidFill>
                  <a:schemeClr val="tx1"/>
                </a:solidFill>
              </a:rPr>
              <a:t>tanggal</a:t>
            </a:r>
            <a:r>
              <a:rPr lang="en-US" sz="1600" b="1" dirty="0">
                <a:solidFill>
                  <a:schemeClr val="tx1"/>
                </a:solidFill>
              </a:rPr>
              <a:t>  3 </a:t>
            </a:r>
            <a:r>
              <a:rPr lang="en-US" sz="1600" b="1" dirty="0" err="1">
                <a:solidFill>
                  <a:schemeClr val="tx1"/>
                </a:solidFill>
              </a:rPr>
              <a:t>Desember</a:t>
            </a:r>
            <a:r>
              <a:rPr lang="en-US" sz="1600" b="1" dirty="0">
                <a:solidFill>
                  <a:schemeClr val="tx1"/>
                </a:solidFill>
              </a:rPr>
              <a:t> 2018 </a:t>
            </a:r>
            <a:r>
              <a:rPr lang="en-US" sz="1600" b="1" dirty="0" err="1">
                <a:solidFill>
                  <a:schemeClr val="tx1"/>
                </a:solidFill>
              </a:rPr>
              <a:t>tentang</a:t>
            </a:r>
            <a:r>
              <a:rPr lang="en-US" sz="1600" b="1" dirty="0">
                <a:solidFill>
                  <a:schemeClr val="tx1"/>
                </a:solidFill>
              </a:rPr>
              <a:t> </a:t>
            </a:r>
            <a:r>
              <a:rPr lang="en-US" sz="1600" b="1" dirty="0" err="1">
                <a:solidFill>
                  <a:schemeClr val="tx1"/>
                </a:solidFill>
              </a:rPr>
              <a:t>Kedudukan</a:t>
            </a:r>
            <a:r>
              <a:rPr lang="en-US" sz="1600" b="1" dirty="0">
                <a:solidFill>
                  <a:schemeClr val="tx1"/>
                </a:solidFill>
              </a:rPr>
              <a:t> </a:t>
            </a:r>
            <a:r>
              <a:rPr lang="en-US" sz="1600" b="1" dirty="0" err="1">
                <a:solidFill>
                  <a:schemeClr val="tx1"/>
                </a:solidFill>
              </a:rPr>
              <a:t>Susuan</a:t>
            </a:r>
            <a:r>
              <a:rPr lang="en-US" sz="1600" b="1" dirty="0">
                <a:solidFill>
                  <a:schemeClr val="tx1"/>
                </a:solidFill>
              </a:rPr>
              <a:t> </a:t>
            </a:r>
            <a:r>
              <a:rPr lang="en-US" sz="1600" b="1" dirty="0" err="1">
                <a:solidFill>
                  <a:schemeClr val="tx1"/>
                </a:solidFill>
              </a:rPr>
              <a:t>Organisasi</a:t>
            </a:r>
            <a:r>
              <a:rPr lang="en-US" sz="1600" b="1" dirty="0">
                <a:solidFill>
                  <a:schemeClr val="tx1"/>
                </a:solidFill>
              </a:rPr>
              <a:t>, </a:t>
            </a:r>
            <a:r>
              <a:rPr lang="en-US" sz="1600" b="1" dirty="0" err="1">
                <a:solidFill>
                  <a:schemeClr val="tx1"/>
                </a:solidFill>
              </a:rPr>
              <a:t>Tugas</a:t>
            </a:r>
            <a:r>
              <a:rPr lang="en-US" sz="1600" b="1" dirty="0">
                <a:solidFill>
                  <a:schemeClr val="tx1"/>
                </a:solidFill>
              </a:rPr>
              <a:t> </a:t>
            </a:r>
            <a:r>
              <a:rPr lang="en-US" sz="1600" b="1" dirty="0" err="1">
                <a:solidFill>
                  <a:schemeClr val="tx1"/>
                </a:solidFill>
              </a:rPr>
              <a:t>dan</a:t>
            </a:r>
            <a:r>
              <a:rPr lang="en-US" sz="1600" b="1" dirty="0">
                <a:solidFill>
                  <a:schemeClr val="tx1"/>
                </a:solidFill>
              </a:rPr>
              <a:t> </a:t>
            </a:r>
            <a:r>
              <a:rPr lang="en-US" sz="1600" b="1" dirty="0" err="1">
                <a:solidFill>
                  <a:schemeClr val="tx1"/>
                </a:solidFill>
              </a:rPr>
              <a:t>Fungsi</a:t>
            </a:r>
            <a:r>
              <a:rPr lang="en-US" sz="1600" b="1" dirty="0">
                <a:solidFill>
                  <a:schemeClr val="tx1"/>
                </a:solidFill>
              </a:rPr>
              <a:t> </a:t>
            </a:r>
            <a:r>
              <a:rPr lang="en-US" sz="1600" b="1" dirty="0" err="1">
                <a:solidFill>
                  <a:schemeClr val="tx1"/>
                </a:solidFill>
              </a:rPr>
              <a:t>berserta</a:t>
            </a:r>
            <a:r>
              <a:rPr lang="en-US" sz="1600" b="1" dirty="0">
                <a:solidFill>
                  <a:schemeClr val="tx1"/>
                </a:solidFill>
              </a:rPr>
              <a:t> Tata </a:t>
            </a:r>
            <a:r>
              <a:rPr lang="en-US" sz="1600" b="1" dirty="0" err="1">
                <a:solidFill>
                  <a:schemeClr val="tx1"/>
                </a:solidFill>
              </a:rPr>
              <a:t>Kerja</a:t>
            </a:r>
            <a:r>
              <a:rPr lang="en-US" sz="1600" b="1" dirty="0">
                <a:solidFill>
                  <a:schemeClr val="tx1"/>
                </a:solidFill>
              </a:rPr>
              <a:t> PD di </a:t>
            </a:r>
            <a:r>
              <a:rPr lang="en-US" sz="1600" b="1" dirty="0" err="1">
                <a:solidFill>
                  <a:schemeClr val="tx1"/>
                </a:solidFill>
              </a:rPr>
              <a:t>lingkungan</a:t>
            </a:r>
            <a:r>
              <a:rPr lang="en-US" sz="1600" b="1" dirty="0">
                <a:solidFill>
                  <a:schemeClr val="tx1"/>
                </a:solidFill>
              </a:rPr>
              <a:t> </a:t>
            </a:r>
            <a:r>
              <a:rPr lang="en-US" sz="1600" b="1" dirty="0" err="1">
                <a:solidFill>
                  <a:schemeClr val="tx1"/>
                </a:solidFill>
              </a:rPr>
              <a:t>Pemkot</a:t>
            </a:r>
            <a:r>
              <a:rPr lang="en-US" sz="1600" b="1" dirty="0">
                <a:solidFill>
                  <a:schemeClr val="tx1"/>
                </a:solidFill>
              </a:rPr>
              <a:t> </a:t>
            </a:r>
            <a:r>
              <a:rPr lang="en-US" sz="1600" b="1" dirty="0" err="1">
                <a:solidFill>
                  <a:schemeClr val="tx1"/>
                </a:solidFill>
              </a:rPr>
              <a:t>Mercure</a:t>
            </a:r>
            <a:r>
              <a:rPr lang="en-US" sz="1600" b="1" dirty="0">
                <a:solidFill>
                  <a:schemeClr val="tx1"/>
                </a:solidFill>
              </a:rPr>
              <a:t> </a:t>
            </a:r>
          </a:p>
          <a:p>
            <a:pPr eaLnBrk="1" hangingPunct="1">
              <a:defRPr/>
            </a:pPr>
            <a:endParaRPr lang="en-US" sz="2000" b="1" dirty="0">
              <a:solidFill>
                <a:schemeClr val="tx1"/>
              </a:solidFill>
            </a:endParaRPr>
          </a:p>
          <a:p>
            <a:pPr eaLnBrk="1" hangingPunct="1">
              <a:defRPr/>
            </a:pPr>
            <a:endParaRPr lang="en-US" b="1" dirty="0">
              <a:solidFill>
                <a:schemeClr val="tx1"/>
              </a:solidFill>
            </a:endParaRPr>
          </a:p>
          <a:p>
            <a:pPr eaLnBrk="1" hangingPunct="1">
              <a:defRPr/>
            </a:pPr>
            <a:endParaRPr lang="en-US" sz="1600" dirty="0">
              <a:solidFill>
                <a:schemeClr val="tx1"/>
              </a:solidFill>
            </a:endParaRPr>
          </a:p>
          <a:p>
            <a:pPr eaLnBrk="1" hangingPunct="1">
              <a:defRPr/>
            </a:pPr>
            <a:endParaRPr lang="en-US" b="1" dirty="0">
              <a:solidFill>
                <a:schemeClr val="tx1"/>
              </a:solidFill>
            </a:endParaRPr>
          </a:p>
          <a:p>
            <a:pPr eaLnBrk="1" hangingPunct="1">
              <a:defRPr/>
            </a:pPr>
            <a:r>
              <a:rPr lang="en-US" b="1" dirty="0">
                <a:solidFill>
                  <a:schemeClr val="tx1"/>
                </a:solidFill>
              </a:rPr>
              <a:t> </a:t>
            </a:r>
          </a:p>
          <a:p>
            <a:pPr eaLnBrk="1" hangingPunct="1">
              <a:defRPr/>
            </a:pPr>
            <a:endParaRPr lang="en-US" b="1" dirty="0">
              <a:solidFill>
                <a:schemeClr val="tx1"/>
              </a:solidFill>
            </a:endParaRPr>
          </a:p>
          <a:p>
            <a:pPr eaLnBrk="1" hangingPunct="1">
              <a:defRPr/>
            </a:pPr>
            <a:endParaRPr lang="en-US" dirty="0">
              <a:solidFill>
                <a:schemeClr val="tx1"/>
              </a:solidFill>
            </a:endParaRPr>
          </a:p>
        </p:txBody>
      </p:sp>
      <p:sp>
        <p:nvSpPr>
          <p:cNvPr id="8" name="Rectangle 7"/>
          <p:cNvSpPr/>
          <p:nvPr/>
        </p:nvSpPr>
        <p:spPr>
          <a:xfrm>
            <a:off x="4650262" y="1519709"/>
            <a:ext cx="4392612" cy="22323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eaLnBrk="1" hangingPunct="1">
              <a:defRPr/>
            </a:pPr>
            <a:r>
              <a:rPr lang="en-US" sz="2000" b="1" dirty="0">
                <a:solidFill>
                  <a:schemeClr val="tx1"/>
                </a:solidFill>
              </a:rPr>
              <a:t>Level 2</a:t>
            </a:r>
          </a:p>
          <a:p>
            <a:pPr eaLnBrk="1" hangingPunct="1">
              <a:defRPr/>
            </a:pPr>
            <a:r>
              <a:rPr lang="en-US" sz="1400" dirty="0" err="1">
                <a:solidFill>
                  <a:schemeClr val="tx1"/>
                </a:solidFill>
              </a:rPr>
              <a:t>Perda</a:t>
            </a:r>
            <a:r>
              <a:rPr lang="en-US" sz="1400" dirty="0">
                <a:solidFill>
                  <a:schemeClr val="tx1"/>
                </a:solidFill>
              </a:rPr>
              <a:t> 14/2016 </a:t>
            </a:r>
            <a:r>
              <a:rPr lang="en-US" sz="1400" dirty="0" err="1">
                <a:solidFill>
                  <a:schemeClr val="tx1"/>
                </a:solidFill>
              </a:rPr>
              <a:t>Pembentukan</a:t>
            </a:r>
            <a:r>
              <a:rPr lang="en-US" sz="1400" dirty="0">
                <a:solidFill>
                  <a:schemeClr val="tx1"/>
                </a:solidFill>
              </a:rPr>
              <a:t> </a:t>
            </a:r>
            <a:r>
              <a:rPr lang="en-US" sz="1400" dirty="0" err="1">
                <a:solidFill>
                  <a:schemeClr val="tx1"/>
                </a:solidFill>
              </a:rPr>
              <a:t>dan</a:t>
            </a:r>
            <a:r>
              <a:rPr lang="en-US" sz="1400" dirty="0">
                <a:solidFill>
                  <a:schemeClr val="tx1"/>
                </a:solidFill>
              </a:rPr>
              <a:t> </a:t>
            </a:r>
            <a:r>
              <a:rPr lang="en-US" sz="1400" dirty="0" err="1">
                <a:solidFill>
                  <a:schemeClr val="tx1"/>
                </a:solidFill>
              </a:rPr>
              <a:t>Susunan</a:t>
            </a:r>
            <a:r>
              <a:rPr lang="en-US" sz="1400" dirty="0">
                <a:solidFill>
                  <a:schemeClr val="tx1"/>
                </a:solidFill>
              </a:rPr>
              <a:t> </a:t>
            </a:r>
            <a:r>
              <a:rPr lang="en-US" sz="1400" dirty="0" err="1">
                <a:solidFill>
                  <a:schemeClr val="tx1"/>
                </a:solidFill>
              </a:rPr>
              <a:t>Perangkat</a:t>
            </a:r>
            <a:r>
              <a:rPr lang="en-US" sz="1400" dirty="0">
                <a:solidFill>
                  <a:schemeClr val="tx1"/>
                </a:solidFill>
              </a:rPr>
              <a:t> Daerah, </a:t>
            </a:r>
          </a:p>
          <a:p>
            <a:pPr eaLnBrk="1" hangingPunct="1">
              <a:defRPr/>
            </a:pPr>
            <a:r>
              <a:rPr lang="en-US" sz="1400" dirty="0">
                <a:solidFill>
                  <a:schemeClr val="tx1"/>
                </a:solidFill>
              </a:rPr>
              <a:t>1. </a:t>
            </a:r>
            <a:r>
              <a:rPr lang="en-US" sz="1400" dirty="0" err="1">
                <a:solidFill>
                  <a:schemeClr val="tx1"/>
                </a:solidFill>
              </a:rPr>
              <a:t>Sosialisasi</a:t>
            </a:r>
            <a:r>
              <a:rPr lang="en-US" sz="1400" dirty="0">
                <a:solidFill>
                  <a:schemeClr val="tx1"/>
                </a:solidFill>
              </a:rPr>
              <a:t> </a:t>
            </a:r>
            <a:r>
              <a:rPr lang="en-US" sz="1400" dirty="0" err="1">
                <a:solidFill>
                  <a:schemeClr val="tx1"/>
                </a:solidFill>
              </a:rPr>
              <a:t>Perwali</a:t>
            </a:r>
            <a:r>
              <a:rPr lang="en-US" sz="1400" dirty="0">
                <a:solidFill>
                  <a:schemeClr val="tx1"/>
                </a:solidFill>
              </a:rPr>
              <a:t> No. 81 </a:t>
            </a:r>
            <a:r>
              <a:rPr lang="en-US" sz="1400" dirty="0" err="1">
                <a:solidFill>
                  <a:schemeClr val="tx1"/>
                </a:solidFill>
              </a:rPr>
              <a:t>Tahun</a:t>
            </a:r>
            <a:r>
              <a:rPr lang="en-US" sz="1400" dirty="0">
                <a:solidFill>
                  <a:schemeClr val="tx1"/>
                </a:solidFill>
              </a:rPr>
              <a:t> 2018 </a:t>
            </a:r>
            <a:r>
              <a:rPr lang="en-US" sz="1400" dirty="0" err="1">
                <a:solidFill>
                  <a:schemeClr val="tx1"/>
                </a:solidFill>
              </a:rPr>
              <a:t>pada</a:t>
            </a:r>
            <a:r>
              <a:rPr lang="en-US" sz="1400" dirty="0">
                <a:solidFill>
                  <a:schemeClr val="tx1"/>
                </a:solidFill>
              </a:rPr>
              <a:t> JDIH Kota </a:t>
            </a:r>
            <a:r>
              <a:rPr lang="en-US" sz="1400" dirty="0" err="1">
                <a:solidFill>
                  <a:schemeClr val="tx1"/>
                </a:solidFill>
              </a:rPr>
              <a:t>Mercure</a:t>
            </a:r>
            <a:endParaRPr lang="en-US" sz="1400" dirty="0">
              <a:solidFill>
                <a:schemeClr val="tx1"/>
              </a:solidFill>
            </a:endParaRPr>
          </a:p>
          <a:p>
            <a:pPr eaLnBrk="1" hangingPunct="1">
              <a:defRPr/>
            </a:pPr>
            <a:r>
              <a:rPr lang="en-US" sz="1400" dirty="0">
                <a:solidFill>
                  <a:schemeClr val="tx1"/>
                </a:solidFill>
              </a:rPr>
              <a:t>2. </a:t>
            </a:r>
            <a:r>
              <a:rPr lang="en-US" sz="1400" dirty="0" err="1">
                <a:solidFill>
                  <a:schemeClr val="tx1"/>
                </a:solidFill>
              </a:rPr>
              <a:t>Pengkomunikasian</a:t>
            </a:r>
            <a:r>
              <a:rPr lang="en-US" sz="1400" dirty="0">
                <a:solidFill>
                  <a:schemeClr val="tx1"/>
                </a:solidFill>
              </a:rPr>
              <a:t> </a:t>
            </a:r>
            <a:r>
              <a:rPr lang="en-US" sz="1400" dirty="0" err="1">
                <a:solidFill>
                  <a:schemeClr val="tx1"/>
                </a:solidFill>
              </a:rPr>
              <a:t>struktur</a:t>
            </a:r>
            <a:r>
              <a:rPr lang="en-US" sz="1400" dirty="0">
                <a:solidFill>
                  <a:schemeClr val="tx1"/>
                </a:solidFill>
              </a:rPr>
              <a:t> </a:t>
            </a:r>
            <a:r>
              <a:rPr lang="en-US" sz="1400" dirty="0" err="1">
                <a:solidFill>
                  <a:schemeClr val="tx1"/>
                </a:solidFill>
              </a:rPr>
              <a:t>organisasi</a:t>
            </a:r>
            <a:r>
              <a:rPr lang="en-US" sz="1400" dirty="0">
                <a:solidFill>
                  <a:schemeClr val="tx1"/>
                </a:solidFill>
              </a:rPr>
              <a:t> </a:t>
            </a:r>
            <a:r>
              <a:rPr lang="en-US" sz="1400" dirty="0" err="1">
                <a:solidFill>
                  <a:schemeClr val="tx1"/>
                </a:solidFill>
              </a:rPr>
              <a:t>Inspektorat</a:t>
            </a:r>
            <a:r>
              <a:rPr lang="en-US" sz="1400" dirty="0">
                <a:solidFill>
                  <a:schemeClr val="tx1"/>
                </a:solidFill>
              </a:rPr>
              <a:t> </a:t>
            </a:r>
            <a:r>
              <a:rPr lang="en-US" sz="1400" dirty="0" err="1">
                <a:solidFill>
                  <a:schemeClr val="tx1"/>
                </a:solidFill>
              </a:rPr>
              <a:t>melalui</a:t>
            </a:r>
            <a:r>
              <a:rPr lang="en-US" sz="1400" dirty="0">
                <a:solidFill>
                  <a:schemeClr val="tx1"/>
                </a:solidFill>
              </a:rPr>
              <a:t> </a:t>
            </a:r>
            <a:r>
              <a:rPr lang="en-US" sz="1400" dirty="0" err="1">
                <a:solidFill>
                  <a:schemeClr val="tx1"/>
                </a:solidFill>
              </a:rPr>
              <a:t>papan</a:t>
            </a:r>
            <a:r>
              <a:rPr lang="en-US" sz="1400" dirty="0">
                <a:solidFill>
                  <a:schemeClr val="tx1"/>
                </a:solidFill>
              </a:rPr>
              <a:t> </a:t>
            </a:r>
            <a:r>
              <a:rPr lang="en-US" sz="1400" dirty="0" err="1">
                <a:solidFill>
                  <a:schemeClr val="tx1"/>
                </a:solidFill>
              </a:rPr>
              <a:t>pengumuman</a:t>
            </a:r>
            <a:r>
              <a:rPr lang="en-US" sz="1400" dirty="0">
                <a:solidFill>
                  <a:schemeClr val="tx1"/>
                </a:solidFill>
              </a:rPr>
              <a:t>/website (inspektorat.kotaMercure.go.id)</a:t>
            </a: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2000" dirty="0">
              <a:solidFill>
                <a:schemeClr val="tx1"/>
              </a:solidFill>
            </a:endParaRPr>
          </a:p>
          <a:p>
            <a:pPr eaLnBrk="1" hangingPunct="1">
              <a:defRPr/>
            </a:pPr>
            <a:endParaRPr lang="en-US" sz="2000" b="1" dirty="0">
              <a:solidFill>
                <a:schemeClr val="tx1"/>
              </a:solidFill>
            </a:endParaRPr>
          </a:p>
        </p:txBody>
      </p:sp>
      <p:sp>
        <p:nvSpPr>
          <p:cNvPr id="9" name="Rectangle 8"/>
          <p:cNvSpPr/>
          <p:nvPr/>
        </p:nvSpPr>
        <p:spPr>
          <a:xfrm>
            <a:off x="22699" y="3861048"/>
            <a:ext cx="9020175" cy="1816864"/>
          </a:xfrm>
          <a:prstGeom prst="rect">
            <a:avLst/>
          </a:prstGeo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lstStyle/>
          <a:p>
            <a:pPr eaLnBrk="1" hangingPunct="1">
              <a:defRPr/>
            </a:pPr>
            <a:r>
              <a:rPr lang="en-US" sz="1600" b="1" dirty="0">
                <a:solidFill>
                  <a:schemeClr val="tx1"/>
                </a:solidFill>
              </a:rPr>
              <a:t>Level 3</a:t>
            </a:r>
          </a:p>
          <a:p>
            <a:pPr eaLnBrk="1" hangingPunct="1">
              <a:defRPr/>
            </a:pPr>
            <a:r>
              <a:rPr lang="en-US" b="1" dirty="0" err="1">
                <a:solidFill>
                  <a:schemeClr val="tx1"/>
                </a:solidFill>
              </a:rPr>
              <a:t>Berdasarkan</a:t>
            </a:r>
            <a:r>
              <a:rPr lang="en-US" b="1" dirty="0">
                <a:solidFill>
                  <a:schemeClr val="tx1"/>
                </a:solidFill>
              </a:rPr>
              <a:t> </a:t>
            </a:r>
            <a:r>
              <a:rPr lang="en-US" b="1" dirty="0" err="1">
                <a:solidFill>
                  <a:schemeClr val="tx1"/>
                </a:solidFill>
              </a:rPr>
              <a:t>Perda</a:t>
            </a:r>
            <a:r>
              <a:rPr lang="en-US" b="1" dirty="0">
                <a:solidFill>
                  <a:schemeClr val="tx1"/>
                </a:solidFill>
              </a:rPr>
              <a:t> 7/2016 </a:t>
            </a:r>
            <a:r>
              <a:rPr lang="en-US" b="1" dirty="0" err="1">
                <a:solidFill>
                  <a:schemeClr val="tx1"/>
                </a:solidFill>
              </a:rPr>
              <a:t>Bupati</a:t>
            </a:r>
            <a:r>
              <a:rPr lang="en-US" b="1" dirty="0">
                <a:solidFill>
                  <a:schemeClr val="tx1"/>
                </a:solidFill>
              </a:rPr>
              <a:t> </a:t>
            </a:r>
            <a:r>
              <a:rPr lang="en-US" b="1" dirty="0" err="1">
                <a:solidFill>
                  <a:schemeClr val="tx1"/>
                </a:solidFill>
              </a:rPr>
              <a:t>menyusun</a:t>
            </a:r>
            <a:r>
              <a:rPr lang="en-US" b="1" dirty="0">
                <a:solidFill>
                  <a:schemeClr val="tx1"/>
                </a:solidFill>
              </a:rPr>
              <a:t> </a:t>
            </a:r>
            <a:r>
              <a:rPr lang="en-US" b="1" dirty="0" err="1">
                <a:solidFill>
                  <a:schemeClr val="tx1"/>
                </a:solidFill>
              </a:rPr>
              <a:t>dan</a:t>
            </a:r>
            <a:r>
              <a:rPr lang="en-US" b="1" dirty="0">
                <a:solidFill>
                  <a:schemeClr val="tx1"/>
                </a:solidFill>
              </a:rPr>
              <a:t> </a:t>
            </a:r>
            <a:r>
              <a:rPr lang="en-US" b="1" dirty="0" err="1">
                <a:solidFill>
                  <a:schemeClr val="tx1"/>
                </a:solidFill>
              </a:rPr>
              <a:t>menetapkan</a:t>
            </a:r>
            <a:r>
              <a:rPr lang="en-US" b="1" dirty="0">
                <a:solidFill>
                  <a:schemeClr val="tx1"/>
                </a:solidFill>
              </a:rPr>
              <a:t> </a:t>
            </a:r>
            <a:r>
              <a:rPr lang="en-US" b="1" dirty="0" err="1">
                <a:solidFill>
                  <a:schemeClr val="tx1"/>
                </a:solidFill>
              </a:rPr>
              <a:t>kedudukan</a:t>
            </a:r>
            <a:r>
              <a:rPr lang="en-US" b="1" dirty="0">
                <a:solidFill>
                  <a:schemeClr val="tx1"/>
                </a:solidFill>
              </a:rPr>
              <a:t> </a:t>
            </a:r>
            <a:r>
              <a:rPr lang="en-US" b="1" dirty="0" err="1">
                <a:solidFill>
                  <a:schemeClr val="tx1"/>
                </a:solidFill>
              </a:rPr>
              <a:t>tugas</a:t>
            </a:r>
            <a:r>
              <a:rPr lang="en-US" b="1" dirty="0">
                <a:solidFill>
                  <a:schemeClr val="tx1"/>
                </a:solidFill>
              </a:rPr>
              <a:t> </a:t>
            </a:r>
            <a:r>
              <a:rPr lang="en-US" b="1" dirty="0" err="1">
                <a:solidFill>
                  <a:schemeClr val="tx1"/>
                </a:solidFill>
              </a:rPr>
              <a:t>dan</a:t>
            </a:r>
            <a:r>
              <a:rPr lang="en-US" b="1" dirty="0">
                <a:solidFill>
                  <a:schemeClr val="tx1"/>
                </a:solidFill>
              </a:rPr>
              <a:t> </a:t>
            </a:r>
            <a:r>
              <a:rPr lang="en-US" b="1" dirty="0" err="1">
                <a:solidFill>
                  <a:schemeClr val="tx1"/>
                </a:solidFill>
              </a:rPr>
              <a:t>fungsi</a:t>
            </a:r>
            <a:r>
              <a:rPr lang="en-US" b="1" dirty="0">
                <a:solidFill>
                  <a:schemeClr val="tx1"/>
                </a:solidFill>
              </a:rPr>
              <a:t> </a:t>
            </a:r>
            <a:r>
              <a:rPr lang="en-US" b="1" dirty="0" err="1">
                <a:solidFill>
                  <a:schemeClr val="tx1"/>
                </a:solidFill>
              </a:rPr>
              <a:t>susunan</a:t>
            </a:r>
            <a:r>
              <a:rPr lang="en-US" b="1" dirty="0">
                <a:solidFill>
                  <a:schemeClr val="tx1"/>
                </a:solidFill>
              </a:rPr>
              <a:t> </a:t>
            </a:r>
            <a:r>
              <a:rPr lang="en-US" b="1" dirty="0" err="1">
                <a:solidFill>
                  <a:schemeClr val="tx1"/>
                </a:solidFill>
              </a:rPr>
              <a:t>organisasi</a:t>
            </a:r>
            <a:r>
              <a:rPr lang="en-US" b="1" dirty="0">
                <a:solidFill>
                  <a:schemeClr val="tx1"/>
                </a:solidFill>
              </a:rPr>
              <a:t> </a:t>
            </a:r>
            <a:r>
              <a:rPr lang="en-US" b="1" dirty="0" err="1">
                <a:solidFill>
                  <a:schemeClr val="tx1"/>
                </a:solidFill>
              </a:rPr>
              <a:t>dan</a:t>
            </a:r>
            <a:r>
              <a:rPr lang="en-US" b="1" dirty="0">
                <a:solidFill>
                  <a:schemeClr val="tx1"/>
                </a:solidFill>
              </a:rPr>
              <a:t> </a:t>
            </a:r>
            <a:r>
              <a:rPr lang="en-US" b="1" dirty="0" err="1">
                <a:solidFill>
                  <a:schemeClr val="tx1"/>
                </a:solidFill>
              </a:rPr>
              <a:t>tata</a:t>
            </a:r>
            <a:r>
              <a:rPr lang="en-US" b="1" dirty="0">
                <a:solidFill>
                  <a:schemeClr val="tx1"/>
                </a:solidFill>
              </a:rPr>
              <a:t> </a:t>
            </a:r>
            <a:r>
              <a:rPr lang="en-US" b="1" dirty="0" err="1">
                <a:solidFill>
                  <a:schemeClr val="tx1"/>
                </a:solidFill>
              </a:rPr>
              <a:t>kerja</a:t>
            </a:r>
            <a:r>
              <a:rPr lang="en-US" b="1" dirty="0">
                <a:solidFill>
                  <a:schemeClr val="tx1"/>
                </a:solidFill>
              </a:rPr>
              <a:t> </a:t>
            </a:r>
            <a:r>
              <a:rPr lang="en-US" b="1" dirty="0" err="1">
                <a:solidFill>
                  <a:schemeClr val="tx1"/>
                </a:solidFill>
              </a:rPr>
              <a:t>Sekretariat</a:t>
            </a:r>
            <a:r>
              <a:rPr lang="en-US" b="1" dirty="0">
                <a:solidFill>
                  <a:schemeClr val="tx1"/>
                </a:solidFill>
              </a:rPr>
              <a:t> Daerah, </a:t>
            </a:r>
            <a:r>
              <a:rPr lang="en-US" b="1" dirty="0" err="1">
                <a:solidFill>
                  <a:schemeClr val="tx1"/>
                </a:solidFill>
              </a:rPr>
              <a:t>Sekretariat</a:t>
            </a:r>
            <a:r>
              <a:rPr lang="en-US" b="1" dirty="0">
                <a:solidFill>
                  <a:schemeClr val="tx1"/>
                </a:solidFill>
              </a:rPr>
              <a:t> DPRD, </a:t>
            </a:r>
            <a:r>
              <a:rPr lang="en-US" b="1" dirty="0" err="1">
                <a:solidFill>
                  <a:schemeClr val="tx1"/>
                </a:solidFill>
              </a:rPr>
              <a:t>Inspektorat</a:t>
            </a:r>
            <a:r>
              <a:rPr lang="en-US" b="1" dirty="0">
                <a:solidFill>
                  <a:schemeClr val="tx1"/>
                </a:solidFill>
              </a:rPr>
              <a:t> Daerah, </a:t>
            </a:r>
            <a:r>
              <a:rPr lang="en-US" b="1" dirty="0" err="1">
                <a:solidFill>
                  <a:schemeClr val="tx1"/>
                </a:solidFill>
              </a:rPr>
              <a:t>Dinas</a:t>
            </a:r>
            <a:r>
              <a:rPr lang="en-US" b="1" dirty="0">
                <a:solidFill>
                  <a:schemeClr val="tx1"/>
                </a:solidFill>
              </a:rPr>
              <a:t>/</a:t>
            </a:r>
            <a:r>
              <a:rPr lang="en-US" b="1" dirty="0" err="1">
                <a:solidFill>
                  <a:schemeClr val="tx1"/>
                </a:solidFill>
              </a:rPr>
              <a:t>Badan</a:t>
            </a:r>
            <a:r>
              <a:rPr lang="en-US" b="1" dirty="0">
                <a:solidFill>
                  <a:schemeClr val="tx1"/>
                </a:solidFill>
              </a:rPr>
              <a:t> Daerah, </a:t>
            </a:r>
            <a:r>
              <a:rPr lang="en-US" b="1" dirty="0" err="1">
                <a:solidFill>
                  <a:schemeClr val="tx1"/>
                </a:solidFill>
              </a:rPr>
              <a:t>dan</a:t>
            </a:r>
            <a:r>
              <a:rPr lang="en-US" b="1" dirty="0">
                <a:solidFill>
                  <a:schemeClr val="tx1"/>
                </a:solidFill>
              </a:rPr>
              <a:t> </a:t>
            </a:r>
            <a:r>
              <a:rPr lang="en-US" b="1" dirty="0" err="1">
                <a:solidFill>
                  <a:schemeClr val="tx1"/>
                </a:solidFill>
              </a:rPr>
              <a:t>Kecamatan</a:t>
            </a:r>
            <a:r>
              <a:rPr lang="en-US" b="1" dirty="0">
                <a:solidFill>
                  <a:schemeClr val="tx1"/>
                </a:solidFill>
              </a:rPr>
              <a:t>.</a:t>
            </a: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b="1" dirty="0">
              <a:solidFill>
                <a:schemeClr val="tx1"/>
              </a:solidFill>
            </a:endParaRPr>
          </a:p>
          <a:p>
            <a:pPr eaLnBrk="1" hangingPunct="1">
              <a:defRPr/>
            </a:pPr>
            <a:endParaRPr lang="en-US"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7"/>
          <p:cNvSpPr txBox="1">
            <a:spLocks/>
          </p:cNvSpPr>
          <p:nvPr/>
        </p:nvSpPr>
        <p:spPr bwMode="grayWhite">
          <a:xfrm>
            <a:off x="-27384" y="-111097"/>
            <a:ext cx="9171384" cy="64611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3200" b="1" dirty="0">
                <a:latin typeface="Bahnschrift Light SemiCondensed" panose="020B0502040204020203" pitchFamily="34" charset="0"/>
              </a:rPr>
              <a:t>1.4  </a:t>
            </a:r>
            <a:r>
              <a:rPr lang="en-US" altLang="en-US" sz="3200" b="1" dirty="0" err="1">
                <a:latin typeface="Bahnschrift Light SemiCondensed" panose="020B0502040204020203" pitchFamily="34" charset="0"/>
              </a:rPr>
              <a:t>Struktur</a:t>
            </a:r>
            <a:r>
              <a:rPr lang="en-US" altLang="en-US" sz="3200" b="1" dirty="0">
                <a:latin typeface="Bahnschrift Light SemiCondensed" panose="020B0502040204020203" pitchFamily="34" charset="0"/>
              </a:rPr>
              <a:t> </a:t>
            </a:r>
            <a:r>
              <a:rPr lang="en-US" altLang="en-US" sz="3200" b="1" dirty="0" err="1">
                <a:latin typeface="Bahnschrift Light SemiCondensed" panose="020B0502040204020203" pitchFamily="34" charset="0"/>
              </a:rPr>
              <a:t>Organisasi</a:t>
            </a:r>
            <a:r>
              <a:rPr lang="en-US" altLang="en-US" sz="3200" b="1" dirty="0">
                <a:latin typeface="Bahnschrift Light SemiCondensed" panose="020B0502040204020203" pitchFamily="34" charset="0"/>
              </a:rPr>
              <a:t> </a:t>
            </a:r>
            <a:r>
              <a:rPr lang="en-US" altLang="en-US" sz="3200" b="1" dirty="0" err="1">
                <a:latin typeface="Bahnschrift Light SemiCondensed" panose="020B0502040204020203" pitchFamily="34" charset="0"/>
              </a:rPr>
              <a:t>Sesuai</a:t>
            </a:r>
            <a:r>
              <a:rPr lang="en-US" altLang="en-US" sz="3200" b="1" dirty="0">
                <a:latin typeface="Bahnschrift Light SemiCondensed" panose="020B0502040204020203" pitchFamily="34" charset="0"/>
              </a:rPr>
              <a:t> </a:t>
            </a:r>
            <a:r>
              <a:rPr lang="en-US" altLang="en-US" sz="3200" b="1" dirty="0" err="1">
                <a:latin typeface="Bahnschrift Light SemiCondensed" panose="020B0502040204020203" pitchFamily="34" charset="0"/>
              </a:rPr>
              <a:t>Kebutuhan</a:t>
            </a:r>
            <a:endParaRPr lang="ru-RU" altLang="en-US" sz="3200" b="1" dirty="0">
              <a:latin typeface="Bahnschrift Light SemiCondensed" panose="020B0502040204020203" pitchFamily="34" charset="0"/>
            </a:endParaRPr>
          </a:p>
        </p:txBody>
      </p:sp>
      <p:sp>
        <p:nvSpPr>
          <p:cNvPr id="7" name="Rectangle 6"/>
          <p:cNvSpPr/>
          <p:nvPr/>
        </p:nvSpPr>
        <p:spPr>
          <a:xfrm>
            <a:off x="14736" y="528156"/>
            <a:ext cx="9129264" cy="63298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chemeClr val="tx1"/>
                </a:solidFill>
              </a:rPr>
              <a:t>Level 4</a:t>
            </a:r>
          </a:p>
          <a:p>
            <a:pPr algn="just" eaLnBrk="1" hangingPunct="1">
              <a:defRPr/>
            </a:pPr>
            <a:r>
              <a:rPr lang="en-US" sz="1400" b="1" dirty="0" err="1">
                <a:solidFill>
                  <a:schemeClr val="tx1"/>
                </a:solidFill>
              </a:rPr>
              <a:t>Perda</a:t>
            </a:r>
            <a:r>
              <a:rPr lang="en-US" sz="1400" b="1" dirty="0">
                <a:solidFill>
                  <a:schemeClr val="tx1"/>
                </a:solidFill>
              </a:rPr>
              <a:t> </a:t>
            </a:r>
            <a:r>
              <a:rPr lang="en-US" sz="1400" b="1" dirty="0" err="1">
                <a:solidFill>
                  <a:schemeClr val="tx1"/>
                </a:solidFill>
              </a:rPr>
              <a:t>Nomor</a:t>
            </a:r>
            <a:r>
              <a:rPr lang="en-US" sz="1400" b="1" dirty="0">
                <a:solidFill>
                  <a:schemeClr val="tx1"/>
                </a:solidFill>
              </a:rPr>
              <a:t> 3 </a:t>
            </a:r>
            <a:r>
              <a:rPr lang="en-US" sz="1400" b="1" dirty="0" err="1">
                <a:solidFill>
                  <a:schemeClr val="tx1"/>
                </a:solidFill>
              </a:rPr>
              <a:t>tahun</a:t>
            </a:r>
            <a:r>
              <a:rPr lang="en-US" sz="1400" b="1" dirty="0">
                <a:solidFill>
                  <a:schemeClr val="tx1"/>
                </a:solidFill>
              </a:rPr>
              <a:t> 2010 </a:t>
            </a:r>
            <a:r>
              <a:rPr lang="en-US" sz="1400" b="1" dirty="0" err="1">
                <a:solidFill>
                  <a:schemeClr val="tx1"/>
                </a:solidFill>
              </a:rPr>
              <a:t>tentang</a:t>
            </a:r>
            <a:r>
              <a:rPr lang="en-US" sz="1400" b="1" dirty="0">
                <a:solidFill>
                  <a:schemeClr val="tx1"/>
                </a:solidFill>
              </a:rPr>
              <a:t> </a:t>
            </a:r>
            <a:r>
              <a:rPr lang="en-US" sz="1400" b="1" dirty="0" err="1">
                <a:solidFill>
                  <a:schemeClr val="tx1"/>
                </a:solidFill>
              </a:rPr>
              <a:t>Organisasi</a:t>
            </a:r>
            <a:r>
              <a:rPr lang="en-US" sz="1400" b="1" dirty="0">
                <a:solidFill>
                  <a:schemeClr val="tx1"/>
                </a:solidFill>
              </a:rPr>
              <a:t> PD </a:t>
            </a:r>
            <a:r>
              <a:rPr lang="en-US" sz="1400" b="1" dirty="0" err="1">
                <a:solidFill>
                  <a:schemeClr val="tx1"/>
                </a:solidFill>
              </a:rPr>
              <a:t>harus</a:t>
            </a:r>
            <a:r>
              <a:rPr lang="en-US" sz="1400" b="1" dirty="0">
                <a:solidFill>
                  <a:schemeClr val="tx1"/>
                </a:solidFill>
              </a:rPr>
              <a:t> </a:t>
            </a:r>
            <a:r>
              <a:rPr lang="en-US" sz="1400" b="1" dirty="0" err="1">
                <a:solidFill>
                  <a:schemeClr val="tx1"/>
                </a:solidFill>
              </a:rPr>
              <a:t>diubah</a:t>
            </a:r>
            <a:r>
              <a:rPr lang="en-US" sz="1400" b="1" dirty="0">
                <a:solidFill>
                  <a:schemeClr val="tx1"/>
                </a:solidFill>
              </a:rPr>
              <a:t> </a:t>
            </a:r>
            <a:r>
              <a:rPr lang="en-US" sz="1400" b="1" dirty="0" err="1">
                <a:solidFill>
                  <a:schemeClr val="tx1"/>
                </a:solidFill>
              </a:rPr>
              <a:t>untuk</a:t>
            </a:r>
            <a:r>
              <a:rPr lang="en-US" sz="1400" b="1" dirty="0">
                <a:solidFill>
                  <a:schemeClr val="tx1"/>
                </a:solidFill>
              </a:rPr>
              <a:t> </a:t>
            </a:r>
            <a:r>
              <a:rPr lang="en-US" sz="1400" b="1" dirty="0" err="1">
                <a:solidFill>
                  <a:schemeClr val="tx1"/>
                </a:solidFill>
              </a:rPr>
              <a:t>menyesuaikan</a:t>
            </a:r>
            <a:r>
              <a:rPr lang="en-US" sz="1400" b="1" dirty="0">
                <a:solidFill>
                  <a:schemeClr val="tx1"/>
                </a:solidFill>
              </a:rPr>
              <a:t> </a:t>
            </a:r>
            <a:r>
              <a:rPr lang="en-US" sz="1400" b="1" dirty="0" err="1">
                <a:solidFill>
                  <a:schemeClr val="tx1"/>
                </a:solidFill>
              </a:rPr>
              <a:t>dengan</a:t>
            </a:r>
            <a:r>
              <a:rPr lang="en-US" sz="1400" b="1" dirty="0">
                <a:solidFill>
                  <a:schemeClr val="tx1"/>
                </a:solidFill>
              </a:rPr>
              <a:t> </a:t>
            </a:r>
            <a:r>
              <a:rPr lang="en-US" sz="1400" b="1" dirty="0" err="1">
                <a:solidFill>
                  <a:schemeClr val="tx1"/>
                </a:solidFill>
              </a:rPr>
              <a:t>aturan</a:t>
            </a:r>
            <a:r>
              <a:rPr lang="en-US" sz="1400" b="1" dirty="0">
                <a:solidFill>
                  <a:schemeClr val="tx1"/>
                </a:solidFill>
              </a:rPr>
              <a:t> </a:t>
            </a:r>
            <a:r>
              <a:rPr lang="en-US" sz="1400" b="1" dirty="0" err="1">
                <a:solidFill>
                  <a:schemeClr val="tx1"/>
                </a:solidFill>
              </a:rPr>
              <a:t>terbaru</a:t>
            </a:r>
            <a:r>
              <a:rPr lang="en-US" sz="1400" b="1" dirty="0">
                <a:solidFill>
                  <a:schemeClr val="tx1"/>
                </a:solidFill>
              </a:rPr>
              <a:t> yang </a:t>
            </a:r>
            <a:r>
              <a:rPr lang="en-US" sz="1400" b="1" dirty="0" err="1">
                <a:solidFill>
                  <a:schemeClr val="tx1"/>
                </a:solidFill>
              </a:rPr>
              <a:t>berlaku</a:t>
            </a:r>
            <a:endParaRPr lang="en-US" sz="1400" b="1" dirty="0">
              <a:solidFill>
                <a:schemeClr val="tx1"/>
              </a:solidFill>
            </a:endParaRPr>
          </a:p>
          <a:p>
            <a:pPr algn="just" eaLnBrk="1" hangingPunct="1">
              <a:defRPr/>
            </a:pPr>
            <a:r>
              <a:rPr lang="en-US" sz="1400" b="1" dirty="0">
                <a:solidFill>
                  <a:schemeClr val="tx1"/>
                </a:solidFill>
              </a:rPr>
              <a:t>BAB I </a:t>
            </a:r>
            <a:r>
              <a:rPr lang="en-US" sz="1400" b="1" dirty="0" err="1">
                <a:solidFill>
                  <a:schemeClr val="tx1"/>
                </a:solidFill>
              </a:rPr>
              <a:t>Pasal</a:t>
            </a:r>
            <a:r>
              <a:rPr lang="en-US" sz="1400" b="1" dirty="0">
                <a:solidFill>
                  <a:schemeClr val="tx1"/>
                </a:solidFill>
              </a:rPr>
              <a:t> 1 </a:t>
            </a:r>
            <a:r>
              <a:rPr lang="en-US" sz="1400" b="1" dirty="0" err="1">
                <a:solidFill>
                  <a:schemeClr val="tx1"/>
                </a:solidFill>
              </a:rPr>
              <a:t>angka</a:t>
            </a:r>
            <a:r>
              <a:rPr lang="en-US" sz="1400" b="1" dirty="0">
                <a:solidFill>
                  <a:schemeClr val="tx1"/>
                </a:solidFill>
              </a:rPr>
              <a:t> 6 : </a:t>
            </a:r>
            <a:r>
              <a:rPr lang="en-US" sz="1400" b="1" dirty="0" err="1">
                <a:solidFill>
                  <a:schemeClr val="tx1"/>
                </a:solidFill>
              </a:rPr>
              <a:t>Organisasi</a:t>
            </a:r>
            <a:r>
              <a:rPr lang="en-US" sz="1400" b="1" dirty="0">
                <a:solidFill>
                  <a:schemeClr val="tx1"/>
                </a:solidFill>
              </a:rPr>
              <a:t> </a:t>
            </a:r>
            <a:r>
              <a:rPr lang="en-US" sz="1400" b="1" dirty="0" err="1">
                <a:solidFill>
                  <a:schemeClr val="tx1"/>
                </a:solidFill>
              </a:rPr>
              <a:t>Perangkat</a:t>
            </a:r>
            <a:r>
              <a:rPr lang="en-US" sz="1400" b="1" dirty="0">
                <a:solidFill>
                  <a:schemeClr val="tx1"/>
                </a:solidFill>
              </a:rPr>
              <a:t> Daerah </a:t>
            </a:r>
            <a:r>
              <a:rPr lang="en-US" sz="1400" b="1" dirty="0" err="1">
                <a:solidFill>
                  <a:schemeClr val="tx1"/>
                </a:solidFill>
              </a:rPr>
              <a:t>adalah</a:t>
            </a:r>
            <a:r>
              <a:rPr lang="en-US" sz="1400" b="1" dirty="0">
                <a:solidFill>
                  <a:schemeClr val="tx1"/>
                </a:solidFill>
              </a:rPr>
              <a:t> </a:t>
            </a:r>
            <a:r>
              <a:rPr lang="en-US" sz="1400" b="1" dirty="0" err="1">
                <a:solidFill>
                  <a:schemeClr val="tx1"/>
                </a:solidFill>
              </a:rPr>
              <a:t>Organisasi</a:t>
            </a:r>
            <a:r>
              <a:rPr lang="en-US" sz="1400" b="1" dirty="0">
                <a:solidFill>
                  <a:schemeClr val="tx1"/>
                </a:solidFill>
              </a:rPr>
              <a:t> </a:t>
            </a:r>
            <a:r>
              <a:rPr lang="en-US" sz="1400" b="1" dirty="0" err="1">
                <a:solidFill>
                  <a:schemeClr val="tx1"/>
                </a:solidFill>
              </a:rPr>
              <a:t>Perangkat</a:t>
            </a:r>
            <a:r>
              <a:rPr lang="en-US" sz="1400" b="1" dirty="0">
                <a:solidFill>
                  <a:schemeClr val="tx1"/>
                </a:solidFill>
              </a:rPr>
              <a:t> Daerah di </a:t>
            </a:r>
            <a:r>
              <a:rPr lang="en-US" sz="1400" b="1" dirty="0" err="1">
                <a:solidFill>
                  <a:schemeClr val="tx1"/>
                </a:solidFill>
              </a:rPr>
              <a:t>lingkungan</a:t>
            </a:r>
            <a:r>
              <a:rPr lang="en-US" sz="1400" b="1" dirty="0">
                <a:solidFill>
                  <a:schemeClr val="tx1"/>
                </a:solidFill>
              </a:rPr>
              <a:t> </a:t>
            </a:r>
            <a:r>
              <a:rPr lang="en-US" sz="1400" b="1" dirty="0" err="1">
                <a:solidFill>
                  <a:schemeClr val="tx1"/>
                </a:solidFill>
              </a:rPr>
              <a:t>Pemerintah</a:t>
            </a:r>
            <a:r>
              <a:rPr lang="en-US" sz="1400" b="1" dirty="0">
                <a:solidFill>
                  <a:schemeClr val="tx1"/>
                </a:solidFill>
              </a:rPr>
              <a:t> Daerah</a:t>
            </a:r>
          </a:p>
          <a:p>
            <a:pPr algn="just" eaLnBrk="1" hangingPunct="1">
              <a:defRPr/>
            </a:pPr>
            <a:r>
              <a:rPr lang="en-US" sz="1400" b="1" dirty="0">
                <a:solidFill>
                  <a:schemeClr val="tx1"/>
                </a:solidFill>
              </a:rPr>
              <a:t> </a:t>
            </a:r>
            <a:r>
              <a:rPr lang="en-US" sz="1400" b="1" dirty="0" err="1">
                <a:solidFill>
                  <a:schemeClr val="tx1"/>
                </a:solidFill>
              </a:rPr>
              <a:t>Psl</a:t>
            </a:r>
            <a:r>
              <a:rPr lang="en-US" sz="1400" b="1" dirty="0">
                <a:solidFill>
                  <a:schemeClr val="tx1"/>
                </a:solidFill>
              </a:rPr>
              <a:t> 1 </a:t>
            </a:r>
            <a:r>
              <a:rPr lang="en-US" sz="1400" b="1" dirty="0" err="1">
                <a:solidFill>
                  <a:schemeClr val="tx1"/>
                </a:solidFill>
              </a:rPr>
              <a:t>Angka</a:t>
            </a:r>
            <a:r>
              <a:rPr lang="en-US" sz="1400" b="1" dirty="0">
                <a:solidFill>
                  <a:schemeClr val="tx1"/>
                </a:solidFill>
              </a:rPr>
              <a:t> 21 : Unit </a:t>
            </a:r>
            <a:r>
              <a:rPr lang="en-US" sz="1400" b="1" dirty="0" err="1">
                <a:solidFill>
                  <a:schemeClr val="tx1"/>
                </a:solidFill>
              </a:rPr>
              <a:t>Pelaksana</a:t>
            </a:r>
            <a:r>
              <a:rPr lang="en-US" sz="1400" b="1" dirty="0">
                <a:solidFill>
                  <a:schemeClr val="tx1"/>
                </a:solidFill>
              </a:rPr>
              <a:t> </a:t>
            </a:r>
            <a:r>
              <a:rPr lang="en-US" sz="1400" b="1" dirty="0" err="1">
                <a:solidFill>
                  <a:schemeClr val="tx1"/>
                </a:solidFill>
              </a:rPr>
              <a:t>Teknis</a:t>
            </a:r>
            <a:r>
              <a:rPr lang="en-US" sz="1400" b="1" dirty="0">
                <a:solidFill>
                  <a:schemeClr val="tx1"/>
                </a:solidFill>
              </a:rPr>
              <a:t> </a:t>
            </a:r>
            <a:r>
              <a:rPr lang="en-US" sz="1400" b="1" dirty="0" err="1">
                <a:solidFill>
                  <a:schemeClr val="tx1"/>
                </a:solidFill>
              </a:rPr>
              <a:t>Dinas</a:t>
            </a:r>
            <a:r>
              <a:rPr lang="en-US" sz="1400" b="1" dirty="0">
                <a:solidFill>
                  <a:schemeClr val="tx1"/>
                </a:solidFill>
              </a:rPr>
              <a:t> yang </a:t>
            </a:r>
            <a:r>
              <a:rPr lang="en-US" sz="1400" b="1" dirty="0" err="1">
                <a:solidFill>
                  <a:schemeClr val="tx1"/>
                </a:solidFill>
              </a:rPr>
              <a:t>selanjutnya</a:t>
            </a:r>
            <a:r>
              <a:rPr lang="en-US" sz="1400" b="1" dirty="0">
                <a:solidFill>
                  <a:schemeClr val="tx1"/>
                </a:solidFill>
              </a:rPr>
              <a:t> </a:t>
            </a:r>
            <a:r>
              <a:rPr lang="en-US" sz="1400" b="1" dirty="0" err="1">
                <a:solidFill>
                  <a:schemeClr val="tx1"/>
                </a:solidFill>
              </a:rPr>
              <a:t>disebut</a:t>
            </a:r>
            <a:r>
              <a:rPr lang="en-US" sz="1400" b="1" dirty="0">
                <a:solidFill>
                  <a:schemeClr val="tx1"/>
                </a:solidFill>
              </a:rPr>
              <a:t> UPTD </a:t>
            </a:r>
            <a:r>
              <a:rPr lang="en-US" sz="1400" b="1" dirty="0" err="1">
                <a:solidFill>
                  <a:schemeClr val="tx1"/>
                </a:solidFill>
              </a:rPr>
              <a:t>adalah</a:t>
            </a:r>
            <a:r>
              <a:rPr lang="en-US" sz="1400" b="1" dirty="0">
                <a:solidFill>
                  <a:schemeClr val="tx1"/>
                </a:solidFill>
              </a:rPr>
              <a:t> </a:t>
            </a:r>
            <a:r>
              <a:rPr lang="en-US" sz="1400" b="1" dirty="0" err="1">
                <a:solidFill>
                  <a:schemeClr val="tx1"/>
                </a:solidFill>
              </a:rPr>
              <a:t>unsur</a:t>
            </a:r>
            <a:r>
              <a:rPr lang="en-US" sz="1400" b="1" dirty="0">
                <a:solidFill>
                  <a:schemeClr val="tx1"/>
                </a:solidFill>
              </a:rPr>
              <a:t> </a:t>
            </a:r>
            <a:r>
              <a:rPr lang="en-US" sz="1400" b="1" dirty="0" err="1">
                <a:solidFill>
                  <a:schemeClr val="tx1"/>
                </a:solidFill>
              </a:rPr>
              <a:t>pelaksana</a:t>
            </a:r>
            <a:r>
              <a:rPr lang="en-US" sz="1400" b="1" dirty="0">
                <a:solidFill>
                  <a:schemeClr val="tx1"/>
                </a:solidFill>
              </a:rPr>
              <a:t> </a:t>
            </a:r>
            <a:r>
              <a:rPr lang="en-US" sz="1400" b="1" dirty="0" err="1">
                <a:solidFill>
                  <a:schemeClr val="tx1"/>
                </a:solidFill>
              </a:rPr>
              <a:t>teknis</a:t>
            </a:r>
            <a:r>
              <a:rPr lang="en-US" sz="1400" b="1" dirty="0">
                <a:solidFill>
                  <a:schemeClr val="tx1"/>
                </a:solidFill>
              </a:rPr>
              <a:t> </a:t>
            </a:r>
            <a:r>
              <a:rPr lang="en-US" sz="1400" b="1" dirty="0" err="1">
                <a:solidFill>
                  <a:schemeClr val="tx1"/>
                </a:solidFill>
              </a:rPr>
              <a:t>pada</a:t>
            </a:r>
            <a:r>
              <a:rPr lang="en-US" sz="1400" b="1" dirty="0">
                <a:solidFill>
                  <a:schemeClr val="tx1"/>
                </a:solidFill>
              </a:rPr>
              <a:t> </a:t>
            </a:r>
            <a:r>
              <a:rPr lang="en-US" sz="1400" b="1" dirty="0" err="1">
                <a:solidFill>
                  <a:schemeClr val="tx1"/>
                </a:solidFill>
              </a:rPr>
              <a:t>Dinas</a:t>
            </a:r>
            <a:r>
              <a:rPr lang="en-US" sz="1400" b="1" dirty="0">
                <a:solidFill>
                  <a:schemeClr val="tx1"/>
                </a:solidFill>
              </a:rPr>
              <a:t> yang </a:t>
            </a:r>
            <a:r>
              <a:rPr lang="en-US" sz="1400" b="1" dirty="0" err="1">
                <a:solidFill>
                  <a:schemeClr val="tx1"/>
                </a:solidFill>
              </a:rPr>
              <a:t>berada</a:t>
            </a:r>
            <a:r>
              <a:rPr lang="en-US" sz="1400" b="1" dirty="0">
                <a:solidFill>
                  <a:schemeClr val="tx1"/>
                </a:solidFill>
              </a:rPr>
              <a:t> di </a:t>
            </a:r>
            <a:r>
              <a:rPr lang="en-US" sz="1400" b="1" dirty="0" err="1">
                <a:solidFill>
                  <a:schemeClr val="tx1"/>
                </a:solidFill>
              </a:rPr>
              <a:t>bawah</a:t>
            </a:r>
            <a:r>
              <a:rPr lang="en-US" sz="1400" b="1" dirty="0">
                <a:solidFill>
                  <a:schemeClr val="tx1"/>
                </a:solidFill>
              </a:rPr>
              <a:t> </a:t>
            </a:r>
            <a:r>
              <a:rPr lang="en-US" sz="1400" b="1" dirty="0" err="1">
                <a:solidFill>
                  <a:schemeClr val="tx1"/>
                </a:solidFill>
              </a:rPr>
              <a:t>dan</a:t>
            </a:r>
            <a:r>
              <a:rPr lang="en-US" sz="1400" b="1" dirty="0">
                <a:solidFill>
                  <a:schemeClr val="tx1"/>
                </a:solidFill>
              </a:rPr>
              <a:t> </a:t>
            </a:r>
            <a:r>
              <a:rPr lang="en-US" sz="1400" b="1" dirty="0" err="1">
                <a:solidFill>
                  <a:schemeClr val="tx1"/>
                </a:solidFill>
              </a:rPr>
              <a:t>bertanggung</a:t>
            </a:r>
            <a:r>
              <a:rPr lang="en-US" sz="1400" b="1" dirty="0">
                <a:solidFill>
                  <a:schemeClr val="tx1"/>
                </a:solidFill>
              </a:rPr>
              <a:t> </a:t>
            </a:r>
            <a:r>
              <a:rPr lang="en-US" sz="1400" b="1" dirty="0" err="1">
                <a:solidFill>
                  <a:schemeClr val="tx1"/>
                </a:solidFill>
              </a:rPr>
              <a:t>jawab</a:t>
            </a:r>
            <a:r>
              <a:rPr lang="en-US" sz="1400" b="1" dirty="0">
                <a:solidFill>
                  <a:schemeClr val="tx1"/>
                </a:solidFill>
              </a:rPr>
              <a:t> </a:t>
            </a:r>
            <a:r>
              <a:rPr lang="en-US" sz="1400" b="1" dirty="0" err="1">
                <a:solidFill>
                  <a:schemeClr val="tx1"/>
                </a:solidFill>
              </a:rPr>
              <a:t>kepada</a:t>
            </a:r>
            <a:r>
              <a:rPr lang="en-US" sz="1400" b="1" dirty="0">
                <a:solidFill>
                  <a:schemeClr val="tx1"/>
                </a:solidFill>
              </a:rPr>
              <a:t> </a:t>
            </a:r>
            <a:r>
              <a:rPr lang="en-US" sz="1400" b="1" dirty="0" err="1">
                <a:solidFill>
                  <a:schemeClr val="tx1"/>
                </a:solidFill>
              </a:rPr>
              <a:t>Kepala</a:t>
            </a:r>
            <a:r>
              <a:rPr lang="en-US" sz="1400" b="1" dirty="0">
                <a:solidFill>
                  <a:schemeClr val="tx1"/>
                </a:solidFill>
              </a:rPr>
              <a:t> </a:t>
            </a:r>
            <a:r>
              <a:rPr lang="en-US" sz="1400" b="1" dirty="0" err="1">
                <a:solidFill>
                  <a:schemeClr val="tx1"/>
                </a:solidFill>
              </a:rPr>
              <a:t>Dinas</a:t>
            </a:r>
            <a:r>
              <a:rPr lang="en-US" sz="1400" b="1" dirty="0">
                <a:solidFill>
                  <a:schemeClr val="tx1"/>
                </a:solidFill>
              </a:rPr>
              <a:t>.</a:t>
            </a:r>
          </a:p>
          <a:p>
            <a:pPr algn="just" eaLnBrk="1" hangingPunct="1">
              <a:defRPr/>
            </a:pPr>
            <a:r>
              <a:rPr lang="en-US" sz="1400" b="1" dirty="0">
                <a:solidFill>
                  <a:schemeClr val="tx1"/>
                </a:solidFill>
              </a:rPr>
              <a:t> BAB II </a:t>
            </a:r>
            <a:r>
              <a:rPr lang="en-US" sz="1400" b="1" dirty="0" err="1">
                <a:solidFill>
                  <a:schemeClr val="tx1"/>
                </a:solidFill>
              </a:rPr>
              <a:t>Pasal</a:t>
            </a:r>
            <a:r>
              <a:rPr lang="en-US" sz="1400" b="1" dirty="0">
                <a:solidFill>
                  <a:schemeClr val="tx1"/>
                </a:solidFill>
              </a:rPr>
              <a:t> 2 :   </a:t>
            </a:r>
            <a:r>
              <a:rPr lang="en-US" sz="1400" b="1" dirty="0" err="1">
                <a:solidFill>
                  <a:schemeClr val="tx1"/>
                </a:solidFill>
              </a:rPr>
              <a:t>Dengan</a:t>
            </a:r>
            <a:r>
              <a:rPr lang="en-US" sz="1400" b="1" dirty="0">
                <a:solidFill>
                  <a:schemeClr val="tx1"/>
                </a:solidFill>
              </a:rPr>
              <a:t> </a:t>
            </a:r>
            <a:r>
              <a:rPr lang="en-US" sz="1400" b="1" dirty="0" err="1">
                <a:solidFill>
                  <a:schemeClr val="tx1"/>
                </a:solidFill>
              </a:rPr>
              <a:t>Peraturan</a:t>
            </a:r>
            <a:r>
              <a:rPr lang="en-US" sz="1400" b="1" dirty="0">
                <a:solidFill>
                  <a:schemeClr val="tx1"/>
                </a:solidFill>
              </a:rPr>
              <a:t> Daerah </a:t>
            </a:r>
            <a:r>
              <a:rPr lang="en-US" sz="1400" b="1" dirty="0" err="1">
                <a:solidFill>
                  <a:schemeClr val="tx1"/>
                </a:solidFill>
              </a:rPr>
              <a:t>ini</a:t>
            </a:r>
            <a:r>
              <a:rPr lang="en-US" sz="1400" b="1" dirty="0">
                <a:solidFill>
                  <a:schemeClr val="tx1"/>
                </a:solidFill>
              </a:rPr>
              <a:t> </a:t>
            </a:r>
            <a:r>
              <a:rPr lang="en-US" sz="1400" b="1" dirty="0" err="1">
                <a:solidFill>
                  <a:schemeClr val="tx1"/>
                </a:solidFill>
              </a:rPr>
              <a:t>dibentuk</a:t>
            </a:r>
            <a:r>
              <a:rPr lang="en-US" sz="1400" b="1" dirty="0">
                <a:solidFill>
                  <a:schemeClr val="tx1"/>
                </a:solidFill>
              </a:rPr>
              <a:t> </a:t>
            </a:r>
            <a:r>
              <a:rPr lang="en-US" sz="1400" b="1" dirty="0" err="1">
                <a:solidFill>
                  <a:schemeClr val="tx1"/>
                </a:solidFill>
              </a:rPr>
              <a:t>perangkat</a:t>
            </a:r>
            <a:r>
              <a:rPr lang="en-US" sz="1400" b="1" dirty="0">
                <a:solidFill>
                  <a:schemeClr val="tx1"/>
                </a:solidFill>
              </a:rPr>
              <a:t> </a:t>
            </a:r>
            <a:r>
              <a:rPr lang="en-US" sz="1400" b="1" dirty="0" err="1">
                <a:solidFill>
                  <a:schemeClr val="tx1"/>
                </a:solidFill>
              </a:rPr>
              <a:t>daerah</a:t>
            </a:r>
            <a:r>
              <a:rPr lang="en-US" sz="1400" b="1" dirty="0">
                <a:solidFill>
                  <a:schemeClr val="tx1"/>
                </a:solidFill>
              </a:rPr>
              <a:t> </a:t>
            </a:r>
            <a:r>
              <a:rPr lang="en-US" sz="1400" b="1" dirty="0" err="1">
                <a:solidFill>
                  <a:schemeClr val="tx1"/>
                </a:solidFill>
              </a:rPr>
              <a:t>yaitu</a:t>
            </a:r>
            <a:r>
              <a:rPr lang="en-US" sz="1400" b="1" dirty="0">
                <a:solidFill>
                  <a:schemeClr val="tx1"/>
                </a:solidFill>
              </a:rPr>
              <a:t>:</a:t>
            </a:r>
          </a:p>
          <a:p>
            <a:pPr algn="just" eaLnBrk="1" hangingPunct="1">
              <a:defRPr/>
            </a:pPr>
            <a:r>
              <a:rPr lang="en-US" sz="1400" b="1" dirty="0">
                <a:solidFill>
                  <a:schemeClr val="tx1"/>
                </a:solidFill>
              </a:rPr>
              <a:t>a. </a:t>
            </a:r>
            <a:r>
              <a:rPr lang="en-US" sz="1400" b="1" dirty="0" err="1">
                <a:solidFill>
                  <a:schemeClr val="tx1"/>
                </a:solidFill>
              </a:rPr>
              <a:t>Sekretariat</a:t>
            </a:r>
            <a:r>
              <a:rPr lang="en-US" sz="1400" b="1" dirty="0">
                <a:solidFill>
                  <a:schemeClr val="tx1"/>
                </a:solidFill>
              </a:rPr>
              <a:t> Daerah;</a:t>
            </a:r>
          </a:p>
          <a:p>
            <a:pPr algn="just" eaLnBrk="1" hangingPunct="1">
              <a:defRPr/>
            </a:pPr>
            <a:r>
              <a:rPr lang="en-US" sz="1400" b="1" dirty="0">
                <a:solidFill>
                  <a:schemeClr val="tx1"/>
                </a:solidFill>
              </a:rPr>
              <a:t>b. </a:t>
            </a:r>
            <a:r>
              <a:rPr lang="en-US" sz="1400" b="1" dirty="0" err="1">
                <a:solidFill>
                  <a:schemeClr val="tx1"/>
                </a:solidFill>
              </a:rPr>
              <a:t>Sekretariat</a:t>
            </a:r>
            <a:r>
              <a:rPr lang="en-US" sz="1400" b="1" dirty="0">
                <a:solidFill>
                  <a:schemeClr val="tx1"/>
                </a:solidFill>
              </a:rPr>
              <a:t> DPRD;</a:t>
            </a:r>
          </a:p>
          <a:p>
            <a:pPr algn="just" eaLnBrk="1" hangingPunct="1">
              <a:defRPr/>
            </a:pPr>
            <a:r>
              <a:rPr lang="en-US" sz="1400" b="1" dirty="0">
                <a:solidFill>
                  <a:schemeClr val="tx1"/>
                </a:solidFill>
              </a:rPr>
              <a:t>c. </a:t>
            </a:r>
            <a:r>
              <a:rPr lang="en-US" sz="1400" b="1" dirty="0" err="1">
                <a:solidFill>
                  <a:schemeClr val="tx1"/>
                </a:solidFill>
              </a:rPr>
              <a:t>Inspektorat</a:t>
            </a:r>
            <a:r>
              <a:rPr lang="en-US" sz="1400" b="1" dirty="0">
                <a:solidFill>
                  <a:schemeClr val="tx1"/>
                </a:solidFill>
              </a:rPr>
              <a:t> </a:t>
            </a:r>
            <a:r>
              <a:rPr lang="en-US" sz="1400" b="1" dirty="0" err="1">
                <a:solidFill>
                  <a:schemeClr val="tx1"/>
                </a:solidFill>
              </a:rPr>
              <a:t>dst</a:t>
            </a:r>
            <a:r>
              <a:rPr lang="en-US" sz="1400" b="1" dirty="0">
                <a:solidFill>
                  <a:schemeClr val="tx1"/>
                </a:solidFill>
              </a:rPr>
              <a:t>.</a:t>
            </a:r>
          </a:p>
          <a:p>
            <a:pPr marL="285750" indent="-285750" algn="just" eaLnBrk="1" hangingPunct="1">
              <a:buFont typeface="Wingdings" panose="05000000000000000000" pitchFamily="2" charset="2"/>
              <a:buChar char="Ø"/>
              <a:defRPr/>
            </a:pPr>
            <a:r>
              <a:rPr lang="en-US" sz="1400" b="1" dirty="0" err="1">
                <a:solidFill>
                  <a:schemeClr val="tx1"/>
                </a:solidFill>
              </a:rPr>
              <a:t>Kepwal</a:t>
            </a:r>
            <a:r>
              <a:rPr lang="en-US" sz="1400" b="1" dirty="0">
                <a:solidFill>
                  <a:schemeClr val="tx1"/>
                </a:solidFill>
              </a:rPr>
              <a:t> </a:t>
            </a:r>
            <a:r>
              <a:rPr lang="en-US" sz="1400" b="1" dirty="0" err="1">
                <a:solidFill>
                  <a:schemeClr val="tx1"/>
                </a:solidFill>
              </a:rPr>
              <a:t>Nomor</a:t>
            </a:r>
            <a:r>
              <a:rPr lang="en-US" sz="1400" b="1" dirty="0">
                <a:solidFill>
                  <a:schemeClr val="tx1"/>
                </a:solidFill>
              </a:rPr>
              <a:t> 060.45-27 </a:t>
            </a:r>
            <a:r>
              <a:rPr lang="en-US" sz="1400" b="1" dirty="0" err="1">
                <a:solidFill>
                  <a:schemeClr val="tx1"/>
                </a:solidFill>
              </a:rPr>
              <a:t>Tahun</a:t>
            </a:r>
            <a:r>
              <a:rPr lang="en-US" sz="1400" b="1" dirty="0">
                <a:solidFill>
                  <a:schemeClr val="tx1"/>
                </a:solidFill>
              </a:rPr>
              <a:t> 2016 </a:t>
            </a:r>
            <a:r>
              <a:rPr lang="en-US" sz="1400" b="1" dirty="0" err="1">
                <a:solidFill>
                  <a:schemeClr val="tx1"/>
                </a:solidFill>
              </a:rPr>
              <a:t>tentang</a:t>
            </a:r>
            <a:r>
              <a:rPr lang="en-US" sz="1400" b="1" dirty="0">
                <a:solidFill>
                  <a:schemeClr val="tx1"/>
                </a:solidFill>
              </a:rPr>
              <a:t> </a:t>
            </a:r>
            <a:r>
              <a:rPr lang="en-US" sz="1400" b="1" dirty="0" err="1">
                <a:solidFill>
                  <a:schemeClr val="tx1"/>
                </a:solidFill>
              </a:rPr>
              <a:t>pembentukan</a:t>
            </a:r>
            <a:r>
              <a:rPr lang="en-US" sz="1400" b="1" dirty="0">
                <a:solidFill>
                  <a:schemeClr val="tx1"/>
                </a:solidFill>
              </a:rPr>
              <a:t> </a:t>
            </a:r>
            <a:r>
              <a:rPr lang="en-US" sz="1400" b="1" dirty="0" err="1">
                <a:solidFill>
                  <a:schemeClr val="tx1"/>
                </a:solidFill>
              </a:rPr>
              <a:t>tim</a:t>
            </a:r>
            <a:r>
              <a:rPr lang="en-US" sz="1400" b="1" dirty="0">
                <a:solidFill>
                  <a:schemeClr val="tx1"/>
                </a:solidFill>
              </a:rPr>
              <a:t> </a:t>
            </a:r>
            <a:r>
              <a:rPr lang="en-US" sz="1400" b="1" dirty="0" err="1">
                <a:solidFill>
                  <a:schemeClr val="tx1"/>
                </a:solidFill>
              </a:rPr>
              <a:t>evaluasi</a:t>
            </a:r>
            <a:r>
              <a:rPr lang="en-US" sz="1400" b="1" dirty="0">
                <a:solidFill>
                  <a:schemeClr val="tx1"/>
                </a:solidFill>
              </a:rPr>
              <a:t> </a:t>
            </a:r>
            <a:r>
              <a:rPr lang="en-US" sz="1400" b="1" dirty="0" err="1">
                <a:solidFill>
                  <a:schemeClr val="tx1"/>
                </a:solidFill>
              </a:rPr>
              <a:t>dan</a:t>
            </a:r>
            <a:r>
              <a:rPr lang="en-US" sz="1400" b="1" dirty="0">
                <a:solidFill>
                  <a:schemeClr val="tx1"/>
                </a:solidFill>
              </a:rPr>
              <a:t> </a:t>
            </a:r>
            <a:r>
              <a:rPr lang="en-US" sz="1400" b="1" dirty="0" err="1">
                <a:solidFill>
                  <a:schemeClr val="tx1"/>
                </a:solidFill>
              </a:rPr>
              <a:t>penataan</a:t>
            </a:r>
            <a:r>
              <a:rPr lang="en-US" sz="1400" b="1" dirty="0">
                <a:solidFill>
                  <a:schemeClr val="tx1"/>
                </a:solidFill>
              </a:rPr>
              <a:t> </a:t>
            </a:r>
            <a:r>
              <a:rPr lang="en-US" sz="1400" b="1" dirty="0" err="1">
                <a:solidFill>
                  <a:schemeClr val="tx1"/>
                </a:solidFill>
              </a:rPr>
              <a:t>organisasi</a:t>
            </a:r>
            <a:r>
              <a:rPr lang="en-US" sz="1400" b="1" dirty="0">
                <a:solidFill>
                  <a:schemeClr val="tx1"/>
                </a:solidFill>
              </a:rPr>
              <a:t> </a:t>
            </a:r>
            <a:r>
              <a:rPr lang="en-US" sz="1400" b="1" dirty="0" err="1">
                <a:solidFill>
                  <a:schemeClr val="tx1"/>
                </a:solidFill>
              </a:rPr>
              <a:t>perangkat</a:t>
            </a:r>
            <a:r>
              <a:rPr lang="en-US" sz="1400" b="1" dirty="0">
                <a:solidFill>
                  <a:schemeClr val="tx1"/>
                </a:solidFill>
              </a:rPr>
              <a:t> </a:t>
            </a:r>
            <a:r>
              <a:rPr lang="en-US" sz="1400" b="1" dirty="0" err="1">
                <a:solidFill>
                  <a:schemeClr val="tx1"/>
                </a:solidFill>
              </a:rPr>
              <a:t>daerah</a:t>
            </a:r>
            <a:r>
              <a:rPr lang="en-US" sz="1400" b="1" dirty="0">
                <a:solidFill>
                  <a:schemeClr val="tx1"/>
                </a:solidFill>
              </a:rPr>
              <a:t> di </a:t>
            </a:r>
            <a:r>
              <a:rPr lang="en-US" sz="1400" b="1" dirty="0" err="1">
                <a:solidFill>
                  <a:schemeClr val="tx1"/>
                </a:solidFill>
              </a:rPr>
              <a:t>lingkungan</a:t>
            </a:r>
            <a:r>
              <a:rPr lang="en-US" sz="1400" b="1" dirty="0">
                <a:solidFill>
                  <a:schemeClr val="tx1"/>
                </a:solidFill>
              </a:rPr>
              <a:t> </a:t>
            </a:r>
            <a:r>
              <a:rPr lang="en-US" sz="1400" b="1" dirty="0" err="1">
                <a:solidFill>
                  <a:schemeClr val="tx1"/>
                </a:solidFill>
              </a:rPr>
              <a:t>Pemda</a:t>
            </a:r>
            <a:r>
              <a:rPr lang="en-US" sz="1400" b="1" dirty="0">
                <a:solidFill>
                  <a:schemeClr val="tx1"/>
                </a:solidFill>
              </a:rPr>
              <a:t> Kota </a:t>
            </a:r>
            <a:r>
              <a:rPr lang="en-US" sz="1400" b="1" dirty="0" err="1">
                <a:solidFill>
                  <a:schemeClr val="tx1"/>
                </a:solidFill>
              </a:rPr>
              <a:t>Mercure</a:t>
            </a:r>
            <a:r>
              <a:rPr lang="en-US" sz="1400" b="1" dirty="0">
                <a:solidFill>
                  <a:schemeClr val="tx1"/>
                </a:solidFill>
              </a:rPr>
              <a:t> </a:t>
            </a:r>
            <a:r>
              <a:rPr lang="en-US" sz="1400" b="1" dirty="0" err="1">
                <a:solidFill>
                  <a:schemeClr val="tx1"/>
                </a:solidFill>
              </a:rPr>
              <a:t>tahun</a:t>
            </a:r>
            <a:r>
              <a:rPr lang="en-US" sz="1400" b="1" dirty="0">
                <a:solidFill>
                  <a:schemeClr val="tx1"/>
                </a:solidFill>
              </a:rPr>
              <a:t> 2016 . Tim </a:t>
            </a:r>
            <a:r>
              <a:rPr lang="en-US" sz="1400" b="1" dirty="0" err="1">
                <a:solidFill>
                  <a:schemeClr val="tx1"/>
                </a:solidFill>
              </a:rPr>
              <a:t>tersebut</a:t>
            </a:r>
            <a:r>
              <a:rPr lang="en-US" sz="1400" b="1" dirty="0">
                <a:solidFill>
                  <a:schemeClr val="tx1"/>
                </a:solidFill>
              </a:rPr>
              <a:t> </a:t>
            </a:r>
            <a:r>
              <a:rPr lang="en-US" sz="1400" b="1" dirty="0" err="1">
                <a:solidFill>
                  <a:schemeClr val="tx1"/>
                </a:solidFill>
              </a:rPr>
              <a:t>mempunyai</a:t>
            </a:r>
            <a:r>
              <a:rPr lang="en-US" sz="1400" b="1" dirty="0">
                <a:solidFill>
                  <a:schemeClr val="tx1"/>
                </a:solidFill>
              </a:rPr>
              <a:t> </a:t>
            </a:r>
            <a:r>
              <a:rPr lang="en-US" sz="1400" b="1" dirty="0" err="1">
                <a:solidFill>
                  <a:schemeClr val="tx1"/>
                </a:solidFill>
              </a:rPr>
              <a:t>tugas</a:t>
            </a:r>
            <a:r>
              <a:rPr lang="en-US" sz="1400" b="1" dirty="0">
                <a:solidFill>
                  <a:schemeClr val="tx1"/>
                </a:solidFill>
              </a:rPr>
              <a:t>: </a:t>
            </a:r>
            <a:r>
              <a:rPr lang="en-US" sz="1400" b="1" dirty="0" err="1">
                <a:solidFill>
                  <a:schemeClr val="tx1"/>
                </a:solidFill>
              </a:rPr>
              <a:t>melaksanakan</a:t>
            </a:r>
            <a:r>
              <a:rPr lang="en-US" sz="1400" b="1" dirty="0">
                <a:solidFill>
                  <a:schemeClr val="tx1"/>
                </a:solidFill>
              </a:rPr>
              <a:t> </a:t>
            </a:r>
            <a:r>
              <a:rPr lang="en-US" sz="1400" b="1" dirty="0" err="1">
                <a:solidFill>
                  <a:schemeClr val="tx1"/>
                </a:solidFill>
              </a:rPr>
              <a:t>penataan</a:t>
            </a:r>
            <a:r>
              <a:rPr lang="en-US" sz="1400" b="1" dirty="0">
                <a:solidFill>
                  <a:schemeClr val="tx1"/>
                </a:solidFill>
              </a:rPr>
              <a:t> PD </a:t>
            </a:r>
            <a:r>
              <a:rPr lang="en-US" sz="1400" b="1" dirty="0" err="1">
                <a:solidFill>
                  <a:schemeClr val="tx1"/>
                </a:solidFill>
              </a:rPr>
              <a:t>berdasarkan</a:t>
            </a:r>
            <a:r>
              <a:rPr lang="en-US" sz="1400" b="1" dirty="0">
                <a:solidFill>
                  <a:schemeClr val="tx1"/>
                </a:solidFill>
              </a:rPr>
              <a:t> </a:t>
            </a:r>
            <a:r>
              <a:rPr lang="en-US" sz="1400" b="1" dirty="0" err="1">
                <a:solidFill>
                  <a:schemeClr val="tx1"/>
                </a:solidFill>
              </a:rPr>
              <a:t>urusan</a:t>
            </a:r>
            <a:r>
              <a:rPr lang="en-US" sz="1400" b="1" dirty="0">
                <a:solidFill>
                  <a:schemeClr val="tx1"/>
                </a:solidFill>
              </a:rPr>
              <a:t> </a:t>
            </a:r>
            <a:r>
              <a:rPr lang="en-US" sz="1400" b="1" dirty="0" err="1">
                <a:solidFill>
                  <a:schemeClr val="tx1"/>
                </a:solidFill>
              </a:rPr>
              <a:t>Pemerintahan</a:t>
            </a:r>
            <a:r>
              <a:rPr lang="en-US" sz="1400" b="1" dirty="0">
                <a:solidFill>
                  <a:schemeClr val="tx1"/>
                </a:solidFill>
              </a:rPr>
              <a:t> yang </a:t>
            </a:r>
            <a:r>
              <a:rPr lang="en-US" sz="1400" b="1" dirty="0" err="1">
                <a:solidFill>
                  <a:schemeClr val="tx1"/>
                </a:solidFill>
              </a:rPr>
              <a:t>menjadi</a:t>
            </a:r>
            <a:r>
              <a:rPr lang="en-US" sz="1400" b="1" dirty="0">
                <a:solidFill>
                  <a:schemeClr val="tx1"/>
                </a:solidFill>
              </a:rPr>
              <a:t> </a:t>
            </a:r>
            <a:r>
              <a:rPr lang="en-US" sz="1400" b="1" dirty="0" err="1">
                <a:solidFill>
                  <a:schemeClr val="tx1"/>
                </a:solidFill>
              </a:rPr>
              <a:t>kewenangan</a:t>
            </a:r>
            <a:r>
              <a:rPr lang="en-US" sz="1400" b="1" dirty="0">
                <a:solidFill>
                  <a:schemeClr val="tx1"/>
                </a:solidFill>
              </a:rPr>
              <a:t>;</a:t>
            </a:r>
          </a:p>
          <a:p>
            <a:pPr marL="285750" indent="-285750" algn="just" eaLnBrk="1" hangingPunct="1">
              <a:buFont typeface="Wingdings" panose="05000000000000000000" pitchFamily="2" charset="2"/>
              <a:buChar char="Ø"/>
              <a:defRPr/>
            </a:pPr>
            <a:r>
              <a:rPr lang="en-US" sz="1400" b="1" dirty="0" err="1">
                <a:solidFill>
                  <a:schemeClr val="tx1"/>
                </a:solidFill>
              </a:rPr>
              <a:t>Mengevaluasi</a:t>
            </a:r>
            <a:r>
              <a:rPr lang="en-US" sz="1400" b="1" dirty="0">
                <a:solidFill>
                  <a:schemeClr val="tx1"/>
                </a:solidFill>
              </a:rPr>
              <a:t> PD yang </a:t>
            </a:r>
            <a:r>
              <a:rPr lang="en-US" sz="1400" b="1" dirty="0" err="1">
                <a:solidFill>
                  <a:schemeClr val="tx1"/>
                </a:solidFill>
              </a:rPr>
              <a:t>sdh</a:t>
            </a:r>
            <a:r>
              <a:rPr lang="en-US" sz="1400" b="1" dirty="0">
                <a:solidFill>
                  <a:schemeClr val="tx1"/>
                </a:solidFill>
              </a:rPr>
              <a:t> </a:t>
            </a:r>
            <a:r>
              <a:rPr lang="en-US" sz="1400" b="1" dirty="0" err="1">
                <a:solidFill>
                  <a:schemeClr val="tx1"/>
                </a:solidFill>
              </a:rPr>
              <a:t>ada</a:t>
            </a:r>
            <a:r>
              <a:rPr lang="en-US" sz="1400" b="1" dirty="0">
                <a:solidFill>
                  <a:schemeClr val="tx1"/>
                </a:solidFill>
              </a:rPr>
              <a:t> </a:t>
            </a:r>
            <a:r>
              <a:rPr lang="en-US" sz="1400" b="1" dirty="0" err="1">
                <a:solidFill>
                  <a:schemeClr val="tx1"/>
                </a:solidFill>
              </a:rPr>
              <a:t>untuk</a:t>
            </a:r>
            <a:r>
              <a:rPr lang="en-US" sz="1400" b="1" dirty="0">
                <a:solidFill>
                  <a:schemeClr val="tx1"/>
                </a:solidFill>
              </a:rPr>
              <a:t> </a:t>
            </a:r>
            <a:r>
              <a:rPr lang="en-US" sz="1400" b="1" dirty="0" err="1">
                <a:solidFill>
                  <a:schemeClr val="tx1"/>
                </a:solidFill>
              </a:rPr>
              <a:t>disesuaikan</a:t>
            </a:r>
            <a:r>
              <a:rPr lang="en-US" sz="1400" b="1" dirty="0">
                <a:solidFill>
                  <a:schemeClr val="tx1"/>
                </a:solidFill>
              </a:rPr>
              <a:t> </a:t>
            </a:r>
            <a:r>
              <a:rPr lang="en-US" sz="1400" b="1" dirty="0" err="1">
                <a:solidFill>
                  <a:schemeClr val="tx1"/>
                </a:solidFill>
              </a:rPr>
              <a:t>dengan</a:t>
            </a:r>
            <a:r>
              <a:rPr lang="en-US" sz="1400" b="1" dirty="0">
                <a:solidFill>
                  <a:schemeClr val="tx1"/>
                </a:solidFill>
              </a:rPr>
              <a:t>  </a:t>
            </a:r>
            <a:r>
              <a:rPr lang="en-US" sz="1400" b="1" dirty="0" err="1">
                <a:solidFill>
                  <a:schemeClr val="tx1"/>
                </a:solidFill>
              </a:rPr>
              <a:t>urusan</a:t>
            </a:r>
            <a:r>
              <a:rPr lang="en-US" sz="1400" b="1" dirty="0">
                <a:solidFill>
                  <a:schemeClr val="tx1"/>
                </a:solidFill>
              </a:rPr>
              <a:t> </a:t>
            </a:r>
            <a:r>
              <a:rPr lang="en-US" sz="1400" b="1" dirty="0" err="1">
                <a:solidFill>
                  <a:schemeClr val="tx1"/>
                </a:solidFill>
              </a:rPr>
              <a:t>pemerintahan</a:t>
            </a:r>
            <a:r>
              <a:rPr lang="en-US" sz="1400" b="1" dirty="0">
                <a:solidFill>
                  <a:schemeClr val="tx1"/>
                </a:solidFill>
              </a:rPr>
              <a:t> yang </a:t>
            </a:r>
            <a:r>
              <a:rPr lang="en-US" sz="1400" b="1" dirty="0" err="1">
                <a:solidFill>
                  <a:schemeClr val="tx1"/>
                </a:solidFill>
              </a:rPr>
              <a:t>menjadi</a:t>
            </a:r>
            <a:r>
              <a:rPr lang="en-US" sz="1400" b="1" dirty="0">
                <a:solidFill>
                  <a:schemeClr val="tx1"/>
                </a:solidFill>
              </a:rPr>
              <a:t> </a:t>
            </a:r>
            <a:r>
              <a:rPr lang="en-US" sz="1400" b="1" dirty="0" err="1">
                <a:solidFill>
                  <a:schemeClr val="tx1"/>
                </a:solidFill>
              </a:rPr>
              <a:t>kewenangannya</a:t>
            </a:r>
            <a:r>
              <a:rPr lang="en-US" sz="1400" b="1" dirty="0">
                <a:solidFill>
                  <a:schemeClr val="tx1"/>
                </a:solidFill>
              </a:rPr>
              <a:t>;</a:t>
            </a:r>
          </a:p>
          <a:p>
            <a:pPr algn="just" eaLnBrk="1" hangingPunct="1">
              <a:defRPr/>
            </a:pPr>
            <a:r>
              <a:rPr lang="en-US" sz="1400" b="1" dirty="0">
                <a:solidFill>
                  <a:schemeClr val="tx1"/>
                </a:solidFill>
              </a:rPr>
              <a:t>       </a:t>
            </a:r>
            <a:r>
              <a:rPr lang="en-US" sz="1400" b="1" dirty="0" err="1">
                <a:solidFill>
                  <a:schemeClr val="tx1"/>
                </a:solidFill>
              </a:rPr>
              <a:t>melaksanakan</a:t>
            </a:r>
            <a:r>
              <a:rPr lang="en-US" sz="1400" b="1" dirty="0">
                <a:solidFill>
                  <a:schemeClr val="tx1"/>
                </a:solidFill>
              </a:rPr>
              <a:t> </a:t>
            </a:r>
            <a:r>
              <a:rPr lang="en-US" sz="1400" b="1" dirty="0" err="1">
                <a:solidFill>
                  <a:schemeClr val="tx1"/>
                </a:solidFill>
              </a:rPr>
              <a:t>hasil</a:t>
            </a:r>
            <a:r>
              <a:rPr lang="en-US" sz="1400" b="1" dirty="0">
                <a:solidFill>
                  <a:schemeClr val="tx1"/>
                </a:solidFill>
              </a:rPr>
              <a:t> </a:t>
            </a:r>
            <a:r>
              <a:rPr lang="en-US" sz="1400" b="1" dirty="0" err="1">
                <a:solidFill>
                  <a:schemeClr val="tx1"/>
                </a:solidFill>
              </a:rPr>
              <a:t>pelaksanaan</a:t>
            </a:r>
            <a:r>
              <a:rPr lang="en-US" sz="1400" b="1" dirty="0">
                <a:solidFill>
                  <a:schemeClr val="tx1"/>
                </a:solidFill>
              </a:rPr>
              <a:t> </a:t>
            </a:r>
            <a:r>
              <a:rPr lang="en-US" sz="1400" b="1" dirty="0" err="1">
                <a:solidFill>
                  <a:schemeClr val="tx1"/>
                </a:solidFill>
              </a:rPr>
              <a:t>evaluasi</a:t>
            </a:r>
            <a:r>
              <a:rPr lang="en-US" sz="1400" b="1" dirty="0">
                <a:solidFill>
                  <a:schemeClr val="tx1"/>
                </a:solidFill>
              </a:rPr>
              <a:t> </a:t>
            </a:r>
            <a:r>
              <a:rPr lang="en-US" sz="1400" b="1" dirty="0" err="1">
                <a:solidFill>
                  <a:schemeClr val="tx1"/>
                </a:solidFill>
              </a:rPr>
              <a:t>dan</a:t>
            </a:r>
            <a:r>
              <a:rPr lang="en-US" sz="1400" b="1" dirty="0">
                <a:solidFill>
                  <a:schemeClr val="tx1"/>
                </a:solidFill>
              </a:rPr>
              <a:t> </a:t>
            </a:r>
            <a:r>
              <a:rPr lang="en-US" sz="1400" b="1" dirty="0" err="1">
                <a:solidFill>
                  <a:schemeClr val="tx1"/>
                </a:solidFill>
              </a:rPr>
              <a:t>Penataan</a:t>
            </a:r>
            <a:r>
              <a:rPr lang="en-US" sz="1400" b="1" dirty="0">
                <a:solidFill>
                  <a:schemeClr val="tx1"/>
                </a:solidFill>
              </a:rPr>
              <a:t> PD </a:t>
            </a:r>
            <a:r>
              <a:rPr lang="en-US" sz="1400" b="1" dirty="0" err="1">
                <a:solidFill>
                  <a:schemeClr val="tx1"/>
                </a:solidFill>
              </a:rPr>
              <a:t>kepada</a:t>
            </a:r>
            <a:r>
              <a:rPr lang="en-US" sz="1400" b="1" dirty="0">
                <a:solidFill>
                  <a:schemeClr val="tx1"/>
                </a:solidFill>
              </a:rPr>
              <a:t> </a:t>
            </a:r>
            <a:r>
              <a:rPr lang="en-US" sz="1400" b="1" dirty="0" err="1">
                <a:solidFill>
                  <a:schemeClr val="tx1"/>
                </a:solidFill>
              </a:rPr>
              <a:t>Wali</a:t>
            </a:r>
            <a:r>
              <a:rPr lang="en-US" sz="1400" b="1" dirty="0">
                <a:solidFill>
                  <a:schemeClr val="tx1"/>
                </a:solidFill>
              </a:rPr>
              <a:t> Kota</a:t>
            </a:r>
            <a:r>
              <a:rPr lang="en-US" sz="1400" dirty="0">
                <a:solidFill>
                  <a:schemeClr val="tx1"/>
                </a:solidFill>
              </a:rPr>
              <a:t> </a:t>
            </a:r>
          </a:p>
          <a:p>
            <a:pPr marL="285750" indent="-285750" algn="just" eaLnBrk="1" hangingPunct="1">
              <a:buFont typeface="Wingdings" panose="05000000000000000000" pitchFamily="2" charset="2"/>
              <a:buChar char="Ø"/>
              <a:defRPr/>
            </a:pPr>
            <a:r>
              <a:rPr lang="en-US" sz="1400" b="1" dirty="0" err="1">
                <a:solidFill>
                  <a:schemeClr val="tx1"/>
                </a:solidFill>
              </a:rPr>
              <a:t>Naskah</a:t>
            </a:r>
            <a:r>
              <a:rPr lang="en-US" sz="1400" b="1" dirty="0">
                <a:solidFill>
                  <a:schemeClr val="tx1"/>
                </a:solidFill>
              </a:rPr>
              <a:t> </a:t>
            </a:r>
            <a:r>
              <a:rPr lang="en-US" sz="1400" b="1" dirty="0" err="1">
                <a:solidFill>
                  <a:schemeClr val="tx1"/>
                </a:solidFill>
              </a:rPr>
              <a:t>akademik</a:t>
            </a:r>
            <a:r>
              <a:rPr lang="en-US" sz="1400" b="1" dirty="0">
                <a:solidFill>
                  <a:schemeClr val="tx1"/>
                </a:solidFill>
              </a:rPr>
              <a:t> </a:t>
            </a:r>
            <a:r>
              <a:rPr lang="en-US" sz="1400" b="1" dirty="0" err="1">
                <a:solidFill>
                  <a:schemeClr val="tx1"/>
                </a:solidFill>
              </a:rPr>
              <a:t>terkait</a:t>
            </a:r>
            <a:r>
              <a:rPr lang="en-US" sz="1400" b="1" dirty="0">
                <a:solidFill>
                  <a:schemeClr val="tx1"/>
                </a:solidFill>
              </a:rPr>
              <a:t> </a:t>
            </a:r>
            <a:r>
              <a:rPr lang="en-US" sz="1400" b="1" dirty="0" err="1">
                <a:solidFill>
                  <a:schemeClr val="tx1"/>
                </a:solidFill>
              </a:rPr>
              <a:t>evaluasi</a:t>
            </a:r>
            <a:r>
              <a:rPr lang="en-US" sz="1400" b="1" dirty="0">
                <a:solidFill>
                  <a:schemeClr val="tx1"/>
                </a:solidFill>
              </a:rPr>
              <a:t> </a:t>
            </a:r>
            <a:r>
              <a:rPr lang="en-US" sz="1400" b="1" dirty="0" err="1">
                <a:solidFill>
                  <a:schemeClr val="tx1"/>
                </a:solidFill>
              </a:rPr>
              <a:t>struktur</a:t>
            </a:r>
            <a:r>
              <a:rPr lang="en-US" sz="1400" b="1" dirty="0">
                <a:solidFill>
                  <a:schemeClr val="tx1"/>
                </a:solidFill>
              </a:rPr>
              <a:t> </a:t>
            </a:r>
            <a:r>
              <a:rPr lang="en-US" sz="1400" b="1" dirty="0" err="1">
                <a:solidFill>
                  <a:schemeClr val="tx1"/>
                </a:solidFill>
              </a:rPr>
              <a:t>organisasi</a:t>
            </a:r>
            <a:r>
              <a:rPr lang="en-US" sz="1400" b="1" dirty="0">
                <a:solidFill>
                  <a:schemeClr val="tx1"/>
                </a:solidFill>
              </a:rPr>
              <a:t> </a:t>
            </a:r>
            <a:r>
              <a:rPr lang="en-US" sz="1400" b="1" dirty="0" err="1">
                <a:solidFill>
                  <a:schemeClr val="tx1"/>
                </a:solidFill>
              </a:rPr>
              <a:t>Terdiri</a:t>
            </a:r>
            <a:r>
              <a:rPr lang="en-US" sz="1400" b="1" dirty="0">
                <a:solidFill>
                  <a:schemeClr val="tx1"/>
                </a:solidFill>
              </a:rPr>
              <a:t> </a:t>
            </a:r>
            <a:r>
              <a:rPr lang="en-US" sz="1400" b="1" dirty="0" err="1">
                <a:solidFill>
                  <a:schemeClr val="tx1"/>
                </a:solidFill>
              </a:rPr>
              <a:t>dari</a:t>
            </a:r>
            <a:r>
              <a:rPr lang="en-US" sz="1400" b="1" dirty="0">
                <a:solidFill>
                  <a:schemeClr val="tx1"/>
                </a:solidFill>
              </a:rPr>
              <a:t>:  </a:t>
            </a:r>
            <a:r>
              <a:rPr lang="en-US" sz="1400" b="1" dirty="0" err="1">
                <a:solidFill>
                  <a:schemeClr val="tx1"/>
                </a:solidFill>
              </a:rPr>
              <a:t>Pendahuluan</a:t>
            </a:r>
            <a:r>
              <a:rPr lang="en-US" sz="1400" b="1" dirty="0">
                <a:solidFill>
                  <a:schemeClr val="tx1"/>
                </a:solidFill>
              </a:rPr>
              <a:t>, </a:t>
            </a:r>
            <a:r>
              <a:rPr lang="en-US" sz="1400" b="1" dirty="0" err="1">
                <a:solidFill>
                  <a:schemeClr val="tx1"/>
                </a:solidFill>
              </a:rPr>
              <a:t>Kajian</a:t>
            </a:r>
            <a:r>
              <a:rPr lang="en-US" sz="1400" b="1" dirty="0">
                <a:solidFill>
                  <a:schemeClr val="tx1"/>
                </a:solidFill>
              </a:rPr>
              <a:t> </a:t>
            </a:r>
            <a:r>
              <a:rPr lang="en-US" sz="1400" b="1" dirty="0" err="1">
                <a:solidFill>
                  <a:schemeClr val="tx1"/>
                </a:solidFill>
              </a:rPr>
              <a:t>Pustaka</a:t>
            </a:r>
            <a:r>
              <a:rPr lang="en-US" sz="1400" b="1" dirty="0">
                <a:solidFill>
                  <a:schemeClr val="tx1"/>
                </a:solidFill>
              </a:rPr>
              <a:t>,  </a:t>
            </a:r>
            <a:r>
              <a:rPr lang="en-US" sz="1400" b="1" dirty="0" err="1">
                <a:solidFill>
                  <a:schemeClr val="tx1"/>
                </a:solidFill>
              </a:rPr>
              <a:t>Metode</a:t>
            </a:r>
            <a:r>
              <a:rPr lang="en-US" sz="1400" b="1" dirty="0">
                <a:solidFill>
                  <a:schemeClr val="tx1"/>
                </a:solidFill>
              </a:rPr>
              <a:t> </a:t>
            </a:r>
            <a:r>
              <a:rPr lang="en-US" sz="1400" b="1" dirty="0" err="1">
                <a:solidFill>
                  <a:schemeClr val="tx1"/>
                </a:solidFill>
              </a:rPr>
              <a:t>Penelitian</a:t>
            </a:r>
            <a:r>
              <a:rPr lang="en-US" sz="1400" b="1" dirty="0">
                <a:solidFill>
                  <a:schemeClr val="tx1"/>
                </a:solidFill>
              </a:rPr>
              <a:t>,   </a:t>
            </a:r>
            <a:r>
              <a:rPr lang="en-US" sz="1400" b="1" dirty="0" err="1">
                <a:solidFill>
                  <a:schemeClr val="tx1"/>
                </a:solidFill>
              </a:rPr>
              <a:t>Analisis</a:t>
            </a:r>
            <a:r>
              <a:rPr lang="en-US" sz="1400" b="1" dirty="0">
                <a:solidFill>
                  <a:schemeClr val="tx1"/>
                </a:solidFill>
              </a:rPr>
              <a:t> </a:t>
            </a:r>
            <a:r>
              <a:rPr lang="en-US" sz="1400" b="1" dirty="0" err="1">
                <a:solidFill>
                  <a:schemeClr val="tx1"/>
                </a:solidFill>
              </a:rPr>
              <a:t>dan</a:t>
            </a:r>
            <a:r>
              <a:rPr lang="en-US" sz="1400" b="1" dirty="0">
                <a:solidFill>
                  <a:schemeClr val="tx1"/>
                </a:solidFill>
              </a:rPr>
              <a:t> </a:t>
            </a:r>
            <a:r>
              <a:rPr lang="en-US" sz="1400" b="1" dirty="0" err="1">
                <a:solidFill>
                  <a:schemeClr val="tx1"/>
                </a:solidFill>
              </a:rPr>
              <a:t>Pembahasan</a:t>
            </a:r>
            <a:r>
              <a:rPr lang="en-US" sz="1400" b="1" dirty="0">
                <a:solidFill>
                  <a:schemeClr val="tx1"/>
                </a:solidFill>
              </a:rPr>
              <a:t> </a:t>
            </a:r>
            <a:r>
              <a:rPr lang="en-US" sz="1400" b="1" dirty="0" err="1">
                <a:solidFill>
                  <a:schemeClr val="tx1"/>
                </a:solidFill>
              </a:rPr>
              <a:t>dan</a:t>
            </a:r>
            <a:r>
              <a:rPr lang="en-US" sz="1400" b="1" dirty="0">
                <a:solidFill>
                  <a:schemeClr val="tx1"/>
                </a:solidFill>
              </a:rPr>
              <a:t> </a:t>
            </a:r>
            <a:r>
              <a:rPr lang="en-US" sz="1400" b="1" dirty="0" err="1">
                <a:solidFill>
                  <a:schemeClr val="tx1"/>
                </a:solidFill>
              </a:rPr>
              <a:t>Penutup</a:t>
            </a:r>
            <a:r>
              <a:rPr lang="en-US" sz="1400" b="1" dirty="0">
                <a:solidFill>
                  <a:schemeClr val="tx1"/>
                </a:solidFill>
              </a:rPr>
              <a:t>.</a:t>
            </a:r>
          </a:p>
          <a:p>
            <a:pPr marL="285750" indent="-285750" algn="just" eaLnBrk="1" hangingPunct="1">
              <a:buFont typeface="Wingdings" panose="05000000000000000000" pitchFamily="2" charset="2"/>
              <a:buChar char="Ø"/>
              <a:defRPr/>
            </a:pPr>
            <a:r>
              <a:rPr lang="en-US" sz="1400" b="1" dirty="0" err="1">
                <a:solidFill>
                  <a:schemeClr val="tx1"/>
                </a:solidFill>
              </a:rPr>
              <a:t>Hasil</a:t>
            </a:r>
            <a:r>
              <a:rPr lang="en-US" sz="1400" b="1" dirty="0">
                <a:solidFill>
                  <a:schemeClr val="tx1"/>
                </a:solidFill>
              </a:rPr>
              <a:t> </a:t>
            </a:r>
            <a:r>
              <a:rPr lang="en-US" sz="1400" b="1" dirty="0" err="1">
                <a:solidFill>
                  <a:schemeClr val="tx1"/>
                </a:solidFill>
              </a:rPr>
              <a:t>penghitungan</a:t>
            </a:r>
            <a:r>
              <a:rPr lang="en-US" sz="1400" b="1" dirty="0">
                <a:solidFill>
                  <a:schemeClr val="tx1"/>
                </a:solidFill>
              </a:rPr>
              <a:t> </a:t>
            </a:r>
            <a:r>
              <a:rPr lang="en-US" sz="1400" b="1" dirty="0" err="1">
                <a:solidFill>
                  <a:schemeClr val="tx1"/>
                </a:solidFill>
              </a:rPr>
              <a:t>nilai</a:t>
            </a:r>
            <a:r>
              <a:rPr lang="en-US" sz="1400" b="1" dirty="0">
                <a:solidFill>
                  <a:schemeClr val="tx1"/>
                </a:solidFill>
              </a:rPr>
              <a:t> </a:t>
            </a:r>
            <a:r>
              <a:rPr lang="en-US" sz="1400" b="1" dirty="0" err="1">
                <a:solidFill>
                  <a:schemeClr val="tx1"/>
                </a:solidFill>
              </a:rPr>
              <a:t>intensitas</a:t>
            </a:r>
            <a:r>
              <a:rPr lang="en-US" sz="1400" b="1" dirty="0">
                <a:solidFill>
                  <a:schemeClr val="tx1"/>
                </a:solidFill>
              </a:rPr>
              <a:t> </a:t>
            </a:r>
            <a:r>
              <a:rPr lang="en-US" sz="1400" b="1" dirty="0" err="1">
                <a:solidFill>
                  <a:schemeClr val="tx1"/>
                </a:solidFill>
              </a:rPr>
              <a:t>urusan</a:t>
            </a:r>
            <a:r>
              <a:rPr lang="en-US" sz="1400" b="1" dirty="0">
                <a:solidFill>
                  <a:schemeClr val="tx1"/>
                </a:solidFill>
              </a:rPr>
              <a:t> </a:t>
            </a:r>
            <a:r>
              <a:rPr lang="en-US" sz="1400" b="1" dirty="0" err="1">
                <a:solidFill>
                  <a:schemeClr val="tx1"/>
                </a:solidFill>
              </a:rPr>
              <a:t>Pemerintahan</a:t>
            </a:r>
            <a:r>
              <a:rPr lang="en-US" sz="1400" b="1" dirty="0">
                <a:solidFill>
                  <a:schemeClr val="tx1"/>
                </a:solidFill>
              </a:rPr>
              <a:t> </a:t>
            </a:r>
            <a:r>
              <a:rPr lang="en-US" sz="1400" b="1" dirty="0" err="1">
                <a:solidFill>
                  <a:schemeClr val="tx1"/>
                </a:solidFill>
              </a:rPr>
              <a:t>dan</a:t>
            </a:r>
            <a:r>
              <a:rPr lang="en-US" sz="1400" b="1" dirty="0">
                <a:solidFill>
                  <a:schemeClr val="tx1"/>
                </a:solidFill>
              </a:rPr>
              <a:t> </a:t>
            </a:r>
            <a:r>
              <a:rPr lang="en-US" sz="1400" b="1" dirty="0" err="1">
                <a:solidFill>
                  <a:schemeClr val="tx1"/>
                </a:solidFill>
              </a:rPr>
              <a:t>besaran</a:t>
            </a:r>
            <a:r>
              <a:rPr lang="en-US" sz="1400" b="1" dirty="0">
                <a:solidFill>
                  <a:schemeClr val="tx1"/>
                </a:solidFill>
              </a:rPr>
              <a:t> </a:t>
            </a:r>
            <a:r>
              <a:rPr lang="en-US" sz="1400" b="1" dirty="0" err="1">
                <a:solidFill>
                  <a:schemeClr val="tx1"/>
                </a:solidFill>
              </a:rPr>
              <a:t>organisasi</a:t>
            </a:r>
            <a:r>
              <a:rPr lang="en-US" sz="1400" b="1" dirty="0">
                <a:solidFill>
                  <a:schemeClr val="tx1"/>
                </a:solidFill>
              </a:rPr>
              <a:t> PD </a:t>
            </a:r>
            <a:r>
              <a:rPr lang="en-US" sz="1400" b="1" dirty="0" err="1">
                <a:solidFill>
                  <a:schemeClr val="tx1"/>
                </a:solidFill>
              </a:rPr>
              <a:t>antara</a:t>
            </a:r>
            <a:r>
              <a:rPr lang="en-US" sz="1400" b="1" dirty="0">
                <a:solidFill>
                  <a:schemeClr val="tx1"/>
                </a:solidFill>
              </a:rPr>
              <a:t> lain : </a:t>
            </a:r>
          </a:p>
          <a:p>
            <a:pPr algn="just" eaLnBrk="1" hangingPunct="1">
              <a:defRPr/>
            </a:pPr>
            <a:r>
              <a:rPr lang="en-US" sz="1400" b="1" dirty="0">
                <a:solidFill>
                  <a:schemeClr val="tx1"/>
                </a:solidFill>
              </a:rPr>
              <a:t>1. </a:t>
            </a:r>
            <a:r>
              <a:rPr lang="en-US" sz="1400" b="1" dirty="0" err="1">
                <a:solidFill>
                  <a:schemeClr val="tx1"/>
                </a:solidFill>
              </a:rPr>
              <a:t>sekretariat</a:t>
            </a:r>
            <a:r>
              <a:rPr lang="en-US" sz="1400" b="1" dirty="0">
                <a:solidFill>
                  <a:schemeClr val="tx1"/>
                </a:solidFill>
              </a:rPr>
              <a:t> Daerah dg </a:t>
            </a:r>
            <a:r>
              <a:rPr lang="en-US" sz="1400" b="1" dirty="0" err="1">
                <a:solidFill>
                  <a:schemeClr val="tx1"/>
                </a:solidFill>
              </a:rPr>
              <a:t>skor</a:t>
            </a:r>
            <a:r>
              <a:rPr lang="en-US" sz="1400" b="1" dirty="0">
                <a:solidFill>
                  <a:schemeClr val="tx1"/>
                </a:solidFill>
              </a:rPr>
              <a:t> 792 type B </a:t>
            </a:r>
          </a:p>
          <a:p>
            <a:pPr algn="just" eaLnBrk="1" hangingPunct="1">
              <a:defRPr/>
            </a:pPr>
            <a:r>
              <a:rPr lang="en-US" sz="1400" b="1" dirty="0">
                <a:solidFill>
                  <a:schemeClr val="tx1"/>
                </a:solidFill>
              </a:rPr>
              <a:t>2.Sekretariat DPRD  dg </a:t>
            </a:r>
            <a:r>
              <a:rPr lang="en-US" sz="1400" b="1" dirty="0" err="1">
                <a:solidFill>
                  <a:schemeClr val="tx1"/>
                </a:solidFill>
              </a:rPr>
              <a:t>skor</a:t>
            </a:r>
            <a:r>
              <a:rPr lang="en-US" sz="1400" b="1" dirty="0">
                <a:solidFill>
                  <a:schemeClr val="tx1"/>
                </a:solidFill>
              </a:rPr>
              <a:t> 860 Type A</a:t>
            </a:r>
          </a:p>
          <a:p>
            <a:pPr algn="just" eaLnBrk="1" hangingPunct="1">
              <a:defRPr/>
            </a:pPr>
            <a:r>
              <a:rPr lang="en-US" sz="1400" b="1" dirty="0">
                <a:solidFill>
                  <a:schemeClr val="tx1"/>
                </a:solidFill>
              </a:rPr>
              <a:t>3. </a:t>
            </a:r>
            <a:r>
              <a:rPr lang="en-US" sz="1400" b="1" dirty="0" err="1">
                <a:solidFill>
                  <a:schemeClr val="tx1"/>
                </a:solidFill>
              </a:rPr>
              <a:t>Perumahan</a:t>
            </a:r>
            <a:r>
              <a:rPr lang="en-US" sz="1400" b="1" dirty="0">
                <a:solidFill>
                  <a:schemeClr val="tx1"/>
                </a:solidFill>
              </a:rPr>
              <a:t> </a:t>
            </a:r>
            <a:r>
              <a:rPr lang="en-US" sz="1400" b="1" dirty="0" err="1">
                <a:solidFill>
                  <a:schemeClr val="tx1"/>
                </a:solidFill>
              </a:rPr>
              <a:t>dan</a:t>
            </a:r>
            <a:r>
              <a:rPr lang="en-US" sz="1400" b="1" dirty="0">
                <a:solidFill>
                  <a:schemeClr val="tx1"/>
                </a:solidFill>
              </a:rPr>
              <a:t> </a:t>
            </a:r>
            <a:r>
              <a:rPr lang="en-US" sz="1400" b="1" dirty="0" err="1">
                <a:solidFill>
                  <a:schemeClr val="tx1"/>
                </a:solidFill>
              </a:rPr>
              <a:t>kawsan</a:t>
            </a:r>
            <a:r>
              <a:rPr lang="en-US" sz="1400" b="1" dirty="0">
                <a:solidFill>
                  <a:schemeClr val="tx1"/>
                </a:solidFill>
              </a:rPr>
              <a:t> </a:t>
            </a:r>
            <a:r>
              <a:rPr lang="en-US" sz="1400" b="1" dirty="0" err="1">
                <a:solidFill>
                  <a:schemeClr val="tx1"/>
                </a:solidFill>
              </a:rPr>
              <a:t>permukiman</a:t>
            </a:r>
            <a:r>
              <a:rPr lang="en-US" sz="1400" b="1" dirty="0">
                <a:solidFill>
                  <a:schemeClr val="tx1"/>
                </a:solidFill>
              </a:rPr>
              <a:t> </a:t>
            </a:r>
            <a:r>
              <a:rPr lang="en-US" sz="1400" b="1" dirty="0" err="1">
                <a:solidFill>
                  <a:schemeClr val="tx1"/>
                </a:solidFill>
              </a:rPr>
              <a:t>Skor</a:t>
            </a:r>
            <a:r>
              <a:rPr lang="en-US" sz="1400" b="1" dirty="0">
                <a:solidFill>
                  <a:schemeClr val="tx1"/>
                </a:solidFill>
              </a:rPr>
              <a:t> 550 Type C</a:t>
            </a:r>
          </a:p>
          <a:p>
            <a:pPr marL="285750" indent="-285750" algn="just" eaLnBrk="1" hangingPunct="1">
              <a:buFont typeface="Wingdings" panose="05000000000000000000" pitchFamily="2" charset="2"/>
              <a:buChar char="Ø"/>
              <a:defRPr/>
            </a:pPr>
            <a:r>
              <a:rPr lang="en-US" sz="1400" b="1" dirty="0" err="1">
                <a:solidFill>
                  <a:schemeClr val="tx1"/>
                </a:solidFill>
              </a:rPr>
              <a:t>Hasil</a:t>
            </a:r>
            <a:r>
              <a:rPr lang="en-US" sz="1400" b="1" dirty="0">
                <a:solidFill>
                  <a:schemeClr val="tx1"/>
                </a:solidFill>
              </a:rPr>
              <a:t> </a:t>
            </a:r>
            <a:r>
              <a:rPr lang="en-US" sz="1400" b="1" dirty="0" err="1">
                <a:solidFill>
                  <a:schemeClr val="tx1"/>
                </a:solidFill>
              </a:rPr>
              <a:t>evaluasi</a:t>
            </a:r>
            <a:r>
              <a:rPr lang="en-US" sz="1400" b="1" dirty="0">
                <a:solidFill>
                  <a:schemeClr val="tx1"/>
                </a:solidFill>
              </a:rPr>
              <a:t> </a:t>
            </a:r>
            <a:r>
              <a:rPr lang="en-US" sz="1400" b="1" dirty="0" err="1">
                <a:solidFill>
                  <a:schemeClr val="tx1"/>
                </a:solidFill>
              </a:rPr>
              <a:t>yaitu</a:t>
            </a:r>
            <a:r>
              <a:rPr lang="en-US" sz="1400" b="1" dirty="0">
                <a:solidFill>
                  <a:schemeClr val="tx1"/>
                </a:solidFill>
              </a:rPr>
              <a:t> </a:t>
            </a:r>
            <a:r>
              <a:rPr lang="en-US" sz="1400" b="1" dirty="0" err="1">
                <a:solidFill>
                  <a:schemeClr val="tx1"/>
                </a:solidFill>
              </a:rPr>
              <a:t>terbitnya</a:t>
            </a:r>
            <a:r>
              <a:rPr lang="en-US" sz="1400" b="1" dirty="0">
                <a:solidFill>
                  <a:schemeClr val="tx1"/>
                </a:solidFill>
              </a:rPr>
              <a:t> </a:t>
            </a:r>
            <a:r>
              <a:rPr lang="en-US" sz="1400" b="1" dirty="0" err="1">
                <a:solidFill>
                  <a:schemeClr val="tx1"/>
                </a:solidFill>
              </a:rPr>
              <a:t>Perda</a:t>
            </a:r>
            <a:r>
              <a:rPr lang="en-US" sz="1400" b="1" dirty="0">
                <a:solidFill>
                  <a:schemeClr val="tx1"/>
                </a:solidFill>
              </a:rPr>
              <a:t> </a:t>
            </a:r>
            <a:r>
              <a:rPr lang="en-US" sz="1400" b="1" dirty="0" err="1">
                <a:solidFill>
                  <a:schemeClr val="tx1"/>
                </a:solidFill>
              </a:rPr>
              <a:t>Nomor</a:t>
            </a:r>
            <a:r>
              <a:rPr lang="en-US" sz="1400" b="1" dirty="0">
                <a:solidFill>
                  <a:schemeClr val="tx1"/>
                </a:solidFill>
              </a:rPr>
              <a:t> 7 </a:t>
            </a:r>
            <a:r>
              <a:rPr lang="en-US" sz="1400" b="1" dirty="0" err="1">
                <a:solidFill>
                  <a:schemeClr val="tx1"/>
                </a:solidFill>
              </a:rPr>
              <a:t>tahun</a:t>
            </a:r>
            <a:r>
              <a:rPr lang="en-US" sz="1400" b="1" dirty="0">
                <a:solidFill>
                  <a:schemeClr val="tx1"/>
                </a:solidFill>
              </a:rPr>
              <a:t> 2016 </a:t>
            </a:r>
            <a:r>
              <a:rPr lang="en-US" sz="1400" b="1" dirty="0" err="1">
                <a:solidFill>
                  <a:schemeClr val="tx1"/>
                </a:solidFill>
              </a:rPr>
              <a:t>tentang</a:t>
            </a:r>
            <a:r>
              <a:rPr lang="en-US" sz="1400" b="1" dirty="0">
                <a:solidFill>
                  <a:schemeClr val="tx1"/>
                </a:solidFill>
              </a:rPr>
              <a:t> </a:t>
            </a:r>
            <a:r>
              <a:rPr lang="en-US" sz="1400" b="1" dirty="0" err="1">
                <a:solidFill>
                  <a:schemeClr val="tx1"/>
                </a:solidFill>
              </a:rPr>
              <a:t>pebentukan</a:t>
            </a:r>
            <a:r>
              <a:rPr lang="en-US" sz="1400" b="1" dirty="0">
                <a:solidFill>
                  <a:schemeClr val="tx1"/>
                </a:solidFill>
              </a:rPr>
              <a:t> </a:t>
            </a:r>
            <a:r>
              <a:rPr lang="en-US" sz="1400" b="1" dirty="0" err="1">
                <a:solidFill>
                  <a:schemeClr val="tx1"/>
                </a:solidFill>
              </a:rPr>
              <a:t>dan</a:t>
            </a:r>
            <a:r>
              <a:rPr lang="en-US" sz="1400" b="1" dirty="0">
                <a:solidFill>
                  <a:schemeClr val="tx1"/>
                </a:solidFill>
              </a:rPr>
              <a:t> </a:t>
            </a:r>
            <a:r>
              <a:rPr lang="en-US" sz="1400" b="1" dirty="0" err="1">
                <a:solidFill>
                  <a:schemeClr val="tx1"/>
                </a:solidFill>
              </a:rPr>
              <a:t>susunan</a:t>
            </a:r>
            <a:r>
              <a:rPr lang="en-US" sz="1400" b="1" dirty="0">
                <a:solidFill>
                  <a:schemeClr val="tx1"/>
                </a:solidFill>
              </a:rPr>
              <a:t> PD Kota </a:t>
            </a:r>
            <a:r>
              <a:rPr lang="en-US" sz="1400" b="1" dirty="0" err="1">
                <a:solidFill>
                  <a:schemeClr val="tx1"/>
                </a:solidFill>
              </a:rPr>
              <a:t>Mercure</a:t>
            </a:r>
            <a:r>
              <a:rPr lang="en-US" sz="1400" b="1" dirty="0">
                <a:solidFill>
                  <a:schemeClr val="tx1"/>
                </a:solidFill>
              </a:rPr>
              <a:t> BAB III </a:t>
            </a:r>
            <a:r>
              <a:rPr lang="en-US" sz="1400" b="1" dirty="0" err="1">
                <a:solidFill>
                  <a:schemeClr val="tx1"/>
                </a:solidFill>
              </a:rPr>
              <a:t>Pasal</a:t>
            </a:r>
            <a:r>
              <a:rPr lang="en-US" sz="1400" b="1" dirty="0">
                <a:solidFill>
                  <a:schemeClr val="tx1"/>
                </a:solidFill>
              </a:rPr>
              <a:t> 4 </a:t>
            </a:r>
            <a:r>
              <a:rPr lang="en-US" sz="1400" b="1" dirty="0" err="1">
                <a:solidFill>
                  <a:schemeClr val="tx1"/>
                </a:solidFill>
              </a:rPr>
              <a:t>huruf</a:t>
            </a:r>
            <a:r>
              <a:rPr lang="en-US" sz="1400" b="1" dirty="0">
                <a:solidFill>
                  <a:schemeClr val="tx1"/>
                </a:solidFill>
              </a:rPr>
              <a:t> </a:t>
            </a:r>
            <a:r>
              <a:rPr lang="en-US" sz="1400" b="1" dirty="0" err="1">
                <a:solidFill>
                  <a:schemeClr val="tx1"/>
                </a:solidFill>
              </a:rPr>
              <a:t>a,b</a:t>
            </a:r>
            <a:r>
              <a:rPr lang="en-US" sz="1400" b="1" dirty="0">
                <a:solidFill>
                  <a:schemeClr val="tx1"/>
                </a:solidFill>
              </a:rPr>
              <a:t> </a:t>
            </a:r>
            <a:r>
              <a:rPr lang="en-US" sz="1400" b="1" dirty="0" err="1">
                <a:solidFill>
                  <a:schemeClr val="tx1"/>
                </a:solidFill>
              </a:rPr>
              <a:t>dan</a:t>
            </a:r>
            <a:r>
              <a:rPr lang="en-US" sz="1400" b="1" dirty="0">
                <a:solidFill>
                  <a:schemeClr val="tx1"/>
                </a:solidFill>
              </a:rPr>
              <a:t> f, </a:t>
            </a:r>
            <a:r>
              <a:rPr lang="en-US" sz="1400" b="1" dirty="0" err="1">
                <a:solidFill>
                  <a:schemeClr val="tx1"/>
                </a:solidFill>
              </a:rPr>
              <a:t>yaitu</a:t>
            </a:r>
            <a:r>
              <a:rPr lang="en-US" sz="1400" b="1" dirty="0">
                <a:solidFill>
                  <a:schemeClr val="tx1"/>
                </a:solidFill>
              </a:rPr>
              <a:t>:</a:t>
            </a:r>
          </a:p>
          <a:p>
            <a:pPr algn="just" eaLnBrk="1" hangingPunct="1">
              <a:defRPr/>
            </a:pPr>
            <a:r>
              <a:rPr lang="en-US" sz="1400" b="1" dirty="0">
                <a:solidFill>
                  <a:schemeClr val="tx1"/>
                </a:solidFill>
              </a:rPr>
              <a:t>a. </a:t>
            </a:r>
            <a:r>
              <a:rPr lang="en-US" sz="1400" b="1" dirty="0" err="1">
                <a:solidFill>
                  <a:schemeClr val="tx1"/>
                </a:solidFill>
              </a:rPr>
              <a:t>Sekretariat</a:t>
            </a:r>
            <a:r>
              <a:rPr lang="en-US" sz="1400" b="1" dirty="0">
                <a:solidFill>
                  <a:schemeClr val="tx1"/>
                </a:solidFill>
              </a:rPr>
              <a:t> Daerah </a:t>
            </a:r>
            <a:r>
              <a:rPr lang="en-US" sz="1400" b="1" dirty="0" err="1">
                <a:solidFill>
                  <a:schemeClr val="tx1"/>
                </a:solidFill>
              </a:rPr>
              <a:t>tipe</a:t>
            </a:r>
            <a:r>
              <a:rPr lang="en-US" sz="1400" b="1" dirty="0">
                <a:solidFill>
                  <a:schemeClr val="tx1"/>
                </a:solidFill>
              </a:rPr>
              <a:t> B;</a:t>
            </a:r>
          </a:p>
          <a:p>
            <a:pPr algn="just" eaLnBrk="1" hangingPunct="1">
              <a:defRPr/>
            </a:pPr>
            <a:r>
              <a:rPr lang="en-US" sz="1400" b="1" dirty="0">
                <a:solidFill>
                  <a:schemeClr val="tx1"/>
                </a:solidFill>
              </a:rPr>
              <a:t>b. </a:t>
            </a:r>
            <a:r>
              <a:rPr lang="en-US" sz="1400" b="1" dirty="0" err="1">
                <a:solidFill>
                  <a:schemeClr val="tx1"/>
                </a:solidFill>
              </a:rPr>
              <a:t>Sekretariat</a:t>
            </a:r>
            <a:r>
              <a:rPr lang="en-US" sz="1400" b="1" dirty="0">
                <a:solidFill>
                  <a:schemeClr val="tx1"/>
                </a:solidFill>
              </a:rPr>
              <a:t> DPRD </a:t>
            </a:r>
            <a:r>
              <a:rPr lang="en-US" sz="1400" b="1" dirty="0" err="1">
                <a:solidFill>
                  <a:schemeClr val="tx1"/>
                </a:solidFill>
              </a:rPr>
              <a:t>tipe</a:t>
            </a:r>
            <a:r>
              <a:rPr lang="en-US" sz="1400" b="1" dirty="0">
                <a:solidFill>
                  <a:schemeClr val="tx1"/>
                </a:solidFill>
              </a:rPr>
              <a:t> A;</a:t>
            </a:r>
          </a:p>
          <a:p>
            <a:pPr algn="just" eaLnBrk="1" hangingPunct="1">
              <a:defRPr/>
            </a:pPr>
            <a:r>
              <a:rPr lang="en-US" sz="1400" b="1" dirty="0">
                <a:solidFill>
                  <a:schemeClr val="tx1"/>
                </a:solidFill>
              </a:rPr>
              <a:t>f. </a:t>
            </a:r>
            <a:r>
              <a:rPr lang="en-US" sz="1400" b="1" dirty="0" err="1">
                <a:solidFill>
                  <a:schemeClr val="tx1"/>
                </a:solidFill>
              </a:rPr>
              <a:t>Dinas</a:t>
            </a:r>
            <a:r>
              <a:rPr lang="en-US" sz="1400" b="1" dirty="0">
                <a:solidFill>
                  <a:schemeClr val="tx1"/>
                </a:solidFill>
              </a:rPr>
              <a:t> </a:t>
            </a:r>
            <a:r>
              <a:rPr lang="en-US" sz="1400" b="1" dirty="0" err="1">
                <a:solidFill>
                  <a:schemeClr val="tx1"/>
                </a:solidFill>
              </a:rPr>
              <a:t>tipe</a:t>
            </a:r>
            <a:r>
              <a:rPr lang="en-US" sz="1400" b="1" dirty="0">
                <a:solidFill>
                  <a:schemeClr val="tx1"/>
                </a:solidFill>
              </a:rPr>
              <a:t> C </a:t>
            </a:r>
            <a:r>
              <a:rPr lang="en-US" sz="1400" b="1" dirty="0" err="1">
                <a:solidFill>
                  <a:schemeClr val="tx1"/>
                </a:solidFill>
              </a:rPr>
              <a:t>terdiri</a:t>
            </a:r>
            <a:r>
              <a:rPr lang="en-US" sz="1400" b="1" dirty="0">
                <a:solidFill>
                  <a:schemeClr val="tx1"/>
                </a:solidFill>
              </a:rPr>
              <a:t> </a:t>
            </a:r>
            <a:r>
              <a:rPr lang="en-US" sz="1400" b="1" dirty="0" err="1">
                <a:solidFill>
                  <a:schemeClr val="tx1"/>
                </a:solidFill>
              </a:rPr>
              <a:t>dari</a:t>
            </a:r>
            <a:r>
              <a:rPr lang="en-US" sz="1400" b="1" dirty="0">
                <a:solidFill>
                  <a:schemeClr val="tx1"/>
                </a:solidFill>
              </a:rPr>
              <a:t>:  </a:t>
            </a:r>
            <a:r>
              <a:rPr lang="en-US" sz="1400" b="1" dirty="0" err="1">
                <a:solidFill>
                  <a:schemeClr val="tx1"/>
                </a:solidFill>
              </a:rPr>
              <a:t>Dinas</a:t>
            </a:r>
            <a:r>
              <a:rPr lang="en-US" sz="1400" b="1" dirty="0">
                <a:solidFill>
                  <a:schemeClr val="tx1"/>
                </a:solidFill>
              </a:rPr>
              <a:t> </a:t>
            </a:r>
            <a:r>
              <a:rPr lang="en-US" sz="1400" b="1" dirty="0" err="1">
                <a:solidFill>
                  <a:schemeClr val="tx1"/>
                </a:solidFill>
              </a:rPr>
              <a:t>Perumahan</a:t>
            </a:r>
            <a:r>
              <a:rPr lang="en-US" sz="1400" b="1" dirty="0">
                <a:solidFill>
                  <a:schemeClr val="tx1"/>
                </a:solidFill>
              </a:rPr>
              <a:t> </a:t>
            </a:r>
            <a:r>
              <a:rPr lang="en-US" sz="1400" b="1" dirty="0" err="1">
                <a:solidFill>
                  <a:schemeClr val="tx1"/>
                </a:solidFill>
              </a:rPr>
              <a:t>dan</a:t>
            </a:r>
            <a:r>
              <a:rPr lang="en-US" sz="1400" b="1" dirty="0">
                <a:solidFill>
                  <a:schemeClr val="tx1"/>
                </a:solidFill>
              </a:rPr>
              <a:t> </a:t>
            </a:r>
            <a:r>
              <a:rPr lang="en-US" sz="1400" b="1" dirty="0" err="1">
                <a:solidFill>
                  <a:schemeClr val="tx1"/>
                </a:solidFill>
              </a:rPr>
              <a:t>Permukiman</a:t>
            </a:r>
            <a:r>
              <a:rPr lang="en-US" sz="1400" b="1" dirty="0">
                <a:solidFill>
                  <a:schemeClr val="tx1"/>
                </a:solidFill>
              </a:rPr>
              <a:t> yang </a:t>
            </a:r>
            <a:r>
              <a:rPr lang="en-US" sz="1400" b="1" dirty="0" err="1">
                <a:solidFill>
                  <a:schemeClr val="tx1"/>
                </a:solidFill>
              </a:rPr>
              <a:t>menyelenggarakan</a:t>
            </a:r>
            <a:r>
              <a:rPr lang="en-US" sz="1400" b="1" dirty="0">
                <a:solidFill>
                  <a:schemeClr val="tx1"/>
                </a:solidFill>
              </a:rPr>
              <a:t> </a:t>
            </a:r>
            <a:r>
              <a:rPr lang="en-US" sz="1400" b="1" dirty="0" err="1">
                <a:solidFill>
                  <a:schemeClr val="tx1"/>
                </a:solidFill>
              </a:rPr>
              <a:t>urusan</a:t>
            </a:r>
            <a:r>
              <a:rPr lang="en-US" sz="1400" b="1" dirty="0">
                <a:solidFill>
                  <a:schemeClr val="tx1"/>
                </a:solidFill>
              </a:rPr>
              <a:t> </a:t>
            </a:r>
            <a:r>
              <a:rPr lang="en-US" sz="1400" b="1" dirty="0" err="1">
                <a:solidFill>
                  <a:schemeClr val="tx1"/>
                </a:solidFill>
              </a:rPr>
              <a:t>pemerintahan</a:t>
            </a:r>
            <a:r>
              <a:rPr lang="en-US" sz="1400" b="1" dirty="0">
                <a:solidFill>
                  <a:schemeClr val="tx1"/>
                </a:solidFill>
              </a:rPr>
              <a:t> </a:t>
            </a:r>
            <a:r>
              <a:rPr lang="en-US" sz="1400" b="1" dirty="0" err="1">
                <a:solidFill>
                  <a:schemeClr val="tx1"/>
                </a:solidFill>
              </a:rPr>
              <a:t>bidang</a:t>
            </a:r>
            <a:r>
              <a:rPr lang="en-US" sz="1400" b="1" dirty="0">
                <a:solidFill>
                  <a:schemeClr val="tx1"/>
                </a:solidFill>
              </a:rPr>
              <a:t>   </a:t>
            </a:r>
            <a:r>
              <a:rPr lang="en-US" sz="1400" b="1" dirty="0" err="1">
                <a:solidFill>
                  <a:schemeClr val="tx1"/>
                </a:solidFill>
              </a:rPr>
              <a:t>perumahan</a:t>
            </a:r>
            <a:r>
              <a:rPr lang="en-US" sz="1400" b="1" dirty="0">
                <a:solidFill>
                  <a:schemeClr val="tx1"/>
                </a:solidFill>
              </a:rPr>
              <a:t> </a:t>
            </a:r>
            <a:r>
              <a:rPr lang="en-US" sz="1400" b="1" dirty="0" err="1">
                <a:solidFill>
                  <a:schemeClr val="tx1"/>
                </a:solidFill>
              </a:rPr>
              <a:t>rakyat</a:t>
            </a:r>
            <a:r>
              <a:rPr lang="en-US" sz="1400" b="1" dirty="0">
                <a:solidFill>
                  <a:schemeClr val="tx1"/>
                </a:solidFill>
              </a:rPr>
              <a:t> </a:t>
            </a:r>
            <a:r>
              <a:rPr lang="en-US" sz="1400" b="1" dirty="0" err="1">
                <a:solidFill>
                  <a:schemeClr val="tx1"/>
                </a:solidFill>
              </a:rPr>
              <a:t>dan</a:t>
            </a:r>
            <a:r>
              <a:rPr lang="en-US" sz="1400" b="1" dirty="0">
                <a:solidFill>
                  <a:schemeClr val="tx1"/>
                </a:solidFill>
              </a:rPr>
              <a:t> </a:t>
            </a:r>
            <a:r>
              <a:rPr lang="en-US" sz="1400" b="1" dirty="0" err="1">
                <a:solidFill>
                  <a:schemeClr val="tx1"/>
                </a:solidFill>
              </a:rPr>
              <a:t>kawasan</a:t>
            </a:r>
            <a:r>
              <a:rPr lang="en-US" sz="1400" b="1" dirty="0">
                <a:solidFill>
                  <a:schemeClr val="tx1"/>
                </a:solidFill>
              </a:rPr>
              <a:t> </a:t>
            </a:r>
            <a:r>
              <a:rPr lang="en-US" sz="1400" b="1" dirty="0" err="1">
                <a:solidFill>
                  <a:schemeClr val="tx1"/>
                </a:solidFill>
              </a:rPr>
              <a:t>pemukiman</a:t>
            </a:r>
            <a:r>
              <a:rPr lang="en-US" sz="1400" b="1" dirty="0">
                <a:solidFill>
                  <a:schemeClr val="tx1"/>
                </a:solidFill>
              </a:rPr>
              <a:t>;</a:t>
            </a: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b="1" dirty="0">
              <a:solidFill>
                <a:schemeClr val="tx1"/>
              </a:solidFill>
            </a:endParaRPr>
          </a:p>
          <a:p>
            <a:pPr eaLnBrk="1" hangingPunct="1">
              <a:defRPr/>
            </a:pPr>
            <a:endParaRPr lang="en-US" dirty="0">
              <a:solidFill>
                <a:schemeClr val="tx1"/>
              </a:solidFill>
            </a:endParaRPr>
          </a:p>
        </p:txBody>
      </p:sp>
    </p:spTree>
    <p:extLst>
      <p:ext uri="{BB962C8B-B14F-4D97-AF65-F5344CB8AC3E}">
        <p14:creationId xmlns:p14="http://schemas.microsoft.com/office/powerpoint/2010/main" val="1100070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bwMode="grayWhite">
          <a:xfrm>
            <a:off x="-20638" y="46038"/>
            <a:ext cx="9164638" cy="646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normAutofit fontScale="775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defRPr/>
            </a:pPr>
            <a:r>
              <a:rPr lang="en-US" sz="3600" dirty="0">
                <a:solidFill>
                  <a:schemeClr val="tx1"/>
                </a:solidFill>
                <a:latin typeface="Bahnschrift Light SemiCondensed" pitchFamily="34" charset="0"/>
              </a:rPr>
              <a:t>1.5.  </a:t>
            </a:r>
            <a:r>
              <a:rPr lang="en-US" sz="3600" dirty="0" err="1">
                <a:solidFill>
                  <a:schemeClr val="tx1"/>
                </a:solidFill>
                <a:latin typeface="Bahnschrift Light SemiCondensed" pitchFamily="34" charset="0"/>
              </a:rPr>
              <a:t>Pendelegasian</a:t>
            </a:r>
            <a:r>
              <a:rPr lang="en-US" sz="3600" dirty="0">
                <a:solidFill>
                  <a:schemeClr val="tx1"/>
                </a:solidFill>
                <a:latin typeface="Bahnschrift Light SemiCondensed" pitchFamily="34" charset="0"/>
              </a:rPr>
              <a:t> </a:t>
            </a:r>
            <a:r>
              <a:rPr lang="en-US" sz="3600" dirty="0" err="1">
                <a:solidFill>
                  <a:schemeClr val="tx1"/>
                </a:solidFill>
                <a:latin typeface="Bahnschrift Light SemiCondensed" pitchFamily="34" charset="0"/>
              </a:rPr>
              <a:t>Wewenang</a:t>
            </a:r>
            <a:r>
              <a:rPr lang="en-US" sz="3600" dirty="0">
                <a:solidFill>
                  <a:schemeClr val="tx1"/>
                </a:solidFill>
                <a:latin typeface="Bahnschrift Light SemiCondensed" pitchFamily="34" charset="0"/>
              </a:rPr>
              <a:t> </a:t>
            </a:r>
            <a:r>
              <a:rPr lang="en-US" sz="3600" dirty="0" err="1">
                <a:solidFill>
                  <a:schemeClr val="tx1"/>
                </a:solidFill>
                <a:latin typeface="Bahnschrift Light SemiCondensed" pitchFamily="34" charset="0"/>
              </a:rPr>
              <a:t>dan</a:t>
            </a:r>
            <a:r>
              <a:rPr lang="en-US" sz="3600" dirty="0">
                <a:solidFill>
                  <a:schemeClr val="tx1"/>
                </a:solidFill>
                <a:latin typeface="Bahnschrift Light SemiCondensed" pitchFamily="34" charset="0"/>
              </a:rPr>
              <a:t> </a:t>
            </a:r>
            <a:r>
              <a:rPr lang="en-US" sz="3600" dirty="0" err="1">
                <a:solidFill>
                  <a:schemeClr val="tx1"/>
                </a:solidFill>
                <a:latin typeface="Bahnschrift Light SemiCondensed" pitchFamily="34" charset="0"/>
              </a:rPr>
              <a:t>Tanggung</a:t>
            </a:r>
            <a:r>
              <a:rPr lang="en-US" sz="3600" dirty="0">
                <a:solidFill>
                  <a:schemeClr val="tx1"/>
                </a:solidFill>
                <a:latin typeface="Bahnschrift Light SemiCondensed" pitchFamily="34" charset="0"/>
              </a:rPr>
              <a:t> </a:t>
            </a:r>
            <a:r>
              <a:rPr lang="en-US" sz="3600" dirty="0" err="1">
                <a:solidFill>
                  <a:schemeClr val="tx1"/>
                </a:solidFill>
                <a:latin typeface="Bahnschrift Light SemiCondensed" pitchFamily="34" charset="0"/>
              </a:rPr>
              <a:t>Jawab</a:t>
            </a:r>
            <a:r>
              <a:rPr lang="en-US" sz="3600" dirty="0">
                <a:solidFill>
                  <a:schemeClr val="tx1"/>
                </a:solidFill>
                <a:latin typeface="Bahnschrift Light SemiCondensed" pitchFamily="34" charset="0"/>
              </a:rPr>
              <a:t> yang </a:t>
            </a:r>
            <a:r>
              <a:rPr lang="en-US" sz="3600" dirty="0" err="1">
                <a:solidFill>
                  <a:schemeClr val="tx1"/>
                </a:solidFill>
                <a:latin typeface="Bahnschrift Light SemiCondensed" pitchFamily="34" charset="0"/>
              </a:rPr>
              <a:t>Tepat</a:t>
            </a:r>
            <a:endParaRPr lang="ru-RU" sz="3600" dirty="0">
              <a:solidFill>
                <a:schemeClr val="tx1"/>
              </a:solidFill>
              <a:latin typeface="Bahnschrift Light SemiCondensed" pitchFamily="34" charset="0"/>
            </a:endParaRPr>
          </a:p>
        </p:txBody>
      </p:sp>
      <p:sp>
        <p:nvSpPr>
          <p:cNvPr id="3" name="Rectangle 2"/>
          <p:cNvSpPr/>
          <p:nvPr/>
        </p:nvSpPr>
        <p:spPr>
          <a:xfrm>
            <a:off x="84137" y="981074"/>
            <a:ext cx="4487863" cy="5876926"/>
          </a:xfrm>
          <a:prstGeom prst="rect">
            <a:avLst/>
          </a:prstGeom>
        </p:spPr>
        <p:style>
          <a:lnRef idx="1">
            <a:schemeClr val="accent2"/>
          </a:lnRef>
          <a:fillRef idx="2">
            <a:schemeClr val="accent2"/>
          </a:fillRef>
          <a:effectRef idx="1">
            <a:schemeClr val="accent2"/>
          </a:effectRef>
          <a:fontRef idx="minor">
            <a:schemeClr val="dk1"/>
          </a:fontRef>
        </p:style>
        <p:txBody>
          <a:bodyPr/>
          <a:lstStyle/>
          <a:p>
            <a:pPr algn="just" eaLnBrk="1" hangingPunct="1">
              <a:defRPr/>
            </a:pPr>
            <a:r>
              <a:rPr lang="en-US" sz="2000" b="1" dirty="0">
                <a:solidFill>
                  <a:schemeClr val="tx1"/>
                </a:solidFill>
              </a:rPr>
              <a:t>Level 1</a:t>
            </a:r>
          </a:p>
          <a:p>
            <a:pPr marL="342900" indent="-342900" algn="just" eaLnBrk="1" hangingPunct="1">
              <a:buFontTx/>
              <a:buAutoNum type="arabicParenR"/>
              <a:defRPr/>
            </a:pPr>
            <a:r>
              <a:rPr lang="en-US" sz="1600" dirty="0" err="1">
                <a:solidFill>
                  <a:schemeClr val="tx1"/>
                </a:solidFill>
              </a:rPr>
              <a:t>Perwali</a:t>
            </a:r>
            <a:r>
              <a:rPr lang="en-US" sz="1600" dirty="0">
                <a:solidFill>
                  <a:schemeClr val="tx1"/>
                </a:solidFill>
              </a:rPr>
              <a:t> No. 70 </a:t>
            </a:r>
            <a:r>
              <a:rPr lang="en-US" sz="1600" dirty="0" err="1">
                <a:solidFill>
                  <a:schemeClr val="tx1"/>
                </a:solidFill>
              </a:rPr>
              <a:t>tanggal</a:t>
            </a:r>
            <a:r>
              <a:rPr lang="en-US" sz="1600" dirty="0">
                <a:solidFill>
                  <a:schemeClr val="tx1"/>
                </a:solidFill>
              </a:rPr>
              <a:t> 17 Sept.2018 </a:t>
            </a:r>
            <a:r>
              <a:rPr lang="en-US" sz="1600" dirty="0" err="1">
                <a:solidFill>
                  <a:schemeClr val="tx1"/>
                </a:solidFill>
              </a:rPr>
              <a:t>tentang</a:t>
            </a:r>
            <a:r>
              <a:rPr lang="en-US" sz="1600" dirty="0">
                <a:solidFill>
                  <a:schemeClr val="tx1"/>
                </a:solidFill>
              </a:rPr>
              <a:t>  </a:t>
            </a:r>
            <a:r>
              <a:rPr lang="en-US" sz="1600" dirty="0" err="1">
                <a:solidFill>
                  <a:schemeClr val="tx1"/>
                </a:solidFill>
              </a:rPr>
              <a:t>Pelimpahan</a:t>
            </a:r>
            <a:r>
              <a:rPr lang="en-US" sz="1600" dirty="0">
                <a:solidFill>
                  <a:schemeClr val="tx1"/>
                </a:solidFill>
              </a:rPr>
              <a:t> </a:t>
            </a:r>
            <a:r>
              <a:rPr lang="en-US" sz="1600" dirty="0" err="1">
                <a:solidFill>
                  <a:schemeClr val="tx1"/>
                </a:solidFill>
              </a:rPr>
              <a:t>Kewenangan</a:t>
            </a:r>
            <a:r>
              <a:rPr lang="en-US" sz="1600" dirty="0">
                <a:solidFill>
                  <a:schemeClr val="tx1"/>
                </a:solidFill>
              </a:rPr>
              <a:t> </a:t>
            </a:r>
            <a:r>
              <a:rPr lang="en-US" sz="1600" dirty="0" err="1">
                <a:solidFill>
                  <a:schemeClr val="tx1"/>
                </a:solidFill>
              </a:rPr>
              <a:t>Pelayanan</a:t>
            </a:r>
            <a:r>
              <a:rPr lang="en-US" sz="1600" dirty="0">
                <a:solidFill>
                  <a:schemeClr val="tx1"/>
                </a:solidFill>
              </a:rPr>
              <a:t> </a:t>
            </a:r>
            <a:r>
              <a:rPr lang="en-US" sz="1600" dirty="0" err="1">
                <a:solidFill>
                  <a:schemeClr val="tx1"/>
                </a:solidFill>
              </a:rPr>
              <a:t>Perizinan</a:t>
            </a:r>
            <a:r>
              <a:rPr lang="en-US" sz="1600" dirty="0">
                <a:solidFill>
                  <a:schemeClr val="tx1"/>
                </a:solidFill>
              </a:rPr>
              <a:t> </a:t>
            </a:r>
            <a:r>
              <a:rPr lang="en-US" sz="1600" dirty="0" err="1">
                <a:solidFill>
                  <a:schemeClr val="tx1"/>
                </a:solidFill>
              </a:rPr>
              <a:t>dan</a:t>
            </a:r>
            <a:r>
              <a:rPr lang="en-US" sz="1600" dirty="0">
                <a:solidFill>
                  <a:schemeClr val="tx1"/>
                </a:solidFill>
              </a:rPr>
              <a:t> Non </a:t>
            </a:r>
            <a:r>
              <a:rPr lang="en-US" sz="1600" dirty="0" err="1">
                <a:solidFill>
                  <a:schemeClr val="tx1"/>
                </a:solidFill>
              </a:rPr>
              <a:t>Perizinan</a:t>
            </a:r>
            <a:r>
              <a:rPr lang="en-US" sz="1600" dirty="0">
                <a:solidFill>
                  <a:schemeClr val="tx1"/>
                </a:solidFill>
              </a:rPr>
              <a:t> di </a:t>
            </a:r>
            <a:r>
              <a:rPr lang="en-US" sz="1600" dirty="0" err="1">
                <a:solidFill>
                  <a:schemeClr val="tx1"/>
                </a:solidFill>
              </a:rPr>
              <a:t>Lingkungan</a:t>
            </a:r>
            <a:r>
              <a:rPr lang="en-US" sz="1600" dirty="0">
                <a:solidFill>
                  <a:schemeClr val="tx1"/>
                </a:solidFill>
              </a:rPr>
              <a:t> </a:t>
            </a:r>
            <a:r>
              <a:rPr lang="en-US" sz="1600" dirty="0" err="1">
                <a:solidFill>
                  <a:schemeClr val="tx1"/>
                </a:solidFill>
              </a:rPr>
              <a:t>Pemerintah</a:t>
            </a:r>
            <a:r>
              <a:rPr lang="en-US" sz="1600" dirty="0">
                <a:solidFill>
                  <a:schemeClr val="tx1"/>
                </a:solidFill>
              </a:rPr>
              <a:t> Kota </a:t>
            </a:r>
            <a:r>
              <a:rPr lang="en-US" sz="1600" dirty="0" err="1">
                <a:solidFill>
                  <a:schemeClr val="tx1"/>
                </a:solidFill>
              </a:rPr>
              <a:t>Mercure</a:t>
            </a:r>
            <a:endParaRPr lang="en-US" sz="1600" dirty="0">
              <a:solidFill>
                <a:schemeClr val="tx1"/>
              </a:solidFill>
            </a:endParaRPr>
          </a:p>
          <a:p>
            <a:pPr marL="342900" indent="-342900" algn="just" eaLnBrk="1" hangingPunct="1">
              <a:buFontTx/>
              <a:buAutoNum type="arabicParenR"/>
              <a:defRPr/>
            </a:pPr>
            <a:r>
              <a:rPr lang="es-ES" sz="1600" dirty="0" err="1">
                <a:solidFill>
                  <a:schemeClr val="tx1"/>
                </a:solidFill>
              </a:rPr>
              <a:t>Perwali</a:t>
            </a:r>
            <a:r>
              <a:rPr lang="es-ES" sz="1600" dirty="0">
                <a:solidFill>
                  <a:schemeClr val="tx1"/>
                </a:solidFill>
              </a:rPr>
              <a:t> No. 71 </a:t>
            </a:r>
            <a:r>
              <a:rPr lang="es-ES" sz="1600" dirty="0" err="1">
                <a:solidFill>
                  <a:schemeClr val="tx1"/>
                </a:solidFill>
              </a:rPr>
              <a:t>Tahun</a:t>
            </a:r>
            <a:r>
              <a:rPr lang="es-ES" sz="1600" dirty="0">
                <a:solidFill>
                  <a:schemeClr val="tx1"/>
                </a:solidFill>
              </a:rPr>
              <a:t> 2018 </a:t>
            </a:r>
            <a:r>
              <a:rPr lang="es-ES" sz="1600" dirty="0" err="1">
                <a:solidFill>
                  <a:schemeClr val="tx1"/>
                </a:solidFill>
              </a:rPr>
              <a:t>tanggal</a:t>
            </a:r>
            <a:r>
              <a:rPr lang="es-ES" sz="1600" dirty="0">
                <a:solidFill>
                  <a:schemeClr val="tx1"/>
                </a:solidFill>
              </a:rPr>
              <a:t> </a:t>
            </a:r>
            <a:r>
              <a:rPr lang="es-ES" sz="1600" dirty="0" err="1">
                <a:solidFill>
                  <a:schemeClr val="tx1"/>
                </a:solidFill>
              </a:rPr>
              <a:t>tentang</a:t>
            </a:r>
            <a:r>
              <a:rPr lang="es-ES" sz="1600" dirty="0">
                <a:solidFill>
                  <a:schemeClr val="tx1"/>
                </a:solidFill>
              </a:rPr>
              <a:t> </a:t>
            </a:r>
            <a:r>
              <a:rPr lang="es-ES" sz="1600" dirty="0" err="1">
                <a:solidFill>
                  <a:schemeClr val="tx1"/>
                </a:solidFill>
              </a:rPr>
              <a:t>Pedoman</a:t>
            </a:r>
            <a:r>
              <a:rPr lang="es-ES" sz="1600" dirty="0">
                <a:solidFill>
                  <a:schemeClr val="tx1"/>
                </a:solidFill>
              </a:rPr>
              <a:t> dan Tata Cara </a:t>
            </a:r>
            <a:r>
              <a:rPr lang="es-ES" sz="1600" dirty="0" err="1">
                <a:solidFill>
                  <a:schemeClr val="tx1"/>
                </a:solidFill>
              </a:rPr>
              <a:t>Pelayanan</a:t>
            </a:r>
            <a:r>
              <a:rPr lang="es-ES" sz="1600" dirty="0">
                <a:solidFill>
                  <a:schemeClr val="tx1"/>
                </a:solidFill>
              </a:rPr>
              <a:t> </a:t>
            </a:r>
            <a:r>
              <a:rPr lang="es-ES" sz="1600" dirty="0" err="1">
                <a:solidFill>
                  <a:schemeClr val="tx1"/>
                </a:solidFill>
              </a:rPr>
              <a:t>Perizinan</a:t>
            </a:r>
            <a:r>
              <a:rPr lang="es-ES" sz="1600" dirty="0">
                <a:solidFill>
                  <a:schemeClr val="tx1"/>
                </a:solidFill>
              </a:rPr>
              <a:t> dan Non </a:t>
            </a:r>
            <a:r>
              <a:rPr lang="es-ES" sz="1600" dirty="0" err="1">
                <a:solidFill>
                  <a:schemeClr val="tx1"/>
                </a:solidFill>
              </a:rPr>
              <a:t>Perizinan</a:t>
            </a:r>
            <a:r>
              <a:rPr lang="es-ES" sz="1600" dirty="0">
                <a:solidFill>
                  <a:schemeClr val="tx1"/>
                </a:solidFill>
              </a:rPr>
              <a:t> pada Dinas </a:t>
            </a:r>
            <a:r>
              <a:rPr lang="es-ES" sz="1600" dirty="0" err="1">
                <a:solidFill>
                  <a:schemeClr val="tx1"/>
                </a:solidFill>
              </a:rPr>
              <a:t>Penanaman</a:t>
            </a:r>
            <a:r>
              <a:rPr lang="es-ES" sz="1600" dirty="0">
                <a:solidFill>
                  <a:schemeClr val="tx1"/>
                </a:solidFill>
              </a:rPr>
              <a:t> Modal dan </a:t>
            </a:r>
            <a:r>
              <a:rPr lang="es-ES" sz="1600" dirty="0" err="1">
                <a:solidFill>
                  <a:schemeClr val="tx1"/>
                </a:solidFill>
              </a:rPr>
              <a:t>Pelayanan</a:t>
            </a:r>
            <a:r>
              <a:rPr lang="es-ES" sz="1600" dirty="0">
                <a:solidFill>
                  <a:schemeClr val="tx1"/>
                </a:solidFill>
              </a:rPr>
              <a:t> </a:t>
            </a:r>
            <a:r>
              <a:rPr lang="es-ES" sz="1600" dirty="0" err="1">
                <a:solidFill>
                  <a:schemeClr val="tx1"/>
                </a:solidFill>
              </a:rPr>
              <a:t>Terpadu</a:t>
            </a:r>
            <a:r>
              <a:rPr lang="es-ES" sz="1600" dirty="0">
                <a:solidFill>
                  <a:schemeClr val="tx1"/>
                </a:solidFill>
              </a:rPr>
              <a:t> Satu </a:t>
            </a:r>
            <a:r>
              <a:rPr lang="es-ES" sz="1600" dirty="0" err="1">
                <a:solidFill>
                  <a:schemeClr val="tx1"/>
                </a:solidFill>
              </a:rPr>
              <a:t>Pintu</a:t>
            </a:r>
            <a:r>
              <a:rPr lang="es-ES" sz="1600" dirty="0">
                <a:solidFill>
                  <a:schemeClr val="tx1"/>
                </a:solidFill>
              </a:rPr>
              <a:t> </a:t>
            </a:r>
            <a:r>
              <a:rPr lang="es-ES" sz="1600" dirty="0" err="1">
                <a:solidFill>
                  <a:schemeClr val="tx1"/>
                </a:solidFill>
              </a:rPr>
              <a:t>Kota</a:t>
            </a:r>
            <a:r>
              <a:rPr lang="es-ES" sz="1600" dirty="0">
                <a:solidFill>
                  <a:schemeClr val="tx1"/>
                </a:solidFill>
              </a:rPr>
              <a:t> </a:t>
            </a:r>
            <a:r>
              <a:rPr lang="es-ES" sz="1600" dirty="0" err="1">
                <a:solidFill>
                  <a:schemeClr val="tx1"/>
                </a:solidFill>
              </a:rPr>
              <a:t>Mercure</a:t>
            </a:r>
            <a:endParaRPr lang="es-ES" sz="1600" dirty="0">
              <a:solidFill>
                <a:schemeClr val="tx1"/>
              </a:solidFill>
            </a:endParaRPr>
          </a:p>
          <a:p>
            <a:pPr marL="342900" indent="-342900" algn="just" eaLnBrk="1" hangingPunct="1">
              <a:buFontTx/>
              <a:buAutoNum type="arabicParenR"/>
              <a:defRPr/>
            </a:pPr>
            <a:r>
              <a:rPr lang="en-US" sz="1600" dirty="0" err="1">
                <a:solidFill>
                  <a:schemeClr val="tx1"/>
                </a:solidFill>
              </a:rPr>
              <a:t>Perwali</a:t>
            </a:r>
            <a:r>
              <a:rPr lang="en-US" sz="1600" dirty="0">
                <a:solidFill>
                  <a:schemeClr val="tx1"/>
                </a:solidFill>
              </a:rPr>
              <a:t> No. 72 </a:t>
            </a:r>
            <a:r>
              <a:rPr lang="en-US" sz="1600" dirty="0" err="1">
                <a:solidFill>
                  <a:schemeClr val="tx1"/>
                </a:solidFill>
              </a:rPr>
              <a:t>Tahun</a:t>
            </a:r>
            <a:r>
              <a:rPr lang="en-US" sz="1600" dirty="0">
                <a:solidFill>
                  <a:schemeClr val="tx1"/>
                </a:solidFill>
              </a:rPr>
              <a:t> </a:t>
            </a:r>
            <a:r>
              <a:rPr lang="en-US" sz="1600" dirty="0" err="1">
                <a:solidFill>
                  <a:schemeClr val="tx1"/>
                </a:solidFill>
              </a:rPr>
              <a:t>tanggal</a:t>
            </a:r>
            <a:r>
              <a:rPr lang="en-US" sz="1600" dirty="0">
                <a:solidFill>
                  <a:schemeClr val="tx1"/>
                </a:solidFill>
              </a:rPr>
              <a:t> </a:t>
            </a:r>
            <a:r>
              <a:rPr lang="en-US" sz="1600" dirty="0" err="1">
                <a:solidFill>
                  <a:schemeClr val="tx1"/>
                </a:solidFill>
              </a:rPr>
              <a:t>tentang</a:t>
            </a:r>
            <a:r>
              <a:rPr lang="en-US" sz="1600" dirty="0">
                <a:solidFill>
                  <a:schemeClr val="tx1"/>
                </a:solidFill>
              </a:rPr>
              <a:t> SISTEM ELEKTRONIK DALAM PERIZINAN DAN NON PERIZINAN DI LINGKUNGAN DINAS PENANAMAN MODAL DAN PELAYANAN TERPADU SATU PINTU KOTA </a:t>
            </a:r>
            <a:r>
              <a:rPr lang="en-US" sz="1600" dirty="0" err="1">
                <a:solidFill>
                  <a:schemeClr val="tx1"/>
                </a:solidFill>
              </a:rPr>
              <a:t>Mercure</a:t>
            </a:r>
            <a:endParaRPr lang="en-US" sz="1600" dirty="0">
              <a:solidFill>
                <a:schemeClr val="tx1"/>
              </a:solidFill>
            </a:endParaRPr>
          </a:p>
          <a:p>
            <a:pPr marL="342900" indent="-342900" algn="just" eaLnBrk="1" hangingPunct="1">
              <a:buFontTx/>
              <a:buAutoNum type="arabicParenR"/>
              <a:defRPr/>
            </a:pPr>
            <a:r>
              <a:rPr lang="nb-NO" sz="1600" dirty="0">
                <a:solidFill>
                  <a:schemeClr val="tx1"/>
                </a:solidFill>
              </a:rPr>
              <a:t>SOP No. P2R-001/SOP.AP-DPMPTSP/2018 Tanggal 16 Juli 2018 tentang Izin Prinsip (IP)</a:t>
            </a:r>
          </a:p>
          <a:p>
            <a:pPr marL="342900" indent="-342900" algn="just" eaLnBrk="1" hangingPunct="1">
              <a:buFontTx/>
              <a:buAutoNum type="arabicParenR"/>
              <a:defRPr/>
            </a:pPr>
            <a:r>
              <a:rPr lang="en-US" sz="1600" dirty="0">
                <a:solidFill>
                  <a:schemeClr val="tx1"/>
                </a:solidFill>
              </a:rPr>
              <a:t>SOP No. P2R-003/SOP.AP-DPMPTSP/2018 </a:t>
            </a:r>
            <a:r>
              <a:rPr lang="en-US" sz="1600" dirty="0" err="1">
                <a:solidFill>
                  <a:schemeClr val="tx1"/>
                </a:solidFill>
              </a:rPr>
              <a:t>Tanggal</a:t>
            </a:r>
            <a:r>
              <a:rPr lang="en-US" sz="1600" dirty="0">
                <a:solidFill>
                  <a:schemeClr val="tx1"/>
                </a:solidFill>
              </a:rPr>
              <a:t> 16 </a:t>
            </a:r>
            <a:r>
              <a:rPr lang="en-US" sz="1600" dirty="0" err="1">
                <a:solidFill>
                  <a:schemeClr val="tx1"/>
                </a:solidFill>
              </a:rPr>
              <a:t>Juli</a:t>
            </a:r>
            <a:r>
              <a:rPr lang="en-US" sz="1600" dirty="0">
                <a:solidFill>
                  <a:schemeClr val="tx1"/>
                </a:solidFill>
              </a:rPr>
              <a:t> 2018 </a:t>
            </a:r>
            <a:r>
              <a:rPr lang="en-US" sz="1600" dirty="0" err="1">
                <a:solidFill>
                  <a:schemeClr val="tx1"/>
                </a:solidFill>
              </a:rPr>
              <a:t>tentang</a:t>
            </a:r>
            <a:r>
              <a:rPr lang="en-US" sz="1600" dirty="0">
                <a:solidFill>
                  <a:schemeClr val="tx1"/>
                </a:solidFill>
              </a:rPr>
              <a:t> </a:t>
            </a:r>
            <a:r>
              <a:rPr lang="en-US" sz="1600" dirty="0" err="1">
                <a:solidFill>
                  <a:schemeClr val="tx1"/>
                </a:solidFill>
              </a:rPr>
              <a:t>Izin</a:t>
            </a:r>
            <a:r>
              <a:rPr lang="en-US" sz="1600" dirty="0">
                <a:solidFill>
                  <a:schemeClr val="tx1"/>
                </a:solidFill>
              </a:rPr>
              <a:t> </a:t>
            </a:r>
            <a:r>
              <a:rPr lang="en-US" sz="1600" dirty="0" err="1">
                <a:solidFill>
                  <a:schemeClr val="tx1"/>
                </a:solidFill>
              </a:rPr>
              <a:t>Penggunaan</a:t>
            </a:r>
            <a:r>
              <a:rPr lang="en-US" sz="1600" dirty="0">
                <a:solidFill>
                  <a:schemeClr val="tx1"/>
                </a:solidFill>
              </a:rPr>
              <a:t> </a:t>
            </a:r>
            <a:r>
              <a:rPr lang="en-US" sz="1600" dirty="0" err="1">
                <a:solidFill>
                  <a:schemeClr val="tx1"/>
                </a:solidFill>
              </a:rPr>
              <a:t>Pemanfaatan</a:t>
            </a:r>
            <a:r>
              <a:rPr lang="en-US" sz="1600" dirty="0">
                <a:solidFill>
                  <a:schemeClr val="tx1"/>
                </a:solidFill>
              </a:rPr>
              <a:t> Tanah.</a:t>
            </a:r>
            <a:endParaRPr lang="en-US" sz="1600" b="1" dirty="0">
              <a:solidFill>
                <a:schemeClr val="tx1"/>
              </a:solidFill>
            </a:endParaRPr>
          </a:p>
          <a:p>
            <a:pPr eaLnBrk="1" hangingPunct="1">
              <a:defRPr/>
            </a:pPr>
            <a:endParaRPr lang="en-US" sz="1400" dirty="0">
              <a:solidFill>
                <a:schemeClr val="tx1"/>
              </a:solidFill>
            </a:endParaRPr>
          </a:p>
        </p:txBody>
      </p:sp>
      <p:sp>
        <p:nvSpPr>
          <p:cNvPr id="8" name="Rectangle 7"/>
          <p:cNvSpPr/>
          <p:nvPr/>
        </p:nvSpPr>
        <p:spPr>
          <a:xfrm>
            <a:off x="4572000" y="692150"/>
            <a:ext cx="4592637" cy="6165850"/>
          </a:xfrm>
          <a:prstGeom prst="rect">
            <a:avLst/>
          </a:prstGeom>
        </p:spPr>
        <p:style>
          <a:lnRef idx="3">
            <a:schemeClr val="lt1"/>
          </a:lnRef>
          <a:fillRef idx="1">
            <a:schemeClr val="accent4"/>
          </a:fillRef>
          <a:effectRef idx="1">
            <a:schemeClr val="accent4"/>
          </a:effectRef>
          <a:fontRef idx="minor">
            <a:schemeClr val="lt1"/>
          </a:fontRef>
        </p:style>
        <p:txBody>
          <a:bodyPr/>
          <a:lstStyle/>
          <a:p>
            <a:pPr eaLnBrk="1" hangingPunct="1">
              <a:defRPr/>
            </a:pPr>
            <a:r>
              <a:rPr lang="en-US" sz="2000" b="1" dirty="0">
                <a:solidFill>
                  <a:schemeClr val="tx1"/>
                </a:solidFill>
              </a:rPr>
              <a:t>Level 2</a:t>
            </a:r>
          </a:p>
          <a:p>
            <a:pPr eaLnBrk="1" hangingPunct="1">
              <a:defRPr/>
            </a:pPr>
            <a:r>
              <a:rPr lang="en-US" sz="1400" dirty="0">
                <a:solidFill>
                  <a:schemeClr val="tx1"/>
                </a:solidFill>
              </a:rPr>
              <a:t>Website JDIH Kota </a:t>
            </a:r>
            <a:r>
              <a:rPr lang="en-US" sz="1400" dirty="0" err="1">
                <a:solidFill>
                  <a:schemeClr val="tx1"/>
                </a:solidFill>
              </a:rPr>
              <a:t>Mercure</a:t>
            </a:r>
            <a:r>
              <a:rPr lang="en-US" sz="1400" dirty="0">
                <a:solidFill>
                  <a:schemeClr val="tx1"/>
                </a:solidFill>
              </a:rPr>
              <a:t>;</a:t>
            </a:r>
          </a:p>
          <a:p>
            <a:pPr eaLnBrk="1" hangingPunct="1">
              <a:defRPr/>
            </a:pPr>
            <a:r>
              <a:rPr lang="en-US" sz="1400" dirty="0">
                <a:solidFill>
                  <a:schemeClr val="tx1"/>
                </a:solidFill>
              </a:rPr>
              <a:t>Website DPMPTSP;</a:t>
            </a:r>
          </a:p>
          <a:p>
            <a:pPr eaLnBrk="1" hangingPunct="1">
              <a:defRPr/>
            </a:pPr>
            <a:r>
              <a:rPr lang="en-US" sz="1400" dirty="0" err="1">
                <a:solidFill>
                  <a:schemeClr val="tx1"/>
                </a:solidFill>
              </a:rPr>
              <a:t>Sosi.Perwali</a:t>
            </a:r>
            <a:r>
              <a:rPr lang="en-US" sz="1400" dirty="0">
                <a:solidFill>
                  <a:schemeClr val="tx1"/>
                </a:solidFill>
              </a:rPr>
              <a:t> No70 . </a:t>
            </a:r>
            <a:r>
              <a:rPr lang="en-US" sz="1400" dirty="0" err="1">
                <a:solidFill>
                  <a:schemeClr val="tx1"/>
                </a:solidFill>
              </a:rPr>
              <a:t>pada</a:t>
            </a:r>
            <a:r>
              <a:rPr lang="en-US" sz="1400" dirty="0">
                <a:solidFill>
                  <a:schemeClr val="tx1"/>
                </a:solidFill>
              </a:rPr>
              <a:t> </a:t>
            </a:r>
            <a:r>
              <a:rPr lang="en-US" sz="1400" dirty="0" err="1">
                <a:solidFill>
                  <a:schemeClr val="tx1"/>
                </a:solidFill>
              </a:rPr>
              <a:t>tanggal</a:t>
            </a:r>
            <a:r>
              <a:rPr lang="en-US" sz="1400" dirty="0">
                <a:solidFill>
                  <a:schemeClr val="tx1"/>
                </a:solidFill>
              </a:rPr>
              <a:t> 22 </a:t>
            </a:r>
            <a:r>
              <a:rPr lang="en-US" sz="1400" dirty="0" err="1">
                <a:solidFill>
                  <a:schemeClr val="tx1"/>
                </a:solidFill>
              </a:rPr>
              <a:t>Maret</a:t>
            </a:r>
            <a:r>
              <a:rPr lang="en-US" sz="1400" dirty="0">
                <a:solidFill>
                  <a:schemeClr val="tx1"/>
                </a:solidFill>
              </a:rPr>
              <a:t> 2018 </a:t>
            </a:r>
            <a:r>
              <a:rPr lang="en-US" sz="1400" dirty="0" err="1">
                <a:solidFill>
                  <a:schemeClr val="tx1"/>
                </a:solidFill>
              </a:rPr>
              <a:t>bertempat</a:t>
            </a:r>
            <a:r>
              <a:rPr lang="en-US" sz="1400" dirty="0">
                <a:solidFill>
                  <a:schemeClr val="tx1"/>
                </a:solidFill>
              </a:rPr>
              <a:t> di Aula </a:t>
            </a:r>
            <a:r>
              <a:rPr lang="en-US" sz="1400" dirty="0" err="1">
                <a:solidFill>
                  <a:schemeClr val="tx1"/>
                </a:solidFill>
              </a:rPr>
              <a:t>Kecamatan</a:t>
            </a:r>
            <a:r>
              <a:rPr lang="en-US" sz="1400" dirty="0">
                <a:solidFill>
                  <a:schemeClr val="tx1"/>
                </a:solidFill>
              </a:rPr>
              <a:t> </a:t>
            </a:r>
            <a:r>
              <a:rPr lang="en-US" sz="1400" dirty="0" err="1">
                <a:solidFill>
                  <a:schemeClr val="tx1"/>
                </a:solidFill>
              </a:rPr>
              <a:t>Mercure</a:t>
            </a:r>
            <a:r>
              <a:rPr lang="en-US" sz="1400" dirty="0">
                <a:solidFill>
                  <a:schemeClr val="tx1"/>
                </a:solidFill>
              </a:rPr>
              <a:t> </a:t>
            </a:r>
            <a:r>
              <a:rPr lang="en-US" sz="1400" dirty="0" err="1">
                <a:solidFill>
                  <a:schemeClr val="tx1"/>
                </a:solidFill>
              </a:rPr>
              <a:t>Timur</a:t>
            </a:r>
            <a:endParaRPr lang="en-US" sz="1400" dirty="0">
              <a:solidFill>
                <a:schemeClr val="tx1"/>
              </a:solidFill>
            </a:endParaRPr>
          </a:p>
          <a:p>
            <a:pPr eaLnBrk="1" hangingPunct="1">
              <a:defRPr/>
            </a:pPr>
            <a:r>
              <a:rPr lang="en-US" sz="1400" dirty="0" err="1">
                <a:solidFill>
                  <a:schemeClr val="tx1"/>
                </a:solidFill>
              </a:rPr>
              <a:t>Sos</a:t>
            </a:r>
            <a:r>
              <a:rPr lang="en-US" sz="1400" dirty="0">
                <a:solidFill>
                  <a:schemeClr val="tx1"/>
                </a:solidFill>
              </a:rPr>
              <a:t>. </a:t>
            </a:r>
            <a:r>
              <a:rPr lang="en-US" sz="1400" dirty="0" err="1">
                <a:solidFill>
                  <a:schemeClr val="tx1"/>
                </a:solidFill>
              </a:rPr>
              <a:t>Perwali</a:t>
            </a:r>
            <a:r>
              <a:rPr lang="en-US" sz="1400" dirty="0">
                <a:solidFill>
                  <a:schemeClr val="tx1"/>
                </a:solidFill>
              </a:rPr>
              <a:t> No.71 </a:t>
            </a:r>
            <a:r>
              <a:rPr lang="en-US" sz="1400" dirty="0" err="1">
                <a:solidFill>
                  <a:schemeClr val="tx1"/>
                </a:solidFill>
              </a:rPr>
              <a:t>Tahun</a:t>
            </a:r>
            <a:r>
              <a:rPr lang="en-US" sz="1400" dirty="0">
                <a:solidFill>
                  <a:schemeClr val="tx1"/>
                </a:solidFill>
              </a:rPr>
              <a:t> </a:t>
            </a:r>
            <a:r>
              <a:rPr lang="en-US" sz="1400" dirty="0" err="1">
                <a:solidFill>
                  <a:schemeClr val="tx1"/>
                </a:solidFill>
              </a:rPr>
              <a:t>kemuadahan</a:t>
            </a:r>
            <a:r>
              <a:rPr lang="en-US" sz="1400" dirty="0">
                <a:solidFill>
                  <a:schemeClr val="tx1"/>
                </a:solidFill>
              </a:rPr>
              <a:t> </a:t>
            </a:r>
            <a:r>
              <a:rPr lang="en-US" sz="1400" dirty="0" err="1">
                <a:solidFill>
                  <a:schemeClr val="tx1"/>
                </a:solidFill>
              </a:rPr>
              <a:t>pelayan</a:t>
            </a:r>
            <a:r>
              <a:rPr lang="en-US" sz="1400" dirty="0">
                <a:solidFill>
                  <a:schemeClr val="tx1"/>
                </a:solidFill>
              </a:rPr>
              <a:t> IMB </a:t>
            </a:r>
            <a:r>
              <a:rPr lang="en-US" sz="1400" dirty="0" err="1">
                <a:solidFill>
                  <a:schemeClr val="tx1"/>
                </a:solidFill>
              </a:rPr>
              <a:t>secara</a:t>
            </a:r>
            <a:r>
              <a:rPr lang="en-US" sz="1400" dirty="0">
                <a:solidFill>
                  <a:schemeClr val="tx1"/>
                </a:solidFill>
              </a:rPr>
              <a:t> online. </a:t>
            </a:r>
            <a:r>
              <a:rPr lang="en-US" sz="1400" dirty="0" err="1">
                <a:solidFill>
                  <a:schemeClr val="tx1"/>
                </a:solidFill>
              </a:rPr>
              <a:t>dihadiri</a:t>
            </a:r>
            <a:r>
              <a:rPr lang="en-US" sz="1400" dirty="0">
                <a:solidFill>
                  <a:schemeClr val="tx1"/>
                </a:solidFill>
              </a:rPr>
              <a:t> </a:t>
            </a:r>
            <a:r>
              <a:rPr lang="en-US" sz="1400" dirty="0" err="1">
                <a:solidFill>
                  <a:schemeClr val="tx1"/>
                </a:solidFill>
              </a:rPr>
              <a:t>oleh</a:t>
            </a:r>
            <a:r>
              <a:rPr lang="en-US" sz="1400" dirty="0">
                <a:solidFill>
                  <a:schemeClr val="tx1"/>
                </a:solidFill>
              </a:rPr>
              <a:t> </a:t>
            </a:r>
            <a:r>
              <a:rPr lang="en-US" sz="1400" dirty="0" err="1">
                <a:solidFill>
                  <a:schemeClr val="tx1"/>
                </a:solidFill>
              </a:rPr>
              <a:t>Instansi</a:t>
            </a:r>
            <a:r>
              <a:rPr lang="en-US" sz="1400" dirty="0">
                <a:solidFill>
                  <a:schemeClr val="tx1"/>
                </a:solidFill>
              </a:rPr>
              <a:t> </a:t>
            </a:r>
            <a:r>
              <a:rPr lang="en-US" sz="1400" dirty="0" err="1">
                <a:solidFill>
                  <a:schemeClr val="tx1"/>
                </a:solidFill>
              </a:rPr>
              <a:t>terkait</a:t>
            </a:r>
            <a:r>
              <a:rPr lang="en-US" sz="1400" dirty="0">
                <a:solidFill>
                  <a:schemeClr val="tx1"/>
                </a:solidFill>
              </a:rPr>
              <a:t> di </a:t>
            </a:r>
            <a:r>
              <a:rPr lang="en-US" sz="1400" dirty="0" err="1">
                <a:solidFill>
                  <a:schemeClr val="tx1"/>
                </a:solidFill>
              </a:rPr>
              <a:t>lingkungan</a:t>
            </a:r>
            <a:r>
              <a:rPr lang="en-US" sz="1400" dirty="0">
                <a:solidFill>
                  <a:schemeClr val="tx1"/>
                </a:solidFill>
              </a:rPr>
              <a:t> </a:t>
            </a:r>
            <a:r>
              <a:rPr lang="en-US" sz="1400" dirty="0" err="1">
                <a:solidFill>
                  <a:schemeClr val="tx1"/>
                </a:solidFill>
              </a:rPr>
              <a:t>Pemerintah</a:t>
            </a:r>
            <a:r>
              <a:rPr lang="en-US" sz="1400" dirty="0">
                <a:solidFill>
                  <a:schemeClr val="tx1"/>
                </a:solidFill>
              </a:rPr>
              <a:t> Kota </a:t>
            </a:r>
            <a:r>
              <a:rPr lang="en-US" sz="1400" dirty="0" err="1">
                <a:solidFill>
                  <a:schemeClr val="tx1"/>
                </a:solidFill>
              </a:rPr>
              <a:t>Mercure</a:t>
            </a:r>
            <a:r>
              <a:rPr lang="en-US" sz="1400" dirty="0">
                <a:solidFill>
                  <a:schemeClr val="tx1"/>
                </a:solidFill>
              </a:rPr>
              <a:t>, </a:t>
            </a:r>
            <a:r>
              <a:rPr lang="en-US" sz="1400" dirty="0" err="1">
                <a:solidFill>
                  <a:schemeClr val="tx1"/>
                </a:solidFill>
              </a:rPr>
              <a:t>ketua</a:t>
            </a:r>
            <a:r>
              <a:rPr lang="en-US" sz="1400" dirty="0">
                <a:solidFill>
                  <a:schemeClr val="tx1"/>
                </a:solidFill>
              </a:rPr>
              <a:t> </a:t>
            </a:r>
            <a:r>
              <a:rPr lang="en-US" sz="1400" dirty="0" err="1">
                <a:solidFill>
                  <a:schemeClr val="tx1"/>
                </a:solidFill>
              </a:rPr>
              <a:t>Asosiasi</a:t>
            </a:r>
            <a:r>
              <a:rPr lang="en-US" sz="1400" dirty="0">
                <a:solidFill>
                  <a:schemeClr val="tx1"/>
                </a:solidFill>
              </a:rPr>
              <a:t> Usaha di </a:t>
            </a:r>
            <a:r>
              <a:rPr lang="en-US" sz="1400" dirty="0" err="1">
                <a:solidFill>
                  <a:schemeClr val="tx1"/>
                </a:solidFill>
              </a:rPr>
              <a:t>wilayah</a:t>
            </a:r>
            <a:r>
              <a:rPr lang="en-US" sz="1400" dirty="0">
                <a:solidFill>
                  <a:schemeClr val="tx1"/>
                </a:solidFill>
              </a:rPr>
              <a:t> Kota </a:t>
            </a:r>
            <a:r>
              <a:rPr lang="en-US" sz="1400" dirty="0" err="1">
                <a:solidFill>
                  <a:schemeClr val="tx1"/>
                </a:solidFill>
              </a:rPr>
              <a:t>Mercure</a:t>
            </a:r>
            <a:r>
              <a:rPr lang="en-US" sz="1400" dirty="0">
                <a:solidFill>
                  <a:schemeClr val="tx1"/>
                </a:solidFill>
              </a:rPr>
              <a:t>, </a:t>
            </a:r>
            <a:r>
              <a:rPr lang="en-US" sz="1400" dirty="0" err="1">
                <a:solidFill>
                  <a:schemeClr val="tx1"/>
                </a:solidFill>
              </a:rPr>
              <a:t>Kasi</a:t>
            </a:r>
            <a:r>
              <a:rPr lang="en-US" sz="1400" dirty="0">
                <a:solidFill>
                  <a:schemeClr val="tx1"/>
                </a:solidFill>
              </a:rPr>
              <a:t> </a:t>
            </a:r>
            <a:r>
              <a:rPr lang="en-US" sz="1400" dirty="0" err="1">
                <a:solidFill>
                  <a:schemeClr val="tx1"/>
                </a:solidFill>
              </a:rPr>
              <a:t>Dalbang</a:t>
            </a:r>
            <a:r>
              <a:rPr lang="en-US" sz="1400" dirty="0">
                <a:solidFill>
                  <a:schemeClr val="tx1"/>
                </a:solidFill>
              </a:rPr>
              <a:t> </a:t>
            </a:r>
            <a:r>
              <a:rPr lang="en-US" sz="1400" dirty="0" err="1">
                <a:solidFill>
                  <a:schemeClr val="tx1"/>
                </a:solidFill>
              </a:rPr>
              <a:t>Kecamatan</a:t>
            </a:r>
            <a:r>
              <a:rPr lang="en-US" sz="1400" dirty="0">
                <a:solidFill>
                  <a:schemeClr val="tx1"/>
                </a:solidFill>
              </a:rPr>
              <a:t> se-Kota </a:t>
            </a:r>
            <a:r>
              <a:rPr lang="en-US" sz="1400" dirty="0" err="1">
                <a:solidFill>
                  <a:schemeClr val="tx1"/>
                </a:solidFill>
              </a:rPr>
              <a:t>Mercure</a:t>
            </a:r>
            <a:r>
              <a:rPr lang="en-US" sz="1400" dirty="0">
                <a:solidFill>
                  <a:schemeClr val="tx1"/>
                </a:solidFill>
              </a:rPr>
              <a:t>, </a:t>
            </a:r>
            <a:r>
              <a:rPr lang="en-US" sz="1400" dirty="0" err="1">
                <a:solidFill>
                  <a:schemeClr val="tx1"/>
                </a:solidFill>
              </a:rPr>
              <a:t>ketua</a:t>
            </a:r>
            <a:r>
              <a:rPr lang="en-US" sz="1400" dirty="0">
                <a:solidFill>
                  <a:schemeClr val="tx1"/>
                </a:solidFill>
              </a:rPr>
              <a:t> LPM </a:t>
            </a:r>
            <a:r>
              <a:rPr lang="en-US" sz="1400" dirty="0" err="1">
                <a:solidFill>
                  <a:schemeClr val="tx1"/>
                </a:solidFill>
              </a:rPr>
              <a:t>dan</a:t>
            </a:r>
            <a:r>
              <a:rPr lang="en-US" sz="1400" dirty="0">
                <a:solidFill>
                  <a:schemeClr val="tx1"/>
                </a:solidFill>
              </a:rPr>
              <a:t> </a:t>
            </a:r>
            <a:r>
              <a:rPr lang="en-US" sz="1400" dirty="0" err="1">
                <a:solidFill>
                  <a:schemeClr val="tx1"/>
                </a:solidFill>
              </a:rPr>
              <a:t>Kasi</a:t>
            </a:r>
            <a:r>
              <a:rPr lang="en-US" sz="1400" dirty="0">
                <a:solidFill>
                  <a:schemeClr val="tx1"/>
                </a:solidFill>
              </a:rPr>
              <a:t> </a:t>
            </a:r>
            <a:r>
              <a:rPr lang="en-US" sz="1400" dirty="0" err="1">
                <a:solidFill>
                  <a:schemeClr val="tx1"/>
                </a:solidFill>
              </a:rPr>
              <a:t>Ekbang</a:t>
            </a:r>
            <a:r>
              <a:rPr lang="en-US" sz="1400" dirty="0">
                <a:solidFill>
                  <a:schemeClr val="tx1"/>
                </a:solidFill>
              </a:rPr>
              <a:t> </a:t>
            </a:r>
            <a:r>
              <a:rPr lang="en-US" sz="1400" dirty="0" err="1">
                <a:solidFill>
                  <a:schemeClr val="tx1"/>
                </a:solidFill>
              </a:rPr>
              <a:t>Kelurahan</a:t>
            </a:r>
            <a:r>
              <a:rPr lang="en-US" sz="1400" dirty="0">
                <a:solidFill>
                  <a:schemeClr val="tx1"/>
                </a:solidFill>
              </a:rPr>
              <a:t>.</a:t>
            </a:r>
          </a:p>
          <a:p>
            <a:pPr eaLnBrk="1" hangingPunct="1">
              <a:defRPr/>
            </a:pPr>
            <a:r>
              <a:rPr lang="en-US" sz="1400" dirty="0" err="1">
                <a:solidFill>
                  <a:schemeClr val="tx1"/>
                </a:solidFill>
              </a:rPr>
              <a:t>Sosialisasi</a:t>
            </a:r>
            <a:r>
              <a:rPr lang="en-US" sz="1400" dirty="0">
                <a:solidFill>
                  <a:schemeClr val="tx1"/>
                </a:solidFill>
              </a:rPr>
              <a:t> </a:t>
            </a:r>
            <a:r>
              <a:rPr lang="en-US" sz="1400" dirty="0" err="1">
                <a:solidFill>
                  <a:schemeClr val="tx1"/>
                </a:solidFill>
              </a:rPr>
              <a:t>Mekanisme</a:t>
            </a:r>
            <a:r>
              <a:rPr lang="en-US" sz="1400" dirty="0">
                <a:solidFill>
                  <a:schemeClr val="tx1"/>
                </a:solidFill>
              </a:rPr>
              <a:t> </a:t>
            </a:r>
            <a:r>
              <a:rPr lang="en-US" sz="1400" dirty="0" err="1">
                <a:solidFill>
                  <a:schemeClr val="tx1"/>
                </a:solidFill>
              </a:rPr>
              <a:t>Pelayanan</a:t>
            </a:r>
            <a:r>
              <a:rPr lang="en-US" sz="1400" dirty="0">
                <a:solidFill>
                  <a:schemeClr val="tx1"/>
                </a:solidFill>
              </a:rPr>
              <a:t> </a:t>
            </a:r>
            <a:r>
              <a:rPr lang="en-US" sz="1400" dirty="0" err="1">
                <a:solidFill>
                  <a:schemeClr val="tx1"/>
                </a:solidFill>
              </a:rPr>
              <a:t>Perizinan</a:t>
            </a:r>
            <a:r>
              <a:rPr lang="en-US" sz="1400" dirty="0">
                <a:solidFill>
                  <a:schemeClr val="tx1"/>
                </a:solidFill>
              </a:rPr>
              <a:t> di Kota </a:t>
            </a:r>
            <a:r>
              <a:rPr lang="en-US" sz="1400" dirty="0" err="1">
                <a:solidFill>
                  <a:schemeClr val="tx1"/>
                </a:solidFill>
              </a:rPr>
              <a:t>Mercure</a:t>
            </a:r>
            <a:r>
              <a:rPr lang="en-US" sz="1400" dirty="0">
                <a:solidFill>
                  <a:schemeClr val="tx1"/>
                </a:solidFill>
              </a:rPr>
              <a:t>, </a:t>
            </a:r>
            <a:r>
              <a:rPr lang="en-US" sz="1400" dirty="0" err="1">
                <a:solidFill>
                  <a:schemeClr val="tx1"/>
                </a:solidFill>
              </a:rPr>
              <a:t>pada</a:t>
            </a:r>
            <a:r>
              <a:rPr lang="en-US" sz="1400" dirty="0">
                <a:solidFill>
                  <a:schemeClr val="tx1"/>
                </a:solidFill>
              </a:rPr>
              <a:t> </a:t>
            </a:r>
            <a:r>
              <a:rPr lang="en-US" sz="1400" dirty="0" err="1">
                <a:solidFill>
                  <a:schemeClr val="tx1"/>
                </a:solidFill>
              </a:rPr>
              <a:t>tanggal</a:t>
            </a:r>
            <a:r>
              <a:rPr lang="en-US" sz="1400" dirty="0">
                <a:solidFill>
                  <a:schemeClr val="tx1"/>
                </a:solidFill>
              </a:rPr>
              <a:t> 17 </a:t>
            </a:r>
            <a:r>
              <a:rPr lang="en-US" sz="1400" dirty="0" err="1">
                <a:solidFill>
                  <a:schemeClr val="tx1"/>
                </a:solidFill>
              </a:rPr>
              <a:t>Juli</a:t>
            </a:r>
            <a:r>
              <a:rPr lang="en-US" sz="1400" dirty="0">
                <a:solidFill>
                  <a:schemeClr val="tx1"/>
                </a:solidFill>
              </a:rPr>
              <a:t> 2018 </a:t>
            </a:r>
            <a:r>
              <a:rPr lang="en-US" sz="1400" dirty="0" err="1">
                <a:solidFill>
                  <a:schemeClr val="tx1"/>
                </a:solidFill>
              </a:rPr>
              <a:t>dan</a:t>
            </a:r>
            <a:r>
              <a:rPr lang="en-US" sz="1400" dirty="0">
                <a:solidFill>
                  <a:schemeClr val="tx1"/>
                </a:solidFill>
              </a:rPr>
              <a:t> </a:t>
            </a:r>
            <a:r>
              <a:rPr lang="en-US" sz="1400" dirty="0" err="1">
                <a:solidFill>
                  <a:schemeClr val="tx1"/>
                </a:solidFill>
              </a:rPr>
              <a:t>diikuti</a:t>
            </a:r>
            <a:r>
              <a:rPr lang="en-US" sz="1400" dirty="0">
                <a:solidFill>
                  <a:schemeClr val="tx1"/>
                </a:solidFill>
              </a:rPr>
              <a:t> 75 orang </a:t>
            </a:r>
            <a:r>
              <a:rPr lang="en-US" sz="1400" dirty="0" err="1">
                <a:solidFill>
                  <a:schemeClr val="tx1"/>
                </a:solidFill>
              </a:rPr>
              <a:t>peserta</a:t>
            </a:r>
            <a:r>
              <a:rPr lang="en-US" sz="1400" dirty="0">
                <a:solidFill>
                  <a:schemeClr val="tx1"/>
                </a:solidFill>
              </a:rPr>
              <a:t> </a:t>
            </a:r>
            <a:r>
              <a:rPr lang="en-US" sz="1400" dirty="0" err="1">
                <a:solidFill>
                  <a:schemeClr val="tx1"/>
                </a:solidFill>
              </a:rPr>
              <a:t>dari</a:t>
            </a:r>
            <a:r>
              <a:rPr lang="en-US" sz="1400" dirty="0">
                <a:solidFill>
                  <a:schemeClr val="tx1"/>
                </a:solidFill>
              </a:rPr>
              <a:t> </a:t>
            </a:r>
            <a:r>
              <a:rPr lang="en-US" sz="1400" dirty="0" err="1">
                <a:solidFill>
                  <a:schemeClr val="tx1"/>
                </a:solidFill>
              </a:rPr>
              <a:t>perwakilan</a:t>
            </a:r>
            <a:r>
              <a:rPr lang="en-US" sz="1400" dirty="0">
                <a:solidFill>
                  <a:schemeClr val="tx1"/>
                </a:solidFill>
              </a:rPr>
              <a:t> </a:t>
            </a:r>
            <a:r>
              <a:rPr lang="en-US" sz="1400" dirty="0" err="1">
                <a:solidFill>
                  <a:schemeClr val="tx1"/>
                </a:solidFill>
              </a:rPr>
              <a:t>Dinas</a:t>
            </a:r>
            <a:r>
              <a:rPr lang="en-US" sz="1400" dirty="0">
                <a:solidFill>
                  <a:schemeClr val="tx1"/>
                </a:solidFill>
              </a:rPr>
              <a:t> </a:t>
            </a:r>
            <a:r>
              <a:rPr lang="en-US" sz="1400" dirty="0" err="1">
                <a:solidFill>
                  <a:schemeClr val="tx1"/>
                </a:solidFill>
              </a:rPr>
              <a:t>dan</a:t>
            </a:r>
            <a:r>
              <a:rPr lang="en-US" sz="1400" dirty="0">
                <a:solidFill>
                  <a:schemeClr val="tx1"/>
                </a:solidFill>
              </a:rPr>
              <a:t> </a:t>
            </a:r>
            <a:r>
              <a:rPr lang="en-US" sz="1400" dirty="0" err="1">
                <a:solidFill>
                  <a:schemeClr val="tx1"/>
                </a:solidFill>
              </a:rPr>
              <a:t>instansi</a:t>
            </a:r>
            <a:r>
              <a:rPr lang="en-US" sz="1400" dirty="0">
                <a:solidFill>
                  <a:schemeClr val="tx1"/>
                </a:solidFill>
              </a:rPr>
              <a:t> </a:t>
            </a:r>
            <a:r>
              <a:rPr lang="en-US" sz="1400" dirty="0" err="1">
                <a:solidFill>
                  <a:schemeClr val="tx1"/>
                </a:solidFill>
              </a:rPr>
              <a:t>terkait</a:t>
            </a:r>
            <a:r>
              <a:rPr lang="en-US" sz="1400" dirty="0">
                <a:solidFill>
                  <a:schemeClr val="tx1"/>
                </a:solidFill>
              </a:rPr>
              <a:t> di </a:t>
            </a:r>
            <a:r>
              <a:rPr lang="en-US" sz="1400" dirty="0" err="1">
                <a:solidFill>
                  <a:schemeClr val="tx1"/>
                </a:solidFill>
              </a:rPr>
              <a:t>lingkungan</a:t>
            </a:r>
            <a:r>
              <a:rPr lang="en-US" sz="1400" dirty="0">
                <a:solidFill>
                  <a:schemeClr val="tx1"/>
                </a:solidFill>
              </a:rPr>
              <a:t> </a:t>
            </a:r>
            <a:r>
              <a:rPr lang="en-US" sz="1400" dirty="0" err="1">
                <a:solidFill>
                  <a:schemeClr val="tx1"/>
                </a:solidFill>
              </a:rPr>
              <a:t>Pemerintah</a:t>
            </a:r>
            <a:r>
              <a:rPr lang="en-US" sz="1400" dirty="0">
                <a:solidFill>
                  <a:schemeClr val="tx1"/>
                </a:solidFill>
              </a:rPr>
              <a:t> Kota </a:t>
            </a:r>
            <a:r>
              <a:rPr lang="en-US" sz="1400" dirty="0" err="1">
                <a:solidFill>
                  <a:schemeClr val="tx1"/>
                </a:solidFill>
              </a:rPr>
              <a:t>Mercure</a:t>
            </a:r>
            <a:r>
              <a:rPr lang="en-US" sz="1400" dirty="0">
                <a:solidFill>
                  <a:schemeClr val="tx1"/>
                </a:solidFill>
              </a:rPr>
              <a:t>.</a:t>
            </a:r>
          </a:p>
          <a:p>
            <a:pPr eaLnBrk="1" hangingPunct="1">
              <a:defRPr/>
            </a:pPr>
            <a:endParaRPr lang="en-US" sz="1400" dirty="0">
              <a:solidFill>
                <a:schemeClr val="tx1"/>
              </a:solidFill>
            </a:endParaRPr>
          </a:p>
          <a:p>
            <a:pPr algn="just" eaLnBrk="1" hangingPunct="1">
              <a:defRPr/>
            </a:pPr>
            <a:r>
              <a:rPr lang="en-US" sz="1400" dirty="0" err="1">
                <a:solidFill>
                  <a:schemeClr val="tx1"/>
                </a:solidFill>
              </a:rPr>
              <a:t>Pada</a:t>
            </a:r>
            <a:r>
              <a:rPr lang="en-US" sz="1400" dirty="0">
                <a:solidFill>
                  <a:schemeClr val="tx1"/>
                </a:solidFill>
              </a:rPr>
              <a:t> website DPMPTSP </a:t>
            </a:r>
            <a:r>
              <a:rPr lang="en-US" sz="1400" dirty="0" err="1">
                <a:solidFill>
                  <a:schemeClr val="tx1"/>
                </a:solidFill>
              </a:rPr>
              <a:t>telah</a:t>
            </a:r>
            <a:r>
              <a:rPr lang="en-US" sz="1400" dirty="0">
                <a:solidFill>
                  <a:schemeClr val="tx1"/>
                </a:solidFill>
              </a:rPr>
              <a:t> </a:t>
            </a:r>
            <a:r>
              <a:rPr lang="en-US" sz="1400" dirty="0" err="1">
                <a:solidFill>
                  <a:schemeClr val="tx1"/>
                </a:solidFill>
              </a:rPr>
              <a:t>terdapat</a:t>
            </a:r>
            <a:r>
              <a:rPr lang="en-US" sz="1400" dirty="0">
                <a:solidFill>
                  <a:schemeClr val="tx1"/>
                </a:solidFill>
              </a:rPr>
              <a:t> </a:t>
            </a:r>
            <a:r>
              <a:rPr lang="en-US" sz="1400" dirty="0" err="1">
                <a:solidFill>
                  <a:schemeClr val="tx1"/>
                </a:solidFill>
              </a:rPr>
              <a:t>Maklumat</a:t>
            </a:r>
            <a:r>
              <a:rPr lang="en-US" sz="1400" dirty="0">
                <a:solidFill>
                  <a:schemeClr val="tx1"/>
                </a:solidFill>
              </a:rPr>
              <a:t> </a:t>
            </a:r>
            <a:r>
              <a:rPr lang="en-US" sz="1400" dirty="0" err="1">
                <a:solidFill>
                  <a:schemeClr val="tx1"/>
                </a:solidFill>
              </a:rPr>
              <a:t>Pelayanan</a:t>
            </a:r>
            <a:r>
              <a:rPr lang="en-US" sz="1400" dirty="0">
                <a:solidFill>
                  <a:schemeClr val="tx1"/>
                </a:solidFill>
              </a:rPr>
              <a:t> </a:t>
            </a:r>
            <a:r>
              <a:rPr lang="en-US" sz="1400" dirty="0" err="1">
                <a:solidFill>
                  <a:schemeClr val="tx1"/>
                </a:solidFill>
              </a:rPr>
              <a:t>Informasi</a:t>
            </a:r>
            <a:r>
              <a:rPr lang="en-US" sz="1400" dirty="0">
                <a:solidFill>
                  <a:schemeClr val="tx1"/>
                </a:solidFill>
              </a:rPr>
              <a:t> </a:t>
            </a:r>
            <a:r>
              <a:rPr lang="en-US" sz="1400" dirty="0" err="1">
                <a:solidFill>
                  <a:schemeClr val="tx1"/>
                </a:solidFill>
              </a:rPr>
              <a:t>Perizinan</a:t>
            </a:r>
            <a:r>
              <a:rPr lang="en-US" sz="1400" dirty="0">
                <a:solidFill>
                  <a:schemeClr val="tx1"/>
                </a:solidFill>
              </a:rPr>
              <a:t>. </a:t>
            </a:r>
            <a:r>
              <a:rPr lang="en-US" sz="1400" dirty="0" err="1">
                <a:solidFill>
                  <a:schemeClr val="tx1"/>
                </a:solidFill>
              </a:rPr>
              <a:t>Pada</a:t>
            </a:r>
            <a:r>
              <a:rPr lang="en-US" sz="1400" dirty="0">
                <a:solidFill>
                  <a:schemeClr val="tx1"/>
                </a:solidFill>
              </a:rPr>
              <a:t> </a:t>
            </a:r>
            <a:r>
              <a:rPr lang="en-US" sz="1400" dirty="0" err="1">
                <a:solidFill>
                  <a:schemeClr val="tx1"/>
                </a:solidFill>
              </a:rPr>
              <a:t>Maklumat</a:t>
            </a:r>
            <a:r>
              <a:rPr lang="en-US" sz="1400" dirty="0">
                <a:solidFill>
                  <a:schemeClr val="tx1"/>
                </a:solidFill>
              </a:rPr>
              <a:t> </a:t>
            </a:r>
            <a:r>
              <a:rPr lang="en-US" sz="1400" dirty="0" err="1">
                <a:solidFill>
                  <a:schemeClr val="tx1"/>
                </a:solidFill>
              </a:rPr>
              <a:t>Pelayanan</a:t>
            </a:r>
            <a:r>
              <a:rPr lang="en-US" sz="1400" dirty="0">
                <a:solidFill>
                  <a:schemeClr val="tx1"/>
                </a:solidFill>
              </a:rPr>
              <a:t> </a:t>
            </a:r>
            <a:r>
              <a:rPr lang="en-US" sz="1400" dirty="0" err="1">
                <a:solidFill>
                  <a:schemeClr val="tx1"/>
                </a:solidFill>
              </a:rPr>
              <a:t>Perizinan</a:t>
            </a:r>
            <a:r>
              <a:rPr lang="en-US" sz="1400" dirty="0">
                <a:solidFill>
                  <a:schemeClr val="tx1"/>
                </a:solidFill>
              </a:rPr>
              <a:t> </a:t>
            </a:r>
            <a:r>
              <a:rPr lang="en-US" sz="1400" dirty="0" err="1">
                <a:solidFill>
                  <a:schemeClr val="tx1"/>
                </a:solidFill>
              </a:rPr>
              <a:t>ini</a:t>
            </a:r>
            <a:r>
              <a:rPr lang="en-US" sz="1400" dirty="0">
                <a:solidFill>
                  <a:schemeClr val="tx1"/>
                </a:solidFill>
              </a:rPr>
              <a:t> </a:t>
            </a:r>
            <a:r>
              <a:rPr lang="en-US" sz="1400" dirty="0" err="1">
                <a:solidFill>
                  <a:schemeClr val="tx1"/>
                </a:solidFill>
              </a:rPr>
              <a:t>dijelaskan</a:t>
            </a:r>
            <a:r>
              <a:rPr lang="en-US" sz="1400" dirty="0">
                <a:solidFill>
                  <a:schemeClr val="tx1"/>
                </a:solidFill>
              </a:rPr>
              <a:t> </a:t>
            </a:r>
            <a:r>
              <a:rPr lang="en-US" sz="1400" dirty="0" err="1">
                <a:solidFill>
                  <a:schemeClr val="tx1"/>
                </a:solidFill>
              </a:rPr>
              <a:t>mengenai</a:t>
            </a:r>
            <a:r>
              <a:rPr lang="en-US" sz="1400" dirty="0">
                <a:solidFill>
                  <a:schemeClr val="tx1"/>
                </a:solidFill>
              </a:rPr>
              <a:t> </a:t>
            </a:r>
            <a:r>
              <a:rPr lang="en-US" sz="1400" dirty="0" err="1">
                <a:solidFill>
                  <a:schemeClr val="tx1"/>
                </a:solidFill>
              </a:rPr>
              <a:t>panduan</a:t>
            </a:r>
            <a:r>
              <a:rPr lang="en-US" sz="1400" dirty="0">
                <a:solidFill>
                  <a:schemeClr val="tx1"/>
                </a:solidFill>
              </a:rPr>
              <a:t> </a:t>
            </a:r>
            <a:r>
              <a:rPr lang="en-US" sz="1400" dirty="0" err="1">
                <a:solidFill>
                  <a:schemeClr val="tx1"/>
                </a:solidFill>
              </a:rPr>
              <a:t>pendaftaran</a:t>
            </a:r>
            <a:r>
              <a:rPr lang="en-US" sz="1400" dirty="0">
                <a:solidFill>
                  <a:schemeClr val="tx1"/>
                </a:solidFill>
              </a:rPr>
              <a:t> </a:t>
            </a:r>
            <a:r>
              <a:rPr lang="en-US" sz="1400" dirty="0" err="1">
                <a:solidFill>
                  <a:schemeClr val="tx1"/>
                </a:solidFill>
              </a:rPr>
              <a:t>akun</a:t>
            </a:r>
            <a:r>
              <a:rPr lang="en-US" sz="1400" dirty="0">
                <a:solidFill>
                  <a:schemeClr val="tx1"/>
                </a:solidFill>
              </a:rPr>
              <a:t> </a:t>
            </a:r>
            <a:r>
              <a:rPr lang="en-US" sz="1400" dirty="0" err="1">
                <a:solidFill>
                  <a:schemeClr val="tx1"/>
                </a:solidFill>
              </a:rPr>
              <a:t>perizinan</a:t>
            </a:r>
            <a:r>
              <a:rPr lang="en-US" sz="1400" dirty="0">
                <a:solidFill>
                  <a:schemeClr val="tx1"/>
                </a:solidFill>
              </a:rPr>
              <a:t> </a:t>
            </a:r>
            <a:r>
              <a:rPr lang="en-US" sz="1400" dirty="0" err="1">
                <a:solidFill>
                  <a:schemeClr val="tx1"/>
                </a:solidFill>
              </a:rPr>
              <a:t>dari</a:t>
            </a:r>
            <a:r>
              <a:rPr lang="en-US" sz="1400" dirty="0">
                <a:solidFill>
                  <a:schemeClr val="tx1"/>
                </a:solidFill>
              </a:rPr>
              <a:t> </a:t>
            </a:r>
            <a:r>
              <a:rPr lang="en-US" sz="1400" dirty="0" err="1">
                <a:solidFill>
                  <a:schemeClr val="tx1"/>
                </a:solidFill>
              </a:rPr>
              <a:t>mulai</a:t>
            </a:r>
            <a:r>
              <a:rPr lang="en-US" sz="1400" dirty="0">
                <a:solidFill>
                  <a:schemeClr val="tx1"/>
                </a:solidFill>
              </a:rPr>
              <a:t> </a:t>
            </a:r>
            <a:r>
              <a:rPr lang="en-US" sz="1400" dirty="0" err="1">
                <a:solidFill>
                  <a:schemeClr val="tx1"/>
                </a:solidFill>
              </a:rPr>
              <a:t>dokumen</a:t>
            </a:r>
            <a:r>
              <a:rPr lang="en-US" sz="1400" dirty="0">
                <a:solidFill>
                  <a:schemeClr val="tx1"/>
                </a:solidFill>
              </a:rPr>
              <a:t> </a:t>
            </a:r>
            <a:r>
              <a:rPr lang="en-US" sz="1400" dirty="0" err="1">
                <a:solidFill>
                  <a:schemeClr val="tx1"/>
                </a:solidFill>
              </a:rPr>
              <a:t>diperlukan</a:t>
            </a:r>
            <a:r>
              <a:rPr lang="en-US" sz="1400" dirty="0">
                <a:solidFill>
                  <a:schemeClr val="tx1"/>
                </a:solidFill>
              </a:rPr>
              <a:t> </a:t>
            </a:r>
            <a:r>
              <a:rPr lang="en-US" sz="1400" dirty="0" err="1">
                <a:solidFill>
                  <a:schemeClr val="tx1"/>
                </a:solidFill>
              </a:rPr>
              <a:t>untuk</a:t>
            </a:r>
            <a:r>
              <a:rPr lang="en-US" sz="1400" dirty="0">
                <a:solidFill>
                  <a:schemeClr val="tx1"/>
                </a:solidFill>
              </a:rPr>
              <a:t> </a:t>
            </a:r>
            <a:r>
              <a:rPr lang="en-US" sz="1400" dirty="0" err="1">
                <a:solidFill>
                  <a:schemeClr val="tx1"/>
                </a:solidFill>
              </a:rPr>
              <a:t>mendaftar</a:t>
            </a:r>
            <a:r>
              <a:rPr lang="en-US" sz="1400" dirty="0">
                <a:solidFill>
                  <a:schemeClr val="tx1"/>
                </a:solidFill>
              </a:rPr>
              <a:t> </a:t>
            </a:r>
            <a:r>
              <a:rPr lang="en-US" sz="1400" dirty="0" err="1">
                <a:solidFill>
                  <a:schemeClr val="tx1"/>
                </a:solidFill>
              </a:rPr>
              <a:t>sampai</a:t>
            </a:r>
            <a:r>
              <a:rPr lang="en-US" sz="1400" dirty="0">
                <a:solidFill>
                  <a:schemeClr val="tx1"/>
                </a:solidFill>
              </a:rPr>
              <a:t> </a:t>
            </a:r>
            <a:r>
              <a:rPr lang="en-US" sz="1400" dirty="0" err="1">
                <a:solidFill>
                  <a:schemeClr val="tx1"/>
                </a:solidFill>
              </a:rPr>
              <a:t>dengan</a:t>
            </a:r>
            <a:r>
              <a:rPr lang="en-US" sz="1400" dirty="0">
                <a:solidFill>
                  <a:schemeClr val="tx1"/>
                </a:solidFill>
              </a:rPr>
              <a:t> </a:t>
            </a:r>
            <a:r>
              <a:rPr lang="en-US" sz="1400" dirty="0" err="1">
                <a:solidFill>
                  <a:schemeClr val="tx1"/>
                </a:solidFill>
              </a:rPr>
              <a:t>bagaimana</a:t>
            </a:r>
            <a:r>
              <a:rPr lang="en-US" sz="1400" dirty="0">
                <a:solidFill>
                  <a:schemeClr val="tx1"/>
                </a:solidFill>
              </a:rPr>
              <a:t> </a:t>
            </a:r>
            <a:r>
              <a:rPr lang="en-US" sz="1400" dirty="0" err="1">
                <a:solidFill>
                  <a:schemeClr val="tx1"/>
                </a:solidFill>
              </a:rPr>
              <a:t>cara</a:t>
            </a:r>
            <a:r>
              <a:rPr lang="en-US" sz="1400" dirty="0">
                <a:solidFill>
                  <a:schemeClr val="tx1"/>
                </a:solidFill>
              </a:rPr>
              <a:t> </a:t>
            </a:r>
            <a:r>
              <a:rPr lang="en-US" sz="1400" dirty="0" err="1">
                <a:solidFill>
                  <a:schemeClr val="tx1"/>
                </a:solidFill>
              </a:rPr>
              <a:t>memperoleh</a:t>
            </a:r>
            <a:r>
              <a:rPr lang="en-US" sz="1400" dirty="0">
                <a:solidFill>
                  <a:schemeClr val="tx1"/>
                </a:solidFill>
              </a:rPr>
              <a:t> </a:t>
            </a:r>
            <a:r>
              <a:rPr lang="en-US" sz="1400" dirty="0" err="1">
                <a:solidFill>
                  <a:schemeClr val="tx1"/>
                </a:solidFill>
              </a:rPr>
              <a:t>akun</a:t>
            </a:r>
            <a:r>
              <a:rPr lang="en-US" sz="1400" dirty="0">
                <a:solidFill>
                  <a:schemeClr val="tx1"/>
                </a:solidFill>
              </a:rPr>
              <a:t> </a:t>
            </a:r>
            <a:r>
              <a:rPr lang="en-US" sz="1400" dirty="0" err="1">
                <a:solidFill>
                  <a:schemeClr val="tx1"/>
                </a:solidFill>
              </a:rPr>
              <a:t>perizinan</a:t>
            </a:r>
            <a:r>
              <a:rPr lang="en-US" sz="1400" dirty="0">
                <a:solidFill>
                  <a:schemeClr val="tx1"/>
                </a:solidFill>
              </a:rPr>
              <a:t>. </a:t>
            </a:r>
          </a:p>
          <a:p>
            <a:pPr algn="just" eaLnBrk="1" hangingPunct="1">
              <a:defRPr/>
            </a:pPr>
            <a:r>
              <a:rPr lang="en-US" sz="1400" dirty="0" err="1">
                <a:solidFill>
                  <a:schemeClr val="tx1"/>
                </a:solidFill>
              </a:rPr>
              <a:t>Dalam</a:t>
            </a:r>
            <a:r>
              <a:rPr lang="en-US" sz="1400" dirty="0">
                <a:solidFill>
                  <a:schemeClr val="tx1"/>
                </a:solidFill>
              </a:rPr>
              <a:t> website </a:t>
            </a:r>
            <a:r>
              <a:rPr lang="en-US" sz="1400" dirty="0" err="1">
                <a:solidFill>
                  <a:schemeClr val="tx1"/>
                </a:solidFill>
              </a:rPr>
              <a:t>ini</a:t>
            </a:r>
            <a:r>
              <a:rPr lang="en-US" sz="1400" dirty="0">
                <a:solidFill>
                  <a:schemeClr val="tx1"/>
                </a:solidFill>
              </a:rPr>
              <a:t>, </a:t>
            </a:r>
            <a:r>
              <a:rPr lang="en-US" sz="1400" dirty="0" err="1">
                <a:solidFill>
                  <a:schemeClr val="tx1"/>
                </a:solidFill>
              </a:rPr>
              <a:t>dapat</a:t>
            </a:r>
            <a:r>
              <a:rPr lang="en-US" sz="1400" dirty="0">
                <a:solidFill>
                  <a:schemeClr val="tx1"/>
                </a:solidFill>
              </a:rPr>
              <a:t> </a:t>
            </a:r>
            <a:r>
              <a:rPr lang="en-US" sz="1400" dirty="0" err="1">
                <a:solidFill>
                  <a:schemeClr val="tx1"/>
                </a:solidFill>
              </a:rPr>
              <a:t>diperoleh</a:t>
            </a:r>
            <a:r>
              <a:rPr lang="en-US" sz="1400" dirty="0">
                <a:solidFill>
                  <a:schemeClr val="tx1"/>
                </a:solidFill>
              </a:rPr>
              <a:t> </a:t>
            </a:r>
            <a:r>
              <a:rPr lang="en-US" sz="1400" dirty="0" err="1">
                <a:solidFill>
                  <a:schemeClr val="tx1"/>
                </a:solidFill>
              </a:rPr>
              <a:t>informasi</a:t>
            </a:r>
            <a:r>
              <a:rPr lang="en-US" sz="1400" dirty="0">
                <a:solidFill>
                  <a:schemeClr val="tx1"/>
                </a:solidFill>
              </a:rPr>
              <a:t> </a:t>
            </a:r>
            <a:r>
              <a:rPr lang="en-US" sz="1400" dirty="0" err="1">
                <a:solidFill>
                  <a:schemeClr val="tx1"/>
                </a:solidFill>
              </a:rPr>
              <a:t>publik</a:t>
            </a:r>
            <a:r>
              <a:rPr lang="en-US" sz="1400" dirty="0">
                <a:solidFill>
                  <a:schemeClr val="tx1"/>
                </a:solidFill>
              </a:rPr>
              <a:t> </a:t>
            </a:r>
            <a:r>
              <a:rPr lang="en-US" sz="1400" dirty="0" err="1">
                <a:solidFill>
                  <a:schemeClr val="tx1"/>
                </a:solidFill>
              </a:rPr>
              <a:t>mengenai</a:t>
            </a:r>
            <a:r>
              <a:rPr lang="en-US" sz="1400" dirty="0">
                <a:solidFill>
                  <a:schemeClr val="tx1"/>
                </a:solidFill>
              </a:rPr>
              <a:t> </a:t>
            </a:r>
            <a:r>
              <a:rPr lang="en-US" sz="1400" dirty="0" err="1">
                <a:solidFill>
                  <a:schemeClr val="tx1"/>
                </a:solidFill>
              </a:rPr>
              <a:t>indeks</a:t>
            </a:r>
            <a:r>
              <a:rPr lang="en-US" sz="1400" dirty="0">
                <a:solidFill>
                  <a:schemeClr val="tx1"/>
                </a:solidFill>
              </a:rPr>
              <a:t> </a:t>
            </a:r>
            <a:r>
              <a:rPr lang="en-US" sz="1400" dirty="0" err="1">
                <a:solidFill>
                  <a:schemeClr val="tx1"/>
                </a:solidFill>
              </a:rPr>
              <a:t>kepuasan</a:t>
            </a:r>
            <a:r>
              <a:rPr lang="en-US" sz="1400" dirty="0">
                <a:solidFill>
                  <a:schemeClr val="tx1"/>
                </a:solidFill>
              </a:rPr>
              <a:t> </a:t>
            </a:r>
            <a:r>
              <a:rPr lang="en-US" sz="1400" dirty="0" err="1">
                <a:solidFill>
                  <a:schemeClr val="tx1"/>
                </a:solidFill>
              </a:rPr>
              <a:t>masyarakat</a:t>
            </a:r>
            <a:r>
              <a:rPr lang="en-US" sz="1400" dirty="0">
                <a:solidFill>
                  <a:schemeClr val="tx1"/>
                </a:solidFill>
              </a:rPr>
              <a:t>, </a:t>
            </a:r>
            <a:r>
              <a:rPr lang="en-US" sz="1400" dirty="0" err="1">
                <a:solidFill>
                  <a:schemeClr val="tx1"/>
                </a:solidFill>
              </a:rPr>
              <a:t>rekapitulasi</a:t>
            </a:r>
            <a:r>
              <a:rPr lang="en-US" sz="1400" dirty="0">
                <a:solidFill>
                  <a:schemeClr val="tx1"/>
                </a:solidFill>
              </a:rPr>
              <a:t> </a:t>
            </a:r>
            <a:r>
              <a:rPr lang="en-US" sz="1400" dirty="0" err="1">
                <a:solidFill>
                  <a:schemeClr val="tx1"/>
                </a:solidFill>
              </a:rPr>
              <a:t>izin</a:t>
            </a:r>
            <a:r>
              <a:rPr lang="en-US" sz="1400" dirty="0">
                <a:solidFill>
                  <a:schemeClr val="tx1"/>
                </a:solidFill>
              </a:rPr>
              <a:t>, </a:t>
            </a:r>
            <a:r>
              <a:rPr lang="en-US" sz="1400" dirty="0" err="1">
                <a:solidFill>
                  <a:schemeClr val="tx1"/>
                </a:solidFill>
              </a:rPr>
              <a:t>realisasi</a:t>
            </a:r>
            <a:r>
              <a:rPr lang="en-US" sz="1400" dirty="0">
                <a:solidFill>
                  <a:schemeClr val="tx1"/>
                </a:solidFill>
              </a:rPr>
              <a:t> </a:t>
            </a:r>
            <a:r>
              <a:rPr lang="en-US" sz="1400" dirty="0" err="1">
                <a:solidFill>
                  <a:schemeClr val="tx1"/>
                </a:solidFill>
              </a:rPr>
              <a:t>investasi</a:t>
            </a:r>
            <a:r>
              <a:rPr lang="en-US" sz="1400" dirty="0">
                <a:solidFill>
                  <a:schemeClr val="tx1"/>
                </a:solidFill>
              </a:rPr>
              <a:t>, </a:t>
            </a:r>
            <a:r>
              <a:rPr lang="en-US" sz="1400" dirty="0" err="1">
                <a:solidFill>
                  <a:schemeClr val="tx1"/>
                </a:solidFill>
              </a:rPr>
              <a:t>realisasi</a:t>
            </a:r>
            <a:r>
              <a:rPr lang="en-US" sz="1400" dirty="0">
                <a:solidFill>
                  <a:schemeClr val="tx1"/>
                </a:solidFill>
              </a:rPr>
              <a:t> </a:t>
            </a:r>
            <a:r>
              <a:rPr lang="en-US" sz="1400" dirty="0" err="1">
                <a:solidFill>
                  <a:schemeClr val="tx1"/>
                </a:solidFill>
              </a:rPr>
              <a:t>retribusi</a:t>
            </a:r>
            <a:r>
              <a:rPr lang="en-US" sz="1400" dirty="0">
                <a:solidFill>
                  <a:schemeClr val="tx1"/>
                </a:solidFill>
              </a:rPr>
              <a:t>, </a:t>
            </a:r>
            <a:r>
              <a:rPr lang="en-US" sz="1400" dirty="0" err="1">
                <a:solidFill>
                  <a:schemeClr val="tx1"/>
                </a:solidFill>
              </a:rPr>
              <a:t>layanan</a:t>
            </a:r>
            <a:r>
              <a:rPr lang="en-US" sz="1400" dirty="0">
                <a:solidFill>
                  <a:schemeClr val="tx1"/>
                </a:solidFill>
              </a:rPr>
              <a:t> </a:t>
            </a:r>
            <a:r>
              <a:rPr lang="en-US" sz="1400" dirty="0" err="1">
                <a:solidFill>
                  <a:schemeClr val="tx1"/>
                </a:solidFill>
              </a:rPr>
              <a:t>perizinan</a:t>
            </a:r>
            <a:r>
              <a:rPr lang="en-US" sz="1400" dirty="0">
                <a:solidFill>
                  <a:schemeClr val="tx1"/>
                </a:solidFill>
              </a:rPr>
              <a:t> </a:t>
            </a:r>
            <a:r>
              <a:rPr lang="en-US" sz="1400" dirty="0" err="1">
                <a:solidFill>
                  <a:schemeClr val="tx1"/>
                </a:solidFill>
              </a:rPr>
              <a:t>dan</a:t>
            </a:r>
            <a:r>
              <a:rPr lang="en-US" sz="1400" dirty="0">
                <a:solidFill>
                  <a:schemeClr val="tx1"/>
                </a:solidFill>
              </a:rPr>
              <a:t> </a:t>
            </a:r>
            <a:r>
              <a:rPr lang="en-US" sz="1400" dirty="0" err="1">
                <a:solidFill>
                  <a:schemeClr val="tx1"/>
                </a:solidFill>
              </a:rPr>
              <a:t>pengaduan</a:t>
            </a:r>
            <a:r>
              <a:rPr lang="en-US" sz="1400" dirty="0">
                <a:solidFill>
                  <a:schemeClr val="tx1"/>
                </a:solidFill>
              </a:rPr>
              <a:t>. Website </a:t>
            </a:r>
            <a:r>
              <a:rPr lang="en-US" sz="1400" dirty="0" err="1">
                <a:solidFill>
                  <a:schemeClr val="tx1"/>
                </a:solidFill>
              </a:rPr>
              <a:t>ini</a:t>
            </a:r>
            <a:r>
              <a:rPr lang="en-US" sz="1400" dirty="0">
                <a:solidFill>
                  <a:schemeClr val="tx1"/>
                </a:solidFill>
              </a:rPr>
              <a:t> </a:t>
            </a:r>
            <a:r>
              <a:rPr lang="en-US" sz="1400" dirty="0" err="1">
                <a:solidFill>
                  <a:schemeClr val="tx1"/>
                </a:solidFill>
              </a:rPr>
              <a:t>mudah</a:t>
            </a:r>
            <a:r>
              <a:rPr lang="en-US" sz="1400" dirty="0">
                <a:solidFill>
                  <a:schemeClr val="tx1"/>
                </a:solidFill>
              </a:rPr>
              <a:t> </a:t>
            </a:r>
            <a:r>
              <a:rPr lang="en-US" sz="1400" dirty="0" err="1">
                <a:solidFill>
                  <a:schemeClr val="tx1"/>
                </a:solidFill>
              </a:rPr>
              <a:t>diakses</a:t>
            </a:r>
            <a:r>
              <a:rPr lang="en-US" sz="1400" dirty="0">
                <a:solidFill>
                  <a:schemeClr val="tx1"/>
                </a:solidFill>
              </a:rPr>
              <a:t> </a:t>
            </a:r>
            <a:r>
              <a:rPr lang="en-US" sz="1400" dirty="0" err="1">
                <a:solidFill>
                  <a:schemeClr val="tx1"/>
                </a:solidFill>
              </a:rPr>
              <a:t>oleh</a:t>
            </a:r>
            <a:r>
              <a:rPr lang="en-US" sz="1400" dirty="0">
                <a:solidFill>
                  <a:schemeClr val="tx1"/>
                </a:solidFill>
              </a:rPr>
              <a:t> </a:t>
            </a:r>
            <a:r>
              <a:rPr lang="en-US" sz="1400" dirty="0" err="1">
                <a:solidFill>
                  <a:schemeClr val="tx1"/>
                </a:solidFill>
              </a:rPr>
              <a:t>masyarakat</a:t>
            </a:r>
            <a:r>
              <a:rPr lang="en-US" sz="1400" dirty="0">
                <a:solidFill>
                  <a:schemeClr val="tx1"/>
                </a:solidFill>
              </a:rPr>
              <a:t> </a:t>
            </a:r>
            <a:r>
              <a:rPr lang="en-US" sz="1400" dirty="0" err="1">
                <a:solidFill>
                  <a:schemeClr val="tx1"/>
                </a:solidFill>
              </a:rPr>
              <a:t>pada</a:t>
            </a:r>
            <a:r>
              <a:rPr lang="en-US" sz="1400" dirty="0">
                <a:solidFill>
                  <a:schemeClr val="tx1"/>
                </a:solidFill>
              </a:rPr>
              <a:t> </a:t>
            </a:r>
            <a:r>
              <a:rPr lang="en-US" sz="1400" dirty="0" err="1">
                <a:solidFill>
                  <a:schemeClr val="tx1"/>
                </a:solidFill>
              </a:rPr>
              <a:t>umumnya</a:t>
            </a:r>
            <a:r>
              <a:rPr lang="en-US" sz="1400" dirty="0">
                <a:solidFill>
                  <a:schemeClr val="tx1"/>
                </a:solidFill>
              </a:rPr>
              <a:t>.</a:t>
            </a:r>
          </a:p>
          <a:p>
            <a:pPr eaLnBrk="1" hangingPunct="1">
              <a:defRPr/>
            </a:pPr>
            <a:endParaRPr lang="en-US" sz="2000" b="1" dirty="0">
              <a:solidFill>
                <a:schemeClr val="tx1"/>
              </a:solidFill>
            </a:endParaRPr>
          </a:p>
          <a:p>
            <a:pPr eaLnBrk="1" hangingPunct="1">
              <a:defRPr/>
            </a:pPr>
            <a:endParaRPr lang="en-US" sz="2000" b="1" dirty="0">
              <a:solidFill>
                <a:schemeClr val="tx1"/>
              </a:solidFill>
            </a:endParaRPr>
          </a:p>
        </p:txBody>
      </p:sp>
      <p:sp>
        <p:nvSpPr>
          <p:cNvPr id="16391" name="Title 7"/>
          <p:cNvSpPr>
            <a:spLocks noGrp="1" noChangeArrowheads="1"/>
          </p:cNvSpPr>
          <p:nvPr>
            <p:ph type="title"/>
          </p:nvPr>
        </p:nvSpPr>
        <p:spPr bwMode="grayWhite">
          <a:xfrm>
            <a:off x="84138" y="620713"/>
            <a:ext cx="2543175" cy="358775"/>
          </a:xfrm>
        </p:spPr>
        <p:txBody>
          <a:bodyPr>
            <a:normAutofit fontScale="90000"/>
          </a:bodyPr>
          <a:lstStyle/>
          <a:p>
            <a:pPr fontAlgn="auto">
              <a:spcAft>
                <a:spcPts val="0"/>
              </a:spcAft>
              <a:defRPr/>
            </a:pPr>
            <a:r>
              <a:rPr lang="en-US" altLang="en-US" sz="2800" i="1" dirty="0">
                <a:solidFill>
                  <a:schemeClr val="tx1"/>
                </a:solidFill>
                <a:latin typeface="Bahnschrift Light SemiCondensed" panose="020B0502040204020203" pitchFamily="34" charset="0"/>
              </a:rPr>
              <a:t> DPMPTSP</a:t>
            </a:r>
            <a:endParaRPr lang="ru-RU" altLang="en-US" sz="2800" i="1" dirty="0">
              <a:solidFill>
                <a:schemeClr val="tx1"/>
              </a:solidFill>
              <a:latin typeface="Bahnschrift Light SemiCondensed" panose="020B0502040204020203" pitchFamily="34" charset="0"/>
            </a:endParaRPr>
          </a:p>
        </p:txBody>
      </p:sp>
    </p:spTree>
    <p:extLst>
      <p:ext uri="{BB962C8B-B14F-4D97-AF65-F5344CB8AC3E}">
        <p14:creationId xmlns:p14="http://schemas.microsoft.com/office/powerpoint/2010/main" val="4124750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bwMode="grayWhite">
          <a:xfrm>
            <a:off x="-20638" y="46038"/>
            <a:ext cx="9164638" cy="646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normAutofit fontScale="775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defRPr/>
            </a:pPr>
            <a:r>
              <a:rPr lang="en-US" sz="3600" dirty="0">
                <a:solidFill>
                  <a:schemeClr val="tx1"/>
                </a:solidFill>
                <a:latin typeface="Bahnschrift Light SemiCondensed" pitchFamily="34" charset="0"/>
              </a:rPr>
              <a:t>1.5. </a:t>
            </a:r>
            <a:r>
              <a:rPr lang="en-US" sz="3600" dirty="0" err="1">
                <a:solidFill>
                  <a:schemeClr val="tx1"/>
                </a:solidFill>
                <a:latin typeface="Bahnschrift Light SemiCondensed" pitchFamily="34" charset="0"/>
              </a:rPr>
              <a:t>Pendelegasian</a:t>
            </a:r>
            <a:r>
              <a:rPr lang="en-US" sz="3600" dirty="0">
                <a:solidFill>
                  <a:schemeClr val="tx1"/>
                </a:solidFill>
                <a:latin typeface="Bahnschrift Light SemiCondensed" pitchFamily="34" charset="0"/>
              </a:rPr>
              <a:t> </a:t>
            </a:r>
            <a:r>
              <a:rPr lang="en-US" sz="3600" dirty="0" err="1">
                <a:solidFill>
                  <a:schemeClr val="tx1"/>
                </a:solidFill>
                <a:latin typeface="Bahnschrift Light SemiCondensed" pitchFamily="34" charset="0"/>
              </a:rPr>
              <a:t>Wewenang</a:t>
            </a:r>
            <a:r>
              <a:rPr lang="en-US" sz="3600" dirty="0">
                <a:solidFill>
                  <a:schemeClr val="tx1"/>
                </a:solidFill>
                <a:latin typeface="Bahnschrift Light SemiCondensed" pitchFamily="34" charset="0"/>
              </a:rPr>
              <a:t> </a:t>
            </a:r>
            <a:r>
              <a:rPr lang="en-US" sz="3600" dirty="0" err="1">
                <a:solidFill>
                  <a:schemeClr val="tx1"/>
                </a:solidFill>
                <a:latin typeface="Bahnschrift Light SemiCondensed" pitchFamily="34" charset="0"/>
              </a:rPr>
              <a:t>dan</a:t>
            </a:r>
            <a:r>
              <a:rPr lang="en-US" sz="3600" dirty="0">
                <a:solidFill>
                  <a:schemeClr val="tx1"/>
                </a:solidFill>
                <a:latin typeface="Bahnschrift Light SemiCondensed" pitchFamily="34" charset="0"/>
              </a:rPr>
              <a:t> </a:t>
            </a:r>
            <a:r>
              <a:rPr lang="en-US" sz="3600" dirty="0" err="1">
                <a:solidFill>
                  <a:schemeClr val="tx1"/>
                </a:solidFill>
                <a:latin typeface="Bahnschrift Light SemiCondensed" pitchFamily="34" charset="0"/>
              </a:rPr>
              <a:t>Tanggung</a:t>
            </a:r>
            <a:r>
              <a:rPr lang="en-US" sz="3600" dirty="0">
                <a:solidFill>
                  <a:schemeClr val="tx1"/>
                </a:solidFill>
                <a:latin typeface="Bahnschrift Light SemiCondensed" pitchFamily="34" charset="0"/>
              </a:rPr>
              <a:t> </a:t>
            </a:r>
            <a:r>
              <a:rPr lang="en-US" sz="3600" dirty="0" err="1">
                <a:solidFill>
                  <a:schemeClr val="tx1"/>
                </a:solidFill>
                <a:latin typeface="Bahnschrift Light SemiCondensed" pitchFamily="34" charset="0"/>
              </a:rPr>
              <a:t>Jawab</a:t>
            </a:r>
            <a:r>
              <a:rPr lang="en-US" sz="3600" dirty="0">
                <a:solidFill>
                  <a:schemeClr val="tx1"/>
                </a:solidFill>
                <a:latin typeface="Bahnschrift Light SemiCondensed" pitchFamily="34" charset="0"/>
              </a:rPr>
              <a:t> yang </a:t>
            </a:r>
            <a:r>
              <a:rPr lang="en-US" sz="3600" dirty="0" err="1">
                <a:solidFill>
                  <a:schemeClr val="tx1"/>
                </a:solidFill>
                <a:latin typeface="Bahnschrift Light SemiCondensed" pitchFamily="34" charset="0"/>
              </a:rPr>
              <a:t>Tepat</a:t>
            </a:r>
            <a:endParaRPr lang="ru-RU" sz="3600" dirty="0">
              <a:solidFill>
                <a:schemeClr val="tx1"/>
              </a:solidFill>
              <a:latin typeface="Bahnschrift Light SemiCondensed" pitchFamily="34" charset="0"/>
            </a:endParaRPr>
          </a:p>
        </p:txBody>
      </p:sp>
      <p:sp>
        <p:nvSpPr>
          <p:cNvPr id="16391" name="Title 7"/>
          <p:cNvSpPr>
            <a:spLocks noGrp="1" noChangeArrowheads="1"/>
          </p:cNvSpPr>
          <p:nvPr>
            <p:ph type="title"/>
          </p:nvPr>
        </p:nvSpPr>
        <p:spPr bwMode="grayWhite">
          <a:xfrm>
            <a:off x="84138" y="620713"/>
            <a:ext cx="2543175" cy="358775"/>
          </a:xfrm>
        </p:spPr>
        <p:txBody>
          <a:bodyPr>
            <a:normAutofit fontScale="90000"/>
          </a:bodyPr>
          <a:lstStyle/>
          <a:p>
            <a:pPr fontAlgn="auto">
              <a:spcAft>
                <a:spcPts val="0"/>
              </a:spcAft>
              <a:defRPr/>
            </a:pPr>
            <a:r>
              <a:rPr lang="en-US" altLang="en-US" sz="2800" i="1" dirty="0">
                <a:solidFill>
                  <a:schemeClr val="tx1"/>
                </a:solidFill>
                <a:latin typeface="Bahnschrift Light SemiCondensed" panose="020B0502040204020203" pitchFamily="34" charset="0"/>
              </a:rPr>
              <a:t> DPMPTSP</a:t>
            </a:r>
            <a:endParaRPr lang="ru-RU" altLang="en-US" sz="2800" i="1" dirty="0">
              <a:solidFill>
                <a:schemeClr val="tx1"/>
              </a:solidFill>
              <a:latin typeface="Bahnschrift Light SemiCondensed" panose="020B0502040204020203" pitchFamily="34" charset="0"/>
            </a:endParaRPr>
          </a:p>
        </p:txBody>
      </p:sp>
      <p:sp>
        <p:nvSpPr>
          <p:cNvPr id="9" name="Rectangle 8"/>
          <p:cNvSpPr/>
          <p:nvPr/>
        </p:nvSpPr>
        <p:spPr>
          <a:xfrm>
            <a:off x="112118" y="988716"/>
            <a:ext cx="9021762" cy="5752652"/>
          </a:xfrm>
          <a:prstGeom prst="rect">
            <a:avLst/>
          </a:prstGeom>
        </p:spPr>
        <p:style>
          <a:lnRef idx="1">
            <a:schemeClr val="accent6"/>
          </a:lnRef>
          <a:fillRef idx="3">
            <a:schemeClr val="accent6"/>
          </a:fillRef>
          <a:effectRef idx="2">
            <a:schemeClr val="accent6"/>
          </a:effectRef>
          <a:fontRef idx="minor">
            <a:schemeClr val="lt1"/>
          </a:fontRef>
        </p:style>
        <p:txBody>
          <a:bodyPr/>
          <a:lstStyle/>
          <a:p>
            <a:pPr eaLnBrk="1" hangingPunct="1">
              <a:defRPr/>
            </a:pPr>
            <a:r>
              <a:rPr lang="en-US" sz="2000" b="1" dirty="0">
                <a:solidFill>
                  <a:schemeClr val="tx1"/>
                </a:solidFill>
              </a:rPr>
              <a:t>Level 3</a:t>
            </a:r>
          </a:p>
          <a:p>
            <a:pPr eaLnBrk="1" hangingPunct="1">
              <a:defRPr/>
            </a:pPr>
            <a:r>
              <a:rPr lang="en-US" sz="1600" dirty="0" err="1">
                <a:solidFill>
                  <a:schemeClr val="tx1"/>
                </a:solidFill>
              </a:rPr>
              <a:t>Alur</a:t>
            </a:r>
            <a:r>
              <a:rPr lang="en-US" sz="1600" dirty="0">
                <a:solidFill>
                  <a:schemeClr val="tx1"/>
                </a:solidFill>
              </a:rPr>
              <a:t> Proses </a:t>
            </a:r>
            <a:r>
              <a:rPr lang="en-US" sz="1600" dirty="0" err="1">
                <a:solidFill>
                  <a:schemeClr val="tx1"/>
                </a:solidFill>
              </a:rPr>
              <a:t>Perizinan</a:t>
            </a:r>
            <a:r>
              <a:rPr lang="en-US" sz="1600" dirty="0">
                <a:solidFill>
                  <a:schemeClr val="tx1"/>
                </a:solidFill>
              </a:rPr>
              <a:t> IMB</a:t>
            </a:r>
          </a:p>
          <a:p>
            <a:pPr marL="285750" indent="-285750" eaLnBrk="1" hangingPunct="1">
              <a:buFont typeface="Wingdings" panose="05000000000000000000" pitchFamily="2" charset="2"/>
              <a:buChar char="v"/>
              <a:defRPr/>
            </a:pPr>
            <a:r>
              <a:rPr lang="en-US" sz="1600" dirty="0">
                <a:solidFill>
                  <a:schemeClr val="tx1"/>
                </a:solidFill>
              </a:rPr>
              <a:t> an PT Lorena </a:t>
            </a:r>
            <a:r>
              <a:rPr lang="en-US" sz="1600" dirty="0" err="1">
                <a:solidFill>
                  <a:schemeClr val="tx1"/>
                </a:solidFill>
              </a:rPr>
              <a:t>Latersia</a:t>
            </a:r>
            <a:r>
              <a:rPr lang="en-US" sz="1600" dirty="0">
                <a:solidFill>
                  <a:schemeClr val="tx1"/>
                </a:solidFill>
              </a:rPr>
              <a:t> </a:t>
            </a:r>
            <a:r>
              <a:rPr lang="en-US" sz="1600" dirty="0" err="1">
                <a:solidFill>
                  <a:schemeClr val="tx1"/>
                </a:solidFill>
              </a:rPr>
              <a:t>Properti</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alamat</a:t>
            </a:r>
            <a:r>
              <a:rPr lang="en-US" sz="1600" dirty="0">
                <a:solidFill>
                  <a:schemeClr val="tx1"/>
                </a:solidFill>
              </a:rPr>
              <a:t> Jl. </a:t>
            </a:r>
            <a:r>
              <a:rPr lang="en-US" sz="1600" dirty="0" err="1">
                <a:solidFill>
                  <a:schemeClr val="tx1"/>
                </a:solidFill>
              </a:rPr>
              <a:t>Pajajaran</a:t>
            </a:r>
            <a:r>
              <a:rPr lang="en-US" sz="1600" dirty="0">
                <a:solidFill>
                  <a:schemeClr val="tx1"/>
                </a:solidFill>
              </a:rPr>
              <a:t> Indah V RT 01 RW 11 </a:t>
            </a:r>
            <a:r>
              <a:rPr lang="en-US" sz="1600" dirty="0" err="1">
                <a:solidFill>
                  <a:schemeClr val="tx1"/>
                </a:solidFill>
              </a:rPr>
              <a:t>Kel</a:t>
            </a:r>
            <a:r>
              <a:rPr lang="en-US" sz="1600" dirty="0">
                <a:solidFill>
                  <a:schemeClr val="tx1"/>
                </a:solidFill>
              </a:rPr>
              <a:t>. </a:t>
            </a:r>
            <a:r>
              <a:rPr lang="en-US" sz="1600" dirty="0" err="1">
                <a:solidFill>
                  <a:schemeClr val="tx1"/>
                </a:solidFill>
              </a:rPr>
              <a:t>Baranang</a:t>
            </a:r>
            <a:r>
              <a:rPr lang="en-US" sz="1600" dirty="0">
                <a:solidFill>
                  <a:schemeClr val="tx1"/>
                </a:solidFill>
              </a:rPr>
              <a:t> Siang </a:t>
            </a:r>
            <a:r>
              <a:rPr lang="en-US" sz="1600" dirty="0" err="1">
                <a:solidFill>
                  <a:schemeClr val="tx1"/>
                </a:solidFill>
              </a:rPr>
              <a:t>Kecamatan</a:t>
            </a:r>
            <a:r>
              <a:rPr lang="en-US" sz="1600" dirty="0">
                <a:solidFill>
                  <a:schemeClr val="tx1"/>
                </a:solidFill>
              </a:rPr>
              <a:t> </a:t>
            </a:r>
            <a:r>
              <a:rPr lang="en-US" sz="1600" dirty="0" err="1">
                <a:solidFill>
                  <a:schemeClr val="tx1"/>
                </a:solidFill>
              </a:rPr>
              <a:t>Mercure</a:t>
            </a:r>
            <a:r>
              <a:rPr lang="en-US" sz="1600" dirty="0">
                <a:solidFill>
                  <a:schemeClr val="tx1"/>
                </a:solidFill>
              </a:rPr>
              <a:t> </a:t>
            </a:r>
            <a:r>
              <a:rPr lang="en-US" sz="1600" dirty="0" err="1">
                <a:solidFill>
                  <a:schemeClr val="tx1"/>
                </a:solidFill>
              </a:rPr>
              <a:t>Timur</a:t>
            </a:r>
            <a:r>
              <a:rPr lang="en-US" sz="1600" dirty="0">
                <a:solidFill>
                  <a:schemeClr val="tx1"/>
                </a:solidFill>
              </a:rPr>
              <a:t>, </a:t>
            </a:r>
            <a:r>
              <a:rPr lang="en-US" sz="1600" dirty="0" err="1">
                <a:solidFill>
                  <a:schemeClr val="tx1"/>
                </a:solidFill>
              </a:rPr>
              <a:t>sebagai</a:t>
            </a:r>
            <a:r>
              <a:rPr lang="en-US" sz="1600" dirty="0">
                <a:solidFill>
                  <a:schemeClr val="tx1"/>
                </a:solidFill>
              </a:rPr>
              <a:t> </a:t>
            </a:r>
            <a:r>
              <a:rPr lang="en-US" sz="1600" dirty="0" err="1">
                <a:solidFill>
                  <a:schemeClr val="tx1"/>
                </a:solidFill>
              </a:rPr>
              <a:t>berikut</a:t>
            </a:r>
            <a:r>
              <a:rPr lang="en-US" sz="1600" dirty="0">
                <a:solidFill>
                  <a:schemeClr val="tx1"/>
                </a:solidFill>
              </a:rPr>
              <a:t> : </a:t>
            </a:r>
          </a:p>
          <a:p>
            <a:pPr eaLnBrk="1" hangingPunct="1">
              <a:defRPr/>
            </a:pPr>
            <a:r>
              <a:rPr lang="en-US" sz="1600" dirty="0">
                <a:solidFill>
                  <a:schemeClr val="tx1"/>
                </a:solidFill>
              </a:rPr>
              <a:t>a. </a:t>
            </a:r>
            <a:r>
              <a:rPr lang="en-US" sz="1600" dirty="0" err="1">
                <a:solidFill>
                  <a:schemeClr val="tx1"/>
                </a:solidFill>
              </a:rPr>
              <a:t>Pemohon</a:t>
            </a:r>
            <a:r>
              <a:rPr lang="en-US" sz="1600" dirty="0">
                <a:solidFill>
                  <a:schemeClr val="tx1"/>
                </a:solidFill>
              </a:rPr>
              <a:t> </a:t>
            </a:r>
            <a:r>
              <a:rPr lang="en-US" sz="1600" dirty="0" err="1">
                <a:solidFill>
                  <a:schemeClr val="tx1"/>
                </a:solidFill>
              </a:rPr>
              <a:t>mencarai</a:t>
            </a:r>
            <a:r>
              <a:rPr lang="en-US" sz="1600" dirty="0">
                <a:solidFill>
                  <a:schemeClr val="tx1"/>
                </a:solidFill>
              </a:rPr>
              <a:t> </a:t>
            </a:r>
            <a:r>
              <a:rPr lang="en-US" sz="1600" dirty="0" err="1">
                <a:solidFill>
                  <a:schemeClr val="tx1"/>
                </a:solidFill>
              </a:rPr>
              <a:t>informasi</a:t>
            </a:r>
            <a:r>
              <a:rPr lang="en-US" sz="1600" dirty="0">
                <a:solidFill>
                  <a:schemeClr val="tx1"/>
                </a:solidFill>
              </a:rPr>
              <a:t> ,                   b. </a:t>
            </a:r>
            <a:r>
              <a:rPr lang="en-US" sz="1600" dirty="0" err="1">
                <a:solidFill>
                  <a:schemeClr val="tx1"/>
                </a:solidFill>
              </a:rPr>
              <a:t>Pemohon</a:t>
            </a:r>
            <a:r>
              <a:rPr lang="en-US" sz="1600" dirty="0">
                <a:solidFill>
                  <a:schemeClr val="tx1"/>
                </a:solidFill>
              </a:rPr>
              <a:t> </a:t>
            </a:r>
            <a:r>
              <a:rPr lang="en-US" sz="1600" dirty="0" err="1">
                <a:solidFill>
                  <a:schemeClr val="tx1"/>
                </a:solidFill>
              </a:rPr>
              <a:t>mendaftarkan</a:t>
            </a:r>
            <a:r>
              <a:rPr lang="en-US" sz="1600" dirty="0">
                <a:solidFill>
                  <a:schemeClr val="tx1"/>
                </a:solidFill>
              </a:rPr>
              <a:t> </a:t>
            </a:r>
            <a:r>
              <a:rPr lang="en-US" sz="1600" dirty="0" err="1">
                <a:solidFill>
                  <a:schemeClr val="tx1"/>
                </a:solidFill>
              </a:rPr>
              <a:t>diri</a:t>
            </a:r>
            <a:endParaRPr lang="en-US" sz="1600" dirty="0">
              <a:solidFill>
                <a:schemeClr val="tx1"/>
              </a:solidFill>
            </a:endParaRPr>
          </a:p>
          <a:p>
            <a:pPr eaLnBrk="1" hangingPunct="1">
              <a:defRPr/>
            </a:pPr>
            <a:r>
              <a:rPr lang="en-US" sz="1600" dirty="0">
                <a:solidFill>
                  <a:schemeClr val="tx1"/>
                </a:solidFill>
              </a:rPr>
              <a:t>c. </a:t>
            </a:r>
            <a:r>
              <a:rPr lang="en-US" sz="1600" dirty="0" err="1">
                <a:solidFill>
                  <a:schemeClr val="tx1"/>
                </a:solidFill>
              </a:rPr>
              <a:t>Pemohon</a:t>
            </a:r>
            <a:r>
              <a:rPr lang="en-US" sz="1600" dirty="0">
                <a:solidFill>
                  <a:schemeClr val="tx1"/>
                </a:solidFill>
              </a:rPr>
              <a:t> </a:t>
            </a:r>
            <a:r>
              <a:rPr lang="en-US" sz="1600" dirty="0" err="1">
                <a:solidFill>
                  <a:schemeClr val="tx1"/>
                </a:solidFill>
              </a:rPr>
              <a:t>menrima</a:t>
            </a:r>
            <a:r>
              <a:rPr lang="en-US" sz="1600" dirty="0">
                <a:solidFill>
                  <a:schemeClr val="tx1"/>
                </a:solidFill>
              </a:rPr>
              <a:t> </a:t>
            </a:r>
            <a:r>
              <a:rPr lang="en-US" sz="1600" dirty="0" err="1">
                <a:solidFill>
                  <a:schemeClr val="tx1"/>
                </a:solidFill>
              </a:rPr>
              <a:t>sms</a:t>
            </a:r>
            <a:r>
              <a:rPr lang="en-US" sz="1600" dirty="0">
                <a:solidFill>
                  <a:schemeClr val="tx1"/>
                </a:solidFill>
              </a:rPr>
              <a:t> gate away;           d. </a:t>
            </a:r>
            <a:r>
              <a:rPr lang="en-US" sz="1600" dirty="0" err="1">
                <a:solidFill>
                  <a:schemeClr val="tx1"/>
                </a:solidFill>
              </a:rPr>
              <a:t>Kasi</a:t>
            </a:r>
            <a:r>
              <a:rPr lang="en-US" sz="1600" dirty="0">
                <a:solidFill>
                  <a:schemeClr val="tx1"/>
                </a:solidFill>
              </a:rPr>
              <a:t> </a:t>
            </a:r>
            <a:r>
              <a:rPr lang="en-US" sz="1600" dirty="0" err="1">
                <a:solidFill>
                  <a:schemeClr val="tx1"/>
                </a:solidFill>
              </a:rPr>
              <a:t>penerima</a:t>
            </a:r>
            <a:r>
              <a:rPr lang="en-US" sz="1600" dirty="0">
                <a:solidFill>
                  <a:schemeClr val="tx1"/>
                </a:solidFill>
              </a:rPr>
              <a:t> </a:t>
            </a:r>
            <a:r>
              <a:rPr lang="en-US" sz="1600" dirty="0" err="1">
                <a:solidFill>
                  <a:schemeClr val="tx1"/>
                </a:solidFill>
              </a:rPr>
              <a:t>berkas</a:t>
            </a:r>
            <a:r>
              <a:rPr lang="en-US" sz="1600" dirty="0">
                <a:solidFill>
                  <a:schemeClr val="tx1"/>
                </a:solidFill>
              </a:rPr>
              <a:t>, </a:t>
            </a:r>
            <a:r>
              <a:rPr lang="en-US" sz="1600" dirty="0" err="1">
                <a:solidFill>
                  <a:schemeClr val="tx1"/>
                </a:solidFill>
              </a:rPr>
              <a:t>menerima</a:t>
            </a:r>
            <a:r>
              <a:rPr lang="en-US" sz="1600" dirty="0">
                <a:solidFill>
                  <a:schemeClr val="tx1"/>
                </a:solidFill>
              </a:rPr>
              <a:t> </a:t>
            </a:r>
            <a:r>
              <a:rPr lang="en-US" sz="1600" dirty="0" err="1">
                <a:solidFill>
                  <a:schemeClr val="tx1"/>
                </a:solidFill>
              </a:rPr>
              <a:t>dan</a:t>
            </a:r>
            <a:r>
              <a:rPr lang="en-US" sz="1600" dirty="0">
                <a:solidFill>
                  <a:schemeClr val="tx1"/>
                </a:solidFill>
              </a:rPr>
              <a:t> </a:t>
            </a:r>
            <a:r>
              <a:rPr lang="en-US" sz="1600" dirty="0" err="1">
                <a:solidFill>
                  <a:schemeClr val="tx1"/>
                </a:solidFill>
              </a:rPr>
              <a:t>memveri</a:t>
            </a:r>
            <a:r>
              <a:rPr lang="en-US" sz="1600" dirty="0">
                <a:solidFill>
                  <a:schemeClr val="tx1"/>
                </a:solidFill>
              </a:rPr>
              <a:t> </a:t>
            </a:r>
            <a:r>
              <a:rPr lang="en-US" sz="1600" dirty="0" err="1">
                <a:solidFill>
                  <a:schemeClr val="tx1"/>
                </a:solidFill>
              </a:rPr>
              <a:t>fikasi</a:t>
            </a:r>
            <a:endParaRPr lang="en-US" sz="1600" dirty="0">
              <a:solidFill>
                <a:schemeClr val="tx1"/>
              </a:solidFill>
            </a:endParaRPr>
          </a:p>
          <a:p>
            <a:pPr eaLnBrk="1" hangingPunct="1">
              <a:defRPr/>
            </a:pPr>
            <a:r>
              <a:rPr lang="en-US" sz="1600" dirty="0">
                <a:solidFill>
                  <a:schemeClr val="tx1"/>
                </a:solidFill>
              </a:rPr>
              <a:t>e. </a:t>
            </a:r>
            <a:r>
              <a:rPr lang="en-US" sz="1600" dirty="0" err="1">
                <a:solidFill>
                  <a:schemeClr val="tx1"/>
                </a:solidFill>
              </a:rPr>
              <a:t>Penjadwalan</a:t>
            </a:r>
            <a:r>
              <a:rPr lang="en-US" sz="1600" dirty="0">
                <a:solidFill>
                  <a:schemeClr val="tx1"/>
                </a:solidFill>
              </a:rPr>
              <a:t> </a:t>
            </a:r>
            <a:r>
              <a:rPr lang="en-US" sz="1600" dirty="0" err="1">
                <a:solidFill>
                  <a:schemeClr val="tx1"/>
                </a:solidFill>
              </a:rPr>
              <a:t>tinjauan</a:t>
            </a:r>
            <a:r>
              <a:rPr lang="en-US" sz="1600" dirty="0">
                <a:solidFill>
                  <a:schemeClr val="tx1"/>
                </a:solidFill>
              </a:rPr>
              <a:t>;                                  f.  </a:t>
            </a:r>
            <a:r>
              <a:rPr lang="en-US" sz="1600" dirty="0" err="1">
                <a:solidFill>
                  <a:schemeClr val="tx1"/>
                </a:solidFill>
              </a:rPr>
              <a:t>Penetapan</a:t>
            </a:r>
            <a:r>
              <a:rPr lang="en-US" sz="1600" dirty="0">
                <a:solidFill>
                  <a:schemeClr val="tx1"/>
                </a:solidFill>
              </a:rPr>
              <a:t> </a:t>
            </a:r>
            <a:r>
              <a:rPr lang="en-US" sz="1600" dirty="0" err="1">
                <a:solidFill>
                  <a:schemeClr val="tx1"/>
                </a:solidFill>
              </a:rPr>
              <a:t>izin</a:t>
            </a:r>
            <a:endParaRPr lang="en-US" sz="1600" dirty="0">
              <a:solidFill>
                <a:schemeClr val="tx1"/>
              </a:solidFill>
            </a:endParaRPr>
          </a:p>
          <a:p>
            <a:pPr eaLnBrk="1" hangingPunct="1">
              <a:defRPr/>
            </a:pPr>
            <a:r>
              <a:rPr lang="en-US" sz="1600" dirty="0">
                <a:solidFill>
                  <a:schemeClr val="tx1"/>
                </a:solidFill>
              </a:rPr>
              <a:t>g. </a:t>
            </a:r>
            <a:r>
              <a:rPr lang="en-US" sz="1600" dirty="0" err="1">
                <a:solidFill>
                  <a:schemeClr val="tx1"/>
                </a:solidFill>
              </a:rPr>
              <a:t>Penetapan</a:t>
            </a:r>
            <a:r>
              <a:rPr lang="en-US" sz="1600" dirty="0">
                <a:solidFill>
                  <a:schemeClr val="tx1"/>
                </a:solidFill>
              </a:rPr>
              <a:t> </a:t>
            </a:r>
            <a:r>
              <a:rPr lang="en-US" sz="1600" dirty="0" err="1">
                <a:solidFill>
                  <a:schemeClr val="tx1"/>
                </a:solidFill>
              </a:rPr>
              <a:t>izin</a:t>
            </a:r>
            <a:r>
              <a:rPr lang="en-US" sz="1600" dirty="0">
                <a:solidFill>
                  <a:schemeClr val="tx1"/>
                </a:solidFill>
              </a:rPr>
              <a:t> </a:t>
            </a:r>
            <a:r>
              <a:rPr lang="en-US" sz="1600" dirty="0" err="1">
                <a:solidFill>
                  <a:schemeClr val="tx1"/>
                </a:solidFill>
              </a:rPr>
              <a:t>oleh</a:t>
            </a:r>
            <a:r>
              <a:rPr lang="en-US" sz="1600" dirty="0">
                <a:solidFill>
                  <a:schemeClr val="tx1"/>
                </a:solidFill>
              </a:rPr>
              <a:t> </a:t>
            </a:r>
            <a:r>
              <a:rPr lang="en-US" sz="1600" dirty="0" err="1">
                <a:solidFill>
                  <a:schemeClr val="tx1"/>
                </a:solidFill>
              </a:rPr>
              <a:t>kabid</a:t>
            </a:r>
            <a:r>
              <a:rPr lang="en-US" sz="1600" dirty="0">
                <a:solidFill>
                  <a:schemeClr val="tx1"/>
                </a:solidFill>
              </a:rPr>
              <a:t>;                           h. </a:t>
            </a:r>
            <a:r>
              <a:rPr lang="en-US" sz="1600" dirty="0" err="1">
                <a:solidFill>
                  <a:schemeClr val="tx1"/>
                </a:solidFill>
              </a:rPr>
              <a:t>Penomoran</a:t>
            </a:r>
            <a:r>
              <a:rPr lang="en-US" sz="1600" dirty="0">
                <a:solidFill>
                  <a:schemeClr val="tx1"/>
                </a:solidFill>
              </a:rPr>
              <a:t> SK</a:t>
            </a:r>
          </a:p>
          <a:p>
            <a:pPr eaLnBrk="1" hangingPunct="1">
              <a:defRPr/>
            </a:pPr>
            <a:r>
              <a:rPr lang="en-US" sz="1600" dirty="0" err="1">
                <a:solidFill>
                  <a:schemeClr val="tx1"/>
                </a:solidFill>
              </a:rPr>
              <a:t>i</a:t>
            </a:r>
            <a:r>
              <a:rPr lang="en-US" sz="1600" dirty="0">
                <a:solidFill>
                  <a:schemeClr val="tx1"/>
                </a:solidFill>
              </a:rPr>
              <a:t>. </a:t>
            </a:r>
            <a:r>
              <a:rPr lang="en-US" sz="1600" dirty="0" err="1">
                <a:solidFill>
                  <a:schemeClr val="tx1"/>
                </a:solidFill>
              </a:rPr>
              <a:t>Penyerahan</a:t>
            </a:r>
            <a:r>
              <a:rPr lang="en-US" sz="1600" dirty="0">
                <a:solidFill>
                  <a:schemeClr val="tx1"/>
                </a:solidFill>
              </a:rPr>
              <a:t> SK;                                               j.  </a:t>
            </a:r>
            <a:r>
              <a:rPr lang="en-US" sz="1600" dirty="0" err="1">
                <a:solidFill>
                  <a:schemeClr val="tx1"/>
                </a:solidFill>
              </a:rPr>
              <a:t>Mengisi</a:t>
            </a:r>
            <a:r>
              <a:rPr lang="en-US" sz="1600" dirty="0">
                <a:solidFill>
                  <a:schemeClr val="tx1"/>
                </a:solidFill>
              </a:rPr>
              <a:t> </a:t>
            </a:r>
            <a:r>
              <a:rPr lang="en-US" sz="1600" dirty="0" err="1">
                <a:solidFill>
                  <a:schemeClr val="tx1"/>
                </a:solidFill>
              </a:rPr>
              <a:t>indeks</a:t>
            </a:r>
            <a:r>
              <a:rPr lang="en-US" sz="1600" dirty="0">
                <a:solidFill>
                  <a:schemeClr val="tx1"/>
                </a:solidFill>
              </a:rPr>
              <a:t> </a:t>
            </a:r>
            <a:r>
              <a:rPr lang="en-US" sz="1600" dirty="0" err="1">
                <a:solidFill>
                  <a:schemeClr val="tx1"/>
                </a:solidFill>
              </a:rPr>
              <a:t>kepuasan</a:t>
            </a:r>
            <a:r>
              <a:rPr lang="en-US" sz="1600" dirty="0">
                <a:solidFill>
                  <a:schemeClr val="tx1"/>
                </a:solidFill>
              </a:rPr>
              <a:t> </a:t>
            </a:r>
            <a:r>
              <a:rPr lang="en-US" sz="1600" dirty="0" err="1">
                <a:solidFill>
                  <a:schemeClr val="tx1"/>
                </a:solidFill>
              </a:rPr>
              <a:t>masyarakat</a:t>
            </a:r>
            <a:endParaRPr lang="en-US" sz="1600" dirty="0">
              <a:solidFill>
                <a:schemeClr val="tx1"/>
              </a:solidFill>
            </a:endParaRPr>
          </a:p>
          <a:p>
            <a:pPr eaLnBrk="1" hangingPunct="1">
              <a:defRPr/>
            </a:pPr>
            <a:r>
              <a:rPr lang="en-US" sz="1600" dirty="0">
                <a:solidFill>
                  <a:schemeClr val="tx1"/>
                </a:solidFill>
              </a:rPr>
              <a:t>Proses </a:t>
            </a:r>
            <a:r>
              <a:rPr lang="en-US" sz="1600" dirty="0" err="1">
                <a:solidFill>
                  <a:schemeClr val="tx1"/>
                </a:solidFill>
              </a:rPr>
              <a:t>kemudian</a:t>
            </a:r>
            <a:r>
              <a:rPr lang="en-US" sz="1600" dirty="0">
                <a:solidFill>
                  <a:schemeClr val="tx1"/>
                </a:solidFill>
              </a:rPr>
              <a:t> </a:t>
            </a:r>
            <a:r>
              <a:rPr lang="en-US" sz="1600" dirty="0" err="1">
                <a:solidFill>
                  <a:schemeClr val="tx1"/>
                </a:solidFill>
              </a:rPr>
              <a:t>dilanjutkan</a:t>
            </a:r>
            <a:r>
              <a:rPr lang="en-US" sz="1600" dirty="0">
                <a:solidFill>
                  <a:schemeClr val="tx1"/>
                </a:solidFill>
              </a:rPr>
              <a:t> </a:t>
            </a:r>
            <a:r>
              <a:rPr lang="en-US" sz="1600" dirty="0" err="1">
                <a:solidFill>
                  <a:schemeClr val="tx1"/>
                </a:solidFill>
              </a:rPr>
              <a:t>dengan</a:t>
            </a:r>
            <a:r>
              <a:rPr lang="en-US" sz="1600" dirty="0">
                <a:solidFill>
                  <a:schemeClr val="tx1"/>
                </a:solidFill>
              </a:rPr>
              <a:t> : </a:t>
            </a:r>
          </a:p>
          <a:p>
            <a:pPr eaLnBrk="1" hangingPunct="1">
              <a:defRPr/>
            </a:pPr>
            <a:r>
              <a:rPr lang="en-US" sz="1600" dirty="0">
                <a:solidFill>
                  <a:schemeClr val="tx1"/>
                </a:solidFill>
              </a:rPr>
              <a:t>a. </a:t>
            </a:r>
            <a:r>
              <a:rPr lang="en-US" sz="1600" dirty="0" err="1">
                <a:solidFill>
                  <a:schemeClr val="tx1"/>
                </a:solidFill>
              </a:rPr>
              <a:t>Penjadwalan</a:t>
            </a:r>
            <a:r>
              <a:rPr lang="en-US" sz="1600" dirty="0">
                <a:solidFill>
                  <a:schemeClr val="tx1"/>
                </a:solidFill>
              </a:rPr>
              <a:t> </a:t>
            </a:r>
            <a:r>
              <a:rPr lang="en-US" sz="1600" dirty="0" err="1">
                <a:solidFill>
                  <a:schemeClr val="tx1"/>
                </a:solidFill>
              </a:rPr>
              <a:t>Tinjauan</a:t>
            </a:r>
            <a:endParaRPr lang="en-US" sz="1600" dirty="0">
              <a:solidFill>
                <a:schemeClr val="tx1"/>
              </a:solidFill>
            </a:endParaRPr>
          </a:p>
          <a:p>
            <a:pPr eaLnBrk="1" hangingPunct="1">
              <a:defRPr/>
            </a:pPr>
            <a:r>
              <a:rPr lang="en-US" sz="1600" dirty="0">
                <a:solidFill>
                  <a:schemeClr val="tx1"/>
                </a:solidFill>
              </a:rPr>
              <a:t>b. Entry Data</a:t>
            </a:r>
          </a:p>
          <a:p>
            <a:pPr eaLnBrk="1" hangingPunct="1">
              <a:defRPr/>
            </a:pPr>
            <a:r>
              <a:rPr lang="en-US" sz="1600" dirty="0">
                <a:solidFill>
                  <a:schemeClr val="tx1"/>
                </a:solidFill>
              </a:rPr>
              <a:t>c. </a:t>
            </a:r>
            <a:r>
              <a:rPr lang="en-US" sz="1600" dirty="0" err="1">
                <a:solidFill>
                  <a:schemeClr val="tx1"/>
                </a:solidFill>
              </a:rPr>
              <a:t>Perhitungan</a:t>
            </a:r>
            <a:r>
              <a:rPr lang="en-US" sz="1600" dirty="0">
                <a:solidFill>
                  <a:schemeClr val="tx1"/>
                </a:solidFill>
              </a:rPr>
              <a:t> </a:t>
            </a:r>
            <a:r>
              <a:rPr lang="en-US" sz="1600" dirty="0" err="1">
                <a:solidFill>
                  <a:schemeClr val="tx1"/>
                </a:solidFill>
              </a:rPr>
              <a:t>Retribusi</a:t>
            </a:r>
            <a:endParaRPr lang="en-US" sz="1600" dirty="0">
              <a:solidFill>
                <a:schemeClr val="tx1"/>
              </a:solidFill>
            </a:endParaRPr>
          </a:p>
          <a:p>
            <a:pPr eaLnBrk="1" hangingPunct="1">
              <a:defRPr/>
            </a:pPr>
            <a:r>
              <a:rPr lang="en-US" sz="1600" dirty="0">
                <a:solidFill>
                  <a:schemeClr val="tx1"/>
                </a:solidFill>
              </a:rPr>
              <a:t>d. </a:t>
            </a:r>
            <a:r>
              <a:rPr lang="en-US" sz="1600" dirty="0" err="1">
                <a:solidFill>
                  <a:schemeClr val="tx1"/>
                </a:solidFill>
              </a:rPr>
              <a:t>Penetapan</a:t>
            </a:r>
            <a:r>
              <a:rPr lang="en-US" sz="1600" dirty="0">
                <a:solidFill>
                  <a:schemeClr val="tx1"/>
                </a:solidFill>
              </a:rPr>
              <a:t> </a:t>
            </a:r>
            <a:r>
              <a:rPr lang="en-US" sz="1600" dirty="0" err="1">
                <a:solidFill>
                  <a:schemeClr val="tx1"/>
                </a:solidFill>
              </a:rPr>
              <a:t>Izin</a:t>
            </a:r>
            <a:r>
              <a:rPr lang="en-US" sz="1600" dirty="0">
                <a:solidFill>
                  <a:schemeClr val="tx1"/>
                </a:solidFill>
              </a:rPr>
              <a:t> </a:t>
            </a:r>
            <a:r>
              <a:rPr lang="en-US" sz="1600" dirty="0" err="1">
                <a:solidFill>
                  <a:schemeClr val="tx1"/>
                </a:solidFill>
              </a:rPr>
              <a:t>Kepala</a:t>
            </a:r>
            <a:r>
              <a:rPr lang="en-US" sz="1600" dirty="0">
                <a:solidFill>
                  <a:schemeClr val="tx1"/>
                </a:solidFill>
              </a:rPr>
              <a:t> </a:t>
            </a:r>
            <a:r>
              <a:rPr lang="en-US" sz="1600" dirty="0" err="1">
                <a:solidFill>
                  <a:schemeClr val="tx1"/>
                </a:solidFill>
              </a:rPr>
              <a:t>Seksi</a:t>
            </a:r>
            <a:endParaRPr lang="en-US" sz="1600" dirty="0">
              <a:solidFill>
                <a:schemeClr val="tx1"/>
              </a:solidFill>
            </a:endParaRPr>
          </a:p>
          <a:p>
            <a:pPr eaLnBrk="1" hangingPunct="1">
              <a:defRPr/>
            </a:pPr>
            <a:r>
              <a:rPr lang="en-US" sz="1600" dirty="0">
                <a:solidFill>
                  <a:schemeClr val="tx1"/>
                </a:solidFill>
              </a:rPr>
              <a:t>e. </a:t>
            </a:r>
            <a:r>
              <a:rPr lang="en-US" sz="1600" dirty="0" err="1">
                <a:solidFill>
                  <a:schemeClr val="tx1"/>
                </a:solidFill>
              </a:rPr>
              <a:t>Penetapan</a:t>
            </a:r>
            <a:r>
              <a:rPr lang="en-US" sz="1600" dirty="0">
                <a:solidFill>
                  <a:schemeClr val="tx1"/>
                </a:solidFill>
              </a:rPr>
              <a:t> </a:t>
            </a:r>
            <a:r>
              <a:rPr lang="en-US" sz="1600" dirty="0" err="1">
                <a:solidFill>
                  <a:schemeClr val="tx1"/>
                </a:solidFill>
              </a:rPr>
              <a:t>Izin</a:t>
            </a:r>
            <a:r>
              <a:rPr lang="en-US" sz="1600" dirty="0">
                <a:solidFill>
                  <a:schemeClr val="tx1"/>
                </a:solidFill>
              </a:rPr>
              <a:t> </a:t>
            </a:r>
            <a:r>
              <a:rPr lang="en-US" sz="1600" dirty="0" err="1">
                <a:solidFill>
                  <a:schemeClr val="tx1"/>
                </a:solidFill>
              </a:rPr>
              <a:t>Kepala</a:t>
            </a:r>
            <a:r>
              <a:rPr lang="en-US" sz="1600" dirty="0">
                <a:solidFill>
                  <a:schemeClr val="tx1"/>
                </a:solidFill>
              </a:rPr>
              <a:t> </a:t>
            </a:r>
            <a:r>
              <a:rPr lang="en-US" sz="1600" dirty="0" err="1">
                <a:solidFill>
                  <a:schemeClr val="tx1"/>
                </a:solidFill>
              </a:rPr>
              <a:t>Bidang</a:t>
            </a:r>
            <a:endParaRPr lang="en-US" sz="1600" dirty="0">
              <a:solidFill>
                <a:schemeClr val="tx1"/>
              </a:solidFill>
            </a:endParaRPr>
          </a:p>
          <a:p>
            <a:pPr eaLnBrk="1" hangingPunct="1">
              <a:defRPr/>
            </a:pPr>
            <a:r>
              <a:rPr lang="en-US" sz="1600" dirty="0">
                <a:solidFill>
                  <a:schemeClr val="tx1"/>
                </a:solidFill>
              </a:rPr>
              <a:t>f. </a:t>
            </a:r>
            <a:r>
              <a:rPr lang="en-US" sz="1600" dirty="0" err="1">
                <a:solidFill>
                  <a:schemeClr val="tx1"/>
                </a:solidFill>
              </a:rPr>
              <a:t>Penetapan</a:t>
            </a:r>
            <a:r>
              <a:rPr lang="en-US" sz="1600" dirty="0">
                <a:solidFill>
                  <a:schemeClr val="tx1"/>
                </a:solidFill>
              </a:rPr>
              <a:t> Surat </a:t>
            </a:r>
            <a:r>
              <a:rPr lang="en-US" sz="1600" dirty="0" err="1">
                <a:solidFill>
                  <a:schemeClr val="tx1"/>
                </a:solidFill>
              </a:rPr>
              <a:t>Ketetapan</a:t>
            </a:r>
            <a:r>
              <a:rPr lang="en-US" sz="1600" dirty="0">
                <a:solidFill>
                  <a:schemeClr val="tx1"/>
                </a:solidFill>
              </a:rPr>
              <a:t> </a:t>
            </a:r>
            <a:r>
              <a:rPr lang="en-US" sz="1600" dirty="0" err="1">
                <a:solidFill>
                  <a:schemeClr val="tx1"/>
                </a:solidFill>
              </a:rPr>
              <a:t>Retribusi</a:t>
            </a:r>
            <a:r>
              <a:rPr lang="en-US" sz="1600" dirty="0">
                <a:solidFill>
                  <a:schemeClr val="tx1"/>
                </a:solidFill>
              </a:rPr>
              <a:t> Daerah</a:t>
            </a:r>
          </a:p>
          <a:p>
            <a:pPr eaLnBrk="1" hangingPunct="1">
              <a:defRPr/>
            </a:pPr>
            <a:r>
              <a:rPr lang="en-US" sz="1600" dirty="0">
                <a:solidFill>
                  <a:schemeClr val="tx1"/>
                </a:solidFill>
              </a:rPr>
              <a:t>g. </a:t>
            </a:r>
            <a:r>
              <a:rPr lang="en-US" sz="1600" dirty="0" err="1">
                <a:solidFill>
                  <a:schemeClr val="tx1"/>
                </a:solidFill>
              </a:rPr>
              <a:t>Penomoran</a:t>
            </a:r>
            <a:r>
              <a:rPr lang="en-US" sz="1600" dirty="0">
                <a:solidFill>
                  <a:schemeClr val="tx1"/>
                </a:solidFill>
              </a:rPr>
              <a:t> Surat </a:t>
            </a:r>
            <a:r>
              <a:rPr lang="en-US" sz="1600" dirty="0" err="1">
                <a:solidFill>
                  <a:schemeClr val="tx1"/>
                </a:solidFill>
              </a:rPr>
              <a:t>Keputusan</a:t>
            </a:r>
            <a:r>
              <a:rPr lang="en-US" sz="1600" dirty="0">
                <a:solidFill>
                  <a:schemeClr val="tx1"/>
                </a:solidFill>
              </a:rPr>
              <a:t> </a:t>
            </a:r>
            <a:r>
              <a:rPr lang="en-US" sz="1600" dirty="0" err="1">
                <a:solidFill>
                  <a:schemeClr val="tx1"/>
                </a:solidFill>
              </a:rPr>
              <a:t>Kepala</a:t>
            </a:r>
            <a:r>
              <a:rPr lang="en-US" sz="1600" dirty="0">
                <a:solidFill>
                  <a:schemeClr val="tx1"/>
                </a:solidFill>
              </a:rPr>
              <a:t> </a:t>
            </a:r>
            <a:r>
              <a:rPr lang="en-US" sz="1600" dirty="0" err="1">
                <a:solidFill>
                  <a:schemeClr val="tx1"/>
                </a:solidFill>
              </a:rPr>
              <a:t>Dinas</a:t>
            </a:r>
            <a:r>
              <a:rPr lang="en-US" sz="1600" dirty="0">
                <a:solidFill>
                  <a:schemeClr val="tx1"/>
                </a:solidFill>
              </a:rPr>
              <a:t> </a:t>
            </a:r>
            <a:r>
              <a:rPr lang="en-US" sz="1600" dirty="0" err="1">
                <a:solidFill>
                  <a:schemeClr val="tx1"/>
                </a:solidFill>
              </a:rPr>
              <a:t>Penanaman</a:t>
            </a:r>
            <a:r>
              <a:rPr lang="en-US" sz="1600" dirty="0">
                <a:solidFill>
                  <a:schemeClr val="tx1"/>
                </a:solidFill>
              </a:rPr>
              <a:t> Modal </a:t>
            </a:r>
            <a:r>
              <a:rPr lang="en-US" sz="1600" dirty="0" err="1">
                <a:solidFill>
                  <a:schemeClr val="tx1"/>
                </a:solidFill>
              </a:rPr>
              <a:t>dan</a:t>
            </a:r>
            <a:r>
              <a:rPr lang="en-US" sz="1600" dirty="0">
                <a:solidFill>
                  <a:schemeClr val="tx1"/>
                </a:solidFill>
              </a:rPr>
              <a:t> </a:t>
            </a:r>
            <a:r>
              <a:rPr lang="en-US" sz="1600" dirty="0" err="1">
                <a:solidFill>
                  <a:schemeClr val="tx1"/>
                </a:solidFill>
              </a:rPr>
              <a:t>Pelayanan</a:t>
            </a:r>
            <a:r>
              <a:rPr lang="en-US" sz="1600" dirty="0">
                <a:solidFill>
                  <a:schemeClr val="tx1"/>
                </a:solidFill>
              </a:rPr>
              <a:t> </a:t>
            </a:r>
            <a:r>
              <a:rPr lang="en-US" sz="1600" dirty="0" err="1">
                <a:solidFill>
                  <a:schemeClr val="tx1"/>
                </a:solidFill>
              </a:rPr>
              <a:t>terpadu</a:t>
            </a:r>
            <a:r>
              <a:rPr lang="en-US" sz="1600" dirty="0">
                <a:solidFill>
                  <a:schemeClr val="tx1"/>
                </a:solidFill>
              </a:rPr>
              <a:t> </a:t>
            </a:r>
            <a:r>
              <a:rPr lang="en-US" sz="1600" dirty="0" err="1">
                <a:solidFill>
                  <a:schemeClr val="tx1"/>
                </a:solidFill>
              </a:rPr>
              <a:t>Satu</a:t>
            </a:r>
            <a:r>
              <a:rPr lang="en-US" sz="1600" dirty="0">
                <a:solidFill>
                  <a:schemeClr val="tx1"/>
                </a:solidFill>
              </a:rPr>
              <a:t> </a:t>
            </a:r>
            <a:r>
              <a:rPr lang="en-US" sz="1600" dirty="0" err="1">
                <a:solidFill>
                  <a:schemeClr val="tx1"/>
                </a:solidFill>
              </a:rPr>
              <a:t>Pintu</a:t>
            </a:r>
            <a:r>
              <a:rPr lang="en-US" sz="1600" dirty="0">
                <a:solidFill>
                  <a:schemeClr val="tx1"/>
                </a:solidFill>
              </a:rPr>
              <a:t> Kota </a:t>
            </a:r>
            <a:r>
              <a:rPr lang="en-US" sz="1600" dirty="0" err="1">
                <a:solidFill>
                  <a:schemeClr val="tx1"/>
                </a:solidFill>
              </a:rPr>
              <a:t>Mercure</a:t>
            </a:r>
            <a:r>
              <a:rPr lang="en-US" sz="1600" dirty="0">
                <a:solidFill>
                  <a:schemeClr val="tx1"/>
                </a:solidFill>
              </a:rPr>
              <a:t>, No. SK : 648.1-0907-IMB </a:t>
            </a:r>
            <a:r>
              <a:rPr lang="en-US" sz="1600" dirty="0" err="1">
                <a:solidFill>
                  <a:schemeClr val="tx1"/>
                </a:solidFill>
              </a:rPr>
              <a:t>Tahun</a:t>
            </a:r>
            <a:r>
              <a:rPr lang="en-US" sz="1600" dirty="0">
                <a:solidFill>
                  <a:schemeClr val="tx1"/>
                </a:solidFill>
              </a:rPr>
              <a:t> 2018 </a:t>
            </a:r>
            <a:r>
              <a:rPr lang="en-US" sz="1600" dirty="0" err="1">
                <a:solidFill>
                  <a:schemeClr val="tx1"/>
                </a:solidFill>
              </a:rPr>
              <a:t>tentang</a:t>
            </a:r>
            <a:r>
              <a:rPr lang="en-US" sz="1600" dirty="0">
                <a:solidFill>
                  <a:schemeClr val="tx1"/>
                </a:solidFill>
              </a:rPr>
              <a:t> </a:t>
            </a:r>
            <a:r>
              <a:rPr lang="en-US" sz="1600" dirty="0" err="1">
                <a:solidFill>
                  <a:schemeClr val="tx1"/>
                </a:solidFill>
              </a:rPr>
              <a:t>Izin</a:t>
            </a:r>
            <a:r>
              <a:rPr lang="en-US" sz="1600" dirty="0">
                <a:solidFill>
                  <a:schemeClr val="tx1"/>
                </a:solidFill>
              </a:rPr>
              <a:t> </a:t>
            </a:r>
            <a:r>
              <a:rPr lang="en-US" sz="1600" dirty="0" err="1">
                <a:solidFill>
                  <a:schemeClr val="tx1"/>
                </a:solidFill>
              </a:rPr>
              <a:t>Mendirikan</a:t>
            </a:r>
            <a:r>
              <a:rPr lang="en-US" sz="1600" dirty="0">
                <a:solidFill>
                  <a:schemeClr val="tx1"/>
                </a:solidFill>
              </a:rPr>
              <a:t> </a:t>
            </a:r>
            <a:r>
              <a:rPr lang="en-US" sz="1600" dirty="0" err="1">
                <a:solidFill>
                  <a:schemeClr val="tx1"/>
                </a:solidFill>
              </a:rPr>
              <a:t>bangunan</a:t>
            </a:r>
            <a:r>
              <a:rPr lang="en-US" sz="1600" dirty="0">
                <a:solidFill>
                  <a:schemeClr val="tx1"/>
                </a:solidFill>
              </a:rPr>
              <a:t> </a:t>
            </a:r>
            <a:r>
              <a:rPr lang="en-US" sz="1600" dirty="0" err="1">
                <a:solidFill>
                  <a:schemeClr val="tx1"/>
                </a:solidFill>
              </a:rPr>
              <a:t>Apartement</a:t>
            </a:r>
            <a:r>
              <a:rPr lang="en-US" sz="1600" dirty="0">
                <a:solidFill>
                  <a:schemeClr val="tx1"/>
                </a:solidFill>
              </a:rPr>
              <a:t> </a:t>
            </a:r>
            <a:r>
              <a:rPr lang="en-US" sz="1600" dirty="0" err="1">
                <a:solidFill>
                  <a:schemeClr val="tx1"/>
                </a:solidFill>
              </a:rPr>
              <a:t>diberikan</a:t>
            </a:r>
            <a:r>
              <a:rPr lang="en-US" sz="1600" dirty="0">
                <a:solidFill>
                  <a:schemeClr val="tx1"/>
                </a:solidFill>
              </a:rPr>
              <a:t> </a:t>
            </a:r>
            <a:r>
              <a:rPr lang="en-US" sz="1600" dirty="0" err="1">
                <a:solidFill>
                  <a:schemeClr val="tx1"/>
                </a:solidFill>
              </a:rPr>
              <a:t>kepada</a:t>
            </a:r>
            <a:r>
              <a:rPr lang="en-US" sz="1600" dirty="0">
                <a:solidFill>
                  <a:schemeClr val="tx1"/>
                </a:solidFill>
              </a:rPr>
              <a:t> PT Lorena </a:t>
            </a:r>
            <a:r>
              <a:rPr lang="en-US" sz="1600" dirty="0" err="1">
                <a:solidFill>
                  <a:schemeClr val="tx1"/>
                </a:solidFill>
              </a:rPr>
              <a:t>Latersia</a:t>
            </a:r>
            <a:r>
              <a:rPr lang="en-US" sz="1600" dirty="0">
                <a:solidFill>
                  <a:schemeClr val="tx1"/>
                </a:solidFill>
              </a:rPr>
              <a:t> </a:t>
            </a:r>
            <a:r>
              <a:rPr lang="en-US" sz="1600" dirty="0" err="1">
                <a:solidFill>
                  <a:schemeClr val="tx1"/>
                </a:solidFill>
              </a:rPr>
              <a:t>Properti</a:t>
            </a:r>
            <a:r>
              <a:rPr lang="en-US" sz="1600" dirty="0">
                <a:solidFill>
                  <a:schemeClr val="tx1"/>
                </a:solidFill>
              </a:rPr>
              <a:t>.</a:t>
            </a:r>
          </a:p>
          <a:p>
            <a:pPr eaLnBrk="1" hangingPunct="1">
              <a:defRPr/>
            </a:pPr>
            <a:endParaRPr lang="en-US" sz="1600" b="1" dirty="0">
              <a:solidFill>
                <a:schemeClr val="tx1"/>
              </a:solidFill>
            </a:endParaRPr>
          </a:p>
          <a:p>
            <a:pPr eaLnBrk="1" hangingPunct="1">
              <a:defRPr/>
            </a:pPr>
            <a:endParaRPr lang="en-US" sz="1600" dirty="0">
              <a:solidFill>
                <a:schemeClr val="tx1"/>
              </a:solidFill>
            </a:endParaRPr>
          </a:p>
          <a:p>
            <a:pPr eaLnBrk="1" hangingPunct="1">
              <a:defRPr/>
            </a:pPr>
            <a:endParaRPr lang="en-US" sz="1600" dirty="0">
              <a:solidFill>
                <a:schemeClr val="tx1"/>
              </a:solidFill>
            </a:endParaRPr>
          </a:p>
        </p:txBody>
      </p:sp>
    </p:spTree>
    <p:extLst>
      <p:ext uri="{BB962C8B-B14F-4D97-AF65-F5344CB8AC3E}">
        <p14:creationId xmlns:p14="http://schemas.microsoft.com/office/powerpoint/2010/main" val="1391165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bwMode="grayWhite">
          <a:xfrm>
            <a:off x="-20638" y="46038"/>
            <a:ext cx="9155138" cy="646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normAutofit fontScale="775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defRPr/>
            </a:pPr>
            <a:r>
              <a:rPr lang="en-US" sz="3600" dirty="0">
                <a:solidFill>
                  <a:schemeClr val="tx1"/>
                </a:solidFill>
                <a:latin typeface="Bahnschrift Light SemiCondensed" pitchFamily="34" charset="0"/>
              </a:rPr>
              <a:t>1.5. </a:t>
            </a:r>
            <a:r>
              <a:rPr lang="en-US" sz="3600" dirty="0" err="1">
                <a:solidFill>
                  <a:schemeClr val="tx1"/>
                </a:solidFill>
                <a:latin typeface="Bahnschrift Light SemiCondensed" pitchFamily="34" charset="0"/>
              </a:rPr>
              <a:t>Pendelegasian</a:t>
            </a:r>
            <a:r>
              <a:rPr lang="en-US" sz="3600" dirty="0">
                <a:solidFill>
                  <a:schemeClr val="tx1"/>
                </a:solidFill>
                <a:latin typeface="Bahnschrift Light SemiCondensed" pitchFamily="34" charset="0"/>
              </a:rPr>
              <a:t> </a:t>
            </a:r>
            <a:r>
              <a:rPr lang="en-US" sz="3600" dirty="0" err="1">
                <a:solidFill>
                  <a:schemeClr val="tx1"/>
                </a:solidFill>
                <a:latin typeface="Bahnschrift Light SemiCondensed" pitchFamily="34" charset="0"/>
              </a:rPr>
              <a:t>Wewenang</a:t>
            </a:r>
            <a:r>
              <a:rPr lang="en-US" sz="3600" dirty="0">
                <a:solidFill>
                  <a:schemeClr val="tx1"/>
                </a:solidFill>
                <a:latin typeface="Bahnschrift Light SemiCondensed" pitchFamily="34" charset="0"/>
              </a:rPr>
              <a:t> </a:t>
            </a:r>
            <a:r>
              <a:rPr lang="en-US" sz="3600" dirty="0" err="1">
                <a:solidFill>
                  <a:schemeClr val="tx1"/>
                </a:solidFill>
                <a:latin typeface="Bahnschrift Light SemiCondensed" pitchFamily="34" charset="0"/>
              </a:rPr>
              <a:t>dan</a:t>
            </a:r>
            <a:r>
              <a:rPr lang="en-US" sz="3600" dirty="0">
                <a:solidFill>
                  <a:schemeClr val="tx1"/>
                </a:solidFill>
                <a:latin typeface="Bahnschrift Light SemiCondensed" pitchFamily="34" charset="0"/>
              </a:rPr>
              <a:t> </a:t>
            </a:r>
            <a:r>
              <a:rPr lang="en-US" sz="3600" dirty="0" err="1">
                <a:solidFill>
                  <a:schemeClr val="tx1"/>
                </a:solidFill>
                <a:latin typeface="Bahnschrift Light SemiCondensed" pitchFamily="34" charset="0"/>
              </a:rPr>
              <a:t>Tanggung</a:t>
            </a:r>
            <a:r>
              <a:rPr lang="en-US" sz="3600" dirty="0">
                <a:solidFill>
                  <a:schemeClr val="tx1"/>
                </a:solidFill>
                <a:latin typeface="Bahnschrift Light SemiCondensed" pitchFamily="34" charset="0"/>
              </a:rPr>
              <a:t> </a:t>
            </a:r>
            <a:r>
              <a:rPr lang="en-US" sz="3600" dirty="0" err="1">
                <a:solidFill>
                  <a:schemeClr val="tx1"/>
                </a:solidFill>
                <a:latin typeface="Bahnschrift Light SemiCondensed" pitchFamily="34" charset="0"/>
              </a:rPr>
              <a:t>Jawab</a:t>
            </a:r>
            <a:r>
              <a:rPr lang="en-US" sz="3600" dirty="0">
                <a:solidFill>
                  <a:schemeClr val="tx1"/>
                </a:solidFill>
                <a:latin typeface="Bahnschrift Light SemiCondensed" pitchFamily="34" charset="0"/>
              </a:rPr>
              <a:t> yang </a:t>
            </a:r>
            <a:r>
              <a:rPr lang="en-US" sz="3600" dirty="0" err="1">
                <a:solidFill>
                  <a:schemeClr val="tx1"/>
                </a:solidFill>
                <a:latin typeface="Bahnschrift Light SemiCondensed" pitchFamily="34" charset="0"/>
              </a:rPr>
              <a:t>Tepat</a:t>
            </a:r>
            <a:endParaRPr lang="ru-RU" sz="3600" dirty="0">
              <a:solidFill>
                <a:schemeClr val="tx1"/>
              </a:solidFill>
              <a:latin typeface="Bahnschrift Light SemiCondensed" pitchFamily="34" charset="0"/>
            </a:endParaRPr>
          </a:p>
        </p:txBody>
      </p:sp>
      <p:sp>
        <p:nvSpPr>
          <p:cNvPr id="16391" name="Title 7"/>
          <p:cNvSpPr>
            <a:spLocks noGrp="1" noChangeArrowheads="1"/>
          </p:cNvSpPr>
          <p:nvPr>
            <p:ph type="title"/>
          </p:nvPr>
        </p:nvSpPr>
        <p:spPr bwMode="grayWhite">
          <a:xfrm>
            <a:off x="84138" y="620713"/>
            <a:ext cx="2543175" cy="358775"/>
          </a:xfrm>
        </p:spPr>
        <p:txBody>
          <a:bodyPr>
            <a:normAutofit fontScale="90000"/>
          </a:bodyPr>
          <a:lstStyle/>
          <a:p>
            <a:pPr fontAlgn="auto">
              <a:spcAft>
                <a:spcPts val="0"/>
              </a:spcAft>
              <a:defRPr/>
            </a:pPr>
            <a:r>
              <a:rPr lang="en-US" altLang="en-US" sz="2800" i="1" dirty="0">
                <a:solidFill>
                  <a:schemeClr val="tx1"/>
                </a:solidFill>
                <a:latin typeface="Bahnschrift Light SemiCondensed" panose="020B0502040204020203" pitchFamily="34" charset="0"/>
              </a:rPr>
              <a:t> DPMPTSP</a:t>
            </a:r>
            <a:endParaRPr lang="ru-RU" altLang="en-US" sz="2800" i="1" dirty="0">
              <a:solidFill>
                <a:schemeClr val="tx1"/>
              </a:solidFill>
              <a:latin typeface="Bahnschrift Light SemiCondensed" panose="020B0502040204020203" pitchFamily="34" charset="0"/>
            </a:endParaRPr>
          </a:p>
        </p:txBody>
      </p:sp>
      <p:sp>
        <p:nvSpPr>
          <p:cNvPr id="9" name="Rectangle 8"/>
          <p:cNvSpPr/>
          <p:nvPr/>
        </p:nvSpPr>
        <p:spPr>
          <a:xfrm>
            <a:off x="112738" y="979488"/>
            <a:ext cx="9021762" cy="5878512"/>
          </a:xfrm>
          <a:prstGeom prst="rect">
            <a:avLst/>
          </a:prstGeom>
        </p:spPr>
        <p:style>
          <a:lnRef idx="3">
            <a:schemeClr val="lt1"/>
          </a:lnRef>
          <a:fillRef idx="1">
            <a:schemeClr val="accent6"/>
          </a:fillRef>
          <a:effectRef idx="1">
            <a:schemeClr val="accent6"/>
          </a:effectRef>
          <a:fontRef idx="minor">
            <a:schemeClr val="lt1"/>
          </a:fontRef>
        </p:style>
        <p:txBody>
          <a:bodyPr/>
          <a:lstStyle/>
          <a:p>
            <a:pPr eaLnBrk="1" hangingPunct="1">
              <a:defRPr/>
            </a:pPr>
            <a:r>
              <a:rPr lang="en-US" sz="2000" b="1" dirty="0">
                <a:solidFill>
                  <a:schemeClr val="tx1"/>
                </a:solidFill>
              </a:rPr>
              <a:t>Level 3</a:t>
            </a:r>
          </a:p>
          <a:p>
            <a:pPr marL="285750" indent="-285750" eaLnBrk="1" hangingPunct="1">
              <a:buFont typeface="Wingdings" panose="05000000000000000000" pitchFamily="2" charset="2"/>
              <a:buChar char="v"/>
              <a:defRPr/>
            </a:pPr>
            <a:r>
              <a:rPr lang="en-US" sz="1600" dirty="0">
                <a:solidFill>
                  <a:schemeClr val="tx1"/>
                </a:solidFill>
              </a:rPr>
              <a:t> Proses </a:t>
            </a:r>
            <a:r>
              <a:rPr lang="en-US" sz="1600" dirty="0" err="1">
                <a:solidFill>
                  <a:schemeClr val="tx1"/>
                </a:solidFill>
              </a:rPr>
              <a:t>Perizinan</a:t>
            </a:r>
            <a:r>
              <a:rPr lang="en-US" sz="1600" dirty="0">
                <a:solidFill>
                  <a:schemeClr val="tx1"/>
                </a:solidFill>
              </a:rPr>
              <a:t> IPPT an Mustafa Sofian, </a:t>
            </a:r>
            <a:r>
              <a:rPr lang="en-US" sz="1600" dirty="0" err="1">
                <a:solidFill>
                  <a:schemeClr val="tx1"/>
                </a:solidFill>
              </a:rPr>
              <a:t>alamat</a:t>
            </a:r>
            <a:r>
              <a:rPr lang="en-US" sz="1600" dirty="0">
                <a:solidFill>
                  <a:schemeClr val="tx1"/>
                </a:solidFill>
              </a:rPr>
              <a:t> </a:t>
            </a:r>
            <a:r>
              <a:rPr lang="en-US" sz="1600" dirty="0" err="1">
                <a:solidFill>
                  <a:schemeClr val="tx1"/>
                </a:solidFill>
              </a:rPr>
              <a:t>Jl</a:t>
            </a:r>
            <a:r>
              <a:rPr lang="en-US" sz="1600" dirty="0">
                <a:solidFill>
                  <a:schemeClr val="tx1"/>
                </a:solidFill>
              </a:rPr>
              <a:t> Raya </a:t>
            </a:r>
            <a:r>
              <a:rPr lang="en-US" sz="1600" dirty="0" err="1">
                <a:solidFill>
                  <a:schemeClr val="tx1"/>
                </a:solidFill>
              </a:rPr>
              <a:t>Semplak</a:t>
            </a:r>
            <a:r>
              <a:rPr lang="en-US" sz="1600" dirty="0">
                <a:solidFill>
                  <a:schemeClr val="tx1"/>
                </a:solidFill>
              </a:rPr>
              <a:t> RT 003 RW 001 </a:t>
            </a:r>
            <a:r>
              <a:rPr lang="en-US" sz="1600" dirty="0" err="1">
                <a:solidFill>
                  <a:schemeClr val="tx1"/>
                </a:solidFill>
              </a:rPr>
              <a:t>Kelurahan</a:t>
            </a:r>
            <a:r>
              <a:rPr lang="en-US" sz="1600" dirty="0">
                <a:solidFill>
                  <a:schemeClr val="tx1"/>
                </a:solidFill>
              </a:rPr>
              <a:t> </a:t>
            </a:r>
            <a:r>
              <a:rPr lang="en-US" sz="1600" dirty="0" err="1">
                <a:solidFill>
                  <a:schemeClr val="tx1"/>
                </a:solidFill>
              </a:rPr>
              <a:t>Semplak</a:t>
            </a:r>
            <a:r>
              <a:rPr lang="en-US" sz="1600" dirty="0">
                <a:solidFill>
                  <a:schemeClr val="tx1"/>
                </a:solidFill>
              </a:rPr>
              <a:t> </a:t>
            </a:r>
            <a:r>
              <a:rPr lang="en-US" sz="1600" dirty="0" err="1">
                <a:solidFill>
                  <a:schemeClr val="tx1"/>
                </a:solidFill>
              </a:rPr>
              <a:t>Kecamatan</a:t>
            </a:r>
            <a:r>
              <a:rPr lang="en-US" sz="1600" dirty="0">
                <a:solidFill>
                  <a:schemeClr val="tx1"/>
                </a:solidFill>
              </a:rPr>
              <a:t> </a:t>
            </a:r>
            <a:r>
              <a:rPr lang="en-US" sz="1600" dirty="0" err="1">
                <a:solidFill>
                  <a:schemeClr val="tx1"/>
                </a:solidFill>
              </a:rPr>
              <a:t>Mercure</a:t>
            </a:r>
            <a:r>
              <a:rPr lang="en-US" sz="1600" dirty="0">
                <a:solidFill>
                  <a:schemeClr val="tx1"/>
                </a:solidFill>
              </a:rPr>
              <a:t> Barat Kota </a:t>
            </a:r>
            <a:r>
              <a:rPr lang="en-US" sz="1600" dirty="0" err="1">
                <a:solidFill>
                  <a:schemeClr val="tx1"/>
                </a:solidFill>
              </a:rPr>
              <a:t>Mercure</a:t>
            </a:r>
            <a:r>
              <a:rPr lang="en-US" sz="1600" dirty="0">
                <a:solidFill>
                  <a:schemeClr val="tx1"/>
                </a:solidFill>
              </a:rPr>
              <a:t>, </a:t>
            </a:r>
            <a:r>
              <a:rPr lang="en-US" sz="1600" dirty="0" err="1">
                <a:solidFill>
                  <a:schemeClr val="tx1"/>
                </a:solidFill>
              </a:rPr>
              <a:t>sebagai</a:t>
            </a:r>
            <a:r>
              <a:rPr lang="en-US" sz="1600" dirty="0">
                <a:solidFill>
                  <a:schemeClr val="tx1"/>
                </a:solidFill>
              </a:rPr>
              <a:t> </a:t>
            </a:r>
            <a:r>
              <a:rPr lang="en-US" sz="1600" dirty="0" err="1">
                <a:solidFill>
                  <a:schemeClr val="tx1"/>
                </a:solidFill>
              </a:rPr>
              <a:t>berikut</a:t>
            </a:r>
            <a:r>
              <a:rPr lang="en-US" sz="1600" dirty="0">
                <a:solidFill>
                  <a:schemeClr val="tx1"/>
                </a:solidFill>
              </a:rPr>
              <a:t> :</a:t>
            </a:r>
          </a:p>
          <a:p>
            <a:pPr eaLnBrk="1" hangingPunct="1">
              <a:defRPr/>
            </a:pPr>
            <a:r>
              <a:rPr lang="en-US" sz="1600" dirty="0">
                <a:solidFill>
                  <a:schemeClr val="tx1"/>
                </a:solidFill>
              </a:rPr>
              <a:t>a. </a:t>
            </a:r>
            <a:r>
              <a:rPr lang="en-US" sz="1600" dirty="0" err="1">
                <a:solidFill>
                  <a:schemeClr val="tx1"/>
                </a:solidFill>
              </a:rPr>
              <a:t>Pemohon</a:t>
            </a:r>
            <a:r>
              <a:rPr lang="en-US" sz="1600" dirty="0">
                <a:solidFill>
                  <a:schemeClr val="tx1"/>
                </a:solidFill>
              </a:rPr>
              <a:t> </a:t>
            </a:r>
            <a:r>
              <a:rPr lang="en-US" sz="1600" dirty="0" err="1">
                <a:solidFill>
                  <a:schemeClr val="tx1"/>
                </a:solidFill>
              </a:rPr>
              <a:t>mencarai</a:t>
            </a:r>
            <a:r>
              <a:rPr lang="en-US" sz="1600" dirty="0">
                <a:solidFill>
                  <a:schemeClr val="tx1"/>
                </a:solidFill>
              </a:rPr>
              <a:t> </a:t>
            </a:r>
            <a:r>
              <a:rPr lang="en-US" sz="1600" dirty="0" err="1">
                <a:solidFill>
                  <a:schemeClr val="tx1"/>
                </a:solidFill>
              </a:rPr>
              <a:t>informasi</a:t>
            </a:r>
            <a:r>
              <a:rPr lang="en-US" sz="1600" dirty="0">
                <a:solidFill>
                  <a:schemeClr val="tx1"/>
                </a:solidFill>
              </a:rPr>
              <a:t> ;             b. </a:t>
            </a:r>
            <a:r>
              <a:rPr lang="en-US" sz="1600" dirty="0" err="1">
                <a:solidFill>
                  <a:schemeClr val="tx1"/>
                </a:solidFill>
              </a:rPr>
              <a:t>Pemohon</a:t>
            </a:r>
            <a:r>
              <a:rPr lang="en-US" sz="1600" dirty="0">
                <a:solidFill>
                  <a:schemeClr val="tx1"/>
                </a:solidFill>
              </a:rPr>
              <a:t> </a:t>
            </a:r>
            <a:r>
              <a:rPr lang="en-US" sz="1600" dirty="0" err="1">
                <a:solidFill>
                  <a:schemeClr val="tx1"/>
                </a:solidFill>
              </a:rPr>
              <a:t>mendaftarkan</a:t>
            </a:r>
            <a:r>
              <a:rPr lang="en-US" sz="1600" dirty="0">
                <a:solidFill>
                  <a:schemeClr val="tx1"/>
                </a:solidFill>
              </a:rPr>
              <a:t> </a:t>
            </a:r>
            <a:r>
              <a:rPr lang="en-US" sz="1600" dirty="0" err="1">
                <a:solidFill>
                  <a:schemeClr val="tx1"/>
                </a:solidFill>
              </a:rPr>
              <a:t>diri</a:t>
            </a:r>
            <a:endParaRPr lang="en-US" sz="1600" dirty="0">
              <a:solidFill>
                <a:schemeClr val="tx1"/>
              </a:solidFill>
            </a:endParaRPr>
          </a:p>
          <a:p>
            <a:pPr eaLnBrk="1" hangingPunct="1">
              <a:defRPr/>
            </a:pPr>
            <a:r>
              <a:rPr lang="en-US" sz="1600" dirty="0">
                <a:solidFill>
                  <a:schemeClr val="tx1"/>
                </a:solidFill>
              </a:rPr>
              <a:t>c. </a:t>
            </a:r>
            <a:r>
              <a:rPr lang="en-US" sz="1600" dirty="0" err="1">
                <a:solidFill>
                  <a:schemeClr val="tx1"/>
                </a:solidFill>
              </a:rPr>
              <a:t>Pemohon</a:t>
            </a:r>
            <a:r>
              <a:rPr lang="en-US" sz="1600" dirty="0">
                <a:solidFill>
                  <a:schemeClr val="tx1"/>
                </a:solidFill>
              </a:rPr>
              <a:t> </a:t>
            </a:r>
            <a:r>
              <a:rPr lang="en-US" sz="1600" dirty="0" err="1">
                <a:solidFill>
                  <a:schemeClr val="tx1"/>
                </a:solidFill>
              </a:rPr>
              <a:t>menrima</a:t>
            </a:r>
            <a:r>
              <a:rPr lang="en-US" sz="1600" dirty="0">
                <a:solidFill>
                  <a:schemeClr val="tx1"/>
                </a:solidFill>
              </a:rPr>
              <a:t> </a:t>
            </a:r>
            <a:r>
              <a:rPr lang="en-US" sz="1600" dirty="0" err="1">
                <a:solidFill>
                  <a:schemeClr val="tx1"/>
                </a:solidFill>
              </a:rPr>
              <a:t>sms</a:t>
            </a:r>
            <a:r>
              <a:rPr lang="en-US" sz="1600" dirty="0">
                <a:solidFill>
                  <a:schemeClr val="tx1"/>
                </a:solidFill>
              </a:rPr>
              <a:t> gate away;     d. </a:t>
            </a:r>
            <a:r>
              <a:rPr lang="en-US" sz="1600" dirty="0" err="1">
                <a:solidFill>
                  <a:schemeClr val="tx1"/>
                </a:solidFill>
              </a:rPr>
              <a:t>Kasi</a:t>
            </a:r>
            <a:r>
              <a:rPr lang="en-US" sz="1600" dirty="0">
                <a:solidFill>
                  <a:schemeClr val="tx1"/>
                </a:solidFill>
              </a:rPr>
              <a:t> </a:t>
            </a:r>
            <a:r>
              <a:rPr lang="en-US" sz="1600" dirty="0" err="1">
                <a:solidFill>
                  <a:schemeClr val="tx1"/>
                </a:solidFill>
              </a:rPr>
              <a:t>penerima</a:t>
            </a:r>
            <a:r>
              <a:rPr lang="en-US" sz="1600" dirty="0">
                <a:solidFill>
                  <a:schemeClr val="tx1"/>
                </a:solidFill>
              </a:rPr>
              <a:t> </a:t>
            </a:r>
            <a:r>
              <a:rPr lang="en-US" sz="1600" dirty="0" err="1">
                <a:solidFill>
                  <a:schemeClr val="tx1"/>
                </a:solidFill>
              </a:rPr>
              <a:t>berkas</a:t>
            </a:r>
            <a:r>
              <a:rPr lang="en-US" sz="1600" dirty="0">
                <a:solidFill>
                  <a:schemeClr val="tx1"/>
                </a:solidFill>
              </a:rPr>
              <a:t>, </a:t>
            </a:r>
            <a:r>
              <a:rPr lang="en-US" sz="1600" dirty="0" err="1">
                <a:solidFill>
                  <a:schemeClr val="tx1"/>
                </a:solidFill>
              </a:rPr>
              <a:t>menerima</a:t>
            </a:r>
            <a:r>
              <a:rPr lang="en-US" sz="1600" dirty="0">
                <a:solidFill>
                  <a:schemeClr val="tx1"/>
                </a:solidFill>
              </a:rPr>
              <a:t> </a:t>
            </a:r>
            <a:r>
              <a:rPr lang="en-US" sz="1600" dirty="0" err="1">
                <a:solidFill>
                  <a:schemeClr val="tx1"/>
                </a:solidFill>
              </a:rPr>
              <a:t>dan</a:t>
            </a:r>
            <a:r>
              <a:rPr lang="en-US" sz="1600" dirty="0">
                <a:solidFill>
                  <a:schemeClr val="tx1"/>
                </a:solidFill>
              </a:rPr>
              <a:t> </a:t>
            </a:r>
            <a:r>
              <a:rPr lang="en-US" sz="1600" dirty="0" err="1">
                <a:solidFill>
                  <a:schemeClr val="tx1"/>
                </a:solidFill>
              </a:rPr>
              <a:t>memverifikasi</a:t>
            </a:r>
            <a:endParaRPr lang="en-US" sz="1600" dirty="0">
              <a:solidFill>
                <a:schemeClr val="tx1"/>
              </a:solidFill>
            </a:endParaRPr>
          </a:p>
          <a:p>
            <a:pPr eaLnBrk="1" hangingPunct="1">
              <a:defRPr/>
            </a:pPr>
            <a:r>
              <a:rPr lang="en-US" sz="1600" dirty="0">
                <a:solidFill>
                  <a:schemeClr val="tx1"/>
                </a:solidFill>
              </a:rPr>
              <a:t>e. </a:t>
            </a:r>
            <a:r>
              <a:rPr lang="en-US" sz="1600" dirty="0" err="1">
                <a:solidFill>
                  <a:schemeClr val="tx1"/>
                </a:solidFill>
              </a:rPr>
              <a:t>Penjadwalan</a:t>
            </a:r>
            <a:r>
              <a:rPr lang="en-US" sz="1600" dirty="0">
                <a:solidFill>
                  <a:schemeClr val="tx1"/>
                </a:solidFill>
              </a:rPr>
              <a:t> </a:t>
            </a:r>
            <a:r>
              <a:rPr lang="en-US" sz="1600" dirty="0" err="1">
                <a:solidFill>
                  <a:schemeClr val="tx1"/>
                </a:solidFill>
              </a:rPr>
              <a:t>tinjauan</a:t>
            </a:r>
            <a:r>
              <a:rPr lang="en-US" sz="1600" dirty="0">
                <a:solidFill>
                  <a:schemeClr val="tx1"/>
                </a:solidFill>
              </a:rPr>
              <a:t> ;                           f. </a:t>
            </a:r>
            <a:r>
              <a:rPr lang="en-US" sz="1600" dirty="0" err="1">
                <a:solidFill>
                  <a:schemeClr val="tx1"/>
                </a:solidFill>
              </a:rPr>
              <a:t>Penetapan</a:t>
            </a:r>
            <a:r>
              <a:rPr lang="en-US" sz="1600" dirty="0">
                <a:solidFill>
                  <a:schemeClr val="tx1"/>
                </a:solidFill>
              </a:rPr>
              <a:t> </a:t>
            </a:r>
            <a:r>
              <a:rPr lang="en-US" sz="1600" dirty="0" err="1">
                <a:solidFill>
                  <a:schemeClr val="tx1"/>
                </a:solidFill>
              </a:rPr>
              <a:t>izin</a:t>
            </a:r>
            <a:endParaRPr lang="en-US" sz="1600" dirty="0">
              <a:solidFill>
                <a:schemeClr val="tx1"/>
              </a:solidFill>
            </a:endParaRPr>
          </a:p>
          <a:p>
            <a:pPr eaLnBrk="1" hangingPunct="1">
              <a:defRPr/>
            </a:pPr>
            <a:r>
              <a:rPr lang="en-US" sz="1600" dirty="0">
                <a:solidFill>
                  <a:schemeClr val="tx1"/>
                </a:solidFill>
              </a:rPr>
              <a:t>g. </a:t>
            </a:r>
            <a:r>
              <a:rPr lang="en-US" sz="1600" dirty="0" err="1">
                <a:solidFill>
                  <a:schemeClr val="tx1"/>
                </a:solidFill>
              </a:rPr>
              <a:t>Penetapan</a:t>
            </a:r>
            <a:r>
              <a:rPr lang="en-US" sz="1600" dirty="0">
                <a:solidFill>
                  <a:schemeClr val="tx1"/>
                </a:solidFill>
              </a:rPr>
              <a:t> </a:t>
            </a:r>
            <a:r>
              <a:rPr lang="en-US" sz="1600" dirty="0" err="1">
                <a:solidFill>
                  <a:schemeClr val="tx1"/>
                </a:solidFill>
              </a:rPr>
              <a:t>izin</a:t>
            </a:r>
            <a:r>
              <a:rPr lang="en-US" sz="1600" dirty="0">
                <a:solidFill>
                  <a:schemeClr val="tx1"/>
                </a:solidFill>
              </a:rPr>
              <a:t> </a:t>
            </a:r>
            <a:r>
              <a:rPr lang="en-US" sz="1600" dirty="0" err="1">
                <a:solidFill>
                  <a:schemeClr val="tx1"/>
                </a:solidFill>
              </a:rPr>
              <a:t>oleh</a:t>
            </a:r>
            <a:r>
              <a:rPr lang="en-US" sz="1600" dirty="0">
                <a:solidFill>
                  <a:schemeClr val="tx1"/>
                </a:solidFill>
              </a:rPr>
              <a:t> </a:t>
            </a:r>
            <a:r>
              <a:rPr lang="en-US" sz="1600" dirty="0" err="1">
                <a:solidFill>
                  <a:schemeClr val="tx1"/>
                </a:solidFill>
              </a:rPr>
              <a:t>kabid</a:t>
            </a:r>
            <a:r>
              <a:rPr lang="en-US" sz="1600" dirty="0">
                <a:solidFill>
                  <a:schemeClr val="tx1"/>
                </a:solidFill>
              </a:rPr>
              <a:t>;                    h. </a:t>
            </a:r>
            <a:r>
              <a:rPr lang="en-US" sz="1600" dirty="0" err="1">
                <a:solidFill>
                  <a:schemeClr val="tx1"/>
                </a:solidFill>
              </a:rPr>
              <a:t>Penomoran</a:t>
            </a:r>
            <a:r>
              <a:rPr lang="en-US" sz="1600" dirty="0">
                <a:solidFill>
                  <a:schemeClr val="tx1"/>
                </a:solidFill>
              </a:rPr>
              <a:t> SK</a:t>
            </a:r>
          </a:p>
          <a:p>
            <a:pPr eaLnBrk="1" hangingPunct="1">
              <a:defRPr/>
            </a:pPr>
            <a:r>
              <a:rPr lang="en-US" sz="1600" dirty="0" err="1">
                <a:solidFill>
                  <a:schemeClr val="tx1"/>
                </a:solidFill>
              </a:rPr>
              <a:t>i</a:t>
            </a:r>
            <a:r>
              <a:rPr lang="en-US" sz="1600" dirty="0">
                <a:solidFill>
                  <a:schemeClr val="tx1"/>
                </a:solidFill>
              </a:rPr>
              <a:t>. </a:t>
            </a:r>
            <a:r>
              <a:rPr lang="en-US" sz="1600" dirty="0" err="1">
                <a:solidFill>
                  <a:schemeClr val="tx1"/>
                </a:solidFill>
              </a:rPr>
              <a:t>Penyerahan</a:t>
            </a:r>
            <a:r>
              <a:rPr lang="en-US" sz="1600" dirty="0">
                <a:solidFill>
                  <a:schemeClr val="tx1"/>
                </a:solidFill>
              </a:rPr>
              <a:t> SK ;                                         j. </a:t>
            </a:r>
            <a:r>
              <a:rPr lang="en-US" sz="1600" dirty="0" err="1">
                <a:solidFill>
                  <a:schemeClr val="tx1"/>
                </a:solidFill>
              </a:rPr>
              <a:t>Mengisi</a:t>
            </a:r>
            <a:r>
              <a:rPr lang="en-US" sz="1600" dirty="0">
                <a:solidFill>
                  <a:schemeClr val="tx1"/>
                </a:solidFill>
              </a:rPr>
              <a:t> </a:t>
            </a:r>
            <a:r>
              <a:rPr lang="en-US" sz="1600" dirty="0" err="1">
                <a:solidFill>
                  <a:schemeClr val="tx1"/>
                </a:solidFill>
              </a:rPr>
              <a:t>indeks</a:t>
            </a:r>
            <a:r>
              <a:rPr lang="en-US" sz="1600" dirty="0">
                <a:solidFill>
                  <a:schemeClr val="tx1"/>
                </a:solidFill>
              </a:rPr>
              <a:t> </a:t>
            </a:r>
            <a:r>
              <a:rPr lang="en-US" sz="1600" dirty="0" err="1">
                <a:solidFill>
                  <a:schemeClr val="tx1"/>
                </a:solidFill>
              </a:rPr>
              <a:t>kepuasan</a:t>
            </a:r>
            <a:r>
              <a:rPr lang="en-US" sz="1600" dirty="0">
                <a:solidFill>
                  <a:schemeClr val="tx1"/>
                </a:solidFill>
              </a:rPr>
              <a:t> </a:t>
            </a:r>
            <a:r>
              <a:rPr lang="en-US" sz="1600" dirty="0" err="1">
                <a:solidFill>
                  <a:schemeClr val="tx1"/>
                </a:solidFill>
              </a:rPr>
              <a:t>masyarakat</a:t>
            </a:r>
            <a:endParaRPr lang="en-US" sz="1600" dirty="0">
              <a:solidFill>
                <a:schemeClr val="tx1"/>
              </a:solidFill>
            </a:endParaRPr>
          </a:p>
          <a:p>
            <a:pPr eaLnBrk="1" hangingPunct="1">
              <a:defRPr/>
            </a:pPr>
            <a:r>
              <a:rPr lang="en-US" sz="1600" dirty="0" err="1">
                <a:solidFill>
                  <a:schemeClr val="tx1"/>
                </a:solidFill>
              </a:rPr>
              <a:t>kemudian</a:t>
            </a:r>
            <a:r>
              <a:rPr lang="en-US" sz="1600" dirty="0">
                <a:solidFill>
                  <a:schemeClr val="tx1"/>
                </a:solidFill>
              </a:rPr>
              <a:t> proses </a:t>
            </a:r>
            <a:r>
              <a:rPr lang="en-US" sz="1600" dirty="0" err="1">
                <a:solidFill>
                  <a:schemeClr val="tx1"/>
                </a:solidFill>
              </a:rPr>
              <a:t>dilanjutkan</a:t>
            </a:r>
            <a:r>
              <a:rPr lang="en-US" sz="1600" dirty="0">
                <a:solidFill>
                  <a:schemeClr val="tx1"/>
                </a:solidFill>
              </a:rPr>
              <a:t> </a:t>
            </a:r>
            <a:r>
              <a:rPr lang="en-US" sz="1600" dirty="0" err="1">
                <a:solidFill>
                  <a:schemeClr val="tx1"/>
                </a:solidFill>
              </a:rPr>
              <a:t>dengan</a:t>
            </a:r>
            <a:r>
              <a:rPr lang="en-US" sz="1600" dirty="0">
                <a:solidFill>
                  <a:schemeClr val="tx1"/>
                </a:solidFill>
              </a:rPr>
              <a:t> : </a:t>
            </a:r>
          </a:p>
          <a:p>
            <a:pPr eaLnBrk="1" hangingPunct="1">
              <a:defRPr/>
            </a:pPr>
            <a:r>
              <a:rPr lang="en-US" sz="1600" dirty="0">
                <a:solidFill>
                  <a:schemeClr val="tx1"/>
                </a:solidFill>
              </a:rPr>
              <a:t>a. </a:t>
            </a:r>
            <a:r>
              <a:rPr lang="en-US" sz="1600" dirty="0" err="1">
                <a:solidFill>
                  <a:schemeClr val="tx1"/>
                </a:solidFill>
              </a:rPr>
              <a:t>Penjadwalan</a:t>
            </a:r>
            <a:r>
              <a:rPr lang="en-US" sz="1600" dirty="0">
                <a:solidFill>
                  <a:schemeClr val="tx1"/>
                </a:solidFill>
              </a:rPr>
              <a:t> </a:t>
            </a:r>
            <a:r>
              <a:rPr lang="en-US" sz="1600" dirty="0" err="1">
                <a:solidFill>
                  <a:schemeClr val="tx1"/>
                </a:solidFill>
              </a:rPr>
              <a:t>Tinjauan</a:t>
            </a:r>
            <a:endParaRPr lang="en-US" sz="1600" dirty="0">
              <a:solidFill>
                <a:schemeClr val="tx1"/>
              </a:solidFill>
            </a:endParaRPr>
          </a:p>
          <a:p>
            <a:pPr eaLnBrk="1" hangingPunct="1">
              <a:defRPr/>
            </a:pPr>
            <a:r>
              <a:rPr lang="en-US" sz="1600" dirty="0">
                <a:solidFill>
                  <a:schemeClr val="tx1"/>
                </a:solidFill>
              </a:rPr>
              <a:t>b. Entry Data</a:t>
            </a:r>
          </a:p>
          <a:p>
            <a:pPr eaLnBrk="1" hangingPunct="1">
              <a:defRPr/>
            </a:pPr>
            <a:r>
              <a:rPr lang="en-US" sz="1600" dirty="0">
                <a:solidFill>
                  <a:schemeClr val="tx1"/>
                </a:solidFill>
              </a:rPr>
              <a:t>c. </a:t>
            </a:r>
            <a:r>
              <a:rPr lang="en-US" sz="1600" dirty="0" err="1">
                <a:solidFill>
                  <a:schemeClr val="tx1"/>
                </a:solidFill>
              </a:rPr>
              <a:t>Perhitungan</a:t>
            </a:r>
            <a:r>
              <a:rPr lang="en-US" sz="1600" dirty="0">
                <a:solidFill>
                  <a:schemeClr val="tx1"/>
                </a:solidFill>
              </a:rPr>
              <a:t> </a:t>
            </a:r>
            <a:r>
              <a:rPr lang="en-US" sz="1600" dirty="0" err="1">
                <a:solidFill>
                  <a:schemeClr val="tx1"/>
                </a:solidFill>
              </a:rPr>
              <a:t>Retribusi</a:t>
            </a:r>
            <a:endParaRPr lang="en-US" sz="1600" dirty="0">
              <a:solidFill>
                <a:schemeClr val="tx1"/>
              </a:solidFill>
            </a:endParaRPr>
          </a:p>
          <a:p>
            <a:pPr eaLnBrk="1" hangingPunct="1">
              <a:defRPr/>
            </a:pPr>
            <a:r>
              <a:rPr lang="en-US" sz="1600" dirty="0">
                <a:solidFill>
                  <a:schemeClr val="tx1"/>
                </a:solidFill>
              </a:rPr>
              <a:t>d. </a:t>
            </a:r>
            <a:r>
              <a:rPr lang="en-US" sz="1600" dirty="0" err="1">
                <a:solidFill>
                  <a:schemeClr val="tx1"/>
                </a:solidFill>
              </a:rPr>
              <a:t>Penetapan</a:t>
            </a:r>
            <a:r>
              <a:rPr lang="en-US" sz="1600" dirty="0">
                <a:solidFill>
                  <a:schemeClr val="tx1"/>
                </a:solidFill>
              </a:rPr>
              <a:t> </a:t>
            </a:r>
            <a:r>
              <a:rPr lang="en-US" sz="1600" dirty="0" err="1">
                <a:solidFill>
                  <a:schemeClr val="tx1"/>
                </a:solidFill>
              </a:rPr>
              <a:t>Izin</a:t>
            </a:r>
            <a:r>
              <a:rPr lang="en-US" sz="1600" dirty="0">
                <a:solidFill>
                  <a:schemeClr val="tx1"/>
                </a:solidFill>
              </a:rPr>
              <a:t> </a:t>
            </a:r>
            <a:r>
              <a:rPr lang="en-US" sz="1600" dirty="0" err="1">
                <a:solidFill>
                  <a:schemeClr val="tx1"/>
                </a:solidFill>
              </a:rPr>
              <a:t>Kepala</a:t>
            </a:r>
            <a:r>
              <a:rPr lang="en-US" sz="1600" dirty="0">
                <a:solidFill>
                  <a:schemeClr val="tx1"/>
                </a:solidFill>
              </a:rPr>
              <a:t> </a:t>
            </a:r>
            <a:r>
              <a:rPr lang="en-US" sz="1600" dirty="0" err="1">
                <a:solidFill>
                  <a:schemeClr val="tx1"/>
                </a:solidFill>
              </a:rPr>
              <a:t>Seksi</a:t>
            </a:r>
            <a:endParaRPr lang="en-US" sz="1600" dirty="0">
              <a:solidFill>
                <a:schemeClr val="tx1"/>
              </a:solidFill>
            </a:endParaRPr>
          </a:p>
          <a:p>
            <a:pPr eaLnBrk="1" hangingPunct="1">
              <a:defRPr/>
            </a:pPr>
            <a:r>
              <a:rPr lang="en-US" sz="1600" dirty="0">
                <a:solidFill>
                  <a:schemeClr val="tx1"/>
                </a:solidFill>
              </a:rPr>
              <a:t>e. </a:t>
            </a:r>
            <a:r>
              <a:rPr lang="en-US" sz="1600" dirty="0" err="1">
                <a:solidFill>
                  <a:schemeClr val="tx1"/>
                </a:solidFill>
              </a:rPr>
              <a:t>Penetapan</a:t>
            </a:r>
            <a:r>
              <a:rPr lang="en-US" sz="1600" dirty="0">
                <a:solidFill>
                  <a:schemeClr val="tx1"/>
                </a:solidFill>
              </a:rPr>
              <a:t> </a:t>
            </a:r>
            <a:r>
              <a:rPr lang="en-US" sz="1600" dirty="0" err="1">
                <a:solidFill>
                  <a:schemeClr val="tx1"/>
                </a:solidFill>
              </a:rPr>
              <a:t>Izin</a:t>
            </a:r>
            <a:r>
              <a:rPr lang="en-US" sz="1600" dirty="0">
                <a:solidFill>
                  <a:schemeClr val="tx1"/>
                </a:solidFill>
              </a:rPr>
              <a:t> </a:t>
            </a:r>
            <a:r>
              <a:rPr lang="en-US" sz="1600" dirty="0" err="1">
                <a:solidFill>
                  <a:schemeClr val="tx1"/>
                </a:solidFill>
              </a:rPr>
              <a:t>Kepala</a:t>
            </a:r>
            <a:r>
              <a:rPr lang="en-US" sz="1600" dirty="0">
                <a:solidFill>
                  <a:schemeClr val="tx1"/>
                </a:solidFill>
              </a:rPr>
              <a:t> </a:t>
            </a:r>
            <a:r>
              <a:rPr lang="en-US" sz="1600" dirty="0" err="1">
                <a:solidFill>
                  <a:schemeClr val="tx1"/>
                </a:solidFill>
              </a:rPr>
              <a:t>Bidang</a:t>
            </a:r>
            <a:endParaRPr lang="en-US" sz="1600" dirty="0">
              <a:solidFill>
                <a:schemeClr val="tx1"/>
              </a:solidFill>
            </a:endParaRPr>
          </a:p>
          <a:p>
            <a:pPr eaLnBrk="1" hangingPunct="1">
              <a:defRPr/>
            </a:pPr>
            <a:r>
              <a:rPr lang="en-US" sz="1600" dirty="0">
                <a:solidFill>
                  <a:schemeClr val="tx1"/>
                </a:solidFill>
              </a:rPr>
              <a:t>f. </a:t>
            </a:r>
            <a:r>
              <a:rPr lang="en-US" sz="1600" dirty="0" err="1">
                <a:solidFill>
                  <a:schemeClr val="tx1"/>
                </a:solidFill>
              </a:rPr>
              <a:t>Penetapan</a:t>
            </a:r>
            <a:r>
              <a:rPr lang="en-US" sz="1600" dirty="0">
                <a:solidFill>
                  <a:schemeClr val="tx1"/>
                </a:solidFill>
              </a:rPr>
              <a:t> Surat </a:t>
            </a:r>
            <a:r>
              <a:rPr lang="en-US" sz="1600" dirty="0" err="1">
                <a:solidFill>
                  <a:schemeClr val="tx1"/>
                </a:solidFill>
              </a:rPr>
              <a:t>Ketetapan</a:t>
            </a:r>
            <a:r>
              <a:rPr lang="en-US" sz="1600" dirty="0">
                <a:solidFill>
                  <a:schemeClr val="tx1"/>
                </a:solidFill>
              </a:rPr>
              <a:t> </a:t>
            </a:r>
            <a:r>
              <a:rPr lang="en-US" sz="1600" dirty="0" err="1">
                <a:solidFill>
                  <a:schemeClr val="tx1"/>
                </a:solidFill>
              </a:rPr>
              <a:t>Retribusi</a:t>
            </a:r>
            <a:r>
              <a:rPr lang="en-US" sz="1600" dirty="0">
                <a:solidFill>
                  <a:schemeClr val="tx1"/>
                </a:solidFill>
              </a:rPr>
              <a:t> Daerah</a:t>
            </a:r>
          </a:p>
          <a:p>
            <a:pPr eaLnBrk="1" hangingPunct="1">
              <a:defRPr/>
            </a:pPr>
            <a:r>
              <a:rPr lang="en-US" sz="1600" dirty="0">
                <a:solidFill>
                  <a:schemeClr val="tx1"/>
                </a:solidFill>
              </a:rPr>
              <a:t>g. </a:t>
            </a:r>
            <a:r>
              <a:rPr lang="en-US" sz="1600" dirty="0" err="1">
                <a:solidFill>
                  <a:schemeClr val="tx1"/>
                </a:solidFill>
              </a:rPr>
              <a:t>Penomoran</a:t>
            </a:r>
            <a:r>
              <a:rPr lang="en-US" sz="1600" dirty="0">
                <a:solidFill>
                  <a:schemeClr val="tx1"/>
                </a:solidFill>
              </a:rPr>
              <a:t> Surat </a:t>
            </a:r>
            <a:r>
              <a:rPr lang="en-US" sz="1600" dirty="0" err="1">
                <a:solidFill>
                  <a:schemeClr val="tx1"/>
                </a:solidFill>
              </a:rPr>
              <a:t>Keputusan</a:t>
            </a:r>
            <a:r>
              <a:rPr lang="en-US" sz="1600" dirty="0">
                <a:solidFill>
                  <a:schemeClr val="tx1"/>
                </a:solidFill>
              </a:rPr>
              <a:t> </a:t>
            </a:r>
            <a:r>
              <a:rPr lang="en-US" sz="1600" dirty="0" err="1">
                <a:solidFill>
                  <a:schemeClr val="tx1"/>
                </a:solidFill>
              </a:rPr>
              <a:t>Kepala</a:t>
            </a:r>
            <a:r>
              <a:rPr lang="en-US" sz="1600" dirty="0">
                <a:solidFill>
                  <a:schemeClr val="tx1"/>
                </a:solidFill>
              </a:rPr>
              <a:t> </a:t>
            </a:r>
            <a:r>
              <a:rPr lang="en-US" sz="1600" dirty="0" err="1">
                <a:solidFill>
                  <a:schemeClr val="tx1"/>
                </a:solidFill>
              </a:rPr>
              <a:t>Dinas</a:t>
            </a:r>
            <a:r>
              <a:rPr lang="en-US" sz="1600" dirty="0">
                <a:solidFill>
                  <a:schemeClr val="tx1"/>
                </a:solidFill>
              </a:rPr>
              <a:t> </a:t>
            </a:r>
            <a:r>
              <a:rPr lang="en-US" sz="1600" dirty="0" err="1">
                <a:solidFill>
                  <a:schemeClr val="tx1"/>
                </a:solidFill>
              </a:rPr>
              <a:t>Penanaman</a:t>
            </a:r>
            <a:r>
              <a:rPr lang="en-US" sz="1600" dirty="0">
                <a:solidFill>
                  <a:schemeClr val="tx1"/>
                </a:solidFill>
              </a:rPr>
              <a:t> Modal </a:t>
            </a:r>
            <a:r>
              <a:rPr lang="en-US" sz="1600" dirty="0" err="1">
                <a:solidFill>
                  <a:schemeClr val="tx1"/>
                </a:solidFill>
              </a:rPr>
              <a:t>dan</a:t>
            </a:r>
            <a:r>
              <a:rPr lang="en-US" sz="1600" dirty="0">
                <a:solidFill>
                  <a:schemeClr val="tx1"/>
                </a:solidFill>
              </a:rPr>
              <a:t> </a:t>
            </a:r>
            <a:r>
              <a:rPr lang="en-US" sz="1600" dirty="0" err="1">
                <a:solidFill>
                  <a:schemeClr val="tx1"/>
                </a:solidFill>
              </a:rPr>
              <a:t>Pelayanan</a:t>
            </a:r>
            <a:r>
              <a:rPr lang="en-US" sz="1600" dirty="0">
                <a:solidFill>
                  <a:schemeClr val="tx1"/>
                </a:solidFill>
              </a:rPr>
              <a:t> </a:t>
            </a:r>
            <a:r>
              <a:rPr lang="en-US" sz="1600" dirty="0" err="1">
                <a:solidFill>
                  <a:schemeClr val="tx1"/>
                </a:solidFill>
              </a:rPr>
              <a:t>terpadu</a:t>
            </a:r>
            <a:r>
              <a:rPr lang="en-US" sz="1600" dirty="0">
                <a:solidFill>
                  <a:schemeClr val="tx1"/>
                </a:solidFill>
              </a:rPr>
              <a:t> </a:t>
            </a:r>
            <a:r>
              <a:rPr lang="en-US" sz="1600" dirty="0" err="1">
                <a:solidFill>
                  <a:schemeClr val="tx1"/>
                </a:solidFill>
              </a:rPr>
              <a:t>Satu</a:t>
            </a:r>
            <a:r>
              <a:rPr lang="en-US" sz="1600" dirty="0">
                <a:solidFill>
                  <a:schemeClr val="tx1"/>
                </a:solidFill>
              </a:rPr>
              <a:t> </a:t>
            </a:r>
            <a:r>
              <a:rPr lang="en-US" sz="1600" dirty="0" err="1">
                <a:solidFill>
                  <a:schemeClr val="tx1"/>
                </a:solidFill>
              </a:rPr>
              <a:t>Pintu</a:t>
            </a:r>
            <a:r>
              <a:rPr lang="en-US" sz="1600" dirty="0">
                <a:solidFill>
                  <a:schemeClr val="tx1"/>
                </a:solidFill>
              </a:rPr>
              <a:t> Kota </a:t>
            </a:r>
            <a:r>
              <a:rPr lang="en-US" sz="1600" dirty="0" err="1">
                <a:solidFill>
                  <a:schemeClr val="tx1"/>
                </a:solidFill>
              </a:rPr>
              <a:t>Mercure</a:t>
            </a:r>
            <a:r>
              <a:rPr lang="en-US" sz="1600" dirty="0">
                <a:solidFill>
                  <a:schemeClr val="tx1"/>
                </a:solidFill>
              </a:rPr>
              <a:t>, No. SK : 644-0194-IPPT </a:t>
            </a:r>
            <a:r>
              <a:rPr lang="en-US" sz="1600" dirty="0" err="1">
                <a:solidFill>
                  <a:schemeClr val="tx1"/>
                </a:solidFill>
              </a:rPr>
              <a:t>Tahun</a:t>
            </a:r>
            <a:r>
              <a:rPr lang="en-US" sz="1600" dirty="0">
                <a:solidFill>
                  <a:schemeClr val="tx1"/>
                </a:solidFill>
              </a:rPr>
              <a:t> 2018 </a:t>
            </a:r>
            <a:r>
              <a:rPr lang="en-US" sz="1600" dirty="0" err="1">
                <a:solidFill>
                  <a:schemeClr val="tx1"/>
                </a:solidFill>
              </a:rPr>
              <a:t>tentang</a:t>
            </a:r>
            <a:r>
              <a:rPr lang="en-US" sz="1600" dirty="0">
                <a:solidFill>
                  <a:schemeClr val="tx1"/>
                </a:solidFill>
              </a:rPr>
              <a:t> </a:t>
            </a:r>
            <a:r>
              <a:rPr lang="en-US" sz="1600" dirty="0" err="1">
                <a:solidFill>
                  <a:schemeClr val="tx1"/>
                </a:solidFill>
              </a:rPr>
              <a:t>Izin</a:t>
            </a:r>
            <a:r>
              <a:rPr lang="en-US" sz="1600" dirty="0">
                <a:solidFill>
                  <a:schemeClr val="tx1"/>
                </a:solidFill>
              </a:rPr>
              <a:t> </a:t>
            </a:r>
            <a:r>
              <a:rPr lang="en-US" sz="1600" dirty="0" err="1">
                <a:solidFill>
                  <a:schemeClr val="tx1"/>
                </a:solidFill>
              </a:rPr>
              <a:t>Pengunaan</a:t>
            </a:r>
            <a:r>
              <a:rPr lang="en-US" sz="1600" dirty="0">
                <a:solidFill>
                  <a:schemeClr val="tx1"/>
                </a:solidFill>
              </a:rPr>
              <a:t> </a:t>
            </a:r>
            <a:r>
              <a:rPr lang="en-US" sz="1600" dirty="0" err="1">
                <a:solidFill>
                  <a:schemeClr val="tx1"/>
                </a:solidFill>
              </a:rPr>
              <a:t>Pemanfaatan</a:t>
            </a:r>
            <a:r>
              <a:rPr lang="en-US" sz="1600" dirty="0">
                <a:solidFill>
                  <a:schemeClr val="tx1"/>
                </a:solidFill>
              </a:rPr>
              <a:t> Tanah Pembangunan </a:t>
            </a:r>
            <a:r>
              <a:rPr lang="en-US" sz="1600" dirty="0" err="1">
                <a:solidFill>
                  <a:schemeClr val="tx1"/>
                </a:solidFill>
              </a:rPr>
              <a:t>Pertokoaan</a:t>
            </a:r>
            <a:r>
              <a:rPr lang="en-US" sz="1600" dirty="0">
                <a:solidFill>
                  <a:schemeClr val="tx1"/>
                </a:solidFill>
              </a:rPr>
              <a:t>.</a:t>
            </a:r>
          </a:p>
        </p:txBody>
      </p:sp>
    </p:spTree>
    <p:extLst>
      <p:ext uri="{BB962C8B-B14F-4D97-AF65-F5344CB8AC3E}">
        <p14:creationId xmlns:p14="http://schemas.microsoft.com/office/powerpoint/2010/main" val="3490294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7"/>
          <p:cNvSpPr txBox="1">
            <a:spLocks/>
          </p:cNvSpPr>
          <p:nvPr/>
        </p:nvSpPr>
        <p:spPr bwMode="grayWhite">
          <a:xfrm>
            <a:off x="0" y="0"/>
            <a:ext cx="9144000" cy="64611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2800" b="1" dirty="0">
                <a:latin typeface="Bahnschrift Light SemiCondensed" panose="020B0502040204020203" pitchFamily="34" charset="0"/>
              </a:rPr>
              <a:t>1.5 </a:t>
            </a:r>
            <a:r>
              <a:rPr lang="en-US" sz="2800" dirty="0" err="1">
                <a:solidFill>
                  <a:schemeClr val="tx1"/>
                </a:solidFill>
                <a:latin typeface="Bahnschrift Light SemiCondensed" pitchFamily="34" charset="0"/>
              </a:rPr>
              <a:t>Pendelegasian</a:t>
            </a:r>
            <a:r>
              <a:rPr lang="en-US" sz="2800" dirty="0">
                <a:solidFill>
                  <a:schemeClr val="tx1"/>
                </a:solidFill>
                <a:latin typeface="Bahnschrift Light SemiCondensed" pitchFamily="34" charset="0"/>
              </a:rPr>
              <a:t> </a:t>
            </a:r>
            <a:r>
              <a:rPr lang="en-US" sz="2800" dirty="0" err="1">
                <a:solidFill>
                  <a:schemeClr val="tx1"/>
                </a:solidFill>
                <a:latin typeface="Bahnschrift Light SemiCondensed" pitchFamily="34" charset="0"/>
              </a:rPr>
              <a:t>Wewenang</a:t>
            </a:r>
            <a:r>
              <a:rPr lang="en-US" sz="2800" dirty="0">
                <a:solidFill>
                  <a:schemeClr val="tx1"/>
                </a:solidFill>
                <a:latin typeface="Bahnschrift Light SemiCondensed" pitchFamily="34" charset="0"/>
              </a:rPr>
              <a:t> </a:t>
            </a:r>
            <a:r>
              <a:rPr lang="en-US" sz="2800" dirty="0" err="1">
                <a:solidFill>
                  <a:schemeClr val="tx1"/>
                </a:solidFill>
                <a:latin typeface="Bahnschrift Light SemiCondensed" pitchFamily="34" charset="0"/>
              </a:rPr>
              <a:t>dan</a:t>
            </a:r>
            <a:r>
              <a:rPr lang="en-US" sz="2800" dirty="0">
                <a:solidFill>
                  <a:schemeClr val="tx1"/>
                </a:solidFill>
                <a:latin typeface="Bahnschrift Light SemiCondensed" pitchFamily="34" charset="0"/>
              </a:rPr>
              <a:t> </a:t>
            </a:r>
            <a:r>
              <a:rPr lang="en-US" sz="2800" dirty="0" err="1">
                <a:solidFill>
                  <a:schemeClr val="tx1"/>
                </a:solidFill>
                <a:latin typeface="Bahnschrift Light SemiCondensed" pitchFamily="34" charset="0"/>
              </a:rPr>
              <a:t>Tanggung</a:t>
            </a:r>
            <a:r>
              <a:rPr lang="en-US" sz="2800" dirty="0">
                <a:solidFill>
                  <a:schemeClr val="tx1"/>
                </a:solidFill>
                <a:latin typeface="Bahnschrift Light SemiCondensed" pitchFamily="34" charset="0"/>
              </a:rPr>
              <a:t> </a:t>
            </a:r>
            <a:r>
              <a:rPr lang="en-US" sz="2800" dirty="0" err="1">
                <a:solidFill>
                  <a:schemeClr val="tx1"/>
                </a:solidFill>
                <a:latin typeface="Bahnschrift Light SemiCondensed" pitchFamily="34" charset="0"/>
              </a:rPr>
              <a:t>Jawab</a:t>
            </a:r>
            <a:r>
              <a:rPr lang="en-US" sz="2800" dirty="0">
                <a:solidFill>
                  <a:schemeClr val="tx1"/>
                </a:solidFill>
                <a:latin typeface="Bahnschrift Light SemiCondensed" pitchFamily="34" charset="0"/>
              </a:rPr>
              <a:t> yang </a:t>
            </a:r>
            <a:r>
              <a:rPr lang="en-US" sz="2800" dirty="0" err="1">
                <a:solidFill>
                  <a:schemeClr val="tx1"/>
                </a:solidFill>
                <a:latin typeface="Bahnschrift Light SemiCondensed" pitchFamily="34" charset="0"/>
              </a:rPr>
              <a:t>Tepat</a:t>
            </a:r>
            <a:endParaRPr lang="ru-RU" altLang="en-US" sz="2800" b="1" dirty="0">
              <a:latin typeface="Bahnschrift Light SemiCondensed" panose="020B0502040204020203" pitchFamily="34" charset="0"/>
            </a:endParaRPr>
          </a:p>
        </p:txBody>
      </p:sp>
      <p:sp>
        <p:nvSpPr>
          <p:cNvPr id="3" name="Rectangle 2"/>
          <p:cNvSpPr/>
          <p:nvPr/>
        </p:nvSpPr>
        <p:spPr>
          <a:xfrm>
            <a:off x="128050" y="1002561"/>
            <a:ext cx="4392612" cy="28863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eaLnBrk="1" hangingPunct="1">
              <a:defRPr/>
            </a:pPr>
            <a:r>
              <a:rPr lang="en-US" sz="2000" dirty="0">
                <a:solidFill>
                  <a:srgbClr val="2207E9"/>
                </a:solidFill>
              </a:rPr>
              <a:t>Level 3</a:t>
            </a:r>
          </a:p>
          <a:p>
            <a:pPr eaLnBrk="1" hangingPunct="1">
              <a:defRPr/>
            </a:pPr>
            <a:r>
              <a:rPr lang="en-US" dirty="0" err="1">
                <a:solidFill>
                  <a:srgbClr val="2207E9"/>
                </a:solidFill>
              </a:rPr>
              <a:t>Laporan</a:t>
            </a:r>
            <a:r>
              <a:rPr lang="en-US" dirty="0">
                <a:solidFill>
                  <a:srgbClr val="2207E9"/>
                </a:solidFill>
              </a:rPr>
              <a:t> </a:t>
            </a:r>
            <a:r>
              <a:rPr lang="en-US" dirty="0" err="1">
                <a:solidFill>
                  <a:srgbClr val="2207E9"/>
                </a:solidFill>
              </a:rPr>
              <a:t>Perizinan</a:t>
            </a:r>
            <a:r>
              <a:rPr lang="en-US" dirty="0">
                <a:solidFill>
                  <a:srgbClr val="2207E9"/>
                </a:solidFill>
              </a:rPr>
              <a:t> (</a:t>
            </a:r>
            <a:r>
              <a:rPr lang="en-US" dirty="0" err="1">
                <a:solidFill>
                  <a:srgbClr val="2207E9"/>
                </a:solidFill>
              </a:rPr>
              <a:t>Rekapitulasi</a:t>
            </a:r>
            <a:r>
              <a:rPr lang="en-US" dirty="0">
                <a:solidFill>
                  <a:srgbClr val="2207E9"/>
                </a:solidFill>
              </a:rPr>
              <a:t> </a:t>
            </a:r>
            <a:r>
              <a:rPr lang="en-US" dirty="0" err="1">
                <a:solidFill>
                  <a:srgbClr val="2207E9"/>
                </a:solidFill>
              </a:rPr>
              <a:t>Perizinan</a:t>
            </a:r>
            <a:r>
              <a:rPr lang="en-US" dirty="0">
                <a:solidFill>
                  <a:srgbClr val="2207E9"/>
                </a:solidFill>
              </a:rPr>
              <a:t>) </a:t>
            </a:r>
            <a:r>
              <a:rPr lang="en-US" dirty="0" err="1">
                <a:solidFill>
                  <a:srgbClr val="2207E9"/>
                </a:solidFill>
              </a:rPr>
              <a:t>Bulan</a:t>
            </a:r>
            <a:r>
              <a:rPr lang="en-US" dirty="0">
                <a:solidFill>
                  <a:srgbClr val="2207E9"/>
                </a:solidFill>
              </a:rPr>
              <a:t> </a:t>
            </a:r>
            <a:r>
              <a:rPr lang="en-US" dirty="0" err="1">
                <a:solidFill>
                  <a:srgbClr val="2207E9"/>
                </a:solidFill>
              </a:rPr>
              <a:t>Januari</a:t>
            </a:r>
            <a:r>
              <a:rPr lang="en-US" dirty="0">
                <a:solidFill>
                  <a:srgbClr val="2207E9"/>
                </a:solidFill>
              </a:rPr>
              <a:t> - </a:t>
            </a:r>
            <a:r>
              <a:rPr lang="en-US" dirty="0" err="1">
                <a:solidFill>
                  <a:srgbClr val="2207E9"/>
                </a:solidFill>
              </a:rPr>
              <a:t>Desember</a:t>
            </a:r>
            <a:r>
              <a:rPr lang="en-US" dirty="0">
                <a:solidFill>
                  <a:srgbClr val="2207E9"/>
                </a:solidFill>
              </a:rPr>
              <a:t> 2018</a:t>
            </a:r>
          </a:p>
          <a:p>
            <a:pPr eaLnBrk="1" hangingPunct="1">
              <a:defRPr/>
            </a:pPr>
            <a:r>
              <a:rPr lang="en-US" dirty="0" err="1">
                <a:solidFill>
                  <a:srgbClr val="2207E9"/>
                </a:solidFill>
              </a:rPr>
              <a:t>rekap</a:t>
            </a:r>
            <a:r>
              <a:rPr lang="en-US" dirty="0">
                <a:solidFill>
                  <a:srgbClr val="2207E9"/>
                </a:solidFill>
              </a:rPr>
              <a:t> </a:t>
            </a:r>
            <a:r>
              <a:rPr lang="en-US" dirty="0" err="1">
                <a:solidFill>
                  <a:srgbClr val="2207E9"/>
                </a:solidFill>
              </a:rPr>
              <a:t>izin</a:t>
            </a:r>
            <a:r>
              <a:rPr lang="en-US" dirty="0">
                <a:solidFill>
                  <a:srgbClr val="2207E9"/>
                </a:solidFill>
              </a:rPr>
              <a:t> </a:t>
            </a:r>
            <a:r>
              <a:rPr lang="en-US" dirty="0" err="1">
                <a:solidFill>
                  <a:srgbClr val="2207E9"/>
                </a:solidFill>
              </a:rPr>
              <a:t>secara</a:t>
            </a:r>
            <a:r>
              <a:rPr lang="en-US" dirty="0">
                <a:solidFill>
                  <a:srgbClr val="2207E9"/>
                </a:solidFill>
              </a:rPr>
              <a:t> </a:t>
            </a:r>
            <a:r>
              <a:rPr lang="en-US" dirty="0" err="1">
                <a:solidFill>
                  <a:srgbClr val="2207E9"/>
                </a:solidFill>
              </a:rPr>
              <a:t>keseluruhan</a:t>
            </a:r>
            <a:r>
              <a:rPr lang="en-US" dirty="0">
                <a:solidFill>
                  <a:srgbClr val="2207E9"/>
                </a:solidFill>
              </a:rPr>
              <a:t> </a:t>
            </a:r>
            <a:r>
              <a:rPr lang="en-US" dirty="0" err="1">
                <a:solidFill>
                  <a:srgbClr val="2207E9"/>
                </a:solidFill>
              </a:rPr>
              <a:t>pada</a:t>
            </a:r>
            <a:r>
              <a:rPr lang="en-US" dirty="0">
                <a:solidFill>
                  <a:srgbClr val="2207E9"/>
                </a:solidFill>
              </a:rPr>
              <a:t> </a:t>
            </a:r>
            <a:r>
              <a:rPr lang="en-US" dirty="0" err="1">
                <a:solidFill>
                  <a:srgbClr val="2207E9"/>
                </a:solidFill>
              </a:rPr>
              <a:t>tahun</a:t>
            </a:r>
            <a:r>
              <a:rPr lang="en-US" dirty="0">
                <a:solidFill>
                  <a:srgbClr val="2207E9"/>
                </a:solidFill>
              </a:rPr>
              <a:t> 2018 :</a:t>
            </a:r>
          </a:p>
          <a:p>
            <a:pPr eaLnBrk="1" hangingPunct="1">
              <a:defRPr/>
            </a:pPr>
            <a:r>
              <a:rPr lang="en-US" dirty="0">
                <a:solidFill>
                  <a:srgbClr val="2207E9"/>
                </a:solidFill>
              </a:rPr>
              <a:t>- </a:t>
            </a:r>
            <a:r>
              <a:rPr lang="en-US" dirty="0" err="1">
                <a:solidFill>
                  <a:srgbClr val="2207E9"/>
                </a:solidFill>
              </a:rPr>
              <a:t>Izin</a:t>
            </a:r>
            <a:r>
              <a:rPr lang="en-US" dirty="0">
                <a:solidFill>
                  <a:srgbClr val="2207E9"/>
                </a:solidFill>
              </a:rPr>
              <a:t> yang </a:t>
            </a:r>
            <a:r>
              <a:rPr lang="en-US" dirty="0" err="1">
                <a:solidFill>
                  <a:srgbClr val="2207E9"/>
                </a:solidFill>
              </a:rPr>
              <a:t>masuk</a:t>
            </a:r>
            <a:r>
              <a:rPr lang="en-US" dirty="0">
                <a:solidFill>
                  <a:srgbClr val="2207E9"/>
                </a:solidFill>
              </a:rPr>
              <a:t> </a:t>
            </a:r>
            <a:r>
              <a:rPr lang="en-US" dirty="0" err="1">
                <a:solidFill>
                  <a:srgbClr val="2207E9"/>
                </a:solidFill>
              </a:rPr>
              <a:t>sebanyak</a:t>
            </a:r>
            <a:r>
              <a:rPr lang="en-US" dirty="0">
                <a:solidFill>
                  <a:srgbClr val="2207E9"/>
                </a:solidFill>
              </a:rPr>
              <a:t> = 12.978</a:t>
            </a:r>
          </a:p>
          <a:p>
            <a:pPr eaLnBrk="1" hangingPunct="1">
              <a:defRPr/>
            </a:pPr>
            <a:r>
              <a:rPr lang="en-US" dirty="0">
                <a:solidFill>
                  <a:srgbClr val="2207E9"/>
                </a:solidFill>
              </a:rPr>
              <a:t>- </a:t>
            </a:r>
            <a:r>
              <a:rPr lang="en-US" dirty="0" err="1">
                <a:solidFill>
                  <a:srgbClr val="2207E9"/>
                </a:solidFill>
              </a:rPr>
              <a:t>Izin</a:t>
            </a:r>
            <a:r>
              <a:rPr lang="en-US" dirty="0">
                <a:solidFill>
                  <a:srgbClr val="2207E9"/>
                </a:solidFill>
              </a:rPr>
              <a:t> </a:t>
            </a:r>
            <a:r>
              <a:rPr lang="en-US" dirty="0" err="1">
                <a:solidFill>
                  <a:srgbClr val="2207E9"/>
                </a:solidFill>
              </a:rPr>
              <a:t>terbit</a:t>
            </a:r>
            <a:r>
              <a:rPr lang="en-US" dirty="0">
                <a:solidFill>
                  <a:srgbClr val="2207E9"/>
                </a:solidFill>
              </a:rPr>
              <a:t> = 4869</a:t>
            </a:r>
          </a:p>
          <a:p>
            <a:pPr eaLnBrk="1" hangingPunct="1">
              <a:defRPr/>
            </a:pPr>
            <a:r>
              <a:rPr lang="en-US" dirty="0">
                <a:solidFill>
                  <a:srgbClr val="2207E9"/>
                </a:solidFill>
              </a:rPr>
              <a:t>- </a:t>
            </a:r>
            <a:r>
              <a:rPr lang="en-US" dirty="0" err="1">
                <a:solidFill>
                  <a:srgbClr val="2207E9"/>
                </a:solidFill>
              </a:rPr>
              <a:t>Izin</a:t>
            </a:r>
            <a:r>
              <a:rPr lang="en-US" dirty="0">
                <a:solidFill>
                  <a:srgbClr val="2207E9"/>
                </a:solidFill>
              </a:rPr>
              <a:t> </a:t>
            </a:r>
            <a:r>
              <a:rPr lang="en-US" dirty="0" err="1">
                <a:solidFill>
                  <a:srgbClr val="2207E9"/>
                </a:solidFill>
              </a:rPr>
              <a:t>ditolak</a:t>
            </a:r>
            <a:r>
              <a:rPr lang="en-US" dirty="0">
                <a:solidFill>
                  <a:srgbClr val="2207E9"/>
                </a:solidFill>
              </a:rPr>
              <a:t> = 8109</a:t>
            </a:r>
          </a:p>
          <a:p>
            <a:pPr eaLnBrk="1" hangingPunct="1">
              <a:defRPr/>
            </a:pPr>
            <a:endParaRPr lang="en-US" b="1" dirty="0">
              <a:solidFill>
                <a:srgbClr val="2207E9"/>
              </a:solidFill>
            </a:endParaRPr>
          </a:p>
          <a:p>
            <a:pPr eaLnBrk="1" hangingPunct="1">
              <a:defRPr/>
            </a:pPr>
            <a:r>
              <a:rPr lang="en-US" b="1" dirty="0">
                <a:solidFill>
                  <a:srgbClr val="2207E9"/>
                </a:solidFill>
              </a:rPr>
              <a:t> </a:t>
            </a:r>
          </a:p>
          <a:p>
            <a:pPr eaLnBrk="1" hangingPunct="1">
              <a:defRPr/>
            </a:pPr>
            <a:endParaRPr lang="en-US" b="1" dirty="0">
              <a:solidFill>
                <a:srgbClr val="2207E9"/>
              </a:solidFill>
            </a:endParaRPr>
          </a:p>
          <a:p>
            <a:pPr eaLnBrk="1" hangingPunct="1">
              <a:defRPr/>
            </a:pPr>
            <a:endParaRPr lang="en-US" dirty="0">
              <a:solidFill>
                <a:srgbClr val="2207E9"/>
              </a:solidFill>
            </a:endParaRPr>
          </a:p>
        </p:txBody>
      </p:sp>
      <p:sp>
        <p:nvSpPr>
          <p:cNvPr id="8" name="Rectangle 7"/>
          <p:cNvSpPr/>
          <p:nvPr/>
        </p:nvSpPr>
        <p:spPr>
          <a:xfrm>
            <a:off x="4659313" y="1002561"/>
            <a:ext cx="4392612" cy="28863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eaLnBrk="1" hangingPunct="1">
              <a:defRPr/>
            </a:pPr>
            <a:r>
              <a:rPr lang="en-US" dirty="0" err="1">
                <a:solidFill>
                  <a:srgbClr val="2207E9"/>
                </a:solidFill>
              </a:rPr>
              <a:t>Rekapitulasi</a:t>
            </a:r>
            <a:r>
              <a:rPr lang="en-US" dirty="0">
                <a:solidFill>
                  <a:srgbClr val="2207E9"/>
                </a:solidFill>
              </a:rPr>
              <a:t> </a:t>
            </a:r>
            <a:r>
              <a:rPr lang="en-US" dirty="0" err="1">
                <a:solidFill>
                  <a:srgbClr val="2207E9"/>
                </a:solidFill>
              </a:rPr>
              <a:t>Laporan</a:t>
            </a:r>
            <a:r>
              <a:rPr lang="en-US" dirty="0">
                <a:solidFill>
                  <a:srgbClr val="2207E9"/>
                </a:solidFill>
              </a:rPr>
              <a:t> IMB</a:t>
            </a:r>
          </a:p>
          <a:p>
            <a:pPr eaLnBrk="1" hangingPunct="1">
              <a:defRPr/>
            </a:pPr>
            <a:r>
              <a:rPr lang="en-US" dirty="0" err="1">
                <a:solidFill>
                  <a:srgbClr val="2207E9"/>
                </a:solidFill>
              </a:rPr>
              <a:t>terkait</a:t>
            </a:r>
            <a:r>
              <a:rPr lang="en-US" dirty="0">
                <a:solidFill>
                  <a:srgbClr val="2207E9"/>
                </a:solidFill>
              </a:rPr>
              <a:t> </a:t>
            </a:r>
            <a:r>
              <a:rPr lang="en-US" dirty="0" err="1">
                <a:solidFill>
                  <a:srgbClr val="2207E9"/>
                </a:solidFill>
              </a:rPr>
              <a:t>dengan</a:t>
            </a:r>
            <a:r>
              <a:rPr lang="en-US" dirty="0">
                <a:solidFill>
                  <a:srgbClr val="2207E9"/>
                </a:solidFill>
              </a:rPr>
              <a:t> IMB :</a:t>
            </a:r>
          </a:p>
          <a:p>
            <a:pPr eaLnBrk="1" hangingPunct="1">
              <a:defRPr/>
            </a:pPr>
            <a:r>
              <a:rPr lang="en-US" dirty="0">
                <a:solidFill>
                  <a:srgbClr val="2207E9"/>
                </a:solidFill>
              </a:rPr>
              <a:t>- </a:t>
            </a:r>
            <a:r>
              <a:rPr lang="en-US" dirty="0" err="1">
                <a:solidFill>
                  <a:srgbClr val="2207E9"/>
                </a:solidFill>
              </a:rPr>
              <a:t>Izin</a:t>
            </a:r>
            <a:r>
              <a:rPr lang="en-US" dirty="0">
                <a:solidFill>
                  <a:srgbClr val="2207E9"/>
                </a:solidFill>
              </a:rPr>
              <a:t> yang </a:t>
            </a:r>
            <a:r>
              <a:rPr lang="en-US" dirty="0" err="1">
                <a:solidFill>
                  <a:srgbClr val="2207E9"/>
                </a:solidFill>
              </a:rPr>
              <a:t>masuk</a:t>
            </a:r>
            <a:r>
              <a:rPr lang="en-US" dirty="0">
                <a:solidFill>
                  <a:srgbClr val="2207E9"/>
                </a:solidFill>
              </a:rPr>
              <a:t> </a:t>
            </a:r>
            <a:r>
              <a:rPr lang="en-US" dirty="0" err="1">
                <a:solidFill>
                  <a:srgbClr val="2207E9"/>
                </a:solidFill>
              </a:rPr>
              <a:t>sebanyak</a:t>
            </a:r>
            <a:r>
              <a:rPr lang="en-US" dirty="0">
                <a:solidFill>
                  <a:srgbClr val="2207E9"/>
                </a:solidFill>
              </a:rPr>
              <a:t> = 2776 </a:t>
            </a:r>
          </a:p>
          <a:p>
            <a:pPr eaLnBrk="1" hangingPunct="1">
              <a:defRPr/>
            </a:pPr>
            <a:r>
              <a:rPr lang="en-US" dirty="0">
                <a:solidFill>
                  <a:srgbClr val="2207E9"/>
                </a:solidFill>
              </a:rPr>
              <a:t>- </a:t>
            </a:r>
            <a:r>
              <a:rPr lang="en-US" dirty="0" err="1">
                <a:solidFill>
                  <a:srgbClr val="2207E9"/>
                </a:solidFill>
              </a:rPr>
              <a:t>Izin</a:t>
            </a:r>
            <a:r>
              <a:rPr lang="en-US" dirty="0">
                <a:solidFill>
                  <a:srgbClr val="2207E9"/>
                </a:solidFill>
              </a:rPr>
              <a:t> </a:t>
            </a:r>
            <a:r>
              <a:rPr lang="en-US" dirty="0" err="1">
                <a:solidFill>
                  <a:srgbClr val="2207E9"/>
                </a:solidFill>
              </a:rPr>
              <a:t>terbit</a:t>
            </a:r>
            <a:r>
              <a:rPr lang="en-US" dirty="0">
                <a:solidFill>
                  <a:srgbClr val="2207E9"/>
                </a:solidFill>
              </a:rPr>
              <a:t> = 1037</a:t>
            </a:r>
          </a:p>
          <a:p>
            <a:pPr eaLnBrk="1" hangingPunct="1">
              <a:defRPr/>
            </a:pPr>
            <a:r>
              <a:rPr lang="en-US" dirty="0">
                <a:solidFill>
                  <a:srgbClr val="2207E9"/>
                </a:solidFill>
              </a:rPr>
              <a:t>- </a:t>
            </a:r>
            <a:r>
              <a:rPr lang="en-US" dirty="0" err="1">
                <a:solidFill>
                  <a:srgbClr val="2207E9"/>
                </a:solidFill>
              </a:rPr>
              <a:t>Izin</a:t>
            </a:r>
            <a:r>
              <a:rPr lang="en-US" dirty="0">
                <a:solidFill>
                  <a:srgbClr val="2207E9"/>
                </a:solidFill>
              </a:rPr>
              <a:t> </a:t>
            </a:r>
            <a:r>
              <a:rPr lang="en-US" dirty="0" err="1">
                <a:solidFill>
                  <a:srgbClr val="2207E9"/>
                </a:solidFill>
              </a:rPr>
              <a:t>ditolak</a:t>
            </a:r>
            <a:r>
              <a:rPr lang="en-US" dirty="0">
                <a:solidFill>
                  <a:srgbClr val="2207E9"/>
                </a:solidFill>
              </a:rPr>
              <a:t> = 1739</a:t>
            </a:r>
          </a:p>
          <a:p>
            <a:pPr eaLnBrk="1" hangingPunct="1">
              <a:defRPr/>
            </a:pPr>
            <a:endParaRPr lang="en-US" dirty="0">
              <a:solidFill>
                <a:srgbClr val="2207E9"/>
              </a:solidFill>
            </a:endParaRPr>
          </a:p>
          <a:p>
            <a:pPr eaLnBrk="1" hangingPunct="1">
              <a:defRPr/>
            </a:pPr>
            <a:r>
              <a:rPr lang="en-US" dirty="0" err="1">
                <a:solidFill>
                  <a:srgbClr val="2207E9"/>
                </a:solidFill>
              </a:rPr>
              <a:t>terkait</a:t>
            </a:r>
            <a:r>
              <a:rPr lang="en-US" dirty="0">
                <a:solidFill>
                  <a:srgbClr val="2207E9"/>
                </a:solidFill>
              </a:rPr>
              <a:t> </a:t>
            </a:r>
            <a:r>
              <a:rPr lang="en-US" dirty="0" err="1">
                <a:solidFill>
                  <a:srgbClr val="2207E9"/>
                </a:solidFill>
              </a:rPr>
              <a:t>dengan</a:t>
            </a:r>
            <a:r>
              <a:rPr lang="en-US" dirty="0">
                <a:solidFill>
                  <a:srgbClr val="2207E9"/>
                </a:solidFill>
              </a:rPr>
              <a:t> IPPT :</a:t>
            </a:r>
          </a:p>
          <a:p>
            <a:pPr eaLnBrk="1" hangingPunct="1">
              <a:defRPr/>
            </a:pPr>
            <a:r>
              <a:rPr lang="en-US" dirty="0">
                <a:solidFill>
                  <a:srgbClr val="2207E9"/>
                </a:solidFill>
              </a:rPr>
              <a:t>- </a:t>
            </a:r>
            <a:r>
              <a:rPr lang="en-US" dirty="0" err="1">
                <a:solidFill>
                  <a:srgbClr val="2207E9"/>
                </a:solidFill>
              </a:rPr>
              <a:t>Izin</a:t>
            </a:r>
            <a:r>
              <a:rPr lang="en-US" dirty="0">
                <a:solidFill>
                  <a:srgbClr val="2207E9"/>
                </a:solidFill>
              </a:rPr>
              <a:t> yang </a:t>
            </a:r>
            <a:r>
              <a:rPr lang="en-US" dirty="0" err="1">
                <a:solidFill>
                  <a:srgbClr val="2207E9"/>
                </a:solidFill>
              </a:rPr>
              <a:t>masuk</a:t>
            </a:r>
            <a:r>
              <a:rPr lang="en-US" dirty="0">
                <a:solidFill>
                  <a:srgbClr val="2207E9"/>
                </a:solidFill>
              </a:rPr>
              <a:t> </a:t>
            </a:r>
            <a:r>
              <a:rPr lang="en-US" dirty="0" err="1">
                <a:solidFill>
                  <a:srgbClr val="2207E9"/>
                </a:solidFill>
              </a:rPr>
              <a:t>sebanyak</a:t>
            </a:r>
            <a:r>
              <a:rPr lang="en-US" dirty="0">
                <a:solidFill>
                  <a:srgbClr val="2207E9"/>
                </a:solidFill>
              </a:rPr>
              <a:t> = 445</a:t>
            </a:r>
          </a:p>
          <a:p>
            <a:pPr eaLnBrk="1" hangingPunct="1">
              <a:defRPr/>
            </a:pPr>
            <a:r>
              <a:rPr lang="en-US" dirty="0">
                <a:solidFill>
                  <a:srgbClr val="2207E9"/>
                </a:solidFill>
              </a:rPr>
              <a:t>- </a:t>
            </a:r>
            <a:r>
              <a:rPr lang="en-US" dirty="0" err="1">
                <a:solidFill>
                  <a:srgbClr val="2207E9"/>
                </a:solidFill>
              </a:rPr>
              <a:t>Izin</a:t>
            </a:r>
            <a:r>
              <a:rPr lang="en-US" dirty="0">
                <a:solidFill>
                  <a:srgbClr val="2207E9"/>
                </a:solidFill>
              </a:rPr>
              <a:t> </a:t>
            </a:r>
            <a:r>
              <a:rPr lang="en-US" dirty="0" err="1">
                <a:solidFill>
                  <a:srgbClr val="2207E9"/>
                </a:solidFill>
              </a:rPr>
              <a:t>terbit</a:t>
            </a:r>
            <a:r>
              <a:rPr lang="en-US" dirty="0">
                <a:solidFill>
                  <a:srgbClr val="2207E9"/>
                </a:solidFill>
              </a:rPr>
              <a:t> = 167</a:t>
            </a:r>
          </a:p>
          <a:p>
            <a:pPr eaLnBrk="1" hangingPunct="1">
              <a:defRPr/>
            </a:pPr>
            <a:r>
              <a:rPr lang="en-US" dirty="0">
                <a:solidFill>
                  <a:srgbClr val="2207E9"/>
                </a:solidFill>
              </a:rPr>
              <a:t>- </a:t>
            </a:r>
            <a:r>
              <a:rPr lang="en-US" dirty="0" err="1">
                <a:solidFill>
                  <a:srgbClr val="2207E9"/>
                </a:solidFill>
              </a:rPr>
              <a:t>Izin</a:t>
            </a:r>
            <a:r>
              <a:rPr lang="en-US" dirty="0">
                <a:solidFill>
                  <a:srgbClr val="2207E9"/>
                </a:solidFill>
              </a:rPr>
              <a:t> </a:t>
            </a:r>
            <a:r>
              <a:rPr lang="en-US" dirty="0" err="1">
                <a:solidFill>
                  <a:srgbClr val="2207E9"/>
                </a:solidFill>
              </a:rPr>
              <a:t>ditolak</a:t>
            </a:r>
            <a:r>
              <a:rPr lang="en-US" dirty="0">
                <a:solidFill>
                  <a:srgbClr val="2207E9"/>
                </a:solidFill>
              </a:rPr>
              <a:t> = 277</a:t>
            </a:r>
          </a:p>
          <a:p>
            <a:pPr eaLnBrk="1" hangingPunct="1">
              <a:defRPr/>
            </a:pPr>
            <a:endParaRPr lang="en-US" sz="2000" b="1" dirty="0">
              <a:solidFill>
                <a:srgbClr val="2207E9"/>
              </a:solidFill>
            </a:endParaRPr>
          </a:p>
        </p:txBody>
      </p:sp>
      <p:sp>
        <p:nvSpPr>
          <p:cNvPr id="7" name="Rectangle 6"/>
          <p:cNvSpPr/>
          <p:nvPr/>
        </p:nvSpPr>
        <p:spPr>
          <a:xfrm>
            <a:off x="181892" y="4005064"/>
            <a:ext cx="4392612" cy="27701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eaLnBrk="1" hangingPunct="1">
              <a:defRPr/>
            </a:pPr>
            <a:endParaRPr lang="en-US" dirty="0">
              <a:solidFill>
                <a:schemeClr val="tx1"/>
              </a:solidFill>
            </a:endParaRPr>
          </a:p>
          <a:p>
            <a:pPr eaLnBrk="1" hangingPunct="1">
              <a:defRPr/>
            </a:pPr>
            <a:r>
              <a:rPr lang="en-US" dirty="0" err="1">
                <a:solidFill>
                  <a:schemeClr val="tx1"/>
                </a:solidFill>
              </a:rPr>
              <a:t>Rekapitulasi</a:t>
            </a:r>
            <a:r>
              <a:rPr lang="en-US" dirty="0">
                <a:solidFill>
                  <a:schemeClr val="tx1"/>
                </a:solidFill>
              </a:rPr>
              <a:t> </a:t>
            </a:r>
            <a:r>
              <a:rPr lang="en-US" dirty="0" err="1">
                <a:solidFill>
                  <a:schemeClr val="tx1"/>
                </a:solidFill>
              </a:rPr>
              <a:t>Izin</a:t>
            </a:r>
            <a:r>
              <a:rPr lang="en-US" dirty="0">
                <a:solidFill>
                  <a:schemeClr val="tx1"/>
                </a:solidFill>
              </a:rPr>
              <a:t> </a:t>
            </a:r>
            <a:r>
              <a:rPr lang="en-US" dirty="0" err="1">
                <a:solidFill>
                  <a:schemeClr val="tx1"/>
                </a:solidFill>
              </a:rPr>
              <a:t>Terbit</a:t>
            </a:r>
            <a:r>
              <a:rPr lang="en-US" dirty="0">
                <a:solidFill>
                  <a:schemeClr val="tx1"/>
                </a:solidFill>
              </a:rPr>
              <a:t> </a:t>
            </a:r>
            <a:r>
              <a:rPr lang="en-US" dirty="0" err="1">
                <a:solidFill>
                  <a:schemeClr val="tx1"/>
                </a:solidFill>
              </a:rPr>
              <a:t>Izin</a:t>
            </a:r>
            <a:r>
              <a:rPr lang="en-US" dirty="0">
                <a:solidFill>
                  <a:schemeClr val="tx1"/>
                </a:solidFill>
              </a:rPr>
              <a:t> </a:t>
            </a:r>
            <a:r>
              <a:rPr lang="en-US" dirty="0" err="1">
                <a:solidFill>
                  <a:schemeClr val="tx1"/>
                </a:solidFill>
              </a:rPr>
              <a:t>Mendirikan</a:t>
            </a:r>
            <a:r>
              <a:rPr lang="en-US" dirty="0">
                <a:solidFill>
                  <a:schemeClr val="tx1"/>
                </a:solidFill>
              </a:rPr>
              <a:t> </a:t>
            </a:r>
            <a:r>
              <a:rPr lang="en-US" dirty="0" err="1">
                <a:solidFill>
                  <a:schemeClr val="tx1"/>
                </a:solidFill>
              </a:rPr>
              <a:t>Bangunan</a:t>
            </a:r>
            <a:r>
              <a:rPr lang="en-US" dirty="0">
                <a:solidFill>
                  <a:schemeClr val="tx1"/>
                </a:solidFill>
              </a:rPr>
              <a:t> </a:t>
            </a:r>
            <a:r>
              <a:rPr lang="en-US" dirty="0" err="1">
                <a:solidFill>
                  <a:schemeClr val="tx1"/>
                </a:solidFill>
              </a:rPr>
              <a:t>Januari</a:t>
            </a:r>
            <a:r>
              <a:rPr lang="en-US" dirty="0">
                <a:solidFill>
                  <a:schemeClr val="tx1"/>
                </a:solidFill>
              </a:rPr>
              <a:t> - </a:t>
            </a:r>
            <a:r>
              <a:rPr lang="en-US" dirty="0" err="1">
                <a:solidFill>
                  <a:schemeClr val="tx1"/>
                </a:solidFill>
              </a:rPr>
              <a:t>Desember</a:t>
            </a:r>
            <a:r>
              <a:rPr lang="en-US" dirty="0">
                <a:solidFill>
                  <a:schemeClr val="tx1"/>
                </a:solidFill>
              </a:rPr>
              <a:t> 2018</a:t>
            </a:r>
          </a:p>
          <a:p>
            <a:pPr eaLnBrk="1" hangingPunct="1">
              <a:defRPr/>
            </a:pPr>
            <a:r>
              <a:rPr lang="en-US" dirty="0">
                <a:solidFill>
                  <a:schemeClr val="tx1"/>
                </a:solidFill>
              </a:rPr>
              <a:t>- </a:t>
            </a:r>
            <a:r>
              <a:rPr lang="en-US" dirty="0" err="1">
                <a:solidFill>
                  <a:schemeClr val="tx1"/>
                </a:solidFill>
              </a:rPr>
              <a:t>Izin</a:t>
            </a:r>
            <a:r>
              <a:rPr lang="en-US" dirty="0">
                <a:solidFill>
                  <a:schemeClr val="tx1"/>
                </a:solidFill>
              </a:rPr>
              <a:t> yang </a:t>
            </a:r>
            <a:r>
              <a:rPr lang="en-US" dirty="0" err="1">
                <a:solidFill>
                  <a:schemeClr val="tx1"/>
                </a:solidFill>
              </a:rPr>
              <a:t>masuk</a:t>
            </a:r>
            <a:r>
              <a:rPr lang="en-US" dirty="0">
                <a:solidFill>
                  <a:schemeClr val="tx1"/>
                </a:solidFill>
              </a:rPr>
              <a:t> </a:t>
            </a:r>
            <a:r>
              <a:rPr lang="en-US" dirty="0" err="1">
                <a:solidFill>
                  <a:schemeClr val="tx1"/>
                </a:solidFill>
              </a:rPr>
              <a:t>sebanyak</a:t>
            </a:r>
            <a:r>
              <a:rPr lang="en-US" dirty="0">
                <a:solidFill>
                  <a:schemeClr val="tx1"/>
                </a:solidFill>
              </a:rPr>
              <a:t> = 2776 </a:t>
            </a:r>
          </a:p>
          <a:p>
            <a:pPr eaLnBrk="1" hangingPunct="1">
              <a:defRPr/>
            </a:pPr>
            <a:r>
              <a:rPr lang="en-US" dirty="0">
                <a:solidFill>
                  <a:schemeClr val="tx1"/>
                </a:solidFill>
              </a:rPr>
              <a:t>- </a:t>
            </a:r>
            <a:r>
              <a:rPr lang="en-US" dirty="0" err="1">
                <a:solidFill>
                  <a:schemeClr val="tx1"/>
                </a:solidFill>
              </a:rPr>
              <a:t>Izin</a:t>
            </a:r>
            <a:r>
              <a:rPr lang="en-US" dirty="0">
                <a:solidFill>
                  <a:schemeClr val="tx1"/>
                </a:solidFill>
              </a:rPr>
              <a:t> </a:t>
            </a:r>
            <a:r>
              <a:rPr lang="en-US" dirty="0" err="1">
                <a:solidFill>
                  <a:schemeClr val="tx1"/>
                </a:solidFill>
              </a:rPr>
              <a:t>terbit</a:t>
            </a:r>
            <a:r>
              <a:rPr lang="en-US" dirty="0">
                <a:solidFill>
                  <a:schemeClr val="tx1"/>
                </a:solidFill>
              </a:rPr>
              <a:t> = 1037</a:t>
            </a:r>
          </a:p>
          <a:p>
            <a:pPr eaLnBrk="1" hangingPunct="1">
              <a:defRPr/>
            </a:pPr>
            <a:r>
              <a:rPr lang="en-US" dirty="0">
                <a:solidFill>
                  <a:schemeClr val="tx1"/>
                </a:solidFill>
              </a:rPr>
              <a:t>- </a:t>
            </a:r>
            <a:r>
              <a:rPr lang="en-US" dirty="0" err="1">
                <a:solidFill>
                  <a:schemeClr val="tx1"/>
                </a:solidFill>
              </a:rPr>
              <a:t>Izin</a:t>
            </a:r>
            <a:r>
              <a:rPr lang="en-US" dirty="0">
                <a:solidFill>
                  <a:schemeClr val="tx1"/>
                </a:solidFill>
              </a:rPr>
              <a:t> </a:t>
            </a:r>
            <a:r>
              <a:rPr lang="en-US" dirty="0" err="1">
                <a:solidFill>
                  <a:schemeClr val="tx1"/>
                </a:solidFill>
              </a:rPr>
              <a:t>ditolak</a:t>
            </a:r>
            <a:r>
              <a:rPr lang="en-US" dirty="0">
                <a:solidFill>
                  <a:schemeClr val="tx1"/>
                </a:solidFill>
              </a:rPr>
              <a:t> = 1739</a:t>
            </a:r>
            <a:endParaRPr lang="en-US" b="1" dirty="0">
              <a:solidFill>
                <a:srgbClr val="2207E9"/>
              </a:solidFill>
            </a:endParaRPr>
          </a:p>
          <a:p>
            <a:pPr eaLnBrk="1" hangingPunct="1">
              <a:defRPr/>
            </a:pPr>
            <a:r>
              <a:rPr lang="en-US" b="1" dirty="0">
                <a:solidFill>
                  <a:srgbClr val="2207E9"/>
                </a:solidFill>
              </a:rPr>
              <a:t> </a:t>
            </a:r>
          </a:p>
          <a:p>
            <a:pPr eaLnBrk="1" hangingPunct="1">
              <a:defRPr/>
            </a:pPr>
            <a:endParaRPr lang="en-US" b="1" dirty="0">
              <a:solidFill>
                <a:srgbClr val="2207E9"/>
              </a:solidFill>
            </a:endParaRPr>
          </a:p>
          <a:p>
            <a:pPr eaLnBrk="1" hangingPunct="1">
              <a:defRPr/>
            </a:pPr>
            <a:endParaRPr lang="en-US" dirty="0">
              <a:solidFill>
                <a:srgbClr val="2207E9"/>
              </a:solidFill>
            </a:endParaRPr>
          </a:p>
        </p:txBody>
      </p:sp>
      <p:sp>
        <p:nvSpPr>
          <p:cNvPr id="10" name="Rectangle 9"/>
          <p:cNvSpPr/>
          <p:nvPr/>
        </p:nvSpPr>
        <p:spPr>
          <a:xfrm>
            <a:off x="4669914" y="4005064"/>
            <a:ext cx="4392612" cy="28529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eaLnBrk="1" hangingPunct="1">
              <a:defRPr/>
            </a:pPr>
            <a:endParaRPr lang="en-US" dirty="0">
              <a:solidFill>
                <a:schemeClr val="tx1"/>
              </a:solidFill>
            </a:endParaRPr>
          </a:p>
          <a:p>
            <a:pPr eaLnBrk="1" hangingPunct="1">
              <a:defRPr/>
            </a:pPr>
            <a:r>
              <a:rPr lang="en-US" dirty="0" err="1">
                <a:solidFill>
                  <a:schemeClr val="tx1"/>
                </a:solidFill>
              </a:rPr>
              <a:t>Rekapitulasi</a:t>
            </a:r>
            <a:r>
              <a:rPr lang="en-US" dirty="0">
                <a:solidFill>
                  <a:schemeClr val="tx1"/>
                </a:solidFill>
              </a:rPr>
              <a:t> </a:t>
            </a:r>
            <a:r>
              <a:rPr lang="en-US" dirty="0" err="1">
                <a:solidFill>
                  <a:schemeClr val="tx1"/>
                </a:solidFill>
              </a:rPr>
              <a:t>Izin</a:t>
            </a:r>
            <a:r>
              <a:rPr lang="en-US" dirty="0">
                <a:solidFill>
                  <a:schemeClr val="tx1"/>
                </a:solidFill>
              </a:rPr>
              <a:t> </a:t>
            </a:r>
            <a:r>
              <a:rPr lang="en-US" dirty="0" err="1">
                <a:solidFill>
                  <a:schemeClr val="tx1"/>
                </a:solidFill>
              </a:rPr>
              <a:t>Terbit</a:t>
            </a:r>
            <a:r>
              <a:rPr lang="en-US" dirty="0">
                <a:solidFill>
                  <a:schemeClr val="tx1"/>
                </a:solidFill>
              </a:rPr>
              <a:t> </a:t>
            </a:r>
            <a:r>
              <a:rPr lang="en-US" dirty="0" err="1">
                <a:solidFill>
                  <a:schemeClr val="tx1"/>
                </a:solidFill>
              </a:rPr>
              <a:t>Izin</a:t>
            </a:r>
            <a:r>
              <a:rPr lang="en-US" dirty="0">
                <a:solidFill>
                  <a:schemeClr val="tx1"/>
                </a:solidFill>
              </a:rPr>
              <a:t> </a:t>
            </a:r>
            <a:r>
              <a:rPr lang="en-US" dirty="0" err="1">
                <a:solidFill>
                  <a:schemeClr val="tx1"/>
                </a:solidFill>
              </a:rPr>
              <a:t>Penggunaan</a:t>
            </a:r>
            <a:r>
              <a:rPr lang="en-US" dirty="0">
                <a:solidFill>
                  <a:schemeClr val="tx1"/>
                </a:solidFill>
              </a:rPr>
              <a:t> </a:t>
            </a:r>
            <a:r>
              <a:rPr lang="en-US" dirty="0" err="1">
                <a:solidFill>
                  <a:schemeClr val="tx1"/>
                </a:solidFill>
              </a:rPr>
              <a:t>Pemanfaatan</a:t>
            </a:r>
            <a:r>
              <a:rPr lang="en-US" dirty="0">
                <a:solidFill>
                  <a:schemeClr val="tx1"/>
                </a:solidFill>
              </a:rPr>
              <a:t> Tanah </a:t>
            </a:r>
            <a:r>
              <a:rPr lang="en-US" dirty="0" err="1">
                <a:solidFill>
                  <a:schemeClr val="tx1"/>
                </a:solidFill>
              </a:rPr>
              <a:t>Januari</a:t>
            </a:r>
            <a:r>
              <a:rPr lang="en-US" dirty="0">
                <a:solidFill>
                  <a:schemeClr val="tx1"/>
                </a:solidFill>
              </a:rPr>
              <a:t> - </a:t>
            </a:r>
            <a:r>
              <a:rPr lang="en-US" dirty="0" err="1">
                <a:solidFill>
                  <a:schemeClr val="tx1"/>
                </a:solidFill>
              </a:rPr>
              <a:t>Desember</a:t>
            </a:r>
            <a:r>
              <a:rPr lang="en-US" dirty="0">
                <a:solidFill>
                  <a:schemeClr val="tx1"/>
                </a:solidFill>
              </a:rPr>
              <a:t> 2018</a:t>
            </a:r>
          </a:p>
          <a:p>
            <a:pPr eaLnBrk="1" hangingPunct="1">
              <a:defRPr/>
            </a:pPr>
            <a:r>
              <a:rPr lang="en-US" dirty="0" err="1">
                <a:solidFill>
                  <a:schemeClr val="tx1"/>
                </a:solidFill>
              </a:rPr>
              <a:t>terkait</a:t>
            </a:r>
            <a:r>
              <a:rPr lang="en-US" dirty="0">
                <a:solidFill>
                  <a:schemeClr val="tx1"/>
                </a:solidFill>
              </a:rPr>
              <a:t> </a:t>
            </a:r>
            <a:r>
              <a:rPr lang="en-US" dirty="0" err="1">
                <a:solidFill>
                  <a:schemeClr val="tx1"/>
                </a:solidFill>
              </a:rPr>
              <a:t>dengan</a:t>
            </a:r>
            <a:r>
              <a:rPr lang="en-US" dirty="0">
                <a:solidFill>
                  <a:schemeClr val="tx1"/>
                </a:solidFill>
              </a:rPr>
              <a:t> IPPT :</a:t>
            </a:r>
          </a:p>
          <a:p>
            <a:pPr eaLnBrk="1" hangingPunct="1">
              <a:defRPr/>
            </a:pPr>
            <a:r>
              <a:rPr lang="en-US" dirty="0">
                <a:solidFill>
                  <a:schemeClr val="tx1"/>
                </a:solidFill>
              </a:rPr>
              <a:t>- </a:t>
            </a:r>
            <a:r>
              <a:rPr lang="en-US" dirty="0" err="1">
                <a:solidFill>
                  <a:schemeClr val="tx1"/>
                </a:solidFill>
              </a:rPr>
              <a:t>Izin</a:t>
            </a:r>
            <a:r>
              <a:rPr lang="en-US" dirty="0">
                <a:solidFill>
                  <a:schemeClr val="tx1"/>
                </a:solidFill>
              </a:rPr>
              <a:t> yang </a:t>
            </a:r>
            <a:r>
              <a:rPr lang="en-US" dirty="0" err="1">
                <a:solidFill>
                  <a:schemeClr val="tx1"/>
                </a:solidFill>
              </a:rPr>
              <a:t>masuk</a:t>
            </a:r>
            <a:r>
              <a:rPr lang="en-US" dirty="0">
                <a:solidFill>
                  <a:schemeClr val="tx1"/>
                </a:solidFill>
              </a:rPr>
              <a:t> </a:t>
            </a:r>
            <a:r>
              <a:rPr lang="en-US" dirty="0" err="1">
                <a:solidFill>
                  <a:schemeClr val="tx1"/>
                </a:solidFill>
              </a:rPr>
              <a:t>sebanyak</a:t>
            </a:r>
            <a:r>
              <a:rPr lang="en-US" dirty="0">
                <a:solidFill>
                  <a:schemeClr val="tx1"/>
                </a:solidFill>
              </a:rPr>
              <a:t> = 445</a:t>
            </a:r>
          </a:p>
          <a:p>
            <a:pPr eaLnBrk="1" hangingPunct="1">
              <a:defRPr/>
            </a:pPr>
            <a:r>
              <a:rPr lang="en-US" dirty="0">
                <a:solidFill>
                  <a:schemeClr val="tx1"/>
                </a:solidFill>
              </a:rPr>
              <a:t>- </a:t>
            </a:r>
            <a:r>
              <a:rPr lang="en-US" dirty="0" err="1">
                <a:solidFill>
                  <a:schemeClr val="tx1"/>
                </a:solidFill>
              </a:rPr>
              <a:t>Izin</a:t>
            </a:r>
            <a:r>
              <a:rPr lang="en-US" dirty="0">
                <a:solidFill>
                  <a:schemeClr val="tx1"/>
                </a:solidFill>
              </a:rPr>
              <a:t> </a:t>
            </a:r>
            <a:r>
              <a:rPr lang="en-US" dirty="0" err="1">
                <a:solidFill>
                  <a:schemeClr val="tx1"/>
                </a:solidFill>
              </a:rPr>
              <a:t>terbit</a:t>
            </a:r>
            <a:r>
              <a:rPr lang="en-US" dirty="0">
                <a:solidFill>
                  <a:schemeClr val="tx1"/>
                </a:solidFill>
              </a:rPr>
              <a:t> = 167</a:t>
            </a:r>
          </a:p>
          <a:p>
            <a:pPr eaLnBrk="1" hangingPunct="1">
              <a:defRPr/>
            </a:pPr>
            <a:r>
              <a:rPr lang="en-US" dirty="0">
                <a:solidFill>
                  <a:schemeClr val="tx1"/>
                </a:solidFill>
              </a:rPr>
              <a:t>- </a:t>
            </a:r>
            <a:r>
              <a:rPr lang="en-US" dirty="0" err="1">
                <a:solidFill>
                  <a:schemeClr val="tx1"/>
                </a:solidFill>
              </a:rPr>
              <a:t>Izin</a:t>
            </a:r>
            <a:r>
              <a:rPr lang="en-US" dirty="0">
                <a:solidFill>
                  <a:schemeClr val="tx1"/>
                </a:solidFill>
              </a:rPr>
              <a:t> </a:t>
            </a:r>
            <a:r>
              <a:rPr lang="en-US" dirty="0" err="1">
                <a:solidFill>
                  <a:schemeClr val="tx1"/>
                </a:solidFill>
              </a:rPr>
              <a:t>ditolak</a:t>
            </a:r>
            <a:r>
              <a:rPr lang="en-US" dirty="0">
                <a:solidFill>
                  <a:schemeClr val="tx1"/>
                </a:solidFill>
              </a:rPr>
              <a:t> = 277</a:t>
            </a:r>
            <a:endParaRPr lang="en-US" b="1" dirty="0">
              <a:solidFill>
                <a:srgbClr val="2207E9"/>
              </a:solidFill>
            </a:endParaRPr>
          </a:p>
          <a:p>
            <a:pPr eaLnBrk="1" hangingPunct="1">
              <a:defRPr/>
            </a:pPr>
            <a:endParaRPr lang="en-US" dirty="0">
              <a:solidFill>
                <a:srgbClr val="2207E9"/>
              </a:solidFill>
            </a:endParaRPr>
          </a:p>
        </p:txBody>
      </p:sp>
      <p:sp>
        <p:nvSpPr>
          <p:cNvPr id="2" name="Rectangle 1"/>
          <p:cNvSpPr/>
          <p:nvPr/>
        </p:nvSpPr>
        <p:spPr>
          <a:xfrm>
            <a:off x="128050" y="633229"/>
            <a:ext cx="3435838" cy="369332"/>
          </a:xfrm>
          <a:prstGeom prst="rect">
            <a:avLst/>
          </a:prstGeom>
        </p:spPr>
        <p:txBody>
          <a:bodyPr wrap="square">
            <a:spAutoFit/>
          </a:bodyPr>
          <a:lstStyle/>
          <a:p>
            <a:r>
              <a:rPr lang="en-US" altLang="en-US" i="1" dirty="0">
                <a:solidFill>
                  <a:schemeClr val="tx1"/>
                </a:solidFill>
                <a:latin typeface="Bahnschrift Light SemiCondensed" panose="020B0502040204020203" pitchFamily="34" charset="0"/>
              </a:rPr>
              <a:t>DPMPTSP-</a:t>
            </a:r>
            <a:r>
              <a:rPr lang="en-US" altLang="en-US" i="1" dirty="0" err="1">
                <a:solidFill>
                  <a:schemeClr val="tx1"/>
                </a:solidFill>
                <a:latin typeface="Bahnschrift Light SemiCondensed" panose="020B0502040204020203" pitchFamily="34" charset="0"/>
              </a:rPr>
              <a:t>Pengeluaran</a:t>
            </a:r>
            <a:r>
              <a:rPr lang="en-US" altLang="en-US" i="1" dirty="0">
                <a:solidFill>
                  <a:schemeClr val="tx1"/>
                </a:solidFill>
                <a:latin typeface="Bahnschrift Light SemiCondensed" panose="020B0502040204020203" pitchFamily="34" charset="0"/>
              </a:rPr>
              <a:t> surat </a:t>
            </a:r>
            <a:r>
              <a:rPr lang="en-US" altLang="en-US" i="1" dirty="0" err="1">
                <a:solidFill>
                  <a:schemeClr val="tx1"/>
                </a:solidFill>
                <a:latin typeface="Bahnschrift Light SemiCondensed" panose="020B0502040204020203" pitchFamily="34" charset="0"/>
              </a:rPr>
              <a:t>izin</a:t>
            </a:r>
            <a:endParaRPr lang="en-US" dirty="0"/>
          </a:p>
        </p:txBody>
      </p:sp>
    </p:spTree>
    <p:extLst>
      <p:ext uri="{BB962C8B-B14F-4D97-AF65-F5344CB8AC3E}">
        <p14:creationId xmlns:p14="http://schemas.microsoft.com/office/powerpoint/2010/main" val="3112110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bwMode="grayWhite">
          <a:xfrm>
            <a:off x="-20638" y="46038"/>
            <a:ext cx="8929688" cy="6461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normAutofit fontScale="775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defRPr/>
            </a:pPr>
            <a:r>
              <a:rPr lang="en-US" sz="3600" u="sng" dirty="0">
                <a:solidFill>
                  <a:schemeClr val="tx1"/>
                </a:solidFill>
                <a:latin typeface="Bahnschrift Light SemiCondensed" pitchFamily="34" charset="0"/>
              </a:rPr>
              <a:t>1.5. </a:t>
            </a:r>
            <a:r>
              <a:rPr lang="en-US" sz="3600" u="sng" dirty="0" err="1">
                <a:solidFill>
                  <a:schemeClr val="tx1"/>
                </a:solidFill>
                <a:latin typeface="Bahnschrift Light SemiCondensed" pitchFamily="34" charset="0"/>
              </a:rPr>
              <a:t>Pendelegasian</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Wewenang</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dan</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Tanggung</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Jawab</a:t>
            </a:r>
            <a:r>
              <a:rPr lang="en-US" sz="3600" u="sng" dirty="0">
                <a:solidFill>
                  <a:schemeClr val="tx1"/>
                </a:solidFill>
                <a:latin typeface="Bahnschrift Light SemiCondensed" pitchFamily="34" charset="0"/>
              </a:rPr>
              <a:t> yang </a:t>
            </a:r>
            <a:r>
              <a:rPr lang="en-US" sz="3600" u="sng" dirty="0" err="1">
                <a:solidFill>
                  <a:schemeClr val="tx1"/>
                </a:solidFill>
                <a:latin typeface="Bahnschrift Light SemiCondensed" pitchFamily="34" charset="0"/>
              </a:rPr>
              <a:t>Tepat</a:t>
            </a:r>
            <a:endParaRPr lang="ru-RU" sz="3600" u="sng" dirty="0">
              <a:solidFill>
                <a:schemeClr val="tx1"/>
              </a:solidFill>
              <a:latin typeface="Bahnschrift Light SemiCondensed" pitchFamily="34" charset="0"/>
            </a:endParaRPr>
          </a:p>
        </p:txBody>
      </p:sp>
      <p:sp>
        <p:nvSpPr>
          <p:cNvPr id="16391" name="Title 7"/>
          <p:cNvSpPr>
            <a:spLocks noGrp="1" noChangeArrowheads="1"/>
          </p:cNvSpPr>
          <p:nvPr>
            <p:ph type="title"/>
          </p:nvPr>
        </p:nvSpPr>
        <p:spPr bwMode="grayWhite">
          <a:xfrm>
            <a:off x="88875" y="558800"/>
            <a:ext cx="8937650" cy="358775"/>
          </a:xfrm>
        </p:spPr>
        <p:txBody>
          <a:bodyPr>
            <a:normAutofit fontScale="90000"/>
          </a:bodyPr>
          <a:lstStyle/>
          <a:p>
            <a:pPr fontAlgn="auto">
              <a:spcAft>
                <a:spcPts val="0"/>
              </a:spcAft>
              <a:defRPr/>
            </a:pPr>
            <a:r>
              <a:rPr lang="en-US" altLang="en-US" sz="2800" i="1" dirty="0">
                <a:solidFill>
                  <a:schemeClr val="tx1"/>
                </a:solidFill>
                <a:latin typeface="Bahnschrift Light SemiCondensed" panose="020B0502040204020203" pitchFamily="34" charset="0"/>
              </a:rPr>
              <a:t> </a:t>
            </a:r>
            <a:r>
              <a:rPr lang="en-US" altLang="en-US" sz="2200" i="1" dirty="0" err="1">
                <a:solidFill>
                  <a:schemeClr val="tx1"/>
                </a:solidFill>
                <a:latin typeface="Bahnschrift Light SemiCondensed" panose="020B0502040204020203" pitchFamily="34" charset="0"/>
              </a:rPr>
              <a:t>Pelimpahan</a:t>
            </a:r>
            <a:r>
              <a:rPr lang="en-US" altLang="en-US" sz="2200" i="1" dirty="0">
                <a:solidFill>
                  <a:schemeClr val="tx1"/>
                </a:solidFill>
                <a:latin typeface="Bahnschrift Light SemiCondensed" panose="020B0502040204020203" pitchFamily="34" charset="0"/>
              </a:rPr>
              <a:t> </a:t>
            </a:r>
            <a:r>
              <a:rPr lang="en-US" altLang="en-US" sz="2200" i="1" dirty="0" err="1">
                <a:solidFill>
                  <a:schemeClr val="tx1"/>
                </a:solidFill>
                <a:latin typeface="Bahnschrift Light SemiCondensed" panose="020B0502040204020203" pitchFamily="34" charset="0"/>
              </a:rPr>
              <a:t>kewenangan</a:t>
            </a:r>
            <a:r>
              <a:rPr lang="en-US" altLang="en-US" sz="2200" i="1" dirty="0">
                <a:solidFill>
                  <a:schemeClr val="tx1"/>
                </a:solidFill>
                <a:latin typeface="Bahnschrift Light SemiCondensed" panose="020B0502040204020203" pitchFamily="34" charset="0"/>
              </a:rPr>
              <a:t> </a:t>
            </a:r>
            <a:r>
              <a:rPr lang="en-US" altLang="en-US" sz="2200" i="1" dirty="0" err="1">
                <a:solidFill>
                  <a:schemeClr val="tx1"/>
                </a:solidFill>
                <a:latin typeface="Bahnschrift Light SemiCondensed" panose="020B0502040204020203" pitchFamily="34" charset="0"/>
              </a:rPr>
              <a:t>kepada</a:t>
            </a:r>
            <a:r>
              <a:rPr lang="en-US" altLang="en-US" sz="2200" i="1" dirty="0">
                <a:solidFill>
                  <a:schemeClr val="tx1"/>
                </a:solidFill>
                <a:latin typeface="Bahnschrift Light SemiCondensed" panose="020B0502040204020203" pitchFamily="34" charset="0"/>
              </a:rPr>
              <a:t> </a:t>
            </a:r>
            <a:r>
              <a:rPr lang="en-US" altLang="en-US" sz="2200" i="1" dirty="0" err="1">
                <a:solidFill>
                  <a:schemeClr val="tx1"/>
                </a:solidFill>
                <a:latin typeface="Bahnschrift Light SemiCondensed" panose="020B0502040204020203" pitchFamily="34" charset="0"/>
              </a:rPr>
              <a:t>Kepala</a:t>
            </a:r>
            <a:r>
              <a:rPr lang="en-US" altLang="en-US" sz="2200" i="1" dirty="0">
                <a:solidFill>
                  <a:schemeClr val="tx1"/>
                </a:solidFill>
                <a:latin typeface="Bahnschrift Light SemiCondensed" panose="020B0502040204020203" pitchFamily="34" charset="0"/>
              </a:rPr>
              <a:t>  </a:t>
            </a:r>
            <a:r>
              <a:rPr lang="en-US" altLang="en-US" sz="2200" i="1" dirty="0" err="1">
                <a:solidFill>
                  <a:schemeClr val="tx1"/>
                </a:solidFill>
                <a:latin typeface="Bahnschrift Light SemiCondensed" panose="020B0502040204020203" pitchFamily="34" charset="0"/>
              </a:rPr>
              <a:t>perangkat</a:t>
            </a:r>
            <a:r>
              <a:rPr lang="en-US" altLang="en-US" sz="2200" i="1" dirty="0">
                <a:solidFill>
                  <a:schemeClr val="tx1"/>
                </a:solidFill>
                <a:latin typeface="Bahnschrift Light SemiCondensed" panose="020B0502040204020203" pitchFamily="34" charset="0"/>
              </a:rPr>
              <a:t> </a:t>
            </a:r>
            <a:r>
              <a:rPr lang="en-US" altLang="en-US" sz="2200" i="1" dirty="0" err="1">
                <a:solidFill>
                  <a:schemeClr val="tx1"/>
                </a:solidFill>
                <a:latin typeface="Bahnschrift Light SemiCondensed" panose="020B0502040204020203" pitchFamily="34" charset="0"/>
              </a:rPr>
              <a:t>daerah</a:t>
            </a:r>
            <a:r>
              <a:rPr lang="en-US" altLang="en-US" sz="2200" i="1" dirty="0">
                <a:solidFill>
                  <a:schemeClr val="tx1"/>
                </a:solidFill>
                <a:latin typeface="Bahnschrift Light SemiCondensed" panose="020B0502040204020203" pitchFamily="34" charset="0"/>
              </a:rPr>
              <a:t> </a:t>
            </a:r>
            <a:r>
              <a:rPr lang="en-US" altLang="en-US" sz="2200" i="1" dirty="0" err="1">
                <a:solidFill>
                  <a:schemeClr val="tx1"/>
                </a:solidFill>
                <a:latin typeface="Bahnschrift Light SemiCondensed" panose="020B0502040204020203" pitchFamily="34" charset="0"/>
              </a:rPr>
              <a:t>dan</a:t>
            </a:r>
            <a:r>
              <a:rPr lang="en-US" altLang="en-US" sz="2200" i="1" dirty="0">
                <a:solidFill>
                  <a:schemeClr val="tx1"/>
                </a:solidFill>
                <a:latin typeface="Bahnschrift Light SemiCondensed" panose="020B0502040204020203" pitchFamily="34" charset="0"/>
              </a:rPr>
              <a:t> </a:t>
            </a:r>
            <a:r>
              <a:rPr lang="en-US" altLang="en-US" sz="2200" i="1" dirty="0" err="1">
                <a:solidFill>
                  <a:schemeClr val="tx1"/>
                </a:solidFill>
                <a:latin typeface="Bahnschrift Light SemiCondensed" panose="020B0502040204020203" pitchFamily="34" charset="0"/>
              </a:rPr>
              <a:t>pejabat</a:t>
            </a:r>
            <a:r>
              <a:rPr lang="en-US" altLang="en-US" sz="2200" i="1" dirty="0">
                <a:solidFill>
                  <a:schemeClr val="tx1"/>
                </a:solidFill>
                <a:latin typeface="Bahnschrift Light SemiCondensed" panose="020B0502040204020203" pitchFamily="34" charset="0"/>
              </a:rPr>
              <a:t> </a:t>
            </a:r>
            <a:r>
              <a:rPr lang="en-US" altLang="en-US" sz="2200" i="1" dirty="0" err="1">
                <a:solidFill>
                  <a:schemeClr val="tx1"/>
                </a:solidFill>
                <a:latin typeface="Bahnschrift Light SemiCondensed" panose="020B0502040204020203" pitchFamily="34" charset="0"/>
              </a:rPr>
              <a:t>lainnya</a:t>
            </a:r>
            <a:r>
              <a:rPr lang="en-US" altLang="en-US" sz="2200" i="1" dirty="0">
                <a:solidFill>
                  <a:schemeClr val="tx1"/>
                </a:solidFill>
                <a:latin typeface="Bahnschrift Light SemiCondensed" panose="020B0502040204020203" pitchFamily="34" charset="0"/>
              </a:rPr>
              <a:t> –Level 3</a:t>
            </a:r>
            <a:endParaRPr lang="ru-RU" altLang="en-US" sz="2200" i="1" dirty="0">
              <a:solidFill>
                <a:schemeClr val="tx1"/>
              </a:solidFill>
              <a:latin typeface="Bahnschrift Light SemiCondensed" panose="020B0502040204020203" pitchFamily="34" charset="0"/>
            </a:endParaRPr>
          </a:p>
        </p:txBody>
      </p:sp>
      <p:sp>
        <p:nvSpPr>
          <p:cNvPr id="9" name="Rectangle 8"/>
          <p:cNvSpPr/>
          <p:nvPr/>
        </p:nvSpPr>
        <p:spPr>
          <a:xfrm>
            <a:off x="112738" y="979488"/>
            <a:ext cx="9021762" cy="58785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lgn="just" eaLnBrk="1" hangingPunct="1">
              <a:defRPr/>
            </a:pPr>
            <a:r>
              <a:rPr lang="en-US" sz="1400" b="1" dirty="0" err="1">
                <a:solidFill>
                  <a:schemeClr val="tx1"/>
                </a:solidFill>
              </a:rPr>
              <a:t>Keputusan</a:t>
            </a:r>
            <a:r>
              <a:rPr lang="en-US" sz="1400" b="1" dirty="0">
                <a:solidFill>
                  <a:schemeClr val="tx1"/>
                </a:solidFill>
              </a:rPr>
              <a:t> </a:t>
            </a:r>
            <a:r>
              <a:rPr lang="en-US" sz="1400" b="1" dirty="0" err="1">
                <a:solidFill>
                  <a:schemeClr val="tx1"/>
                </a:solidFill>
              </a:rPr>
              <a:t>Walikota</a:t>
            </a:r>
            <a:r>
              <a:rPr lang="en-US" sz="1400" b="1" dirty="0">
                <a:solidFill>
                  <a:schemeClr val="tx1"/>
                </a:solidFill>
              </a:rPr>
              <a:t> </a:t>
            </a:r>
            <a:r>
              <a:rPr lang="en-US" sz="1400" b="1" dirty="0" err="1">
                <a:solidFill>
                  <a:schemeClr val="tx1"/>
                </a:solidFill>
              </a:rPr>
              <a:t>Mercure</a:t>
            </a:r>
            <a:r>
              <a:rPr lang="en-US" sz="1400" b="1" dirty="0">
                <a:solidFill>
                  <a:schemeClr val="tx1"/>
                </a:solidFill>
              </a:rPr>
              <a:t> No. 910.45-164.1 </a:t>
            </a:r>
            <a:r>
              <a:rPr lang="en-US" sz="1400" b="1" dirty="0" err="1">
                <a:solidFill>
                  <a:schemeClr val="tx1"/>
                </a:solidFill>
              </a:rPr>
              <a:t>Tahun</a:t>
            </a:r>
            <a:r>
              <a:rPr lang="en-US" sz="1400" b="1" dirty="0">
                <a:solidFill>
                  <a:schemeClr val="tx1"/>
                </a:solidFill>
              </a:rPr>
              <a:t> 2018 </a:t>
            </a:r>
            <a:r>
              <a:rPr lang="en-US" sz="1400" b="1" dirty="0" err="1">
                <a:solidFill>
                  <a:schemeClr val="tx1"/>
                </a:solidFill>
              </a:rPr>
              <a:t>tentang</a:t>
            </a:r>
            <a:r>
              <a:rPr lang="en-US" sz="1400" b="1" dirty="0">
                <a:solidFill>
                  <a:schemeClr val="tx1"/>
                </a:solidFill>
              </a:rPr>
              <a:t> </a:t>
            </a:r>
            <a:r>
              <a:rPr lang="en-US" sz="1400" b="1" dirty="0" err="1">
                <a:solidFill>
                  <a:schemeClr val="tx1"/>
                </a:solidFill>
              </a:rPr>
              <a:t>Perubahan</a:t>
            </a:r>
            <a:r>
              <a:rPr lang="en-US" sz="1400" b="1" dirty="0">
                <a:solidFill>
                  <a:schemeClr val="tx1"/>
                </a:solidFill>
              </a:rPr>
              <a:t> </a:t>
            </a:r>
            <a:r>
              <a:rPr lang="en-US" sz="1400" b="1" dirty="0" err="1">
                <a:solidFill>
                  <a:schemeClr val="tx1"/>
                </a:solidFill>
              </a:rPr>
              <a:t>Keempat</a:t>
            </a:r>
            <a:r>
              <a:rPr lang="en-US" sz="1400" b="1" dirty="0">
                <a:solidFill>
                  <a:schemeClr val="tx1"/>
                </a:solidFill>
              </a:rPr>
              <a:t> </a:t>
            </a:r>
            <a:r>
              <a:rPr lang="en-US" sz="1400" b="1" dirty="0" err="1">
                <a:solidFill>
                  <a:schemeClr val="tx1"/>
                </a:solidFill>
              </a:rPr>
              <a:t>atas</a:t>
            </a:r>
            <a:r>
              <a:rPr lang="en-US" sz="1400" b="1" dirty="0">
                <a:solidFill>
                  <a:schemeClr val="tx1"/>
                </a:solidFill>
              </a:rPr>
              <a:t> </a:t>
            </a:r>
            <a:r>
              <a:rPr lang="en-US" sz="1400" b="1" dirty="0" err="1">
                <a:solidFill>
                  <a:schemeClr val="tx1"/>
                </a:solidFill>
              </a:rPr>
              <a:t>Lampiran</a:t>
            </a:r>
            <a:r>
              <a:rPr lang="en-US" sz="1400" b="1" dirty="0">
                <a:solidFill>
                  <a:schemeClr val="tx1"/>
                </a:solidFill>
              </a:rPr>
              <a:t> </a:t>
            </a:r>
            <a:r>
              <a:rPr lang="en-US" sz="1400" b="1" dirty="0" err="1">
                <a:solidFill>
                  <a:schemeClr val="tx1"/>
                </a:solidFill>
              </a:rPr>
              <a:t>Keputusan</a:t>
            </a:r>
            <a:r>
              <a:rPr lang="en-US" sz="1400" b="1" dirty="0">
                <a:solidFill>
                  <a:schemeClr val="tx1"/>
                </a:solidFill>
              </a:rPr>
              <a:t> </a:t>
            </a:r>
            <a:r>
              <a:rPr lang="en-US" sz="1400" b="1" dirty="0" err="1">
                <a:solidFill>
                  <a:schemeClr val="tx1"/>
                </a:solidFill>
              </a:rPr>
              <a:t>Wali</a:t>
            </a:r>
            <a:r>
              <a:rPr lang="en-US" sz="1400" b="1" dirty="0">
                <a:solidFill>
                  <a:schemeClr val="tx1"/>
                </a:solidFill>
              </a:rPr>
              <a:t> Kota </a:t>
            </a:r>
            <a:r>
              <a:rPr lang="en-US" sz="1400" b="1" dirty="0" err="1">
                <a:solidFill>
                  <a:schemeClr val="tx1"/>
                </a:solidFill>
              </a:rPr>
              <a:t>Mercure</a:t>
            </a:r>
            <a:r>
              <a:rPr lang="en-US" sz="1400" b="1" dirty="0">
                <a:solidFill>
                  <a:schemeClr val="tx1"/>
                </a:solidFill>
              </a:rPr>
              <a:t> No. 910.45-6 </a:t>
            </a:r>
            <a:r>
              <a:rPr lang="en-US" sz="1400" b="1" dirty="0" err="1">
                <a:solidFill>
                  <a:schemeClr val="tx1"/>
                </a:solidFill>
              </a:rPr>
              <a:t>Tahun</a:t>
            </a:r>
            <a:r>
              <a:rPr lang="en-US" sz="1400" b="1" dirty="0">
                <a:solidFill>
                  <a:schemeClr val="tx1"/>
                </a:solidFill>
              </a:rPr>
              <a:t> 2018 </a:t>
            </a:r>
            <a:r>
              <a:rPr lang="en-US" sz="1400" b="1" dirty="0" err="1">
                <a:solidFill>
                  <a:schemeClr val="tx1"/>
                </a:solidFill>
              </a:rPr>
              <a:t>tentang</a:t>
            </a:r>
            <a:r>
              <a:rPr lang="en-US" sz="1400" b="1" dirty="0">
                <a:solidFill>
                  <a:schemeClr val="tx1"/>
                </a:solidFill>
              </a:rPr>
              <a:t> </a:t>
            </a:r>
            <a:r>
              <a:rPr lang="en-US" sz="1400" b="1" dirty="0" err="1">
                <a:solidFill>
                  <a:schemeClr val="tx1"/>
                </a:solidFill>
              </a:rPr>
              <a:t>Pelimpahan</a:t>
            </a:r>
            <a:r>
              <a:rPr lang="en-US" sz="1400" b="1" dirty="0">
                <a:solidFill>
                  <a:schemeClr val="tx1"/>
                </a:solidFill>
              </a:rPr>
              <a:t> </a:t>
            </a:r>
            <a:r>
              <a:rPr lang="en-US" sz="1400" b="1" dirty="0" err="1">
                <a:solidFill>
                  <a:schemeClr val="tx1"/>
                </a:solidFill>
              </a:rPr>
              <a:t>Sebagian</a:t>
            </a:r>
            <a:r>
              <a:rPr lang="en-US" sz="1400" b="1" dirty="0">
                <a:solidFill>
                  <a:schemeClr val="tx1"/>
                </a:solidFill>
              </a:rPr>
              <a:t> </a:t>
            </a:r>
            <a:r>
              <a:rPr lang="en-US" sz="1400" b="1" dirty="0" err="1">
                <a:solidFill>
                  <a:schemeClr val="tx1"/>
                </a:solidFill>
              </a:rPr>
              <a:t>Kewenangan</a:t>
            </a:r>
            <a:r>
              <a:rPr lang="en-US" sz="1400" b="1" dirty="0">
                <a:solidFill>
                  <a:schemeClr val="tx1"/>
                </a:solidFill>
              </a:rPr>
              <a:t> </a:t>
            </a:r>
            <a:r>
              <a:rPr lang="en-US" sz="1400" b="1" dirty="0" err="1">
                <a:solidFill>
                  <a:schemeClr val="tx1"/>
                </a:solidFill>
              </a:rPr>
              <a:t>Kekuasaan</a:t>
            </a:r>
            <a:r>
              <a:rPr lang="en-US" sz="1400" b="1" dirty="0">
                <a:solidFill>
                  <a:schemeClr val="tx1"/>
                </a:solidFill>
              </a:rPr>
              <a:t> </a:t>
            </a:r>
            <a:r>
              <a:rPr lang="en-US" sz="1400" b="1" dirty="0" err="1">
                <a:solidFill>
                  <a:schemeClr val="tx1"/>
                </a:solidFill>
              </a:rPr>
              <a:t>Wali</a:t>
            </a:r>
            <a:r>
              <a:rPr lang="en-US" sz="1400" b="1" dirty="0">
                <a:solidFill>
                  <a:schemeClr val="tx1"/>
                </a:solidFill>
              </a:rPr>
              <a:t> Kota </a:t>
            </a:r>
            <a:r>
              <a:rPr lang="en-US" sz="1400" b="1" dirty="0" err="1">
                <a:solidFill>
                  <a:schemeClr val="tx1"/>
                </a:solidFill>
              </a:rPr>
              <a:t>Selaku</a:t>
            </a:r>
            <a:r>
              <a:rPr lang="en-US" sz="1400" b="1" dirty="0">
                <a:solidFill>
                  <a:schemeClr val="tx1"/>
                </a:solidFill>
              </a:rPr>
              <a:t> </a:t>
            </a:r>
            <a:r>
              <a:rPr lang="en-US" sz="1400" b="1" dirty="0" err="1">
                <a:solidFill>
                  <a:schemeClr val="tx1"/>
                </a:solidFill>
              </a:rPr>
              <a:t>Pemegang</a:t>
            </a:r>
            <a:r>
              <a:rPr lang="en-US" sz="1400" b="1" dirty="0">
                <a:solidFill>
                  <a:schemeClr val="tx1"/>
                </a:solidFill>
              </a:rPr>
              <a:t> </a:t>
            </a:r>
            <a:r>
              <a:rPr lang="en-US" sz="1400" b="1" dirty="0" err="1">
                <a:solidFill>
                  <a:schemeClr val="tx1"/>
                </a:solidFill>
              </a:rPr>
              <a:t>Kekuasaan</a:t>
            </a:r>
            <a:r>
              <a:rPr lang="en-US" sz="1400" b="1" dirty="0">
                <a:solidFill>
                  <a:schemeClr val="tx1"/>
                </a:solidFill>
              </a:rPr>
              <a:t> </a:t>
            </a:r>
            <a:r>
              <a:rPr lang="en-US" sz="1400" b="1" dirty="0" err="1">
                <a:solidFill>
                  <a:schemeClr val="tx1"/>
                </a:solidFill>
              </a:rPr>
              <a:t>Pengelolaan</a:t>
            </a:r>
            <a:r>
              <a:rPr lang="en-US" sz="1400" b="1" dirty="0">
                <a:solidFill>
                  <a:schemeClr val="tx1"/>
                </a:solidFill>
              </a:rPr>
              <a:t> </a:t>
            </a:r>
            <a:r>
              <a:rPr lang="en-US" sz="1400" b="1" dirty="0" err="1">
                <a:solidFill>
                  <a:schemeClr val="tx1"/>
                </a:solidFill>
              </a:rPr>
              <a:t>Keuangan</a:t>
            </a:r>
            <a:r>
              <a:rPr lang="en-US" sz="1400" b="1" dirty="0">
                <a:solidFill>
                  <a:schemeClr val="tx1"/>
                </a:solidFill>
              </a:rPr>
              <a:t> Daerah </a:t>
            </a:r>
            <a:r>
              <a:rPr lang="en-US" sz="1400" b="1" dirty="0" err="1">
                <a:solidFill>
                  <a:schemeClr val="tx1"/>
                </a:solidFill>
              </a:rPr>
              <a:t>kepada</a:t>
            </a:r>
            <a:r>
              <a:rPr lang="en-US" sz="1400" b="1" dirty="0">
                <a:solidFill>
                  <a:schemeClr val="tx1"/>
                </a:solidFill>
              </a:rPr>
              <a:t> </a:t>
            </a:r>
            <a:r>
              <a:rPr lang="en-US" sz="1400" b="1" dirty="0" err="1">
                <a:solidFill>
                  <a:schemeClr val="tx1"/>
                </a:solidFill>
              </a:rPr>
              <a:t>Kepala</a:t>
            </a:r>
            <a:r>
              <a:rPr lang="en-US" sz="1400" b="1" dirty="0">
                <a:solidFill>
                  <a:schemeClr val="tx1"/>
                </a:solidFill>
              </a:rPr>
              <a:t> </a:t>
            </a:r>
            <a:r>
              <a:rPr lang="en-US" sz="1400" b="1" dirty="0" err="1">
                <a:solidFill>
                  <a:schemeClr val="tx1"/>
                </a:solidFill>
              </a:rPr>
              <a:t>Perangkat</a:t>
            </a:r>
            <a:r>
              <a:rPr lang="en-US" sz="1400" b="1" dirty="0">
                <a:solidFill>
                  <a:schemeClr val="tx1"/>
                </a:solidFill>
              </a:rPr>
              <a:t> Daerah di </a:t>
            </a:r>
            <a:r>
              <a:rPr lang="en-US" sz="1400" b="1" dirty="0" err="1">
                <a:solidFill>
                  <a:schemeClr val="tx1"/>
                </a:solidFill>
              </a:rPr>
              <a:t>Lingkungan</a:t>
            </a:r>
            <a:r>
              <a:rPr lang="en-US" sz="1400" b="1" dirty="0">
                <a:solidFill>
                  <a:schemeClr val="tx1"/>
                </a:solidFill>
              </a:rPr>
              <a:t> </a:t>
            </a:r>
            <a:r>
              <a:rPr lang="en-US" sz="1400" b="1" dirty="0" err="1">
                <a:solidFill>
                  <a:schemeClr val="tx1"/>
                </a:solidFill>
              </a:rPr>
              <a:t>Pemkot</a:t>
            </a:r>
            <a:r>
              <a:rPr lang="en-US" sz="1400" b="1" dirty="0">
                <a:solidFill>
                  <a:schemeClr val="tx1"/>
                </a:solidFill>
              </a:rPr>
              <a:t> </a:t>
            </a:r>
            <a:r>
              <a:rPr lang="en-US" sz="1400" b="1" dirty="0" err="1">
                <a:solidFill>
                  <a:schemeClr val="tx1"/>
                </a:solidFill>
              </a:rPr>
              <a:t>Mercure</a:t>
            </a:r>
            <a:endParaRPr lang="en-US" sz="1400" b="1" dirty="0">
              <a:solidFill>
                <a:schemeClr val="tx1"/>
              </a:solidFill>
            </a:endParaRPr>
          </a:p>
          <a:p>
            <a:pPr eaLnBrk="1" hangingPunct="1">
              <a:defRPr/>
            </a:pPr>
            <a:endParaRPr lang="en-US" sz="1400" b="1" dirty="0">
              <a:solidFill>
                <a:schemeClr val="tx1"/>
              </a:solidFill>
            </a:endParaRPr>
          </a:p>
          <a:p>
            <a:pPr eaLnBrk="1" hangingPunct="1">
              <a:defRPr/>
            </a:pPr>
            <a:r>
              <a:rPr lang="en-US" sz="1400" b="1" dirty="0" err="1">
                <a:solidFill>
                  <a:schemeClr val="tx1"/>
                </a:solidFill>
              </a:rPr>
              <a:t>Pejabat</a:t>
            </a:r>
            <a:r>
              <a:rPr lang="en-US" sz="1400" b="1" dirty="0">
                <a:solidFill>
                  <a:schemeClr val="tx1"/>
                </a:solidFill>
              </a:rPr>
              <a:t> </a:t>
            </a:r>
            <a:r>
              <a:rPr lang="en-US" sz="1400" b="1" dirty="0" err="1">
                <a:solidFill>
                  <a:schemeClr val="tx1"/>
                </a:solidFill>
              </a:rPr>
              <a:t>Pengguna</a:t>
            </a:r>
            <a:r>
              <a:rPr lang="en-US" sz="1400" b="1" dirty="0">
                <a:solidFill>
                  <a:schemeClr val="tx1"/>
                </a:solidFill>
              </a:rPr>
              <a:t> </a:t>
            </a:r>
            <a:r>
              <a:rPr lang="en-US" sz="1400" b="1" dirty="0" err="1">
                <a:solidFill>
                  <a:schemeClr val="tx1"/>
                </a:solidFill>
              </a:rPr>
              <a:t>Anggaran</a:t>
            </a:r>
            <a:r>
              <a:rPr lang="en-US" sz="1400" b="1" dirty="0">
                <a:solidFill>
                  <a:schemeClr val="tx1"/>
                </a:solidFill>
              </a:rPr>
              <a:t>/</a:t>
            </a:r>
            <a:r>
              <a:rPr lang="en-US" sz="1400" b="1" dirty="0" err="1">
                <a:solidFill>
                  <a:schemeClr val="tx1"/>
                </a:solidFill>
              </a:rPr>
              <a:t>Pengguna</a:t>
            </a:r>
            <a:r>
              <a:rPr lang="en-US" sz="1400" b="1" dirty="0">
                <a:solidFill>
                  <a:schemeClr val="tx1"/>
                </a:solidFill>
              </a:rPr>
              <a:t> </a:t>
            </a:r>
            <a:r>
              <a:rPr lang="en-US" sz="1400" b="1" dirty="0" err="1">
                <a:solidFill>
                  <a:schemeClr val="tx1"/>
                </a:solidFill>
              </a:rPr>
              <a:t>Barang</a:t>
            </a:r>
            <a:r>
              <a:rPr lang="en-US" sz="1400" b="1" dirty="0">
                <a:solidFill>
                  <a:schemeClr val="tx1"/>
                </a:solidFill>
              </a:rPr>
              <a:t> </a:t>
            </a:r>
            <a:r>
              <a:rPr lang="en-US" sz="1400" b="1" dirty="0" err="1">
                <a:solidFill>
                  <a:schemeClr val="tx1"/>
                </a:solidFill>
              </a:rPr>
              <a:t>pada</a:t>
            </a:r>
            <a:r>
              <a:rPr lang="en-US" sz="1400" b="1" dirty="0">
                <a:solidFill>
                  <a:schemeClr val="tx1"/>
                </a:solidFill>
              </a:rPr>
              <a:t> </a:t>
            </a:r>
            <a:r>
              <a:rPr lang="en-US" sz="1400" b="1" dirty="0" err="1">
                <a:solidFill>
                  <a:schemeClr val="tx1"/>
                </a:solidFill>
              </a:rPr>
              <a:t>Inspektorat</a:t>
            </a:r>
            <a:r>
              <a:rPr lang="en-US" sz="1400" b="1" dirty="0">
                <a:solidFill>
                  <a:schemeClr val="tx1"/>
                </a:solidFill>
              </a:rPr>
              <a:t> Kota </a:t>
            </a:r>
            <a:r>
              <a:rPr lang="en-US" sz="1400" b="1" dirty="0" err="1">
                <a:solidFill>
                  <a:schemeClr val="tx1"/>
                </a:solidFill>
              </a:rPr>
              <a:t>Mercure</a:t>
            </a:r>
            <a:r>
              <a:rPr lang="en-US" sz="1400" b="1" dirty="0">
                <a:solidFill>
                  <a:schemeClr val="tx1"/>
                </a:solidFill>
              </a:rPr>
              <a:t> : </a:t>
            </a:r>
            <a:r>
              <a:rPr lang="en-US" sz="1400" b="1" dirty="0" err="1">
                <a:solidFill>
                  <a:schemeClr val="tx1"/>
                </a:solidFill>
              </a:rPr>
              <a:t>Arie</a:t>
            </a:r>
            <a:r>
              <a:rPr lang="en-US" sz="1400" b="1" dirty="0">
                <a:solidFill>
                  <a:schemeClr val="tx1"/>
                </a:solidFill>
              </a:rPr>
              <a:t> </a:t>
            </a:r>
            <a:r>
              <a:rPr lang="en-US" sz="1400" b="1" dirty="0" err="1">
                <a:solidFill>
                  <a:schemeClr val="tx1"/>
                </a:solidFill>
              </a:rPr>
              <a:t>Sarsono</a:t>
            </a:r>
            <a:r>
              <a:rPr lang="en-US" sz="1400" b="1" dirty="0">
                <a:solidFill>
                  <a:schemeClr val="tx1"/>
                </a:solidFill>
              </a:rPr>
              <a:t> </a:t>
            </a:r>
            <a:r>
              <a:rPr lang="en-US" sz="1400" b="1" dirty="0" err="1">
                <a:solidFill>
                  <a:schemeClr val="tx1"/>
                </a:solidFill>
              </a:rPr>
              <a:t>Budiraharjo</a:t>
            </a:r>
            <a:r>
              <a:rPr lang="en-US" sz="1400" b="1" dirty="0">
                <a:solidFill>
                  <a:schemeClr val="tx1"/>
                </a:solidFill>
              </a:rPr>
              <a:t>, SE, </a:t>
            </a:r>
            <a:r>
              <a:rPr lang="en-US" sz="1400" b="1" dirty="0" err="1">
                <a:solidFill>
                  <a:schemeClr val="tx1"/>
                </a:solidFill>
              </a:rPr>
              <a:t>M.Pd</a:t>
            </a:r>
            <a:r>
              <a:rPr lang="en-US" sz="1400" b="1" dirty="0">
                <a:solidFill>
                  <a:schemeClr val="tx1"/>
                </a:solidFill>
              </a:rPr>
              <a:t> (Pembina Tk. I - IV/b) </a:t>
            </a:r>
            <a:r>
              <a:rPr lang="en-US" sz="1400" b="1" dirty="0" err="1">
                <a:solidFill>
                  <a:schemeClr val="tx1"/>
                </a:solidFill>
              </a:rPr>
              <a:t>dengan</a:t>
            </a:r>
            <a:r>
              <a:rPr lang="en-US" sz="1400" b="1" dirty="0">
                <a:solidFill>
                  <a:schemeClr val="tx1"/>
                </a:solidFill>
              </a:rPr>
              <a:t> NIP. 19630408 198303 1 007</a:t>
            </a:r>
          </a:p>
          <a:p>
            <a:pPr eaLnBrk="1" hangingPunct="1">
              <a:defRPr/>
            </a:pPr>
            <a:r>
              <a:rPr lang="en-US" sz="1400" dirty="0" err="1">
                <a:solidFill>
                  <a:schemeClr val="tx1"/>
                </a:solidFill>
              </a:rPr>
              <a:t>Keputusan</a:t>
            </a:r>
            <a:r>
              <a:rPr lang="en-US" sz="1400" dirty="0">
                <a:solidFill>
                  <a:schemeClr val="tx1"/>
                </a:solidFill>
              </a:rPr>
              <a:t> </a:t>
            </a:r>
            <a:r>
              <a:rPr lang="en-US" sz="1400" dirty="0" err="1">
                <a:solidFill>
                  <a:schemeClr val="tx1"/>
                </a:solidFill>
              </a:rPr>
              <a:t>Inspektur</a:t>
            </a:r>
            <a:r>
              <a:rPr lang="en-US" sz="1400" dirty="0">
                <a:solidFill>
                  <a:schemeClr val="tx1"/>
                </a:solidFill>
              </a:rPr>
              <a:t> Kota </a:t>
            </a:r>
            <a:r>
              <a:rPr lang="en-US" sz="1400" dirty="0" err="1">
                <a:solidFill>
                  <a:schemeClr val="tx1"/>
                </a:solidFill>
              </a:rPr>
              <a:t>Mercure</a:t>
            </a:r>
            <a:r>
              <a:rPr lang="en-US" sz="1400" dirty="0">
                <a:solidFill>
                  <a:schemeClr val="tx1"/>
                </a:solidFill>
              </a:rPr>
              <a:t> </a:t>
            </a:r>
            <a:r>
              <a:rPr lang="en-US" sz="1400" dirty="0" err="1">
                <a:solidFill>
                  <a:schemeClr val="tx1"/>
                </a:solidFill>
              </a:rPr>
              <a:t>Nomor</a:t>
            </a:r>
            <a:r>
              <a:rPr lang="en-US" sz="1400" dirty="0">
                <a:solidFill>
                  <a:schemeClr val="tx1"/>
                </a:solidFill>
              </a:rPr>
              <a:t> 800/013-Tahun 2018 </a:t>
            </a:r>
            <a:r>
              <a:rPr lang="en-US" sz="1400" dirty="0" err="1">
                <a:solidFill>
                  <a:schemeClr val="tx1"/>
                </a:solidFill>
              </a:rPr>
              <a:t>tanggal</a:t>
            </a:r>
            <a:r>
              <a:rPr lang="en-US" sz="1400" dirty="0">
                <a:solidFill>
                  <a:schemeClr val="tx1"/>
                </a:solidFill>
              </a:rPr>
              <a:t> </a:t>
            </a:r>
            <a:r>
              <a:rPr lang="en-US" sz="1400" dirty="0" err="1">
                <a:solidFill>
                  <a:schemeClr val="tx1"/>
                </a:solidFill>
              </a:rPr>
              <a:t>Januari</a:t>
            </a:r>
            <a:r>
              <a:rPr lang="en-US" sz="1400" dirty="0">
                <a:solidFill>
                  <a:schemeClr val="tx1"/>
                </a:solidFill>
              </a:rPr>
              <a:t> 2018 </a:t>
            </a:r>
            <a:r>
              <a:rPr lang="en-US" sz="1400" dirty="0" err="1">
                <a:solidFill>
                  <a:schemeClr val="tx1"/>
                </a:solidFill>
              </a:rPr>
              <a:t>tentang</a:t>
            </a:r>
            <a:r>
              <a:rPr lang="en-US" sz="1400" dirty="0">
                <a:solidFill>
                  <a:schemeClr val="tx1"/>
                </a:solidFill>
              </a:rPr>
              <a:t> </a:t>
            </a:r>
            <a:r>
              <a:rPr lang="en-US" sz="1400" dirty="0" err="1">
                <a:solidFill>
                  <a:schemeClr val="tx1"/>
                </a:solidFill>
              </a:rPr>
              <a:t>Penunjukan</a:t>
            </a:r>
            <a:r>
              <a:rPr lang="en-US" sz="1400" dirty="0">
                <a:solidFill>
                  <a:schemeClr val="tx1"/>
                </a:solidFill>
              </a:rPr>
              <a:t> </a:t>
            </a:r>
            <a:r>
              <a:rPr lang="en-US" sz="1400" dirty="0" err="1">
                <a:solidFill>
                  <a:schemeClr val="tx1"/>
                </a:solidFill>
              </a:rPr>
              <a:t>Pejabat</a:t>
            </a:r>
            <a:r>
              <a:rPr lang="en-US" sz="1400" dirty="0">
                <a:solidFill>
                  <a:schemeClr val="tx1"/>
                </a:solidFill>
              </a:rPr>
              <a:t> </a:t>
            </a:r>
            <a:r>
              <a:rPr lang="en-US" sz="1400" dirty="0" err="1">
                <a:solidFill>
                  <a:schemeClr val="tx1"/>
                </a:solidFill>
              </a:rPr>
              <a:t>Penatausahaan</a:t>
            </a:r>
            <a:r>
              <a:rPr lang="en-US" sz="1400" dirty="0">
                <a:solidFill>
                  <a:schemeClr val="tx1"/>
                </a:solidFill>
              </a:rPr>
              <a:t> </a:t>
            </a:r>
            <a:r>
              <a:rPr lang="en-US" sz="1400" dirty="0" err="1">
                <a:solidFill>
                  <a:schemeClr val="tx1"/>
                </a:solidFill>
              </a:rPr>
              <a:t>Keuangan</a:t>
            </a:r>
            <a:r>
              <a:rPr lang="en-US" sz="1400" dirty="0">
                <a:solidFill>
                  <a:schemeClr val="tx1"/>
                </a:solidFill>
              </a:rPr>
              <a:t> </a:t>
            </a:r>
            <a:r>
              <a:rPr lang="en-US" sz="1400" dirty="0" err="1">
                <a:solidFill>
                  <a:schemeClr val="tx1"/>
                </a:solidFill>
              </a:rPr>
              <a:t>Satuan</a:t>
            </a:r>
            <a:r>
              <a:rPr lang="en-US" sz="1400" dirty="0">
                <a:solidFill>
                  <a:schemeClr val="tx1"/>
                </a:solidFill>
              </a:rPr>
              <a:t> </a:t>
            </a:r>
            <a:r>
              <a:rPr lang="en-US" sz="1400" dirty="0" err="1">
                <a:solidFill>
                  <a:schemeClr val="tx1"/>
                </a:solidFill>
              </a:rPr>
              <a:t>Kerja</a:t>
            </a:r>
            <a:r>
              <a:rPr lang="en-US" sz="1400" dirty="0">
                <a:solidFill>
                  <a:schemeClr val="tx1"/>
                </a:solidFill>
              </a:rPr>
              <a:t> </a:t>
            </a:r>
            <a:r>
              <a:rPr lang="en-US" sz="1400" dirty="0" err="1">
                <a:solidFill>
                  <a:schemeClr val="tx1"/>
                </a:solidFill>
              </a:rPr>
              <a:t>Perangkat</a:t>
            </a:r>
            <a:r>
              <a:rPr lang="en-US" sz="1400" dirty="0">
                <a:solidFill>
                  <a:schemeClr val="tx1"/>
                </a:solidFill>
              </a:rPr>
              <a:t> Daerah (PPKSKPD) </a:t>
            </a:r>
            <a:r>
              <a:rPr lang="en-US" sz="1400" dirty="0" err="1">
                <a:solidFill>
                  <a:schemeClr val="tx1"/>
                </a:solidFill>
              </a:rPr>
              <a:t>dan</a:t>
            </a:r>
            <a:r>
              <a:rPr lang="en-US" sz="1400" dirty="0">
                <a:solidFill>
                  <a:schemeClr val="tx1"/>
                </a:solidFill>
              </a:rPr>
              <a:t> </a:t>
            </a:r>
            <a:r>
              <a:rPr lang="en-US" sz="1400" dirty="0" err="1">
                <a:solidFill>
                  <a:schemeClr val="tx1"/>
                </a:solidFill>
              </a:rPr>
              <a:t>staf</a:t>
            </a:r>
            <a:r>
              <a:rPr lang="en-US" sz="1400" dirty="0">
                <a:solidFill>
                  <a:schemeClr val="tx1"/>
                </a:solidFill>
              </a:rPr>
              <a:t> PPK SKPD </a:t>
            </a:r>
            <a:r>
              <a:rPr lang="en-US" sz="1400" dirty="0" err="1">
                <a:solidFill>
                  <a:schemeClr val="tx1"/>
                </a:solidFill>
              </a:rPr>
              <a:t>dan</a:t>
            </a:r>
            <a:r>
              <a:rPr lang="en-US" sz="1400" dirty="0">
                <a:solidFill>
                  <a:schemeClr val="tx1"/>
                </a:solidFill>
              </a:rPr>
              <a:t> </a:t>
            </a:r>
            <a:r>
              <a:rPr lang="en-US" sz="1400" dirty="0" err="1">
                <a:solidFill>
                  <a:schemeClr val="tx1"/>
                </a:solidFill>
              </a:rPr>
              <a:t>Bendahara</a:t>
            </a:r>
            <a:r>
              <a:rPr lang="en-US" sz="1400" dirty="0">
                <a:solidFill>
                  <a:schemeClr val="tx1"/>
                </a:solidFill>
              </a:rPr>
              <a:t> </a:t>
            </a:r>
            <a:r>
              <a:rPr lang="en-US" sz="1400" dirty="0" err="1">
                <a:solidFill>
                  <a:schemeClr val="tx1"/>
                </a:solidFill>
              </a:rPr>
              <a:t>Pengeluaran</a:t>
            </a:r>
            <a:r>
              <a:rPr lang="en-US" sz="1400" dirty="0">
                <a:solidFill>
                  <a:schemeClr val="tx1"/>
                </a:solidFill>
              </a:rPr>
              <a:t> </a:t>
            </a:r>
            <a:r>
              <a:rPr lang="en-US" sz="1400" dirty="0" err="1">
                <a:solidFill>
                  <a:schemeClr val="tx1"/>
                </a:solidFill>
              </a:rPr>
              <a:t>pada</a:t>
            </a:r>
            <a:r>
              <a:rPr lang="en-US" sz="1400" dirty="0">
                <a:solidFill>
                  <a:schemeClr val="tx1"/>
                </a:solidFill>
              </a:rPr>
              <a:t> </a:t>
            </a:r>
            <a:r>
              <a:rPr lang="en-US" sz="1400" dirty="0" err="1">
                <a:solidFill>
                  <a:schemeClr val="tx1"/>
                </a:solidFill>
              </a:rPr>
              <a:t>Inspektorat</a:t>
            </a:r>
            <a:r>
              <a:rPr lang="en-US" sz="1400" dirty="0">
                <a:solidFill>
                  <a:schemeClr val="tx1"/>
                </a:solidFill>
              </a:rPr>
              <a:t> Kota </a:t>
            </a:r>
            <a:r>
              <a:rPr lang="en-US" sz="1400" dirty="0" err="1">
                <a:solidFill>
                  <a:schemeClr val="tx1"/>
                </a:solidFill>
              </a:rPr>
              <a:t>Mercure</a:t>
            </a:r>
            <a:endParaRPr lang="en-US" sz="1400" dirty="0">
              <a:solidFill>
                <a:schemeClr val="tx1"/>
              </a:solidFill>
            </a:endParaRPr>
          </a:p>
          <a:p>
            <a:pPr eaLnBrk="1" hangingPunct="1">
              <a:defRPr/>
            </a:pPr>
            <a:endParaRPr lang="en-US" sz="1400" dirty="0">
              <a:solidFill>
                <a:schemeClr val="tx1"/>
              </a:solidFill>
            </a:endParaRPr>
          </a:p>
          <a:p>
            <a:pPr eaLnBrk="1" hangingPunct="1">
              <a:defRPr/>
            </a:pPr>
            <a:r>
              <a:rPr lang="en-US" sz="1400" dirty="0" err="1">
                <a:solidFill>
                  <a:schemeClr val="tx1"/>
                </a:solidFill>
              </a:rPr>
              <a:t>Tugas</a:t>
            </a:r>
            <a:r>
              <a:rPr lang="en-US" sz="1400" dirty="0">
                <a:solidFill>
                  <a:schemeClr val="tx1"/>
                </a:solidFill>
              </a:rPr>
              <a:t> </a:t>
            </a:r>
            <a:r>
              <a:rPr lang="en-US" sz="1400" dirty="0" err="1">
                <a:solidFill>
                  <a:schemeClr val="tx1"/>
                </a:solidFill>
              </a:rPr>
              <a:t>Pejabat</a:t>
            </a:r>
            <a:r>
              <a:rPr lang="en-US" sz="1400" dirty="0">
                <a:solidFill>
                  <a:schemeClr val="tx1"/>
                </a:solidFill>
              </a:rPr>
              <a:t> </a:t>
            </a:r>
            <a:r>
              <a:rPr lang="en-US" sz="1400" dirty="0" err="1">
                <a:solidFill>
                  <a:schemeClr val="tx1"/>
                </a:solidFill>
              </a:rPr>
              <a:t>Penatausahaan</a:t>
            </a:r>
            <a:r>
              <a:rPr lang="en-US" sz="1400" dirty="0">
                <a:solidFill>
                  <a:schemeClr val="tx1"/>
                </a:solidFill>
              </a:rPr>
              <a:t> Daerah (PPK-SKPD) : </a:t>
            </a:r>
          </a:p>
          <a:p>
            <a:pPr eaLnBrk="1" hangingPunct="1">
              <a:defRPr/>
            </a:pPr>
            <a:r>
              <a:rPr lang="en-US" sz="1400" dirty="0">
                <a:solidFill>
                  <a:schemeClr val="tx1"/>
                </a:solidFill>
              </a:rPr>
              <a:t>1. </a:t>
            </a:r>
            <a:r>
              <a:rPr lang="en-US" sz="1400" dirty="0" err="1">
                <a:solidFill>
                  <a:schemeClr val="tx1"/>
                </a:solidFill>
              </a:rPr>
              <a:t>Meneliti</a:t>
            </a:r>
            <a:r>
              <a:rPr lang="en-US" sz="1400" dirty="0">
                <a:solidFill>
                  <a:schemeClr val="tx1"/>
                </a:solidFill>
              </a:rPr>
              <a:t> </a:t>
            </a:r>
            <a:r>
              <a:rPr lang="en-US" sz="1400" dirty="0" err="1">
                <a:solidFill>
                  <a:schemeClr val="tx1"/>
                </a:solidFill>
              </a:rPr>
              <a:t>kelengkapan</a:t>
            </a:r>
            <a:r>
              <a:rPr lang="en-US" sz="1400" dirty="0">
                <a:solidFill>
                  <a:schemeClr val="tx1"/>
                </a:solidFill>
              </a:rPr>
              <a:t> yang </a:t>
            </a:r>
            <a:r>
              <a:rPr lang="en-US" sz="1400" dirty="0" err="1">
                <a:solidFill>
                  <a:schemeClr val="tx1"/>
                </a:solidFill>
              </a:rPr>
              <a:t>disampaikan</a:t>
            </a:r>
            <a:r>
              <a:rPr lang="en-US" sz="1400" dirty="0">
                <a:solidFill>
                  <a:schemeClr val="tx1"/>
                </a:solidFill>
              </a:rPr>
              <a:t> </a:t>
            </a:r>
            <a:r>
              <a:rPr lang="en-US" sz="1400" dirty="0" err="1">
                <a:solidFill>
                  <a:schemeClr val="tx1"/>
                </a:solidFill>
              </a:rPr>
              <a:t>oleh</a:t>
            </a:r>
            <a:r>
              <a:rPr lang="en-US" sz="1400" dirty="0">
                <a:solidFill>
                  <a:schemeClr val="tx1"/>
                </a:solidFill>
              </a:rPr>
              <a:t> </a:t>
            </a:r>
            <a:r>
              <a:rPr lang="en-US" sz="1400" dirty="0" err="1">
                <a:solidFill>
                  <a:schemeClr val="tx1"/>
                </a:solidFill>
              </a:rPr>
              <a:t>Bendahara</a:t>
            </a:r>
            <a:r>
              <a:rPr lang="en-US" sz="1400" dirty="0">
                <a:solidFill>
                  <a:schemeClr val="tx1"/>
                </a:solidFill>
              </a:rPr>
              <a:t> </a:t>
            </a:r>
            <a:r>
              <a:rPr lang="en-US" sz="1400" dirty="0" err="1">
                <a:solidFill>
                  <a:schemeClr val="tx1"/>
                </a:solidFill>
              </a:rPr>
              <a:t>Pengeluaran</a:t>
            </a:r>
            <a:r>
              <a:rPr lang="en-US" sz="1400" dirty="0">
                <a:solidFill>
                  <a:schemeClr val="tx1"/>
                </a:solidFill>
              </a:rPr>
              <a:t> </a:t>
            </a:r>
            <a:r>
              <a:rPr lang="en-US" sz="1400" dirty="0" err="1">
                <a:solidFill>
                  <a:schemeClr val="tx1"/>
                </a:solidFill>
              </a:rPr>
              <a:t>dan</a:t>
            </a:r>
            <a:r>
              <a:rPr lang="en-US" sz="1400" dirty="0">
                <a:solidFill>
                  <a:schemeClr val="tx1"/>
                </a:solidFill>
              </a:rPr>
              <a:t> </a:t>
            </a:r>
            <a:r>
              <a:rPr lang="en-US" sz="1400" dirty="0" err="1">
                <a:solidFill>
                  <a:schemeClr val="tx1"/>
                </a:solidFill>
              </a:rPr>
              <a:t>diketahui</a:t>
            </a:r>
            <a:r>
              <a:rPr lang="en-US" sz="1400" dirty="0">
                <a:solidFill>
                  <a:schemeClr val="tx1"/>
                </a:solidFill>
              </a:rPr>
              <a:t> </a:t>
            </a:r>
            <a:r>
              <a:rPr lang="en-US" sz="1400" dirty="0" err="1">
                <a:solidFill>
                  <a:schemeClr val="tx1"/>
                </a:solidFill>
              </a:rPr>
              <a:t>serta</a:t>
            </a:r>
            <a:r>
              <a:rPr lang="en-US" sz="1400" dirty="0">
                <a:solidFill>
                  <a:schemeClr val="tx1"/>
                </a:solidFill>
              </a:rPr>
              <a:t> </a:t>
            </a:r>
            <a:r>
              <a:rPr lang="en-US" sz="1400" dirty="0" err="1">
                <a:solidFill>
                  <a:schemeClr val="tx1"/>
                </a:solidFill>
              </a:rPr>
              <a:t>disetujui</a:t>
            </a:r>
            <a:r>
              <a:rPr lang="en-US" sz="1400" dirty="0">
                <a:solidFill>
                  <a:schemeClr val="tx1"/>
                </a:solidFill>
              </a:rPr>
              <a:t> </a:t>
            </a:r>
            <a:r>
              <a:rPr lang="en-US" sz="1400" dirty="0" err="1">
                <a:solidFill>
                  <a:schemeClr val="tx1"/>
                </a:solidFill>
              </a:rPr>
              <a:t>oleh</a:t>
            </a:r>
            <a:r>
              <a:rPr lang="en-US" sz="1400" dirty="0">
                <a:solidFill>
                  <a:schemeClr val="tx1"/>
                </a:solidFill>
              </a:rPr>
              <a:t> PPTK;</a:t>
            </a:r>
          </a:p>
          <a:p>
            <a:pPr eaLnBrk="1" hangingPunct="1">
              <a:defRPr/>
            </a:pPr>
            <a:r>
              <a:rPr lang="en-US" sz="1400" dirty="0">
                <a:solidFill>
                  <a:schemeClr val="tx1"/>
                </a:solidFill>
              </a:rPr>
              <a:t>2. </a:t>
            </a:r>
            <a:r>
              <a:rPr lang="en-US" sz="1400" dirty="0" err="1">
                <a:solidFill>
                  <a:schemeClr val="tx1"/>
                </a:solidFill>
              </a:rPr>
              <a:t>Meneliti</a:t>
            </a:r>
            <a:r>
              <a:rPr lang="en-US" sz="1400" dirty="0">
                <a:solidFill>
                  <a:schemeClr val="tx1"/>
                </a:solidFill>
              </a:rPr>
              <a:t> </a:t>
            </a:r>
            <a:r>
              <a:rPr lang="en-US" sz="1400" dirty="0" err="1">
                <a:solidFill>
                  <a:schemeClr val="tx1"/>
                </a:solidFill>
              </a:rPr>
              <a:t>kelengkapan</a:t>
            </a:r>
            <a:r>
              <a:rPr lang="en-US" sz="1400" dirty="0">
                <a:solidFill>
                  <a:schemeClr val="tx1"/>
                </a:solidFill>
              </a:rPr>
              <a:t> SPP-UP, SPP-GU, SPP-TU </a:t>
            </a:r>
            <a:r>
              <a:rPr lang="en-US" sz="1400" dirty="0" err="1">
                <a:solidFill>
                  <a:schemeClr val="tx1"/>
                </a:solidFill>
              </a:rPr>
              <a:t>dan</a:t>
            </a:r>
            <a:r>
              <a:rPr lang="en-US" sz="1400" dirty="0">
                <a:solidFill>
                  <a:schemeClr val="tx1"/>
                </a:solidFill>
              </a:rPr>
              <a:t> SPPS LS </a:t>
            </a:r>
            <a:r>
              <a:rPr lang="en-US" sz="1400" dirty="0" err="1">
                <a:solidFill>
                  <a:schemeClr val="tx1"/>
                </a:solidFill>
              </a:rPr>
              <a:t>Gaji</a:t>
            </a:r>
            <a:r>
              <a:rPr lang="en-US" sz="1400" dirty="0">
                <a:solidFill>
                  <a:schemeClr val="tx1"/>
                </a:solidFill>
              </a:rPr>
              <a:t> </a:t>
            </a:r>
            <a:r>
              <a:rPr lang="en-US" sz="1400" dirty="0" err="1">
                <a:solidFill>
                  <a:schemeClr val="tx1"/>
                </a:solidFill>
              </a:rPr>
              <a:t>dan</a:t>
            </a:r>
            <a:r>
              <a:rPr lang="en-US" sz="1400" dirty="0">
                <a:solidFill>
                  <a:schemeClr val="tx1"/>
                </a:solidFill>
              </a:rPr>
              <a:t> </a:t>
            </a:r>
            <a:r>
              <a:rPr lang="en-US" sz="1400" dirty="0" err="1">
                <a:solidFill>
                  <a:schemeClr val="tx1"/>
                </a:solidFill>
              </a:rPr>
              <a:t>Tunjangan</a:t>
            </a:r>
            <a:r>
              <a:rPr lang="en-US" sz="1400" dirty="0">
                <a:solidFill>
                  <a:schemeClr val="tx1"/>
                </a:solidFill>
              </a:rPr>
              <a:t> PNS </a:t>
            </a:r>
            <a:r>
              <a:rPr lang="en-US" sz="1400" dirty="0" err="1">
                <a:solidFill>
                  <a:schemeClr val="tx1"/>
                </a:solidFill>
              </a:rPr>
              <a:t>serta</a:t>
            </a:r>
            <a:r>
              <a:rPr lang="en-US" sz="1400" dirty="0">
                <a:solidFill>
                  <a:schemeClr val="tx1"/>
                </a:solidFill>
              </a:rPr>
              <a:t> </a:t>
            </a:r>
            <a:r>
              <a:rPr lang="en-US" sz="1400" dirty="0" err="1">
                <a:solidFill>
                  <a:schemeClr val="tx1"/>
                </a:solidFill>
              </a:rPr>
              <a:t>penghasilan</a:t>
            </a:r>
            <a:r>
              <a:rPr lang="en-US" sz="1400" dirty="0">
                <a:solidFill>
                  <a:schemeClr val="tx1"/>
                </a:solidFill>
              </a:rPr>
              <a:t> lain yang </a:t>
            </a:r>
            <a:r>
              <a:rPr lang="en-US" sz="1400" dirty="0" err="1">
                <a:solidFill>
                  <a:schemeClr val="tx1"/>
                </a:solidFill>
              </a:rPr>
              <a:t>ditetapkan</a:t>
            </a:r>
            <a:r>
              <a:rPr lang="en-US" sz="1400" dirty="0">
                <a:solidFill>
                  <a:schemeClr val="tx1"/>
                </a:solidFill>
              </a:rPr>
              <a:t> </a:t>
            </a:r>
            <a:r>
              <a:rPr lang="en-US" sz="1400" dirty="0" err="1">
                <a:solidFill>
                  <a:schemeClr val="tx1"/>
                </a:solidFill>
              </a:rPr>
              <a:t>sesuai</a:t>
            </a:r>
            <a:r>
              <a:rPr lang="en-US" sz="1400" dirty="0">
                <a:solidFill>
                  <a:schemeClr val="tx1"/>
                </a:solidFill>
              </a:rPr>
              <a:t> </a:t>
            </a:r>
            <a:r>
              <a:rPr lang="en-US" sz="1400" dirty="0" err="1">
                <a:solidFill>
                  <a:schemeClr val="tx1"/>
                </a:solidFill>
              </a:rPr>
              <a:t>ketentuan</a:t>
            </a:r>
            <a:r>
              <a:rPr lang="en-US" sz="1400" dirty="0">
                <a:solidFill>
                  <a:schemeClr val="tx1"/>
                </a:solidFill>
              </a:rPr>
              <a:t> </a:t>
            </a:r>
            <a:r>
              <a:rPr lang="en-US" sz="1400" dirty="0" err="1">
                <a:solidFill>
                  <a:schemeClr val="tx1"/>
                </a:solidFill>
              </a:rPr>
              <a:t>perundang-undangan</a:t>
            </a:r>
            <a:r>
              <a:rPr lang="en-US" sz="1400" dirty="0">
                <a:solidFill>
                  <a:schemeClr val="tx1"/>
                </a:solidFill>
              </a:rPr>
              <a:t> yang </a:t>
            </a:r>
            <a:r>
              <a:rPr lang="en-US" sz="1400" dirty="0" err="1">
                <a:solidFill>
                  <a:schemeClr val="tx1"/>
                </a:solidFill>
              </a:rPr>
              <a:t>diajukan</a:t>
            </a:r>
            <a:r>
              <a:rPr lang="en-US" sz="1400" dirty="0">
                <a:solidFill>
                  <a:schemeClr val="tx1"/>
                </a:solidFill>
              </a:rPr>
              <a:t> </a:t>
            </a:r>
            <a:r>
              <a:rPr lang="en-US" sz="1400" dirty="0" err="1">
                <a:solidFill>
                  <a:schemeClr val="tx1"/>
                </a:solidFill>
              </a:rPr>
              <a:t>oleh</a:t>
            </a:r>
            <a:r>
              <a:rPr lang="en-US" sz="1400" dirty="0">
                <a:solidFill>
                  <a:schemeClr val="tx1"/>
                </a:solidFill>
              </a:rPr>
              <a:t> </a:t>
            </a:r>
            <a:r>
              <a:rPr lang="en-US" sz="1400" dirty="0" err="1">
                <a:solidFill>
                  <a:schemeClr val="tx1"/>
                </a:solidFill>
              </a:rPr>
              <a:t>Bendahara</a:t>
            </a:r>
            <a:r>
              <a:rPr lang="en-US" sz="1400" dirty="0">
                <a:solidFill>
                  <a:schemeClr val="tx1"/>
                </a:solidFill>
              </a:rPr>
              <a:t> </a:t>
            </a:r>
            <a:r>
              <a:rPr lang="en-US" sz="1400" dirty="0" err="1">
                <a:solidFill>
                  <a:schemeClr val="tx1"/>
                </a:solidFill>
              </a:rPr>
              <a:t>Pengeluaran</a:t>
            </a:r>
            <a:endParaRPr lang="en-US" sz="1400" dirty="0">
              <a:solidFill>
                <a:schemeClr val="tx1"/>
              </a:solidFill>
            </a:endParaRPr>
          </a:p>
          <a:p>
            <a:pPr eaLnBrk="1" hangingPunct="1">
              <a:defRPr/>
            </a:pPr>
            <a:r>
              <a:rPr lang="en-US" sz="1400" dirty="0">
                <a:solidFill>
                  <a:schemeClr val="tx1"/>
                </a:solidFill>
              </a:rPr>
              <a:t>3. </a:t>
            </a:r>
            <a:r>
              <a:rPr lang="en-US" sz="1400" dirty="0" err="1">
                <a:solidFill>
                  <a:schemeClr val="tx1"/>
                </a:solidFill>
              </a:rPr>
              <a:t>Melakukan</a:t>
            </a:r>
            <a:r>
              <a:rPr lang="en-US" sz="1400" dirty="0">
                <a:solidFill>
                  <a:schemeClr val="tx1"/>
                </a:solidFill>
              </a:rPr>
              <a:t> </a:t>
            </a:r>
            <a:r>
              <a:rPr lang="en-US" sz="1400" dirty="0" err="1">
                <a:solidFill>
                  <a:schemeClr val="tx1"/>
                </a:solidFill>
              </a:rPr>
              <a:t>verifikas</a:t>
            </a:r>
            <a:r>
              <a:rPr lang="en-US" sz="1400" dirty="0">
                <a:solidFill>
                  <a:schemeClr val="tx1"/>
                </a:solidFill>
              </a:rPr>
              <a:t> SPP</a:t>
            </a:r>
          </a:p>
          <a:p>
            <a:pPr eaLnBrk="1" hangingPunct="1">
              <a:defRPr/>
            </a:pPr>
            <a:r>
              <a:rPr lang="en-US" sz="1400" dirty="0">
                <a:solidFill>
                  <a:schemeClr val="tx1"/>
                </a:solidFill>
              </a:rPr>
              <a:t>4. </a:t>
            </a:r>
            <a:r>
              <a:rPr lang="en-US" sz="1400" dirty="0" err="1">
                <a:solidFill>
                  <a:schemeClr val="tx1"/>
                </a:solidFill>
              </a:rPr>
              <a:t>Menyiapkan</a:t>
            </a:r>
            <a:r>
              <a:rPr lang="en-US" sz="1400" dirty="0">
                <a:solidFill>
                  <a:schemeClr val="tx1"/>
                </a:solidFill>
              </a:rPr>
              <a:t> SPM</a:t>
            </a:r>
          </a:p>
          <a:p>
            <a:pPr eaLnBrk="1" hangingPunct="1">
              <a:defRPr/>
            </a:pPr>
            <a:r>
              <a:rPr lang="en-US" sz="1400" dirty="0">
                <a:solidFill>
                  <a:schemeClr val="tx1"/>
                </a:solidFill>
              </a:rPr>
              <a:t>5. </a:t>
            </a:r>
            <a:r>
              <a:rPr lang="en-US" sz="1400" dirty="0" err="1">
                <a:solidFill>
                  <a:schemeClr val="tx1"/>
                </a:solidFill>
              </a:rPr>
              <a:t>Melaksanakan</a:t>
            </a:r>
            <a:r>
              <a:rPr lang="en-US" sz="1400" dirty="0">
                <a:solidFill>
                  <a:schemeClr val="tx1"/>
                </a:solidFill>
              </a:rPr>
              <a:t> </a:t>
            </a:r>
            <a:r>
              <a:rPr lang="en-US" sz="1400" dirty="0" err="1">
                <a:solidFill>
                  <a:schemeClr val="tx1"/>
                </a:solidFill>
              </a:rPr>
              <a:t>Akuntansi</a:t>
            </a:r>
            <a:r>
              <a:rPr lang="en-US" sz="1400" dirty="0">
                <a:solidFill>
                  <a:schemeClr val="tx1"/>
                </a:solidFill>
              </a:rPr>
              <a:t> SKPD</a:t>
            </a:r>
          </a:p>
          <a:p>
            <a:pPr eaLnBrk="1" hangingPunct="1">
              <a:defRPr/>
            </a:pPr>
            <a:r>
              <a:rPr lang="en-US" sz="1400" dirty="0">
                <a:solidFill>
                  <a:schemeClr val="tx1"/>
                </a:solidFill>
              </a:rPr>
              <a:t>6. </a:t>
            </a:r>
            <a:r>
              <a:rPr lang="en-US" sz="1400" dirty="0" err="1">
                <a:solidFill>
                  <a:schemeClr val="tx1"/>
                </a:solidFill>
              </a:rPr>
              <a:t>Menyiapkan</a:t>
            </a:r>
            <a:r>
              <a:rPr lang="en-US" sz="1400" dirty="0">
                <a:solidFill>
                  <a:schemeClr val="tx1"/>
                </a:solidFill>
              </a:rPr>
              <a:t> </a:t>
            </a:r>
            <a:r>
              <a:rPr lang="en-US" sz="1400" dirty="0" err="1">
                <a:solidFill>
                  <a:schemeClr val="tx1"/>
                </a:solidFill>
              </a:rPr>
              <a:t>Laporan</a:t>
            </a:r>
            <a:r>
              <a:rPr lang="en-US" sz="1400" dirty="0">
                <a:solidFill>
                  <a:schemeClr val="tx1"/>
                </a:solidFill>
              </a:rPr>
              <a:t> </a:t>
            </a:r>
            <a:r>
              <a:rPr lang="en-US" sz="1400" dirty="0" err="1">
                <a:solidFill>
                  <a:schemeClr val="tx1"/>
                </a:solidFill>
              </a:rPr>
              <a:t>Keuangan</a:t>
            </a:r>
            <a:r>
              <a:rPr lang="en-US" sz="1400" dirty="0">
                <a:solidFill>
                  <a:schemeClr val="tx1"/>
                </a:solidFill>
              </a:rPr>
              <a:t> SKPD</a:t>
            </a:r>
          </a:p>
          <a:p>
            <a:pPr eaLnBrk="1" hangingPunct="1">
              <a:defRPr/>
            </a:pPr>
            <a:endParaRPr lang="en-US" sz="1400" dirty="0">
              <a:solidFill>
                <a:schemeClr val="tx1"/>
              </a:solidFill>
            </a:endParaRPr>
          </a:p>
          <a:p>
            <a:pPr eaLnBrk="1" hangingPunct="1">
              <a:defRPr/>
            </a:pPr>
            <a:r>
              <a:rPr lang="en-US" sz="1400" dirty="0">
                <a:solidFill>
                  <a:schemeClr val="tx1"/>
                </a:solidFill>
              </a:rPr>
              <a:t>B. </a:t>
            </a:r>
            <a:r>
              <a:rPr lang="en-US" sz="1400" dirty="0" err="1">
                <a:solidFill>
                  <a:schemeClr val="tx1"/>
                </a:solidFill>
              </a:rPr>
              <a:t>Staf</a:t>
            </a:r>
            <a:r>
              <a:rPr lang="en-US" sz="1400" dirty="0">
                <a:solidFill>
                  <a:schemeClr val="tx1"/>
                </a:solidFill>
              </a:rPr>
              <a:t> </a:t>
            </a:r>
            <a:r>
              <a:rPr lang="en-US" sz="1400" dirty="0" err="1">
                <a:solidFill>
                  <a:schemeClr val="tx1"/>
                </a:solidFill>
              </a:rPr>
              <a:t>Pejabat</a:t>
            </a:r>
            <a:r>
              <a:rPr lang="en-US" sz="1400" dirty="0">
                <a:solidFill>
                  <a:schemeClr val="tx1"/>
                </a:solidFill>
              </a:rPr>
              <a:t> </a:t>
            </a:r>
            <a:r>
              <a:rPr lang="en-US" sz="1400" dirty="0" err="1">
                <a:solidFill>
                  <a:schemeClr val="tx1"/>
                </a:solidFill>
              </a:rPr>
              <a:t>Penatausahaan</a:t>
            </a:r>
            <a:r>
              <a:rPr lang="en-US" sz="1400" dirty="0">
                <a:solidFill>
                  <a:schemeClr val="tx1"/>
                </a:solidFill>
              </a:rPr>
              <a:t> Daerah (PPK-SKPD) :</a:t>
            </a:r>
          </a:p>
          <a:p>
            <a:pPr eaLnBrk="1" hangingPunct="1">
              <a:defRPr/>
            </a:pPr>
            <a:r>
              <a:rPr lang="en-US" sz="1400" dirty="0">
                <a:solidFill>
                  <a:schemeClr val="tx1"/>
                </a:solidFill>
              </a:rPr>
              <a:t>1. </a:t>
            </a:r>
            <a:r>
              <a:rPr lang="en-US" sz="1400" dirty="0" err="1">
                <a:solidFill>
                  <a:schemeClr val="tx1"/>
                </a:solidFill>
              </a:rPr>
              <a:t>Melaksanakan</a:t>
            </a:r>
            <a:r>
              <a:rPr lang="en-US" sz="1400" dirty="0">
                <a:solidFill>
                  <a:schemeClr val="tx1"/>
                </a:solidFill>
              </a:rPr>
              <a:t> </a:t>
            </a:r>
            <a:r>
              <a:rPr lang="en-US" sz="1400" dirty="0" err="1">
                <a:solidFill>
                  <a:schemeClr val="tx1"/>
                </a:solidFill>
              </a:rPr>
              <a:t>Penyiapan</a:t>
            </a:r>
            <a:r>
              <a:rPr lang="en-US" sz="1400" dirty="0">
                <a:solidFill>
                  <a:schemeClr val="tx1"/>
                </a:solidFill>
              </a:rPr>
              <a:t> SPM</a:t>
            </a:r>
          </a:p>
          <a:p>
            <a:pPr eaLnBrk="1" hangingPunct="1">
              <a:defRPr/>
            </a:pPr>
            <a:r>
              <a:rPr lang="en-US" sz="1400" dirty="0">
                <a:solidFill>
                  <a:schemeClr val="tx1"/>
                </a:solidFill>
              </a:rPr>
              <a:t>2. </a:t>
            </a:r>
            <a:r>
              <a:rPr lang="en-US" sz="1400" dirty="0" err="1">
                <a:solidFill>
                  <a:schemeClr val="tx1"/>
                </a:solidFill>
              </a:rPr>
              <a:t>Melaksanakan</a:t>
            </a:r>
            <a:r>
              <a:rPr lang="en-US" sz="1400" dirty="0">
                <a:solidFill>
                  <a:schemeClr val="tx1"/>
                </a:solidFill>
              </a:rPr>
              <a:t> </a:t>
            </a:r>
            <a:r>
              <a:rPr lang="en-US" sz="1400" dirty="0" err="1">
                <a:solidFill>
                  <a:schemeClr val="tx1"/>
                </a:solidFill>
              </a:rPr>
              <a:t>Verifikasi</a:t>
            </a:r>
            <a:r>
              <a:rPr lang="en-US" sz="1400" dirty="0">
                <a:solidFill>
                  <a:schemeClr val="tx1"/>
                </a:solidFill>
              </a:rPr>
              <a:t> SPP </a:t>
            </a:r>
            <a:r>
              <a:rPr lang="en-US" sz="1400" dirty="0" err="1">
                <a:solidFill>
                  <a:schemeClr val="tx1"/>
                </a:solidFill>
              </a:rPr>
              <a:t>dan</a:t>
            </a:r>
            <a:r>
              <a:rPr lang="en-US" sz="1400" dirty="0">
                <a:solidFill>
                  <a:schemeClr val="tx1"/>
                </a:solidFill>
              </a:rPr>
              <a:t> SPJ</a:t>
            </a:r>
          </a:p>
          <a:p>
            <a:pPr eaLnBrk="1" hangingPunct="1">
              <a:defRPr/>
            </a:pPr>
            <a:r>
              <a:rPr lang="en-US" sz="1400" dirty="0">
                <a:solidFill>
                  <a:schemeClr val="tx1"/>
                </a:solidFill>
              </a:rPr>
              <a:t>3. </a:t>
            </a:r>
            <a:r>
              <a:rPr lang="en-US" sz="1400" dirty="0" err="1">
                <a:solidFill>
                  <a:schemeClr val="tx1"/>
                </a:solidFill>
              </a:rPr>
              <a:t>Melaksanakan</a:t>
            </a:r>
            <a:r>
              <a:rPr lang="en-US" sz="1400" dirty="0">
                <a:solidFill>
                  <a:schemeClr val="tx1"/>
                </a:solidFill>
              </a:rPr>
              <a:t> </a:t>
            </a:r>
            <a:r>
              <a:rPr lang="en-US" sz="1400" dirty="0" err="1">
                <a:solidFill>
                  <a:schemeClr val="tx1"/>
                </a:solidFill>
              </a:rPr>
              <a:t>Fungsi</a:t>
            </a:r>
            <a:r>
              <a:rPr lang="en-US" sz="1400" dirty="0">
                <a:solidFill>
                  <a:schemeClr val="tx1"/>
                </a:solidFill>
              </a:rPr>
              <a:t> </a:t>
            </a:r>
            <a:r>
              <a:rPr lang="en-US" sz="1400" dirty="0" err="1">
                <a:solidFill>
                  <a:schemeClr val="tx1"/>
                </a:solidFill>
              </a:rPr>
              <a:t>Akuntansi</a:t>
            </a:r>
            <a:r>
              <a:rPr lang="en-US" sz="1400" dirty="0">
                <a:solidFill>
                  <a:schemeClr val="tx1"/>
                </a:solidFill>
              </a:rPr>
              <a:t> </a:t>
            </a:r>
            <a:r>
              <a:rPr lang="en-US" sz="1400" dirty="0" err="1">
                <a:solidFill>
                  <a:schemeClr val="tx1"/>
                </a:solidFill>
              </a:rPr>
              <a:t>dan</a:t>
            </a:r>
            <a:r>
              <a:rPr lang="en-US" sz="1400" dirty="0">
                <a:solidFill>
                  <a:schemeClr val="tx1"/>
                </a:solidFill>
              </a:rPr>
              <a:t> </a:t>
            </a:r>
            <a:r>
              <a:rPr lang="en-US" sz="1400" dirty="0" err="1">
                <a:solidFill>
                  <a:schemeClr val="tx1"/>
                </a:solidFill>
              </a:rPr>
              <a:t>Pelaporan</a:t>
            </a:r>
            <a:endParaRPr lang="en-US" sz="1400" dirty="0">
              <a:solidFill>
                <a:schemeClr val="tx1"/>
              </a:solidFill>
            </a:endParaRPr>
          </a:p>
          <a:p>
            <a:pPr eaLnBrk="1" hangingPunct="1">
              <a:defRPr/>
            </a:pPr>
            <a:endParaRPr lang="en-US" sz="1400" dirty="0">
              <a:solidFill>
                <a:schemeClr val="tx1"/>
              </a:solidFill>
            </a:endParaRPr>
          </a:p>
          <a:p>
            <a:pPr eaLnBrk="1" hangingPunct="1">
              <a:defRPr/>
            </a:pPr>
            <a:r>
              <a:rPr lang="en-US" sz="1400" dirty="0">
                <a:solidFill>
                  <a:schemeClr val="tx1"/>
                </a:solidFill>
              </a:rPr>
              <a:t>C. </a:t>
            </a:r>
            <a:r>
              <a:rPr lang="en-US" sz="1400" dirty="0" err="1">
                <a:solidFill>
                  <a:schemeClr val="tx1"/>
                </a:solidFill>
              </a:rPr>
              <a:t>Staf</a:t>
            </a:r>
            <a:r>
              <a:rPr lang="en-US" sz="1400" dirty="0">
                <a:solidFill>
                  <a:schemeClr val="tx1"/>
                </a:solidFill>
              </a:rPr>
              <a:t> </a:t>
            </a:r>
            <a:r>
              <a:rPr lang="en-US" sz="1400" dirty="0" err="1">
                <a:solidFill>
                  <a:schemeClr val="tx1"/>
                </a:solidFill>
              </a:rPr>
              <a:t>Bendahara</a:t>
            </a:r>
            <a:r>
              <a:rPr lang="en-US" sz="1400" dirty="0">
                <a:solidFill>
                  <a:schemeClr val="tx1"/>
                </a:solidFill>
              </a:rPr>
              <a:t> </a:t>
            </a:r>
            <a:r>
              <a:rPr lang="en-US" sz="1400" dirty="0" err="1">
                <a:solidFill>
                  <a:schemeClr val="tx1"/>
                </a:solidFill>
              </a:rPr>
              <a:t>Pengeluara</a:t>
            </a:r>
            <a:endParaRPr lang="en-US" sz="1400" dirty="0">
              <a:solidFill>
                <a:schemeClr val="tx1"/>
              </a:solidFill>
            </a:endParaRPr>
          </a:p>
          <a:p>
            <a:pPr eaLnBrk="1" hangingPunct="1">
              <a:defRPr/>
            </a:pPr>
            <a:r>
              <a:rPr lang="en-US" sz="1400" dirty="0">
                <a:solidFill>
                  <a:schemeClr val="tx1"/>
                </a:solidFill>
              </a:rPr>
              <a:t>1. </a:t>
            </a:r>
            <a:r>
              <a:rPr lang="en-US" sz="1400" dirty="0" err="1">
                <a:solidFill>
                  <a:schemeClr val="tx1"/>
                </a:solidFill>
              </a:rPr>
              <a:t>Pembuat</a:t>
            </a:r>
            <a:r>
              <a:rPr lang="en-US" sz="1400" dirty="0">
                <a:solidFill>
                  <a:schemeClr val="tx1"/>
                </a:solidFill>
              </a:rPr>
              <a:t> </a:t>
            </a:r>
            <a:r>
              <a:rPr lang="en-US" sz="1400" dirty="0" err="1">
                <a:solidFill>
                  <a:schemeClr val="tx1"/>
                </a:solidFill>
              </a:rPr>
              <a:t>Dokumen</a:t>
            </a:r>
            <a:r>
              <a:rPr lang="en-US" sz="1400" dirty="0">
                <a:solidFill>
                  <a:schemeClr val="tx1"/>
                </a:solidFill>
              </a:rPr>
              <a:t> </a:t>
            </a:r>
            <a:r>
              <a:rPr lang="en-US" sz="1400" dirty="0" err="1">
                <a:solidFill>
                  <a:schemeClr val="tx1"/>
                </a:solidFill>
              </a:rPr>
              <a:t>Gaji</a:t>
            </a:r>
            <a:r>
              <a:rPr lang="en-US" sz="1400" dirty="0">
                <a:solidFill>
                  <a:schemeClr val="tx1"/>
                </a:solidFill>
              </a:rPr>
              <a:t> </a:t>
            </a:r>
            <a:r>
              <a:rPr lang="en-US" sz="1400" dirty="0" err="1">
                <a:solidFill>
                  <a:schemeClr val="tx1"/>
                </a:solidFill>
              </a:rPr>
              <a:t>Pengeluaran</a:t>
            </a:r>
            <a:r>
              <a:rPr lang="en-US" sz="1400" dirty="0">
                <a:solidFill>
                  <a:schemeClr val="tx1"/>
                </a:solidFill>
              </a:rPr>
              <a:t> </a:t>
            </a:r>
            <a:r>
              <a:rPr lang="en-US" sz="1400" dirty="0" err="1">
                <a:solidFill>
                  <a:schemeClr val="tx1"/>
                </a:solidFill>
              </a:rPr>
              <a:t>Uang</a:t>
            </a:r>
            <a:r>
              <a:rPr lang="en-US" sz="1400" dirty="0">
                <a:solidFill>
                  <a:schemeClr val="tx1"/>
                </a:solidFill>
              </a:rPr>
              <a:t> </a:t>
            </a:r>
            <a:r>
              <a:rPr lang="en-US" sz="1400" dirty="0" err="1">
                <a:solidFill>
                  <a:schemeClr val="tx1"/>
                </a:solidFill>
              </a:rPr>
              <a:t>atau</a:t>
            </a:r>
            <a:r>
              <a:rPr lang="en-US" sz="1400" dirty="0">
                <a:solidFill>
                  <a:schemeClr val="tx1"/>
                </a:solidFill>
              </a:rPr>
              <a:t> </a:t>
            </a:r>
            <a:r>
              <a:rPr lang="en-US" sz="1400" dirty="0" err="1">
                <a:solidFill>
                  <a:schemeClr val="tx1"/>
                </a:solidFill>
              </a:rPr>
              <a:t>pengurusan</a:t>
            </a:r>
            <a:r>
              <a:rPr lang="en-US" sz="1400" dirty="0">
                <a:solidFill>
                  <a:schemeClr val="tx1"/>
                </a:solidFill>
              </a:rPr>
              <a:t> </a:t>
            </a:r>
            <a:r>
              <a:rPr lang="en-US" sz="1400" dirty="0" err="1">
                <a:solidFill>
                  <a:schemeClr val="tx1"/>
                </a:solidFill>
              </a:rPr>
              <a:t>gaji</a:t>
            </a:r>
            <a:endParaRPr lang="en-US" sz="1400" dirty="0">
              <a:solidFill>
                <a:schemeClr val="tx1"/>
              </a:solidFill>
            </a:endParaRPr>
          </a:p>
          <a:p>
            <a:pPr eaLnBrk="1" hangingPunct="1">
              <a:defRPr/>
            </a:pPr>
            <a:r>
              <a:rPr lang="en-US" sz="1400" dirty="0">
                <a:solidFill>
                  <a:schemeClr val="tx1"/>
                </a:solidFill>
              </a:rPr>
              <a:t>2. </a:t>
            </a:r>
            <a:r>
              <a:rPr lang="en-US" sz="1400" dirty="0" err="1">
                <a:solidFill>
                  <a:schemeClr val="tx1"/>
                </a:solidFill>
              </a:rPr>
              <a:t>Pembuat</a:t>
            </a:r>
            <a:r>
              <a:rPr lang="en-US" sz="1400" dirty="0">
                <a:solidFill>
                  <a:schemeClr val="tx1"/>
                </a:solidFill>
              </a:rPr>
              <a:t> </a:t>
            </a:r>
            <a:r>
              <a:rPr lang="en-US" sz="1400" dirty="0" err="1">
                <a:solidFill>
                  <a:schemeClr val="tx1"/>
                </a:solidFill>
              </a:rPr>
              <a:t>Dokumen</a:t>
            </a:r>
            <a:r>
              <a:rPr lang="en-US" sz="1400" dirty="0">
                <a:solidFill>
                  <a:schemeClr val="tx1"/>
                </a:solidFill>
              </a:rPr>
              <a:t> </a:t>
            </a:r>
            <a:r>
              <a:rPr lang="en-US" sz="1400" dirty="0" err="1">
                <a:solidFill>
                  <a:schemeClr val="tx1"/>
                </a:solidFill>
              </a:rPr>
              <a:t>Penatausahaan</a:t>
            </a:r>
            <a:r>
              <a:rPr lang="en-US" sz="1400" dirty="0">
                <a:solidFill>
                  <a:schemeClr val="tx1"/>
                </a:solidFill>
              </a:rPr>
              <a:t> </a:t>
            </a:r>
            <a:r>
              <a:rPr lang="en-US" sz="1400" dirty="0" err="1">
                <a:solidFill>
                  <a:schemeClr val="tx1"/>
                </a:solidFill>
              </a:rPr>
              <a:t>Pengeluaran</a:t>
            </a:r>
            <a:r>
              <a:rPr lang="en-US" sz="1400" dirty="0">
                <a:solidFill>
                  <a:schemeClr val="tx1"/>
                </a:solidFill>
              </a:rPr>
              <a:t> </a:t>
            </a:r>
            <a:r>
              <a:rPr lang="en-US" sz="1400" dirty="0" err="1">
                <a:solidFill>
                  <a:schemeClr val="tx1"/>
                </a:solidFill>
              </a:rPr>
              <a:t>atau</a:t>
            </a:r>
            <a:r>
              <a:rPr lang="en-US" sz="1400" dirty="0">
                <a:solidFill>
                  <a:schemeClr val="tx1"/>
                </a:solidFill>
              </a:rPr>
              <a:t> </a:t>
            </a:r>
            <a:r>
              <a:rPr lang="en-US" sz="1400" dirty="0" err="1">
                <a:solidFill>
                  <a:schemeClr val="tx1"/>
                </a:solidFill>
              </a:rPr>
              <a:t>dokumen</a:t>
            </a:r>
            <a:r>
              <a:rPr lang="en-US" sz="1400" dirty="0">
                <a:solidFill>
                  <a:schemeClr val="tx1"/>
                </a:solidFill>
              </a:rPr>
              <a:t> </a:t>
            </a:r>
            <a:r>
              <a:rPr lang="en-US" sz="1400" dirty="0" err="1">
                <a:solidFill>
                  <a:schemeClr val="tx1"/>
                </a:solidFill>
              </a:rPr>
              <a:t>penatausahaan</a:t>
            </a:r>
            <a:r>
              <a:rPr lang="en-US" sz="1400" dirty="0">
                <a:solidFill>
                  <a:schemeClr val="tx1"/>
                </a:solidFill>
              </a:rPr>
              <a:t> </a:t>
            </a:r>
            <a:r>
              <a:rPr lang="en-US" sz="1400" dirty="0" err="1">
                <a:solidFill>
                  <a:schemeClr val="tx1"/>
                </a:solidFill>
              </a:rPr>
              <a:t>pengeluaran</a:t>
            </a:r>
            <a:endParaRPr lang="en-US" sz="1400" dirty="0">
              <a:solidFill>
                <a:schemeClr val="tx1"/>
              </a:solidFill>
            </a:endParaRPr>
          </a:p>
          <a:p>
            <a:pPr eaLnBrk="1" hangingPunct="1">
              <a:defRPr/>
            </a:pPr>
            <a:endParaRPr lang="en-US" sz="1400" dirty="0">
              <a:solidFill>
                <a:schemeClr val="tx1"/>
              </a:solidFill>
            </a:endParaRPr>
          </a:p>
          <a:p>
            <a:pPr eaLnBrk="1" hangingPunct="1">
              <a:defRPr/>
            </a:pPr>
            <a:endParaRPr lang="en-US" sz="1400" dirty="0">
              <a:solidFill>
                <a:schemeClr val="tx1"/>
              </a:solidFill>
            </a:endParaRPr>
          </a:p>
        </p:txBody>
      </p:sp>
    </p:spTree>
    <p:extLst>
      <p:ext uri="{BB962C8B-B14F-4D97-AF65-F5344CB8AC3E}">
        <p14:creationId xmlns:p14="http://schemas.microsoft.com/office/powerpoint/2010/main" val="1853953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bwMode="grayWhite">
          <a:xfrm>
            <a:off x="-20638" y="46038"/>
            <a:ext cx="8929688" cy="646112"/>
          </a:xfrm>
          <a:prstGeom prst="rect">
            <a:avLst/>
          </a:prstGeom>
        </p:spPr>
        <p:txBody>
          <a:bodyPr anchor="ctr">
            <a:normAutofit fontScale="775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defRPr/>
            </a:pPr>
            <a:r>
              <a:rPr lang="en-US" sz="3600" u="sng" dirty="0">
                <a:solidFill>
                  <a:schemeClr val="tx1"/>
                </a:solidFill>
                <a:latin typeface="Bahnschrift Light SemiCondensed" pitchFamily="34" charset="0"/>
              </a:rPr>
              <a:t>1.5. </a:t>
            </a:r>
            <a:r>
              <a:rPr lang="en-US" sz="3600" u="sng" dirty="0" err="1">
                <a:solidFill>
                  <a:schemeClr val="tx1"/>
                </a:solidFill>
                <a:latin typeface="Bahnschrift Light SemiCondensed" pitchFamily="34" charset="0"/>
              </a:rPr>
              <a:t>Pendelegasian</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Wewenang</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dan</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Tanggung</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Jawab</a:t>
            </a:r>
            <a:r>
              <a:rPr lang="en-US" sz="3600" u="sng" dirty="0">
                <a:solidFill>
                  <a:schemeClr val="tx1"/>
                </a:solidFill>
                <a:latin typeface="Bahnschrift Light SemiCondensed" pitchFamily="34" charset="0"/>
              </a:rPr>
              <a:t> yang </a:t>
            </a:r>
            <a:r>
              <a:rPr lang="en-US" sz="3600" u="sng" dirty="0" err="1">
                <a:solidFill>
                  <a:schemeClr val="tx1"/>
                </a:solidFill>
                <a:latin typeface="Bahnschrift Light SemiCondensed" pitchFamily="34" charset="0"/>
              </a:rPr>
              <a:t>Tepat</a:t>
            </a:r>
            <a:endParaRPr lang="ru-RU" sz="3600" u="sng" dirty="0">
              <a:solidFill>
                <a:schemeClr val="tx1"/>
              </a:solidFill>
              <a:latin typeface="Bahnschrift Light SemiCondensed" pitchFamily="34" charset="0"/>
            </a:endParaRPr>
          </a:p>
        </p:txBody>
      </p:sp>
      <p:sp>
        <p:nvSpPr>
          <p:cNvPr id="16391" name="Title 7"/>
          <p:cNvSpPr>
            <a:spLocks noGrp="1" noChangeArrowheads="1"/>
          </p:cNvSpPr>
          <p:nvPr>
            <p:ph type="title"/>
          </p:nvPr>
        </p:nvSpPr>
        <p:spPr bwMode="grayWhite">
          <a:xfrm>
            <a:off x="84138" y="620713"/>
            <a:ext cx="2543175" cy="358775"/>
          </a:xfrm>
        </p:spPr>
        <p:txBody>
          <a:bodyPr>
            <a:normAutofit fontScale="90000"/>
          </a:bodyPr>
          <a:lstStyle/>
          <a:p>
            <a:pPr fontAlgn="auto">
              <a:spcAft>
                <a:spcPts val="0"/>
              </a:spcAft>
              <a:defRPr/>
            </a:pPr>
            <a:r>
              <a:rPr lang="en-US" altLang="en-US" sz="2800" i="1" dirty="0">
                <a:solidFill>
                  <a:schemeClr val="tx1"/>
                </a:solidFill>
                <a:latin typeface="Bahnschrift Light SemiCondensed" panose="020B0502040204020203" pitchFamily="34" charset="0"/>
              </a:rPr>
              <a:t> </a:t>
            </a:r>
            <a:endParaRPr lang="ru-RU" altLang="en-US" sz="2800" i="1" dirty="0">
              <a:solidFill>
                <a:schemeClr val="tx1"/>
              </a:solidFill>
              <a:latin typeface="Bahnschrift Light SemiCondensed" panose="020B0502040204020203" pitchFamily="34" charset="0"/>
            </a:endParaRPr>
          </a:p>
        </p:txBody>
      </p:sp>
      <p:sp>
        <p:nvSpPr>
          <p:cNvPr id="9" name="Rectangle 8"/>
          <p:cNvSpPr/>
          <p:nvPr/>
        </p:nvSpPr>
        <p:spPr>
          <a:xfrm>
            <a:off x="0" y="979488"/>
            <a:ext cx="9105900" cy="49564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chemeClr val="tx1"/>
                </a:solidFill>
              </a:rPr>
              <a:t>Level 3</a:t>
            </a:r>
          </a:p>
          <a:p>
            <a:pPr eaLnBrk="1" hangingPunct="1">
              <a:defRPr/>
            </a:pPr>
            <a:endParaRPr lang="en-US" sz="1600" b="1" dirty="0">
              <a:solidFill>
                <a:schemeClr val="tx1"/>
              </a:solidFill>
            </a:endParaRPr>
          </a:p>
          <a:p>
            <a:pPr eaLnBrk="1" hangingPunct="1">
              <a:defRPr/>
            </a:pPr>
            <a:r>
              <a:rPr lang="en-US" dirty="0" err="1">
                <a:solidFill>
                  <a:schemeClr val="tx1"/>
                </a:solidFill>
              </a:rPr>
              <a:t>Penunjukkan</a:t>
            </a:r>
            <a:r>
              <a:rPr lang="en-US" dirty="0">
                <a:solidFill>
                  <a:schemeClr val="tx1"/>
                </a:solidFill>
              </a:rPr>
              <a:t> PPTK</a:t>
            </a:r>
          </a:p>
          <a:p>
            <a:pPr eaLnBrk="1" hangingPunct="1">
              <a:defRPr/>
            </a:pPr>
            <a:endParaRPr lang="en-US" dirty="0">
              <a:solidFill>
                <a:schemeClr val="tx1"/>
              </a:solidFill>
            </a:endParaRPr>
          </a:p>
          <a:p>
            <a:pPr eaLnBrk="1" hangingPunct="1">
              <a:defRPr/>
            </a:pPr>
            <a:r>
              <a:rPr lang="en-US" dirty="0" err="1">
                <a:solidFill>
                  <a:schemeClr val="tx1"/>
                </a:solidFill>
              </a:rPr>
              <a:t>Keputusan</a:t>
            </a:r>
            <a:r>
              <a:rPr lang="en-US" dirty="0">
                <a:solidFill>
                  <a:schemeClr val="tx1"/>
                </a:solidFill>
              </a:rPr>
              <a:t> </a:t>
            </a:r>
            <a:r>
              <a:rPr lang="en-US" dirty="0" err="1">
                <a:solidFill>
                  <a:schemeClr val="tx1"/>
                </a:solidFill>
              </a:rPr>
              <a:t>Inspektur</a:t>
            </a:r>
            <a:r>
              <a:rPr lang="en-US" dirty="0">
                <a:solidFill>
                  <a:schemeClr val="tx1"/>
                </a:solidFill>
              </a:rPr>
              <a:t> Kota </a:t>
            </a:r>
            <a:r>
              <a:rPr lang="en-US" dirty="0" err="1">
                <a:solidFill>
                  <a:schemeClr val="tx1"/>
                </a:solidFill>
              </a:rPr>
              <a:t>Mercure</a:t>
            </a:r>
            <a:r>
              <a:rPr lang="en-US" dirty="0">
                <a:solidFill>
                  <a:schemeClr val="tx1"/>
                </a:solidFill>
              </a:rPr>
              <a:t> </a:t>
            </a:r>
            <a:r>
              <a:rPr lang="en-US" dirty="0" err="1">
                <a:solidFill>
                  <a:schemeClr val="tx1"/>
                </a:solidFill>
              </a:rPr>
              <a:t>Nomor</a:t>
            </a:r>
            <a:r>
              <a:rPr lang="en-US" dirty="0">
                <a:solidFill>
                  <a:schemeClr val="tx1"/>
                </a:solidFill>
              </a:rPr>
              <a:t> 800/014-Tahun 2018 </a:t>
            </a:r>
            <a:r>
              <a:rPr lang="en-US" dirty="0" err="1">
                <a:solidFill>
                  <a:schemeClr val="tx1"/>
                </a:solidFill>
              </a:rPr>
              <a:t>tentang</a:t>
            </a:r>
            <a:r>
              <a:rPr lang="en-US" dirty="0">
                <a:solidFill>
                  <a:schemeClr val="tx1"/>
                </a:solidFill>
              </a:rPr>
              <a:t> </a:t>
            </a:r>
            <a:r>
              <a:rPr lang="en-US" dirty="0" err="1">
                <a:solidFill>
                  <a:schemeClr val="tx1"/>
                </a:solidFill>
              </a:rPr>
              <a:t>penunjukkan</a:t>
            </a:r>
            <a:r>
              <a:rPr lang="en-US" dirty="0">
                <a:solidFill>
                  <a:schemeClr val="tx1"/>
                </a:solidFill>
              </a:rPr>
              <a:t> </a:t>
            </a:r>
            <a:r>
              <a:rPr lang="en-US" dirty="0" err="1">
                <a:solidFill>
                  <a:schemeClr val="tx1"/>
                </a:solidFill>
              </a:rPr>
              <a:t>Pejabat</a:t>
            </a:r>
            <a:r>
              <a:rPr lang="en-US" dirty="0">
                <a:solidFill>
                  <a:schemeClr val="tx1"/>
                </a:solidFill>
              </a:rPr>
              <a:t> </a:t>
            </a:r>
            <a:r>
              <a:rPr lang="en-US" dirty="0" err="1">
                <a:solidFill>
                  <a:schemeClr val="tx1"/>
                </a:solidFill>
              </a:rPr>
              <a:t>Pelaksana</a:t>
            </a:r>
            <a:r>
              <a:rPr lang="en-US" dirty="0">
                <a:solidFill>
                  <a:schemeClr val="tx1"/>
                </a:solidFill>
              </a:rPr>
              <a:t> </a:t>
            </a:r>
            <a:r>
              <a:rPr lang="en-US" dirty="0" err="1">
                <a:solidFill>
                  <a:schemeClr val="tx1"/>
                </a:solidFill>
              </a:rPr>
              <a:t>Teknis</a:t>
            </a:r>
            <a:r>
              <a:rPr lang="en-US" dirty="0">
                <a:solidFill>
                  <a:schemeClr val="tx1"/>
                </a:solidFill>
              </a:rPr>
              <a:t> </a:t>
            </a:r>
            <a:r>
              <a:rPr lang="en-US" dirty="0" err="1">
                <a:solidFill>
                  <a:schemeClr val="tx1"/>
                </a:solidFill>
              </a:rPr>
              <a:t>Kegiatan</a:t>
            </a:r>
            <a:r>
              <a:rPr lang="en-US" dirty="0">
                <a:solidFill>
                  <a:schemeClr val="tx1"/>
                </a:solidFill>
              </a:rPr>
              <a:t> (PPTK) </a:t>
            </a:r>
            <a:r>
              <a:rPr lang="en-US" dirty="0" err="1">
                <a:solidFill>
                  <a:schemeClr val="tx1"/>
                </a:solidFill>
              </a:rPr>
              <a:t>dan</a:t>
            </a:r>
            <a:r>
              <a:rPr lang="en-US" dirty="0">
                <a:solidFill>
                  <a:schemeClr val="tx1"/>
                </a:solidFill>
              </a:rPr>
              <a:t> </a:t>
            </a:r>
            <a:r>
              <a:rPr lang="en-US" dirty="0" err="1">
                <a:solidFill>
                  <a:schemeClr val="tx1"/>
                </a:solidFill>
              </a:rPr>
              <a:t>Staf</a:t>
            </a:r>
            <a:r>
              <a:rPr lang="en-US" dirty="0">
                <a:solidFill>
                  <a:schemeClr val="tx1"/>
                </a:solidFill>
              </a:rPr>
              <a:t> </a:t>
            </a:r>
            <a:r>
              <a:rPr lang="en-US" dirty="0" err="1">
                <a:solidFill>
                  <a:schemeClr val="tx1"/>
                </a:solidFill>
              </a:rPr>
              <a:t>Pejabat</a:t>
            </a:r>
            <a:r>
              <a:rPr lang="en-US" dirty="0">
                <a:solidFill>
                  <a:schemeClr val="tx1"/>
                </a:solidFill>
              </a:rPr>
              <a:t> </a:t>
            </a:r>
            <a:r>
              <a:rPr lang="en-US" dirty="0" err="1">
                <a:solidFill>
                  <a:schemeClr val="tx1"/>
                </a:solidFill>
              </a:rPr>
              <a:t>Pelaksana</a:t>
            </a:r>
            <a:r>
              <a:rPr lang="en-US" dirty="0">
                <a:solidFill>
                  <a:schemeClr val="tx1"/>
                </a:solidFill>
              </a:rPr>
              <a:t> </a:t>
            </a:r>
            <a:r>
              <a:rPr lang="en-US" dirty="0" err="1">
                <a:solidFill>
                  <a:schemeClr val="tx1"/>
                </a:solidFill>
              </a:rPr>
              <a:t>Teknis</a:t>
            </a:r>
            <a:r>
              <a:rPr lang="en-US" dirty="0">
                <a:solidFill>
                  <a:schemeClr val="tx1"/>
                </a:solidFill>
              </a:rPr>
              <a:t> </a:t>
            </a:r>
            <a:r>
              <a:rPr lang="en-US" dirty="0" err="1">
                <a:solidFill>
                  <a:schemeClr val="tx1"/>
                </a:solidFill>
              </a:rPr>
              <a:t>Kegiatan</a:t>
            </a:r>
            <a:r>
              <a:rPr lang="en-US" dirty="0">
                <a:solidFill>
                  <a:schemeClr val="tx1"/>
                </a:solidFill>
              </a:rPr>
              <a:t> </a:t>
            </a:r>
          </a:p>
          <a:p>
            <a:pPr eaLnBrk="1" hangingPunct="1">
              <a:defRPr/>
            </a:pPr>
            <a:endParaRPr lang="en-US" dirty="0">
              <a:solidFill>
                <a:schemeClr val="tx1"/>
              </a:solidFill>
            </a:endParaRPr>
          </a:p>
          <a:p>
            <a:pPr eaLnBrk="1" hangingPunct="1">
              <a:defRPr/>
            </a:pPr>
            <a:r>
              <a:rPr lang="en-US" dirty="0" err="1">
                <a:solidFill>
                  <a:schemeClr val="tx1"/>
                </a:solidFill>
              </a:rPr>
              <a:t>Tugas</a:t>
            </a:r>
            <a:r>
              <a:rPr lang="en-US" dirty="0">
                <a:solidFill>
                  <a:schemeClr val="tx1"/>
                </a:solidFill>
              </a:rPr>
              <a:t> </a:t>
            </a:r>
            <a:r>
              <a:rPr lang="en-US" dirty="0" err="1">
                <a:solidFill>
                  <a:schemeClr val="tx1"/>
                </a:solidFill>
              </a:rPr>
              <a:t>Pejabat</a:t>
            </a:r>
            <a:r>
              <a:rPr lang="en-US" dirty="0">
                <a:solidFill>
                  <a:schemeClr val="tx1"/>
                </a:solidFill>
              </a:rPr>
              <a:t> </a:t>
            </a:r>
            <a:r>
              <a:rPr lang="en-US" dirty="0" err="1">
                <a:solidFill>
                  <a:schemeClr val="tx1"/>
                </a:solidFill>
              </a:rPr>
              <a:t>Pelaksana</a:t>
            </a:r>
            <a:r>
              <a:rPr lang="en-US" dirty="0">
                <a:solidFill>
                  <a:schemeClr val="tx1"/>
                </a:solidFill>
              </a:rPr>
              <a:t> </a:t>
            </a:r>
            <a:r>
              <a:rPr lang="en-US" dirty="0" err="1">
                <a:solidFill>
                  <a:schemeClr val="tx1"/>
                </a:solidFill>
              </a:rPr>
              <a:t>Teknis</a:t>
            </a:r>
            <a:r>
              <a:rPr lang="en-US" dirty="0">
                <a:solidFill>
                  <a:schemeClr val="tx1"/>
                </a:solidFill>
              </a:rPr>
              <a:t> </a:t>
            </a:r>
            <a:r>
              <a:rPr lang="en-US" dirty="0" err="1">
                <a:solidFill>
                  <a:schemeClr val="tx1"/>
                </a:solidFill>
              </a:rPr>
              <a:t>Kegiatan</a:t>
            </a:r>
            <a:r>
              <a:rPr lang="en-US" dirty="0">
                <a:solidFill>
                  <a:schemeClr val="tx1"/>
                </a:solidFill>
              </a:rPr>
              <a:t> : </a:t>
            </a:r>
          </a:p>
          <a:p>
            <a:pPr eaLnBrk="1" hangingPunct="1">
              <a:defRPr/>
            </a:pPr>
            <a:r>
              <a:rPr lang="en-US" dirty="0">
                <a:solidFill>
                  <a:schemeClr val="tx1"/>
                </a:solidFill>
              </a:rPr>
              <a:t>a. </a:t>
            </a:r>
            <a:r>
              <a:rPr lang="en-US" dirty="0" err="1">
                <a:solidFill>
                  <a:schemeClr val="tx1"/>
                </a:solidFill>
              </a:rPr>
              <a:t>Mengendalikan</a:t>
            </a:r>
            <a:r>
              <a:rPr lang="en-US" dirty="0">
                <a:solidFill>
                  <a:schemeClr val="tx1"/>
                </a:solidFill>
              </a:rPr>
              <a:t> </a:t>
            </a:r>
            <a:r>
              <a:rPr lang="en-US" dirty="0" err="1">
                <a:solidFill>
                  <a:schemeClr val="tx1"/>
                </a:solidFill>
              </a:rPr>
              <a:t>pelaksanaa</a:t>
            </a:r>
            <a:r>
              <a:rPr lang="en-US" dirty="0">
                <a:solidFill>
                  <a:schemeClr val="tx1"/>
                </a:solidFill>
              </a:rPr>
              <a:t> </a:t>
            </a:r>
            <a:r>
              <a:rPr lang="en-US" dirty="0" err="1">
                <a:solidFill>
                  <a:schemeClr val="tx1"/>
                </a:solidFill>
              </a:rPr>
              <a:t>kegiatan</a:t>
            </a:r>
            <a:endParaRPr lang="en-US" dirty="0">
              <a:solidFill>
                <a:schemeClr val="tx1"/>
              </a:solidFill>
            </a:endParaRPr>
          </a:p>
          <a:p>
            <a:pPr eaLnBrk="1" hangingPunct="1">
              <a:defRPr/>
            </a:pPr>
            <a:r>
              <a:rPr lang="en-US" dirty="0">
                <a:solidFill>
                  <a:schemeClr val="tx1"/>
                </a:solidFill>
              </a:rPr>
              <a:t>b. </a:t>
            </a:r>
            <a:r>
              <a:rPr lang="en-US" dirty="0" err="1">
                <a:solidFill>
                  <a:schemeClr val="tx1"/>
                </a:solidFill>
              </a:rPr>
              <a:t>Melaporkan</a:t>
            </a:r>
            <a:r>
              <a:rPr lang="en-US" dirty="0">
                <a:solidFill>
                  <a:schemeClr val="tx1"/>
                </a:solidFill>
              </a:rPr>
              <a:t> </a:t>
            </a:r>
            <a:r>
              <a:rPr lang="en-US" dirty="0" err="1">
                <a:solidFill>
                  <a:schemeClr val="tx1"/>
                </a:solidFill>
              </a:rPr>
              <a:t>perkembangan</a:t>
            </a:r>
            <a:r>
              <a:rPr lang="en-US" dirty="0">
                <a:solidFill>
                  <a:schemeClr val="tx1"/>
                </a:solidFill>
              </a:rPr>
              <a:t> </a:t>
            </a:r>
            <a:r>
              <a:rPr lang="en-US" dirty="0" err="1">
                <a:solidFill>
                  <a:schemeClr val="tx1"/>
                </a:solidFill>
              </a:rPr>
              <a:t>pelaksanaan</a:t>
            </a:r>
            <a:r>
              <a:rPr lang="en-US" dirty="0">
                <a:solidFill>
                  <a:schemeClr val="tx1"/>
                </a:solidFill>
              </a:rPr>
              <a:t> </a:t>
            </a:r>
            <a:r>
              <a:rPr lang="en-US" dirty="0" err="1">
                <a:solidFill>
                  <a:schemeClr val="tx1"/>
                </a:solidFill>
              </a:rPr>
              <a:t>kegiatan</a:t>
            </a:r>
            <a:endParaRPr lang="en-US" dirty="0">
              <a:solidFill>
                <a:schemeClr val="tx1"/>
              </a:solidFill>
            </a:endParaRPr>
          </a:p>
          <a:p>
            <a:pPr eaLnBrk="1" hangingPunct="1">
              <a:defRPr/>
            </a:pPr>
            <a:r>
              <a:rPr lang="en-US" dirty="0">
                <a:solidFill>
                  <a:schemeClr val="tx1"/>
                </a:solidFill>
              </a:rPr>
              <a:t>c. </a:t>
            </a:r>
            <a:r>
              <a:rPr lang="en-US" dirty="0" err="1">
                <a:solidFill>
                  <a:schemeClr val="tx1"/>
                </a:solidFill>
              </a:rPr>
              <a:t>Menyiapkan</a:t>
            </a:r>
            <a:r>
              <a:rPr lang="en-US" dirty="0">
                <a:solidFill>
                  <a:schemeClr val="tx1"/>
                </a:solidFill>
              </a:rPr>
              <a:t> </a:t>
            </a:r>
            <a:r>
              <a:rPr lang="en-US" dirty="0" err="1">
                <a:solidFill>
                  <a:schemeClr val="tx1"/>
                </a:solidFill>
              </a:rPr>
              <a:t>Dokumen</a:t>
            </a:r>
            <a:r>
              <a:rPr lang="en-US" dirty="0">
                <a:solidFill>
                  <a:schemeClr val="tx1"/>
                </a:solidFill>
              </a:rPr>
              <a:t> </a:t>
            </a:r>
            <a:r>
              <a:rPr lang="en-US" dirty="0" err="1">
                <a:solidFill>
                  <a:schemeClr val="tx1"/>
                </a:solidFill>
              </a:rPr>
              <a:t>pelaksanaan</a:t>
            </a:r>
            <a:r>
              <a:rPr lang="en-US" dirty="0">
                <a:solidFill>
                  <a:schemeClr val="tx1"/>
                </a:solidFill>
              </a:rPr>
              <a:t> </a:t>
            </a:r>
            <a:r>
              <a:rPr lang="en-US" dirty="0" err="1">
                <a:solidFill>
                  <a:schemeClr val="tx1"/>
                </a:solidFill>
              </a:rPr>
              <a:t>kegiatan</a:t>
            </a:r>
            <a:r>
              <a:rPr lang="en-US" dirty="0">
                <a:solidFill>
                  <a:schemeClr val="tx1"/>
                </a:solidFill>
              </a:rPr>
              <a:t>.</a:t>
            </a:r>
          </a:p>
          <a:p>
            <a:pPr eaLnBrk="1" hangingPunct="1">
              <a:defRPr/>
            </a:pPr>
            <a:endParaRPr lang="en-US" dirty="0">
              <a:solidFill>
                <a:schemeClr val="tx1"/>
              </a:solidFill>
            </a:endParaRPr>
          </a:p>
          <a:p>
            <a:pPr eaLnBrk="1" hangingPunct="1">
              <a:defRPr/>
            </a:pPr>
            <a:r>
              <a:rPr lang="en-US" dirty="0" err="1">
                <a:solidFill>
                  <a:schemeClr val="tx1"/>
                </a:solidFill>
              </a:rPr>
              <a:t>Tugas</a:t>
            </a:r>
            <a:r>
              <a:rPr lang="en-US" dirty="0">
                <a:solidFill>
                  <a:schemeClr val="tx1"/>
                </a:solidFill>
              </a:rPr>
              <a:t> </a:t>
            </a:r>
            <a:r>
              <a:rPr lang="en-US" dirty="0" err="1">
                <a:solidFill>
                  <a:schemeClr val="tx1"/>
                </a:solidFill>
              </a:rPr>
              <a:t>Staf</a:t>
            </a:r>
            <a:r>
              <a:rPr lang="en-US" dirty="0">
                <a:solidFill>
                  <a:schemeClr val="tx1"/>
                </a:solidFill>
              </a:rPr>
              <a:t> </a:t>
            </a:r>
            <a:r>
              <a:rPr lang="en-US" dirty="0" err="1">
                <a:solidFill>
                  <a:schemeClr val="tx1"/>
                </a:solidFill>
              </a:rPr>
              <a:t>Pejabat</a:t>
            </a:r>
            <a:r>
              <a:rPr lang="en-US" dirty="0">
                <a:solidFill>
                  <a:schemeClr val="tx1"/>
                </a:solidFill>
              </a:rPr>
              <a:t> </a:t>
            </a:r>
            <a:r>
              <a:rPr lang="en-US" dirty="0" err="1">
                <a:solidFill>
                  <a:schemeClr val="tx1"/>
                </a:solidFill>
              </a:rPr>
              <a:t>Pelaksana</a:t>
            </a:r>
            <a:r>
              <a:rPr lang="en-US" dirty="0">
                <a:solidFill>
                  <a:schemeClr val="tx1"/>
                </a:solidFill>
              </a:rPr>
              <a:t> </a:t>
            </a:r>
            <a:r>
              <a:rPr lang="en-US" dirty="0" err="1">
                <a:solidFill>
                  <a:schemeClr val="tx1"/>
                </a:solidFill>
              </a:rPr>
              <a:t>Teknis</a:t>
            </a:r>
            <a:r>
              <a:rPr lang="en-US" dirty="0">
                <a:solidFill>
                  <a:schemeClr val="tx1"/>
                </a:solidFill>
              </a:rPr>
              <a:t> </a:t>
            </a:r>
            <a:r>
              <a:rPr lang="en-US" dirty="0" err="1">
                <a:solidFill>
                  <a:schemeClr val="tx1"/>
                </a:solidFill>
              </a:rPr>
              <a:t>Kegiatan</a:t>
            </a:r>
            <a:r>
              <a:rPr lang="en-US" dirty="0">
                <a:solidFill>
                  <a:schemeClr val="tx1"/>
                </a:solidFill>
              </a:rPr>
              <a:t> :</a:t>
            </a:r>
          </a:p>
          <a:p>
            <a:pPr eaLnBrk="1" hangingPunct="1">
              <a:defRPr/>
            </a:pPr>
            <a:r>
              <a:rPr lang="en-US" dirty="0">
                <a:solidFill>
                  <a:schemeClr val="tx1"/>
                </a:solidFill>
              </a:rPr>
              <a:t>a. </a:t>
            </a:r>
            <a:r>
              <a:rPr lang="en-US" dirty="0" err="1">
                <a:solidFill>
                  <a:schemeClr val="tx1"/>
                </a:solidFill>
              </a:rPr>
              <a:t>Membantu</a:t>
            </a:r>
            <a:r>
              <a:rPr lang="en-US" dirty="0">
                <a:solidFill>
                  <a:schemeClr val="tx1"/>
                </a:solidFill>
              </a:rPr>
              <a:t> PPTK </a:t>
            </a:r>
            <a:r>
              <a:rPr lang="en-US" dirty="0" err="1">
                <a:solidFill>
                  <a:schemeClr val="tx1"/>
                </a:solidFill>
              </a:rPr>
              <a:t>memb</a:t>
            </a:r>
            <a:r>
              <a:rPr lang="en-US" dirty="0">
                <a:solidFill>
                  <a:schemeClr val="tx1"/>
                </a:solidFill>
              </a:rPr>
              <a:t> at </a:t>
            </a:r>
            <a:r>
              <a:rPr lang="en-US" dirty="0" err="1">
                <a:solidFill>
                  <a:schemeClr val="tx1"/>
                </a:solidFill>
              </a:rPr>
              <a:t>kartu</a:t>
            </a:r>
            <a:r>
              <a:rPr lang="en-US" dirty="0">
                <a:solidFill>
                  <a:schemeClr val="tx1"/>
                </a:solidFill>
              </a:rPr>
              <a:t> </a:t>
            </a:r>
            <a:r>
              <a:rPr lang="en-US" dirty="0" err="1">
                <a:solidFill>
                  <a:schemeClr val="tx1"/>
                </a:solidFill>
              </a:rPr>
              <a:t>kendali</a:t>
            </a:r>
            <a:endParaRPr lang="en-US" dirty="0">
              <a:solidFill>
                <a:schemeClr val="tx1"/>
              </a:solidFill>
            </a:endParaRPr>
          </a:p>
          <a:p>
            <a:pPr eaLnBrk="1" hangingPunct="1">
              <a:defRPr/>
            </a:pPr>
            <a:r>
              <a:rPr lang="en-US" dirty="0">
                <a:solidFill>
                  <a:schemeClr val="tx1"/>
                </a:solidFill>
              </a:rPr>
              <a:t>b </a:t>
            </a:r>
            <a:r>
              <a:rPr lang="en-US" dirty="0" err="1">
                <a:solidFill>
                  <a:schemeClr val="tx1"/>
                </a:solidFill>
              </a:rPr>
              <a:t>Membantu</a:t>
            </a:r>
            <a:r>
              <a:rPr lang="en-US" dirty="0">
                <a:solidFill>
                  <a:schemeClr val="tx1"/>
                </a:solidFill>
              </a:rPr>
              <a:t> </a:t>
            </a:r>
            <a:r>
              <a:rPr lang="en-US" dirty="0" err="1">
                <a:solidFill>
                  <a:schemeClr val="tx1"/>
                </a:solidFill>
              </a:rPr>
              <a:t>membuat</a:t>
            </a:r>
            <a:r>
              <a:rPr lang="en-US" dirty="0">
                <a:solidFill>
                  <a:schemeClr val="tx1"/>
                </a:solidFill>
              </a:rPr>
              <a:t> </a:t>
            </a:r>
            <a:r>
              <a:rPr lang="en-US" dirty="0" err="1">
                <a:solidFill>
                  <a:schemeClr val="tx1"/>
                </a:solidFill>
              </a:rPr>
              <a:t>laporan</a:t>
            </a:r>
            <a:r>
              <a:rPr lang="en-US" dirty="0">
                <a:solidFill>
                  <a:schemeClr val="tx1"/>
                </a:solidFill>
              </a:rPr>
              <a:t> </a:t>
            </a:r>
            <a:r>
              <a:rPr lang="en-US" dirty="0" err="1">
                <a:solidFill>
                  <a:schemeClr val="tx1"/>
                </a:solidFill>
              </a:rPr>
              <a:t>perkembangan</a:t>
            </a:r>
            <a:r>
              <a:rPr lang="en-US" dirty="0">
                <a:solidFill>
                  <a:schemeClr val="tx1"/>
                </a:solidFill>
              </a:rPr>
              <a:t> </a:t>
            </a:r>
            <a:r>
              <a:rPr lang="en-US" dirty="0" err="1">
                <a:solidFill>
                  <a:schemeClr val="tx1"/>
                </a:solidFill>
              </a:rPr>
              <a:t>pelaksanaan</a:t>
            </a:r>
            <a:r>
              <a:rPr lang="en-US" dirty="0">
                <a:solidFill>
                  <a:schemeClr val="tx1"/>
                </a:solidFill>
              </a:rPr>
              <a:t> </a:t>
            </a:r>
            <a:r>
              <a:rPr lang="en-US" dirty="0" err="1">
                <a:solidFill>
                  <a:schemeClr val="tx1"/>
                </a:solidFill>
              </a:rPr>
              <a:t>kegiatan</a:t>
            </a:r>
            <a:r>
              <a:rPr lang="en-US" dirty="0">
                <a:solidFill>
                  <a:schemeClr val="tx1"/>
                </a:solidFill>
              </a:rPr>
              <a:t> </a:t>
            </a:r>
          </a:p>
          <a:p>
            <a:pPr eaLnBrk="1" hangingPunct="1">
              <a:defRPr/>
            </a:pPr>
            <a:r>
              <a:rPr lang="en-US" dirty="0">
                <a:solidFill>
                  <a:schemeClr val="tx1"/>
                </a:solidFill>
              </a:rPr>
              <a:t>c. </a:t>
            </a:r>
            <a:r>
              <a:rPr lang="en-US" dirty="0" err="1">
                <a:solidFill>
                  <a:schemeClr val="tx1"/>
                </a:solidFill>
              </a:rPr>
              <a:t>Membantu</a:t>
            </a:r>
            <a:r>
              <a:rPr lang="en-US" dirty="0">
                <a:solidFill>
                  <a:schemeClr val="tx1"/>
                </a:solidFill>
              </a:rPr>
              <a:t> </a:t>
            </a:r>
            <a:r>
              <a:rPr lang="en-US" dirty="0" err="1">
                <a:solidFill>
                  <a:schemeClr val="tx1"/>
                </a:solidFill>
              </a:rPr>
              <a:t>penatausaaan</a:t>
            </a:r>
            <a:r>
              <a:rPr lang="en-US" dirty="0">
                <a:solidFill>
                  <a:schemeClr val="tx1"/>
                </a:solidFill>
              </a:rPr>
              <a:t> </a:t>
            </a:r>
            <a:r>
              <a:rPr lang="en-US" dirty="0" err="1">
                <a:solidFill>
                  <a:schemeClr val="tx1"/>
                </a:solidFill>
              </a:rPr>
              <a:t>dokumen</a:t>
            </a:r>
            <a:r>
              <a:rPr lang="en-US" dirty="0">
                <a:solidFill>
                  <a:schemeClr val="tx1"/>
                </a:solidFill>
              </a:rPr>
              <a:t>/</a:t>
            </a:r>
            <a:r>
              <a:rPr lang="en-US" dirty="0" err="1">
                <a:solidFill>
                  <a:schemeClr val="tx1"/>
                </a:solidFill>
              </a:rPr>
              <a:t>bukti-bukti</a:t>
            </a:r>
            <a:r>
              <a:rPr lang="en-US" dirty="0">
                <a:solidFill>
                  <a:schemeClr val="tx1"/>
                </a:solidFill>
              </a:rPr>
              <a:t> </a:t>
            </a:r>
            <a:r>
              <a:rPr lang="en-US" dirty="0" err="1">
                <a:solidFill>
                  <a:schemeClr val="tx1"/>
                </a:solidFill>
              </a:rPr>
              <a:t>atas</a:t>
            </a:r>
            <a:r>
              <a:rPr lang="en-US" dirty="0">
                <a:solidFill>
                  <a:schemeClr val="tx1"/>
                </a:solidFill>
              </a:rPr>
              <a:t> </a:t>
            </a:r>
            <a:r>
              <a:rPr lang="en-US" dirty="0" err="1">
                <a:solidFill>
                  <a:schemeClr val="tx1"/>
                </a:solidFill>
              </a:rPr>
              <a:t>transaksi</a:t>
            </a:r>
            <a:r>
              <a:rPr lang="en-US" dirty="0">
                <a:solidFill>
                  <a:schemeClr val="tx1"/>
                </a:solidFill>
              </a:rPr>
              <a:t> </a:t>
            </a:r>
            <a:r>
              <a:rPr lang="en-US" dirty="0" err="1">
                <a:solidFill>
                  <a:schemeClr val="tx1"/>
                </a:solidFill>
              </a:rPr>
              <a:t>pada</a:t>
            </a:r>
            <a:r>
              <a:rPr lang="en-US" dirty="0">
                <a:solidFill>
                  <a:schemeClr val="tx1"/>
                </a:solidFill>
              </a:rPr>
              <a:t> </a:t>
            </a:r>
            <a:r>
              <a:rPr lang="en-US" dirty="0" err="1">
                <a:solidFill>
                  <a:schemeClr val="tx1"/>
                </a:solidFill>
              </a:rPr>
              <a:t>kegiatan</a:t>
            </a:r>
            <a:r>
              <a:rPr lang="en-US" dirty="0">
                <a:solidFill>
                  <a:schemeClr val="tx1"/>
                </a:solidFill>
              </a:rPr>
              <a:t> yang </a:t>
            </a:r>
            <a:r>
              <a:rPr lang="en-US" dirty="0" err="1">
                <a:solidFill>
                  <a:schemeClr val="tx1"/>
                </a:solidFill>
              </a:rPr>
              <a:t>bersangkutan</a:t>
            </a:r>
            <a:r>
              <a:rPr lang="en-US" dirty="0">
                <a:solidFill>
                  <a:schemeClr val="tx1"/>
                </a:solidFill>
              </a:rPr>
              <a:t>.</a:t>
            </a:r>
          </a:p>
        </p:txBody>
      </p:sp>
    </p:spTree>
    <p:extLst>
      <p:ext uri="{BB962C8B-B14F-4D97-AF65-F5344CB8AC3E}">
        <p14:creationId xmlns:p14="http://schemas.microsoft.com/office/powerpoint/2010/main" val="2584078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bwMode="grayWhite">
          <a:xfrm>
            <a:off x="-20638" y="46038"/>
            <a:ext cx="9164638" cy="8626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normAutofit fontScale="925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lgn="ctr">
              <a:defRPr/>
            </a:pPr>
            <a:r>
              <a:rPr lang="en-US" sz="3600" dirty="0">
                <a:solidFill>
                  <a:schemeClr val="tx1"/>
                </a:solidFill>
                <a:latin typeface="Bahnschrift Light SemiCondensed" pitchFamily="34" charset="0"/>
              </a:rPr>
              <a:t>1.6  </a:t>
            </a:r>
            <a:r>
              <a:rPr lang="nb-NO" sz="3600" dirty="0">
                <a:solidFill>
                  <a:schemeClr val="tx1"/>
                </a:solidFill>
                <a:latin typeface="Bahnschrift Light SemiCondensed" pitchFamily="34" charset="0"/>
              </a:rPr>
              <a:t>Penyusunan dan Penerapan Kebijakan yang Sehat </a:t>
            </a:r>
            <a:br>
              <a:rPr lang="nb-NO" sz="3600" dirty="0">
                <a:solidFill>
                  <a:schemeClr val="tx1"/>
                </a:solidFill>
                <a:latin typeface="Bahnschrift Light SemiCondensed" pitchFamily="34" charset="0"/>
              </a:rPr>
            </a:br>
            <a:r>
              <a:rPr lang="nb-NO" sz="3600" dirty="0">
                <a:solidFill>
                  <a:schemeClr val="tx1"/>
                </a:solidFill>
                <a:latin typeface="Bahnschrift Light SemiCondensed" pitchFamily="34" charset="0"/>
              </a:rPr>
              <a:t>        tentang Pembinaan SDM</a:t>
            </a:r>
            <a:endParaRPr lang="ru-RU" sz="3600" dirty="0">
              <a:solidFill>
                <a:schemeClr val="tx1"/>
              </a:solidFill>
              <a:latin typeface="Bahnschrift Light SemiCondensed" pitchFamily="34" charset="0"/>
            </a:endParaRPr>
          </a:p>
        </p:txBody>
      </p:sp>
      <p:sp>
        <p:nvSpPr>
          <p:cNvPr id="16391" name="Title 7"/>
          <p:cNvSpPr>
            <a:spLocks noGrp="1" noChangeArrowheads="1"/>
          </p:cNvSpPr>
          <p:nvPr>
            <p:ph type="title"/>
          </p:nvPr>
        </p:nvSpPr>
        <p:spPr bwMode="grayWhite">
          <a:xfrm>
            <a:off x="-20638" y="801043"/>
            <a:ext cx="3551758" cy="394493"/>
          </a:xfrm>
        </p:spPr>
        <p:txBody>
          <a:bodyPr>
            <a:normAutofit/>
          </a:bodyPr>
          <a:lstStyle/>
          <a:p>
            <a:pPr fontAlgn="auto">
              <a:spcAft>
                <a:spcPts val="0"/>
              </a:spcAft>
              <a:defRPr/>
            </a:pPr>
            <a:r>
              <a:rPr lang="en-US" altLang="en-US" sz="2000" b="1" dirty="0">
                <a:solidFill>
                  <a:schemeClr val="tx1"/>
                </a:solidFill>
                <a:latin typeface="+mn-lt"/>
              </a:rPr>
              <a:t>Level 1</a:t>
            </a:r>
            <a:endParaRPr lang="ru-RU" altLang="en-US" sz="2000" b="1" dirty="0">
              <a:solidFill>
                <a:schemeClr val="tx1"/>
              </a:solidFill>
              <a:latin typeface="+mn-lt"/>
            </a:endParaRPr>
          </a:p>
        </p:txBody>
      </p:sp>
      <p:sp>
        <p:nvSpPr>
          <p:cNvPr id="9" name="Rectangle 8"/>
          <p:cNvSpPr/>
          <p:nvPr/>
        </p:nvSpPr>
        <p:spPr>
          <a:xfrm>
            <a:off x="-1" y="1195536"/>
            <a:ext cx="8960643" cy="5545832"/>
          </a:xfrm>
          <a:prstGeom prst="rect">
            <a:avLst/>
          </a:prstGeom>
        </p:spPr>
        <p:style>
          <a:lnRef idx="1">
            <a:schemeClr val="accent2"/>
          </a:lnRef>
          <a:fillRef idx="2">
            <a:schemeClr val="accent2"/>
          </a:fillRef>
          <a:effectRef idx="1">
            <a:schemeClr val="accent2"/>
          </a:effectRef>
          <a:fontRef idx="minor">
            <a:schemeClr val="dk1"/>
          </a:fontRef>
        </p:style>
        <p:txBody>
          <a:bodyPr/>
          <a:lstStyle/>
          <a:p>
            <a:pPr marL="228600" indent="-228600" eaLnBrk="1" hangingPunct="1">
              <a:defRPr/>
            </a:pPr>
            <a:r>
              <a:rPr lang="en-US" dirty="0">
                <a:solidFill>
                  <a:schemeClr val="tx1"/>
                </a:solidFill>
              </a:rPr>
              <a:t>1) PP 11 </a:t>
            </a:r>
            <a:r>
              <a:rPr lang="en-US" dirty="0" err="1">
                <a:solidFill>
                  <a:schemeClr val="tx1"/>
                </a:solidFill>
              </a:rPr>
              <a:t>tahun</a:t>
            </a:r>
            <a:r>
              <a:rPr lang="en-US" dirty="0">
                <a:solidFill>
                  <a:schemeClr val="tx1"/>
                </a:solidFill>
              </a:rPr>
              <a:t> 2017 </a:t>
            </a:r>
            <a:r>
              <a:rPr lang="en-US" dirty="0" err="1">
                <a:solidFill>
                  <a:schemeClr val="tx1"/>
                </a:solidFill>
              </a:rPr>
              <a:t>tentang</a:t>
            </a:r>
            <a:r>
              <a:rPr lang="en-US" dirty="0">
                <a:solidFill>
                  <a:schemeClr val="tx1"/>
                </a:solidFill>
              </a:rPr>
              <a:t> </a:t>
            </a:r>
            <a:r>
              <a:rPr lang="en-US" dirty="0" err="1">
                <a:solidFill>
                  <a:schemeClr val="tx1"/>
                </a:solidFill>
              </a:rPr>
              <a:t>Manajemen</a:t>
            </a:r>
            <a:r>
              <a:rPr lang="en-US" dirty="0">
                <a:solidFill>
                  <a:schemeClr val="tx1"/>
                </a:solidFill>
              </a:rPr>
              <a:t> </a:t>
            </a:r>
            <a:r>
              <a:rPr lang="en-US" dirty="0" err="1">
                <a:solidFill>
                  <a:schemeClr val="tx1"/>
                </a:solidFill>
              </a:rPr>
              <a:t>Pegawai</a:t>
            </a:r>
            <a:r>
              <a:rPr lang="en-US" dirty="0">
                <a:solidFill>
                  <a:schemeClr val="tx1"/>
                </a:solidFill>
              </a:rPr>
              <a:t> </a:t>
            </a:r>
            <a:r>
              <a:rPr lang="en-US" dirty="0" err="1">
                <a:solidFill>
                  <a:schemeClr val="tx1"/>
                </a:solidFill>
              </a:rPr>
              <a:t>Negeri</a:t>
            </a:r>
            <a:r>
              <a:rPr lang="en-US" dirty="0">
                <a:solidFill>
                  <a:schemeClr val="tx1"/>
                </a:solidFill>
              </a:rPr>
              <a:t> </a:t>
            </a:r>
            <a:r>
              <a:rPr lang="en-US" dirty="0" err="1">
                <a:solidFill>
                  <a:schemeClr val="tx1"/>
                </a:solidFill>
              </a:rPr>
              <a:t>Sipil</a:t>
            </a:r>
            <a:r>
              <a:rPr lang="en-US" dirty="0">
                <a:solidFill>
                  <a:schemeClr val="tx1"/>
                </a:solidFill>
              </a:rPr>
              <a:t>;</a:t>
            </a:r>
          </a:p>
          <a:p>
            <a:pPr marL="228600" indent="-228600" eaLnBrk="1" hangingPunct="1">
              <a:defRPr/>
            </a:pPr>
            <a:r>
              <a:rPr lang="en-US" dirty="0">
                <a:solidFill>
                  <a:schemeClr val="tx1"/>
                </a:solidFill>
              </a:rPr>
              <a:t>2) </a:t>
            </a:r>
            <a:r>
              <a:rPr lang="en-US" dirty="0" err="1">
                <a:solidFill>
                  <a:schemeClr val="tx1"/>
                </a:solidFill>
              </a:rPr>
              <a:t>Permenpan</a:t>
            </a:r>
            <a:r>
              <a:rPr lang="en-US" dirty="0">
                <a:solidFill>
                  <a:schemeClr val="tx1"/>
                </a:solidFill>
              </a:rPr>
              <a:t> RB </a:t>
            </a:r>
            <a:r>
              <a:rPr lang="en-US" dirty="0" err="1">
                <a:solidFill>
                  <a:schemeClr val="tx1"/>
                </a:solidFill>
              </a:rPr>
              <a:t>Nomor</a:t>
            </a:r>
            <a:r>
              <a:rPr lang="en-US" dirty="0">
                <a:solidFill>
                  <a:schemeClr val="tx1"/>
                </a:solidFill>
              </a:rPr>
              <a:t> 13 </a:t>
            </a:r>
            <a:r>
              <a:rPr lang="en-US" dirty="0" err="1">
                <a:solidFill>
                  <a:schemeClr val="tx1"/>
                </a:solidFill>
              </a:rPr>
              <a:t>Tahun</a:t>
            </a:r>
            <a:r>
              <a:rPr lang="en-US" dirty="0">
                <a:solidFill>
                  <a:schemeClr val="tx1"/>
                </a:solidFill>
              </a:rPr>
              <a:t> 2014 </a:t>
            </a:r>
            <a:r>
              <a:rPr lang="en-US" dirty="0" err="1">
                <a:solidFill>
                  <a:schemeClr val="tx1"/>
                </a:solidFill>
              </a:rPr>
              <a:t>tanggal</a:t>
            </a:r>
            <a:r>
              <a:rPr lang="en-US" dirty="0">
                <a:solidFill>
                  <a:schemeClr val="tx1"/>
                </a:solidFill>
              </a:rPr>
              <a:t> 27 </a:t>
            </a:r>
            <a:r>
              <a:rPr lang="en-US" dirty="0" err="1">
                <a:solidFill>
                  <a:schemeClr val="tx1"/>
                </a:solidFill>
              </a:rPr>
              <a:t>Maret</a:t>
            </a:r>
            <a:r>
              <a:rPr lang="en-US" dirty="0">
                <a:solidFill>
                  <a:schemeClr val="tx1"/>
                </a:solidFill>
              </a:rPr>
              <a:t> 2014 </a:t>
            </a:r>
            <a:r>
              <a:rPr lang="en-US" dirty="0" err="1">
                <a:solidFill>
                  <a:schemeClr val="tx1"/>
                </a:solidFill>
              </a:rPr>
              <a:t>tentang</a:t>
            </a:r>
            <a:r>
              <a:rPr lang="en-US" dirty="0">
                <a:solidFill>
                  <a:schemeClr val="tx1"/>
                </a:solidFill>
              </a:rPr>
              <a:t> Tata </a:t>
            </a:r>
            <a:r>
              <a:rPr lang="en-US" dirty="0" err="1">
                <a:solidFill>
                  <a:schemeClr val="tx1"/>
                </a:solidFill>
              </a:rPr>
              <a:t>cara</a:t>
            </a:r>
            <a:r>
              <a:rPr lang="en-US" dirty="0">
                <a:solidFill>
                  <a:schemeClr val="tx1"/>
                </a:solidFill>
              </a:rPr>
              <a:t> </a:t>
            </a:r>
            <a:r>
              <a:rPr lang="en-US" dirty="0" err="1">
                <a:solidFill>
                  <a:schemeClr val="tx1"/>
                </a:solidFill>
              </a:rPr>
              <a:t>Pengisian</a:t>
            </a:r>
            <a:r>
              <a:rPr lang="en-US" dirty="0">
                <a:solidFill>
                  <a:schemeClr val="tx1"/>
                </a:solidFill>
              </a:rPr>
              <a:t>     </a:t>
            </a:r>
            <a:r>
              <a:rPr lang="en-US" dirty="0" err="1">
                <a:solidFill>
                  <a:schemeClr val="tx1"/>
                </a:solidFill>
              </a:rPr>
              <a:t>Jabatan</a:t>
            </a:r>
            <a:r>
              <a:rPr lang="en-US" dirty="0">
                <a:solidFill>
                  <a:schemeClr val="tx1"/>
                </a:solidFill>
              </a:rPr>
              <a:t> </a:t>
            </a:r>
            <a:r>
              <a:rPr lang="en-US" dirty="0" err="1">
                <a:solidFill>
                  <a:schemeClr val="tx1"/>
                </a:solidFill>
              </a:rPr>
              <a:t>Pimpinan</a:t>
            </a:r>
            <a:r>
              <a:rPr lang="en-US" dirty="0">
                <a:solidFill>
                  <a:schemeClr val="tx1"/>
                </a:solidFill>
              </a:rPr>
              <a:t> Tinggi </a:t>
            </a:r>
            <a:r>
              <a:rPr lang="en-US" dirty="0" err="1">
                <a:solidFill>
                  <a:schemeClr val="tx1"/>
                </a:solidFill>
              </a:rPr>
              <a:t>Secara</a:t>
            </a:r>
            <a:r>
              <a:rPr lang="en-US" dirty="0">
                <a:solidFill>
                  <a:schemeClr val="tx1"/>
                </a:solidFill>
              </a:rPr>
              <a:t> Terbuka di </a:t>
            </a:r>
            <a:r>
              <a:rPr lang="en-US" dirty="0" err="1">
                <a:solidFill>
                  <a:schemeClr val="tx1"/>
                </a:solidFill>
              </a:rPr>
              <a:t>Lingkungann</a:t>
            </a:r>
            <a:r>
              <a:rPr lang="en-US" dirty="0">
                <a:solidFill>
                  <a:schemeClr val="tx1"/>
                </a:solidFill>
              </a:rPr>
              <a:t> </a:t>
            </a:r>
            <a:r>
              <a:rPr lang="en-US" dirty="0" err="1">
                <a:solidFill>
                  <a:schemeClr val="tx1"/>
                </a:solidFill>
              </a:rPr>
              <a:t>Instansi</a:t>
            </a:r>
            <a:r>
              <a:rPr lang="en-US" dirty="0">
                <a:solidFill>
                  <a:schemeClr val="tx1"/>
                </a:solidFill>
              </a:rPr>
              <a:t> </a:t>
            </a:r>
            <a:r>
              <a:rPr lang="en-US" dirty="0" err="1">
                <a:solidFill>
                  <a:schemeClr val="tx1"/>
                </a:solidFill>
              </a:rPr>
              <a:t>Pemerintah</a:t>
            </a:r>
            <a:r>
              <a:rPr lang="en-US" dirty="0">
                <a:solidFill>
                  <a:schemeClr val="tx1"/>
                </a:solidFill>
              </a:rPr>
              <a:t>;</a:t>
            </a:r>
          </a:p>
          <a:p>
            <a:pPr marL="228600" indent="-228600" eaLnBrk="1" hangingPunct="1">
              <a:defRPr/>
            </a:pPr>
            <a:r>
              <a:rPr lang="en-US" dirty="0">
                <a:solidFill>
                  <a:schemeClr val="tx1"/>
                </a:solidFill>
              </a:rPr>
              <a:t>3) </a:t>
            </a:r>
            <a:r>
              <a:rPr lang="en-US" dirty="0" err="1">
                <a:solidFill>
                  <a:schemeClr val="tx1"/>
                </a:solidFill>
              </a:rPr>
              <a:t>Perwal</a:t>
            </a:r>
            <a:r>
              <a:rPr lang="en-US" dirty="0">
                <a:solidFill>
                  <a:schemeClr val="tx1"/>
                </a:solidFill>
              </a:rPr>
              <a:t> 57 </a:t>
            </a:r>
            <a:r>
              <a:rPr lang="en-US" dirty="0" err="1">
                <a:solidFill>
                  <a:schemeClr val="tx1"/>
                </a:solidFill>
              </a:rPr>
              <a:t>Tahun</a:t>
            </a:r>
            <a:r>
              <a:rPr lang="en-US" dirty="0">
                <a:solidFill>
                  <a:schemeClr val="tx1"/>
                </a:solidFill>
              </a:rPr>
              <a:t> 2018 </a:t>
            </a:r>
            <a:r>
              <a:rPr lang="en-US" dirty="0" err="1">
                <a:solidFill>
                  <a:schemeClr val="tx1"/>
                </a:solidFill>
              </a:rPr>
              <a:t>tentang</a:t>
            </a:r>
            <a:r>
              <a:rPr lang="en-US" dirty="0">
                <a:solidFill>
                  <a:schemeClr val="tx1"/>
                </a:solidFill>
              </a:rPr>
              <a:t> </a:t>
            </a:r>
            <a:r>
              <a:rPr lang="en-US" dirty="0" err="1">
                <a:solidFill>
                  <a:schemeClr val="tx1"/>
                </a:solidFill>
              </a:rPr>
              <a:t>Pedoman</a:t>
            </a:r>
            <a:r>
              <a:rPr lang="en-US" dirty="0">
                <a:solidFill>
                  <a:schemeClr val="tx1"/>
                </a:solidFill>
              </a:rPr>
              <a:t> </a:t>
            </a:r>
            <a:r>
              <a:rPr lang="en-US" dirty="0" err="1">
                <a:solidFill>
                  <a:schemeClr val="tx1"/>
                </a:solidFill>
              </a:rPr>
              <a:t>kepegawaian</a:t>
            </a:r>
            <a:r>
              <a:rPr lang="en-US" dirty="0">
                <a:solidFill>
                  <a:schemeClr val="tx1"/>
                </a:solidFill>
              </a:rPr>
              <a:t> Non PNS;</a:t>
            </a:r>
          </a:p>
          <a:p>
            <a:pPr marL="228600" indent="-228600" eaLnBrk="1" hangingPunct="1">
              <a:defRPr/>
            </a:pPr>
            <a:r>
              <a:rPr lang="en-US" dirty="0">
                <a:solidFill>
                  <a:schemeClr val="tx1"/>
                </a:solidFill>
              </a:rPr>
              <a:t>3) </a:t>
            </a:r>
            <a:r>
              <a:rPr lang="en-US" dirty="0" err="1">
                <a:solidFill>
                  <a:schemeClr val="tx1"/>
                </a:solidFill>
              </a:rPr>
              <a:t>Kep</a:t>
            </a:r>
            <a:r>
              <a:rPr lang="en-US" dirty="0">
                <a:solidFill>
                  <a:schemeClr val="tx1"/>
                </a:solidFill>
              </a:rPr>
              <a:t> </a:t>
            </a:r>
            <a:r>
              <a:rPr lang="en-US" dirty="0" err="1">
                <a:solidFill>
                  <a:schemeClr val="tx1"/>
                </a:solidFill>
              </a:rPr>
              <a:t>Kepala</a:t>
            </a:r>
            <a:r>
              <a:rPr lang="en-US" dirty="0">
                <a:solidFill>
                  <a:schemeClr val="tx1"/>
                </a:solidFill>
              </a:rPr>
              <a:t> BKPSDA No 800 I 381-BKPSDA SOP BKPSDA, </a:t>
            </a:r>
            <a:r>
              <a:rPr lang="en-US" dirty="0" err="1">
                <a:solidFill>
                  <a:schemeClr val="tx1"/>
                </a:solidFill>
              </a:rPr>
              <a:t>diantaranya</a:t>
            </a:r>
            <a:r>
              <a:rPr lang="en-US" dirty="0">
                <a:solidFill>
                  <a:schemeClr val="tx1"/>
                </a:solidFill>
              </a:rPr>
              <a:t> </a:t>
            </a:r>
            <a:r>
              <a:rPr lang="en-US" dirty="0" err="1">
                <a:solidFill>
                  <a:schemeClr val="tx1"/>
                </a:solidFill>
              </a:rPr>
              <a:t>terdiri</a:t>
            </a:r>
            <a:r>
              <a:rPr lang="en-US" dirty="0">
                <a:solidFill>
                  <a:schemeClr val="tx1"/>
                </a:solidFill>
              </a:rPr>
              <a:t> </a:t>
            </a:r>
            <a:r>
              <a:rPr lang="en-US" dirty="0" err="1">
                <a:solidFill>
                  <a:schemeClr val="tx1"/>
                </a:solidFill>
              </a:rPr>
              <a:t>dari</a:t>
            </a:r>
            <a:r>
              <a:rPr lang="en-US" dirty="0">
                <a:solidFill>
                  <a:schemeClr val="tx1"/>
                </a:solidFill>
              </a:rPr>
              <a:t> : </a:t>
            </a:r>
          </a:p>
          <a:p>
            <a:pPr marL="282575" indent="-282575" eaLnBrk="1" hangingPunct="1">
              <a:defRPr/>
            </a:pPr>
            <a:r>
              <a:rPr lang="en-US" dirty="0">
                <a:solidFill>
                  <a:schemeClr val="tx1"/>
                </a:solidFill>
              </a:rPr>
              <a:t>     a. SOP </a:t>
            </a:r>
            <a:r>
              <a:rPr lang="en-US" dirty="0" err="1">
                <a:solidFill>
                  <a:schemeClr val="tx1"/>
                </a:solidFill>
              </a:rPr>
              <a:t>Pemberkasan</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Pengusulan</a:t>
            </a:r>
            <a:r>
              <a:rPr lang="en-US" dirty="0">
                <a:solidFill>
                  <a:schemeClr val="tx1"/>
                </a:solidFill>
              </a:rPr>
              <a:t> NIP CPNS</a:t>
            </a:r>
          </a:p>
          <a:p>
            <a:pPr marL="282575" indent="-282575" eaLnBrk="1" hangingPunct="1">
              <a:defRPr/>
            </a:pPr>
            <a:r>
              <a:rPr lang="en-US" dirty="0">
                <a:solidFill>
                  <a:schemeClr val="tx1"/>
                </a:solidFill>
              </a:rPr>
              <a:t>     b. SOP </a:t>
            </a:r>
            <a:r>
              <a:rPr lang="en-US" dirty="0" err="1">
                <a:solidFill>
                  <a:schemeClr val="tx1"/>
                </a:solidFill>
              </a:rPr>
              <a:t>Pelaksanaan</a:t>
            </a:r>
            <a:r>
              <a:rPr lang="en-US" dirty="0">
                <a:solidFill>
                  <a:schemeClr val="tx1"/>
                </a:solidFill>
              </a:rPr>
              <a:t> </a:t>
            </a:r>
            <a:r>
              <a:rPr lang="en-US" dirty="0" err="1">
                <a:solidFill>
                  <a:schemeClr val="tx1"/>
                </a:solidFill>
              </a:rPr>
              <a:t>Ujian</a:t>
            </a:r>
            <a:r>
              <a:rPr lang="en-US" dirty="0">
                <a:solidFill>
                  <a:schemeClr val="tx1"/>
                </a:solidFill>
              </a:rPr>
              <a:t> </a:t>
            </a:r>
            <a:r>
              <a:rPr lang="en-US" dirty="0" err="1">
                <a:solidFill>
                  <a:schemeClr val="tx1"/>
                </a:solidFill>
              </a:rPr>
              <a:t>Seleksi</a:t>
            </a:r>
            <a:r>
              <a:rPr lang="en-US" dirty="0">
                <a:solidFill>
                  <a:schemeClr val="tx1"/>
                </a:solidFill>
              </a:rPr>
              <a:t> </a:t>
            </a:r>
            <a:r>
              <a:rPr lang="en-US" dirty="0" err="1">
                <a:solidFill>
                  <a:schemeClr val="tx1"/>
                </a:solidFill>
              </a:rPr>
              <a:t>Penerimaan</a:t>
            </a:r>
            <a:r>
              <a:rPr lang="en-US" dirty="0">
                <a:solidFill>
                  <a:schemeClr val="tx1"/>
                </a:solidFill>
              </a:rPr>
              <a:t> CPNS </a:t>
            </a:r>
          </a:p>
          <a:p>
            <a:pPr marL="282575" indent="-282575" eaLnBrk="1" hangingPunct="1">
              <a:defRPr/>
            </a:pPr>
            <a:r>
              <a:rPr lang="en-US" dirty="0">
                <a:solidFill>
                  <a:schemeClr val="tx1"/>
                </a:solidFill>
              </a:rPr>
              <a:t>     c. SOP </a:t>
            </a:r>
            <a:r>
              <a:rPr lang="en-US" dirty="0" err="1">
                <a:solidFill>
                  <a:schemeClr val="tx1"/>
                </a:solidFill>
              </a:rPr>
              <a:t>Penyusunan</a:t>
            </a:r>
            <a:r>
              <a:rPr lang="en-US" dirty="0">
                <a:solidFill>
                  <a:schemeClr val="tx1"/>
                </a:solidFill>
              </a:rPr>
              <a:t> e-</a:t>
            </a:r>
            <a:r>
              <a:rPr lang="en-US" dirty="0" err="1">
                <a:solidFill>
                  <a:schemeClr val="tx1"/>
                </a:solidFill>
              </a:rPr>
              <a:t>Formasi</a:t>
            </a:r>
            <a:endParaRPr lang="en-US" dirty="0">
              <a:solidFill>
                <a:schemeClr val="tx1"/>
              </a:solidFill>
            </a:endParaRPr>
          </a:p>
          <a:p>
            <a:pPr marL="282575" indent="-282575" eaLnBrk="1" hangingPunct="1">
              <a:defRPr/>
            </a:pPr>
            <a:r>
              <a:rPr lang="en-US" dirty="0">
                <a:solidFill>
                  <a:schemeClr val="tx1"/>
                </a:solidFill>
              </a:rPr>
              <a:t>     d. SOP </a:t>
            </a:r>
            <a:r>
              <a:rPr lang="en-US" dirty="0" err="1">
                <a:solidFill>
                  <a:schemeClr val="tx1"/>
                </a:solidFill>
              </a:rPr>
              <a:t>Pengiriman</a:t>
            </a:r>
            <a:r>
              <a:rPr lang="en-US" dirty="0">
                <a:solidFill>
                  <a:schemeClr val="tx1"/>
                </a:solidFill>
              </a:rPr>
              <a:t> </a:t>
            </a:r>
            <a:r>
              <a:rPr lang="en-US" dirty="0" err="1">
                <a:solidFill>
                  <a:schemeClr val="tx1"/>
                </a:solidFill>
              </a:rPr>
              <a:t>Peserta</a:t>
            </a:r>
            <a:r>
              <a:rPr lang="en-US" dirty="0">
                <a:solidFill>
                  <a:schemeClr val="tx1"/>
                </a:solidFill>
              </a:rPr>
              <a:t> </a:t>
            </a:r>
            <a:r>
              <a:rPr lang="en-US" dirty="0" err="1">
                <a:solidFill>
                  <a:schemeClr val="tx1"/>
                </a:solidFill>
              </a:rPr>
              <a:t>Diklat</a:t>
            </a:r>
            <a:r>
              <a:rPr lang="en-US" dirty="0">
                <a:solidFill>
                  <a:schemeClr val="tx1"/>
                </a:solidFill>
              </a:rPr>
              <a:t> </a:t>
            </a:r>
            <a:r>
              <a:rPr lang="en-US" dirty="0" err="1">
                <a:solidFill>
                  <a:schemeClr val="tx1"/>
                </a:solidFill>
              </a:rPr>
              <a:t>Kepemimpinan</a:t>
            </a:r>
            <a:endParaRPr lang="en-US" dirty="0">
              <a:solidFill>
                <a:schemeClr val="tx1"/>
              </a:solidFill>
            </a:endParaRPr>
          </a:p>
          <a:p>
            <a:pPr marL="282575" indent="-282575" eaLnBrk="1" hangingPunct="1">
              <a:defRPr/>
            </a:pPr>
            <a:r>
              <a:rPr lang="en-US" dirty="0">
                <a:solidFill>
                  <a:schemeClr val="tx1"/>
                </a:solidFill>
              </a:rPr>
              <a:t>     e. SOP </a:t>
            </a:r>
            <a:r>
              <a:rPr lang="en-US" dirty="0" err="1">
                <a:solidFill>
                  <a:schemeClr val="tx1"/>
                </a:solidFill>
              </a:rPr>
              <a:t>Pengiriman</a:t>
            </a:r>
            <a:r>
              <a:rPr lang="en-US" dirty="0">
                <a:solidFill>
                  <a:schemeClr val="tx1"/>
                </a:solidFill>
              </a:rPr>
              <a:t> </a:t>
            </a:r>
            <a:r>
              <a:rPr lang="en-US" dirty="0" err="1">
                <a:solidFill>
                  <a:schemeClr val="tx1"/>
                </a:solidFill>
              </a:rPr>
              <a:t>Peserta</a:t>
            </a:r>
            <a:r>
              <a:rPr lang="en-US" dirty="0">
                <a:solidFill>
                  <a:schemeClr val="tx1"/>
                </a:solidFill>
              </a:rPr>
              <a:t> </a:t>
            </a:r>
            <a:r>
              <a:rPr lang="en-US" dirty="0" err="1">
                <a:solidFill>
                  <a:schemeClr val="tx1"/>
                </a:solidFill>
              </a:rPr>
              <a:t>Diklat</a:t>
            </a:r>
            <a:r>
              <a:rPr lang="en-US" dirty="0">
                <a:solidFill>
                  <a:schemeClr val="tx1"/>
                </a:solidFill>
              </a:rPr>
              <a:t> </a:t>
            </a:r>
            <a:r>
              <a:rPr lang="en-US" dirty="0" err="1">
                <a:solidFill>
                  <a:schemeClr val="tx1"/>
                </a:solidFill>
              </a:rPr>
              <a:t>Teknis</a:t>
            </a:r>
            <a:endParaRPr lang="en-US" dirty="0">
              <a:solidFill>
                <a:schemeClr val="tx1"/>
              </a:solidFill>
            </a:endParaRPr>
          </a:p>
          <a:p>
            <a:pPr marL="282575" indent="-282575" eaLnBrk="1" hangingPunct="1">
              <a:defRPr/>
            </a:pPr>
            <a:r>
              <a:rPr lang="en-US" dirty="0">
                <a:solidFill>
                  <a:schemeClr val="tx1"/>
                </a:solidFill>
              </a:rPr>
              <a:t>     f. SOP </a:t>
            </a:r>
            <a:r>
              <a:rPr lang="en-US" dirty="0" err="1">
                <a:solidFill>
                  <a:schemeClr val="tx1"/>
                </a:solidFill>
              </a:rPr>
              <a:t>Pelayanan</a:t>
            </a:r>
            <a:r>
              <a:rPr lang="en-US" dirty="0">
                <a:solidFill>
                  <a:schemeClr val="tx1"/>
                </a:solidFill>
              </a:rPr>
              <a:t> </a:t>
            </a:r>
            <a:r>
              <a:rPr lang="en-US" dirty="0" err="1">
                <a:solidFill>
                  <a:schemeClr val="tx1"/>
                </a:solidFill>
              </a:rPr>
              <a:t>Kenaikan</a:t>
            </a:r>
            <a:r>
              <a:rPr lang="en-US" dirty="0">
                <a:solidFill>
                  <a:schemeClr val="tx1"/>
                </a:solidFill>
              </a:rPr>
              <a:t> </a:t>
            </a:r>
            <a:r>
              <a:rPr lang="en-US" dirty="0" err="1">
                <a:solidFill>
                  <a:schemeClr val="tx1"/>
                </a:solidFill>
              </a:rPr>
              <a:t>Gaji</a:t>
            </a:r>
            <a:r>
              <a:rPr lang="en-US" dirty="0">
                <a:solidFill>
                  <a:schemeClr val="tx1"/>
                </a:solidFill>
              </a:rPr>
              <a:t> </a:t>
            </a:r>
            <a:r>
              <a:rPr lang="en-US" dirty="0" err="1">
                <a:solidFill>
                  <a:schemeClr val="tx1"/>
                </a:solidFill>
              </a:rPr>
              <a:t>Berkala</a:t>
            </a:r>
            <a:r>
              <a:rPr lang="en-US" dirty="0">
                <a:solidFill>
                  <a:schemeClr val="tx1"/>
                </a:solidFill>
              </a:rPr>
              <a:t> </a:t>
            </a:r>
          </a:p>
          <a:p>
            <a:pPr marL="282575" indent="-282575" eaLnBrk="1" hangingPunct="1">
              <a:defRPr/>
            </a:pPr>
            <a:r>
              <a:rPr lang="en-US" dirty="0">
                <a:solidFill>
                  <a:schemeClr val="tx1"/>
                </a:solidFill>
              </a:rPr>
              <a:t>     g. SOP </a:t>
            </a:r>
            <a:r>
              <a:rPr lang="en-US" dirty="0" err="1">
                <a:solidFill>
                  <a:schemeClr val="tx1"/>
                </a:solidFill>
              </a:rPr>
              <a:t>Pelayanan</a:t>
            </a:r>
            <a:r>
              <a:rPr lang="en-US" dirty="0">
                <a:solidFill>
                  <a:schemeClr val="tx1"/>
                </a:solidFill>
              </a:rPr>
              <a:t> </a:t>
            </a:r>
            <a:r>
              <a:rPr lang="en-US" dirty="0" err="1">
                <a:solidFill>
                  <a:schemeClr val="tx1"/>
                </a:solidFill>
              </a:rPr>
              <a:t>Pensiunan</a:t>
            </a:r>
            <a:r>
              <a:rPr lang="en-US" dirty="0">
                <a:solidFill>
                  <a:schemeClr val="tx1"/>
                </a:solidFill>
              </a:rPr>
              <a:t> APS;</a:t>
            </a:r>
          </a:p>
          <a:p>
            <a:pPr marL="228600" indent="-228600" eaLnBrk="1" hangingPunct="1">
              <a:defRPr/>
            </a:pPr>
            <a:r>
              <a:rPr lang="en-US" dirty="0">
                <a:solidFill>
                  <a:schemeClr val="tx1"/>
                </a:solidFill>
              </a:rPr>
              <a:t>6) </a:t>
            </a:r>
            <a:r>
              <a:rPr lang="en-US" dirty="0" err="1">
                <a:solidFill>
                  <a:schemeClr val="tx1"/>
                </a:solidFill>
              </a:rPr>
              <a:t>Keputusan</a:t>
            </a:r>
            <a:r>
              <a:rPr lang="en-US" dirty="0">
                <a:solidFill>
                  <a:schemeClr val="tx1"/>
                </a:solidFill>
              </a:rPr>
              <a:t> </a:t>
            </a:r>
            <a:r>
              <a:rPr lang="en-US" dirty="0" err="1">
                <a:solidFill>
                  <a:schemeClr val="tx1"/>
                </a:solidFill>
              </a:rPr>
              <a:t>Inspektur</a:t>
            </a:r>
            <a:r>
              <a:rPr lang="en-US" dirty="0">
                <a:solidFill>
                  <a:schemeClr val="tx1"/>
                </a:solidFill>
              </a:rPr>
              <a:t> Kota </a:t>
            </a:r>
            <a:r>
              <a:rPr lang="en-US" dirty="0" err="1">
                <a:solidFill>
                  <a:schemeClr val="tx1"/>
                </a:solidFill>
              </a:rPr>
              <a:t>Mercure</a:t>
            </a:r>
            <a:r>
              <a:rPr lang="en-US" dirty="0">
                <a:solidFill>
                  <a:schemeClr val="tx1"/>
                </a:solidFill>
              </a:rPr>
              <a:t> </a:t>
            </a:r>
            <a:r>
              <a:rPr lang="en-US" dirty="0" err="1">
                <a:solidFill>
                  <a:schemeClr val="tx1"/>
                </a:solidFill>
              </a:rPr>
              <a:t>Nomor</a:t>
            </a:r>
            <a:r>
              <a:rPr lang="en-US" dirty="0">
                <a:solidFill>
                  <a:schemeClr val="tx1"/>
                </a:solidFill>
              </a:rPr>
              <a:t> 700/258 - </a:t>
            </a:r>
            <a:r>
              <a:rPr lang="en-US" dirty="0" err="1">
                <a:solidFill>
                  <a:schemeClr val="tx1"/>
                </a:solidFill>
              </a:rPr>
              <a:t>Inspektorat</a:t>
            </a:r>
            <a:r>
              <a:rPr lang="en-US" dirty="0">
                <a:solidFill>
                  <a:schemeClr val="tx1"/>
                </a:solidFill>
              </a:rPr>
              <a:t> </a:t>
            </a:r>
            <a:r>
              <a:rPr lang="en-US" dirty="0" err="1">
                <a:solidFill>
                  <a:schemeClr val="tx1"/>
                </a:solidFill>
              </a:rPr>
              <a:t>Tahun</a:t>
            </a:r>
            <a:r>
              <a:rPr lang="en-US" dirty="0">
                <a:solidFill>
                  <a:schemeClr val="tx1"/>
                </a:solidFill>
              </a:rPr>
              <a:t> 2017 </a:t>
            </a:r>
            <a:r>
              <a:rPr lang="en-US" dirty="0" err="1">
                <a:solidFill>
                  <a:schemeClr val="tx1"/>
                </a:solidFill>
              </a:rPr>
              <a:t>tentang</a:t>
            </a:r>
            <a:r>
              <a:rPr lang="en-US" dirty="0">
                <a:solidFill>
                  <a:schemeClr val="tx1"/>
                </a:solidFill>
              </a:rPr>
              <a:t> </a:t>
            </a:r>
            <a:r>
              <a:rPr lang="en-US" dirty="0" err="1">
                <a:solidFill>
                  <a:schemeClr val="tx1"/>
                </a:solidFill>
              </a:rPr>
              <a:t>Penetapan</a:t>
            </a:r>
            <a:r>
              <a:rPr lang="en-US" dirty="0">
                <a:solidFill>
                  <a:schemeClr val="tx1"/>
                </a:solidFill>
              </a:rPr>
              <a:t> </a:t>
            </a:r>
            <a:r>
              <a:rPr lang="en-US" dirty="0" err="1">
                <a:solidFill>
                  <a:schemeClr val="tx1"/>
                </a:solidFill>
              </a:rPr>
              <a:t>Standar</a:t>
            </a:r>
            <a:r>
              <a:rPr lang="en-US" dirty="0">
                <a:solidFill>
                  <a:schemeClr val="tx1"/>
                </a:solidFill>
              </a:rPr>
              <a:t> </a:t>
            </a:r>
            <a:r>
              <a:rPr lang="en-US" dirty="0" err="1">
                <a:solidFill>
                  <a:schemeClr val="tx1"/>
                </a:solidFill>
              </a:rPr>
              <a:t>Kompetensi</a:t>
            </a:r>
            <a:r>
              <a:rPr lang="en-US" dirty="0">
                <a:solidFill>
                  <a:schemeClr val="tx1"/>
                </a:solidFill>
              </a:rPr>
              <a:t> </a:t>
            </a:r>
            <a:r>
              <a:rPr lang="en-US" dirty="0" err="1">
                <a:solidFill>
                  <a:schemeClr val="tx1"/>
                </a:solidFill>
              </a:rPr>
              <a:t>Jabatan</a:t>
            </a:r>
            <a:r>
              <a:rPr lang="en-US" dirty="0">
                <a:solidFill>
                  <a:schemeClr val="tx1"/>
                </a:solidFill>
              </a:rPr>
              <a:t> </a:t>
            </a:r>
            <a:r>
              <a:rPr lang="en-US" dirty="0" err="1">
                <a:solidFill>
                  <a:schemeClr val="tx1"/>
                </a:solidFill>
              </a:rPr>
              <a:t>Fungsional</a:t>
            </a:r>
            <a:r>
              <a:rPr lang="en-US" dirty="0">
                <a:solidFill>
                  <a:schemeClr val="tx1"/>
                </a:solidFill>
              </a:rPr>
              <a:t> Auditor, </a:t>
            </a:r>
            <a:r>
              <a:rPr lang="en-US" dirty="0" err="1">
                <a:solidFill>
                  <a:schemeClr val="tx1"/>
                </a:solidFill>
              </a:rPr>
              <a:t>Jabatan</a:t>
            </a:r>
            <a:r>
              <a:rPr lang="en-US" dirty="0">
                <a:solidFill>
                  <a:schemeClr val="tx1"/>
                </a:solidFill>
              </a:rPr>
              <a:t> </a:t>
            </a:r>
            <a:r>
              <a:rPr lang="en-US" dirty="0" err="1">
                <a:solidFill>
                  <a:schemeClr val="tx1"/>
                </a:solidFill>
              </a:rPr>
              <a:t>Fungsional</a:t>
            </a:r>
            <a:r>
              <a:rPr lang="en-US" dirty="0">
                <a:solidFill>
                  <a:schemeClr val="tx1"/>
                </a:solidFill>
              </a:rPr>
              <a:t> Auditor </a:t>
            </a:r>
            <a:r>
              <a:rPr lang="en-US" dirty="0" err="1">
                <a:solidFill>
                  <a:schemeClr val="tx1"/>
                </a:solidFill>
              </a:rPr>
              <a:t>Pengawas</a:t>
            </a:r>
            <a:r>
              <a:rPr lang="en-US" dirty="0">
                <a:solidFill>
                  <a:schemeClr val="tx1"/>
                </a:solidFill>
              </a:rPr>
              <a:t> </a:t>
            </a:r>
            <a:r>
              <a:rPr lang="en-US" dirty="0" err="1">
                <a:solidFill>
                  <a:schemeClr val="tx1"/>
                </a:solidFill>
              </a:rPr>
              <a:t>Penyelenggaran</a:t>
            </a:r>
            <a:r>
              <a:rPr lang="en-US" dirty="0">
                <a:solidFill>
                  <a:schemeClr val="tx1"/>
                </a:solidFill>
              </a:rPr>
              <a:t> </a:t>
            </a:r>
            <a:r>
              <a:rPr lang="en-US" dirty="0" err="1">
                <a:solidFill>
                  <a:schemeClr val="tx1"/>
                </a:solidFill>
              </a:rPr>
              <a:t>Urusan</a:t>
            </a:r>
            <a:r>
              <a:rPr lang="en-US" dirty="0">
                <a:solidFill>
                  <a:schemeClr val="tx1"/>
                </a:solidFill>
              </a:rPr>
              <a:t> </a:t>
            </a:r>
            <a:r>
              <a:rPr lang="en-US" dirty="0" err="1">
                <a:solidFill>
                  <a:schemeClr val="tx1"/>
                </a:solidFill>
              </a:rPr>
              <a:t>Pemerintahan</a:t>
            </a:r>
            <a:r>
              <a:rPr lang="en-US" dirty="0">
                <a:solidFill>
                  <a:schemeClr val="tx1"/>
                </a:solidFill>
              </a:rPr>
              <a:t> di Daerah </a:t>
            </a:r>
            <a:r>
              <a:rPr lang="en-US" dirty="0" err="1">
                <a:solidFill>
                  <a:schemeClr val="tx1"/>
                </a:solidFill>
              </a:rPr>
              <a:t>dan</a:t>
            </a:r>
            <a:r>
              <a:rPr lang="en-US" dirty="0">
                <a:solidFill>
                  <a:schemeClr val="tx1"/>
                </a:solidFill>
              </a:rPr>
              <a:t> </a:t>
            </a:r>
            <a:r>
              <a:rPr lang="en-US" dirty="0" err="1">
                <a:solidFill>
                  <a:schemeClr val="tx1"/>
                </a:solidFill>
              </a:rPr>
              <a:t>Jabatan</a:t>
            </a:r>
            <a:r>
              <a:rPr lang="en-US" dirty="0">
                <a:solidFill>
                  <a:schemeClr val="tx1"/>
                </a:solidFill>
              </a:rPr>
              <a:t> </a:t>
            </a:r>
            <a:r>
              <a:rPr lang="en-US" dirty="0" err="1">
                <a:solidFill>
                  <a:schemeClr val="tx1"/>
                </a:solidFill>
              </a:rPr>
              <a:t>Fungsional</a:t>
            </a:r>
            <a:r>
              <a:rPr lang="en-US" dirty="0">
                <a:solidFill>
                  <a:schemeClr val="tx1"/>
                </a:solidFill>
              </a:rPr>
              <a:t> Auditor di </a:t>
            </a:r>
            <a:r>
              <a:rPr lang="en-US" dirty="0" err="1">
                <a:solidFill>
                  <a:schemeClr val="tx1"/>
                </a:solidFill>
              </a:rPr>
              <a:t>Lingkungan</a:t>
            </a:r>
            <a:r>
              <a:rPr lang="en-US" dirty="0">
                <a:solidFill>
                  <a:schemeClr val="tx1"/>
                </a:solidFill>
              </a:rPr>
              <a:t> </a:t>
            </a:r>
            <a:r>
              <a:rPr lang="en-US" dirty="0" err="1">
                <a:solidFill>
                  <a:schemeClr val="tx1"/>
                </a:solidFill>
              </a:rPr>
              <a:t>Inspektorat</a:t>
            </a:r>
            <a:r>
              <a:rPr lang="en-US" dirty="0">
                <a:solidFill>
                  <a:schemeClr val="tx1"/>
                </a:solidFill>
              </a:rPr>
              <a:t> Kota </a:t>
            </a:r>
            <a:r>
              <a:rPr lang="en-US" dirty="0" err="1">
                <a:solidFill>
                  <a:schemeClr val="tx1"/>
                </a:solidFill>
              </a:rPr>
              <a:t>Mercure</a:t>
            </a:r>
            <a:r>
              <a:rPr lang="en-US" dirty="0">
                <a:solidFill>
                  <a:schemeClr val="tx1"/>
                </a:solidFill>
              </a:rPr>
              <a:t>;</a:t>
            </a:r>
          </a:p>
          <a:p>
            <a:pPr marL="228600" indent="-228600" eaLnBrk="1" hangingPunct="1">
              <a:defRPr/>
            </a:pPr>
            <a:r>
              <a:rPr lang="en-US" dirty="0">
                <a:solidFill>
                  <a:schemeClr val="tx1"/>
                </a:solidFill>
              </a:rPr>
              <a:t>8) </a:t>
            </a:r>
            <a:r>
              <a:rPr lang="en-US" dirty="0" err="1">
                <a:solidFill>
                  <a:schemeClr val="tx1"/>
                </a:solidFill>
              </a:rPr>
              <a:t>Peraturan</a:t>
            </a:r>
            <a:r>
              <a:rPr lang="en-US" dirty="0">
                <a:solidFill>
                  <a:schemeClr val="tx1"/>
                </a:solidFill>
              </a:rPr>
              <a:t> </a:t>
            </a:r>
            <a:r>
              <a:rPr lang="en-US" dirty="0" err="1">
                <a:solidFill>
                  <a:schemeClr val="tx1"/>
                </a:solidFill>
              </a:rPr>
              <a:t>Direktur</a:t>
            </a:r>
            <a:r>
              <a:rPr lang="en-US" dirty="0">
                <a:solidFill>
                  <a:schemeClr val="tx1"/>
                </a:solidFill>
              </a:rPr>
              <a:t> RSUD Kota </a:t>
            </a:r>
            <a:r>
              <a:rPr lang="en-US" dirty="0" err="1">
                <a:solidFill>
                  <a:schemeClr val="tx1"/>
                </a:solidFill>
              </a:rPr>
              <a:t>Mercure</a:t>
            </a:r>
            <a:r>
              <a:rPr lang="en-US" dirty="0">
                <a:solidFill>
                  <a:schemeClr val="tx1"/>
                </a:solidFill>
              </a:rPr>
              <a:t> No. 800/30/PERDIR/RSUD/X/2017 </a:t>
            </a:r>
            <a:r>
              <a:rPr lang="en-US" dirty="0" err="1">
                <a:solidFill>
                  <a:schemeClr val="tx1"/>
                </a:solidFill>
              </a:rPr>
              <a:t>tentang</a:t>
            </a:r>
            <a:r>
              <a:rPr lang="en-US" dirty="0">
                <a:solidFill>
                  <a:schemeClr val="tx1"/>
                </a:solidFill>
              </a:rPr>
              <a:t> </a:t>
            </a:r>
            <a:r>
              <a:rPr lang="en-US" dirty="0" err="1">
                <a:solidFill>
                  <a:schemeClr val="tx1"/>
                </a:solidFill>
              </a:rPr>
              <a:t>Tugas</a:t>
            </a:r>
            <a:r>
              <a:rPr lang="en-US" dirty="0">
                <a:solidFill>
                  <a:schemeClr val="tx1"/>
                </a:solidFill>
              </a:rPr>
              <a:t> </a:t>
            </a:r>
            <a:r>
              <a:rPr lang="en-US" dirty="0" err="1">
                <a:solidFill>
                  <a:schemeClr val="tx1"/>
                </a:solidFill>
              </a:rPr>
              <a:t>Pokok</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Fungsi</a:t>
            </a:r>
            <a:r>
              <a:rPr lang="en-US" dirty="0">
                <a:solidFill>
                  <a:schemeClr val="tx1"/>
                </a:solidFill>
              </a:rPr>
              <a:t>, </a:t>
            </a:r>
            <a:r>
              <a:rPr lang="en-US" dirty="0" err="1">
                <a:solidFill>
                  <a:schemeClr val="tx1"/>
                </a:solidFill>
              </a:rPr>
              <a:t>Nomenklatur</a:t>
            </a:r>
            <a:r>
              <a:rPr lang="en-US" dirty="0">
                <a:solidFill>
                  <a:schemeClr val="tx1"/>
                </a:solidFill>
              </a:rPr>
              <a:t>, Tata </a:t>
            </a:r>
            <a:r>
              <a:rPr lang="en-US" dirty="0" err="1">
                <a:solidFill>
                  <a:schemeClr val="tx1"/>
                </a:solidFill>
              </a:rPr>
              <a:t>Kerja</a:t>
            </a:r>
            <a:r>
              <a:rPr lang="en-US" dirty="0">
                <a:solidFill>
                  <a:schemeClr val="tx1"/>
                </a:solidFill>
              </a:rPr>
              <a:t>, Serta </a:t>
            </a:r>
            <a:r>
              <a:rPr lang="en-US" dirty="0" err="1">
                <a:solidFill>
                  <a:schemeClr val="tx1"/>
                </a:solidFill>
              </a:rPr>
              <a:t>Uraian</a:t>
            </a:r>
            <a:r>
              <a:rPr lang="en-US" dirty="0">
                <a:solidFill>
                  <a:schemeClr val="tx1"/>
                </a:solidFill>
              </a:rPr>
              <a:t> </a:t>
            </a:r>
            <a:r>
              <a:rPr lang="en-US" dirty="0" err="1">
                <a:solidFill>
                  <a:schemeClr val="tx1"/>
                </a:solidFill>
              </a:rPr>
              <a:t>Tugas</a:t>
            </a:r>
            <a:r>
              <a:rPr lang="en-US" dirty="0">
                <a:solidFill>
                  <a:schemeClr val="tx1"/>
                </a:solidFill>
              </a:rPr>
              <a:t> </a:t>
            </a:r>
            <a:r>
              <a:rPr lang="en-US" dirty="0" err="1">
                <a:solidFill>
                  <a:schemeClr val="tx1"/>
                </a:solidFill>
              </a:rPr>
              <a:t>Jabatan</a:t>
            </a:r>
            <a:r>
              <a:rPr lang="en-US" dirty="0">
                <a:solidFill>
                  <a:schemeClr val="tx1"/>
                </a:solidFill>
              </a:rPr>
              <a:t> Non </a:t>
            </a:r>
            <a:r>
              <a:rPr lang="en-US" dirty="0" err="1">
                <a:solidFill>
                  <a:schemeClr val="tx1"/>
                </a:solidFill>
              </a:rPr>
              <a:t>Struktural</a:t>
            </a:r>
            <a:r>
              <a:rPr lang="en-US" dirty="0">
                <a:solidFill>
                  <a:schemeClr val="tx1"/>
                </a:solidFill>
              </a:rPr>
              <a:t> BLUD Kota </a:t>
            </a:r>
            <a:r>
              <a:rPr lang="en-US" dirty="0" err="1">
                <a:solidFill>
                  <a:schemeClr val="tx1"/>
                </a:solidFill>
              </a:rPr>
              <a:t>Mercure</a:t>
            </a:r>
            <a:r>
              <a:rPr lang="en-US" dirty="0">
                <a:solidFill>
                  <a:schemeClr val="tx1"/>
                </a:solidFill>
              </a:rPr>
              <a:t>;</a:t>
            </a:r>
          </a:p>
          <a:p>
            <a:pPr eaLnBrk="1" hangingPunct="1">
              <a:defRPr/>
            </a:pPr>
            <a:r>
              <a:rPr lang="en-US" dirty="0">
                <a:solidFill>
                  <a:schemeClr val="tx1"/>
                </a:solidFill>
              </a:rPr>
              <a:t>9) </a:t>
            </a:r>
            <a:r>
              <a:rPr lang="en-US" dirty="0" err="1">
                <a:solidFill>
                  <a:schemeClr val="tx1"/>
                </a:solidFill>
              </a:rPr>
              <a:t>Persyaratan</a:t>
            </a:r>
            <a:r>
              <a:rPr lang="en-US" dirty="0">
                <a:solidFill>
                  <a:schemeClr val="tx1"/>
                </a:solidFill>
              </a:rPr>
              <a:t> </a:t>
            </a:r>
            <a:r>
              <a:rPr lang="en-US" dirty="0" err="1">
                <a:solidFill>
                  <a:schemeClr val="tx1"/>
                </a:solidFill>
              </a:rPr>
              <a:t>Kompetensi</a:t>
            </a:r>
            <a:r>
              <a:rPr lang="en-US" dirty="0">
                <a:solidFill>
                  <a:schemeClr val="tx1"/>
                </a:solidFill>
              </a:rPr>
              <a:t> </a:t>
            </a:r>
            <a:r>
              <a:rPr lang="en-US" dirty="0" err="1">
                <a:solidFill>
                  <a:schemeClr val="tx1"/>
                </a:solidFill>
              </a:rPr>
              <a:t>Jabatan</a:t>
            </a:r>
            <a:r>
              <a:rPr lang="en-US" dirty="0">
                <a:solidFill>
                  <a:schemeClr val="tx1"/>
                </a:solidFill>
              </a:rPr>
              <a:t> </a:t>
            </a:r>
            <a:r>
              <a:rPr lang="en-US" dirty="0" err="1">
                <a:solidFill>
                  <a:schemeClr val="tx1"/>
                </a:solidFill>
              </a:rPr>
              <a:t>Bagi</a:t>
            </a:r>
            <a:r>
              <a:rPr lang="en-US" dirty="0">
                <a:solidFill>
                  <a:schemeClr val="tx1"/>
                </a:solidFill>
              </a:rPr>
              <a:t> </a:t>
            </a:r>
            <a:r>
              <a:rPr lang="en-US" dirty="0" err="1">
                <a:solidFill>
                  <a:schemeClr val="tx1"/>
                </a:solidFill>
              </a:rPr>
              <a:t>Pegawai</a:t>
            </a:r>
            <a:r>
              <a:rPr lang="en-US" dirty="0">
                <a:solidFill>
                  <a:schemeClr val="tx1"/>
                </a:solidFill>
              </a:rPr>
              <a:t> RSUD.</a:t>
            </a:r>
          </a:p>
          <a:p>
            <a:pPr eaLnBrk="1" hangingPunct="1">
              <a:defRPr/>
            </a:pPr>
            <a:endParaRPr lang="en-US" dirty="0">
              <a:solidFill>
                <a:schemeClr val="tx1"/>
              </a:solidFill>
            </a:endParaRPr>
          </a:p>
          <a:p>
            <a:pPr eaLnBrk="1" hangingPunct="1">
              <a:defRPr/>
            </a:pPr>
            <a:endParaRPr lang="en-US" dirty="0" err="1">
              <a:solidFill>
                <a:schemeClr val="tx1"/>
              </a:solidFill>
            </a:endParaRPr>
          </a:p>
        </p:txBody>
      </p:sp>
    </p:spTree>
    <p:extLst>
      <p:ext uri="{BB962C8B-B14F-4D97-AF65-F5344CB8AC3E}">
        <p14:creationId xmlns:p14="http://schemas.microsoft.com/office/powerpoint/2010/main" val="187489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9BA64E-583D-4005-B51D-B3F74D6C588B}"/>
              </a:ext>
            </a:extLst>
          </p:cNvPr>
          <p:cNvSpPr>
            <a:spLocks noGrp="1" noChangeArrowheads="1"/>
          </p:cNvSpPr>
          <p:nvPr>
            <p:ph type="title"/>
          </p:nvPr>
        </p:nvSpPr>
        <p:spPr>
          <a:xfrm>
            <a:off x="837373" y="655128"/>
            <a:ext cx="3460439" cy="1499616"/>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b">
            <a:normAutofit/>
          </a:bodyPr>
          <a:lstStyle/>
          <a:p>
            <a:pPr defTabSz="914400"/>
            <a:r>
              <a:rPr lang="en-US" altLang="en-US" sz="3700" dirty="0" err="1">
                <a:solidFill>
                  <a:schemeClr val="tx1"/>
                </a:solidFill>
                <a:latin typeface="+mj-lt"/>
                <a:ea typeface="+mj-ea"/>
                <a:cs typeface="+mj-cs"/>
              </a:rPr>
              <a:t>Laporan</a:t>
            </a:r>
            <a:r>
              <a:rPr lang="en-US" altLang="en-US" sz="3700" dirty="0">
                <a:solidFill>
                  <a:schemeClr val="tx1"/>
                </a:solidFill>
                <a:latin typeface="+mj-lt"/>
                <a:ea typeface="+mj-ea"/>
                <a:cs typeface="+mj-cs"/>
              </a:rPr>
              <a:t> QA SPIP 2018</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33" y="73152"/>
            <a:ext cx="884223" cy="232963"/>
            <a:chOff x="7763256" y="73152"/>
            <a:chExt cx="1178966" cy="232963"/>
          </a:xfrm>
        </p:grpSpPr>
        <p:sp>
          <p:nvSpPr>
            <p:cNvPr id="17"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C3BDACB-8E36-4F30-9630-17F94D4094B6}"/>
              </a:ext>
            </a:extLst>
          </p:cNvPr>
          <p:cNvPicPr>
            <a:picLocks noChangeAspect="1"/>
          </p:cNvPicPr>
          <p:nvPr/>
        </p:nvPicPr>
        <p:blipFill>
          <a:blip r:embed="rId2"/>
          <a:stretch>
            <a:fillRect/>
          </a:stretch>
        </p:blipFill>
        <p:spPr>
          <a:xfrm>
            <a:off x="4464044" y="1032088"/>
            <a:ext cx="4406120" cy="1152306"/>
          </a:xfrm>
          <a:prstGeom prst="rect">
            <a:avLst/>
          </a:prstGeom>
        </p:spPr>
      </p:pic>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A271D9-3AE3-446C-A190-156FF83A45BE}"/>
              </a:ext>
            </a:extLst>
          </p:cNvPr>
          <p:cNvPicPr>
            <a:picLocks noChangeAspect="1"/>
          </p:cNvPicPr>
          <p:nvPr/>
        </p:nvPicPr>
        <p:blipFill>
          <a:blip r:embed="rId3"/>
          <a:stretch>
            <a:fillRect/>
          </a:stretch>
        </p:blipFill>
        <p:spPr>
          <a:xfrm>
            <a:off x="837373" y="2350171"/>
            <a:ext cx="3446750" cy="4490882"/>
          </a:xfrm>
          <a:prstGeom prst="rect">
            <a:avLst/>
          </a:prstGeom>
        </p:spPr>
      </p:pic>
      <p:pic>
        <p:nvPicPr>
          <p:cNvPr id="7" name="Picture 6">
            <a:extLst>
              <a:ext uri="{FF2B5EF4-FFF2-40B4-BE49-F238E27FC236}">
                <a16:creationId xmlns:a16="http://schemas.microsoft.com/office/drawing/2014/main" id="{1D9170AF-D728-4456-994F-B563107B713D}"/>
              </a:ext>
            </a:extLst>
          </p:cNvPr>
          <p:cNvPicPr>
            <a:picLocks noChangeAspect="1"/>
          </p:cNvPicPr>
          <p:nvPr/>
        </p:nvPicPr>
        <p:blipFill>
          <a:blip r:embed="rId4"/>
          <a:stretch>
            <a:fillRect/>
          </a:stretch>
        </p:blipFill>
        <p:spPr>
          <a:xfrm>
            <a:off x="4666268" y="1987141"/>
            <a:ext cx="4190207" cy="3058850"/>
          </a:xfrm>
          <a:prstGeom prst="rect">
            <a:avLst/>
          </a:prstGeom>
        </p:spPr>
      </p:pic>
    </p:spTree>
    <p:extLst>
      <p:ext uri="{BB962C8B-B14F-4D97-AF65-F5344CB8AC3E}">
        <p14:creationId xmlns:p14="http://schemas.microsoft.com/office/powerpoint/2010/main" val="3965739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bwMode="grayWhite">
          <a:xfrm>
            <a:off x="-20638" y="46038"/>
            <a:ext cx="8929688" cy="646112"/>
          </a:xfrm>
          <a:prstGeom prst="rect">
            <a:avLst/>
          </a:prstGeom>
        </p:spPr>
        <p:txBody>
          <a:bodyPr anchor="ctr">
            <a:normAutofit fontScale="700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defRPr/>
            </a:pPr>
            <a:r>
              <a:rPr lang="en-US" sz="3600" dirty="0">
                <a:solidFill>
                  <a:schemeClr val="tx1"/>
                </a:solidFill>
                <a:latin typeface="Bahnschrift Light SemiCondensed" pitchFamily="34" charset="0"/>
              </a:rPr>
              <a:t>1.6 </a:t>
            </a:r>
            <a:r>
              <a:rPr lang="nb-NO" sz="3600" dirty="0">
                <a:solidFill>
                  <a:schemeClr val="tx1"/>
                </a:solidFill>
                <a:latin typeface="Bahnschrift Light SemiCondensed" pitchFamily="34" charset="0"/>
              </a:rPr>
              <a:t>Penyusunan dan Penerapan Kebijakan yang Sehat </a:t>
            </a:r>
            <a:br>
              <a:rPr lang="nb-NO" sz="3600" dirty="0">
                <a:solidFill>
                  <a:schemeClr val="tx1"/>
                </a:solidFill>
                <a:latin typeface="Bahnschrift Light SemiCondensed" pitchFamily="34" charset="0"/>
              </a:rPr>
            </a:br>
            <a:r>
              <a:rPr lang="nb-NO" sz="3600" dirty="0">
                <a:solidFill>
                  <a:schemeClr val="tx1"/>
                </a:solidFill>
                <a:latin typeface="Bahnschrift Light SemiCondensed" pitchFamily="34" charset="0"/>
              </a:rPr>
              <a:t>        tentang Pembinaan SDM</a:t>
            </a:r>
            <a:endParaRPr lang="ru-RU" sz="3600" dirty="0">
              <a:solidFill>
                <a:schemeClr val="tx1"/>
              </a:solidFill>
              <a:latin typeface="Bahnschrift Light SemiCondensed" pitchFamily="34" charset="0"/>
            </a:endParaRPr>
          </a:p>
        </p:txBody>
      </p:sp>
      <p:sp>
        <p:nvSpPr>
          <p:cNvPr id="16391" name="Title 7"/>
          <p:cNvSpPr>
            <a:spLocks noGrp="1" noChangeArrowheads="1"/>
          </p:cNvSpPr>
          <p:nvPr>
            <p:ph type="title"/>
          </p:nvPr>
        </p:nvSpPr>
        <p:spPr bwMode="grayWhite">
          <a:xfrm>
            <a:off x="51146" y="803265"/>
            <a:ext cx="3680124" cy="465221"/>
          </a:xfrm>
        </p:spPr>
        <p:txBody>
          <a:bodyPr>
            <a:normAutofit fontScale="90000"/>
          </a:bodyPr>
          <a:lstStyle/>
          <a:p>
            <a:pPr fontAlgn="auto">
              <a:spcAft>
                <a:spcPts val="0"/>
              </a:spcAft>
              <a:defRPr/>
            </a:pPr>
            <a:r>
              <a:rPr lang="en-US" altLang="en-US" sz="2800" b="1" i="1" dirty="0">
                <a:latin typeface="+mn-lt"/>
              </a:rPr>
              <a:t>Level 1</a:t>
            </a:r>
            <a:endParaRPr lang="ru-RU" altLang="en-US" sz="2800" b="1" i="1" dirty="0">
              <a:latin typeface="+mn-lt"/>
            </a:endParaRPr>
          </a:p>
        </p:txBody>
      </p:sp>
      <p:sp>
        <p:nvSpPr>
          <p:cNvPr id="9" name="Rectangle 8"/>
          <p:cNvSpPr/>
          <p:nvPr/>
        </p:nvSpPr>
        <p:spPr>
          <a:xfrm>
            <a:off x="122238" y="1431920"/>
            <a:ext cx="9021762" cy="4514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dirty="0">
                <a:solidFill>
                  <a:schemeClr val="tx1"/>
                </a:solidFill>
              </a:rPr>
              <a:t>SOP No. FDP - FPP - SOP - 64 </a:t>
            </a:r>
            <a:r>
              <a:rPr lang="en-US" dirty="0" err="1">
                <a:solidFill>
                  <a:schemeClr val="tx1"/>
                </a:solidFill>
              </a:rPr>
              <a:t>Tanggal</a:t>
            </a:r>
            <a:r>
              <a:rPr lang="en-US" dirty="0">
                <a:solidFill>
                  <a:schemeClr val="tx1"/>
                </a:solidFill>
              </a:rPr>
              <a:t> 2 </a:t>
            </a:r>
            <a:r>
              <a:rPr lang="en-US" dirty="0" err="1">
                <a:solidFill>
                  <a:schemeClr val="tx1"/>
                </a:solidFill>
              </a:rPr>
              <a:t>Januari</a:t>
            </a:r>
            <a:r>
              <a:rPr lang="en-US" dirty="0">
                <a:solidFill>
                  <a:schemeClr val="tx1"/>
                </a:solidFill>
              </a:rPr>
              <a:t> 2017 </a:t>
            </a:r>
            <a:r>
              <a:rPr lang="en-US" dirty="0" err="1">
                <a:solidFill>
                  <a:schemeClr val="tx1"/>
                </a:solidFill>
              </a:rPr>
              <a:t>dengan</a:t>
            </a:r>
            <a:r>
              <a:rPr lang="en-US" dirty="0">
                <a:solidFill>
                  <a:schemeClr val="tx1"/>
                </a:solidFill>
              </a:rPr>
              <a:t> </a:t>
            </a:r>
            <a:r>
              <a:rPr lang="en-US" dirty="0" err="1">
                <a:solidFill>
                  <a:schemeClr val="tx1"/>
                </a:solidFill>
              </a:rPr>
              <a:t>judul</a:t>
            </a:r>
            <a:r>
              <a:rPr lang="en-US" dirty="0">
                <a:solidFill>
                  <a:schemeClr val="tx1"/>
                </a:solidFill>
              </a:rPr>
              <a:t> : </a:t>
            </a:r>
            <a:r>
              <a:rPr lang="en-US" dirty="0" err="1">
                <a:solidFill>
                  <a:schemeClr val="tx1"/>
                </a:solidFill>
              </a:rPr>
              <a:t>Pelaksanaan</a:t>
            </a:r>
            <a:r>
              <a:rPr lang="en-US" dirty="0">
                <a:solidFill>
                  <a:schemeClr val="tx1"/>
                </a:solidFill>
              </a:rPr>
              <a:t> </a:t>
            </a:r>
            <a:r>
              <a:rPr lang="en-US" dirty="0" err="1">
                <a:solidFill>
                  <a:schemeClr val="tx1"/>
                </a:solidFill>
              </a:rPr>
              <a:t>Ujian</a:t>
            </a:r>
            <a:r>
              <a:rPr lang="en-US" dirty="0">
                <a:solidFill>
                  <a:schemeClr val="tx1"/>
                </a:solidFill>
              </a:rPr>
              <a:t> </a:t>
            </a:r>
            <a:r>
              <a:rPr lang="en-US" dirty="0" err="1">
                <a:solidFill>
                  <a:schemeClr val="tx1"/>
                </a:solidFill>
              </a:rPr>
              <a:t>Seleksi</a:t>
            </a:r>
            <a:r>
              <a:rPr lang="en-US" dirty="0">
                <a:solidFill>
                  <a:schemeClr val="tx1"/>
                </a:solidFill>
              </a:rPr>
              <a:t> </a:t>
            </a:r>
            <a:r>
              <a:rPr lang="en-US" dirty="0" err="1">
                <a:solidFill>
                  <a:schemeClr val="tx1"/>
                </a:solidFill>
              </a:rPr>
              <a:t>Penerimaan</a:t>
            </a:r>
            <a:r>
              <a:rPr lang="en-US" dirty="0">
                <a:solidFill>
                  <a:schemeClr val="tx1"/>
                </a:solidFill>
              </a:rPr>
              <a:t> CPNS Kota </a:t>
            </a:r>
            <a:r>
              <a:rPr lang="en-US" dirty="0" err="1">
                <a:solidFill>
                  <a:schemeClr val="tx1"/>
                </a:solidFill>
              </a:rPr>
              <a:t>Mercure</a:t>
            </a:r>
            <a:r>
              <a:rPr lang="en-US" dirty="0">
                <a:solidFill>
                  <a:schemeClr val="tx1"/>
                </a:solidFill>
              </a:rPr>
              <a:t> </a:t>
            </a:r>
          </a:p>
          <a:p>
            <a:pPr eaLnBrk="1" hangingPunct="1">
              <a:defRPr/>
            </a:pPr>
            <a:r>
              <a:rPr lang="en-US" dirty="0">
                <a:solidFill>
                  <a:schemeClr val="tx1"/>
                </a:solidFill>
              </a:rPr>
              <a:t>SOP </a:t>
            </a:r>
            <a:r>
              <a:rPr lang="en-US" dirty="0" err="1">
                <a:solidFill>
                  <a:schemeClr val="tx1"/>
                </a:solidFill>
              </a:rPr>
              <a:t>ini</a:t>
            </a:r>
            <a:r>
              <a:rPr lang="en-US" dirty="0">
                <a:solidFill>
                  <a:schemeClr val="tx1"/>
                </a:solidFill>
              </a:rPr>
              <a:t> </a:t>
            </a:r>
            <a:r>
              <a:rPr lang="en-US" dirty="0" err="1">
                <a:solidFill>
                  <a:schemeClr val="tx1"/>
                </a:solidFill>
              </a:rPr>
              <a:t>berisi</a:t>
            </a:r>
            <a:r>
              <a:rPr lang="en-US" dirty="0">
                <a:solidFill>
                  <a:schemeClr val="tx1"/>
                </a:solidFill>
              </a:rPr>
              <a:t> </a:t>
            </a:r>
            <a:r>
              <a:rPr lang="en-US" dirty="0" err="1">
                <a:solidFill>
                  <a:schemeClr val="tx1"/>
                </a:solidFill>
              </a:rPr>
              <a:t>perencanaan</a:t>
            </a:r>
            <a:r>
              <a:rPr lang="en-US" dirty="0">
                <a:solidFill>
                  <a:schemeClr val="tx1"/>
                </a:solidFill>
              </a:rPr>
              <a:t> </a:t>
            </a:r>
            <a:r>
              <a:rPr lang="en-US" dirty="0" err="1">
                <a:solidFill>
                  <a:schemeClr val="tx1"/>
                </a:solidFill>
              </a:rPr>
              <a:t>kegiatan</a:t>
            </a:r>
            <a:r>
              <a:rPr lang="en-US" dirty="0">
                <a:solidFill>
                  <a:schemeClr val="tx1"/>
                </a:solidFill>
              </a:rPr>
              <a:t> </a:t>
            </a:r>
            <a:r>
              <a:rPr lang="en-US" dirty="0" err="1">
                <a:solidFill>
                  <a:schemeClr val="tx1"/>
                </a:solidFill>
              </a:rPr>
              <a:t>ujian</a:t>
            </a:r>
            <a:r>
              <a:rPr lang="en-US" dirty="0">
                <a:solidFill>
                  <a:schemeClr val="tx1"/>
                </a:solidFill>
              </a:rPr>
              <a:t> </a:t>
            </a:r>
            <a:r>
              <a:rPr lang="en-US" dirty="0" err="1">
                <a:solidFill>
                  <a:schemeClr val="tx1"/>
                </a:solidFill>
              </a:rPr>
              <a:t>seleksi</a:t>
            </a:r>
            <a:r>
              <a:rPr lang="en-US" dirty="0">
                <a:solidFill>
                  <a:schemeClr val="tx1"/>
                </a:solidFill>
              </a:rPr>
              <a:t> </a:t>
            </a:r>
            <a:r>
              <a:rPr lang="en-US" dirty="0" err="1">
                <a:solidFill>
                  <a:schemeClr val="tx1"/>
                </a:solidFill>
              </a:rPr>
              <a:t>penerimaan</a:t>
            </a:r>
            <a:r>
              <a:rPr lang="en-US" dirty="0">
                <a:solidFill>
                  <a:schemeClr val="tx1"/>
                </a:solidFill>
              </a:rPr>
              <a:t> CPNS </a:t>
            </a:r>
            <a:r>
              <a:rPr lang="en-US" dirty="0" err="1">
                <a:solidFill>
                  <a:schemeClr val="tx1"/>
                </a:solidFill>
              </a:rPr>
              <a:t>terkait</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ujian</a:t>
            </a:r>
            <a:r>
              <a:rPr lang="en-US" dirty="0">
                <a:solidFill>
                  <a:schemeClr val="tx1"/>
                </a:solidFill>
              </a:rPr>
              <a:t> CAT, </a:t>
            </a:r>
            <a:r>
              <a:rPr lang="en-US" dirty="0" err="1">
                <a:solidFill>
                  <a:schemeClr val="tx1"/>
                </a:solidFill>
              </a:rPr>
              <a:t>jadwal</a:t>
            </a:r>
            <a:r>
              <a:rPr lang="en-US" dirty="0">
                <a:solidFill>
                  <a:schemeClr val="tx1"/>
                </a:solidFill>
              </a:rPr>
              <a:t> </a:t>
            </a:r>
            <a:r>
              <a:rPr lang="en-US" dirty="0" err="1">
                <a:solidFill>
                  <a:schemeClr val="tx1"/>
                </a:solidFill>
              </a:rPr>
              <a:t>pendaftaran</a:t>
            </a:r>
            <a:r>
              <a:rPr lang="en-US" dirty="0">
                <a:solidFill>
                  <a:schemeClr val="tx1"/>
                </a:solidFill>
              </a:rPr>
              <a:t>, </a:t>
            </a:r>
            <a:r>
              <a:rPr lang="en-US" dirty="0" err="1">
                <a:solidFill>
                  <a:schemeClr val="tx1"/>
                </a:solidFill>
              </a:rPr>
              <a:t>alur</a:t>
            </a:r>
            <a:r>
              <a:rPr lang="en-US" dirty="0">
                <a:solidFill>
                  <a:schemeClr val="tx1"/>
                </a:solidFill>
              </a:rPr>
              <a:t> </a:t>
            </a:r>
            <a:r>
              <a:rPr lang="en-US" dirty="0" err="1">
                <a:solidFill>
                  <a:schemeClr val="tx1"/>
                </a:solidFill>
              </a:rPr>
              <a:t>pelaksanaan</a:t>
            </a:r>
            <a:r>
              <a:rPr lang="en-US" dirty="0">
                <a:solidFill>
                  <a:schemeClr val="tx1"/>
                </a:solidFill>
              </a:rPr>
              <a:t> </a:t>
            </a:r>
            <a:r>
              <a:rPr lang="en-US" dirty="0" err="1">
                <a:solidFill>
                  <a:schemeClr val="tx1"/>
                </a:solidFill>
              </a:rPr>
              <a:t>ujian</a:t>
            </a:r>
            <a:r>
              <a:rPr lang="en-US" dirty="0">
                <a:solidFill>
                  <a:schemeClr val="tx1"/>
                </a:solidFill>
              </a:rPr>
              <a:t>, </a:t>
            </a:r>
            <a:r>
              <a:rPr lang="en-US" dirty="0" err="1">
                <a:solidFill>
                  <a:schemeClr val="tx1"/>
                </a:solidFill>
              </a:rPr>
              <a:t>sarana</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prasarana</a:t>
            </a:r>
            <a:r>
              <a:rPr lang="en-US" dirty="0">
                <a:solidFill>
                  <a:schemeClr val="tx1"/>
                </a:solidFill>
              </a:rPr>
              <a:t> yang </a:t>
            </a:r>
            <a:r>
              <a:rPr lang="en-US" dirty="0" err="1">
                <a:solidFill>
                  <a:schemeClr val="tx1"/>
                </a:solidFill>
              </a:rPr>
              <a:t>diperlukan</a:t>
            </a:r>
            <a:r>
              <a:rPr lang="en-US" dirty="0">
                <a:solidFill>
                  <a:schemeClr val="tx1"/>
                </a:solidFill>
              </a:rPr>
              <a:t> </a:t>
            </a:r>
            <a:r>
              <a:rPr lang="en-US" dirty="0" err="1">
                <a:solidFill>
                  <a:schemeClr val="tx1"/>
                </a:solidFill>
              </a:rPr>
              <a:t>dilanjutkan</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membentuk</a:t>
            </a:r>
            <a:r>
              <a:rPr lang="en-US" dirty="0">
                <a:solidFill>
                  <a:schemeClr val="tx1"/>
                </a:solidFill>
              </a:rPr>
              <a:t> </a:t>
            </a:r>
            <a:r>
              <a:rPr lang="en-US" dirty="0" err="1">
                <a:solidFill>
                  <a:schemeClr val="tx1"/>
                </a:solidFill>
              </a:rPr>
              <a:t>tim</a:t>
            </a:r>
            <a:r>
              <a:rPr lang="en-US" dirty="0">
                <a:solidFill>
                  <a:schemeClr val="tx1"/>
                </a:solidFill>
              </a:rPr>
              <a:t> </a:t>
            </a:r>
            <a:r>
              <a:rPr lang="en-US" dirty="0" err="1">
                <a:solidFill>
                  <a:schemeClr val="tx1"/>
                </a:solidFill>
              </a:rPr>
              <a:t>pelaksana</a:t>
            </a:r>
            <a:r>
              <a:rPr lang="en-US" dirty="0">
                <a:solidFill>
                  <a:schemeClr val="tx1"/>
                </a:solidFill>
              </a:rPr>
              <a:t> </a:t>
            </a:r>
            <a:r>
              <a:rPr lang="en-US" dirty="0" err="1">
                <a:solidFill>
                  <a:schemeClr val="tx1"/>
                </a:solidFill>
              </a:rPr>
              <a:t>ujian</a:t>
            </a:r>
            <a:r>
              <a:rPr lang="en-US" dirty="0">
                <a:solidFill>
                  <a:schemeClr val="tx1"/>
                </a:solidFill>
              </a:rPr>
              <a:t> </a:t>
            </a:r>
            <a:r>
              <a:rPr lang="en-US" dirty="0" err="1">
                <a:solidFill>
                  <a:schemeClr val="tx1"/>
                </a:solidFill>
              </a:rPr>
              <a:t>seleksi</a:t>
            </a:r>
            <a:r>
              <a:rPr lang="en-US" dirty="0">
                <a:solidFill>
                  <a:schemeClr val="tx1"/>
                </a:solidFill>
              </a:rPr>
              <a:t> </a:t>
            </a:r>
            <a:r>
              <a:rPr lang="en-US" dirty="0" err="1">
                <a:solidFill>
                  <a:schemeClr val="tx1"/>
                </a:solidFill>
              </a:rPr>
              <a:t>penerimaan</a:t>
            </a:r>
            <a:r>
              <a:rPr lang="en-US" dirty="0">
                <a:solidFill>
                  <a:schemeClr val="tx1"/>
                </a:solidFill>
              </a:rPr>
              <a:t> CPNS </a:t>
            </a:r>
            <a:r>
              <a:rPr lang="en-US" dirty="0" err="1">
                <a:solidFill>
                  <a:schemeClr val="tx1"/>
                </a:solidFill>
              </a:rPr>
              <a:t>dan</a:t>
            </a:r>
            <a:r>
              <a:rPr lang="en-US" dirty="0">
                <a:solidFill>
                  <a:schemeClr val="tx1"/>
                </a:solidFill>
              </a:rPr>
              <a:t> </a:t>
            </a:r>
            <a:r>
              <a:rPr lang="en-US" dirty="0" err="1">
                <a:solidFill>
                  <a:schemeClr val="tx1"/>
                </a:solidFill>
              </a:rPr>
              <a:t>diakhiri</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mmelaporkan</a:t>
            </a:r>
            <a:r>
              <a:rPr lang="en-US" dirty="0">
                <a:solidFill>
                  <a:schemeClr val="tx1"/>
                </a:solidFill>
              </a:rPr>
              <a:t> </a:t>
            </a:r>
            <a:r>
              <a:rPr lang="en-US" dirty="0" err="1">
                <a:solidFill>
                  <a:schemeClr val="tx1"/>
                </a:solidFill>
              </a:rPr>
              <a:t>hasil</a:t>
            </a:r>
            <a:r>
              <a:rPr lang="en-US" dirty="0">
                <a:solidFill>
                  <a:schemeClr val="tx1"/>
                </a:solidFill>
              </a:rPr>
              <a:t> </a:t>
            </a:r>
            <a:r>
              <a:rPr lang="en-US" dirty="0" err="1">
                <a:solidFill>
                  <a:schemeClr val="tx1"/>
                </a:solidFill>
              </a:rPr>
              <a:t>ujian</a:t>
            </a:r>
            <a:r>
              <a:rPr lang="en-US" dirty="0">
                <a:solidFill>
                  <a:schemeClr val="tx1"/>
                </a:solidFill>
              </a:rPr>
              <a:t> </a:t>
            </a:r>
            <a:r>
              <a:rPr lang="en-US" dirty="0" err="1">
                <a:solidFill>
                  <a:schemeClr val="tx1"/>
                </a:solidFill>
              </a:rPr>
              <a:t>seleksi</a:t>
            </a:r>
            <a:r>
              <a:rPr lang="en-US" dirty="0">
                <a:solidFill>
                  <a:schemeClr val="tx1"/>
                </a:solidFill>
              </a:rPr>
              <a:t> </a:t>
            </a:r>
            <a:r>
              <a:rPr lang="en-US" dirty="0" err="1">
                <a:solidFill>
                  <a:schemeClr val="tx1"/>
                </a:solidFill>
              </a:rPr>
              <a:t>penerimaan</a:t>
            </a:r>
            <a:r>
              <a:rPr lang="en-US" dirty="0">
                <a:solidFill>
                  <a:schemeClr val="tx1"/>
                </a:solidFill>
              </a:rPr>
              <a:t> CPNS </a:t>
            </a:r>
            <a:r>
              <a:rPr lang="en-US" dirty="0" err="1">
                <a:solidFill>
                  <a:schemeClr val="tx1"/>
                </a:solidFill>
              </a:rPr>
              <a:t>kepada</a:t>
            </a:r>
            <a:r>
              <a:rPr lang="en-US" dirty="0">
                <a:solidFill>
                  <a:schemeClr val="tx1"/>
                </a:solidFill>
              </a:rPr>
              <a:t> </a:t>
            </a:r>
            <a:r>
              <a:rPr lang="en-US" dirty="0" err="1">
                <a:solidFill>
                  <a:schemeClr val="tx1"/>
                </a:solidFill>
              </a:rPr>
              <a:t>Kepala</a:t>
            </a:r>
            <a:r>
              <a:rPr lang="en-US" dirty="0">
                <a:solidFill>
                  <a:schemeClr val="tx1"/>
                </a:solidFill>
              </a:rPr>
              <a:t> </a:t>
            </a:r>
            <a:r>
              <a:rPr lang="en-US" dirty="0" err="1">
                <a:solidFill>
                  <a:schemeClr val="tx1"/>
                </a:solidFill>
              </a:rPr>
              <a:t>Badan</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ditindaklanjuti</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mengirim</a:t>
            </a:r>
            <a:r>
              <a:rPr lang="en-US" dirty="0">
                <a:solidFill>
                  <a:schemeClr val="tx1"/>
                </a:solidFill>
              </a:rPr>
              <a:t> data </a:t>
            </a:r>
            <a:r>
              <a:rPr lang="en-US" dirty="0" err="1">
                <a:solidFill>
                  <a:schemeClr val="tx1"/>
                </a:solidFill>
              </a:rPr>
              <a:t>hasil</a:t>
            </a:r>
            <a:r>
              <a:rPr lang="en-US" dirty="0">
                <a:solidFill>
                  <a:schemeClr val="tx1"/>
                </a:solidFill>
              </a:rPr>
              <a:t> </a:t>
            </a:r>
            <a:r>
              <a:rPr lang="en-US" dirty="0" err="1">
                <a:solidFill>
                  <a:schemeClr val="tx1"/>
                </a:solidFill>
              </a:rPr>
              <a:t>ujian</a:t>
            </a:r>
            <a:r>
              <a:rPr lang="en-US" dirty="0">
                <a:solidFill>
                  <a:schemeClr val="tx1"/>
                </a:solidFill>
              </a:rPr>
              <a:t>.</a:t>
            </a:r>
          </a:p>
          <a:p>
            <a:pPr eaLnBrk="1" hangingPunct="1">
              <a:defRPr/>
            </a:pPr>
            <a:endParaRPr lang="en-US" dirty="0">
              <a:solidFill>
                <a:schemeClr val="tx1"/>
              </a:solidFill>
            </a:endParaRPr>
          </a:p>
          <a:p>
            <a:pPr eaLnBrk="1" hangingPunct="1">
              <a:defRPr/>
            </a:pPr>
            <a:r>
              <a:rPr lang="en-US" dirty="0">
                <a:solidFill>
                  <a:schemeClr val="tx1"/>
                </a:solidFill>
              </a:rPr>
              <a:t>- SOP No. MPK - KP - SOP - 31 </a:t>
            </a:r>
            <a:r>
              <a:rPr lang="en-US" dirty="0" err="1">
                <a:solidFill>
                  <a:schemeClr val="tx1"/>
                </a:solidFill>
              </a:rPr>
              <a:t>Tanggal</a:t>
            </a:r>
            <a:r>
              <a:rPr lang="en-US" dirty="0">
                <a:solidFill>
                  <a:schemeClr val="tx1"/>
                </a:solidFill>
              </a:rPr>
              <a:t> 2 </a:t>
            </a:r>
            <a:r>
              <a:rPr lang="en-US" dirty="0" err="1">
                <a:solidFill>
                  <a:schemeClr val="tx1"/>
                </a:solidFill>
              </a:rPr>
              <a:t>Januari</a:t>
            </a:r>
            <a:r>
              <a:rPr lang="en-US" dirty="0">
                <a:solidFill>
                  <a:schemeClr val="tx1"/>
                </a:solidFill>
              </a:rPr>
              <a:t> 2017 </a:t>
            </a:r>
            <a:r>
              <a:rPr lang="en-US" dirty="0" err="1">
                <a:solidFill>
                  <a:schemeClr val="tx1"/>
                </a:solidFill>
              </a:rPr>
              <a:t>dengan</a:t>
            </a:r>
            <a:r>
              <a:rPr lang="en-US" dirty="0">
                <a:solidFill>
                  <a:schemeClr val="tx1"/>
                </a:solidFill>
              </a:rPr>
              <a:t> </a:t>
            </a:r>
            <a:r>
              <a:rPr lang="en-US" dirty="0" err="1">
                <a:solidFill>
                  <a:schemeClr val="tx1"/>
                </a:solidFill>
              </a:rPr>
              <a:t>judul</a:t>
            </a:r>
            <a:r>
              <a:rPr lang="en-US" dirty="0">
                <a:solidFill>
                  <a:schemeClr val="tx1"/>
                </a:solidFill>
              </a:rPr>
              <a:t> : </a:t>
            </a:r>
            <a:r>
              <a:rPr lang="en-US" dirty="0" err="1">
                <a:solidFill>
                  <a:schemeClr val="tx1"/>
                </a:solidFill>
              </a:rPr>
              <a:t>Pelayanan</a:t>
            </a:r>
            <a:r>
              <a:rPr lang="en-US" dirty="0">
                <a:solidFill>
                  <a:schemeClr val="tx1"/>
                </a:solidFill>
              </a:rPr>
              <a:t> </a:t>
            </a:r>
            <a:r>
              <a:rPr lang="en-US" dirty="0" err="1">
                <a:solidFill>
                  <a:schemeClr val="tx1"/>
                </a:solidFill>
              </a:rPr>
              <a:t>Pensiun</a:t>
            </a:r>
            <a:r>
              <a:rPr lang="en-US" dirty="0">
                <a:solidFill>
                  <a:schemeClr val="tx1"/>
                </a:solidFill>
              </a:rPr>
              <a:t> BUP, MDA </a:t>
            </a:r>
            <a:r>
              <a:rPr lang="en-US" dirty="0" err="1">
                <a:solidFill>
                  <a:schemeClr val="tx1"/>
                </a:solidFill>
              </a:rPr>
              <a:t>dan</a:t>
            </a:r>
            <a:r>
              <a:rPr lang="en-US" dirty="0">
                <a:solidFill>
                  <a:schemeClr val="tx1"/>
                </a:solidFill>
              </a:rPr>
              <a:t> </a:t>
            </a:r>
            <a:r>
              <a:rPr lang="en-US" dirty="0" err="1">
                <a:solidFill>
                  <a:schemeClr val="tx1"/>
                </a:solidFill>
              </a:rPr>
              <a:t>Anumerta</a:t>
            </a:r>
            <a:r>
              <a:rPr lang="en-US" dirty="0">
                <a:solidFill>
                  <a:schemeClr val="tx1"/>
                </a:solidFill>
              </a:rPr>
              <a:t> </a:t>
            </a:r>
            <a:r>
              <a:rPr lang="en-US" dirty="0" err="1">
                <a:solidFill>
                  <a:schemeClr val="tx1"/>
                </a:solidFill>
              </a:rPr>
              <a:t>Gol</a:t>
            </a:r>
            <a:r>
              <a:rPr lang="en-US" dirty="0">
                <a:solidFill>
                  <a:schemeClr val="tx1"/>
                </a:solidFill>
              </a:rPr>
              <a:t>. IV/b </a:t>
            </a:r>
            <a:r>
              <a:rPr lang="en-US" dirty="0" err="1">
                <a:solidFill>
                  <a:schemeClr val="tx1"/>
                </a:solidFill>
              </a:rPr>
              <a:t>ke</a:t>
            </a:r>
            <a:r>
              <a:rPr lang="en-US" dirty="0">
                <a:solidFill>
                  <a:schemeClr val="tx1"/>
                </a:solidFill>
              </a:rPr>
              <a:t> </a:t>
            </a:r>
            <a:r>
              <a:rPr lang="en-US" dirty="0" err="1">
                <a:solidFill>
                  <a:schemeClr val="tx1"/>
                </a:solidFill>
              </a:rPr>
              <a:t>bawah</a:t>
            </a:r>
            <a:endParaRPr lang="en-US" dirty="0">
              <a:solidFill>
                <a:schemeClr val="tx1"/>
              </a:solidFill>
            </a:endParaRPr>
          </a:p>
          <a:p>
            <a:pPr eaLnBrk="1" hangingPunct="1">
              <a:defRPr/>
            </a:pPr>
            <a:r>
              <a:rPr lang="en-US" dirty="0">
                <a:solidFill>
                  <a:schemeClr val="tx1"/>
                </a:solidFill>
              </a:rPr>
              <a:t>SOP </a:t>
            </a:r>
            <a:r>
              <a:rPr lang="en-US" dirty="0" err="1">
                <a:solidFill>
                  <a:schemeClr val="tx1"/>
                </a:solidFill>
              </a:rPr>
              <a:t>ini</a:t>
            </a:r>
            <a:r>
              <a:rPr lang="en-US" dirty="0">
                <a:solidFill>
                  <a:schemeClr val="tx1"/>
                </a:solidFill>
              </a:rPr>
              <a:t> </a:t>
            </a:r>
            <a:r>
              <a:rPr lang="en-US" dirty="0" err="1">
                <a:solidFill>
                  <a:schemeClr val="tx1"/>
                </a:solidFill>
              </a:rPr>
              <a:t>dimulai</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kegiatan</a:t>
            </a:r>
            <a:r>
              <a:rPr lang="en-US" dirty="0">
                <a:solidFill>
                  <a:schemeClr val="tx1"/>
                </a:solidFill>
              </a:rPr>
              <a:t> </a:t>
            </a:r>
            <a:r>
              <a:rPr lang="en-US" dirty="0" err="1">
                <a:solidFill>
                  <a:schemeClr val="tx1"/>
                </a:solidFill>
              </a:rPr>
              <a:t>penerimaan</a:t>
            </a:r>
            <a:r>
              <a:rPr lang="en-US" dirty="0">
                <a:solidFill>
                  <a:schemeClr val="tx1"/>
                </a:solidFill>
              </a:rPr>
              <a:t> </a:t>
            </a:r>
            <a:r>
              <a:rPr lang="en-US" dirty="0" err="1">
                <a:solidFill>
                  <a:schemeClr val="tx1"/>
                </a:solidFill>
              </a:rPr>
              <a:t>berkas</a:t>
            </a:r>
            <a:r>
              <a:rPr lang="en-US" dirty="0">
                <a:solidFill>
                  <a:schemeClr val="tx1"/>
                </a:solidFill>
              </a:rPr>
              <a:t>, </a:t>
            </a:r>
            <a:r>
              <a:rPr lang="en-US" dirty="0" err="1">
                <a:solidFill>
                  <a:schemeClr val="tx1"/>
                </a:solidFill>
              </a:rPr>
              <a:t>pemeriksaan</a:t>
            </a:r>
            <a:r>
              <a:rPr lang="en-US" dirty="0">
                <a:solidFill>
                  <a:schemeClr val="tx1"/>
                </a:solidFill>
              </a:rPr>
              <a:t> </a:t>
            </a:r>
            <a:r>
              <a:rPr lang="en-US" dirty="0" err="1">
                <a:solidFill>
                  <a:schemeClr val="tx1"/>
                </a:solidFill>
              </a:rPr>
              <a:t>berkas</a:t>
            </a:r>
            <a:r>
              <a:rPr lang="en-US" dirty="0">
                <a:solidFill>
                  <a:schemeClr val="tx1"/>
                </a:solidFill>
              </a:rPr>
              <a:t>, entry SAPK, </a:t>
            </a:r>
            <a:r>
              <a:rPr lang="en-US" dirty="0" err="1">
                <a:solidFill>
                  <a:schemeClr val="tx1"/>
                </a:solidFill>
              </a:rPr>
              <a:t>Cetak</a:t>
            </a:r>
            <a:r>
              <a:rPr lang="en-US" dirty="0">
                <a:solidFill>
                  <a:schemeClr val="tx1"/>
                </a:solidFill>
              </a:rPr>
              <a:t> </a:t>
            </a:r>
            <a:r>
              <a:rPr lang="en-US" dirty="0" err="1">
                <a:solidFill>
                  <a:schemeClr val="tx1"/>
                </a:solidFill>
              </a:rPr>
              <a:t>Nominatif</a:t>
            </a:r>
            <a:r>
              <a:rPr lang="en-US" dirty="0">
                <a:solidFill>
                  <a:schemeClr val="tx1"/>
                </a:solidFill>
              </a:rPr>
              <a:t> </a:t>
            </a:r>
            <a:r>
              <a:rPr lang="en-US" dirty="0" err="1">
                <a:solidFill>
                  <a:schemeClr val="tx1"/>
                </a:solidFill>
              </a:rPr>
              <a:t>Usul</a:t>
            </a:r>
            <a:r>
              <a:rPr lang="en-US" dirty="0">
                <a:solidFill>
                  <a:schemeClr val="tx1"/>
                </a:solidFill>
              </a:rPr>
              <a:t>, </a:t>
            </a:r>
            <a:r>
              <a:rPr lang="en-US" dirty="0" err="1">
                <a:solidFill>
                  <a:schemeClr val="tx1"/>
                </a:solidFill>
              </a:rPr>
              <a:t>Paraf</a:t>
            </a:r>
            <a:r>
              <a:rPr lang="en-US" dirty="0">
                <a:solidFill>
                  <a:schemeClr val="tx1"/>
                </a:solidFill>
              </a:rPr>
              <a:t> </a:t>
            </a:r>
            <a:r>
              <a:rPr lang="en-US" dirty="0" err="1">
                <a:solidFill>
                  <a:schemeClr val="tx1"/>
                </a:solidFill>
              </a:rPr>
              <a:t>Tanda</a:t>
            </a:r>
            <a:r>
              <a:rPr lang="en-US" dirty="0">
                <a:solidFill>
                  <a:schemeClr val="tx1"/>
                </a:solidFill>
              </a:rPr>
              <a:t> </a:t>
            </a:r>
            <a:r>
              <a:rPr lang="en-US" dirty="0" err="1">
                <a:solidFill>
                  <a:schemeClr val="tx1"/>
                </a:solidFill>
              </a:rPr>
              <a:t>Tangan</a:t>
            </a:r>
            <a:r>
              <a:rPr lang="en-US" dirty="0">
                <a:solidFill>
                  <a:schemeClr val="tx1"/>
                </a:solidFill>
              </a:rPr>
              <a:t> </a:t>
            </a:r>
            <a:r>
              <a:rPr lang="en-US" dirty="0" err="1">
                <a:solidFill>
                  <a:schemeClr val="tx1"/>
                </a:solidFill>
              </a:rPr>
              <a:t>Nominatif</a:t>
            </a:r>
            <a:r>
              <a:rPr lang="en-US" dirty="0">
                <a:solidFill>
                  <a:schemeClr val="tx1"/>
                </a:solidFill>
              </a:rPr>
              <a:t> </a:t>
            </a:r>
            <a:r>
              <a:rPr lang="en-US" dirty="0" err="1">
                <a:solidFill>
                  <a:schemeClr val="tx1"/>
                </a:solidFill>
              </a:rPr>
              <a:t>Usul</a:t>
            </a:r>
            <a:r>
              <a:rPr lang="en-US" dirty="0">
                <a:solidFill>
                  <a:schemeClr val="tx1"/>
                </a:solidFill>
              </a:rPr>
              <a:t>, </a:t>
            </a:r>
            <a:r>
              <a:rPr lang="en-US" dirty="0" err="1">
                <a:solidFill>
                  <a:schemeClr val="tx1"/>
                </a:solidFill>
              </a:rPr>
              <a:t>Cetak</a:t>
            </a:r>
            <a:r>
              <a:rPr lang="en-US" dirty="0">
                <a:solidFill>
                  <a:schemeClr val="tx1"/>
                </a:solidFill>
              </a:rPr>
              <a:t> </a:t>
            </a:r>
            <a:r>
              <a:rPr lang="en-US" dirty="0" err="1">
                <a:solidFill>
                  <a:schemeClr val="tx1"/>
                </a:solidFill>
              </a:rPr>
              <a:t>Usul</a:t>
            </a:r>
            <a:r>
              <a:rPr lang="en-US" dirty="0">
                <a:solidFill>
                  <a:schemeClr val="tx1"/>
                </a:solidFill>
              </a:rPr>
              <a:t> </a:t>
            </a:r>
            <a:r>
              <a:rPr lang="en-US" dirty="0" err="1">
                <a:solidFill>
                  <a:schemeClr val="tx1"/>
                </a:solidFill>
              </a:rPr>
              <a:t>Pensiun</a:t>
            </a:r>
            <a:r>
              <a:rPr lang="en-US" dirty="0">
                <a:solidFill>
                  <a:schemeClr val="tx1"/>
                </a:solidFill>
              </a:rPr>
              <a:t>, </a:t>
            </a:r>
            <a:r>
              <a:rPr lang="en-US" dirty="0" err="1">
                <a:solidFill>
                  <a:schemeClr val="tx1"/>
                </a:solidFill>
              </a:rPr>
              <a:t>Paraf</a:t>
            </a:r>
            <a:r>
              <a:rPr lang="en-US" dirty="0">
                <a:solidFill>
                  <a:schemeClr val="tx1"/>
                </a:solidFill>
              </a:rPr>
              <a:t> </a:t>
            </a:r>
            <a:r>
              <a:rPr lang="en-US" dirty="0" err="1">
                <a:solidFill>
                  <a:schemeClr val="tx1"/>
                </a:solidFill>
              </a:rPr>
              <a:t>Tanda</a:t>
            </a:r>
            <a:r>
              <a:rPr lang="en-US" dirty="0">
                <a:solidFill>
                  <a:schemeClr val="tx1"/>
                </a:solidFill>
              </a:rPr>
              <a:t> </a:t>
            </a:r>
            <a:r>
              <a:rPr lang="en-US" dirty="0" err="1">
                <a:solidFill>
                  <a:schemeClr val="tx1"/>
                </a:solidFill>
              </a:rPr>
              <a:t>Tangan</a:t>
            </a:r>
            <a:r>
              <a:rPr lang="en-US" dirty="0">
                <a:solidFill>
                  <a:schemeClr val="tx1"/>
                </a:solidFill>
              </a:rPr>
              <a:t> </a:t>
            </a:r>
            <a:r>
              <a:rPr lang="en-US" dirty="0" err="1">
                <a:solidFill>
                  <a:schemeClr val="tx1"/>
                </a:solidFill>
              </a:rPr>
              <a:t>Usul</a:t>
            </a:r>
            <a:r>
              <a:rPr lang="en-US" dirty="0">
                <a:solidFill>
                  <a:schemeClr val="tx1"/>
                </a:solidFill>
              </a:rPr>
              <a:t> </a:t>
            </a:r>
            <a:r>
              <a:rPr lang="en-US" dirty="0" err="1">
                <a:solidFill>
                  <a:schemeClr val="tx1"/>
                </a:solidFill>
              </a:rPr>
              <a:t>Pensiun</a:t>
            </a:r>
            <a:r>
              <a:rPr lang="en-US" dirty="0">
                <a:solidFill>
                  <a:schemeClr val="tx1"/>
                </a:solidFill>
              </a:rPr>
              <a:t>, </a:t>
            </a:r>
            <a:r>
              <a:rPr lang="en-US" dirty="0" err="1">
                <a:solidFill>
                  <a:schemeClr val="tx1"/>
                </a:solidFill>
              </a:rPr>
              <a:t>Verifikasi</a:t>
            </a:r>
            <a:r>
              <a:rPr lang="en-US" dirty="0">
                <a:solidFill>
                  <a:schemeClr val="tx1"/>
                </a:solidFill>
              </a:rPr>
              <a:t> </a:t>
            </a:r>
            <a:r>
              <a:rPr lang="en-US" dirty="0" err="1">
                <a:solidFill>
                  <a:schemeClr val="tx1"/>
                </a:solidFill>
              </a:rPr>
              <a:t>Berkas</a:t>
            </a:r>
            <a:r>
              <a:rPr lang="en-US" dirty="0">
                <a:solidFill>
                  <a:schemeClr val="tx1"/>
                </a:solidFill>
              </a:rPr>
              <a:t>, </a:t>
            </a:r>
            <a:r>
              <a:rPr lang="en-US" dirty="0" err="1">
                <a:solidFill>
                  <a:schemeClr val="tx1"/>
                </a:solidFill>
              </a:rPr>
              <a:t>Pengiriman</a:t>
            </a:r>
            <a:r>
              <a:rPr lang="en-US" dirty="0">
                <a:solidFill>
                  <a:schemeClr val="tx1"/>
                </a:solidFill>
              </a:rPr>
              <a:t> </a:t>
            </a:r>
            <a:r>
              <a:rPr lang="en-US" dirty="0" err="1">
                <a:solidFill>
                  <a:schemeClr val="tx1"/>
                </a:solidFill>
              </a:rPr>
              <a:t>berkas</a:t>
            </a:r>
            <a:r>
              <a:rPr lang="en-US" dirty="0">
                <a:solidFill>
                  <a:schemeClr val="tx1"/>
                </a:solidFill>
              </a:rPr>
              <a:t> </a:t>
            </a:r>
            <a:r>
              <a:rPr lang="en-US" dirty="0" err="1">
                <a:solidFill>
                  <a:schemeClr val="tx1"/>
                </a:solidFill>
              </a:rPr>
              <a:t>ke</a:t>
            </a:r>
            <a:r>
              <a:rPr lang="en-US" dirty="0">
                <a:solidFill>
                  <a:schemeClr val="tx1"/>
                </a:solidFill>
              </a:rPr>
              <a:t> BKN, </a:t>
            </a:r>
            <a:r>
              <a:rPr lang="en-US" dirty="0" err="1">
                <a:solidFill>
                  <a:schemeClr val="tx1"/>
                </a:solidFill>
              </a:rPr>
              <a:t>Penerimaan</a:t>
            </a:r>
            <a:r>
              <a:rPr lang="en-US" dirty="0">
                <a:solidFill>
                  <a:schemeClr val="tx1"/>
                </a:solidFill>
              </a:rPr>
              <a:t> SK </a:t>
            </a:r>
            <a:r>
              <a:rPr lang="en-US" dirty="0" err="1">
                <a:solidFill>
                  <a:schemeClr val="tx1"/>
                </a:solidFill>
              </a:rPr>
              <a:t>Pensiun</a:t>
            </a:r>
            <a:r>
              <a:rPr lang="en-US" dirty="0">
                <a:solidFill>
                  <a:schemeClr val="tx1"/>
                </a:solidFill>
              </a:rPr>
              <a:t> </a:t>
            </a:r>
            <a:r>
              <a:rPr lang="en-US" dirty="0" err="1">
                <a:solidFill>
                  <a:schemeClr val="tx1"/>
                </a:solidFill>
              </a:rPr>
              <a:t>dari</a:t>
            </a:r>
            <a:r>
              <a:rPr lang="en-US" dirty="0">
                <a:solidFill>
                  <a:schemeClr val="tx1"/>
                </a:solidFill>
              </a:rPr>
              <a:t> BKN, </a:t>
            </a:r>
            <a:r>
              <a:rPr lang="en-US" dirty="0" err="1">
                <a:solidFill>
                  <a:schemeClr val="tx1"/>
                </a:solidFill>
              </a:rPr>
              <a:t>Penyerahan</a:t>
            </a:r>
            <a:r>
              <a:rPr lang="en-US" dirty="0">
                <a:solidFill>
                  <a:schemeClr val="tx1"/>
                </a:solidFill>
              </a:rPr>
              <a:t> SK </a:t>
            </a:r>
            <a:r>
              <a:rPr lang="en-US" dirty="0" err="1">
                <a:solidFill>
                  <a:schemeClr val="tx1"/>
                </a:solidFill>
              </a:rPr>
              <a:t>Pensiun</a:t>
            </a:r>
            <a:r>
              <a:rPr lang="en-US" dirty="0">
                <a:solidFill>
                  <a:schemeClr val="tx1"/>
                </a:solidFill>
              </a:rPr>
              <a:t> </a:t>
            </a:r>
            <a:r>
              <a:rPr lang="en-US" dirty="0" err="1">
                <a:solidFill>
                  <a:schemeClr val="tx1"/>
                </a:solidFill>
              </a:rPr>
              <a:t>ke</a:t>
            </a:r>
            <a:r>
              <a:rPr lang="en-US" dirty="0">
                <a:solidFill>
                  <a:schemeClr val="tx1"/>
                </a:solidFill>
              </a:rPr>
              <a:t> PNS </a:t>
            </a:r>
            <a:r>
              <a:rPr lang="en-US" dirty="0" err="1">
                <a:solidFill>
                  <a:schemeClr val="tx1"/>
                </a:solidFill>
              </a:rPr>
              <a:t>dan</a:t>
            </a:r>
            <a:r>
              <a:rPr lang="en-US" dirty="0">
                <a:solidFill>
                  <a:schemeClr val="tx1"/>
                </a:solidFill>
              </a:rPr>
              <a:t> </a:t>
            </a:r>
            <a:r>
              <a:rPr lang="en-US" dirty="0" err="1">
                <a:solidFill>
                  <a:schemeClr val="tx1"/>
                </a:solidFill>
              </a:rPr>
              <a:t>diakhiri</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pendokumentasian</a:t>
            </a:r>
            <a:endParaRPr lang="en-US" dirty="0">
              <a:solidFill>
                <a:schemeClr val="tx1"/>
              </a:solidFill>
            </a:endParaRPr>
          </a:p>
          <a:p>
            <a:pPr eaLnBrk="1" hangingPunct="1">
              <a:defRPr/>
            </a:pPr>
            <a:endParaRPr lang="en-US" dirty="0">
              <a:solidFill>
                <a:schemeClr val="tx1"/>
              </a:solidFill>
            </a:endParaRPr>
          </a:p>
          <a:p>
            <a:pPr eaLnBrk="1" hangingPunct="1">
              <a:defRPr/>
            </a:pPr>
            <a:endParaRPr lang="en-US" dirty="0" err="1">
              <a:solidFill>
                <a:schemeClr val="tx1"/>
              </a:solidFill>
            </a:endParaRPr>
          </a:p>
        </p:txBody>
      </p:sp>
    </p:spTree>
    <p:extLst>
      <p:ext uri="{BB962C8B-B14F-4D97-AF65-F5344CB8AC3E}">
        <p14:creationId xmlns:p14="http://schemas.microsoft.com/office/powerpoint/2010/main" val="1847918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bwMode="grayWhite">
          <a:xfrm>
            <a:off x="-20638" y="46038"/>
            <a:ext cx="9118601" cy="646112"/>
          </a:xfrm>
          <a:prstGeom prst="rect">
            <a:avLst/>
          </a:prstGeom>
        </p:spPr>
        <p:txBody>
          <a:bodyPr anchor="ctr">
            <a:normAutofit fontScale="700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defRPr/>
            </a:pPr>
            <a:r>
              <a:rPr lang="en-US" sz="3600" dirty="0">
                <a:solidFill>
                  <a:schemeClr val="tx1"/>
                </a:solidFill>
                <a:latin typeface="Bahnschrift Light SemiCondensed" pitchFamily="34" charset="0"/>
              </a:rPr>
              <a:t>1.6 </a:t>
            </a:r>
            <a:r>
              <a:rPr lang="nb-NO" sz="3600" dirty="0">
                <a:solidFill>
                  <a:schemeClr val="tx1"/>
                </a:solidFill>
                <a:latin typeface="Bahnschrift Light SemiCondensed" pitchFamily="34" charset="0"/>
              </a:rPr>
              <a:t>Penyusunan dan Penerapan Kebijakan yang Sehat </a:t>
            </a:r>
            <a:br>
              <a:rPr lang="nb-NO" sz="3600" dirty="0">
                <a:solidFill>
                  <a:schemeClr val="tx1"/>
                </a:solidFill>
                <a:latin typeface="Bahnschrift Light SemiCondensed" pitchFamily="34" charset="0"/>
              </a:rPr>
            </a:br>
            <a:r>
              <a:rPr lang="nb-NO" sz="3600" dirty="0">
                <a:solidFill>
                  <a:schemeClr val="tx1"/>
                </a:solidFill>
                <a:latin typeface="Bahnschrift Light SemiCondensed" pitchFamily="34" charset="0"/>
              </a:rPr>
              <a:t>        tentang Pembinaan SDM</a:t>
            </a:r>
            <a:endParaRPr lang="ru-RU" sz="3600" dirty="0">
              <a:solidFill>
                <a:schemeClr val="tx1"/>
              </a:solidFill>
              <a:latin typeface="Bahnschrift Light SemiCondensed" pitchFamily="34" charset="0"/>
            </a:endParaRPr>
          </a:p>
        </p:txBody>
      </p:sp>
      <p:sp>
        <p:nvSpPr>
          <p:cNvPr id="3" name="Rectangle 2"/>
          <p:cNvSpPr/>
          <p:nvPr/>
        </p:nvSpPr>
        <p:spPr>
          <a:xfrm>
            <a:off x="61119" y="608260"/>
            <a:ext cx="4413210" cy="2201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dirty="0">
                <a:solidFill>
                  <a:schemeClr val="tx1"/>
                </a:solidFill>
              </a:rPr>
              <a:t>Level 2</a:t>
            </a:r>
          </a:p>
          <a:p>
            <a:pPr eaLnBrk="1" hangingPunct="1">
              <a:defRPr/>
            </a:pPr>
            <a:r>
              <a:rPr lang="en-US" dirty="0">
                <a:solidFill>
                  <a:schemeClr val="tx1"/>
                </a:solidFill>
              </a:rPr>
              <a:t>Sprint no. 800 sprint.629-bkpsda </a:t>
            </a:r>
            <a:r>
              <a:rPr lang="en-US" dirty="0" err="1">
                <a:solidFill>
                  <a:schemeClr val="tx1"/>
                </a:solidFill>
              </a:rPr>
              <a:t>tentang</a:t>
            </a:r>
            <a:r>
              <a:rPr lang="en-US" dirty="0">
                <a:solidFill>
                  <a:schemeClr val="tx1"/>
                </a:solidFill>
              </a:rPr>
              <a:t> </a:t>
            </a:r>
            <a:r>
              <a:rPr lang="en-US" dirty="0" err="1">
                <a:solidFill>
                  <a:schemeClr val="tx1"/>
                </a:solidFill>
              </a:rPr>
              <a:t>sosialisasi</a:t>
            </a:r>
            <a:r>
              <a:rPr lang="en-US" dirty="0">
                <a:solidFill>
                  <a:schemeClr val="tx1"/>
                </a:solidFill>
              </a:rPr>
              <a:t> </a:t>
            </a:r>
            <a:r>
              <a:rPr lang="en-US" dirty="0" err="1">
                <a:solidFill>
                  <a:schemeClr val="tx1"/>
                </a:solidFill>
              </a:rPr>
              <a:t>peraturan</a:t>
            </a:r>
            <a:r>
              <a:rPr lang="en-US" dirty="0">
                <a:solidFill>
                  <a:schemeClr val="tx1"/>
                </a:solidFill>
              </a:rPr>
              <a:t> </a:t>
            </a:r>
            <a:r>
              <a:rPr lang="en-US" dirty="0" err="1">
                <a:solidFill>
                  <a:schemeClr val="tx1"/>
                </a:solidFill>
              </a:rPr>
              <a:t>kepegawaian</a:t>
            </a:r>
            <a:r>
              <a:rPr lang="en-US" dirty="0">
                <a:solidFill>
                  <a:schemeClr val="tx1"/>
                </a:solidFill>
              </a:rPr>
              <a:t>:</a:t>
            </a:r>
          </a:p>
          <a:p>
            <a:pPr eaLnBrk="1" hangingPunct="1">
              <a:defRPr/>
            </a:pPr>
            <a:r>
              <a:rPr lang="en-US" dirty="0" err="1">
                <a:solidFill>
                  <a:schemeClr val="tx1"/>
                </a:solidFill>
              </a:rPr>
              <a:t>Sosialisasi</a:t>
            </a:r>
            <a:r>
              <a:rPr lang="en-US" dirty="0">
                <a:solidFill>
                  <a:schemeClr val="tx1"/>
                </a:solidFill>
              </a:rPr>
              <a:t> </a:t>
            </a:r>
            <a:r>
              <a:rPr lang="en-US" dirty="0" err="1">
                <a:solidFill>
                  <a:schemeClr val="tx1"/>
                </a:solidFill>
              </a:rPr>
              <a:t>Peraturan</a:t>
            </a:r>
            <a:r>
              <a:rPr lang="en-US" dirty="0">
                <a:solidFill>
                  <a:schemeClr val="tx1"/>
                </a:solidFill>
              </a:rPr>
              <a:t> </a:t>
            </a:r>
            <a:r>
              <a:rPr lang="en-US" dirty="0" err="1">
                <a:solidFill>
                  <a:schemeClr val="tx1"/>
                </a:solidFill>
              </a:rPr>
              <a:t>Kepegawaian</a:t>
            </a:r>
            <a:r>
              <a:rPr lang="en-US" dirty="0">
                <a:solidFill>
                  <a:schemeClr val="tx1"/>
                </a:solidFill>
              </a:rPr>
              <a:t> </a:t>
            </a:r>
            <a:r>
              <a:rPr lang="en-US" dirty="0" err="1">
                <a:solidFill>
                  <a:schemeClr val="tx1"/>
                </a:solidFill>
              </a:rPr>
              <a:t>mengenai</a:t>
            </a:r>
            <a:r>
              <a:rPr lang="en-US" dirty="0">
                <a:solidFill>
                  <a:schemeClr val="tx1"/>
                </a:solidFill>
              </a:rPr>
              <a:t> </a:t>
            </a:r>
            <a:r>
              <a:rPr lang="en-US" dirty="0" err="1">
                <a:solidFill>
                  <a:schemeClr val="tx1"/>
                </a:solidFill>
              </a:rPr>
              <a:t>Disiplin</a:t>
            </a:r>
            <a:r>
              <a:rPr lang="en-US" dirty="0">
                <a:solidFill>
                  <a:schemeClr val="tx1"/>
                </a:solidFill>
              </a:rPr>
              <a:t> PNS </a:t>
            </a:r>
            <a:r>
              <a:rPr lang="en-US" dirty="0" err="1">
                <a:solidFill>
                  <a:schemeClr val="tx1"/>
                </a:solidFill>
              </a:rPr>
              <a:t>dan</a:t>
            </a:r>
            <a:r>
              <a:rPr lang="en-US" dirty="0">
                <a:solidFill>
                  <a:schemeClr val="tx1"/>
                </a:solidFill>
              </a:rPr>
              <a:t> </a:t>
            </a:r>
            <a:r>
              <a:rPr lang="en-US" dirty="0" err="1">
                <a:solidFill>
                  <a:schemeClr val="tx1"/>
                </a:solidFill>
              </a:rPr>
              <a:t>Kinerja</a:t>
            </a:r>
            <a:r>
              <a:rPr lang="en-US" dirty="0">
                <a:solidFill>
                  <a:schemeClr val="tx1"/>
                </a:solidFill>
              </a:rPr>
              <a:t> di </a:t>
            </a:r>
            <a:r>
              <a:rPr lang="en-US" dirty="0" err="1">
                <a:solidFill>
                  <a:schemeClr val="tx1"/>
                </a:solidFill>
              </a:rPr>
              <a:t>Lingkungan</a:t>
            </a:r>
            <a:r>
              <a:rPr lang="en-US" dirty="0">
                <a:solidFill>
                  <a:schemeClr val="tx1"/>
                </a:solidFill>
              </a:rPr>
              <a:t> </a:t>
            </a:r>
            <a:r>
              <a:rPr lang="en-US" dirty="0" err="1">
                <a:solidFill>
                  <a:schemeClr val="tx1"/>
                </a:solidFill>
              </a:rPr>
              <a:t>Pemerintah</a:t>
            </a:r>
            <a:r>
              <a:rPr lang="en-US" dirty="0">
                <a:solidFill>
                  <a:schemeClr val="tx1"/>
                </a:solidFill>
              </a:rPr>
              <a:t> Kota </a:t>
            </a:r>
            <a:r>
              <a:rPr lang="en-US" dirty="0" err="1">
                <a:solidFill>
                  <a:schemeClr val="tx1"/>
                </a:solidFill>
              </a:rPr>
              <a:t>Mercure</a:t>
            </a:r>
            <a:r>
              <a:rPr lang="en-US" dirty="0">
                <a:solidFill>
                  <a:schemeClr val="tx1"/>
                </a:solidFill>
              </a:rPr>
              <a:t> </a:t>
            </a:r>
            <a:r>
              <a:rPr lang="en-US" dirty="0" err="1">
                <a:solidFill>
                  <a:schemeClr val="tx1"/>
                </a:solidFill>
              </a:rPr>
              <a:t>pada</a:t>
            </a:r>
            <a:r>
              <a:rPr lang="en-US" dirty="0">
                <a:solidFill>
                  <a:schemeClr val="tx1"/>
                </a:solidFill>
              </a:rPr>
              <a:t> </a:t>
            </a:r>
            <a:r>
              <a:rPr lang="en-US" dirty="0" err="1">
                <a:solidFill>
                  <a:schemeClr val="tx1"/>
                </a:solidFill>
              </a:rPr>
              <a:t>tanggal</a:t>
            </a:r>
            <a:r>
              <a:rPr lang="en-US" dirty="0">
                <a:solidFill>
                  <a:schemeClr val="tx1"/>
                </a:solidFill>
              </a:rPr>
              <a:t> 30 </a:t>
            </a:r>
            <a:r>
              <a:rPr lang="en-US" dirty="0" err="1">
                <a:solidFill>
                  <a:schemeClr val="tx1"/>
                </a:solidFill>
              </a:rPr>
              <a:t>Maret</a:t>
            </a:r>
            <a:r>
              <a:rPr lang="en-US" dirty="0">
                <a:solidFill>
                  <a:schemeClr val="tx1"/>
                </a:solidFill>
              </a:rPr>
              <a:t> 2017  (Surat </a:t>
            </a:r>
            <a:r>
              <a:rPr lang="en-US" dirty="0" err="1">
                <a:solidFill>
                  <a:schemeClr val="tx1"/>
                </a:solidFill>
              </a:rPr>
              <a:t>Perintah</a:t>
            </a:r>
            <a:r>
              <a:rPr lang="en-US" dirty="0">
                <a:solidFill>
                  <a:schemeClr val="tx1"/>
                </a:solidFill>
              </a:rPr>
              <a:t>, </a:t>
            </a:r>
            <a:r>
              <a:rPr lang="en-US" dirty="0" err="1">
                <a:solidFill>
                  <a:schemeClr val="tx1"/>
                </a:solidFill>
              </a:rPr>
              <a:t>daftar</a:t>
            </a:r>
            <a:r>
              <a:rPr lang="en-US" dirty="0">
                <a:solidFill>
                  <a:schemeClr val="tx1"/>
                </a:solidFill>
              </a:rPr>
              <a:t> </a:t>
            </a:r>
            <a:r>
              <a:rPr lang="en-US" dirty="0" err="1">
                <a:solidFill>
                  <a:schemeClr val="tx1"/>
                </a:solidFill>
              </a:rPr>
              <a:t>hadir</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laporan</a:t>
            </a:r>
            <a:r>
              <a:rPr lang="en-US" dirty="0">
                <a:solidFill>
                  <a:schemeClr val="tx1"/>
                </a:solidFill>
              </a:rPr>
              <a:t>)</a:t>
            </a:r>
          </a:p>
        </p:txBody>
      </p:sp>
      <p:sp>
        <p:nvSpPr>
          <p:cNvPr id="8" name="Rectangle 7"/>
          <p:cNvSpPr/>
          <p:nvPr/>
        </p:nvSpPr>
        <p:spPr>
          <a:xfrm>
            <a:off x="4705350" y="531812"/>
            <a:ext cx="4392613" cy="2162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chemeClr val="tx1"/>
                </a:solidFill>
              </a:rPr>
              <a:t>Level 2</a:t>
            </a:r>
            <a:endParaRPr lang="en-US" sz="1400" b="1" dirty="0">
              <a:solidFill>
                <a:schemeClr val="tx1"/>
              </a:solidFill>
            </a:endParaRPr>
          </a:p>
          <a:p>
            <a:pPr eaLnBrk="1" hangingPunct="1">
              <a:defRPr/>
            </a:pPr>
            <a:r>
              <a:rPr lang="en-US" sz="1900" dirty="0" err="1">
                <a:solidFill>
                  <a:schemeClr val="tx1"/>
                </a:solidFill>
              </a:rPr>
              <a:t>Sosialisasi</a:t>
            </a:r>
            <a:r>
              <a:rPr lang="en-US" sz="1900" dirty="0">
                <a:solidFill>
                  <a:schemeClr val="tx1"/>
                </a:solidFill>
              </a:rPr>
              <a:t> </a:t>
            </a:r>
            <a:r>
              <a:rPr lang="en-US" sz="1900" dirty="0" err="1">
                <a:solidFill>
                  <a:schemeClr val="tx1"/>
                </a:solidFill>
              </a:rPr>
              <a:t>Pengembangan</a:t>
            </a:r>
            <a:r>
              <a:rPr lang="en-US" sz="1900" dirty="0">
                <a:solidFill>
                  <a:schemeClr val="tx1"/>
                </a:solidFill>
              </a:rPr>
              <a:t> </a:t>
            </a:r>
            <a:r>
              <a:rPr lang="en-US" sz="1900" dirty="0" err="1">
                <a:solidFill>
                  <a:schemeClr val="tx1"/>
                </a:solidFill>
              </a:rPr>
              <a:t>dan</a:t>
            </a:r>
            <a:r>
              <a:rPr lang="en-US" sz="1900" dirty="0">
                <a:solidFill>
                  <a:schemeClr val="tx1"/>
                </a:solidFill>
              </a:rPr>
              <a:t> </a:t>
            </a:r>
            <a:r>
              <a:rPr lang="en-US" sz="1900" dirty="0" err="1">
                <a:solidFill>
                  <a:schemeClr val="tx1"/>
                </a:solidFill>
              </a:rPr>
              <a:t>Peran</a:t>
            </a:r>
            <a:r>
              <a:rPr lang="en-US" sz="1900" dirty="0">
                <a:solidFill>
                  <a:schemeClr val="tx1"/>
                </a:solidFill>
              </a:rPr>
              <a:t> </a:t>
            </a:r>
            <a:r>
              <a:rPr lang="en-US" sz="1900" dirty="0" err="1">
                <a:solidFill>
                  <a:schemeClr val="tx1"/>
                </a:solidFill>
              </a:rPr>
              <a:t>Jabatan</a:t>
            </a:r>
            <a:r>
              <a:rPr lang="en-US" sz="1900" dirty="0">
                <a:solidFill>
                  <a:schemeClr val="tx1"/>
                </a:solidFill>
              </a:rPr>
              <a:t> </a:t>
            </a:r>
            <a:r>
              <a:rPr lang="en-US" sz="1900" dirty="0" err="1">
                <a:solidFill>
                  <a:schemeClr val="tx1"/>
                </a:solidFill>
              </a:rPr>
              <a:t>Fungsional</a:t>
            </a:r>
            <a:r>
              <a:rPr lang="en-US" sz="1900" dirty="0">
                <a:solidFill>
                  <a:schemeClr val="tx1"/>
                </a:solidFill>
              </a:rPr>
              <a:t> Auditor </a:t>
            </a:r>
            <a:r>
              <a:rPr lang="en-US" sz="1900" dirty="0" err="1">
                <a:solidFill>
                  <a:schemeClr val="tx1"/>
                </a:solidFill>
              </a:rPr>
              <a:t>sesuai</a:t>
            </a:r>
            <a:r>
              <a:rPr lang="en-US" sz="1900" dirty="0">
                <a:solidFill>
                  <a:schemeClr val="tx1"/>
                </a:solidFill>
              </a:rPr>
              <a:t> Surat </a:t>
            </a:r>
            <a:r>
              <a:rPr lang="en-US" sz="1900" dirty="0" err="1">
                <a:solidFill>
                  <a:schemeClr val="tx1"/>
                </a:solidFill>
              </a:rPr>
              <a:t>Perintah</a:t>
            </a:r>
            <a:r>
              <a:rPr lang="en-US" sz="1900" dirty="0">
                <a:solidFill>
                  <a:schemeClr val="tx1"/>
                </a:solidFill>
              </a:rPr>
              <a:t> </a:t>
            </a:r>
            <a:r>
              <a:rPr lang="en-US" sz="1900" dirty="0" err="1">
                <a:solidFill>
                  <a:schemeClr val="tx1"/>
                </a:solidFill>
              </a:rPr>
              <a:t>Sekretaris</a:t>
            </a:r>
            <a:r>
              <a:rPr lang="en-US" sz="1900" dirty="0">
                <a:solidFill>
                  <a:schemeClr val="tx1"/>
                </a:solidFill>
              </a:rPr>
              <a:t> Daerah Kota </a:t>
            </a:r>
            <a:r>
              <a:rPr lang="en-US" sz="1900" dirty="0" err="1">
                <a:solidFill>
                  <a:schemeClr val="tx1"/>
                </a:solidFill>
              </a:rPr>
              <a:t>Mercure</a:t>
            </a:r>
            <a:r>
              <a:rPr lang="en-US" sz="1900" dirty="0">
                <a:solidFill>
                  <a:schemeClr val="tx1"/>
                </a:solidFill>
              </a:rPr>
              <a:t> No. 800/Sprint.1653-BKPSDA </a:t>
            </a:r>
            <a:r>
              <a:rPr lang="en-US" sz="1900" dirty="0" err="1">
                <a:solidFill>
                  <a:schemeClr val="tx1"/>
                </a:solidFill>
              </a:rPr>
              <a:t>Tanggal</a:t>
            </a:r>
            <a:r>
              <a:rPr lang="en-US" sz="1900" dirty="0">
                <a:solidFill>
                  <a:schemeClr val="tx1"/>
                </a:solidFill>
              </a:rPr>
              <a:t> 18 </a:t>
            </a:r>
            <a:r>
              <a:rPr lang="en-US" sz="1900" dirty="0" err="1">
                <a:solidFill>
                  <a:schemeClr val="tx1"/>
                </a:solidFill>
              </a:rPr>
              <a:t>Juli</a:t>
            </a:r>
            <a:r>
              <a:rPr lang="en-US" sz="1900" dirty="0">
                <a:solidFill>
                  <a:schemeClr val="tx1"/>
                </a:solidFill>
              </a:rPr>
              <a:t> 2018</a:t>
            </a: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2000" b="1" dirty="0">
              <a:solidFill>
                <a:schemeClr val="tx1"/>
              </a:solidFill>
            </a:endParaRPr>
          </a:p>
        </p:txBody>
      </p:sp>
      <p:sp>
        <p:nvSpPr>
          <p:cNvPr id="9" name="Rectangle 8"/>
          <p:cNvSpPr/>
          <p:nvPr/>
        </p:nvSpPr>
        <p:spPr>
          <a:xfrm>
            <a:off x="61119" y="2887166"/>
            <a:ext cx="9021762" cy="3970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chemeClr val="tx1"/>
                </a:solidFill>
              </a:rPr>
              <a:t>Level 2</a:t>
            </a:r>
          </a:p>
          <a:p>
            <a:pPr eaLnBrk="1" hangingPunct="1">
              <a:defRPr/>
            </a:pPr>
            <a:r>
              <a:rPr lang="it-IT" sz="1600" dirty="0">
                <a:solidFill>
                  <a:schemeClr val="tx1"/>
                </a:solidFill>
              </a:rPr>
              <a:t>Undangan No. 005/97-Inspektorat Tanggal 24 Maret 2017 perihal Briefing Staff dan sosialisasi standar kompetensi Inspektorat  berupa Briefing staff sekaligus sosialisasi Standar Kompetensi Jabatan Fungsional Tertentu di Lingkungan Inspektorat Kota Mercure pada tanggal 27 Maret 2017. Sosialisasi ini dilengkapi dengan surat undangan, daftar hadir dan notulen.</a:t>
            </a:r>
            <a:endParaRPr lang="en-US" sz="1600" b="1" dirty="0">
              <a:solidFill>
                <a:schemeClr val="tx1"/>
              </a:solidFill>
            </a:endParaRPr>
          </a:p>
          <a:p>
            <a:pPr eaLnBrk="1" hangingPunct="1">
              <a:defRPr/>
            </a:pPr>
            <a:endParaRPr lang="en-US" sz="1600" dirty="0">
              <a:solidFill>
                <a:schemeClr val="tx1"/>
              </a:solidFill>
            </a:endParaRPr>
          </a:p>
          <a:p>
            <a:pPr eaLnBrk="1" hangingPunct="1">
              <a:defRPr/>
            </a:pPr>
            <a:r>
              <a:rPr lang="en-US" sz="1600" dirty="0" err="1">
                <a:solidFill>
                  <a:schemeClr val="tx1"/>
                </a:solidFill>
              </a:rPr>
              <a:t>Sosialisasi</a:t>
            </a:r>
            <a:r>
              <a:rPr lang="en-US" sz="1600" dirty="0">
                <a:solidFill>
                  <a:schemeClr val="tx1"/>
                </a:solidFill>
              </a:rPr>
              <a:t> </a:t>
            </a:r>
            <a:r>
              <a:rPr lang="en-US" sz="1600" dirty="0" err="1">
                <a:solidFill>
                  <a:schemeClr val="tx1"/>
                </a:solidFill>
              </a:rPr>
              <a:t>Standar</a:t>
            </a:r>
            <a:r>
              <a:rPr lang="en-US" sz="1600" dirty="0">
                <a:solidFill>
                  <a:schemeClr val="tx1"/>
                </a:solidFill>
              </a:rPr>
              <a:t> </a:t>
            </a:r>
            <a:r>
              <a:rPr lang="en-US" sz="1600" dirty="0" err="1">
                <a:solidFill>
                  <a:schemeClr val="tx1"/>
                </a:solidFill>
              </a:rPr>
              <a:t>Kompetensi</a:t>
            </a:r>
            <a:r>
              <a:rPr lang="en-US" sz="1600" dirty="0">
                <a:solidFill>
                  <a:schemeClr val="tx1"/>
                </a:solidFill>
              </a:rPr>
              <a:t> di RSUD Kota </a:t>
            </a:r>
            <a:r>
              <a:rPr lang="en-US" sz="1600" dirty="0" err="1">
                <a:solidFill>
                  <a:schemeClr val="tx1"/>
                </a:solidFill>
              </a:rPr>
              <a:t>Mercure</a:t>
            </a:r>
            <a:r>
              <a:rPr lang="en-US" sz="1600" dirty="0">
                <a:solidFill>
                  <a:schemeClr val="tx1"/>
                </a:solidFill>
              </a:rPr>
              <a:t> </a:t>
            </a:r>
            <a:r>
              <a:rPr lang="en-US" sz="1600" dirty="0" err="1">
                <a:solidFill>
                  <a:schemeClr val="tx1"/>
                </a:solidFill>
              </a:rPr>
              <a:t>bagi</a:t>
            </a:r>
            <a:r>
              <a:rPr lang="en-US" sz="1600" dirty="0">
                <a:solidFill>
                  <a:schemeClr val="tx1"/>
                </a:solidFill>
              </a:rPr>
              <a:t> </a:t>
            </a:r>
            <a:r>
              <a:rPr lang="en-US" sz="1600" dirty="0" err="1">
                <a:solidFill>
                  <a:schemeClr val="tx1"/>
                </a:solidFill>
              </a:rPr>
              <a:t>pegawai</a:t>
            </a:r>
            <a:r>
              <a:rPr lang="en-US" sz="1600" dirty="0">
                <a:solidFill>
                  <a:schemeClr val="tx1"/>
                </a:solidFill>
              </a:rPr>
              <a:t> di </a:t>
            </a:r>
            <a:r>
              <a:rPr lang="en-US" sz="1600" dirty="0" err="1">
                <a:solidFill>
                  <a:schemeClr val="tx1"/>
                </a:solidFill>
              </a:rPr>
              <a:t>lingkungan</a:t>
            </a:r>
            <a:r>
              <a:rPr lang="en-US" sz="1600" dirty="0">
                <a:solidFill>
                  <a:schemeClr val="tx1"/>
                </a:solidFill>
              </a:rPr>
              <a:t> RSUD Kota </a:t>
            </a:r>
            <a:r>
              <a:rPr lang="en-US" sz="1600" dirty="0" err="1">
                <a:solidFill>
                  <a:schemeClr val="tx1"/>
                </a:solidFill>
              </a:rPr>
              <a:t>Mercure</a:t>
            </a:r>
            <a:r>
              <a:rPr lang="en-US" sz="1600" dirty="0">
                <a:solidFill>
                  <a:schemeClr val="tx1"/>
                </a:solidFill>
              </a:rPr>
              <a:t> </a:t>
            </a:r>
            <a:r>
              <a:rPr lang="en-US" sz="1600" dirty="0" err="1">
                <a:solidFill>
                  <a:schemeClr val="tx1"/>
                </a:solidFill>
              </a:rPr>
              <a:t>pada</a:t>
            </a:r>
            <a:r>
              <a:rPr lang="en-US" sz="1600" dirty="0">
                <a:solidFill>
                  <a:schemeClr val="tx1"/>
                </a:solidFill>
              </a:rPr>
              <a:t> </a:t>
            </a:r>
            <a:r>
              <a:rPr lang="en-US" sz="1600" dirty="0" err="1">
                <a:solidFill>
                  <a:schemeClr val="tx1"/>
                </a:solidFill>
              </a:rPr>
              <a:t>tanggal</a:t>
            </a:r>
            <a:r>
              <a:rPr lang="en-US" sz="1600" dirty="0">
                <a:solidFill>
                  <a:schemeClr val="tx1"/>
                </a:solidFill>
              </a:rPr>
              <a:t> 6 </a:t>
            </a:r>
            <a:r>
              <a:rPr lang="en-US" sz="1600" dirty="0" err="1">
                <a:solidFill>
                  <a:schemeClr val="tx1"/>
                </a:solidFill>
              </a:rPr>
              <a:t>Juni</a:t>
            </a:r>
            <a:r>
              <a:rPr lang="en-US" sz="1600" dirty="0">
                <a:solidFill>
                  <a:schemeClr val="tx1"/>
                </a:solidFill>
              </a:rPr>
              <a:t> 2016sesuai surat </a:t>
            </a:r>
            <a:r>
              <a:rPr lang="en-US" sz="1600" dirty="0" err="1">
                <a:solidFill>
                  <a:schemeClr val="tx1"/>
                </a:solidFill>
              </a:rPr>
              <a:t>undangan</a:t>
            </a:r>
            <a:r>
              <a:rPr lang="en-US" sz="1600" dirty="0">
                <a:solidFill>
                  <a:schemeClr val="tx1"/>
                </a:solidFill>
              </a:rPr>
              <a:t> No. 800/018.1/</a:t>
            </a:r>
            <a:r>
              <a:rPr lang="en-US" sz="1600" dirty="0" err="1">
                <a:solidFill>
                  <a:schemeClr val="tx1"/>
                </a:solidFill>
              </a:rPr>
              <a:t>Umpeg</a:t>
            </a:r>
            <a:r>
              <a:rPr lang="en-US" sz="1600" dirty="0">
                <a:solidFill>
                  <a:schemeClr val="tx1"/>
                </a:solidFill>
              </a:rPr>
              <a:t> </a:t>
            </a:r>
            <a:r>
              <a:rPr lang="en-US" sz="1600" dirty="0" err="1">
                <a:solidFill>
                  <a:schemeClr val="tx1"/>
                </a:solidFill>
              </a:rPr>
              <a:t>tanggal</a:t>
            </a:r>
            <a:r>
              <a:rPr lang="en-US" sz="1600" dirty="0">
                <a:solidFill>
                  <a:schemeClr val="tx1"/>
                </a:solidFill>
              </a:rPr>
              <a:t> 6 </a:t>
            </a:r>
            <a:r>
              <a:rPr lang="en-US" sz="1600" dirty="0" err="1">
                <a:solidFill>
                  <a:schemeClr val="tx1"/>
                </a:solidFill>
              </a:rPr>
              <a:t>Juni</a:t>
            </a:r>
            <a:r>
              <a:rPr lang="en-US" sz="1600" dirty="0">
                <a:solidFill>
                  <a:schemeClr val="tx1"/>
                </a:solidFill>
              </a:rPr>
              <a:t> 2016. </a:t>
            </a:r>
            <a:r>
              <a:rPr lang="en-US" sz="1600" dirty="0" err="1">
                <a:solidFill>
                  <a:schemeClr val="tx1"/>
                </a:solidFill>
              </a:rPr>
              <a:t>Sosialisasi</a:t>
            </a:r>
            <a:r>
              <a:rPr lang="en-US" sz="1600" dirty="0">
                <a:solidFill>
                  <a:schemeClr val="tx1"/>
                </a:solidFill>
              </a:rPr>
              <a:t> </a:t>
            </a:r>
            <a:r>
              <a:rPr lang="en-US" sz="1600" dirty="0" err="1">
                <a:solidFill>
                  <a:schemeClr val="tx1"/>
                </a:solidFill>
              </a:rPr>
              <a:t>ini</a:t>
            </a:r>
            <a:r>
              <a:rPr lang="en-US" sz="1600" dirty="0">
                <a:solidFill>
                  <a:schemeClr val="tx1"/>
                </a:solidFill>
              </a:rPr>
              <a:t> </a:t>
            </a:r>
            <a:r>
              <a:rPr lang="en-US" sz="1600" dirty="0" err="1">
                <a:solidFill>
                  <a:schemeClr val="tx1"/>
                </a:solidFill>
              </a:rPr>
              <a:t>telah</a:t>
            </a:r>
            <a:r>
              <a:rPr lang="en-US" sz="1600" dirty="0">
                <a:solidFill>
                  <a:schemeClr val="tx1"/>
                </a:solidFill>
              </a:rPr>
              <a:t> </a:t>
            </a:r>
            <a:r>
              <a:rPr lang="en-US" sz="1600" dirty="0" err="1">
                <a:solidFill>
                  <a:schemeClr val="tx1"/>
                </a:solidFill>
              </a:rPr>
              <a:t>dilengkapi</a:t>
            </a:r>
            <a:r>
              <a:rPr lang="en-US" sz="1600" dirty="0">
                <a:solidFill>
                  <a:schemeClr val="tx1"/>
                </a:solidFill>
              </a:rPr>
              <a:t> </a:t>
            </a:r>
            <a:r>
              <a:rPr lang="en-US" sz="1600" dirty="0" err="1">
                <a:solidFill>
                  <a:schemeClr val="tx1"/>
                </a:solidFill>
              </a:rPr>
              <a:t>dengan</a:t>
            </a:r>
            <a:r>
              <a:rPr lang="en-US" sz="1600" dirty="0">
                <a:solidFill>
                  <a:schemeClr val="tx1"/>
                </a:solidFill>
              </a:rPr>
              <a:t> surat </a:t>
            </a:r>
            <a:r>
              <a:rPr lang="en-US" sz="1600" dirty="0" err="1">
                <a:solidFill>
                  <a:schemeClr val="tx1"/>
                </a:solidFill>
              </a:rPr>
              <a:t>undangan</a:t>
            </a:r>
            <a:r>
              <a:rPr lang="en-US" sz="1600" dirty="0">
                <a:solidFill>
                  <a:schemeClr val="tx1"/>
                </a:solidFill>
              </a:rPr>
              <a:t>, </a:t>
            </a:r>
            <a:r>
              <a:rPr lang="en-US" sz="1600" dirty="0" err="1">
                <a:solidFill>
                  <a:schemeClr val="tx1"/>
                </a:solidFill>
              </a:rPr>
              <a:t>daftar</a:t>
            </a:r>
            <a:r>
              <a:rPr lang="en-US" sz="1600" dirty="0">
                <a:solidFill>
                  <a:schemeClr val="tx1"/>
                </a:solidFill>
              </a:rPr>
              <a:t> </a:t>
            </a:r>
            <a:r>
              <a:rPr lang="en-US" sz="1600" dirty="0" err="1">
                <a:solidFill>
                  <a:schemeClr val="tx1"/>
                </a:solidFill>
              </a:rPr>
              <a:t>hadir</a:t>
            </a:r>
            <a:r>
              <a:rPr lang="en-US" sz="1600" dirty="0">
                <a:solidFill>
                  <a:schemeClr val="tx1"/>
                </a:solidFill>
              </a:rPr>
              <a:t> </a:t>
            </a:r>
            <a:r>
              <a:rPr lang="en-US" sz="1600" dirty="0" err="1">
                <a:solidFill>
                  <a:schemeClr val="tx1"/>
                </a:solidFill>
              </a:rPr>
              <a:t>dan</a:t>
            </a:r>
            <a:r>
              <a:rPr lang="en-US" sz="1600" dirty="0">
                <a:solidFill>
                  <a:schemeClr val="tx1"/>
                </a:solidFill>
              </a:rPr>
              <a:t> </a:t>
            </a:r>
            <a:r>
              <a:rPr lang="en-US" sz="1600" dirty="0" err="1">
                <a:solidFill>
                  <a:schemeClr val="tx1"/>
                </a:solidFill>
              </a:rPr>
              <a:t>laporan</a:t>
            </a:r>
            <a:r>
              <a:rPr lang="en-US" sz="1600" dirty="0">
                <a:solidFill>
                  <a:schemeClr val="tx1"/>
                </a:solidFill>
              </a:rPr>
              <a:t>.</a:t>
            </a:r>
          </a:p>
          <a:p>
            <a:pPr eaLnBrk="1" hangingPunct="1">
              <a:defRPr/>
            </a:pPr>
            <a:r>
              <a:rPr lang="en-US" sz="1600" b="1" dirty="0">
                <a:solidFill>
                  <a:schemeClr val="tx1"/>
                </a:solidFill>
              </a:rPr>
              <a:t> </a:t>
            </a:r>
          </a:p>
          <a:p>
            <a:pPr eaLnBrk="1" hangingPunct="1">
              <a:defRPr/>
            </a:pPr>
            <a:r>
              <a:rPr lang="en-US" sz="1600" dirty="0" err="1">
                <a:solidFill>
                  <a:schemeClr val="tx1"/>
                </a:solidFill>
              </a:rPr>
              <a:t>Sosialisasi</a:t>
            </a:r>
            <a:r>
              <a:rPr lang="en-US" sz="1600" dirty="0">
                <a:solidFill>
                  <a:schemeClr val="tx1"/>
                </a:solidFill>
              </a:rPr>
              <a:t> </a:t>
            </a:r>
            <a:r>
              <a:rPr lang="en-US" sz="1600" dirty="0" err="1">
                <a:solidFill>
                  <a:schemeClr val="tx1"/>
                </a:solidFill>
              </a:rPr>
              <a:t>Pengembangan</a:t>
            </a:r>
            <a:r>
              <a:rPr lang="en-US" sz="1600" dirty="0">
                <a:solidFill>
                  <a:schemeClr val="tx1"/>
                </a:solidFill>
              </a:rPr>
              <a:t> </a:t>
            </a:r>
            <a:r>
              <a:rPr lang="en-US" sz="1600" dirty="0" err="1">
                <a:solidFill>
                  <a:schemeClr val="tx1"/>
                </a:solidFill>
              </a:rPr>
              <a:t>dan</a:t>
            </a:r>
            <a:r>
              <a:rPr lang="en-US" sz="1600" dirty="0">
                <a:solidFill>
                  <a:schemeClr val="tx1"/>
                </a:solidFill>
              </a:rPr>
              <a:t> </a:t>
            </a:r>
            <a:r>
              <a:rPr lang="en-US" sz="1600" dirty="0" err="1">
                <a:solidFill>
                  <a:schemeClr val="tx1"/>
                </a:solidFill>
              </a:rPr>
              <a:t>Peran</a:t>
            </a:r>
            <a:r>
              <a:rPr lang="en-US" sz="1600" dirty="0">
                <a:solidFill>
                  <a:schemeClr val="tx1"/>
                </a:solidFill>
              </a:rPr>
              <a:t> </a:t>
            </a:r>
            <a:r>
              <a:rPr lang="en-US" sz="1600" dirty="0" err="1">
                <a:solidFill>
                  <a:schemeClr val="tx1"/>
                </a:solidFill>
              </a:rPr>
              <a:t>Jabatan</a:t>
            </a:r>
            <a:r>
              <a:rPr lang="en-US" sz="1600" dirty="0">
                <a:solidFill>
                  <a:schemeClr val="tx1"/>
                </a:solidFill>
              </a:rPr>
              <a:t> </a:t>
            </a:r>
            <a:r>
              <a:rPr lang="en-US" sz="1600" dirty="0" err="1">
                <a:solidFill>
                  <a:schemeClr val="tx1"/>
                </a:solidFill>
              </a:rPr>
              <a:t>Fungsional</a:t>
            </a:r>
            <a:r>
              <a:rPr lang="en-US" sz="1600" dirty="0">
                <a:solidFill>
                  <a:schemeClr val="tx1"/>
                </a:solidFill>
              </a:rPr>
              <a:t> Auditor di </a:t>
            </a:r>
            <a:r>
              <a:rPr lang="en-US" sz="1600" dirty="0" err="1">
                <a:solidFill>
                  <a:schemeClr val="tx1"/>
                </a:solidFill>
              </a:rPr>
              <a:t>lingkungan</a:t>
            </a:r>
            <a:r>
              <a:rPr lang="en-US" sz="1600" dirty="0">
                <a:solidFill>
                  <a:schemeClr val="tx1"/>
                </a:solidFill>
              </a:rPr>
              <a:t> </a:t>
            </a:r>
            <a:r>
              <a:rPr lang="en-US" sz="1600" dirty="0" err="1">
                <a:solidFill>
                  <a:schemeClr val="tx1"/>
                </a:solidFill>
              </a:rPr>
              <a:t>Pemerintah</a:t>
            </a:r>
            <a:r>
              <a:rPr lang="en-US" sz="1600" dirty="0">
                <a:solidFill>
                  <a:schemeClr val="tx1"/>
                </a:solidFill>
              </a:rPr>
              <a:t> Kota </a:t>
            </a:r>
            <a:r>
              <a:rPr lang="en-US" sz="1600" dirty="0" err="1">
                <a:solidFill>
                  <a:schemeClr val="tx1"/>
                </a:solidFill>
              </a:rPr>
              <a:t>Mercure</a:t>
            </a:r>
            <a:r>
              <a:rPr lang="en-US" sz="1600" dirty="0">
                <a:solidFill>
                  <a:schemeClr val="tx1"/>
                </a:solidFill>
              </a:rPr>
              <a:t> </a:t>
            </a:r>
            <a:r>
              <a:rPr lang="en-US" sz="1600" dirty="0" err="1">
                <a:solidFill>
                  <a:schemeClr val="tx1"/>
                </a:solidFill>
              </a:rPr>
              <a:t>pada</a:t>
            </a:r>
            <a:r>
              <a:rPr lang="en-US" sz="1600" dirty="0">
                <a:solidFill>
                  <a:schemeClr val="tx1"/>
                </a:solidFill>
              </a:rPr>
              <a:t> </a:t>
            </a:r>
            <a:r>
              <a:rPr lang="en-US" sz="1600" dirty="0" err="1">
                <a:solidFill>
                  <a:schemeClr val="tx1"/>
                </a:solidFill>
              </a:rPr>
              <a:t>tanggal</a:t>
            </a:r>
            <a:r>
              <a:rPr lang="en-US" sz="1600" dirty="0">
                <a:solidFill>
                  <a:schemeClr val="tx1"/>
                </a:solidFill>
              </a:rPr>
              <a:t>  26 </a:t>
            </a:r>
            <a:r>
              <a:rPr lang="en-US" sz="1600" dirty="0" err="1">
                <a:solidFill>
                  <a:schemeClr val="tx1"/>
                </a:solidFill>
              </a:rPr>
              <a:t>Juli</a:t>
            </a:r>
            <a:r>
              <a:rPr lang="en-US" sz="1600" dirty="0">
                <a:solidFill>
                  <a:schemeClr val="tx1"/>
                </a:solidFill>
              </a:rPr>
              <a:t> 2018. </a:t>
            </a:r>
            <a:r>
              <a:rPr lang="en-US" sz="1600" dirty="0" err="1">
                <a:solidFill>
                  <a:schemeClr val="tx1"/>
                </a:solidFill>
              </a:rPr>
              <a:t>Sosialisasi</a:t>
            </a:r>
            <a:r>
              <a:rPr lang="en-US" sz="1600" dirty="0">
                <a:solidFill>
                  <a:schemeClr val="tx1"/>
                </a:solidFill>
              </a:rPr>
              <a:t> </a:t>
            </a:r>
            <a:r>
              <a:rPr lang="en-US" sz="1600" dirty="0" err="1">
                <a:solidFill>
                  <a:schemeClr val="tx1"/>
                </a:solidFill>
              </a:rPr>
              <a:t>ini</a:t>
            </a:r>
            <a:r>
              <a:rPr lang="en-US" sz="1600" dirty="0">
                <a:solidFill>
                  <a:schemeClr val="tx1"/>
                </a:solidFill>
              </a:rPr>
              <a:t> </a:t>
            </a:r>
            <a:r>
              <a:rPr lang="en-US" sz="1600" dirty="0" err="1">
                <a:solidFill>
                  <a:schemeClr val="tx1"/>
                </a:solidFill>
              </a:rPr>
              <a:t>dilengkapi</a:t>
            </a:r>
            <a:r>
              <a:rPr lang="en-US" sz="1600" dirty="0">
                <a:solidFill>
                  <a:schemeClr val="tx1"/>
                </a:solidFill>
              </a:rPr>
              <a:t> </a:t>
            </a:r>
            <a:r>
              <a:rPr lang="en-US" sz="1600" dirty="0" err="1">
                <a:solidFill>
                  <a:schemeClr val="tx1"/>
                </a:solidFill>
              </a:rPr>
              <a:t>dengan</a:t>
            </a:r>
            <a:r>
              <a:rPr lang="en-US" sz="1600" dirty="0">
                <a:solidFill>
                  <a:schemeClr val="tx1"/>
                </a:solidFill>
              </a:rPr>
              <a:t> surat </a:t>
            </a:r>
            <a:r>
              <a:rPr lang="en-US" sz="1600" dirty="0" err="1">
                <a:solidFill>
                  <a:schemeClr val="tx1"/>
                </a:solidFill>
              </a:rPr>
              <a:t>perintah</a:t>
            </a:r>
            <a:r>
              <a:rPr lang="en-US" sz="1600" dirty="0">
                <a:solidFill>
                  <a:schemeClr val="tx1"/>
                </a:solidFill>
              </a:rPr>
              <a:t>, </a:t>
            </a:r>
            <a:r>
              <a:rPr lang="en-US" sz="1600" dirty="0" err="1">
                <a:solidFill>
                  <a:schemeClr val="tx1"/>
                </a:solidFill>
              </a:rPr>
              <a:t>daftar</a:t>
            </a:r>
            <a:r>
              <a:rPr lang="en-US" sz="1600" dirty="0">
                <a:solidFill>
                  <a:schemeClr val="tx1"/>
                </a:solidFill>
              </a:rPr>
              <a:t> </a:t>
            </a:r>
            <a:r>
              <a:rPr lang="en-US" sz="1600" dirty="0" err="1">
                <a:solidFill>
                  <a:schemeClr val="tx1"/>
                </a:solidFill>
              </a:rPr>
              <a:t>hadir</a:t>
            </a:r>
            <a:r>
              <a:rPr lang="en-US" sz="1600" dirty="0">
                <a:solidFill>
                  <a:schemeClr val="tx1"/>
                </a:solidFill>
              </a:rPr>
              <a:t> </a:t>
            </a:r>
            <a:r>
              <a:rPr lang="en-US" sz="1600" dirty="0" err="1">
                <a:solidFill>
                  <a:schemeClr val="tx1"/>
                </a:solidFill>
              </a:rPr>
              <a:t>dan</a:t>
            </a:r>
            <a:r>
              <a:rPr lang="en-US" sz="1600" dirty="0">
                <a:solidFill>
                  <a:schemeClr val="tx1"/>
                </a:solidFill>
              </a:rPr>
              <a:t> </a:t>
            </a:r>
            <a:r>
              <a:rPr lang="en-US" sz="1600" dirty="0" err="1">
                <a:solidFill>
                  <a:schemeClr val="tx1"/>
                </a:solidFill>
              </a:rPr>
              <a:t>laporan</a:t>
            </a:r>
            <a:r>
              <a:rPr lang="en-US" sz="1600" dirty="0">
                <a:solidFill>
                  <a:schemeClr val="tx1"/>
                </a:solidFill>
              </a:rPr>
              <a:t>.</a:t>
            </a:r>
            <a:endParaRPr lang="en-US" sz="1600" b="1" dirty="0">
              <a:solidFill>
                <a:schemeClr val="tx1"/>
              </a:solidFill>
            </a:endParaRPr>
          </a:p>
          <a:p>
            <a:pPr eaLnBrk="1" hangingPunct="1">
              <a:defRPr/>
            </a:pPr>
            <a:endParaRPr lang="en-US" sz="1600" b="1" dirty="0">
              <a:solidFill>
                <a:schemeClr val="tx1"/>
              </a:solidFill>
            </a:endParaRPr>
          </a:p>
          <a:p>
            <a:pPr eaLnBrk="1" hangingPunct="1">
              <a:defRPr/>
            </a:pPr>
            <a:r>
              <a:rPr lang="en-US" sz="1600" dirty="0">
                <a:solidFill>
                  <a:schemeClr val="tx1"/>
                </a:solidFill>
              </a:rPr>
              <a:t>Screen Shoot SOP BKPSDA </a:t>
            </a:r>
            <a:r>
              <a:rPr lang="en-US" sz="1600" dirty="0" err="1">
                <a:solidFill>
                  <a:schemeClr val="tx1"/>
                </a:solidFill>
              </a:rPr>
              <a:t>pada</a:t>
            </a:r>
            <a:r>
              <a:rPr lang="en-US" sz="1600" dirty="0">
                <a:solidFill>
                  <a:schemeClr val="tx1"/>
                </a:solidFill>
              </a:rPr>
              <a:t> website (SIMPEG)</a:t>
            </a:r>
          </a:p>
          <a:p>
            <a:pPr eaLnBrk="1" hangingPunct="1">
              <a:defRPr/>
            </a:pPr>
            <a:r>
              <a:rPr lang="en-US" sz="1600" dirty="0" err="1">
                <a:solidFill>
                  <a:schemeClr val="tx1"/>
                </a:solidFill>
              </a:rPr>
              <a:t>Bentuk</a:t>
            </a:r>
            <a:r>
              <a:rPr lang="en-US" sz="1600" dirty="0">
                <a:solidFill>
                  <a:schemeClr val="tx1"/>
                </a:solidFill>
              </a:rPr>
              <a:t> </a:t>
            </a:r>
            <a:r>
              <a:rPr lang="en-US" sz="1600" dirty="0" err="1">
                <a:solidFill>
                  <a:schemeClr val="tx1"/>
                </a:solidFill>
              </a:rPr>
              <a:t>pengkomunikasian</a:t>
            </a:r>
            <a:r>
              <a:rPr lang="en-US" sz="1600" dirty="0">
                <a:solidFill>
                  <a:schemeClr val="tx1"/>
                </a:solidFill>
              </a:rPr>
              <a:t> SOP BKPSDA </a:t>
            </a:r>
            <a:r>
              <a:rPr lang="en-US" sz="1600" dirty="0" err="1">
                <a:solidFill>
                  <a:schemeClr val="tx1"/>
                </a:solidFill>
              </a:rPr>
              <a:t>dari</a:t>
            </a:r>
            <a:r>
              <a:rPr lang="en-US" sz="1600" dirty="0">
                <a:solidFill>
                  <a:schemeClr val="tx1"/>
                </a:solidFill>
              </a:rPr>
              <a:t> </a:t>
            </a:r>
            <a:r>
              <a:rPr lang="en-US" sz="1600" dirty="0" err="1">
                <a:solidFill>
                  <a:schemeClr val="tx1"/>
                </a:solidFill>
              </a:rPr>
              <a:t>Rekruitment</a:t>
            </a:r>
            <a:r>
              <a:rPr lang="en-US" sz="1600" dirty="0">
                <a:solidFill>
                  <a:schemeClr val="tx1"/>
                </a:solidFill>
              </a:rPr>
              <a:t>/</a:t>
            </a:r>
            <a:r>
              <a:rPr lang="en-US" sz="1600" dirty="0" err="1">
                <a:solidFill>
                  <a:schemeClr val="tx1"/>
                </a:solidFill>
              </a:rPr>
              <a:t>Penerimaan</a:t>
            </a:r>
            <a:r>
              <a:rPr lang="en-US" sz="1600" dirty="0">
                <a:solidFill>
                  <a:schemeClr val="tx1"/>
                </a:solidFill>
              </a:rPr>
              <a:t> </a:t>
            </a:r>
            <a:r>
              <a:rPr lang="en-US" sz="1600" dirty="0" err="1">
                <a:solidFill>
                  <a:schemeClr val="tx1"/>
                </a:solidFill>
              </a:rPr>
              <a:t>Pegawai</a:t>
            </a:r>
            <a:r>
              <a:rPr lang="en-US" sz="1600" dirty="0">
                <a:solidFill>
                  <a:schemeClr val="tx1"/>
                </a:solidFill>
              </a:rPr>
              <a:t> </a:t>
            </a:r>
            <a:r>
              <a:rPr lang="en-US" sz="1600" dirty="0" err="1">
                <a:solidFill>
                  <a:schemeClr val="tx1"/>
                </a:solidFill>
              </a:rPr>
              <a:t>hingga</a:t>
            </a:r>
            <a:r>
              <a:rPr lang="en-US" sz="1600" dirty="0">
                <a:solidFill>
                  <a:schemeClr val="tx1"/>
                </a:solidFill>
              </a:rPr>
              <a:t> </a:t>
            </a:r>
            <a:r>
              <a:rPr lang="en-US" sz="1600" dirty="0" err="1">
                <a:solidFill>
                  <a:schemeClr val="tx1"/>
                </a:solidFill>
              </a:rPr>
              <a:t>pensiun</a:t>
            </a:r>
            <a:r>
              <a:rPr lang="en-US" sz="1600" dirty="0">
                <a:solidFill>
                  <a:schemeClr val="tx1"/>
                </a:solidFill>
              </a:rPr>
              <a:t> </a:t>
            </a:r>
            <a:r>
              <a:rPr lang="en-US" sz="1600" dirty="0" err="1">
                <a:solidFill>
                  <a:schemeClr val="tx1"/>
                </a:solidFill>
              </a:rPr>
              <a:t>atau</a:t>
            </a:r>
            <a:r>
              <a:rPr lang="en-US" sz="1600" dirty="0">
                <a:solidFill>
                  <a:schemeClr val="tx1"/>
                </a:solidFill>
              </a:rPr>
              <a:t> </a:t>
            </a:r>
            <a:r>
              <a:rPr lang="en-US" sz="1600" dirty="0" err="1">
                <a:solidFill>
                  <a:schemeClr val="tx1"/>
                </a:solidFill>
              </a:rPr>
              <a:t>pemberhentian</a:t>
            </a:r>
            <a:r>
              <a:rPr lang="en-US" sz="1600" dirty="0">
                <a:solidFill>
                  <a:schemeClr val="tx1"/>
                </a:solidFill>
              </a:rPr>
              <a:t> </a:t>
            </a:r>
            <a:r>
              <a:rPr lang="en-US" sz="1600" dirty="0" err="1">
                <a:solidFill>
                  <a:schemeClr val="tx1"/>
                </a:solidFill>
              </a:rPr>
              <a:t>pegawai</a:t>
            </a:r>
            <a:r>
              <a:rPr lang="en-US" sz="1600" dirty="0">
                <a:solidFill>
                  <a:schemeClr val="tx1"/>
                </a:solidFill>
              </a:rPr>
              <a:t> </a:t>
            </a:r>
            <a:r>
              <a:rPr lang="en-US" sz="1600" dirty="0" err="1">
                <a:solidFill>
                  <a:schemeClr val="tx1"/>
                </a:solidFill>
              </a:rPr>
              <a:t>terdapat</a:t>
            </a:r>
            <a:r>
              <a:rPr lang="en-US" sz="1600" dirty="0">
                <a:solidFill>
                  <a:schemeClr val="tx1"/>
                </a:solidFill>
              </a:rPr>
              <a:t> </a:t>
            </a:r>
            <a:r>
              <a:rPr lang="en-US" sz="1600" dirty="0" err="1">
                <a:solidFill>
                  <a:schemeClr val="tx1"/>
                </a:solidFill>
              </a:rPr>
              <a:t>pada</a:t>
            </a:r>
            <a:r>
              <a:rPr lang="en-US" sz="1600" dirty="0">
                <a:solidFill>
                  <a:schemeClr val="tx1"/>
                </a:solidFill>
              </a:rPr>
              <a:t> Website BKPSDA (www.simpeg.kotaMercure.go.id)</a:t>
            </a: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dirty="0">
              <a:solidFill>
                <a:schemeClr val="tx1"/>
              </a:solidFill>
            </a:endParaRP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1400" dirty="0">
              <a:solidFill>
                <a:schemeClr val="tx1"/>
              </a:solidFill>
            </a:endParaRPr>
          </a:p>
          <a:p>
            <a:pPr eaLnBrk="1" hangingPunct="1">
              <a:defRPr/>
            </a:pPr>
            <a:endParaRPr lang="en-US" sz="1400"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bwMode="grayWhite">
          <a:xfrm>
            <a:off x="-20452" y="95660"/>
            <a:ext cx="9118601" cy="646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normAutofit fontScale="700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lgn="ctr">
              <a:defRPr/>
            </a:pPr>
            <a:r>
              <a:rPr lang="en-US" sz="3600" dirty="0">
                <a:solidFill>
                  <a:schemeClr val="tx1"/>
                </a:solidFill>
                <a:latin typeface="Bahnschrift Light SemiCondensed" pitchFamily="34" charset="0"/>
              </a:rPr>
              <a:t>1.6  </a:t>
            </a:r>
            <a:r>
              <a:rPr lang="nb-NO" sz="3600" dirty="0">
                <a:solidFill>
                  <a:schemeClr val="tx1"/>
                </a:solidFill>
                <a:latin typeface="Bahnschrift Light SemiCondensed" pitchFamily="34" charset="0"/>
              </a:rPr>
              <a:t>Penyusunan dan Penerapan Kebijakan yang Sehat </a:t>
            </a:r>
            <a:br>
              <a:rPr lang="nb-NO" sz="3600" dirty="0">
                <a:solidFill>
                  <a:schemeClr val="tx1"/>
                </a:solidFill>
                <a:latin typeface="Bahnschrift Light SemiCondensed" pitchFamily="34" charset="0"/>
              </a:rPr>
            </a:br>
            <a:r>
              <a:rPr lang="nb-NO" sz="3600" dirty="0">
                <a:solidFill>
                  <a:schemeClr val="tx1"/>
                </a:solidFill>
                <a:latin typeface="Bahnschrift Light SemiCondensed" pitchFamily="34" charset="0"/>
              </a:rPr>
              <a:t>        tentang Pembinaan SDM</a:t>
            </a:r>
            <a:endParaRPr lang="ru-RU" sz="3600" dirty="0">
              <a:solidFill>
                <a:schemeClr val="tx1"/>
              </a:solidFill>
              <a:latin typeface="Bahnschrift Light SemiCondensed" pitchFamily="34" charset="0"/>
            </a:endParaRPr>
          </a:p>
        </p:txBody>
      </p:sp>
      <p:sp>
        <p:nvSpPr>
          <p:cNvPr id="3" name="Rectangle 2"/>
          <p:cNvSpPr/>
          <p:nvPr/>
        </p:nvSpPr>
        <p:spPr>
          <a:xfrm>
            <a:off x="0" y="767162"/>
            <a:ext cx="4627170" cy="59742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eaLnBrk="1" hangingPunct="1">
              <a:defRPr/>
            </a:pPr>
            <a:r>
              <a:rPr lang="en-US" dirty="0">
                <a:solidFill>
                  <a:srgbClr val="2207E9"/>
                </a:solidFill>
              </a:rPr>
              <a:t>Level 3</a:t>
            </a:r>
          </a:p>
          <a:p>
            <a:pPr algn="just" eaLnBrk="1" hangingPunct="1">
              <a:defRPr/>
            </a:pPr>
            <a:r>
              <a:rPr lang="en-US" dirty="0">
                <a:solidFill>
                  <a:schemeClr val="tx1"/>
                </a:solidFill>
              </a:rPr>
              <a:t>1. </a:t>
            </a:r>
            <a:r>
              <a:rPr lang="en-US" dirty="0" err="1">
                <a:solidFill>
                  <a:schemeClr val="tx1"/>
                </a:solidFill>
              </a:rPr>
              <a:t>Pengajuan</a:t>
            </a:r>
            <a:r>
              <a:rPr lang="en-US" dirty="0">
                <a:solidFill>
                  <a:schemeClr val="tx1"/>
                </a:solidFill>
              </a:rPr>
              <a:t> </a:t>
            </a:r>
            <a:r>
              <a:rPr lang="en-US" dirty="0" err="1">
                <a:solidFill>
                  <a:schemeClr val="tx1"/>
                </a:solidFill>
              </a:rPr>
              <a:t>Pensiun</a:t>
            </a:r>
            <a:r>
              <a:rPr lang="en-US" dirty="0">
                <a:solidFill>
                  <a:schemeClr val="tx1"/>
                </a:solidFill>
              </a:rPr>
              <a:t> </a:t>
            </a:r>
            <a:r>
              <a:rPr lang="en-US" dirty="0" err="1">
                <a:solidFill>
                  <a:schemeClr val="tx1"/>
                </a:solidFill>
              </a:rPr>
              <a:t>Pegawai</a:t>
            </a:r>
            <a:endParaRPr lang="en-US" dirty="0">
              <a:solidFill>
                <a:schemeClr val="tx1"/>
              </a:solidFill>
            </a:endParaRPr>
          </a:p>
          <a:p>
            <a:pPr algn="just" eaLnBrk="1" hangingPunct="1">
              <a:defRPr/>
            </a:pPr>
            <a:r>
              <a:rPr lang="en-US" dirty="0">
                <a:solidFill>
                  <a:srgbClr val="2207E9"/>
                </a:solidFill>
              </a:rPr>
              <a:t>Proses </a:t>
            </a:r>
            <a:r>
              <a:rPr lang="en-US" dirty="0" err="1">
                <a:solidFill>
                  <a:srgbClr val="2207E9"/>
                </a:solidFill>
              </a:rPr>
              <a:t>Permohonan</a:t>
            </a:r>
            <a:r>
              <a:rPr lang="en-US" dirty="0">
                <a:solidFill>
                  <a:srgbClr val="2207E9"/>
                </a:solidFill>
              </a:rPr>
              <a:t> </a:t>
            </a:r>
            <a:r>
              <a:rPr lang="en-US" dirty="0" err="1">
                <a:solidFill>
                  <a:srgbClr val="2207E9"/>
                </a:solidFill>
              </a:rPr>
              <a:t>Pensiun</a:t>
            </a:r>
            <a:r>
              <a:rPr lang="en-US" dirty="0">
                <a:solidFill>
                  <a:srgbClr val="2207E9"/>
                </a:solidFill>
              </a:rPr>
              <a:t> Batas </a:t>
            </a:r>
            <a:r>
              <a:rPr lang="en-US" dirty="0" err="1">
                <a:solidFill>
                  <a:srgbClr val="2207E9"/>
                </a:solidFill>
              </a:rPr>
              <a:t>Usia</a:t>
            </a:r>
            <a:r>
              <a:rPr lang="en-US" dirty="0">
                <a:solidFill>
                  <a:srgbClr val="2207E9"/>
                </a:solidFill>
              </a:rPr>
              <a:t> </a:t>
            </a:r>
            <a:r>
              <a:rPr lang="en-US" dirty="0" err="1">
                <a:solidFill>
                  <a:srgbClr val="2207E9"/>
                </a:solidFill>
              </a:rPr>
              <a:t>Pegawai</a:t>
            </a:r>
            <a:r>
              <a:rPr lang="en-US" dirty="0">
                <a:solidFill>
                  <a:srgbClr val="2207E9"/>
                </a:solidFill>
              </a:rPr>
              <a:t> (BUP) an </a:t>
            </a:r>
            <a:r>
              <a:rPr lang="en-US" dirty="0" err="1">
                <a:solidFill>
                  <a:srgbClr val="2207E9"/>
                </a:solidFill>
              </a:rPr>
              <a:t>Lince</a:t>
            </a:r>
            <a:r>
              <a:rPr lang="en-US" dirty="0">
                <a:solidFill>
                  <a:srgbClr val="2207E9"/>
                </a:solidFill>
              </a:rPr>
              <a:t> Flora </a:t>
            </a:r>
            <a:r>
              <a:rPr lang="en-US" dirty="0" err="1">
                <a:solidFill>
                  <a:srgbClr val="2207E9"/>
                </a:solidFill>
              </a:rPr>
              <a:t>Gultom</a:t>
            </a:r>
            <a:r>
              <a:rPr lang="en-US" dirty="0">
                <a:solidFill>
                  <a:srgbClr val="2207E9"/>
                </a:solidFill>
              </a:rPr>
              <a:t> </a:t>
            </a:r>
            <a:r>
              <a:rPr lang="en-US" dirty="0" err="1">
                <a:solidFill>
                  <a:srgbClr val="2207E9"/>
                </a:solidFill>
              </a:rPr>
              <a:t>dengan</a:t>
            </a:r>
            <a:r>
              <a:rPr lang="en-US" dirty="0">
                <a:solidFill>
                  <a:srgbClr val="2207E9"/>
                </a:solidFill>
              </a:rPr>
              <a:t> </a:t>
            </a:r>
            <a:r>
              <a:rPr lang="en-US" dirty="0" err="1">
                <a:solidFill>
                  <a:srgbClr val="2207E9"/>
                </a:solidFill>
              </a:rPr>
              <a:t>pengajuan</a:t>
            </a:r>
            <a:r>
              <a:rPr lang="en-US" dirty="0">
                <a:solidFill>
                  <a:srgbClr val="2207E9"/>
                </a:solidFill>
              </a:rPr>
              <a:t> </a:t>
            </a:r>
            <a:r>
              <a:rPr lang="en-US" dirty="0" err="1">
                <a:solidFill>
                  <a:srgbClr val="2207E9"/>
                </a:solidFill>
              </a:rPr>
              <a:t>oleh</a:t>
            </a:r>
            <a:r>
              <a:rPr lang="en-US" dirty="0">
                <a:solidFill>
                  <a:srgbClr val="2207E9"/>
                </a:solidFill>
              </a:rPr>
              <a:t> </a:t>
            </a:r>
            <a:r>
              <a:rPr lang="en-US" dirty="0" err="1">
                <a:solidFill>
                  <a:srgbClr val="2207E9"/>
                </a:solidFill>
              </a:rPr>
              <a:t>Dinas</a:t>
            </a:r>
            <a:r>
              <a:rPr lang="en-US" dirty="0">
                <a:solidFill>
                  <a:srgbClr val="2207E9"/>
                </a:solidFill>
              </a:rPr>
              <a:t> </a:t>
            </a:r>
            <a:r>
              <a:rPr lang="en-US" dirty="0" err="1">
                <a:solidFill>
                  <a:srgbClr val="2207E9"/>
                </a:solidFill>
              </a:rPr>
              <a:t>Pendidikan</a:t>
            </a:r>
            <a:r>
              <a:rPr lang="en-US" dirty="0">
                <a:solidFill>
                  <a:srgbClr val="2207E9"/>
                </a:solidFill>
              </a:rPr>
              <a:t> </a:t>
            </a:r>
            <a:r>
              <a:rPr lang="en-US" dirty="0" err="1">
                <a:solidFill>
                  <a:srgbClr val="2207E9"/>
                </a:solidFill>
              </a:rPr>
              <a:t>ditujukan</a:t>
            </a:r>
            <a:r>
              <a:rPr lang="en-US" dirty="0">
                <a:solidFill>
                  <a:srgbClr val="2207E9"/>
                </a:solidFill>
              </a:rPr>
              <a:t> </a:t>
            </a:r>
            <a:r>
              <a:rPr lang="en-US" dirty="0" err="1">
                <a:solidFill>
                  <a:srgbClr val="2207E9"/>
                </a:solidFill>
              </a:rPr>
              <a:t>kepada</a:t>
            </a:r>
            <a:r>
              <a:rPr lang="en-US" dirty="0">
                <a:solidFill>
                  <a:srgbClr val="2207E9"/>
                </a:solidFill>
              </a:rPr>
              <a:t> </a:t>
            </a:r>
            <a:r>
              <a:rPr lang="en-US" dirty="0" err="1">
                <a:solidFill>
                  <a:srgbClr val="2207E9"/>
                </a:solidFill>
              </a:rPr>
              <a:t>Wali</a:t>
            </a:r>
            <a:r>
              <a:rPr lang="en-US" dirty="0">
                <a:solidFill>
                  <a:srgbClr val="2207E9"/>
                </a:solidFill>
              </a:rPr>
              <a:t> Kota </a:t>
            </a:r>
            <a:r>
              <a:rPr lang="en-US" dirty="0" err="1">
                <a:solidFill>
                  <a:srgbClr val="2207E9"/>
                </a:solidFill>
              </a:rPr>
              <a:t>Mercure</a:t>
            </a:r>
            <a:r>
              <a:rPr lang="en-US" dirty="0">
                <a:solidFill>
                  <a:srgbClr val="2207E9"/>
                </a:solidFill>
              </a:rPr>
              <a:t>. </a:t>
            </a:r>
            <a:r>
              <a:rPr lang="en-US" dirty="0" err="1">
                <a:solidFill>
                  <a:srgbClr val="2207E9"/>
                </a:solidFill>
              </a:rPr>
              <a:t>Pengajuan</a:t>
            </a:r>
            <a:r>
              <a:rPr lang="en-US" dirty="0">
                <a:solidFill>
                  <a:srgbClr val="2207E9"/>
                </a:solidFill>
              </a:rPr>
              <a:t> </a:t>
            </a:r>
            <a:r>
              <a:rPr lang="en-US" dirty="0" err="1">
                <a:solidFill>
                  <a:srgbClr val="2207E9"/>
                </a:solidFill>
              </a:rPr>
              <a:t>ini</a:t>
            </a:r>
            <a:r>
              <a:rPr lang="en-US" dirty="0">
                <a:solidFill>
                  <a:srgbClr val="2207E9"/>
                </a:solidFill>
              </a:rPr>
              <a:t> </a:t>
            </a:r>
            <a:r>
              <a:rPr lang="en-US" dirty="0" err="1">
                <a:solidFill>
                  <a:srgbClr val="2207E9"/>
                </a:solidFill>
              </a:rPr>
              <a:t>dilengkapi</a:t>
            </a:r>
            <a:r>
              <a:rPr lang="en-US" dirty="0">
                <a:solidFill>
                  <a:srgbClr val="2207E9"/>
                </a:solidFill>
              </a:rPr>
              <a:t> </a:t>
            </a:r>
            <a:r>
              <a:rPr lang="en-US" dirty="0" err="1">
                <a:solidFill>
                  <a:srgbClr val="2207E9"/>
                </a:solidFill>
              </a:rPr>
              <a:t>dengan</a:t>
            </a:r>
            <a:r>
              <a:rPr lang="en-US" dirty="0">
                <a:solidFill>
                  <a:srgbClr val="2207E9"/>
                </a:solidFill>
              </a:rPr>
              <a:t> surat </a:t>
            </a:r>
            <a:r>
              <a:rPr lang="en-US" dirty="0" err="1">
                <a:solidFill>
                  <a:srgbClr val="2207E9"/>
                </a:solidFill>
              </a:rPr>
              <a:t>permohonan</a:t>
            </a:r>
            <a:r>
              <a:rPr lang="en-US" dirty="0">
                <a:solidFill>
                  <a:srgbClr val="2207E9"/>
                </a:solidFill>
              </a:rPr>
              <a:t> yang </a:t>
            </a:r>
            <a:r>
              <a:rPr lang="en-US" dirty="0" err="1">
                <a:solidFill>
                  <a:srgbClr val="2207E9"/>
                </a:solidFill>
              </a:rPr>
              <a:t>ditandatangani</a:t>
            </a:r>
            <a:r>
              <a:rPr lang="en-US" dirty="0">
                <a:solidFill>
                  <a:srgbClr val="2207E9"/>
                </a:solidFill>
              </a:rPr>
              <a:t> </a:t>
            </a:r>
            <a:r>
              <a:rPr lang="en-US" dirty="0" err="1">
                <a:solidFill>
                  <a:srgbClr val="2207E9"/>
                </a:solidFill>
              </a:rPr>
              <a:t>oleh</a:t>
            </a:r>
            <a:r>
              <a:rPr lang="en-US" dirty="0">
                <a:solidFill>
                  <a:srgbClr val="2207E9"/>
                </a:solidFill>
              </a:rPr>
              <a:t> </a:t>
            </a:r>
            <a:r>
              <a:rPr lang="en-US" dirty="0" err="1">
                <a:solidFill>
                  <a:srgbClr val="2207E9"/>
                </a:solidFill>
              </a:rPr>
              <a:t>ybs</a:t>
            </a:r>
            <a:r>
              <a:rPr lang="en-US" dirty="0">
                <a:solidFill>
                  <a:srgbClr val="2207E9"/>
                </a:solidFill>
              </a:rPr>
              <a:t> </a:t>
            </a:r>
            <a:r>
              <a:rPr lang="en-US" dirty="0" err="1">
                <a:solidFill>
                  <a:srgbClr val="2207E9"/>
                </a:solidFill>
              </a:rPr>
              <a:t>dengan</a:t>
            </a:r>
            <a:r>
              <a:rPr lang="en-US" dirty="0">
                <a:solidFill>
                  <a:srgbClr val="2207E9"/>
                </a:solidFill>
              </a:rPr>
              <a:t> </a:t>
            </a:r>
            <a:r>
              <a:rPr lang="en-US" dirty="0" err="1">
                <a:solidFill>
                  <a:srgbClr val="2207E9"/>
                </a:solidFill>
              </a:rPr>
              <a:t>melampirkan</a:t>
            </a:r>
            <a:r>
              <a:rPr lang="en-US" dirty="0">
                <a:solidFill>
                  <a:srgbClr val="2207E9"/>
                </a:solidFill>
              </a:rPr>
              <a:t> </a:t>
            </a:r>
            <a:r>
              <a:rPr lang="en-US" dirty="0" err="1">
                <a:solidFill>
                  <a:srgbClr val="2207E9"/>
                </a:solidFill>
              </a:rPr>
              <a:t>fotocopy</a:t>
            </a:r>
            <a:r>
              <a:rPr lang="en-US" dirty="0">
                <a:solidFill>
                  <a:srgbClr val="2207E9"/>
                </a:solidFill>
              </a:rPr>
              <a:t> SK </a:t>
            </a:r>
            <a:r>
              <a:rPr lang="en-US" dirty="0" err="1">
                <a:solidFill>
                  <a:srgbClr val="2207E9"/>
                </a:solidFill>
              </a:rPr>
              <a:t>capeg</a:t>
            </a:r>
            <a:r>
              <a:rPr lang="en-US" dirty="0">
                <a:solidFill>
                  <a:srgbClr val="2207E9"/>
                </a:solidFill>
              </a:rPr>
              <a:t>, SK PNS, SK </a:t>
            </a:r>
            <a:r>
              <a:rPr lang="en-US" dirty="0" err="1">
                <a:solidFill>
                  <a:srgbClr val="2207E9"/>
                </a:solidFill>
              </a:rPr>
              <a:t>Pangkat</a:t>
            </a:r>
            <a:r>
              <a:rPr lang="en-US" dirty="0">
                <a:solidFill>
                  <a:srgbClr val="2207E9"/>
                </a:solidFill>
              </a:rPr>
              <a:t> </a:t>
            </a:r>
            <a:r>
              <a:rPr lang="en-US" dirty="0" err="1">
                <a:solidFill>
                  <a:srgbClr val="2207E9"/>
                </a:solidFill>
              </a:rPr>
              <a:t>Terakhir</a:t>
            </a:r>
            <a:r>
              <a:rPr lang="en-US" dirty="0">
                <a:solidFill>
                  <a:srgbClr val="2207E9"/>
                </a:solidFill>
              </a:rPr>
              <a:t>, SK </a:t>
            </a:r>
            <a:r>
              <a:rPr lang="en-US" dirty="0" err="1">
                <a:solidFill>
                  <a:srgbClr val="2207E9"/>
                </a:solidFill>
              </a:rPr>
              <a:t>Inpasing</a:t>
            </a:r>
            <a:r>
              <a:rPr lang="en-US" dirty="0">
                <a:solidFill>
                  <a:srgbClr val="2207E9"/>
                </a:solidFill>
              </a:rPr>
              <a:t>, SK </a:t>
            </a:r>
            <a:r>
              <a:rPr lang="en-US" dirty="0" err="1">
                <a:solidFill>
                  <a:srgbClr val="2207E9"/>
                </a:solidFill>
              </a:rPr>
              <a:t>Jabatan</a:t>
            </a:r>
            <a:r>
              <a:rPr lang="en-US" dirty="0">
                <a:solidFill>
                  <a:srgbClr val="2207E9"/>
                </a:solidFill>
              </a:rPr>
              <a:t> </a:t>
            </a:r>
            <a:r>
              <a:rPr lang="en-US" dirty="0" err="1">
                <a:solidFill>
                  <a:srgbClr val="2207E9"/>
                </a:solidFill>
              </a:rPr>
              <a:t>Terakhir</a:t>
            </a:r>
            <a:r>
              <a:rPr lang="en-US" dirty="0">
                <a:solidFill>
                  <a:srgbClr val="2207E9"/>
                </a:solidFill>
              </a:rPr>
              <a:t>, Surat </a:t>
            </a:r>
            <a:r>
              <a:rPr lang="en-US" dirty="0" err="1">
                <a:solidFill>
                  <a:srgbClr val="2207E9"/>
                </a:solidFill>
              </a:rPr>
              <a:t>Nikah</a:t>
            </a:r>
            <a:r>
              <a:rPr lang="en-US" dirty="0">
                <a:solidFill>
                  <a:srgbClr val="2207E9"/>
                </a:solidFill>
              </a:rPr>
              <a:t>, </a:t>
            </a:r>
            <a:r>
              <a:rPr lang="en-US" dirty="0" err="1">
                <a:solidFill>
                  <a:srgbClr val="2207E9"/>
                </a:solidFill>
              </a:rPr>
              <a:t>Akte</a:t>
            </a:r>
            <a:r>
              <a:rPr lang="en-US" dirty="0">
                <a:solidFill>
                  <a:srgbClr val="2207E9"/>
                </a:solidFill>
              </a:rPr>
              <a:t>, SKUMPTK, </a:t>
            </a:r>
            <a:r>
              <a:rPr lang="en-US" dirty="0" err="1">
                <a:solidFill>
                  <a:srgbClr val="2207E9"/>
                </a:solidFill>
              </a:rPr>
              <a:t>Penilaian</a:t>
            </a:r>
            <a:r>
              <a:rPr lang="en-US" dirty="0">
                <a:solidFill>
                  <a:srgbClr val="2207E9"/>
                </a:solidFill>
              </a:rPr>
              <a:t> </a:t>
            </a:r>
            <a:r>
              <a:rPr lang="en-US" dirty="0" err="1">
                <a:solidFill>
                  <a:srgbClr val="2207E9"/>
                </a:solidFill>
              </a:rPr>
              <a:t>Kinerja</a:t>
            </a:r>
            <a:r>
              <a:rPr lang="en-US" dirty="0">
                <a:solidFill>
                  <a:srgbClr val="2207E9"/>
                </a:solidFill>
              </a:rPr>
              <a:t>/SKP, </a:t>
            </a:r>
            <a:r>
              <a:rPr lang="en-US" dirty="0" err="1">
                <a:solidFill>
                  <a:srgbClr val="2207E9"/>
                </a:solidFill>
              </a:rPr>
              <a:t>Karpeg</a:t>
            </a:r>
            <a:r>
              <a:rPr lang="en-US" dirty="0">
                <a:solidFill>
                  <a:srgbClr val="2207E9"/>
                </a:solidFill>
              </a:rPr>
              <a:t> </a:t>
            </a:r>
            <a:r>
              <a:rPr lang="en-US" dirty="0" err="1">
                <a:solidFill>
                  <a:srgbClr val="2207E9"/>
                </a:solidFill>
              </a:rPr>
              <a:t>dan</a:t>
            </a:r>
            <a:r>
              <a:rPr lang="en-US" dirty="0">
                <a:solidFill>
                  <a:srgbClr val="2207E9"/>
                </a:solidFill>
              </a:rPr>
              <a:t> Pas Photo </a:t>
            </a:r>
            <a:r>
              <a:rPr lang="en-US" dirty="0" err="1">
                <a:solidFill>
                  <a:srgbClr val="2207E9"/>
                </a:solidFill>
              </a:rPr>
              <a:t>ybs</a:t>
            </a:r>
            <a:r>
              <a:rPr lang="en-US" dirty="0">
                <a:solidFill>
                  <a:srgbClr val="2207E9"/>
                </a:solidFill>
              </a:rPr>
              <a:t>. </a:t>
            </a:r>
          </a:p>
          <a:p>
            <a:pPr algn="just" eaLnBrk="1" hangingPunct="1">
              <a:defRPr/>
            </a:pPr>
            <a:r>
              <a:rPr lang="en-US" dirty="0" err="1">
                <a:solidFill>
                  <a:srgbClr val="2207E9"/>
                </a:solidFill>
              </a:rPr>
              <a:t>Pengajuan</a:t>
            </a:r>
            <a:r>
              <a:rPr lang="en-US" dirty="0">
                <a:solidFill>
                  <a:srgbClr val="2207E9"/>
                </a:solidFill>
              </a:rPr>
              <a:t> </a:t>
            </a:r>
            <a:r>
              <a:rPr lang="en-US" dirty="0" err="1">
                <a:solidFill>
                  <a:srgbClr val="2207E9"/>
                </a:solidFill>
              </a:rPr>
              <a:t>pensiun</a:t>
            </a:r>
            <a:r>
              <a:rPr lang="en-US" dirty="0">
                <a:solidFill>
                  <a:srgbClr val="2207E9"/>
                </a:solidFill>
              </a:rPr>
              <a:t> </a:t>
            </a:r>
            <a:r>
              <a:rPr lang="en-US" dirty="0" err="1">
                <a:solidFill>
                  <a:srgbClr val="2207E9"/>
                </a:solidFill>
              </a:rPr>
              <a:t>disampaikan</a:t>
            </a:r>
            <a:r>
              <a:rPr lang="en-US" dirty="0">
                <a:solidFill>
                  <a:srgbClr val="2207E9"/>
                </a:solidFill>
              </a:rPr>
              <a:t> </a:t>
            </a:r>
            <a:r>
              <a:rPr lang="en-US" dirty="0" err="1">
                <a:solidFill>
                  <a:srgbClr val="2207E9"/>
                </a:solidFill>
              </a:rPr>
              <a:t>kepada</a:t>
            </a:r>
            <a:r>
              <a:rPr lang="en-US" dirty="0">
                <a:solidFill>
                  <a:srgbClr val="2207E9"/>
                </a:solidFill>
              </a:rPr>
              <a:t> </a:t>
            </a:r>
            <a:r>
              <a:rPr lang="en-US" dirty="0" err="1">
                <a:solidFill>
                  <a:srgbClr val="2207E9"/>
                </a:solidFill>
              </a:rPr>
              <a:t>Badan</a:t>
            </a:r>
            <a:r>
              <a:rPr lang="en-US" dirty="0">
                <a:solidFill>
                  <a:srgbClr val="2207E9"/>
                </a:solidFill>
              </a:rPr>
              <a:t> </a:t>
            </a:r>
            <a:r>
              <a:rPr lang="en-US" dirty="0" err="1">
                <a:solidFill>
                  <a:srgbClr val="2207E9"/>
                </a:solidFill>
              </a:rPr>
              <a:t>Kepegawaian</a:t>
            </a:r>
            <a:r>
              <a:rPr lang="en-US" dirty="0">
                <a:solidFill>
                  <a:srgbClr val="2207E9"/>
                </a:solidFill>
              </a:rPr>
              <a:t> </a:t>
            </a:r>
            <a:r>
              <a:rPr lang="en-US" dirty="0" err="1">
                <a:solidFill>
                  <a:srgbClr val="2207E9"/>
                </a:solidFill>
              </a:rPr>
              <a:t>Provinsi</a:t>
            </a:r>
            <a:r>
              <a:rPr lang="en-US" dirty="0">
                <a:solidFill>
                  <a:srgbClr val="2207E9"/>
                </a:solidFill>
              </a:rPr>
              <a:t> </a:t>
            </a:r>
            <a:r>
              <a:rPr lang="en-US" dirty="0" err="1">
                <a:solidFill>
                  <a:srgbClr val="2207E9"/>
                </a:solidFill>
              </a:rPr>
              <a:t>Jawa</a:t>
            </a:r>
            <a:r>
              <a:rPr lang="en-US" dirty="0">
                <a:solidFill>
                  <a:srgbClr val="2207E9"/>
                </a:solidFill>
              </a:rPr>
              <a:t> Barat </a:t>
            </a:r>
            <a:r>
              <a:rPr lang="en-US" dirty="0" err="1">
                <a:solidFill>
                  <a:srgbClr val="2207E9"/>
                </a:solidFill>
              </a:rPr>
              <a:t>hingga</a:t>
            </a:r>
            <a:r>
              <a:rPr lang="en-US" dirty="0">
                <a:solidFill>
                  <a:srgbClr val="2207E9"/>
                </a:solidFill>
              </a:rPr>
              <a:t> </a:t>
            </a:r>
            <a:r>
              <a:rPr lang="en-US" dirty="0" err="1">
                <a:solidFill>
                  <a:srgbClr val="2207E9"/>
                </a:solidFill>
              </a:rPr>
              <a:t>dikeluarkannya</a:t>
            </a:r>
            <a:r>
              <a:rPr lang="en-US" dirty="0">
                <a:solidFill>
                  <a:srgbClr val="2207E9"/>
                </a:solidFill>
              </a:rPr>
              <a:t> </a:t>
            </a:r>
            <a:r>
              <a:rPr lang="en-US" dirty="0" err="1">
                <a:solidFill>
                  <a:srgbClr val="2207E9"/>
                </a:solidFill>
              </a:rPr>
              <a:t>Keptusan</a:t>
            </a:r>
            <a:r>
              <a:rPr lang="en-US" dirty="0">
                <a:solidFill>
                  <a:srgbClr val="2207E9"/>
                </a:solidFill>
              </a:rPr>
              <a:t> </a:t>
            </a:r>
            <a:r>
              <a:rPr lang="en-US" dirty="0" err="1">
                <a:solidFill>
                  <a:srgbClr val="2207E9"/>
                </a:solidFill>
              </a:rPr>
              <a:t>Kepala</a:t>
            </a:r>
            <a:r>
              <a:rPr lang="en-US" dirty="0">
                <a:solidFill>
                  <a:srgbClr val="2207E9"/>
                </a:solidFill>
              </a:rPr>
              <a:t> Kantor Regional III </a:t>
            </a:r>
            <a:r>
              <a:rPr lang="en-US" dirty="0" err="1">
                <a:solidFill>
                  <a:srgbClr val="2207E9"/>
                </a:solidFill>
              </a:rPr>
              <a:t>Badan</a:t>
            </a:r>
            <a:r>
              <a:rPr lang="en-US" dirty="0">
                <a:solidFill>
                  <a:srgbClr val="2207E9"/>
                </a:solidFill>
              </a:rPr>
              <a:t> </a:t>
            </a:r>
            <a:r>
              <a:rPr lang="en-US" dirty="0" err="1">
                <a:solidFill>
                  <a:srgbClr val="2207E9"/>
                </a:solidFill>
              </a:rPr>
              <a:t>Kepegawaian</a:t>
            </a:r>
            <a:r>
              <a:rPr lang="en-US" dirty="0">
                <a:solidFill>
                  <a:srgbClr val="2207E9"/>
                </a:solidFill>
              </a:rPr>
              <a:t> Negara No. 000042/KEP/DV/23271/18 </a:t>
            </a:r>
            <a:r>
              <a:rPr lang="en-US" dirty="0" err="1">
                <a:solidFill>
                  <a:srgbClr val="2207E9"/>
                </a:solidFill>
              </a:rPr>
              <a:t>tanggal</a:t>
            </a:r>
            <a:r>
              <a:rPr lang="en-US" dirty="0">
                <a:solidFill>
                  <a:srgbClr val="2207E9"/>
                </a:solidFill>
              </a:rPr>
              <a:t> 29 </a:t>
            </a:r>
            <a:r>
              <a:rPr lang="en-US" dirty="0" err="1">
                <a:solidFill>
                  <a:srgbClr val="2207E9"/>
                </a:solidFill>
              </a:rPr>
              <a:t>Maret</a:t>
            </a:r>
            <a:r>
              <a:rPr lang="en-US" dirty="0">
                <a:solidFill>
                  <a:srgbClr val="2207E9"/>
                </a:solidFill>
              </a:rPr>
              <a:t> 2018 </a:t>
            </a:r>
          </a:p>
        </p:txBody>
      </p:sp>
      <p:sp>
        <p:nvSpPr>
          <p:cNvPr id="8" name="Rectangle 7"/>
          <p:cNvSpPr/>
          <p:nvPr/>
        </p:nvSpPr>
        <p:spPr>
          <a:xfrm>
            <a:off x="4657479" y="741772"/>
            <a:ext cx="4440670" cy="59995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lgn="just" eaLnBrk="1" hangingPunct="1">
              <a:defRPr/>
            </a:pPr>
            <a:r>
              <a:rPr lang="en-US" b="1" dirty="0">
                <a:solidFill>
                  <a:schemeClr val="tx1"/>
                </a:solidFill>
              </a:rPr>
              <a:t>2. </a:t>
            </a:r>
            <a:r>
              <a:rPr lang="en-US" b="1" dirty="0" err="1">
                <a:solidFill>
                  <a:schemeClr val="tx1"/>
                </a:solidFill>
              </a:rPr>
              <a:t>Seleksi</a:t>
            </a:r>
            <a:r>
              <a:rPr lang="en-US" b="1" dirty="0">
                <a:solidFill>
                  <a:schemeClr val="tx1"/>
                </a:solidFill>
              </a:rPr>
              <a:t> Terbuka </a:t>
            </a:r>
            <a:r>
              <a:rPr lang="en-US" b="1" dirty="0" err="1">
                <a:solidFill>
                  <a:schemeClr val="tx1"/>
                </a:solidFill>
              </a:rPr>
              <a:t>Eselon</a:t>
            </a:r>
            <a:r>
              <a:rPr lang="en-US" b="1" dirty="0">
                <a:solidFill>
                  <a:schemeClr val="tx1"/>
                </a:solidFill>
              </a:rPr>
              <a:t> </a:t>
            </a:r>
          </a:p>
          <a:p>
            <a:pPr algn="just" eaLnBrk="1" hangingPunct="1">
              <a:defRPr/>
            </a:pPr>
            <a:r>
              <a:rPr lang="en-US" sz="1200" b="1" dirty="0">
                <a:solidFill>
                  <a:srgbClr val="2207E9"/>
                </a:solidFill>
              </a:rPr>
              <a:t> </a:t>
            </a:r>
            <a:r>
              <a:rPr lang="en-US" dirty="0" err="1">
                <a:solidFill>
                  <a:srgbClr val="2207E9"/>
                </a:solidFill>
              </a:rPr>
              <a:t>Berita</a:t>
            </a:r>
            <a:r>
              <a:rPr lang="en-US" dirty="0">
                <a:solidFill>
                  <a:srgbClr val="2207E9"/>
                </a:solidFill>
              </a:rPr>
              <a:t> Acara </a:t>
            </a:r>
            <a:r>
              <a:rPr lang="en-US" dirty="0" err="1">
                <a:solidFill>
                  <a:srgbClr val="2207E9"/>
                </a:solidFill>
              </a:rPr>
              <a:t>Hasil</a:t>
            </a:r>
            <a:r>
              <a:rPr lang="en-US" dirty="0">
                <a:solidFill>
                  <a:srgbClr val="2207E9"/>
                </a:solidFill>
              </a:rPr>
              <a:t> </a:t>
            </a:r>
            <a:r>
              <a:rPr lang="en-US" dirty="0" err="1">
                <a:solidFill>
                  <a:srgbClr val="2207E9"/>
                </a:solidFill>
              </a:rPr>
              <a:t>Pendaftaran</a:t>
            </a:r>
            <a:r>
              <a:rPr lang="en-US" dirty="0">
                <a:solidFill>
                  <a:srgbClr val="2207E9"/>
                </a:solidFill>
              </a:rPr>
              <a:t> </a:t>
            </a:r>
            <a:r>
              <a:rPr lang="en-US" dirty="0" err="1">
                <a:solidFill>
                  <a:srgbClr val="2207E9"/>
                </a:solidFill>
              </a:rPr>
              <a:t>Seleksi</a:t>
            </a:r>
            <a:r>
              <a:rPr lang="en-US" dirty="0">
                <a:solidFill>
                  <a:srgbClr val="2207E9"/>
                </a:solidFill>
              </a:rPr>
              <a:t> Terbuka </a:t>
            </a:r>
            <a:r>
              <a:rPr lang="en-US" dirty="0" err="1">
                <a:solidFill>
                  <a:srgbClr val="2207E9"/>
                </a:solidFill>
              </a:rPr>
              <a:t>Jabatan</a:t>
            </a:r>
            <a:r>
              <a:rPr lang="en-US" dirty="0">
                <a:solidFill>
                  <a:srgbClr val="2207E9"/>
                </a:solidFill>
              </a:rPr>
              <a:t> </a:t>
            </a:r>
            <a:r>
              <a:rPr lang="en-US" dirty="0" err="1">
                <a:solidFill>
                  <a:srgbClr val="2207E9"/>
                </a:solidFill>
              </a:rPr>
              <a:t>Pimpinan</a:t>
            </a:r>
            <a:r>
              <a:rPr lang="en-US" dirty="0">
                <a:solidFill>
                  <a:srgbClr val="2207E9"/>
                </a:solidFill>
              </a:rPr>
              <a:t> Tinggi </a:t>
            </a:r>
            <a:r>
              <a:rPr lang="en-US" dirty="0" err="1">
                <a:solidFill>
                  <a:srgbClr val="2207E9"/>
                </a:solidFill>
              </a:rPr>
              <a:t>Pratama</a:t>
            </a:r>
            <a:r>
              <a:rPr lang="en-US" dirty="0">
                <a:solidFill>
                  <a:srgbClr val="2207E9"/>
                </a:solidFill>
              </a:rPr>
              <a:t> </a:t>
            </a:r>
            <a:r>
              <a:rPr lang="en-US" dirty="0" err="1">
                <a:solidFill>
                  <a:srgbClr val="2207E9"/>
                </a:solidFill>
              </a:rPr>
              <a:t>Jabatan</a:t>
            </a:r>
            <a:r>
              <a:rPr lang="en-US" dirty="0">
                <a:solidFill>
                  <a:srgbClr val="2207E9"/>
                </a:solidFill>
              </a:rPr>
              <a:t> </a:t>
            </a:r>
            <a:r>
              <a:rPr lang="en-US" dirty="0" err="1">
                <a:solidFill>
                  <a:srgbClr val="2207E9"/>
                </a:solidFill>
              </a:rPr>
              <a:t>Ka</a:t>
            </a:r>
            <a:r>
              <a:rPr lang="en-US" dirty="0">
                <a:solidFill>
                  <a:srgbClr val="2207E9"/>
                </a:solidFill>
              </a:rPr>
              <a:t> </a:t>
            </a:r>
            <a:r>
              <a:rPr lang="en-US" dirty="0" err="1">
                <a:solidFill>
                  <a:srgbClr val="2207E9"/>
                </a:solidFill>
              </a:rPr>
              <a:t>Dinas</a:t>
            </a:r>
            <a:r>
              <a:rPr lang="en-US" dirty="0">
                <a:solidFill>
                  <a:srgbClr val="2207E9"/>
                </a:solidFill>
              </a:rPr>
              <a:t> </a:t>
            </a:r>
            <a:r>
              <a:rPr lang="en-US" dirty="0" err="1">
                <a:solidFill>
                  <a:srgbClr val="2207E9"/>
                </a:solidFill>
              </a:rPr>
              <a:t>Pendidikan</a:t>
            </a:r>
            <a:r>
              <a:rPr lang="en-US" dirty="0">
                <a:solidFill>
                  <a:srgbClr val="2207E9"/>
                </a:solidFill>
              </a:rPr>
              <a:t>, Tenaga </a:t>
            </a:r>
            <a:r>
              <a:rPr lang="en-US" dirty="0" err="1">
                <a:solidFill>
                  <a:srgbClr val="2207E9"/>
                </a:solidFill>
              </a:rPr>
              <a:t>Kerja</a:t>
            </a:r>
            <a:r>
              <a:rPr lang="en-US" dirty="0">
                <a:solidFill>
                  <a:srgbClr val="2207E9"/>
                </a:solidFill>
              </a:rPr>
              <a:t> </a:t>
            </a:r>
            <a:r>
              <a:rPr lang="en-US" dirty="0" err="1">
                <a:solidFill>
                  <a:srgbClr val="2207E9"/>
                </a:solidFill>
              </a:rPr>
              <a:t>dan</a:t>
            </a:r>
            <a:r>
              <a:rPr lang="en-US" dirty="0">
                <a:solidFill>
                  <a:srgbClr val="2207E9"/>
                </a:solidFill>
              </a:rPr>
              <a:t> </a:t>
            </a:r>
            <a:r>
              <a:rPr lang="en-US" dirty="0" err="1">
                <a:solidFill>
                  <a:srgbClr val="2207E9"/>
                </a:solidFill>
              </a:rPr>
              <a:t>Transmigrasi</a:t>
            </a:r>
            <a:r>
              <a:rPr lang="en-US" dirty="0">
                <a:solidFill>
                  <a:srgbClr val="2207E9"/>
                </a:solidFill>
              </a:rPr>
              <a:t>, </a:t>
            </a:r>
            <a:r>
              <a:rPr lang="en-US" dirty="0" err="1">
                <a:solidFill>
                  <a:srgbClr val="2207E9"/>
                </a:solidFill>
              </a:rPr>
              <a:t>Lingkungan</a:t>
            </a:r>
            <a:r>
              <a:rPr lang="en-US" dirty="0">
                <a:solidFill>
                  <a:srgbClr val="2207E9"/>
                </a:solidFill>
              </a:rPr>
              <a:t> </a:t>
            </a:r>
            <a:r>
              <a:rPr lang="en-US" dirty="0" err="1">
                <a:solidFill>
                  <a:srgbClr val="2207E9"/>
                </a:solidFill>
              </a:rPr>
              <a:t>Hidup</a:t>
            </a:r>
            <a:r>
              <a:rPr lang="en-US" dirty="0">
                <a:solidFill>
                  <a:srgbClr val="2207E9"/>
                </a:solidFill>
              </a:rPr>
              <a:t> </a:t>
            </a:r>
            <a:r>
              <a:rPr lang="en-US" dirty="0" err="1">
                <a:solidFill>
                  <a:srgbClr val="2207E9"/>
                </a:solidFill>
              </a:rPr>
              <a:t>dan</a:t>
            </a:r>
            <a:r>
              <a:rPr lang="en-US" dirty="0">
                <a:solidFill>
                  <a:srgbClr val="2207E9"/>
                </a:solidFill>
              </a:rPr>
              <a:t> </a:t>
            </a:r>
            <a:r>
              <a:rPr lang="en-US" dirty="0" err="1">
                <a:solidFill>
                  <a:srgbClr val="2207E9"/>
                </a:solidFill>
              </a:rPr>
              <a:t>Kepala</a:t>
            </a:r>
            <a:r>
              <a:rPr lang="en-US" dirty="0">
                <a:solidFill>
                  <a:srgbClr val="2207E9"/>
                </a:solidFill>
              </a:rPr>
              <a:t> </a:t>
            </a:r>
            <a:r>
              <a:rPr lang="en-US" dirty="0" err="1">
                <a:solidFill>
                  <a:srgbClr val="2207E9"/>
                </a:solidFill>
              </a:rPr>
              <a:t>Dinas</a:t>
            </a:r>
            <a:r>
              <a:rPr lang="en-US" dirty="0">
                <a:solidFill>
                  <a:srgbClr val="2207E9"/>
                </a:solidFill>
              </a:rPr>
              <a:t> </a:t>
            </a:r>
            <a:r>
              <a:rPr lang="en-US" dirty="0" err="1">
                <a:solidFill>
                  <a:srgbClr val="2207E9"/>
                </a:solidFill>
              </a:rPr>
              <a:t>Komunikasi</a:t>
            </a:r>
            <a:r>
              <a:rPr lang="en-US" dirty="0">
                <a:solidFill>
                  <a:srgbClr val="2207E9"/>
                </a:solidFill>
              </a:rPr>
              <a:t>, </a:t>
            </a:r>
            <a:r>
              <a:rPr lang="en-US" dirty="0" err="1">
                <a:solidFill>
                  <a:srgbClr val="2207E9"/>
                </a:solidFill>
              </a:rPr>
              <a:t>Informatika</a:t>
            </a:r>
            <a:r>
              <a:rPr lang="en-US" dirty="0">
                <a:solidFill>
                  <a:srgbClr val="2207E9"/>
                </a:solidFill>
              </a:rPr>
              <a:t>, </a:t>
            </a:r>
            <a:r>
              <a:rPr lang="en-US" dirty="0" err="1">
                <a:solidFill>
                  <a:srgbClr val="2207E9"/>
                </a:solidFill>
              </a:rPr>
              <a:t>Statistik</a:t>
            </a:r>
            <a:r>
              <a:rPr lang="en-US" dirty="0">
                <a:solidFill>
                  <a:srgbClr val="2207E9"/>
                </a:solidFill>
              </a:rPr>
              <a:t> </a:t>
            </a:r>
            <a:r>
              <a:rPr lang="en-US" dirty="0" err="1">
                <a:solidFill>
                  <a:srgbClr val="2207E9"/>
                </a:solidFill>
              </a:rPr>
              <a:t>dan</a:t>
            </a:r>
            <a:r>
              <a:rPr lang="en-US" dirty="0">
                <a:solidFill>
                  <a:srgbClr val="2207E9"/>
                </a:solidFill>
              </a:rPr>
              <a:t> </a:t>
            </a:r>
            <a:r>
              <a:rPr lang="en-US" dirty="0" err="1">
                <a:solidFill>
                  <a:srgbClr val="2207E9"/>
                </a:solidFill>
              </a:rPr>
              <a:t>Persandian</a:t>
            </a:r>
            <a:r>
              <a:rPr lang="en-US" dirty="0">
                <a:solidFill>
                  <a:srgbClr val="2207E9"/>
                </a:solidFill>
              </a:rPr>
              <a:t> </a:t>
            </a:r>
            <a:r>
              <a:rPr lang="en-US" dirty="0" err="1">
                <a:solidFill>
                  <a:srgbClr val="2207E9"/>
                </a:solidFill>
              </a:rPr>
              <a:t>dengan</a:t>
            </a:r>
            <a:r>
              <a:rPr lang="en-US" dirty="0">
                <a:solidFill>
                  <a:srgbClr val="2207E9"/>
                </a:solidFill>
              </a:rPr>
              <a:t> </a:t>
            </a:r>
            <a:r>
              <a:rPr lang="en-US" dirty="0" err="1">
                <a:solidFill>
                  <a:srgbClr val="2207E9"/>
                </a:solidFill>
              </a:rPr>
              <a:t>Nomor</a:t>
            </a:r>
            <a:r>
              <a:rPr lang="en-US" dirty="0">
                <a:solidFill>
                  <a:srgbClr val="2207E9"/>
                </a:solidFill>
              </a:rPr>
              <a:t> BA : 27-Pansel 2017. </a:t>
            </a:r>
            <a:r>
              <a:rPr lang="en-US" dirty="0" err="1">
                <a:solidFill>
                  <a:srgbClr val="2207E9"/>
                </a:solidFill>
              </a:rPr>
              <a:t>Dengan</a:t>
            </a:r>
            <a:r>
              <a:rPr lang="en-US" dirty="0">
                <a:solidFill>
                  <a:srgbClr val="2207E9"/>
                </a:solidFill>
              </a:rPr>
              <a:t> </a:t>
            </a:r>
            <a:r>
              <a:rPr lang="en-US" dirty="0" err="1">
                <a:solidFill>
                  <a:srgbClr val="2207E9"/>
                </a:solidFill>
              </a:rPr>
              <a:t>hasil</a:t>
            </a:r>
            <a:r>
              <a:rPr lang="en-US" dirty="0">
                <a:solidFill>
                  <a:srgbClr val="2207E9"/>
                </a:solidFill>
              </a:rPr>
              <a:t> </a:t>
            </a:r>
            <a:r>
              <a:rPr lang="en-US" dirty="0" err="1">
                <a:solidFill>
                  <a:srgbClr val="2207E9"/>
                </a:solidFill>
              </a:rPr>
              <a:t>sbb</a:t>
            </a:r>
            <a:r>
              <a:rPr lang="en-US" dirty="0">
                <a:solidFill>
                  <a:srgbClr val="2207E9"/>
                </a:solidFill>
              </a:rPr>
              <a:t> :</a:t>
            </a:r>
          </a:p>
          <a:p>
            <a:pPr algn="just" eaLnBrk="1" hangingPunct="1">
              <a:defRPr/>
            </a:pPr>
            <a:r>
              <a:rPr lang="en-US" dirty="0">
                <a:solidFill>
                  <a:srgbClr val="2207E9"/>
                </a:solidFill>
              </a:rPr>
              <a:t>1. </a:t>
            </a:r>
            <a:r>
              <a:rPr lang="en-US" dirty="0" err="1">
                <a:solidFill>
                  <a:srgbClr val="2207E9"/>
                </a:solidFill>
              </a:rPr>
              <a:t>Sebanyak</a:t>
            </a:r>
            <a:r>
              <a:rPr lang="en-US" dirty="0">
                <a:solidFill>
                  <a:srgbClr val="2207E9"/>
                </a:solidFill>
              </a:rPr>
              <a:t> 5 orang </a:t>
            </a:r>
            <a:r>
              <a:rPr lang="en-US" dirty="0" err="1">
                <a:solidFill>
                  <a:srgbClr val="2207E9"/>
                </a:solidFill>
              </a:rPr>
              <a:t>pendaftar</a:t>
            </a:r>
            <a:r>
              <a:rPr lang="en-US" dirty="0">
                <a:solidFill>
                  <a:srgbClr val="2207E9"/>
                </a:solidFill>
              </a:rPr>
              <a:t> </a:t>
            </a:r>
            <a:r>
              <a:rPr lang="en-US" dirty="0" err="1">
                <a:solidFill>
                  <a:srgbClr val="2207E9"/>
                </a:solidFill>
              </a:rPr>
              <a:t>lolos</a:t>
            </a:r>
            <a:r>
              <a:rPr lang="en-US" dirty="0">
                <a:solidFill>
                  <a:srgbClr val="2207E9"/>
                </a:solidFill>
              </a:rPr>
              <a:t> </a:t>
            </a:r>
            <a:r>
              <a:rPr lang="en-US" dirty="0" err="1">
                <a:solidFill>
                  <a:srgbClr val="2207E9"/>
                </a:solidFill>
              </a:rPr>
              <a:t>untuk</a:t>
            </a:r>
            <a:r>
              <a:rPr lang="en-US" dirty="0">
                <a:solidFill>
                  <a:srgbClr val="2207E9"/>
                </a:solidFill>
              </a:rPr>
              <a:t> </a:t>
            </a:r>
            <a:r>
              <a:rPr lang="en-US" dirty="0" err="1">
                <a:solidFill>
                  <a:srgbClr val="2207E9"/>
                </a:solidFill>
              </a:rPr>
              <a:t>Jabatan</a:t>
            </a:r>
            <a:r>
              <a:rPr lang="en-US" dirty="0">
                <a:solidFill>
                  <a:srgbClr val="2207E9"/>
                </a:solidFill>
              </a:rPr>
              <a:t> </a:t>
            </a:r>
            <a:r>
              <a:rPr lang="en-US" dirty="0" err="1">
                <a:solidFill>
                  <a:srgbClr val="2207E9"/>
                </a:solidFill>
              </a:rPr>
              <a:t>Kepala</a:t>
            </a:r>
            <a:r>
              <a:rPr lang="en-US" dirty="0">
                <a:solidFill>
                  <a:srgbClr val="2207E9"/>
                </a:solidFill>
              </a:rPr>
              <a:t> </a:t>
            </a:r>
            <a:r>
              <a:rPr lang="en-US" dirty="0" err="1">
                <a:solidFill>
                  <a:srgbClr val="2207E9"/>
                </a:solidFill>
              </a:rPr>
              <a:t>Dinas</a:t>
            </a:r>
            <a:r>
              <a:rPr lang="en-US" dirty="0">
                <a:solidFill>
                  <a:srgbClr val="2207E9"/>
                </a:solidFill>
              </a:rPr>
              <a:t> </a:t>
            </a:r>
            <a:r>
              <a:rPr lang="en-US" dirty="0" err="1">
                <a:solidFill>
                  <a:srgbClr val="2207E9"/>
                </a:solidFill>
              </a:rPr>
              <a:t>Pendidikan</a:t>
            </a:r>
            <a:endParaRPr lang="en-US" dirty="0">
              <a:solidFill>
                <a:srgbClr val="2207E9"/>
              </a:solidFill>
            </a:endParaRPr>
          </a:p>
          <a:p>
            <a:pPr algn="just" eaLnBrk="1" hangingPunct="1">
              <a:defRPr/>
            </a:pPr>
            <a:r>
              <a:rPr lang="en-US" dirty="0">
                <a:solidFill>
                  <a:srgbClr val="2207E9"/>
                </a:solidFill>
              </a:rPr>
              <a:t>2. </a:t>
            </a:r>
            <a:r>
              <a:rPr lang="en-US" dirty="0" err="1">
                <a:solidFill>
                  <a:srgbClr val="2207E9"/>
                </a:solidFill>
              </a:rPr>
              <a:t>Sebanyak</a:t>
            </a:r>
            <a:r>
              <a:rPr lang="en-US" dirty="0">
                <a:solidFill>
                  <a:srgbClr val="2207E9"/>
                </a:solidFill>
              </a:rPr>
              <a:t> 7 Orang </a:t>
            </a:r>
            <a:r>
              <a:rPr lang="en-US" dirty="0" err="1">
                <a:solidFill>
                  <a:srgbClr val="2207E9"/>
                </a:solidFill>
              </a:rPr>
              <a:t>pendaftar</a:t>
            </a:r>
            <a:r>
              <a:rPr lang="en-US" dirty="0">
                <a:solidFill>
                  <a:srgbClr val="2207E9"/>
                </a:solidFill>
              </a:rPr>
              <a:t> </a:t>
            </a:r>
            <a:r>
              <a:rPr lang="en-US" dirty="0" err="1">
                <a:solidFill>
                  <a:srgbClr val="2207E9"/>
                </a:solidFill>
              </a:rPr>
              <a:t>lolos</a:t>
            </a:r>
            <a:r>
              <a:rPr lang="en-US" dirty="0">
                <a:solidFill>
                  <a:srgbClr val="2207E9"/>
                </a:solidFill>
              </a:rPr>
              <a:t> </a:t>
            </a:r>
            <a:r>
              <a:rPr lang="en-US" dirty="0" err="1">
                <a:solidFill>
                  <a:srgbClr val="2207E9"/>
                </a:solidFill>
              </a:rPr>
              <a:t>untuk</a:t>
            </a:r>
            <a:r>
              <a:rPr lang="en-US" dirty="0">
                <a:solidFill>
                  <a:srgbClr val="2207E9"/>
                </a:solidFill>
              </a:rPr>
              <a:t> </a:t>
            </a:r>
            <a:r>
              <a:rPr lang="en-US" dirty="0" err="1">
                <a:solidFill>
                  <a:srgbClr val="2207E9"/>
                </a:solidFill>
              </a:rPr>
              <a:t>Jabatan</a:t>
            </a:r>
            <a:r>
              <a:rPr lang="en-US" dirty="0">
                <a:solidFill>
                  <a:srgbClr val="2207E9"/>
                </a:solidFill>
              </a:rPr>
              <a:t> </a:t>
            </a:r>
            <a:r>
              <a:rPr lang="en-US" dirty="0" err="1">
                <a:solidFill>
                  <a:srgbClr val="2207E9"/>
                </a:solidFill>
              </a:rPr>
              <a:t>Kepala</a:t>
            </a:r>
            <a:r>
              <a:rPr lang="en-US" dirty="0">
                <a:solidFill>
                  <a:srgbClr val="2207E9"/>
                </a:solidFill>
              </a:rPr>
              <a:t> </a:t>
            </a:r>
            <a:r>
              <a:rPr lang="en-US" dirty="0" err="1">
                <a:solidFill>
                  <a:srgbClr val="2207E9"/>
                </a:solidFill>
              </a:rPr>
              <a:t>Dinas</a:t>
            </a:r>
            <a:r>
              <a:rPr lang="en-US" dirty="0">
                <a:solidFill>
                  <a:srgbClr val="2207E9"/>
                </a:solidFill>
              </a:rPr>
              <a:t> </a:t>
            </a:r>
            <a:r>
              <a:rPr lang="en-US" dirty="0" err="1">
                <a:solidFill>
                  <a:srgbClr val="2207E9"/>
                </a:solidFill>
              </a:rPr>
              <a:t>Tenaga</a:t>
            </a:r>
            <a:r>
              <a:rPr lang="en-US" dirty="0">
                <a:solidFill>
                  <a:srgbClr val="2207E9"/>
                </a:solidFill>
              </a:rPr>
              <a:t> </a:t>
            </a:r>
            <a:r>
              <a:rPr lang="en-US" dirty="0" err="1">
                <a:solidFill>
                  <a:srgbClr val="2207E9"/>
                </a:solidFill>
              </a:rPr>
              <a:t>Kerja</a:t>
            </a:r>
            <a:r>
              <a:rPr lang="en-US" dirty="0">
                <a:solidFill>
                  <a:srgbClr val="2207E9"/>
                </a:solidFill>
              </a:rPr>
              <a:t> </a:t>
            </a:r>
            <a:r>
              <a:rPr lang="en-US" dirty="0" err="1">
                <a:solidFill>
                  <a:srgbClr val="2207E9"/>
                </a:solidFill>
              </a:rPr>
              <a:t>dan</a:t>
            </a:r>
            <a:r>
              <a:rPr lang="en-US" dirty="0">
                <a:solidFill>
                  <a:srgbClr val="2207E9"/>
                </a:solidFill>
              </a:rPr>
              <a:t> </a:t>
            </a:r>
            <a:r>
              <a:rPr lang="en-US" dirty="0" err="1">
                <a:solidFill>
                  <a:srgbClr val="2207E9"/>
                </a:solidFill>
              </a:rPr>
              <a:t>Tranmigrasi</a:t>
            </a:r>
            <a:r>
              <a:rPr lang="en-US" dirty="0">
                <a:solidFill>
                  <a:srgbClr val="2207E9"/>
                </a:solidFill>
              </a:rPr>
              <a:t> Kota </a:t>
            </a:r>
            <a:r>
              <a:rPr lang="en-US" dirty="0" err="1">
                <a:solidFill>
                  <a:srgbClr val="2207E9"/>
                </a:solidFill>
              </a:rPr>
              <a:t>Mercure</a:t>
            </a:r>
            <a:endParaRPr lang="en-US" dirty="0">
              <a:solidFill>
                <a:srgbClr val="2207E9"/>
              </a:solidFill>
            </a:endParaRPr>
          </a:p>
          <a:p>
            <a:pPr algn="just" eaLnBrk="1" hangingPunct="1">
              <a:defRPr/>
            </a:pPr>
            <a:r>
              <a:rPr lang="en-US" dirty="0">
                <a:solidFill>
                  <a:srgbClr val="2207E9"/>
                </a:solidFill>
              </a:rPr>
              <a:t>3. </a:t>
            </a:r>
            <a:r>
              <a:rPr lang="en-US" dirty="0" err="1">
                <a:solidFill>
                  <a:srgbClr val="2207E9"/>
                </a:solidFill>
              </a:rPr>
              <a:t>Sebanyak</a:t>
            </a:r>
            <a:r>
              <a:rPr lang="en-US" dirty="0">
                <a:solidFill>
                  <a:srgbClr val="2207E9"/>
                </a:solidFill>
              </a:rPr>
              <a:t> 4 orang </a:t>
            </a:r>
            <a:r>
              <a:rPr lang="en-US" dirty="0" err="1">
                <a:solidFill>
                  <a:srgbClr val="2207E9"/>
                </a:solidFill>
              </a:rPr>
              <a:t>pendaftar</a:t>
            </a:r>
            <a:r>
              <a:rPr lang="en-US" dirty="0">
                <a:solidFill>
                  <a:srgbClr val="2207E9"/>
                </a:solidFill>
              </a:rPr>
              <a:t> </a:t>
            </a:r>
            <a:r>
              <a:rPr lang="en-US" dirty="0" err="1">
                <a:solidFill>
                  <a:srgbClr val="2207E9"/>
                </a:solidFill>
              </a:rPr>
              <a:t>lolos</a:t>
            </a:r>
            <a:r>
              <a:rPr lang="en-US" dirty="0">
                <a:solidFill>
                  <a:srgbClr val="2207E9"/>
                </a:solidFill>
              </a:rPr>
              <a:t> </a:t>
            </a:r>
            <a:r>
              <a:rPr lang="en-US" dirty="0" err="1">
                <a:solidFill>
                  <a:srgbClr val="2207E9"/>
                </a:solidFill>
              </a:rPr>
              <a:t>untuk</a:t>
            </a:r>
            <a:r>
              <a:rPr lang="en-US" dirty="0">
                <a:solidFill>
                  <a:srgbClr val="2207E9"/>
                </a:solidFill>
              </a:rPr>
              <a:t> </a:t>
            </a:r>
            <a:r>
              <a:rPr lang="en-US" dirty="0" err="1">
                <a:solidFill>
                  <a:srgbClr val="2207E9"/>
                </a:solidFill>
              </a:rPr>
              <a:t>Jabatan</a:t>
            </a:r>
            <a:r>
              <a:rPr lang="en-US" dirty="0">
                <a:solidFill>
                  <a:srgbClr val="2207E9"/>
                </a:solidFill>
              </a:rPr>
              <a:t> </a:t>
            </a:r>
            <a:r>
              <a:rPr lang="en-US" dirty="0" err="1">
                <a:solidFill>
                  <a:srgbClr val="2207E9"/>
                </a:solidFill>
              </a:rPr>
              <a:t>Kepala</a:t>
            </a:r>
            <a:r>
              <a:rPr lang="en-US" dirty="0">
                <a:solidFill>
                  <a:srgbClr val="2207E9"/>
                </a:solidFill>
              </a:rPr>
              <a:t> </a:t>
            </a:r>
            <a:r>
              <a:rPr lang="en-US" dirty="0" err="1">
                <a:solidFill>
                  <a:srgbClr val="2207E9"/>
                </a:solidFill>
              </a:rPr>
              <a:t>Dinas</a:t>
            </a:r>
            <a:r>
              <a:rPr lang="en-US" dirty="0">
                <a:solidFill>
                  <a:srgbClr val="2207E9"/>
                </a:solidFill>
              </a:rPr>
              <a:t> </a:t>
            </a:r>
            <a:r>
              <a:rPr lang="en-US" dirty="0" err="1">
                <a:solidFill>
                  <a:srgbClr val="2207E9"/>
                </a:solidFill>
              </a:rPr>
              <a:t>Lingkungan</a:t>
            </a:r>
            <a:r>
              <a:rPr lang="en-US" dirty="0">
                <a:solidFill>
                  <a:srgbClr val="2207E9"/>
                </a:solidFill>
              </a:rPr>
              <a:t> </a:t>
            </a:r>
            <a:r>
              <a:rPr lang="en-US" dirty="0" err="1">
                <a:solidFill>
                  <a:srgbClr val="2207E9"/>
                </a:solidFill>
              </a:rPr>
              <a:t>Hidup</a:t>
            </a:r>
            <a:r>
              <a:rPr lang="en-US" dirty="0">
                <a:solidFill>
                  <a:srgbClr val="2207E9"/>
                </a:solidFill>
              </a:rPr>
              <a:t> Kota </a:t>
            </a:r>
            <a:r>
              <a:rPr lang="en-US" dirty="0" err="1">
                <a:solidFill>
                  <a:srgbClr val="2207E9"/>
                </a:solidFill>
              </a:rPr>
              <a:t>Mercure</a:t>
            </a:r>
            <a:endParaRPr lang="en-US" dirty="0">
              <a:solidFill>
                <a:srgbClr val="2207E9"/>
              </a:solidFill>
            </a:endParaRPr>
          </a:p>
          <a:p>
            <a:pPr algn="just" eaLnBrk="1" hangingPunct="1">
              <a:defRPr/>
            </a:pPr>
            <a:r>
              <a:rPr lang="en-US" dirty="0">
                <a:solidFill>
                  <a:srgbClr val="2207E9"/>
                </a:solidFill>
              </a:rPr>
              <a:t>4. </a:t>
            </a:r>
            <a:r>
              <a:rPr lang="en-US" dirty="0" err="1">
                <a:solidFill>
                  <a:srgbClr val="2207E9"/>
                </a:solidFill>
              </a:rPr>
              <a:t>Sebanyak</a:t>
            </a:r>
            <a:r>
              <a:rPr lang="en-US" dirty="0">
                <a:solidFill>
                  <a:srgbClr val="2207E9"/>
                </a:solidFill>
              </a:rPr>
              <a:t> 4  orang </a:t>
            </a:r>
            <a:r>
              <a:rPr lang="en-US" dirty="0" err="1">
                <a:solidFill>
                  <a:srgbClr val="2207E9"/>
                </a:solidFill>
              </a:rPr>
              <a:t>pendaftar</a:t>
            </a:r>
            <a:r>
              <a:rPr lang="en-US" dirty="0">
                <a:solidFill>
                  <a:srgbClr val="2207E9"/>
                </a:solidFill>
              </a:rPr>
              <a:t> </a:t>
            </a:r>
            <a:r>
              <a:rPr lang="en-US" dirty="0" err="1">
                <a:solidFill>
                  <a:srgbClr val="2207E9"/>
                </a:solidFill>
              </a:rPr>
              <a:t>lolos</a:t>
            </a:r>
            <a:r>
              <a:rPr lang="en-US" dirty="0">
                <a:solidFill>
                  <a:srgbClr val="2207E9"/>
                </a:solidFill>
              </a:rPr>
              <a:t> </a:t>
            </a:r>
            <a:r>
              <a:rPr lang="en-US" dirty="0" err="1">
                <a:solidFill>
                  <a:srgbClr val="2207E9"/>
                </a:solidFill>
              </a:rPr>
              <a:t>untuk</a:t>
            </a:r>
            <a:r>
              <a:rPr lang="en-US" dirty="0">
                <a:solidFill>
                  <a:srgbClr val="2207E9"/>
                </a:solidFill>
              </a:rPr>
              <a:t> </a:t>
            </a:r>
            <a:r>
              <a:rPr lang="en-US" dirty="0" err="1">
                <a:solidFill>
                  <a:srgbClr val="2207E9"/>
                </a:solidFill>
              </a:rPr>
              <a:t>Jabatan</a:t>
            </a:r>
            <a:r>
              <a:rPr lang="en-US" dirty="0">
                <a:solidFill>
                  <a:srgbClr val="2207E9"/>
                </a:solidFill>
              </a:rPr>
              <a:t> </a:t>
            </a:r>
            <a:r>
              <a:rPr lang="en-US" dirty="0" err="1">
                <a:solidFill>
                  <a:srgbClr val="2207E9"/>
                </a:solidFill>
              </a:rPr>
              <a:t>Kepala</a:t>
            </a:r>
            <a:r>
              <a:rPr lang="en-US" dirty="0">
                <a:solidFill>
                  <a:srgbClr val="2207E9"/>
                </a:solidFill>
              </a:rPr>
              <a:t> </a:t>
            </a:r>
            <a:r>
              <a:rPr lang="en-US" dirty="0" err="1">
                <a:solidFill>
                  <a:srgbClr val="2207E9"/>
                </a:solidFill>
              </a:rPr>
              <a:t>Diskominfostandi</a:t>
            </a:r>
            <a:r>
              <a:rPr lang="en-US" dirty="0">
                <a:solidFill>
                  <a:srgbClr val="2207E9"/>
                </a:solidFill>
              </a:rPr>
              <a:t> Kota </a:t>
            </a:r>
            <a:r>
              <a:rPr lang="en-US" dirty="0" err="1">
                <a:solidFill>
                  <a:srgbClr val="2207E9"/>
                </a:solidFill>
              </a:rPr>
              <a:t>Mercure</a:t>
            </a:r>
            <a:endParaRPr lang="en-US" dirty="0">
              <a:solidFill>
                <a:srgbClr val="2207E9"/>
              </a:solidFill>
            </a:endParaRPr>
          </a:p>
          <a:p>
            <a:pPr eaLnBrk="1" hangingPunct="1">
              <a:defRPr/>
            </a:pPr>
            <a:endParaRPr lang="en-US" dirty="0">
              <a:solidFill>
                <a:srgbClr val="2207E9"/>
              </a:solidFill>
            </a:endParaRPr>
          </a:p>
          <a:p>
            <a:pPr eaLnBrk="1" hangingPunct="1">
              <a:defRPr/>
            </a:pPr>
            <a:endParaRPr lang="en-US" dirty="0">
              <a:solidFill>
                <a:srgbClr val="2207E9"/>
              </a:solidFill>
            </a:endParaRPr>
          </a:p>
        </p:txBody>
      </p:sp>
    </p:spTree>
    <p:extLst>
      <p:ext uri="{BB962C8B-B14F-4D97-AF65-F5344CB8AC3E}">
        <p14:creationId xmlns:p14="http://schemas.microsoft.com/office/powerpoint/2010/main" val="3696847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bwMode="grayWhite">
          <a:xfrm>
            <a:off x="-20452" y="95660"/>
            <a:ext cx="9118601" cy="646112"/>
          </a:xfrm>
          <a:prstGeom prst="rect">
            <a:avLst/>
          </a:prstGeom>
        </p:spPr>
        <p:txBody>
          <a:bodyPr anchor="ctr">
            <a:normAutofit fontScale="700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defRPr/>
            </a:pPr>
            <a:r>
              <a:rPr lang="en-US" sz="3600" dirty="0">
                <a:solidFill>
                  <a:schemeClr val="tx1"/>
                </a:solidFill>
                <a:latin typeface="Bahnschrift Light SemiCondensed" pitchFamily="34" charset="0"/>
              </a:rPr>
              <a:t>1.6 </a:t>
            </a:r>
            <a:r>
              <a:rPr lang="nb-NO" sz="3600" dirty="0">
                <a:solidFill>
                  <a:schemeClr val="tx1"/>
                </a:solidFill>
                <a:latin typeface="Bahnschrift Light SemiCondensed" pitchFamily="34" charset="0"/>
              </a:rPr>
              <a:t>Penyusunan dan Penerapan Kebijakan yang Sehat </a:t>
            </a:r>
            <a:br>
              <a:rPr lang="nb-NO" sz="3600" dirty="0">
                <a:solidFill>
                  <a:schemeClr val="tx1"/>
                </a:solidFill>
                <a:latin typeface="Bahnschrift Light SemiCondensed" pitchFamily="34" charset="0"/>
              </a:rPr>
            </a:br>
            <a:r>
              <a:rPr lang="nb-NO" sz="3600" dirty="0">
                <a:solidFill>
                  <a:schemeClr val="tx1"/>
                </a:solidFill>
                <a:latin typeface="Bahnschrift Light SemiCondensed" pitchFamily="34" charset="0"/>
              </a:rPr>
              <a:t>        tentang Pembinaan SDM</a:t>
            </a:r>
            <a:endParaRPr lang="ru-RU" sz="3600" dirty="0">
              <a:solidFill>
                <a:schemeClr val="tx1"/>
              </a:solidFill>
              <a:latin typeface="Bahnschrift Light SemiCondensed" pitchFamily="34" charset="0"/>
            </a:endParaRPr>
          </a:p>
        </p:txBody>
      </p:sp>
      <p:sp>
        <p:nvSpPr>
          <p:cNvPr id="9" name="Rectangle 8"/>
          <p:cNvSpPr/>
          <p:nvPr/>
        </p:nvSpPr>
        <p:spPr>
          <a:xfrm>
            <a:off x="207717" y="980728"/>
            <a:ext cx="9021762" cy="5328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dirty="0">
                <a:solidFill>
                  <a:schemeClr val="tx1"/>
                </a:solidFill>
              </a:rPr>
              <a:t>Level 3</a:t>
            </a:r>
          </a:p>
          <a:p>
            <a:pPr eaLnBrk="1" hangingPunct="1">
              <a:defRPr/>
            </a:pPr>
            <a:endParaRPr lang="en-US" sz="1600" dirty="0">
              <a:solidFill>
                <a:schemeClr val="tx1"/>
              </a:solidFill>
            </a:endParaRPr>
          </a:p>
          <a:p>
            <a:pPr eaLnBrk="1" hangingPunct="1">
              <a:defRPr/>
            </a:pPr>
            <a:r>
              <a:rPr lang="en-US" sz="1600" dirty="0" err="1">
                <a:solidFill>
                  <a:schemeClr val="tx1"/>
                </a:solidFill>
              </a:rPr>
              <a:t>Seleksi</a:t>
            </a:r>
            <a:r>
              <a:rPr lang="en-US" sz="1600" dirty="0">
                <a:solidFill>
                  <a:schemeClr val="tx1"/>
                </a:solidFill>
              </a:rPr>
              <a:t> </a:t>
            </a:r>
            <a:r>
              <a:rPr lang="en-US" sz="1600" dirty="0" err="1">
                <a:solidFill>
                  <a:schemeClr val="tx1"/>
                </a:solidFill>
              </a:rPr>
              <a:t>Penerimaan</a:t>
            </a:r>
            <a:r>
              <a:rPr lang="en-US" sz="1600" dirty="0">
                <a:solidFill>
                  <a:schemeClr val="tx1"/>
                </a:solidFill>
              </a:rPr>
              <a:t> CPNS </a:t>
            </a:r>
            <a:r>
              <a:rPr lang="en-US" sz="1600" dirty="0" err="1">
                <a:solidFill>
                  <a:schemeClr val="tx1"/>
                </a:solidFill>
              </a:rPr>
              <a:t>Pemerintah</a:t>
            </a:r>
            <a:r>
              <a:rPr lang="en-US" sz="1600" dirty="0">
                <a:solidFill>
                  <a:schemeClr val="tx1"/>
                </a:solidFill>
              </a:rPr>
              <a:t> Kota </a:t>
            </a:r>
            <a:r>
              <a:rPr lang="en-US" sz="1600" dirty="0" err="1">
                <a:solidFill>
                  <a:schemeClr val="tx1"/>
                </a:solidFill>
              </a:rPr>
              <a:t>Mercure</a:t>
            </a:r>
            <a:r>
              <a:rPr lang="en-US" sz="1600" dirty="0">
                <a:solidFill>
                  <a:schemeClr val="tx1"/>
                </a:solidFill>
              </a:rPr>
              <a:t>  an </a:t>
            </a:r>
            <a:r>
              <a:rPr lang="en-US" sz="1600" dirty="0" err="1">
                <a:solidFill>
                  <a:schemeClr val="tx1"/>
                </a:solidFill>
              </a:rPr>
              <a:t>Apriessa</a:t>
            </a:r>
            <a:r>
              <a:rPr lang="en-US" sz="1600" dirty="0">
                <a:solidFill>
                  <a:schemeClr val="tx1"/>
                </a:solidFill>
              </a:rPr>
              <a:t> </a:t>
            </a:r>
            <a:r>
              <a:rPr lang="en-US" sz="1600" dirty="0" err="1">
                <a:solidFill>
                  <a:schemeClr val="tx1"/>
                </a:solidFill>
              </a:rPr>
              <a:t>Seventienna</a:t>
            </a:r>
            <a:r>
              <a:rPr lang="en-US" sz="1600" dirty="0">
                <a:solidFill>
                  <a:schemeClr val="tx1"/>
                </a:solidFill>
              </a:rPr>
              <a:t> </a:t>
            </a:r>
          </a:p>
          <a:p>
            <a:pPr eaLnBrk="1" hangingPunct="1">
              <a:defRPr/>
            </a:pPr>
            <a:r>
              <a:rPr lang="en-US" sz="1600" dirty="0" err="1">
                <a:solidFill>
                  <a:schemeClr val="tx1"/>
                </a:solidFill>
              </a:rPr>
              <a:t>Alur</a:t>
            </a:r>
            <a:r>
              <a:rPr lang="en-US" sz="1600" dirty="0">
                <a:solidFill>
                  <a:schemeClr val="tx1"/>
                </a:solidFill>
              </a:rPr>
              <a:t> </a:t>
            </a:r>
            <a:r>
              <a:rPr lang="en-US" sz="1600" dirty="0" err="1">
                <a:solidFill>
                  <a:schemeClr val="tx1"/>
                </a:solidFill>
              </a:rPr>
              <a:t>penerimaan</a:t>
            </a:r>
            <a:r>
              <a:rPr lang="en-US" sz="1600" dirty="0">
                <a:solidFill>
                  <a:schemeClr val="tx1"/>
                </a:solidFill>
              </a:rPr>
              <a:t> CPNS Kota </a:t>
            </a:r>
            <a:r>
              <a:rPr lang="en-US" sz="1600" dirty="0" err="1">
                <a:solidFill>
                  <a:schemeClr val="tx1"/>
                </a:solidFill>
              </a:rPr>
              <a:t>Mercure</a:t>
            </a:r>
            <a:r>
              <a:rPr lang="en-US" sz="1600" dirty="0">
                <a:solidFill>
                  <a:schemeClr val="tx1"/>
                </a:solidFill>
              </a:rPr>
              <a:t> </a:t>
            </a:r>
            <a:r>
              <a:rPr lang="en-US" sz="1600" dirty="0" err="1">
                <a:solidFill>
                  <a:schemeClr val="tx1"/>
                </a:solidFill>
              </a:rPr>
              <a:t>diawali</a:t>
            </a:r>
            <a:r>
              <a:rPr lang="en-US" sz="1600" dirty="0">
                <a:solidFill>
                  <a:schemeClr val="tx1"/>
                </a:solidFill>
              </a:rPr>
              <a:t> </a:t>
            </a:r>
            <a:r>
              <a:rPr lang="en-US" sz="1600" dirty="0" err="1">
                <a:solidFill>
                  <a:schemeClr val="tx1"/>
                </a:solidFill>
              </a:rPr>
              <a:t>dengan</a:t>
            </a:r>
            <a:r>
              <a:rPr lang="en-US" sz="1600" dirty="0">
                <a:solidFill>
                  <a:schemeClr val="tx1"/>
                </a:solidFill>
              </a:rPr>
              <a:t> Surat </a:t>
            </a:r>
            <a:r>
              <a:rPr lang="en-US" sz="1600" dirty="0" err="1">
                <a:solidFill>
                  <a:schemeClr val="tx1"/>
                </a:solidFill>
              </a:rPr>
              <a:t>Sekretaris</a:t>
            </a:r>
            <a:r>
              <a:rPr lang="en-US" sz="1600" dirty="0">
                <a:solidFill>
                  <a:schemeClr val="tx1"/>
                </a:solidFill>
              </a:rPr>
              <a:t> Daerah </a:t>
            </a:r>
            <a:r>
              <a:rPr lang="en-US" sz="1600" dirty="0" err="1">
                <a:solidFill>
                  <a:schemeClr val="tx1"/>
                </a:solidFill>
              </a:rPr>
              <a:t>perihal</a:t>
            </a:r>
            <a:r>
              <a:rPr lang="en-US" sz="1600" dirty="0">
                <a:solidFill>
                  <a:schemeClr val="tx1"/>
                </a:solidFill>
              </a:rPr>
              <a:t> </a:t>
            </a:r>
            <a:r>
              <a:rPr lang="en-US" sz="1600" dirty="0" err="1">
                <a:solidFill>
                  <a:schemeClr val="tx1"/>
                </a:solidFill>
              </a:rPr>
              <a:t>permohonan</a:t>
            </a:r>
            <a:r>
              <a:rPr lang="en-US" sz="1600" dirty="0">
                <a:solidFill>
                  <a:schemeClr val="tx1"/>
                </a:solidFill>
              </a:rPr>
              <a:t> </a:t>
            </a:r>
            <a:r>
              <a:rPr lang="en-US" sz="1600" dirty="0" err="1">
                <a:solidFill>
                  <a:schemeClr val="tx1"/>
                </a:solidFill>
              </a:rPr>
              <a:t>penjadualan</a:t>
            </a:r>
            <a:r>
              <a:rPr lang="en-US" sz="1600" dirty="0">
                <a:solidFill>
                  <a:schemeClr val="tx1"/>
                </a:solidFill>
              </a:rPr>
              <a:t>  </a:t>
            </a:r>
            <a:r>
              <a:rPr lang="en-US" sz="1600" dirty="0" err="1">
                <a:solidFill>
                  <a:schemeClr val="tx1"/>
                </a:solidFill>
              </a:rPr>
              <a:t>seleksi</a:t>
            </a:r>
            <a:r>
              <a:rPr lang="en-US" sz="1600" dirty="0">
                <a:solidFill>
                  <a:schemeClr val="tx1"/>
                </a:solidFill>
              </a:rPr>
              <a:t> CPNS yang </a:t>
            </a:r>
            <a:r>
              <a:rPr lang="en-US" sz="1600" dirty="0" err="1">
                <a:solidFill>
                  <a:schemeClr val="tx1"/>
                </a:solidFill>
              </a:rPr>
              <a:t>disampaikan</a:t>
            </a:r>
            <a:r>
              <a:rPr lang="en-US" sz="1600" dirty="0">
                <a:solidFill>
                  <a:schemeClr val="tx1"/>
                </a:solidFill>
              </a:rPr>
              <a:t> </a:t>
            </a:r>
            <a:r>
              <a:rPr lang="en-US" sz="1600" dirty="0" err="1">
                <a:solidFill>
                  <a:schemeClr val="tx1"/>
                </a:solidFill>
              </a:rPr>
              <a:t>kepada</a:t>
            </a:r>
            <a:r>
              <a:rPr lang="en-US" sz="1600" dirty="0">
                <a:solidFill>
                  <a:schemeClr val="tx1"/>
                </a:solidFill>
              </a:rPr>
              <a:t> </a:t>
            </a:r>
            <a:r>
              <a:rPr lang="en-US" sz="1600" dirty="0" err="1">
                <a:solidFill>
                  <a:schemeClr val="tx1"/>
                </a:solidFill>
              </a:rPr>
              <a:t>Kepala</a:t>
            </a:r>
            <a:r>
              <a:rPr lang="en-US" sz="1600" dirty="0">
                <a:solidFill>
                  <a:schemeClr val="tx1"/>
                </a:solidFill>
              </a:rPr>
              <a:t> Kantor Regional III </a:t>
            </a:r>
            <a:r>
              <a:rPr lang="en-US" sz="1600" dirty="0" err="1">
                <a:solidFill>
                  <a:schemeClr val="tx1"/>
                </a:solidFill>
              </a:rPr>
              <a:t>Badan</a:t>
            </a:r>
            <a:r>
              <a:rPr lang="en-US" sz="1600" dirty="0">
                <a:solidFill>
                  <a:schemeClr val="tx1"/>
                </a:solidFill>
              </a:rPr>
              <a:t> </a:t>
            </a:r>
            <a:r>
              <a:rPr lang="en-US" sz="1600" dirty="0" err="1">
                <a:solidFill>
                  <a:schemeClr val="tx1"/>
                </a:solidFill>
              </a:rPr>
              <a:t>Kepegawaian</a:t>
            </a:r>
            <a:r>
              <a:rPr lang="en-US" sz="1600" dirty="0">
                <a:solidFill>
                  <a:schemeClr val="tx1"/>
                </a:solidFill>
              </a:rPr>
              <a:t> Negara </a:t>
            </a:r>
            <a:r>
              <a:rPr lang="en-US" sz="1600" dirty="0" err="1">
                <a:solidFill>
                  <a:schemeClr val="tx1"/>
                </a:solidFill>
              </a:rPr>
              <a:t>berdasarkan</a:t>
            </a:r>
            <a:r>
              <a:rPr lang="en-US" sz="1600" dirty="0">
                <a:solidFill>
                  <a:schemeClr val="tx1"/>
                </a:solidFill>
              </a:rPr>
              <a:t> surat No. 810/2604-BKPP </a:t>
            </a:r>
            <a:r>
              <a:rPr lang="en-US" sz="1600" dirty="0" err="1">
                <a:solidFill>
                  <a:schemeClr val="tx1"/>
                </a:solidFill>
              </a:rPr>
              <a:t>tanggal</a:t>
            </a:r>
            <a:r>
              <a:rPr lang="en-US" sz="1600" dirty="0">
                <a:solidFill>
                  <a:schemeClr val="tx1"/>
                </a:solidFill>
              </a:rPr>
              <a:t> 12 September 2014 </a:t>
            </a:r>
          </a:p>
          <a:p>
            <a:pPr eaLnBrk="1" hangingPunct="1">
              <a:defRPr/>
            </a:pPr>
            <a:r>
              <a:rPr lang="en-US" sz="1600" dirty="0" err="1">
                <a:solidFill>
                  <a:schemeClr val="tx1"/>
                </a:solidFill>
              </a:rPr>
              <a:t>Persyaratan</a:t>
            </a:r>
            <a:r>
              <a:rPr lang="en-US" sz="1600" dirty="0">
                <a:solidFill>
                  <a:schemeClr val="tx1"/>
                </a:solidFill>
              </a:rPr>
              <a:t> </a:t>
            </a:r>
            <a:r>
              <a:rPr lang="en-US" sz="1600" dirty="0" err="1">
                <a:solidFill>
                  <a:schemeClr val="tx1"/>
                </a:solidFill>
              </a:rPr>
              <a:t>umum</a:t>
            </a:r>
            <a:r>
              <a:rPr lang="en-US" sz="1600" dirty="0">
                <a:solidFill>
                  <a:schemeClr val="tx1"/>
                </a:solidFill>
              </a:rPr>
              <a:t>, </a:t>
            </a:r>
            <a:r>
              <a:rPr lang="en-US" sz="1600" dirty="0" err="1">
                <a:solidFill>
                  <a:schemeClr val="tx1"/>
                </a:solidFill>
              </a:rPr>
              <a:t>persyaratan</a:t>
            </a:r>
            <a:r>
              <a:rPr lang="en-US" sz="1600" dirty="0">
                <a:solidFill>
                  <a:schemeClr val="tx1"/>
                </a:solidFill>
              </a:rPr>
              <a:t> </a:t>
            </a:r>
            <a:r>
              <a:rPr lang="en-US" sz="1600" dirty="0" err="1">
                <a:solidFill>
                  <a:schemeClr val="tx1"/>
                </a:solidFill>
              </a:rPr>
              <a:t>khusus</a:t>
            </a:r>
            <a:r>
              <a:rPr lang="en-US" sz="1600" dirty="0">
                <a:solidFill>
                  <a:schemeClr val="tx1"/>
                </a:solidFill>
              </a:rPr>
              <a:t>, </a:t>
            </a:r>
            <a:r>
              <a:rPr lang="en-US" sz="1600" dirty="0" err="1">
                <a:solidFill>
                  <a:schemeClr val="tx1"/>
                </a:solidFill>
              </a:rPr>
              <a:t>kriteria</a:t>
            </a:r>
            <a:r>
              <a:rPr lang="en-US" sz="1600" dirty="0">
                <a:solidFill>
                  <a:schemeClr val="tx1"/>
                </a:solidFill>
              </a:rPr>
              <a:t>, </a:t>
            </a:r>
            <a:r>
              <a:rPr lang="en-US" sz="1600" dirty="0" err="1">
                <a:solidFill>
                  <a:schemeClr val="tx1"/>
                </a:solidFill>
              </a:rPr>
              <a:t>tata</a:t>
            </a:r>
            <a:r>
              <a:rPr lang="en-US" sz="1600" dirty="0">
                <a:solidFill>
                  <a:schemeClr val="tx1"/>
                </a:solidFill>
              </a:rPr>
              <a:t> </a:t>
            </a:r>
            <a:r>
              <a:rPr lang="en-US" sz="1600" dirty="0" err="1">
                <a:solidFill>
                  <a:schemeClr val="tx1"/>
                </a:solidFill>
              </a:rPr>
              <a:t>cara</a:t>
            </a:r>
            <a:r>
              <a:rPr lang="en-US" sz="1600" dirty="0">
                <a:solidFill>
                  <a:schemeClr val="tx1"/>
                </a:solidFill>
              </a:rPr>
              <a:t> </a:t>
            </a:r>
            <a:r>
              <a:rPr lang="en-US" sz="1600" dirty="0" err="1">
                <a:solidFill>
                  <a:schemeClr val="tx1"/>
                </a:solidFill>
              </a:rPr>
              <a:t>pendaftaran</a:t>
            </a:r>
            <a:r>
              <a:rPr lang="en-US" sz="1600" dirty="0">
                <a:solidFill>
                  <a:schemeClr val="tx1"/>
                </a:solidFill>
              </a:rPr>
              <a:t>, </a:t>
            </a:r>
            <a:r>
              <a:rPr lang="en-US" sz="1600" dirty="0" err="1">
                <a:solidFill>
                  <a:schemeClr val="tx1"/>
                </a:solidFill>
              </a:rPr>
              <a:t>pelaksaan</a:t>
            </a:r>
            <a:r>
              <a:rPr lang="en-US" sz="1600" dirty="0">
                <a:solidFill>
                  <a:schemeClr val="tx1"/>
                </a:solidFill>
              </a:rPr>
              <a:t> testing </a:t>
            </a:r>
            <a:r>
              <a:rPr lang="en-US" sz="1600" dirty="0" err="1">
                <a:solidFill>
                  <a:schemeClr val="tx1"/>
                </a:solidFill>
              </a:rPr>
              <a:t>dan</a:t>
            </a:r>
            <a:r>
              <a:rPr lang="en-US" sz="1600" dirty="0">
                <a:solidFill>
                  <a:schemeClr val="tx1"/>
                </a:solidFill>
              </a:rPr>
              <a:t> </a:t>
            </a:r>
            <a:r>
              <a:rPr lang="en-US" sz="1600" dirty="0" err="1">
                <a:solidFill>
                  <a:schemeClr val="tx1"/>
                </a:solidFill>
              </a:rPr>
              <a:t>ketentuan</a:t>
            </a:r>
            <a:r>
              <a:rPr lang="en-US" sz="1600" dirty="0">
                <a:solidFill>
                  <a:schemeClr val="tx1"/>
                </a:solidFill>
              </a:rPr>
              <a:t> </a:t>
            </a:r>
            <a:r>
              <a:rPr lang="en-US" sz="1600" dirty="0" err="1">
                <a:solidFill>
                  <a:schemeClr val="tx1"/>
                </a:solidFill>
              </a:rPr>
              <a:t>lainnya</a:t>
            </a:r>
            <a:r>
              <a:rPr lang="en-US" sz="1600" dirty="0">
                <a:solidFill>
                  <a:schemeClr val="tx1"/>
                </a:solidFill>
              </a:rPr>
              <a:t> </a:t>
            </a:r>
            <a:r>
              <a:rPr lang="en-US" sz="1600" dirty="0" err="1">
                <a:solidFill>
                  <a:schemeClr val="tx1"/>
                </a:solidFill>
              </a:rPr>
              <a:t>berdasarkan</a:t>
            </a:r>
            <a:r>
              <a:rPr lang="en-US" sz="1600" dirty="0">
                <a:solidFill>
                  <a:schemeClr val="tx1"/>
                </a:solidFill>
              </a:rPr>
              <a:t> </a:t>
            </a:r>
            <a:r>
              <a:rPr lang="en-US" sz="1600" dirty="0" err="1">
                <a:solidFill>
                  <a:schemeClr val="tx1"/>
                </a:solidFill>
              </a:rPr>
              <a:t>pengumuman</a:t>
            </a:r>
            <a:r>
              <a:rPr lang="en-US" sz="1600" dirty="0">
                <a:solidFill>
                  <a:schemeClr val="tx1"/>
                </a:solidFill>
              </a:rPr>
              <a:t> </a:t>
            </a:r>
            <a:r>
              <a:rPr lang="en-US" sz="1600" dirty="0" err="1">
                <a:solidFill>
                  <a:schemeClr val="tx1"/>
                </a:solidFill>
              </a:rPr>
              <a:t>Wali</a:t>
            </a:r>
            <a:r>
              <a:rPr lang="en-US" sz="1600" dirty="0">
                <a:solidFill>
                  <a:schemeClr val="tx1"/>
                </a:solidFill>
              </a:rPr>
              <a:t> Kota </a:t>
            </a:r>
            <a:r>
              <a:rPr lang="en-US" sz="1600" dirty="0" err="1">
                <a:solidFill>
                  <a:schemeClr val="tx1"/>
                </a:solidFill>
              </a:rPr>
              <a:t>Mercure</a:t>
            </a:r>
            <a:r>
              <a:rPr lang="en-US" sz="1600" dirty="0">
                <a:solidFill>
                  <a:schemeClr val="tx1"/>
                </a:solidFill>
              </a:rPr>
              <a:t> N0. 810/2581-BKPP </a:t>
            </a:r>
            <a:r>
              <a:rPr lang="en-US" sz="1600" dirty="0" err="1">
                <a:solidFill>
                  <a:schemeClr val="tx1"/>
                </a:solidFill>
              </a:rPr>
              <a:t>tanggal</a:t>
            </a:r>
            <a:r>
              <a:rPr lang="en-US" sz="1600" dirty="0">
                <a:solidFill>
                  <a:schemeClr val="tx1"/>
                </a:solidFill>
              </a:rPr>
              <a:t> 12 September 2014 </a:t>
            </a:r>
            <a:r>
              <a:rPr lang="en-US" sz="1600" dirty="0" err="1">
                <a:solidFill>
                  <a:schemeClr val="tx1"/>
                </a:solidFill>
              </a:rPr>
              <a:t>tentang</a:t>
            </a:r>
            <a:r>
              <a:rPr lang="en-US" sz="1600" dirty="0">
                <a:solidFill>
                  <a:schemeClr val="tx1"/>
                </a:solidFill>
              </a:rPr>
              <a:t> </a:t>
            </a:r>
            <a:r>
              <a:rPr lang="en-US" sz="1600" dirty="0" err="1">
                <a:solidFill>
                  <a:schemeClr val="tx1"/>
                </a:solidFill>
              </a:rPr>
              <a:t>Penerimaan</a:t>
            </a:r>
            <a:r>
              <a:rPr lang="en-US" sz="1600" dirty="0">
                <a:solidFill>
                  <a:schemeClr val="tx1"/>
                </a:solidFill>
              </a:rPr>
              <a:t> CPNS Daerah di </a:t>
            </a:r>
            <a:r>
              <a:rPr lang="en-US" sz="1600" dirty="0" err="1">
                <a:solidFill>
                  <a:schemeClr val="tx1"/>
                </a:solidFill>
              </a:rPr>
              <a:t>Lingkungan</a:t>
            </a:r>
            <a:r>
              <a:rPr lang="en-US" sz="1600" dirty="0">
                <a:solidFill>
                  <a:schemeClr val="tx1"/>
                </a:solidFill>
              </a:rPr>
              <a:t> </a:t>
            </a:r>
            <a:r>
              <a:rPr lang="en-US" sz="1600" dirty="0" err="1">
                <a:solidFill>
                  <a:schemeClr val="tx1"/>
                </a:solidFill>
              </a:rPr>
              <a:t>Pemerintah</a:t>
            </a:r>
            <a:r>
              <a:rPr lang="en-US" sz="1600" dirty="0">
                <a:solidFill>
                  <a:schemeClr val="tx1"/>
                </a:solidFill>
              </a:rPr>
              <a:t> Kota </a:t>
            </a:r>
            <a:r>
              <a:rPr lang="en-US" sz="1600" dirty="0" err="1">
                <a:solidFill>
                  <a:schemeClr val="tx1"/>
                </a:solidFill>
              </a:rPr>
              <a:t>Mercure</a:t>
            </a:r>
            <a:r>
              <a:rPr lang="en-US" sz="1600" dirty="0">
                <a:solidFill>
                  <a:schemeClr val="tx1"/>
                </a:solidFill>
              </a:rPr>
              <a:t> </a:t>
            </a:r>
            <a:r>
              <a:rPr lang="en-US" sz="1600" dirty="0" err="1">
                <a:solidFill>
                  <a:schemeClr val="tx1"/>
                </a:solidFill>
              </a:rPr>
              <a:t>Formasi</a:t>
            </a:r>
            <a:r>
              <a:rPr lang="en-US" sz="1600" dirty="0">
                <a:solidFill>
                  <a:schemeClr val="tx1"/>
                </a:solidFill>
              </a:rPr>
              <a:t> </a:t>
            </a:r>
            <a:r>
              <a:rPr lang="en-US" sz="1600" dirty="0" err="1">
                <a:solidFill>
                  <a:schemeClr val="tx1"/>
                </a:solidFill>
              </a:rPr>
              <a:t>Tahun</a:t>
            </a:r>
            <a:r>
              <a:rPr lang="en-US" sz="1600" dirty="0">
                <a:solidFill>
                  <a:schemeClr val="tx1"/>
                </a:solidFill>
              </a:rPr>
              <a:t> 2014 </a:t>
            </a:r>
            <a:r>
              <a:rPr lang="en-US" sz="1600" dirty="0" err="1">
                <a:solidFill>
                  <a:schemeClr val="tx1"/>
                </a:solidFill>
              </a:rPr>
              <a:t>pada</a:t>
            </a:r>
            <a:r>
              <a:rPr lang="en-US" sz="1600" dirty="0">
                <a:solidFill>
                  <a:schemeClr val="tx1"/>
                </a:solidFill>
              </a:rPr>
              <a:t> media </a:t>
            </a:r>
            <a:r>
              <a:rPr lang="en-US" sz="1600" dirty="0" err="1">
                <a:solidFill>
                  <a:schemeClr val="tx1"/>
                </a:solidFill>
              </a:rPr>
              <a:t>cetak</a:t>
            </a:r>
            <a:r>
              <a:rPr lang="en-US" sz="1600" dirty="0">
                <a:solidFill>
                  <a:schemeClr val="tx1"/>
                </a:solidFill>
              </a:rPr>
              <a:t>.</a:t>
            </a:r>
          </a:p>
          <a:p>
            <a:pPr eaLnBrk="1" hangingPunct="1">
              <a:defRPr/>
            </a:pPr>
            <a:r>
              <a:rPr lang="en-US" sz="1600" dirty="0" err="1">
                <a:solidFill>
                  <a:schemeClr val="tx1"/>
                </a:solidFill>
              </a:rPr>
              <a:t>Pengumuman</a:t>
            </a:r>
            <a:r>
              <a:rPr lang="en-US" sz="1600" dirty="0">
                <a:solidFill>
                  <a:schemeClr val="tx1"/>
                </a:solidFill>
              </a:rPr>
              <a:t> </a:t>
            </a:r>
            <a:r>
              <a:rPr lang="en-US" sz="1600" dirty="0" err="1">
                <a:solidFill>
                  <a:schemeClr val="tx1"/>
                </a:solidFill>
              </a:rPr>
              <a:t>peserta</a:t>
            </a:r>
            <a:r>
              <a:rPr lang="en-US" sz="1600" dirty="0">
                <a:solidFill>
                  <a:schemeClr val="tx1"/>
                </a:solidFill>
              </a:rPr>
              <a:t> yang </a:t>
            </a:r>
            <a:r>
              <a:rPr lang="en-US" sz="1600" dirty="0" err="1">
                <a:solidFill>
                  <a:schemeClr val="tx1"/>
                </a:solidFill>
              </a:rPr>
              <a:t>dinyatakan</a:t>
            </a:r>
            <a:r>
              <a:rPr lang="en-US" sz="1600" dirty="0">
                <a:solidFill>
                  <a:schemeClr val="tx1"/>
                </a:solidFill>
              </a:rPr>
              <a:t> lulus </a:t>
            </a:r>
            <a:r>
              <a:rPr lang="en-US" sz="1600" dirty="0" err="1">
                <a:solidFill>
                  <a:schemeClr val="tx1"/>
                </a:solidFill>
              </a:rPr>
              <a:t>berdasarkan</a:t>
            </a:r>
            <a:r>
              <a:rPr lang="en-US" sz="1600" dirty="0">
                <a:solidFill>
                  <a:schemeClr val="tx1"/>
                </a:solidFill>
              </a:rPr>
              <a:t> </a:t>
            </a:r>
            <a:r>
              <a:rPr lang="en-US" sz="1600" dirty="0" err="1">
                <a:solidFill>
                  <a:schemeClr val="tx1"/>
                </a:solidFill>
              </a:rPr>
              <a:t>Keputusan</a:t>
            </a:r>
            <a:r>
              <a:rPr lang="en-US" sz="1600" dirty="0">
                <a:solidFill>
                  <a:schemeClr val="tx1"/>
                </a:solidFill>
              </a:rPr>
              <a:t> </a:t>
            </a:r>
            <a:r>
              <a:rPr lang="en-US" sz="1600" dirty="0" err="1">
                <a:solidFill>
                  <a:schemeClr val="tx1"/>
                </a:solidFill>
              </a:rPr>
              <a:t>Wali</a:t>
            </a:r>
            <a:r>
              <a:rPr lang="en-US" sz="1600" dirty="0">
                <a:solidFill>
                  <a:schemeClr val="tx1"/>
                </a:solidFill>
              </a:rPr>
              <a:t> Kota </a:t>
            </a:r>
            <a:r>
              <a:rPr lang="en-US" sz="1600" dirty="0" err="1">
                <a:solidFill>
                  <a:schemeClr val="tx1"/>
                </a:solidFill>
              </a:rPr>
              <a:t>Mercure</a:t>
            </a:r>
            <a:r>
              <a:rPr lang="en-US" sz="1600" dirty="0">
                <a:solidFill>
                  <a:schemeClr val="tx1"/>
                </a:solidFill>
              </a:rPr>
              <a:t> No.  810.45137 </a:t>
            </a:r>
            <a:r>
              <a:rPr lang="en-US" sz="1600" dirty="0" err="1">
                <a:solidFill>
                  <a:schemeClr val="tx1"/>
                </a:solidFill>
              </a:rPr>
              <a:t>Tahun</a:t>
            </a:r>
            <a:r>
              <a:rPr lang="en-US" sz="1600" dirty="0">
                <a:solidFill>
                  <a:schemeClr val="tx1"/>
                </a:solidFill>
              </a:rPr>
              <a:t> 2014 </a:t>
            </a:r>
            <a:r>
              <a:rPr lang="en-US" sz="1600" dirty="0" err="1">
                <a:solidFill>
                  <a:schemeClr val="tx1"/>
                </a:solidFill>
              </a:rPr>
              <a:t>tanggal</a:t>
            </a:r>
            <a:r>
              <a:rPr lang="en-US" sz="1600" dirty="0">
                <a:solidFill>
                  <a:schemeClr val="tx1"/>
                </a:solidFill>
              </a:rPr>
              <a:t> 14 November 2014 </a:t>
            </a:r>
            <a:r>
              <a:rPr lang="en-US" sz="1600" dirty="0" err="1">
                <a:solidFill>
                  <a:schemeClr val="tx1"/>
                </a:solidFill>
              </a:rPr>
              <a:t>tentang</a:t>
            </a:r>
            <a:r>
              <a:rPr lang="en-US" sz="1600" dirty="0">
                <a:solidFill>
                  <a:schemeClr val="tx1"/>
                </a:solidFill>
              </a:rPr>
              <a:t> </a:t>
            </a:r>
            <a:r>
              <a:rPr lang="en-US" sz="1600" dirty="0" err="1">
                <a:solidFill>
                  <a:schemeClr val="tx1"/>
                </a:solidFill>
              </a:rPr>
              <a:t>Penetapan</a:t>
            </a:r>
            <a:r>
              <a:rPr lang="en-US" sz="1600" dirty="0">
                <a:solidFill>
                  <a:schemeClr val="tx1"/>
                </a:solidFill>
              </a:rPr>
              <a:t> </a:t>
            </a:r>
            <a:r>
              <a:rPr lang="en-US" sz="1600" dirty="0" err="1">
                <a:solidFill>
                  <a:schemeClr val="tx1"/>
                </a:solidFill>
              </a:rPr>
              <a:t>Hasil</a:t>
            </a:r>
            <a:r>
              <a:rPr lang="en-US" sz="1600" dirty="0">
                <a:solidFill>
                  <a:schemeClr val="tx1"/>
                </a:solidFill>
              </a:rPr>
              <a:t> </a:t>
            </a:r>
            <a:r>
              <a:rPr lang="en-US" sz="1600" dirty="0" err="1">
                <a:solidFill>
                  <a:schemeClr val="tx1"/>
                </a:solidFill>
              </a:rPr>
              <a:t>Kelulusan</a:t>
            </a:r>
            <a:r>
              <a:rPr lang="en-US" sz="1600" dirty="0">
                <a:solidFill>
                  <a:schemeClr val="tx1"/>
                </a:solidFill>
              </a:rPr>
              <a:t> </a:t>
            </a:r>
            <a:r>
              <a:rPr lang="en-US" sz="1600" dirty="0" err="1">
                <a:solidFill>
                  <a:schemeClr val="tx1"/>
                </a:solidFill>
              </a:rPr>
              <a:t>Peserta</a:t>
            </a:r>
            <a:r>
              <a:rPr lang="en-US" sz="1600" dirty="0">
                <a:solidFill>
                  <a:schemeClr val="tx1"/>
                </a:solidFill>
              </a:rPr>
              <a:t> </a:t>
            </a:r>
            <a:r>
              <a:rPr lang="en-US" sz="1600" dirty="0" err="1">
                <a:solidFill>
                  <a:schemeClr val="tx1"/>
                </a:solidFill>
              </a:rPr>
              <a:t>Seleksi</a:t>
            </a:r>
            <a:r>
              <a:rPr lang="en-US" sz="1600" dirty="0">
                <a:solidFill>
                  <a:schemeClr val="tx1"/>
                </a:solidFill>
              </a:rPr>
              <a:t> CPNS </a:t>
            </a:r>
            <a:r>
              <a:rPr lang="en-US" sz="1600" dirty="0" err="1">
                <a:solidFill>
                  <a:schemeClr val="tx1"/>
                </a:solidFill>
              </a:rPr>
              <a:t>dari</a:t>
            </a:r>
            <a:r>
              <a:rPr lang="en-US" sz="1600" dirty="0">
                <a:solidFill>
                  <a:schemeClr val="tx1"/>
                </a:solidFill>
              </a:rPr>
              <a:t> </a:t>
            </a:r>
            <a:r>
              <a:rPr lang="en-US" sz="1600" dirty="0" err="1">
                <a:solidFill>
                  <a:schemeClr val="tx1"/>
                </a:solidFill>
              </a:rPr>
              <a:t>Pelamar</a:t>
            </a:r>
            <a:r>
              <a:rPr lang="en-US" sz="1600" dirty="0">
                <a:solidFill>
                  <a:schemeClr val="tx1"/>
                </a:solidFill>
              </a:rPr>
              <a:t> </a:t>
            </a:r>
            <a:r>
              <a:rPr lang="en-US" sz="1600" dirty="0" err="1">
                <a:solidFill>
                  <a:schemeClr val="tx1"/>
                </a:solidFill>
              </a:rPr>
              <a:t>Umum</a:t>
            </a:r>
            <a:r>
              <a:rPr lang="en-US" sz="1600" dirty="0">
                <a:solidFill>
                  <a:schemeClr val="tx1"/>
                </a:solidFill>
              </a:rPr>
              <a:t> di </a:t>
            </a:r>
            <a:r>
              <a:rPr lang="en-US" sz="1600" dirty="0" err="1">
                <a:solidFill>
                  <a:schemeClr val="tx1"/>
                </a:solidFill>
              </a:rPr>
              <a:t>Lingkungan</a:t>
            </a:r>
            <a:r>
              <a:rPr lang="en-US" sz="1600" dirty="0">
                <a:solidFill>
                  <a:schemeClr val="tx1"/>
                </a:solidFill>
              </a:rPr>
              <a:t> </a:t>
            </a:r>
            <a:r>
              <a:rPr lang="en-US" sz="1600" dirty="0" err="1">
                <a:solidFill>
                  <a:schemeClr val="tx1"/>
                </a:solidFill>
              </a:rPr>
              <a:t>Pemerintah</a:t>
            </a:r>
            <a:r>
              <a:rPr lang="en-US" sz="1600" dirty="0">
                <a:solidFill>
                  <a:schemeClr val="tx1"/>
                </a:solidFill>
              </a:rPr>
              <a:t> Kota </a:t>
            </a:r>
            <a:r>
              <a:rPr lang="en-US" sz="1600" dirty="0" err="1">
                <a:solidFill>
                  <a:schemeClr val="tx1"/>
                </a:solidFill>
              </a:rPr>
              <a:t>Mercure</a:t>
            </a:r>
            <a:r>
              <a:rPr lang="en-US" sz="1600" dirty="0">
                <a:solidFill>
                  <a:schemeClr val="tx1"/>
                </a:solidFill>
              </a:rPr>
              <a:t> </a:t>
            </a:r>
            <a:r>
              <a:rPr lang="en-US" sz="1600" dirty="0" err="1">
                <a:solidFill>
                  <a:schemeClr val="tx1"/>
                </a:solidFill>
              </a:rPr>
              <a:t>Formasi</a:t>
            </a:r>
            <a:r>
              <a:rPr lang="en-US" sz="1600" dirty="0">
                <a:solidFill>
                  <a:schemeClr val="tx1"/>
                </a:solidFill>
              </a:rPr>
              <a:t> </a:t>
            </a:r>
            <a:r>
              <a:rPr lang="en-US" sz="1600" dirty="0" err="1">
                <a:solidFill>
                  <a:schemeClr val="tx1"/>
                </a:solidFill>
              </a:rPr>
              <a:t>Tahun</a:t>
            </a:r>
            <a:r>
              <a:rPr lang="en-US" sz="1600" dirty="0">
                <a:solidFill>
                  <a:schemeClr val="tx1"/>
                </a:solidFill>
              </a:rPr>
              <a:t> 2014 </a:t>
            </a:r>
            <a:r>
              <a:rPr lang="en-US" sz="1600" dirty="0" err="1">
                <a:solidFill>
                  <a:schemeClr val="tx1"/>
                </a:solidFill>
              </a:rPr>
              <a:t>dan</a:t>
            </a:r>
            <a:r>
              <a:rPr lang="en-US" sz="1600" dirty="0">
                <a:solidFill>
                  <a:schemeClr val="tx1"/>
                </a:solidFill>
              </a:rPr>
              <a:t>  </a:t>
            </a:r>
            <a:r>
              <a:rPr lang="en-US" sz="1600" dirty="0" err="1">
                <a:solidFill>
                  <a:schemeClr val="tx1"/>
                </a:solidFill>
              </a:rPr>
              <a:t>Pengumuman</a:t>
            </a:r>
            <a:r>
              <a:rPr lang="en-US" sz="1600" dirty="0">
                <a:solidFill>
                  <a:schemeClr val="tx1"/>
                </a:solidFill>
              </a:rPr>
              <a:t> </a:t>
            </a:r>
            <a:r>
              <a:rPr lang="en-US" sz="1600" dirty="0" err="1">
                <a:solidFill>
                  <a:schemeClr val="tx1"/>
                </a:solidFill>
              </a:rPr>
              <a:t>Wali</a:t>
            </a:r>
            <a:r>
              <a:rPr lang="en-US" sz="1600" dirty="0">
                <a:solidFill>
                  <a:schemeClr val="tx1"/>
                </a:solidFill>
              </a:rPr>
              <a:t> Kota </a:t>
            </a:r>
            <a:r>
              <a:rPr lang="en-US" sz="1600" dirty="0" err="1">
                <a:solidFill>
                  <a:schemeClr val="tx1"/>
                </a:solidFill>
              </a:rPr>
              <a:t>Mercure</a:t>
            </a:r>
            <a:r>
              <a:rPr lang="en-US" sz="1600" dirty="0">
                <a:solidFill>
                  <a:schemeClr val="tx1"/>
                </a:solidFill>
              </a:rPr>
              <a:t> </a:t>
            </a:r>
            <a:r>
              <a:rPr lang="en-US" sz="1600" dirty="0" err="1">
                <a:solidFill>
                  <a:schemeClr val="tx1"/>
                </a:solidFill>
              </a:rPr>
              <a:t>pada</a:t>
            </a:r>
            <a:r>
              <a:rPr lang="en-US" sz="1600" dirty="0">
                <a:solidFill>
                  <a:schemeClr val="tx1"/>
                </a:solidFill>
              </a:rPr>
              <a:t> media </a:t>
            </a:r>
            <a:r>
              <a:rPr lang="en-US" sz="1600" dirty="0" err="1">
                <a:solidFill>
                  <a:schemeClr val="tx1"/>
                </a:solidFill>
              </a:rPr>
              <a:t>cetak</a:t>
            </a:r>
            <a:r>
              <a:rPr lang="en-US" sz="1600" dirty="0">
                <a:solidFill>
                  <a:schemeClr val="tx1"/>
                </a:solidFill>
              </a:rPr>
              <a:t> No.810/3338-BKPP </a:t>
            </a:r>
            <a:r>
              <a:rPr lang="en-US" sz="1600" dirty="0" err="1">
                <a:solidFill>
                  <a:schemeClr val="tx1"/>
                </a:solidFill>
              </a:rPr>
              <a:t>Tanggal</a:t>
            </a:r>
            <a:r>
              <a:rPr lang="en-US" sz="1600" dirty="0">
                <a:solidFill>
                  <a:schemeClr val="tx1"/>
                </a:solidFill>
              </a:rPr>
              <a:t> 14 </a:t>
            </a:r>
            <a:r>
              <a:rPr lang="en-US" sz="1600" dirty="0" err="1">
                <a:solidFill>
                  <a:schemeClr val="tx1"/>
                </a:solidFill>
              </a:rPr>
              <a:t>Nvember</a:t>
            </a:r>
            <a:r>
              <a:rPr lang="en-US" sz="1600" dirty="0">
                <a:solidFill>
                  <a:schemeClr val="tx1"/>
                </a:solidFill>
              </a:rPr>
              <a:t> 2014.</a:t>
            </a:r>
          </a:p>
          <a:p>
            <a:pPr eaLnBrk="1" hangingPunct="1">
              <a:defRPr/>
            </a:pPr>
            <a:r>
              <a:rPr lang="en-US" sz="1600" dirty="0">
                <a:solidFill>
                  <a:schemeClr val="tx1"/>
                </a:solidFill>
              </a:rPr>
              <a:t>Proses </a:t>
            </a:r>
            <a:r>
              <a:rPr lang="en-US" sz="1600" dirty="0" err="1">
                <a:solidFill>
                  <a:schemeClr val="tx1"/>
                </a:solidFill>
              </a:rPr>
              <a:t>Perekrutan</a:t>
            </a:r>
            <a:r>
              <a:rPr lang="en-US" sz="1600" dirty="0">
                <a:solidFill>
                  <a:schemeClr val="tx1"/>
                </a:solidFill>
              </a:rPr>
              <a:t> CPNS  an. </a:t>
            </a:r>
            <a:r>
              <a:rPr lang="en-US" sz="1600" dirty="0" err="1">
                <a:solidFill>
                  <a:schemeClr val="tx1"/>
                </a:solidFill>
              </a:rPr>
              <a:t>Apriessa</a:t>
            </a:r>
            <a:r>
              <a:rPr lang="en-US" sz="1600" dirty="0">
                <a:solidFill>
                  <a:schemeClr val="tx1"/>
                </a:solidFill>
              </a:rPr>
              <a:t> </a:t>
            </a:r>
            <a:r>
              <a:rPr lang="en-US" sz="1600" dirty="0" err="1">
                <a:solidFill>
                  <a:schemeClr val="tx1"/>
                </a:solidFill>
              </a:rPr>
              <a:t>Seventinna</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formasi</a:t>
            </a:r>
            <a:r>
              <a:rPr lang="en-US" sz="1600" dirty="0">
                <a:solidFill>
                  <a:schemeClr val="tx1"/>
                </a:solidFill>
              </a:rPr>
              <a:t> Auditor)  </a:t>
            </a:r>
            <a:r>
              <a:rPr lang="en-US" sz="1600" dirty="0" err="1">
                <a:solidFill>
                  <a:schemeClr val="tx1"/>
                </a:solidFill>
              </a:rPr>
              <a:t>ditempatkan</a:t>
            </a:r>
            <a:r>
              <a:rPr lang="en-US" sz="1600" dirty="0">
                <a:solidFill>
                  <a:schemeClr val="tx1"/>
                </a:solidFill>
              </a:rPr>
              <a:t> </a:t>
            </a:r>
            <a:r>
              <a:rPr lang="en-US" sz="1600" dirty="0" err="1">
                <a:solidFill>
                  <a:schemeClr val="tx1"/>
                </a:solidFill>
              </a:rPr>
              <a:t>pada</a:t>
            </a:r>
            <a:r>
              <a:rPr lang="en-US" sz="1600" dirty="0">
                <a:solidFill>
                  <a:schemeClr val="tx1"/>
                </a:solidFill>
              </a:rPr>
              <a:t> </a:t>
            </a:r>
            <a:r>
              <a:rPr lang="en-US" sz="1600" dirty="0" err="1">
                <a:solidFill>
                  <a:schemeClr val="tx1"/>
                </a:solidFill>
              </a:rPr>
              <a:t>Inspektorat</a:t>
            </a:r>
            <a:r>
              <a:rPr lang="en-US" sz="1600" dirty="0">
                <a:solidFill>
                  <a:schemeClr val="tx1"/>
                </a:solidFill>
              </a:rPr>
              <a:t> Kota </a:t>
            </a:r>
            <a:r>
              <a:rPr lang="en-US" sz="1600" dirty="0" err="1">
                <a:solidFill>
                  <a:schemeClr val="tx1"/>
                </a:solidFill>
              </a:rPr>
              <a:t>Mercure</a:t>
            </a:r>
            <a:r>
              <a:rPr lang="en-US" sz="1600" dirty="0">
                <a:solidFill>
                  <a:schemeClr val="tx1"/>
                </a:solidFill>
              </a:rPr>
              <a:t> </a:t>
            </a:r>
            <a:r>
              <a:rPr lang="en-US" sz="1600" dirty="0" err="1">
                <a:solidFill>
                  <a:schemeClr val="tx1"/>
                </a:solidFill>
              </a:rPr>
              <a:t>berdasarkan</a:t>
            </a:r>
            <a:r>
              <a:rPr lang="en-US" sz="1600" dirty="0">
                <a:solidFill>
                  <a:schemeClr val="tx1"/>
                </a:solidFill>
              </a:rPr>
              <a:t> Surat </a:t>
            </a:r>
            <a:r>
              <a:rPr lang="en-US" sz="1600" dirty="0" err="1">
                <a:solidFill>
                  <a:schemeClr val="tx1"/>
                </a:solidFill>
              </a:rPr>
              <a:t>Keputusan</a:t>
            </a:r>
            <a:r>
              <a:rPr lang="en-US" sz="1600" dirty="0">
                <a:solidFill>
                  <a:schemeClr val="tx1"/>
                </a:solidFill>
              </a:rPr>
              <a:t> </a:t>
            </a:r>
            <a:r>
              <a:rPr lang="en-US" sz="1600" dirty="0" err="1">
                <a:solidFill>
                  <a:schemeClr val="tx1"/>
                </a:solidFill>
              </a:rPr>
              <a:t>Walikota</a:t>
            </a:r>
            <a:r>
              <a:rPr lang="en-US" sz="1600" dirty="0">
                <a:solidFill>
                  <a:schemeClr val="tx1"/>
                </a:solidFill>
              </a:rPr>
              <a:t> </a:t>
            </a:r>
            <a:r>
              <a:rPr lang="en-US" sz="1600" dirty="0" err="1">
                <a:solidFill>
                  <a:schemeClr val="tx1"/>
                </a:solidFill>
              </a:rPr>
              <a:t>Nomor</a:t>
            </a:r>
            <a:r>
              <a:rPr lang="en-US" sz="1600" dirty="0">
                <a:solidFill>
                  <a:schemeClr val="tx1"/>
                </a:solidFill>
              </a:rPr>
              <a:t> 821.45-25 </a:t>
            </a:r>
            <a:r>
              <a:rPr lang="en-US" sz="1600" dirty="0" err="1">
                <a:solidFill>
                  <a:schemeClr val="tx1"/>
                </a:solidFill>
              </a:rPr>
              <a:t>tahun</a:t>
            </a:r>
            <a:r>
              <a:rPr lang="en-US" sz="1600" dirty="0">
                <a:solidFill>
                  <a:schemeClr val="tx1"/>
                </a:solidFill>
              </a:rPr>
              <a:t> 2016.   </a:t>
            </a:r>
            <a:r>
              <a:rPr lang="en-US" sz="1600" dirty="0" err="1">
                <a:solidFill>
                  <a:schemeClr val="tx1"/>
                </a:solidFill>
              </a:rPr>
              <a:t>Persyaratan</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menduduki</a:t>
            </a:r>
            <a:r>
              <a:rPr lang="en-US" sz="1600" dirty="0">
                <a:solidFill>
                  <a:schemeClr val="tx1"/>
                </a:solidFill>
              </a:rPr>
              <a:t> </a:t>
            </a:r>
            <a:r>
              <a:rPr lang="en-US" sz="1600" dirty="0" err="1">
                <a:solidFill>
                  <a:schemeClr val="tx1"/>
                </a:solidFill>
              </a:rPr>
              <a:t>jabatan</a:t>
            </a:r>
            <a:r>
              <a:rPr lang="en-US" sz="1600" dirty="0">
                <a:solidFill>
                  <a:schemeClr val="tx1"/>
                </a:solidFill>
              </a:rPr>
              <a:t> Auditor </a:t>
            </a:r>
            <a:r>
              <a:rPr lang="en-US" sz="1600" dirty="0" err="1">
                <a:solidFill>
                  <a:schemeClr val="tx1"/>
                </a:solidFill>
              </a:rPr>
              <a:t>yaitu</a:t>
            </a:r>
            <a:r>
              <a:rPr lang="en-US" sz="1600" dirty="0">
                <a:solidFill>
                  <a:schemeClr val="tx1"/>
                </a:solidFill>
              </a:rPr>
              <a:t> </a:t>
            </a:r>
            <a:r>
              <a:rPr lang="en-US" sz="1600" dirty="0" err="1">
                <a:solidFill>
                  <a:schemeClr val="tx1"/>
                </a:solidFill>
              </a:rPr>
              <a:t>melalui</a:t>
            </a:r>
            <a:r>
              <a:rPr lang="en-US" sz="1600" dirty="0">
                <a:solidFill>
                  <a:schemeClr val="tx1"/>
                </a:solidFill>
              </a:rPr>
              <a:t> </a:t>
            </a:r>
            <a:r>
              <a:rPr lang="en-US" sz="1600" dirty="0" err="1">
                <a:solidFill>
                  <a:schemeClr val="tx1"/>
                </a:solidFill>
              </a:rPr>
              <a:t>Diklat</a:t>
            </a:r>
            <a:r>
              <a:rPr lang="en-US" sz="1600" dirty="0">
                <a:solidFill>
                  <a:schemeClr val="tx1"/>
                </a:solidFill>
              </a:rPr>
              <a:t> </a:t>
            </a:r>
            <a:r>
              <a:rPr lang="en-US" sz="1600" dirty="0" err="1">
                <a:solidFill>
                  <a:schemeClr val="tx1"/>
                </a:solidFill>
              </a:rPr>
              <a:t>Pembentukan</a:t>
            </a:r>
            <a:r>
              <a:rPr lang="en-US" sz="1600" dirty="0">
                <a:solidFill>
                  <a:schemeClr val="tx1"/>
                </a:solidFill>
              </a:rPr>
              <a:t> </a:t>
            </a:r>
            <a:r>
              <a:rPr lang="en-US" sz="1600" dirty="0" err="1">
                <a:solidFill>
                  <a:schemeClr val="tx1"/>
                </a:solidFill>
              </a:rPr>
              <a:t>Ahli</a:t>
            </a:r>
            <a:r>
              <a:rPr lang="en-US" sz="1600" dirty="0">
                <a:solidFill>
                  <a:schemeClr val="tx1"/>
                </a:solidFill>
              </a:rPr>
              <a:t> </a:t>
            </a:r>
            <a:r>
              <a:rPr lang="en-US" sz="1600" dirty="0" err="1">
                <a:solidFill>
                  <a:schemeClr val="tx1"/>
                </a:solidFill>
              </a:rPr>
              <a:t>Pertama</a:t>
            </a:r>
            <a:r>
              <a:rPr lang="en-US" sz="1600" dirty="0">
                <a:solidFill>
                  <a:schemeClr val="tx1"/>
                </a:solidFill>
              </a:rPr>
              <a:t>  </a:t>
            </a:r>
            <a:r>
              <a:rPr lang="en-US" sz="1600" dirty="0" err="1">
                <a:solidFill>
                  <a:schemeClr val="tx1"/>
                </a:solidFill>
              </a:rPr>
              <a:t>dan</a:t>
            </a:r>
            <a:r>
              <a:rPr lang="en-US" sz="1600" dirty="0">
                <a:solidFill>
                  <a:schemeClr val="tx1"/>
                </a:solidFill>
              </a:rPr>
              <a:t> </a:t>
            </a:r>
            <a:r>
              <a:rPr lang="en-US" sz="1600" dirty="0" err="1">
                <a:solidFill>
                  <a:schemeClr val="tx1"/>
                </a:solidFill>
              </a:rPr>
              <a:t>diangkat</a:t>
            </a:r>
            <a:r>
              <a:rPr lang="en-US" sz="1600" dirty="0">
                <a:solidFill>
                  <a:schemeClr val="tx1"/>
                </a:solidFill>
              </a:rPr>
              <a:t> </a:t>
            </a:r>
            <a:r>
              <a:rPr lang="en-US" sz="1600" dirty="0" err="1">
                <a:solidFill>
                  <a:schemeClr val="tx1"/>
                </a:solidFill>
              </a:rPr>
              <a:t>sebagai</a:t>
            </a:r>
            <a:r>
              <a:rPr lang="en-US" sz="1600" dirty="0">
                <a:solidFill>
                  <a:schemeClr val="tx1"/>
                </a:solidFill>
              </a:rPr>
              <a:t> Auditor </a:t>
            </a:r>
            <a:r>
              <a:rPr lang="en-US" sz="1600" dirty="0" err="1">
                <a:solidFill>
                  <a:schemeClr val="tx1"/>
                </a:solidFill>
              </a:rPr>
              <a:t>Pertama</a:t>
            </a:r>
            <a:r>
              <a:rPr lang="en-US" sz="1600" dirty="0">
                <a:solidFill>
                  <a:schemeClr val="tx1"/>
                </a:solidFill>
              </a:rPr>
              <a:t> </a:t>
            </a:r>
            <a:r>
              <a:rPr lang="en-US" sz="1600" dirty="0" err="1">
                <a:solidFill>
                  <a:schemeClr val="tx1"/>
                </a:solidFill>
              </a:rPr>
              <a:t>berdasarkan</a:t>
            </a:r>
            <a:r>
              <a:rPr lang="en-US" sz="1600" dirty="0">
                <a:solidFill>
                  <a:schemeClr val="tx1"/>
                </a:solidFill>
              </a:rPr>
              <a:t> Surat </a:t>
            </a:r>
            <a:r>
              <a:rPr lang="en-US" sz="1600" dirty="0" err="1">
                <a:solidFill>
                  <a:schemeClr val="tx1"/>
                </a:solidFill>
              </a:rPr>
              <a:t>Keputusan</a:t>
            </a:r>
            <a:r>
              <a:rPr lang="en-US" sz="1600" dirty="0">
                <a:solidFill>
                  <a:schemeClr val="tx1"/>
                </a:solidFill>
              </a:rPr>
              <a:t> </a:t>
            </a:r>
            <a:r>
              <a:rPr lang="en-US" sz="1600" dirty="0" err="1">
                <a:solidFill>
                  <a:schemeClr val="tx1"/>
                </a:solidFill>
              </a:rPr>
              <a:t>Walikota</a:t>
            </a:r>
            <a:r>
              <a:rPr lang="en-US" sz="1600" dirty="0">
                <a:solidFill>
                  <a:schemeClr val="tx1"/>
                </a:solidFill>
              </a:rPr>
              <a:t> </a:t>
            </a:r>
            <a:r>
              <a:rPr lang="en-US" sz="1600" dirty="0" err="1">
                <a:solidFill>
                  <a:schemeClr val="tx1"/>
                </a:solidFill>
              </a:rPr>
              <a:t>Nomor</a:t>
            </a:r>
            <a:r>
              <a:rPr lang="en-US" sz="1600" dirty="0">
                <a:solidFill>
                  <a:schemeClr val="tx1"/>
                </a:solidFill>
              </a:rPr>
              <a:t> 821.2.45-166 </a:t>
            </a:r>
            <a:r>
              <a:rPr lang="en-US" sz="1600" dirty="0" err="1">
                <a:solidFill>
                  <a:schemeClr val="tx1"/>
                </a:solidFill>
              </a:rPr>
              <a:t>tahun</a:t>
            </a:r>
            <a:r>
              <a:rPr lang="en-US" sz="1600" dirty="0">
                <a:solidFill>
                  <a:schemeClr val="tx1"/>
                </a:solidFill>
              </a:rPr>
              <a:t> 2018  </a:t>
            </a:r>
            <a:r>
              <a:rPr lang="en-US" sz="1600" dirty="0" err="1">
                <a:solidFill>
                  <a:schemeClr val="tx1"/>
                </a:solidFill>
              </a:rPr>
              <a:t>tanggal</a:t>
            </a:r>
            <a:r>
              <a:rPr lang="en-US" sz="1600" dirty="0">
                <a:solidFill>
                  <a:schemeClr val="tx1"/>
                </a:solidFill>
              </a:rPr>
              <a:t> 28 </a:t>
            </a:r>
            <a:r>
              <a:rPr lang="en-US" sz="1600" dirty="0" err="1">
                <a:solidFill>
                  <a:schemeClr val="tx1"/>
                </a:solidFill>
              </a:rPr>
              <a:t>Desember</a:t>
            </a:r>
            <a:r>
              <a:rPr lang="en-US" sz="1600" dirty="0">
                <a:solidFill>
                  <a:schemeClr val="tx1"/>
                </a:solidFill>
              </a:rPr>
              <a:t> 2018 </a:t>
            </a:r>
            <a:r>
              <a:rPr lang="en-US" sz="1600" dirty="0" err="1">
                <a:solidFill>
                  <a:schemeClr val="tx1"/>
                </a:solidFill>
              </a:rPr>
              <a:t>tentang</a:t>
            </a:r>
            <a:r>
              <a:rPr lang="en-US" sz="1600" dirty="0">
                <a:solidFill>
                  <a:schemeClr val="tx1"/>
                </a:solidFill>
              </a:rPr>
              <a:t> </a:t>
            </a:r>
            <a:r>
              <a:rPr lang="en-US" sz="1600" dirty="0" err="1">
                <a:solidFill>
                  <a:schemeClr val="tx1"/>
                </a:solidFill>
              </a:rPr>
              <a:t>Pengangkatan</a:t>
            </a:r>
            <a:r>
              <a:rPr lang="en-US" sz="1600" dirty="0">
                <a:solidFill>
                  <a:schemeClr val="tx1"/>
                </a:solidFill>
              </a:rPr>
              <a:t> </a:t>
            </a:r>
            <a:r>
              <a:rPr lang="en-US" sz="1600" dirty="0" err="1">
                <a:solidFill>
                  <a:schemeClr val="tx1"/>
                </a:solidFill>
              </a:rPr>
              <a:t>pertama</a:t>
            </a:r>
            <a:r>
              <a:rPr lang="en-US" sz="1600" dirty="0">
                <a:solidFill>
                  <a:schemeClr val="tx1"/>
                </a:solidFill>
              </a:rPr>
              <a:t> </a:t>
            </a:r>
            <a:r>
              <a:rPr lang="en-US" sz="1600" dirty="0" err="1">
                <a:solidFill>
                  <a:schemeClr val="tx1"/>
                </a:solidFill>
              </a:rPr>
              <a:t>dalam</a:t>
            </a:r>
            <a:r>
              <a:rPr lang="en-US" sz="1600" dirty="0">
                <a:solidFill>
                  <a:schemeClr val="tx1"/>
                </a:solidFill>
              </a:rPr>
              <a:t> </a:t>
            </a:r>
            <a:r>
              <a:rPr lang="en-US" sz="1600" dirty="0" err="1">
                <a:solidFill>
                  <a:schemeClr val="tx1"/>
                </a:solidFill>
              </a:rPr>
              <a:t>Jabatan</a:t>
            </a:r>
            <a:r>
              <a:rPr lang="en-US" sz="1600" dirty="0">
                <a:solidFill>
                  <a:schemeClr val="tx1"/>
                </a:solidFill>
              </a:rPr>
              <a:t> </a:t>
            </a:r>
            <a:r>
              <a:rPr lang="en-US" sz="1600" dirty="0" err="1">
                <a:solidFill>
                  <a:schemeClr val="tx1"/>
                </a:solidFill>
              </a:rPr>
              <a:t>Fungsional</a:t>
            </a:r>
            <a:r>
              <a:rPr lang="en-US" sz="1600" dirty="0">
                <a:solidFill>
                  <a:schemeClr val="tx1"/>
                </a:solidFill>
              </a:rPr>
              <a:t> Auditor </a:t>
            </a:r>
            <a:r>
              <a:rPr lang="en-US" sz="1600" dirty="0" err="1">
                <a:solidFill>
                  <a:schemeClr val="tx1"/>
                </a:solidFill>
              </a:rPr>
              <a:t>dilingkungan</a:t>
            </a:r>
            <a:r>
              <a:rPr lang="en-US" sz="1600" dirty="0">
                <a:solidFill>
                  <a:schemeClr val="tx1"/>
                </a:solidFill>
              </a:rPr>
              <a:t> </a:t>
            </a:r>
            <a:r>
              <a:rPr lang="en-US" sz="1600" dirty="0" err="1">
                <a:solidFill>
                  <a:schemeClr val="tx1"/>
                </a:solidFill>
              </a:rPr>
              <a:t>Pemerintah</a:t>
            </a:r>
            <a:r>
              <a:rPr lang="en-US" sz="1600" dirty="0">
                <a:solidFill>
                  <a:schemeClr val="tx1"/>
                </a:solidFill>
              </a:rPr>
              <a:t> Kota </a:t>
            </a:r>
            <a:r>
              <a:rPr lang="en-US" sz="1600" dirty="0" err="1">
                <a:solidFill>
                  <a:schemeClr val="tx1"/>
                </a:solidFill>
              </a:rPr>
              <a:t>Mercure</a:t>
            </a:r>
            <a:endParaRPr lang="en-US" sz="1600" dirty="0">
              <a:solidFill>
                <a:schemeClr val="tx1"/>
              </a:solidFill>
            </a:endParaRPr>
          </a:p>
          <a:p>
            <a:pPr eaLnBrk="1" hangingPunct="1">
              <a:defRPr/>
            </a:pPr>
            <a:endParaRPr lang="en-US" sz="1600" dirty="0">
              <a:solidFill>
                <a:schemeClr val="tx1"/>
              </a:solidFill>
            </a:endParaRPr>
          </a:p>
          <a:p>
            <a:pPr eaLnBrk="1" hangingPunct="1">
              <a:defRPr/>
            </a:pPr>
            <a:endParaRPr lang="en-US" sz="1600" dirty="0">
              <a:solidFill>
                <a:schemeClr val="tx1"/>
              </a:solidFill>
            </a:endParaRPr>
          </a:p>
          <a:p>
            <a:pPr eaLnBrk="1" hangingPunct="1">
              <a:defRPr/>
            </a:pPr>
            <a:endParaRPr lang="en-US" sz="1400" dirty="0">
              <a:solidFill>
                <a:schemeClr val="tx1"/>
              </a:solidFill>
            </a:endParaRPr>
          </a:p>
          <a:p>
            <a:pPr eaLnBrk="1" hangingPunct="1">
              <a:defRPr/>
            </a:pPr>
            <a:endParaRPr lang="en-US" sz="2000" dirty="0">
              <a:solidFill>
                <a:schemeClr val="tx1"/>
              </a:solidFill>
            </a:endParaRPr>
          </a:p>
          <a:p>
            <a:pPr eaLnBrk="1" hangingPunct="1">
              <a:defRPr/>
            </a:pPr>
            <a:endParaRPr lang="en-US" sz="1400" dirty="0">
              <a:solidFill>
                <a:schemeClr val="tx1"/>
              </a:solidFill>
            </a:endParaRPr>
          </a:p>
          <a:p>
            <a:pPr eaLnBrk="1" hangingPunct="1">
              <a:defRPr/>
            </a:pPr>
            <a:endParaRPr lang="en-US" sz="1400" dirty="0">
              <a:solidFill>
                <a:schemeClr val="tx1"/>
              </a:solidFill>
            </a:endParaRPr>
          </a:p>
        </p:txBody>
      </p:sp>
    </p:spTree>
    <p:extLst>
      <p:ext uri="{BB962C8B-B14F-4D97-AF65-F5344CB8AC3E}">
        <p14:creationId xmlns:p14="http://schemas.microsoft.com/office/powerpoint/2010/main" val="2095084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7"/>
          <p:cNvSpPr txBox="1">
            <a:spLocks/>
          </p:cNvSpPr>
          <p:nvPr/>
        </p:nvSpPr>
        <p:spPr bwMode="grayWhite">
          <a:xfrm>
            <a:off x="0" y="0"/>
            <a:ext cx="9144000" cy="64611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600" b="1" dirty="0">
                <a:latin typeface="Bahnschrift Light SemiCondensed" panose="020B0502040204020203" pitchFamily="34" charset="0"/>
              </a:rPr>
              <a:t>1.7 </a:t>
            </a:r>
            <a:r>
              <a:rPr lang="en-US" altLang="en-US" sz="3600" b="1" dirty="0" err="1">
                <a:latin typeface="Bahnschrift Light SemiCondensed" panose="020B0502040204020203" pitchFamily="34" charset="0"/>
              </a:rPr>
              <a:t>Perwujudan</a:t>
            </a:r>
            <a:r>
              <a:rPr lang="en-US" altLang="en-US" sz="3600" b="1" dirty="0">
                <a:latin typeface="Bahnschrift Light SemiCondensed" panose="020B0502040204020203" pitchFamily="34" charset="0"/>
              </a:rPr>
              <a:t> </a:t>
            </a:r>
            <a:r>
              <a:rPr lang="en-US" altLang="en-US" sz="3600" b="1" dirty="0" err="1">
                <a:latin typeface="Bahnschrift Light SemiCondensed" panose="020B0502040204020203" pitchFamily="34" charset="0"/>
              </a:rPr>
              <a:t>Peran</a:t>
            </a:r>
            <a:r>
              <a:rPr lang="en-US" altLang="en-US" sz="3600" b="1" dirty="0">
                <a:latin typeface="Bahnschrift Light SemiCondensed" panose="020B0502040204020203" pitchFamily="34" charset="0"/>
              </a:rPr>
              <a:t> APIP yang </a:t>
            </a:r>
            <a:r>
              <a:rPr lang="en-US" altLang="en-US" sz="3600" b="1" dirty="0" err="1">
                <a:latin typeface="Bahnschrift Light SemiCondensed" panose="020B0502040204020203" pitchFamily="34" charset="0"/>
              </a:rPr>
              <a:t>Efektif</a:t>
            </a:r>
            <a:endParaRPr lang="ru-RU" altLang="en-US" sz="3600" b="1" u="sng" dirty="0">
              <a:latin typeface="Bahnschrift Light SemiCondensed" panose="020B0502040204020203" pitchFamily="34" charset="0"/>
            </a:endParaRPr>
          </a:p>
        </p:txBody>
      </p:sp>
      <p:sp>
        <p:nvSpPr>
          <p:cNvPr id="3" name="Rectangle 2"/>
          <p:cNvSpPr/>
          <p:nvPr/>
        </p:nvSpPr>
        <p:spPr>
          <a:xfrm>
            <a:off x="84138" y="658812"/>
            <a:ext cx="4392612" cy="6010547"/>
          </a:xfrm>
          <a:prstGeom prst="rect">
            <a:avLst/>
          </a:prstGeom>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en-US" sz="2000" b="1" dirty="0">
                <a:solidFill>
                  <a:schemeClr val="tx1"/>
                </a:solidFill>
              </a:rPr>
              <a:t>Level 1</a:t>
            </a:r>
            <a:endParaRPr lang="en-US" sz="1400" b="1" dirty="0">
              <a:solidFill>
                <a:schemeClr val="tx1"/>
              </a:solidFill>
            </a:endParaRPr>
          </a:p>
          <a:p>
            <a:pPr eaLnBrk="1" hangingPunct="1">
              <a:defRPr/>
            </a:pPr>
            <a:endParaRPr lang="it-IT" sz="1600" dirty="0">
              <a:solidFill>
                <a:schemeClr val="tx1"/>
              </a:solidFill>
            </a:endParaRPr>
          </a:p>
          <a:p>
            <a:pPr marL="342900" indent="-342900" algn="just" eaLnBrk="1" hangingPunct="1">
              <a:buFont typeface="+mj-lt"/>
              <a:buAutoNum type="arabicPeriod"/>
              <a:defRPr/>
            </a:pPr>
            <a:r>
              <a:rPr lang="it-IT" sz="1600" dirty="0">
                <a:solidFill>
                  <a:schemeClr val="tx1"/>
                </a:solidFill>
              </a:rPr>
              <a:t>Perwali No 46 Thn 2013 Standar Pemeriksaan, </a:t>
            </a:r>
          </a:p>
          <a:p>
            <a:pPr algn="just" eaLnBrk="1" hangingPunct="1">
              <a:defRPr/>
            </a:pPr>
            <a:r>
              <a:rPr lang="it-IT" sz="1600" dirty="0">
                <a:solidFill>
                  <a:schemeClr val="tx1"/>
                </a:solidFill>
              </a:rPr>
              <a:t>Pasal 1 angka 7. Pengawasan atas penyelenggaraan pemerintah daerah adalah proses kegiatan dan yang ditujukan untuk menjamin agar pemerintah daerah berjalan secara efektif dan efisien sesuai dengan rencana dan ketentuan perundang-undangan.</a:t>
            </a:r>
          </a:p>
          <a:p>
            <a:pPr marL="342900" indent="-342900" algn="just" eaLnBrk="1" hangingPunct="1">
              <a:buFontTx/>
              <a:buAutoNum type="arabicParenR"/>
              <a:defRPr/>
            </a:pPr>
            <a:endParaRPr lang="it-IT" sz="1600" dirty="0">
              <a:solidFill>
                <a:schemeClr val="tx1"/>
              </a:solidFill>
            </a:endParaRPr>
          </a:p>
          <a:p>
            <a:pPr marL="342900" indent="-342900" algn="just" eaLnBrk="1" hangingPunct="1">
              <a:buFontTx/>
              <a:buAutoNum type="arabicParenR"/>
              <a:defRPr/>
            </a:pPr>
            <a:r>
              <a:rPr lang="it-IT" sz="1600" dirty="0">
                <a:solidFill>
                  <a:schemeClr val="tx1"/>
                </a:solidFill>
              </a:rPr>
              <a:t>Pasal 4, Dalam melakukan pemeriksaan setiap pemeriksa waib berpedoman pada standar pemeriksaan dan kode etik pemeriksaan</a:t>
            </a:r>
          </a:p>
          <a:p>
            <a:pPr marL="342900" indent="-342900" algn="just" eaLnBrk="1" hangingPunct="1">
              <a:buFontTx/>
              <a:buAutoNum type="arabicParenR"/>
              <a:defRPr/>
            </a:pPr>
            <a:endParaRPr lang="it-IT" sz="1600" dirty="0">
              <a:solidFill>
                <a:schemeClr val="tx1"/>
              </a:solidFill>
            </a:endParaRPr>
          </a:p>
          <a:p>
            <a:pPr marL="342900" indent="-342900" algn="just" eaLnBrk="1" hangingPunct="1">
              <a:buFontTx/>
              <a:buAutoNum type="arabicParenR"/>
              <a:defRPr/>
            </a:pPr>
            <a:r>
              <a:rPr lang="it-IT" sz="1600" dirty="0">
                <a:solidFill>
                  <a:schemeClr val="tx1"/>
                </a:solidFill>
              </a:rPr>
              <a:t>Pada Lampiran juga mengatur Standar umum, standar pemeriksaan operasional, standar pelaporan pemeriksaan operasional dan standar pemeriksaaan dengan tujuan tertentu</a:t>
            </a:r>
            <a:endParaRPr lang="en-US" sz="2000" b="1" dirty="0">
              <a:solidFill>
                <a:schemeClr val="tx1"/>
              </a:solidFill>
            </a:endParaRPr>
          </a:p>
          <a:p>
            <a:pPr eaLnBrk="1" hangingPunct="1">
              <a:defRPr/>
            </a:pPr>
            <a:endParaRPr lang="en-US" b="1" dirty="0">
              <a:solidFill>
                <a:schemeClr val="tx1"/>
              </a:solidFill>
            </a:endParaRPr>
          </a:p>
          <a:p>
            <a:pPr eaLnBrk="1" hangingPunct="1">
              <a:defRPr/>
            </a:pPr>
            <a:r>
              <a:rPr lang="en-US" b="1" dirty="0">
                <a:solidFill>
                  <a:schemeClr val="tx1"/>
                </a:solidFill>
              </a:rPr>
              <a:t>2.  </a:t>
            </a:r>
            <a:r>
              <a:rPr lang="sv-SE" dirty="0">
                <a:solidFill>
                  <a:schemeClr val="tx1"/>
                </a:solidFill>
              </a:rPr>
              <a:t>Perwali No 94 Thn 2016 Pedoman Operasional Pemeriksaan </a:t>
            </a:r>
          </a:p>
          <a:p>
            <a:pPr eaLnBrk="1" hangingPunct="1">
              <a:defRPr/>
            </a:pPr>
            <a:endParaRPr lang="en-US" b="1" dirty="0">
              <a:solidFill>
                <a:schemeClr val="tx1"/>
              </a:solidFill>
            </a:endParaRPr>
          </a:p>
          <a:p>
            <a:pPr eaLnBrk="1" hangingPunct="1">
              <a:defRPr/>
            </a:pPr>
            <a:endParaRPr lang="en-US" b="1" dirty="0">
              <a:solidFill>
                <a:schemeClr val="tx1"/>
              </a:solidFill>
            </a:endParaRPr>
          </a:p>
          <a:p>
            <a:pPr eaLnBrk="1" hangingPunct="1">
              <a:defRPr/>
            </a:pPr>
            <a:endParaRPr lang="en-US" dirty="0">
              <a:solidFill>
                <a:schemeClr val="tx1"/>
              </a:solidFill>
            </a:endParaRPr>
          </a:p>
        </p:txBody>
      </p:sp>
      <p:sp>
        <p:nvSpPr>
          <p:cNvPr id="8" name="Rectangle 7"/>
          <p:cNvSpPr/>
          <p:nvPr/>
        </p:nvSpPr>
        <p:spPr>
          <a:xfrm>
            <a:off x="4659313" y="727074"/>
            <a:ext cx="4392612" cy="5942285"/>
          </a:xfrm>
          <a:prstGeom prst="rect">
            <a:avLst/>
          </a:prstGeom>
        </p:spPr>
        <p:style>
          <a:lnRef idx="3">
            <a:schemeClr val="lt1"/>
          </a:lnRef>
          <a:fillRef idx="1">
            <a:schemeClr val="accent4"/>
          </a:fillRef>
          <a:effectRef idx="1">
            <a:schemeClr val="accent4"/>
          </a:effectRef>
          <a:fontRef idx="minor">
            <a:schemeClr val="lt1"/>
          </a:fontRef>
        </p:style>
        <p:txBody>
          <a:bodyPr/>
          <a:lstStyle/>
          <a:p>
            <a:pPr eaLnBrk="1" hangingPunct="1">
              <a:defRPr/>
            </a:pPr>
            <a:r>
              <a:rPr lang="sv-SE" sz="1600" dirty="0">
                <a:solidFill>
                  <a:schemeClr val="tx1"/>
                </a:solidFill>
              </a:rPr>
              <a:t>Sos.Perwali No 94 Thn 2016 Pedoman Operasional Pemeriksaan </a:t>
            </a:r>
          </a:p>
          <a:p>
            <a:pPr eaLnBrk="1" hangingPunct="1">
              <a:defRPr/>
            </a:pPr>
            <a:r>
              <a:rPr lang="sv-SE" sz="1600" dirty="0">
                <a:solidFill>
                  <a:schemeClr val="tx1"/>
                </a:solidFill>
              </a:rPr>
              <a:t>Pasal 1 Angka 14, Pemeriksa adalah PNS yang diberi tugas melaksanakan pemeriksaan, auditor dan P2UPD</a:t>
            </a:r>
          </a:p>
          <a:p>
            <a:pPr marL="174625" indent="-174625" algn="just" eaLnBrk="1" hangingPunct="1">
              <a:buFontTx/>
              <a:buAutoNum type="arabicParenR"/>
              <a:defRPr/>
            </a:pPr>
            <a:r>
              <a:rPr lang="sv-SE" sz="1600" dirty="0">
                <a:solidFill>
                  <a:schemeClr val="tx1"/>
                </a:solidFill>
              </a:rPr>
              <a:t>Pasal 2 ayat (1) Maksud ditetapkannya POP yaitu mewujudkan pengawasan agar penyelenggaraan Pemda efektif, efisien bersih dan bebas dari korupsi kolusi dan nepotisme serta untuk menjamin agar penyelenggaran Pemda berjalan sesuai dengan ketentuan peraturan perundangan yang berlaku</a:t>
            </a:r>
            <a:endParaRPr lang="en-US" sz="1600" b="1" dirty="0">
              <a:solidFill>
                <a:schemeClr val="tx1"/>
              </a:solidFill>
            </a:endParaRPr>
          </a:p>
          <a:p>
            <a:pPr eaLnBrk="1" hangingPunct="1">
              <a:defRPr/>
            </a:pPr>
            <a:endParaRPr lang="en-US" sz="1600" b="1" dirty="0">
              <a:solidFill>
                <a:schemeClr val="tx1"/>
              </a:solidFill>
            </a:endParaRPr>
          </a:p>
          <a:p>
            <a:pPr eaLnBrk="1" hangingPunct="1">
              <a:defRPr/>
            </a:pPr>
            <a:endParaRPr lang="en-US" sz="1600" b="1" dirty="0">
              <a:solidFill>
                <a:schemeClr val="tx1"/>
              </a:solidFill>
            </a:endParaRPr>
          </a:p>
          <a:p>
            <a:pPr eaLnBrk="1" hangingPunct="1">
              <a:defRPr/>
            </a:pPr>
            <a:endParaRPr lang="en-US" sz="1600" b="1" dirty="0">
              <a:solidFill>
                <a:schemeClr val="tx1"/>
              </a:solidFill>
            </a:endParaRPr>
          </a:p>
          <a:p>
            <a:pPr eaLnBrk="1" hangingPunct="1">
              <a:defRPr/>
            </a:pPr>
            <a:endParaRPr lang="en-US" sz="1600" dirty="0">
              <a:solidFill>
                <a:schemeClr val="tx1"/>
              </a:solidFill>
            </a:endParaRPr>
          </a:p>
          <a:p>
            <a:pPr eaLnBrk="1" hangingPunct="1">
              <a:defRPr/>
            </a:pPr>
            <a:endParaRPr lang="en-US" sz="1600" b="1"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7"/>
          <p:cNvSpPr txBox="1">
            <a:spLocks/>
          </p:cNvSpPr>
          <p:nvPr/>
        </p:nvSpPr>
        <p:spPr bwMode="grayWhite">
          <a:xfrm>
            <a:off x="0" y="0"/>
            <a:ext cx="9144000" cy="64611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3600" b="1" dirty="0">
                <a:latin typeface="Bahnschrift Light SemiCondensed" panose="020B0502040204020203" pitchFamily="34" charset="0"/>
              </a:rPr>
              <a:t>1.7  </a:t>
            </a:r>
            <a:r>
              <a:rPr lang="en-US" altLang="en-US" sz="3600" b="1" dirty="0" err="1">
                <a:latin typeface="Bahnschrift Light SemiCondensed" panose="020B0502040204020203" pitchFamily="34" charset="0"/>
              </a:rPr>
              <a:t>Perwujudan</a:t>
            </a:r>
            <a:r>
              <a:rPr lang="en-US" altLang="en-US" sz="3600" b="1" dirty="0">
                <a:latin typeface="Bahnschrift Light SemiCondensed" panose="020B0502040204020203" pitchFamily="34" charset="0"/>
              </a:rPr>
              <a:t> </a:t>
            </a:r>
            <a:r>
              <a:rPr lang="en-US" altLang="en-US" sz="3600" b="1" dirty="0" err="1">
                <a:latin typeface="Bahnschrift Light SemiCondensed" panose="020B0502040204020203" pitchFamily="34" charset="0"/>
              </a:rPr>
              <a:t>Peran</a:t>
            </a:r>
            <a:r>
              <a:rPr lang="en-US" altLang="en-US" sz="3600" b="1" dirty="0">
                <a:latin typeface="Bahnschrift Light SemiCondensed" panose="020B0502040204020203" pitchFamily="34" charset="0"/>
              </a:rPr>
              <a:t> APIP yang </a:t>
            </a:r>
            <a:r>
              <a:rPr lang="en-US" altLang="en-US" sz="3600" b="1" dirty="0" err="1">
                <a:latin typeface="Bahnschrift Light SemiCondensed" panose="020B0502040204020203" pitchFamily="34" charset="0"/>
              </a:rPr>
              <a:t>Efektif</a:t>
            </a:r>
            <a:endParaRPr lang="ru-RU" altLang="en-US" sz="3600" b="1" u="sng" dirty="0">
              <a:latin typeface="Bahnschrift Light SemiCondensed" panose="020B0502040204020203" pitchFamily="34" charset="0"/>
            </a:endParaRPr>
          </a:p>
        </p:txBody>
      </p:sp>
      <p:sp>
        <p:nvSpPr>
          <p:cNvPr id="3" name="Rectangle 2"/>
          <p:cNvSpPr/>
          <p:nvPr/>
        </p:nvSpPr>
        <p:spPr>
          <a:xfrm>
            <a:off x="72232" y="646112"/>
            <a:ext cx="4392612" cy="6211887"/>
          </a:xfrm>
          <a:prstGeom prst="rect">
            <a:avLst/>
          </a:prstGeom>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en-US" sz="2000" b="1" dirty="0">
                <a:solidFill>
                  <a:schemeClr val="tx1"/>
                </a:solidFill>
              </a:rPr>
              <a:t>Level 1</a:t>
            </a:r>
            <a:endParaRPr lang="en-US" sz="1400" b="1" dirty="0">
              <a:solidFill>
                <a:schemeClr val="tx1"/>
              </a:solidFill>
            </a:endParaRPr>
          </a:p>
          <a:p>
            <a:pPr marL="342900" indent="-342900" eaLnBrk="1" hangingPunct="1">
              <a:buFont typeface="+mj-lt"/>
              <a:buAutoNum type="arabicPeriod"/>
              <a:defRPr/>
            </a:pPr>
            <a:r>
              <a:rPr lang="it-IT" sz="1600" b="1" dirty="0">
                <a:solidFill>
                  <a:schemeClr val="tx1"/>
                </a:solidFill>
              </a:rPr>
              <a:t>Perwali No 8 Tgl 4 Januari Thn 2018 Kebijakan Penga</a:t>
            </a:r>
            <a:r>
              <a:rPr lang="it-IT" sz="1600" dirty="0">
                <a:solidFill>
                  <a:schemeClr val="tx1"/>
                </a:solidFill>
              </a:rPr>
              <a:t>wasan atas Penyelenggaran Daerah Kota Mercure;</a:t>
            </a:r>
          </a:p>
          <a:p>
            <a:pPr marL="342900" indent="-342900" eaLnBrk="1" hangingPunct="1">
              <a:buFont typeface="+mj-lt"/>
              <a:buAutoNum type="arabicPeriod"/>
              <a:defRPr/>
            </a:pPr>
            <a:r>
              <a:rPr lang="it-IT" sz="1600" dirty="0">
                <a:solidFill>
                  <a:schemeClr val="tx1"/>
                </a:solidFill>
              </a:rPr>
              <a:t> </a:t>
            </a:r>
            <a:r>
              <a:rPr lang="en-US" sz="1600" dirty="0">
                <a:solidFill>
                  <a:schemeClr val="tx1"/>
                </a:solidFill>
              </a:rPr>
              <a:t>Internal Audit Charter (IAC) </a:t>
            </a:r>
            <a:r>
              <a:rPr lang="en-US" sz="1600" dirty="0" err="1">
                <a:solidFill>
                  <a:schemeClr val="tx1"/>
                </a:solidFill>
              </a:rPr>
              <a:t>tanggal</a:t>
            </a:r>
            <a:r>
              <a:rPr lang="en-US" sz="1600" dirty="0">
                <a:solidFill>
                  <a:schemeClr val="tx1"/>
                </a:solidFill>
              </a:rPr>
              <a:t> 25 Sept 2018 </a:t>
            </a:r>
            <a:r>
              <a:rPr lang="en-US" sz="1600" dirty="0" err="1">
                <a:solidFill>
                  <a:schemeClr val="tx1"/>
                </a:solidFill>
              </a:rPr>
              <a:t>merevisi</a:t>
            </a:r>
            <a:r>
              <a:rPr lang="en-US" sz="1600" dirty="0">
                <a:solidFill>
                  <a:schemeClr val="tx1"/>
                </a:solidFill>
              </a:rPr>
              <a:t> Internal Audit Charter (IAC) </a:t>
            </a:r>
            <a:r>
              <a:rPr lang="en-US" sz="1600" dirty="0" err="1">
                <a:solidFill>
                  <a:schemeClr val="tx1"/>
                </a:solidFill>
              </a:rPr>
              <a:t>tanggal</a:t>
            </a:r>
            <a:r>
              <a:rPr lang="en-US" sz="1600" dirty="0">
                <a:solidFill>
                  <a:schemeClr val="tx1"/>
                </a:solidFill>
              </a:rPr>
              <a:t> 25 </a:t>
            </a:r>
            <a:r>
              <a:rPr lang="en-US" sz="1600" dirty="0" err="1">
                <a:solidFill>
                  <a:schemeClr val="tx1"/>
                </a:solidFill>
              </a:rPr>
              <a:t>Januari</a:t>
            </a:r>
            <a:r>
              <a:rPr lang="en-US" sz="1600" dirty="0">
                <a:solidFill>
                  <a:schemeClr val="tx1"/>
                </a:solidFill>
              </a:rPr>
              <a:t> 2017;</a:t>
            </a:r>
          </a:p>
          <a:p>
            <a:pPr marL="342900" indent="-342900" eaLnBrk="1" hangingPunct="1">
              <a:buFont typeface="+mj-lt"/>
              <a:buAutoNum type="arabicPeriod"/>
              <a:defRPr/>
            </a:pPr>
            <a:r>
              <a:rPr lang="en-US" sz="1600" dirty="0" err="1">
                <a:solidFill>
                  <a:schemeClr val="tx1"/>
                </a:solidFill>
              </a:rPr>
              <a:t>Perwali</a:t>
            </a:r>
            <a:r>
              <a:rPr lang="en-US" sz="1600" dirty="0">
                <a:solidFill>
                  <a:schemeClr val="tx1"/>
                </a:solidFill>
              </a:rPr>
              <a:t> No 46 </a:t>
            </a:r>
            <a:r>
              <a:rPr lang="en-US" sz="1600" dirty="0" err="1">
                <a:solidFill>
                  <a:schemeClr val="tx1"/>
                </a:solidFill>
              </a:rPr>
              <a:t>Thn</a:t>
            </a:r>
            <a:r>
              <a:rPr lang="en-US" sz="1600" dirty="0">
                <a:solidFill>
                  <a:schemeClr val="tx1"/>
                </a:solidFill>
              </a:rPr>
              <a:t> 2013, </a:t>
            </a:r>
            <a:r>
              <a:rPr lang="en-US" sz="1600" dirty="0" err="1">
                <a:solidFill>
                  <a:schemeClr val="tx1"/>
                </a:solidFill>
              </a:rPr>
              <a:t>Perwali</a:t>
            </a:r>
            <a:r>
              <a:rPr lang="en-US" sz="1600" dirty="0">
                <a:solidFill>
                  <a:schemeClr val="tx1"/>
                </a:solidFill>
              </a:rPr>
              <a:t> No 94 </a:t>
            </a:r>
            <a:r>
              <a:rPr lang="en-US" sz="1600" dirty="0" err="1">
                <a:solidFill>
                  <a:schemeClr val="tx1"/>
                </a:solidFill>
              </a:rPr>
              <a:t>Thn</a:t>
            </a:r>
            <a:r>
              <a:rPr lang="en-US" sz="1600" dirty="0">
                <a:solidFill>
                  <a:schemeClr val="tx1"/>
                </a:solidFill>
              </a:rPr>
              <a:t> 2016, </a:t>
            </a:r>
            <a:r>
              <a:rPr lang="en-US" sz="1600" dirty="0" err="1">
                <a:solidFill>
                  <a:schemeClr val="tx1"/>
                </a:solidFill>
              </a:rPr>
              <a:t>Perwali</a:t>
            </a:r>
            <a:r>
              <a:rPr lang="en-US" sz="1600" dirty="0">
                <a:solidFill>
                  <a:schemeClr val="tx1"/>
                </a:solidFill>
              </a:rPr>
              <a:t> No 8  </a:t>
            </a:r>
            <a:r>
              <a:rPr lang="en-US" sz="1600" dirty="0" err="1">
                <a:solidFill>
                  <a:schemeClr val="tx1"/>
                </a:solidFill>
              </a:rPr>
              <a:t>Thn</a:t>
            </a:r>
            <a:r>
              <a:rPr lang="en-US" sz="1600" dirty="0">
                <a:solidFill>
                  <a:schemeClr val="tx1"/>
                </a:solidFill>
              </a:rPr>
              <a:t> 2018, </a:t>
            </a:r>
          </a:p>
          <a:p>
            <a:pPr marL="342900" indent="-342900" eaLnBrk="1" hangingPunct="1">
              <a:buFont typeface="+mj-lt"/>
              <a:buAutoNum type="arabicPeriod"/>
              <a:defRPr/>
            </a:pPr>
            <a:r>
              <a:rPr lang="en-US" sz="1600" dirty="0">
                <a:solidFill>
                  <a:schemeClr val="tx1"/>
                </a:solidFill>
              </a:rPr>
              <a:t> </a:t>
            </a:r>
            <a:r>
              <a:rPr lang="en-US" sz="1600" dirty="0" err="1">
                <a:solidFill>
                  <a:schemeClr val="tx1"/>
                </a:solidFill>
              </a:rPr>
              <a:t>Pedoman</a:t>
            </a:r>
            <a:r>
              <a:rPr lang="en-US" sz="1600" dirty="0">
                <a:solidFill>
                  <a:schemeClr val="tx1"/>
                </a:solidFill>
              </a:rPr>
              <a:t> Audit </a:t>
            </a:r>
            <a:r>
              <a:rPr lang="en-US" sz="1600" dirty="0" err="1">
                <a:solidFill>
                  <a:schemeClr val="tx1"/>
                </a:solidFill>
              </a:rPr>
              <a:t>Kinerja</a:t>
            </a:r>
            <a:r>
              <a:rPr lang="en-US" sz="1600" dirty="0">
                <a:solidFill>
                  <a:schemeClr val="tx1"/>
                </a:solidFill>
              </a:rPr>
              <a:t> </a:t>
            </a:r>
            <a:r>
              <a:rPr lang="en-US" sz="1600" dirty="0" err="1">
                <a:solidFill>
                  <a:schemeClr val="tx1"/>
                </a:solidFill>
              </a:rPr>
              <a:t>tgl</a:t>
            </a:r>
            <a:r>
              <a:rPr lang="en-US" sz="1600" dirty="0">
                <a:solidFill>
                  <a:schemeClr val="tx1"/>
                </a:solidFill>
              </a:rPr>
              <a:t> 29 </a:t>
            </a:r>
            <a:r>
              <a:rPr lang="en-US" sz="1600" dirty="0" err="1">
                <a:solidFill>
                  <a:schemeClr val="tx1"/>
                </a:solidFill>
              </a:rPr>
              <a:t>Nopember</a:t>
            </a:r>
            <a:r>
              <a:rPr lang="en-US" sz="1600" dirty="0">
                <a:solidFill>
                  <a:schemeClr val="tx1"/>
                </a:solidFill>
              </a:rPr>
              <a:t> 2016.</a:t>
            </a:r>
          </a:p>
          <a:p>
            <a:pPr eaLnBrk="1" hangingPunct="1">
              <a:defRPr/>
            </a:pPr>
            <a:endParaRPr lang="en-US" b="1" dirty="0">
              <a:solidFill>
                <a:schemeClr val="tx1"/>
              </a:solidFill>
            </a:endParaRPr>
          </a:p>
          <a:p>
            <a:pPr eaLnBrk="1" hangingPunct="1">
              <a:defRPr/>
            </a:pPr>
            <a:r>
              <a:rPr lang="en-US" b="1" dirty="0">
                <a:solidFill>
                  <a:schemeClr val="tx1"/>
                </a:solidFill>
              </a:rPr>
              <a:t> </a:t>
            </a:r>
          </a:p>
          <a:p>
            <a:pPr eaLnBrk="1" hangingPunct="1">
              <a:defRPr/>
            </a:pPr>
            <a:endParaRPr lang="en-US" b="1" dirty="0">
              <a:solidFill>
                <a:schemeClr val="tx1"/>
              </a:solidFill>
            </a:endParaRPr>
          </a:p>
          <a:p>
            <a:pPr eaLnBrk="1" hangingPunct="1">
              <a:defRPr/>
            </a:pPr>
            <a:endParaRPr lang="en-US" dirty="0">
              <a:solidFill>
                <a:schemeClr val="tx1"/>
              </a:solidFill>
            </a:endParaRPr>
          </a:p>
        </p:txBody>
      </p:sp>
      <p:sp>
        <p:nvSpPr>
          <p:cNvPr id="8" name="Rectangle 7"/>
          <p:cNvSpPr/>
          <p:nvPr/>
        </p:nvSpPr>
        <p:spPr>
          <a:xfrm>
            <a:off x="4659313" y="727074"/>
            <a:ext cx="4392612" cy="6130925"/>
          </a:xfrm>
          <a:prstGeom prst="rect">
            <a:avLst/>
          </a:prstGeom>
        </p:spPr>
        <p:style>
          <a:lnRef idx="3">
            <a:schemeClr val="lt1"/>
          </a:lnRef>
          <a:fillRef idx="1">
            <a:schemeClr val="accent4"/>
          </a:fillRef>
          <a:effectRef idx="1">
            <a:schemeClr val="accent4"/>
          </a:effectRef>
          <a:fontRef idx="minor">
            <a:schemeClr val="lt1"/>
          </a:fontRef>
        </p:style>
        <p:txBody>
          <a:bodyPr/>
          <a:lstStyle/>
          <a:p>
            <a:pPr eaLnBrk="1" hangingPunct="1">
              <a:defRPr/>
            </a:pPr>
            <a:r>
              <a:rPr lang="en-US" sz="1400" b="1" dirty="0">
                <a:solidFill>
                  <a:schemeClr val="tx1"/>
                </a:solidFill>
              </a:rPr>
              <a:t>Level 2</a:t>
            </a:r>
          </a:p>
          <a:p>
            <a:pPr marL="285750" indent="-285750" algn="just" eaLnBrk="1" hangingPunct="1">
              <a:buFont typeface="Wingdings" panose="05000000000000000000" pitchFamily="2" charset="2"/>
              <a:buChar char="Ø"/>
              <a:defRPr/>
            </a:pPr>
            <a:r>
              <a:rPr lang="en-US" sz="1400" dirty="0" err="1">
                <a:solidFill>
                  <a:schemeClr val="tx1"/>
                </a:solidFill>
              </a:rPr>
              <a:t>Sosialisasi</a:t>
            </a:r>
            <a:r>
              <a:rPr lang="en-US" sz="1400" dirty="0">
                <a:solidFill>
                  <a:schemeClr val="tx1"/>
                </a:solidFill>
              </a:rPr>
              <a:t> IAC </a:t>
            </a:r>
            <a:r>
              <a:rPr lang="en-US" sz="1400" dirty="0" err="1">
                <a:solidFill>
                  <a:schemeClr val="tx1"/>
                </a:solidFill>
              </a:rPr>
              <a:t>pada</a:t>
            </a:r>
            <a:r>
              <a:rPr lang="en-US" sz="1400" dirty="0">
                <a:solidFill>
                  <a:schemeClr val="tx1"/>
                </a:solidFill>
              </a:rPr>
              <a:t> </a:t>
            </a:r>
            <a:r>
              <a:rPr lang="en-US" sz="1400" dirty="0" err="1">
                <a:solidFill>
                  <a:schemeClr val="tx1"/>
                </a:solidFill>
              </a:rPr>
              <a:t>tgl</a:t>
            </a:r>
            <a:r>
              <a:rPr lang="en-US" sz="1400" dirty="0">
                <a:solidFill>
                  <a:schemeClr val="tx1"/>
                </a:solidFill>
              </a:rPr>
              <a:t> 14 </a:t>
            </a:r>
            <a:r>
              <a:rPr lang="en-US" sz="1400" dirty="0" err="1">
                <a:solidFill>
                  <a:schemeClr val="tx1"/>
                </a:solidFill>
              </a:rPr>
              <a:t>Maret</a:t>
            </a:r>
            <a:r>
              <a:rPr lang="en-US" sz="1400" dirty="0">
                <a:solidFill>
                  <a:schemeClr val="tx1"/>
                </a:solidFill>
              </a:rPr>
              <a:t> 2017 </a:t>
            </a:r>
            <a:r>
              <a:rPr lang="en-US" sz="1400" dirty="0" err="1">
                <a:solidFill>
                  <a:schemeClr val="tx1"/>
                </a:solidFill>
              </a:rPr>
              <a:t>dalam</a:t>
            </a:r>
            <a:r>
              <a:rPr lang="en-US" sz="1400" dirty="0">
                <a:solidFill>
                  <a:schemeClr val="tx1"/>
                </a:solidFill>
              </a:rPr>
              <a:t> </a:t>
            </a:r>
            <a:r>
              <a:rPr lang="en-US" sz="1400" dirty="0" err="1">
                <a:solidFill>
                  <a:schemeClr val="tx1"/>
                </a:solidFill>
              </a:rPr>
              <a:t>bentuk</a:t>
            </a:r>
            <a:r>
              <a:rPr lang="en-US" sz="1400" dirty="0">
                <a:solidFill>
                  <a:schemeClr val="tx1"/>
                </a:solidFill>
              </a:rPr>
              <a:t> forum </a:t>
            </a:r>
            <a:r>
              <a:rPr lang="en-US" sz="1400" dirty="0" err="1">
                <a:solidFill>
                  <a:schemeClr val="tx1"/>
                </a:solidFill>
              </a:rPr>
              <a:t>dan</a:t>
            </a:r>
            <a:r>
              <a:rPr lang="en-US" sz="1400" dirty="0">
                <a:solidFill>
                  <a:schemeClr val="tx1"/>
                </a:solidFill>
              </a:rPr>
              <a:t> </a:t>
            </a:r>
            <a:r>
              <a:rPr lang="en-US" sz="1400" dirty="0" err="1">
                <a:solidFill>
                  <a:schemeClr val="tx1"/>
                </a:solidFill>
              </a:rPr>
              <a:t>gelar</a:t>
            </a:r>
            <a:r>
              <a:rPr lang="en-US" sz="1400" dirty="0">
                <a:solidFill>
                  <a:schemeClr val="tx1"/>
                </a:solidFill>
              </a:rPr>
              <a:t> </a:t>
            </a:r>
            <a:r>
              <a:rPr lang="en-US" sz="1400" dirty="0" err="1">
                <a:solidFill>
                  <a:schemeClr val="tx1"/>
                </a:solidFill>
              </a:rPr>
              <a:t>pengawasan</a:t>
            </a:r>
            <a:r>
              <a:rPr lang="en-US" sz="1400" dirty="0">
                <a:solidFill>
                  <a:schemeClr val="tx1"/>
                </a:solidFill>
              </a:rPr>
              <a:t>;</a:t>
            </a:r>
          </a:p>
          <a:p>
            <a:pPr marL="285750" indent="-285750" algn="just" eaLnBrk="1" hangingPunct="1">
              <a:buFont typeface="Wingdings" panose="05000000000000000000" pitchFamily="2" charset="2"/>
              <a:buChar char="Ø"/>
              <a:defRPr/>
            </a:pPr>
            <a:r>
              <a:rPr lang="en-US" sz="1400" dirty="0" err="1">
                <a:solidFill>
                  <a:schemeClr val="tx1"/>
                </a:solidFill>
              </a:rPr>
              <a:t>Sosialisasi</a:t>
            </a:r>
            <a:r>
              <a:rPr lang="en-US" sz="1400" dirty="0">
                <a:solidFill>
                  <a:schemeClr val="tx1"/>
                </a:solidFill>
              </a:rPr>
              <a:t> IAC </a:t>
            </a:r>
            <a:r>
              <a:rPr lang="en-US" sz="1400" dirty="0" err="1">
                <a:solidFill>
                  <a:schemeClr val="tx1"/>
                </a:solidFill>
              </a:rPr>
              <a:t>pada</a:t>
            </a:r>
            <a:r>
              <a:rPr lang="en-US" sz="1400" dirty="0">
                <a:solidFill>
                  <a:schemeClr val="tx1"/>
                </a:solidFill>
              </a:rPr>
              <a:t> </a:t>
            </a:r>
            <a:r>
              <a:rPr lang="en-US" sz="1400" dirty="0" err="1">
                <a:solidFill>
                  <a:schemeClr val="tx1"/>
                </a:solidFill>
              </a:rPr>
              <a:t>tanggal</a:t>
            </a:r>
            <a:r>
              <a:rPr lang="en-US" sz="1400" dirty="0">
                <a:solidFill>
                  <a:schemeClr val="tx1"/>
                </a:solidFill>
              </a:rPr>
              <a:t> 27 September 2018, </a:t>
            </a:r>
            <a:r>
              <a:rPr lang="en-US" sz="1400" dirty="0" err="1">
                <a:solidFill>
                  <a:schemeClr val="tx1"/>
                </a:solidFill>
              </a:rPr>
              <a:t>kepada</a:t>
            </a:r>
            <a:r>
              <a:rPr lang="en-US" sz="1400" dirty="0">
                <a:solidFill>
                  <a:schemeClr val="tx1"/>
                </a:solidFill>
              </a:rPr>
              <a:t> </a:t>
            </a:r>
            <a:r>
              <a:rPr lang="en-US" sz="1400" dirty="0" err="1">
                <a:solidFill>
                  <a:schemeClr val="tx1"/>
                </a:solidFill>
              </a:rPr>
              <a:t>seluruh</a:t>
            </a:r>
            <a:r>
              <a:rPr lang="en-US" sz="1400" dirty="0">
                <a:solidFill>
                  <a:schemeClr val="tx1"/>
                </a:solidFill>
              </a:rPr>
              <a:t> </a:t>
            </a:r>
            <a:r>
              <a:rPr lang="en-US" sz="1400" dirty="0" err="1">
                <a:solidFill>
                  <a:schemeClr val="tx1"/>
                </a:solidFill>
              </a:rPr>
              <a:t>pimpinan</a:t>
            </a:r>
            <a:r>
              <a:rPr lang="en-US" sz="1400" dirty="0">
                <a:solidFill>
                  <a:schemeClr val="tx1"/>
                </a:solidFill>
              </a:rPr>
              <a:t> / </a:t>
            </a:r>
            <a:r>
              <a:rPr lang="en-US" sz="1400" dirty="0" err="1">
                <a:solidFill>
                  <a:schemeClr val="tx1"/>
                </a:solidFill>
              </a:rPr>
              <a:t>sekertaris</a:t>
            </a:r>
            <a:r>
              <a:rPr lang="en-US" sz="1400" dirty="0">
                <a:solidFill>
                  <a:schemeClr val="tx1"/>
                </a:solidFill>
              </a:rPr>
              <a:t> </a:t>
            </a:r>
            <a:r>
              <a:rPr lang="en-US" sz="1400" dirty="0" err="1">
                <a:solidFill>
                  <a:schemeClr val="tx1"/>
                </a:solidFill>
              </a:rPr>
              <a:t>seluruh</a:t>
            </a:r>
            <a:r>
              <a:rPr lang="en-US" sz="1400" dirty="0">
                <a:solidFill>
                  <a:schemeClr val="tx1"/>
                </a:solidFill>
              </a:rPr>
              <a:t> </a:t>
            </a:r>
            <a:r>
              <a:rPr lang="en-US" sz="1400" dirty="0" err="1">
                <a:solidFill>
                  <a:schemeClr val="tx1"/>
                </a:solidFill>
              </a:rPr>
              <a:t>perangkat</a:t>
            </a:r>
            <a:r>
              <a:rPr lang="en-US" sz="1400" dirty="0">
                <a:solidFill>
                  <a:schemeClr val="tx1"/>
                </a:solidFill>
              </a:rPr>
              <a:t> </a:t>
            </a:r>
            <a:r>
              <a:rPr lang="en-US" sz="1400" dirty="0" err="1">
                <a:solidFill>
                  <a:schemeClr val="tx1"/>
                </a:solidFill>
              </a:rPr>
              <a:t>daerah</a:t>
            </a:r>
            <a:r>
              <a:rPr lang="en-US" sz="1400" dirty="0">
                <a:solidFill>
                  <a:schemeClr val="tx1"/>
                </a:solidFill>
              </a:rPr>
              <a:t>. IAC </a:t>
            </a:r>
            <a:r>
              <a:rPr lang="en-US" sz="1400" dirty="0" err="1">
                <a:solidFill>
                  <a:schemeClr val="tx1"/>
                </a:solidFill>
              </a:rPr>
              <a:t>ini</a:t>
            </a:r>
            <a:r>
              <a:rPr lang="en-US" sz="1400" dirty="0">
                <a:solidFill>
                  <a:schemeClr val="tx1"/>
                </a:solidFill>
              </a:rPr>
              <a:t> </a:t>
            </a:r>
            <a:r>
              <a:rPr lang="en-US" sz="1400" dirty="0" err="1">
                <a:solidFill>
                  <a:schemeClr val="tx1"/>
                </a:solidFill>
              </a:rPr>
              <a:t>merupakan</a:t>
            </a:r>
            <a:r>
              <a:rPr lang="en-US" sz="1400" dirty="0">
                <a:solidFill>
                  <a:schemeClr val="tx1"/>
                </a:solidFill>
              </a:rPr>
              <a:t> </a:t>
            </a:r>
            <a:r>
              <a:rPr lang="en-US" sz="1400" dirty="0" err="1">
                <a:solidFill>
                  <a:schemeClr val="tx1"/>
                </a:solidFill>
              </a:rPr>
              <a:t>revisi</a:t>
            </a:r>
            <a:r>
              <a:rPr lang="en-US" sz="1400" dirty="0">
                <a:solidFill>
                  <a:schemeClr val="tx1"/>
                </a:solidFill>
              </a:rPr>
              <a:t> </a:t>
            </a:r>
            <a:r>
              <a:rPr lang="en-US" sz="1400" dirty="0" err="1">
                <a:solidFill>
                  <a:schemeClr val="tx1"/>
                </a:solidFill>
              </a:rPr>
              <a:t>dari</a:t>
            </a:r>
            <a:r>
              <a:rPr lang="en-US" sz="1400" dirty="0">
                <a:solidFill>
                  <a:schemeClr val="tx1"/>
                </a:solidFill>
              </a:rPr>
              <a:t> IAC 2017;</a:t>
            </a:r>
          </a:p>
          <a:p>
            <a:pPr eaLnBrk="1" hangingPunct="1">
              <a:defRPr/>
            </a:pPr>
            <a:endParaRPr lang="sv-SE" sz="1400" dirty="0">
              <a:solidFill>
                <a:schemeClr val="tx1"/>
              </a:solidFill>
            </a:endParaRPr>
          </a:p>
          <a:p>
            <a:pPr algn="just" eaLnBrk="1" hangingPunct="1">
              <a:defRPr/>
            </a:pPr>
            <a:r>
              <a:rPr lang="sv-SE" sz="1400" dirty="0">
                <a:solidFill>
                  <a:schemeClr val="tx1"/>
                </a:solidFill>
              </a:rPr>
              <a:t>Pedoman Audit Kinerja Inspektorat, diatur dalam Keputusan Inspektur No. 1218 Tahun 2016, </a:t>
            </a:r>
          </a:p>
          <a:p>
            <a:pPr algn="just" eaLnBrk="1" hangingPunct="1">
              <a:defRPr/>
            </a:pPr>
            <a:r>
              <a:rPr lang="sv-SE" sz="1400" dirty="0">
                <a:solidFill>
                  <a:schemeClr val="tx1"/>
                </a:solidFill>
              </a:rPr>
              <a:t>Pasal 1 angka 11, </a:t>
            </a:r>
          </a:p>
          <a:p>
            <a:pPr algn="just" eaLnBrk="1" hangingPunct="1">
              <a:defRPr/>
            </a:pPr>
            <a:r>
              <a:rPr lang="en-US" sz="1400" dirty="0" err="1">
                <a:solidFill>
                  <a:schemeClr val="tx1"/>
                </a:solidFill>
              </a:rPr>
              <a:t>Pedoman</a:t>
            </a:r>
            <a:r>
              <a:rPr lang="en-US" sz="1400" dirty="0">
                <a:solidFill>
                  <a:schemeClr val="tx1"/>
                </a:solidFill>
              </a:rPr>
              <a:t> </a:t>
            </a:r>
            <a:r>
              <a:rPr lang="en-US" sz="1400" dirty="0" err="1">
                <a:solidFill>
                  <a:schemeClr val="tx1"/>
                </a:solidFill>
              </a:rPr>
              <a:t>Juklak</a:t>
            </a:r>
            <a:r>
              <a:rPr lang="en-US" sz="1400" dirty="0">
                <a:solidFill>
                  <a:schemeClr val="tx1"/>
                </a:solidFill>
              </a:rPr>
              <a:t> </a:t>
            </a:r>
            <a:r>
              <a:rPr lang="en-US" sz="1400" dirty="0" err="1">
                <a:solidFill>
                  <a:schemeClr val="tx1"/>
                </a:solidFill>
              </a:rPr>
              <a:t>Juknis</a:t>
            </a:r>
            <a:r>
              <a:rPr lang="en-US" sz="1400" dirty="0">
                <a:solidFill>
                  <a:schemeClr val="tx1"/>
                </a:solidFill>
              </a:rPr>
              <a:t> </a:t>
            </a:r>
            <a:r>
              <a:rPr lang="en-US" sz="1400" dirty="0" err="1">
                <a:solidFill>
                  <a:schemeClr val="tx1"/>
                </a:solidFill>
              </a:rPr>
              <a:t>Riksus</a:t>
            </a:r>
            <a:r>
              <a:rPr lang="en-US" sz="1400" dirty="0">
                <a:solidFill>
                  <a:schemeClr val="tx1"/>
                </a:solidFill>
              </a:rPr>
              <a:t> </a:t>
            </a:r>
            <a:r>
              <a:rPr lang="en-US" sz="1400" dirty="0" err="1">
                <a:solidFill>
                  <a:schemeClr val="tx1"/>
                </a:solidFill>
              </a:rPr>
              <a:t>Inspektorat</a:t>
            </a:r>
            <a:r>
              <a:rPr lang="en-US" sz="1400" dirty="0">
                <a:solidFill>
                  <a:schemeClr val="tx1"/>
                </a:solidFill>
              </a:rPr>
              <a:t>, </a:t>
            </a:r>
            <a:r>
              <a:rPr lang="en-US" sz="1400" dirty="0" err="1">
                <a:solidFill>
                  <a:schemeClr val="tx1"/>
                </a:solidFill>
              </a:rPr>
              <a:t>diatur</a:t>
            </a:r>
            <a:r>
              <a:rPr lang="en-US" sz="1400" dirty="0">
                <a:solidFill>
                  <a:schemeClr val="tx1"/>
                </a:solidFill>
              </a:rPr>
              <a:t> </a:t>
            </a:r>
            <a:r>
              <a:rPr lang="en-US" sz="1400" dirty="0" err="1">
                <a:solidFill>
                  <a:schemeClr val="tx1"/>
                </a:solidFill>
              </a:rPr>
              <a:t>dalam</a:t>
            </a:r>
            <a:r>
              <a:rPr lang="en-US" sz="1400" dirty="0">
                <a:solidFill>
                  <a:schemeClr val="tx1"/>
                </a:solidFill>
              </a:rPr>
              <a:t> </a:t>
            </a:r>
            <a:r>
              <a:rPr lang="en-US" sz="1400" dirty="0" err="1">
                <a:solidFill>
                  <a:schemeClr val="tx1"/>
                </a:solidFill>
              </a:rPr>
              <a:t>keputusan</a:t>
            </a:r>
            <a:r>
              <a:rPr lang="en-US" sz="1400" dirty="0">
                <a:solidFill>
                  <a:schemeClr val="tx1"/>
                </a:solidFill>
              </a:rPr>
              <a:t> </a:t>
            </a:r>
            <a:r>
              <a:rPr lang="en-US" sz="1400" dirty="0" err="1">
                <a:solidFill>
                  <a:schemeClr val="tx1"/>
                </a:solidFill>
              </a:rPr>
              <a:t>Inspektur</a:t>
            </a:r>
            <a:r>
              <a:rPr lang="en-US" sz="1400" dirty="0">
                <a:solidFill>
                  <a:schemeClr val="tx1"/>
                </a:solidFill>
              </a:rPr>
              <a:t> No 060/425 </a:t>
            </a:r>
            <a:r>
              <a:rPr lang="en-US" sz="1400" dirty="0" err="1">
                <a:solidFill>
                  <a:schemeClr val="tx1"/>
                </a:solidFill>
              </a:rPr>
              <a:t>Inspektorat</a:t>
            </a:r>
            <a:r>
              <a:rPr lang="en-US" sz="1400" dirty="0">
                <a:solidFill>
                  <a:schemeClr val="tx1"/>
                </a:solidFill>
              </a:rPr>
              <a:t> </a:t>
            </a:r>
            <a:r>
              <a:rPr lang="en-US" sz="1400" dirty="0" err="1">
                <a:solidFill>
                  <a:schemeClr val="tx1"/>
                </a:solidFill>
              </a:rPr>
              <a:t>Thn</a:t>
            </a:r>
            <a:r>
              <a:rPr lang="en-US" sz="1400" dirty="0">
                <a:solidFill>
                  <a:schemeClr val="tx1"/>
                </a:solidFill>
              </a:rPr>
              <a:t> 2015, </a:t>
            </a:r>
            <a:r>
              <a:rPr lang="en-US" sz="1400" dirty="0" err="1">
                <a:solidFill>
                  <a:schemeClr val="tx1"/>
                </a:solidFill>
              </a:rPr>
              <a:t>pada</a:t>
            </a:r>
            <a:r>
              <a:rPr lang="en-US" sz="1400" dirty="0">
                <a:solidFill>
                  <a:schemeClr val="tx1"/>
                </a:solidFill>
              </a:rPr>
              <a:t> </a:t>
            </a:r>
            <a:r>
              <a:rPr lang="en-US" sz="1400" dirty="0" err="1">
                <a:solidFill>
                  <a:schemeClr val="tx1"/>
                </a:solidFill>
              </a:rPr>
              <a:t>Diktum</a:t>
            </a:r>
            <a:r>
              <a:rPr lang="en-US" sz="1400" dirty="0">
                <a:solidFill>
                  <a:schemeClr val="tx1"/>
                </a:solidFill>
              </a:rPr>
              <a:t> </a:t>
            </a:r>
            <a:r>
              <a:rPr lang="en-US" sz="1400" dirty="0" err="1">
                <a:solidFill>
                  <a:schemeClr val="tx1"/>
                </a:solidFill>
              </a:rPr>
              <a:t>ke</a:t>
            </a:r>
            <a:r>
              <a:rPr lang="en-US" sz="1400" dirty="0">
                <a:solidFill>
                  <a:schemeClr val="tx1"/>
                </a:solidFill>
              </a:rPr>
              <a:t> 2 </a:t>
            </a:r>
            <a:r>
              <a:rPr lang="en-US" sz="1400" dirty="0" err="1">
                <a:solidFill>
                  <a:schemeClr val="tx1"/>
                </a:solidFill>
              </a:rPr>
              <a:t>Juklak</a:t>
            </a:r>
            <a:r>
              <a:rPr lang="en-US" sz="1400" dirty="0">
                <a:solidFill>
                  <a:schemeClr val="tx1"/>
                </a:solidFill>
              </a:rPr>
              <a:t> </a:t>
            </a:r>
            <a:r>
              <a:rPr lang="en-US" sz="1400" dirty="0" err="1">
                <a:solidFill>
                  <a:schemeClr val="tx1"/>
                </a:solidFill>
              </a:rPr>
              <a:t>Juknis</a:t>
            </a:r>
            <a:r>
              <a:rPr lang="en-US" sz="1400" dirty="0">
                <a:solidFill>
                  <a:schemeClr val="tx1"/>
                </a:solidFill>
              </a:rPr>
              <a:t> </a:t>
            </a:r>
            <a:r>
              <a:rPr lang="en-US" sz="1400" dirty="0" err="1">
                <a:solidFill>
                  <a:schemeClr val="tx1"/>
                </a:solidFill>
              </a:rPr>
              <a:t>Riksus</a:t>
            </a:r>
            <a:r>
              <a:rPr lang="en-US" sz="1400" dirty="0">
                <a:solidFill>
                  <a:schemeClr val="tx1"/>
                </a:solidFill>
              </a:rPr>
              <a:t>, </a:t>
            </a:r>
            <a:r>
              <a:rPr lang="en-US" sz="1400" dirty="0" err="1">
                <a:solidFill>
                  <a:schemeClr val="tx1"/>
                </a:solidFill>
              </a:rPr>
              <a:t>sebagaimana</a:t>
            </a:r>
            <a:r>
              <a:rPr lang="en-US" sz="1400" dirty="0">
                <a:solidFill>
                  <a:schemeClr val="tx1"/>
                </a:solidFill>
              </a:rPr>
              <a:t> </a:t>
            </a:r>
            <a:r>
              <a:rPr lang="en-US" sz="1400" dirty="0" err="1">
                <a:solidFill>
                  <a:schemeClr val="tx1"/>
                </a:solidFill>
              </a:rPr>
              <a:t>dimaksud</a:t>
            </a:r>
            <a:r>
              <a:rPr lang="en-US" sz="1400" dirty="0">
                <a:solidFill>
                  <a:schemeClr val="tx1"/>
                </a:solidFill>
              </a:rPr>
              <a:t> </a:t>
            </a:r>
            <a:r>
              <a:rPr lang="en-US" sz="1400" dirty="0" err="1">
                <a:solidFill>
                  <a:schemeClr val="tx1"/>
                </a:solidFill>
              </a:rPr>
              <a:t>dalam</a:t>
            </a:r>
            <a:r>
              <a:rPr lang="en-US" sz="1400" dirty="0">
                <a:solidFill>
                  <a:schemeClr val="tx1"/>
                </a:solidFill>
              </a:rPr>
              <a:t> </a:t>
            </a:r>
            <a:r>
              <a:rPr lang="en-US" sz="1400" dirty="0" err="1">
                <a:solidFill>
                  <a:schemeClr val="tx1"/>
                </a:solidFill>
              </a:rPr>
              <a:t>Diktum</a:t>
            </a:r>
            <a:r>
              <a:rPr lang="en-US" sz="1400" dirty="0">
                <a:solidFill>
                  <a:schemeClr val="tx1"/>
                </a:solidFill>
              </a:rPr>
              <a:t> </a:t>
            </a:r>
            <a:r>
              <a:rPr lang="en-US" sz="1400" dirty="0" err="1">
                <a:solidFill>
                  <a:schemeClr val="tx1"/>
                </a:solidFill>
              </a:rPr>
              <a:t>ke</a:t>
            </a:r>
            <a:r>
              <a:rPr lang="en-US" sz="1400" dirty="0">
                <a:solidFill>
                  <a:schemeClr val="tx1"/>
                </a:solidFill>
              </a:rPr>
              <a:t> 1 </a:t>
            </a:r>
            <a:r>
              <a:rPr lang="en-US" sz="1400" dirty="0" err="1">
                <a:solidFill>
                  <a:schemeClr val="tx1"/>
                </a:solidFill>
              </a:rPr>
              <a:t>merupakan</a:t>
            </a:r>
            <a:r>
              <a:rPr lang="en-US" sz="1400" dirty="0">
                <a:solidFill>
                  <a:schemeClr val="tx1"/>
                </a:solidFill>
              </a:rPr>
              <a:t> </a:t>
            </a:r>
            <a:r>
              <a:rPr lang="en-US" sz="1400" dirty="0" err="1">
                <a:solidFill>
                  <a:schemeClr val="tx1"/>
                </a:solidFill>
              </a:rPr>
              <a:t>pedoman</a:t>
            </a:r>
            <a:r>
              <a:rPr lang="en-US" sz="1400" dirty="0">
                <a:solidFill>
                  <a:schemeClr val="tx1"/>
                </a:solidFill>
              </a:rPr>
              <a:t> </a:t>
            </a:r>
            <a:r>
              <a:rPr lang="en-US" sz="1400" dirty="0" err="1">
                <a:solidFill>
                  <a:schemeClr val="tx1"/>
                </a:solidFill>
              </a:rPr>
              <a:t>pelaksanaan</a:t>
            </a:r>
            <a:r>
              <a:rPr lang="en-US" sz="1400" dirty="0">
                <a:solidFill>
                  <a:schemeClr val="tx1"/>
                </a:solidFill>
              </a:rPr>
              <a:t> </a:t>
            </a:r>
            <a:r>
              <a:rPr lang="en-US" sz="1400" dirty="0" err="1">
                <a:solidFill>
                  <a:schemeClr val="tx1"/>
                </a:solidFill>
              </a:rPr>
              <a:t>pemeriksaan</a:t>
            </a:r>
            <a:r>
              <a:rPr lang="en-US" sz="1400" dirty="0">
                <a:solidFill>
                  <a:schemeClr val="tx1"/>
                </a:solidFill>
              </a:rPr>
              <a:t> </a:t>
            </a:r>
            <a:r>
              <a:rPr lang="en-US" sz="1400" dirty="0" err="1">
                <a:solidFill>
                  <a:schemeClr val="tx1"/>
                </a:solidFill>
              </a:rPr>
              <a:t>khusus</a:t>
            </a:r>
            <a:r>
              <a:rPr lang="en-US" sz="1400" dirty="0">
                <a:solidFill>
                  <a:schemeClr val="tx1"/>
                </a:solidFill>
              </a:rPr>
              <a:t> yang </a:t>
            </a:r>
            <a:r>
              <a:rPr lang="en-US" sz="1400" dirty="0" err="1">
                <a:solidFill>
                  <a:schemeClr val="tx1"/>
                </a:solidFill>
              </a:rPr>
              <a:t>dilaksanakan</a:t>
            </a:r>
            <a:r>
              <a:rPr lang="en-US" sz="1400" dirty="0">
                <a:solidFill>
                  <a:schemeClr val="tx1"/>
                </a:solidFill>
              </a:rPr>
              <a:t> </a:t>
            </a:r>
            <a:r>
              <a:rPr lang="en-US" sz="1400" dirty="0" err="1">
                <a:solidFill>
                  <a:schemeClr val="tx1"/>
                </a:solidFill>
              </a:rPr>
              <a:t>oleh</a:t>
            </a:r>
            <a:r>
              <a:rPr lang="en-US" sz="1400" dirty="0">
                <a:solidFill>
                  <a:schemeClr val="tx1"/>
                </a:solidFill>
              </a:rPr>
              <a:t> </a:t>
            </a:r>
            <a:r>
              <a:rPr lang="en-US" sz="1400" dirty="0" err="1">
                <a:solidFill>
                  <a:schemeClr val="tx1"/>
                </a:solidFill>
              </a:rPr>
              <a:t>Inspektorat</a:t>
            </a:r>
            <a:r>
              <a:rPr lang="en-US" sz="1400" dirty="0">
                <a:solidFill>
                  <a:schemeClr val="tx1"/>
                </a:solidFill>
              </a:rPr>
              <a:t> Kota </a:t>
            </a:r>
            <a:r>
              <a:rPr lang="en-US" sz="1400" dirty="0" err="1">
                <a:solidFill>
                  <a:schemeClr val="tx1"/>
                </a:solidFill>
              </a:rPr>
              <a:t>Mercure</a:t>
            </a:r>
            <a:endParaRPr lang="en-US" sz="1400" dirty="0">
              <a:solidFill>
                <a:schemeClr val="tx1"/>
              </a:solidFill>
            </a:endParaRPr>
          </a:p>
          <a:p>
            <a:pPr algn="just" eaLnBrk="1" hangingPunct="1">
              <a:defRPr/>
            </a:pPr>
            <a:endParaRPr lang="en-US" sz="1400" dirty="0">
              <a:solidFill>
                <a:schemeClr val="tx1"/>
              </a:solidFill>
            </a:endParaRPr>
          </a:p>
          <a:p>
            <a:pPr algn="just" eaLnBrk="1" hangingPunct="1">
              <a:defRPr/>
            </a:pPr>
            <a:r>
              <a:rPr lang="en-US" sz="1400" dirty="0" err="1">
                <a:solidFill>
                  <a:schemeClr val="tx1"/>
                </a:solidFill>
              </a:rPr>
              <a:t>Pedoman</a:t>
            </a:r>
            <a:r>
              <a:rPr lang="en-US" sz="1400" dirty="0">
                <a:solidFill>
                  <a:schemeClr val="tx1"/>
                </a:solidFill>
              </a:rPr>
              <a:t> </a:t>
            </a:r>
            <a:r>
              <a:rPr lang="en-US" sz="1400" dirty="0" err="1">
                <a:solidFill>
                  <a:schemeClr val="tx1"/>
                </a:solidFill>
              </a:rPr>
              <a:t>Telaah</a:t>
            </a:r>
            <a:r>
              <a:rPr lang="en-US" sz="1400" dirty="0">
                <a:solidFill>
                  <a:schemeClr val="tx1"/>
                </a:solidFill>
              </a:rPr>
              <a:t> </a:t>
            </a:r>
            <a:r>
              <a:rPr lang="en-US" sz="1400" dirty="0" err="1">
                <a:solidFill>
                  <a:schemeClr val="tx1"/>
                </a:solidFill>
              </a:rPr>
              <a:t>Sejawat</a:t>
            </a:r>
            <a:r>
              <a:rPr lang="en-US" sz="1400" dirty="0">
                <a:solidFill>
                  <a:schemeClr val="tx1"/>
                </a:solidFill>
              </a:rPr>
              <a:t>.</a:t>
            </a:r>
          </a:p>
          <a:p>
            <a:pPr eaLnBrk="1" hangingPunct="1">
              <a:defRPr/>
            </a:pPr>
            <a:endParaRPr lang="en-US" sz="1600" b="1" dirty="0">
              <a:solidFill>
                <a:schemeClr val="tx1"/>
              </a:solidFill>
            </a:endParaRPr>
          </a:p>
          <a:p>
            <a:pPr eaLnBrk="1" hangingPunct="1">
              <a:defRPr/>
            </a:pPr>
            <a:endParaRPr lang="en-US" sz="1600" b="1" dirty="0">
              <a:solidFill>
                <a:schemeClr val="tx1"/>
              </a:solidFill>
            </a:endParaRPr>
          </a:p>
          <a:p>
            <a:pPr eaLnBrk="1" hangingPunct="1">
              <a:defRPr/>
            </a:pPr>
            <a:endParaRPr lang="en-US" sz="1600" b="1" dirty="0">
              <a:solidFill>
                <a:schemeClr val="tx1"/>
              </a:solidFill>
            </a:endParaRPr>
          </a:p>
          <a:p>
            <a:pPr eaLnBrk="1" hangingPunct="1">
              <a:defRPr/>
            </a:pPr>
            <a:endParaRPr lang="en-US" sz="1600" dirty="0">
              <a:solidFill>
                <a:schemeClr val="tx1"/>
              </a:solidFill>
            </a:endParaRPr>
          </a:p>
          <a:p>
            <a:pPr eaLnBrk="1" hangingPunct="1">
              <a:defRPr/>
            </a:pPr>
            <a:endParaRPr lang="en-US" sz="1600" b="1" dirty="0">
              <a:solidFill>
                <a:schemeClr val="tx1"/>
              </a:solidFill>
            </a:endParaRPr>
          </a:p>
        </p:txBody>
      </p:sp>
    </p:spTree>
    <p:extLst>
      <p:ext uri="{BB962C8B-B14F-4D97-AF65-F5344CB8AC3E}">
        <p14:creationId xmlns:p14="http://schemas.microsoft.com/office/powerpoint/2010/main" val="3437984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bwMode="grayWhite">
          <a:xfrm>
            <a:off x="-20452" y="95660"/>
            <a:ext cx="9118601" cy="646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normAutofit/>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lgn="ctr"/>
            <a:r>
              <a:rPr lang="en-US" altLang="en-US" sz="2800" dirty="0">
                <a:solidFill>
                  <a:schemeClr val="tx1"/>
                </a:solidFill>
                <a:latin typeface="Bahnschrift Light SemiCondensed" panose="020B0502040204020203" pitchFamily="34" charset="0"/>
              </a:rPr>
              <a:t>1.7  </a:t>
            </a:r>
            <a:r>
              <a:rPr lang="en-US" altLang="en-US" sz="2800" dirty="0" err="1">
                <a:solidFill>
                  <a:schemeClr val="tx1"/>
                </a:solidFill>
                <a:latin typeface="Bahnschrift Light SemiCondensed" panose="020B0502040204020203" pitchFamily="34" charset="0"/>
              </a:rPr>
              <a:t>Perwujudan</a:t>
            </a:r>
            <a:r>
              <a:rPr lang="en-US" altLang="en-US" sz="2800" dirty="0">
                <a:solidFill>
                  <a:schemeClr val="tx1"/>
                </a:solidFill>
                <a:latin typeface="Bahnschrift Light SemiCondensed" panose="020B0502040204020203" pitchFamily="34" charset="0"/>
              </a:rPr>
              <a:t> </a:t>
            </a:r>
            <a:r>
              <a:rPr lang="en-US" altLang="en-US" sz="2800" dirty="0" err="1">
                <a:solidFill>
                  <a:schemeClr val="tx1"/>
                </a:solidFill>
                <a:latin typeface="Bahnschrift Light SemiCondensed" panose="020B0502040204020203" pitchFamily="34" charset="0"/>
              </a:rPr>
              <a:t>Peran</a:t>
            </a:r>
            <a:r>
              <a:rPr lang="en-US" altLang="en-US" sz="2800" dirty="0">
                <a:solidFill>
                  <a:schemeClr val="tx1"/>
                </a:solidFill>
                <a:latin typeface="Bahnschrift Light SemiCondensed" panose="020B0502040204020203" pitchFamily="34" charset="0"/>
              </a:rPr>
              <a:t> APIP yang </a:t>
            </a:r>
            <a:r>
              <a:rPr lang="en-US" altLang="en-US" sz="2800" dirty="0" err="1">
                <a:solidFill>
                  <a:schemeClr val="tx1"/>
                </a:solidFill>
                <a:latin typeface="Bahnschrift Light SemiCondensed" panose="020B0502040204020203" pitchFamily="34" charset="0"/>
              </a:rPr>
              <a:t>Efektif</a:t>
            </a:r>
            <a:endParaRPr lang="ru-RU" altLang="en-US" sz="2800" u="sng" dirty="0">
              <a:solidFill>
                <a:schemeClr val="tx1"/>
              </a:solidFill>
              <a:latin typeface="Bahnschrift Light SemiCondensed" panose="020B0502040204020203" pitchFamily="34" charset="0"/>
            </a:endParaRPr>
          </a:p>
        </p:txBody>
      </p:sp>
      <p:sp>
        <p:nvSpPr>
          <p:cNvPr id="9" name="Rectangle 8"/>
          <p:cNvSpPr/>
          <p:nvPr/>
        </p:nvSpPr>
        <p:spPr>
          <a:xfrm>
            <a:off x="207717" y="980728"/>
            <a:ext cx="9021762" cy="5760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eaLnBrk="1" hangingPunct="1">
              <a:defRPr/>
            </a:pPr>
            <a:r>
              <a:rPr lang="en-US" b="1" dirty="0">
                <a:solidFill>
                  <a:schemeClr val="tx1"/>
                </a:solidFill>
              </a:rPr>
              <a:t>Level 3</a:t>
            </a:r>
            <a:endParaRPr lang="en-US" sz="1600" b="1" dirty="0">
              <a:solidFill>
                <a:schemeClr val="tx1"/>
              </a:solidFill>
            </a:endParaRPr>
          </a:p>
          <a:p>
            <a:pPr eaLnBrk="1" hangingPunct="1">
              <a:defRPr/>
            </a:pPr>
            <a:r>
              <a:rPr lang="en-US" sz="1600" b="1" dirty="0">
                <a:solidFill>
                  <a:schemeClr val="tx1"/>
                </a:solidFill>
              </a:rPr>
              <a:t>Audit </a:t>
            </a:r>
            <a:r>
              <a:rPr lang="en-US" sz="1600" b="1" dirty="0" err="1">
                <a:solidFill>
                  <a:schemeClr val="tx1"/>
                </a:solidFill>
              </a:rPr>
              <a:t>Kinerja</a:t>
            </a:r>
            <a:r>
              <a:rPr lang="en-US" sz="1600" b="1" dirty="0">
                <a:solidFill>
                  <a:schemeClr val="tx1"/>
                </a:solidFill>
              </a:rPr>
              <a:t> </a:t>
            </a:r>
            <a:r>
              <a:rPr lang="en-US" sz="1600" b="1" dirty="0" err="1">
                <a:solidFill>
                  <a:schemeClr val="tx1"/>
                </a:solidFill>
              </a:rPr>
              <a:t>Diskominfostandi</a:t>
            </a:r>
            <a:r>
              <a:rPr lang="en-US" sz="1600" b="1" dirty="0">
                <a:solidFill>
                  <a:schemeClr val="tx1"/>
                </a:solidFill>
              </a:rPr>
              <a:t> (</a:t>
            </a:r>
            <a:r>
              <a:rPr lang="en-US" sz="1600" b="1" dirty="0" err="1">
                <a:solidFill>
                  <a:schemeClr val="tx1"/>
                </a:solidFill>
              </a:rPr>
              <a:t>dari</a:t>
            </a:r>
            <a:r>
              <a:rPr lang="en-US" sz="1600" b="1" dirty="0">
                <a:solidFill>
                  <a:schemeClr val="tx1"/>
                </a:solidFill>
              </a:rPr>
              <a:t> proses SP s/d LHP) </a:t>
            </a:r>
            <a:r>
              <a:rPr lang="en-US" sz="1600" b="1" dirty="0" err="1">
                <a:solidFill>
                  <a:schemeClr val="tx1"/>
                </a:solidFill>
              </a:rPr>
              <a:t>terdiri</a:t>
            </a:r>
            <a:r>
              <a:rPr lang="en-US" sz="1600" b="1" dirty="0">
                <a:solidFill>
                  <a:schemeClr val="tx1"/>
                </a:solidFill>
              </a:rPr>
              <a:t> </a:t>
            </a:r>
            <a:r>
              <a:rPr lang="en-US" sz="1600" b="1" dirty="0" err="1">
                <a:solidFill>
                  <a:schemeClr val="tx1"/>
                </a:solidFill>
              </a:rPr>
              <a:t>dari</a:t>
            </a:r>
            <a:r>
              <a:rPr lang="en-US" sz="1600" b="1" dirty="0">
                <a:solidFill>
                  <a:schemeClr val="tx1"/>
                </a:solidFill>
              </a:rPr>
              <a:t> :</a:t>
            </a:r>
          </a:p>
          <a:p>
            <a:pPr eaLnBrk="1" hangingPunct="1">
              <a:defRPr/>
            </a:pPr>
            <a:r>
              <a:rPr lang="en-US" sz="1600" b="1" dirty="0">
                <a:solidFill>
                  <a:schemeClr val="tx1"/>
                </a:solidFill>
              </a:rPr>
              <a:t>1. Surat </a:t>
            </a:r>
            <a:r>
              <a:rPr lang="en-US" sz="1600" b="1" dirty="0" err="1">
                <a:solidFill>
                  <a:schemeClr val="tx1"/>
                </a:solidFill>
              </a:rPr>
              <a:t>Tugas</a:t>
            </a:r>
            <a:r>
              <a:rPr lang="en-US" sz="1600" b="1" dirty="0">
                <a:solidFill>
                  <a:schemeClr val="tx1"/>
                </a:solidFill>
              </a:rPr>
              <a:t> No. 700/862-Inspektorat </a:t>
            </a:r>
            <a:r>
              <a:rPr lang="en-US" sz="1600" b="1" dirty="0" err="1">
                <a:solidFill>
                  <a:schemeClr val="tx1"/>
                </a:solidFill>
              </a:rPr>
              <a:t>tgl</a:t>
            </a:r>
            <a:r>
              <a:rPr lang="en-US" sz="1600" b="1" dirty="0">
                <a:solidFill>
                  <a:schemeClr val="tx1"/>
                </a:solidFill>
              </a:rPr>
              <a:t> 5 </a:t>
            </a:r>
            <a:r>
              <a:rPr lang="en-US" sz="1600" b="1" dirty="0" err="1">
                <a:solidFill>
                  <a:schemeClr val="tx1"/>
                </a:solidFill>
              </a:rPr>
              <a:t>Juli</a:t>
            </a:r>
            <a:r>
              <a:rPr lang="en-US" sz="1600" b="1" dirty="0">
                <a:solidFill>
                  <a:schemeClr val="tx1"/>
                </a:solidFill>
              </a:rPr>
              <a:t> 2018, </a:t>
            </a:r>
            <a:r>
              <a:rPr lang="en-US" sz="1600" b="1" dirty="0" err="1">
                <a:solidFill>
                  <a:schemeClr val="tx1"/>
                </a:solidFill>
              </a:rPr>
              <a:t>disertai</a:t>
            </a:r>
            <a:r>
              <a:rPr lang="en-US" sz="1600" b="1" dirty="0">
                <a:solidFill>
                  <a:schemeClr val="tx1"/>
                </a:solidFill>
              </a:rPr>
              <a:t> </a:t>
            </a:r>
            <a:r>
              <a:rPr lang="en-US" sz="1600" b="1" dirty="0" err="1">
                <a:solidFill>
                  <a:schemeClr val="tx1"/>
                </a:solidFill>
              </a:rPr>
              <a:t>dengan</a:t>
            </a:r>
            <a:r>
              <a:rPr lang="en-US" sz="1600" b="1" dirty="0">
                <a:solidFill>
                  <a:schemeClr val="tx1"/>
                </a:solidFill>
              </a:rPr>
              <a:t> </a:t>
            </a:r>
            <a:r>
              <a:rPr lang="en-US" sz="1600" b="1" dirty="0" err="1">
                <a:solidFill>
                  <a:schemeClr val="tx1"/>
                </a:solidFill>
              </a:rPr>
              <a:t>anggaran</a:t>
            </a:r>
            <a:r>
              <a:rPr lang="en-US" sz="1600" b="1" dirty="0">
                <a:solidFill>
                  <a:schemeClr val="tx1"/>
                </a:solidFill>
              </a:rPr>
              <a:t> </a:t>
            </a:r>
            <a:r>
              <a:rPr lang="en-US" sz="1600" b="1" dirty="0" err="1">
                <a:solidFill>
                  <a:schemeClr val="tx1"/>
                </a:solidFill>
              </a:rPr>
              <a:t>waktu</a:t>
            </a:r>
            <a:r>
              <a:rPr lang="en-US" sz="1600" b="1" dirty="0">
                <a:solidFill>
                  <a:schemeClr val="tx1"/>
                </a:solidFill>
              </a:rPr>
              <a:t> </a:t>
            </a:r>
            <a:r>
              <a:rPr lang="en-US" sz="1600" b="1" dirty="0" err="1">
                <a:solidFill>
                  <a:schemeClr val="tx1"/>
                </a:solidFill>
              </a:rPr>
              <a:t>pemeriksaan</a:t>
            </a:r>
            <a:endParaRPr lang="en-US" sz="1600" b="1" dirty="0">
              <a:solidFill>
                <a:schemeClr val="tx1"/>
              </a:solidFill>
            </a:endParaRPr>
          </a:p>
          <a:p>
            <a:pPr eaLnBrk="1" hangingPunct="1">
              <a:defRPr/>
            </a:pPr>
            <a:r>
              <a:rPr lang="en-US" sz="1600" b="1" dirty="0">
                <a:solidFill>
                  <a:schemeClr val="tx1"/>
                </a:solidFill>
              </a:rPr>
              <a:t>2. Program </a:t>
            </a:r>
            <a:r>
              <a:rPr lang="en-US" sz="1600" b="1" dirty="0" err="1">
                <a:solidFill>
                  <a:schemeClr val="tx1"/>
                </a:solidFill>
              </a:rPr>
              <a:t>Kerja</a:t>
            </a:r>
            <a:r>
              <a:rPr lang="en-US" sz="1600" b="1" dirty="0">
                <a:solidFill>
                  <a:schemeClr val="tx1"/>
                </a:solidFill>
              </a:rPr>
              <a:t> </a:t>
            </a:r>
            <a:r>
              <a:rPr lang="en-US" sz="1600" b="1" dirty="0" err="1">
                <a:solidFill>
                  <a:schemeClr val="tx1"/>
                </a:solidFill>
              </a:rPr>
              <a:t>Pemeriksaan</a:t>
            </a:r>
            <a:r>
              <a:rPr lang="en-US" sz="1600" b="1" dirty="0">
                <a:solidFill>
                  <a:schemeClr val="tx1"/>
                </a:solidFill>
              </a:rPr>
              <a:t> (PKA) </a:t>
            </a:r>
            <a:r>
              <a:rPr lang="en-US" sz="1600" b="1" dirty="0" err="1">
                <a:solidFill>
                  <a:schemeClr val="tx1"/>
                </a:solidFill>
              </a:rPr>
              <a:t>dari</a:t>
            </a:r>
            <a:r>
              <a:rPr lang="en-US" sz="1600" b="1" dirty="0">
                <a:solidFill>
                  <a:schemeClr val="tx1"/>
                </a:solidFill>
              </a:rPr>
              <a:t> :</a:t>
            </a:r>
          </a:p>
          <a:p>
            <a:pPr eaLnBrk="1" hangingPunct="1">
              <a:defRPr/>
            </a:pPr>
            <a:r>
              <a:rPr lang="en-US" sz="1600" b="1" dirty="0">
                <a:solidFill>
                  <a:schemeClr val="tx1"/>
                </a:solidFill>
              </a:rPr>
              <a:t>   -Tim Audit</a:t>
            </a:r>
          </a:p>
          <a:p>
            <a:pPr eaLnBrk="1" hangingPunct="1">
              <a:defRPr/>
            </a:pPr>
            <a:r>
              <a:rPr lang="en-US" sz="1600" b="1" dirty="0">
                <a:solidFill>
                  <a:schemeClr val="tx1"/>
                </a:solidFill>
              </a:rPr>
              <a:t>3. </a:t>
            </a:r>
            <a:r>
              <a:rPr lang="en-US" sz="1600" b="1" dirty="0" err="1">
                <a:solidFill>
                  <a:schemeClr val="tx1"/>
                </a:solidFill>
              </a:rPr>
              <a:t>Kuisioner</a:t>
            </a:r>
            <a:r>
              <a:rPr lang="en-US" sz="1600" b="1" dirty="0">
                <a:solidFill>
                  <a:schemeClr val="tx1"/>
                </a:solidFill>
              </a:rPr>
              <a:t> </a:t>
            </a:r>
            <a:r>
              <a:rPr lang="en-US" sz="1600" b="1" dirty="0" err="1">
                <a:solidFill>
                  <a:schemeClr val="tx1"/>
                </a:solidFill>
              </a:rPr>
              <a:t>untuk</a:t>
            </a:r>
            <a:r>
              <a:rPr lang="en-US" sz="1600" b="1" dirty="0">
                <a:solidFill>
                  <a:schemeClr val="tx1"/>
                </a:solidFill>
              </a:rPr>
              <a:t> </a:t>
            </a:r>
            <a:r>
              <a:rPr lang="en-US" sz="1600" b="1" dirty="0" err="1">
                <a:solidFill>
                  <a:schemeClr val="tx1"/>
                </a:solidFill>
              </a:rPr>
              <a:t>Auditan</a:t>
            </a:r>
            <a:endParaRPr lang="en-US" sz="1600" b="1" dirty="0">
              <a:solidFill>
                <a:schemeClr val="tx1"/>
              </a:solidFill>
            </a:endParaRPr>
          </a:p>
          <a:p>
            <a:pPr eaLnBrk="1" hangingPunct="1">
              <a:defRPr/>
            </a:pPr>
            <a:r>
              <a:rPr lang="en-US" sz="1600" b="1" dirty="0">
                <a:solidFill>
                  <a:schemeClr val="tx1"/>
                </a:solidFill>
              </a:rPr>
              <a:t>4. </a:t>
            </a:r>
            <a:r>
              <a:rPr lang="en-US" sz="1600" b="1" dirty="0" err="1">
                <a:solidFill>
                  <a:schemeClr val="tx1"/>
                </a:solidFill>
              </a:rPr>
              <a:t>Kertas</a:t>
            </a:r>
            <a:r>
              <a:rPr lang="en-US" sz="1600" b="1" dirty="0">
                <a:solidFill>
                  <a:schemeClr val="tx1"/>
                </a:solidFill>
              </a:rPr>
              <a:t> </a:t>
            </a:r>
            <a:r>
              <a:rPr lang="en-US" sz="1600" b="1" dirty="0" err="1">
                <a:solidFill>
                  <a:schemeClr val="tx1"/>
                </a:solidFill>
              </a:rPr>
              <a:t>Kerja</a:t>
            </a:r>
            <a:r>
              <a:rPr lang="en-US" sz="1600" b="1" dirty="0">
                <a:solidFill>
                  <a:schemeClr val="tx1"/>
                </a:solidFill>
              </a:rPr>
              <a:t> Auditor, </a:t>
            </a:r>
            <a:r>
              <a:rPr lang="en-US" sz="1600" b="1" dirty="0" err="1">
                <a:solidFill>
                  <a:schemeClr val="tx1"/>
                </a:solidFill>
              </a:rPr>
              <a:t>terdiri</a:t>
            </a:r>
            <a:r>
              <a:rPr lang="en-US" sz="1600" b="1" dirty="0">
                <a:solidFill>
                  <a:schemeClr val="tx1"/>
                </a:solidFill>
              </a:rPr>
              <a:t> </a:t>
            </a:r>
            <a:r>
              <a:rPr lang="en-US" sz="1600" b="1" dirty="0" err="1">
                <a:solidFill>
                  <a:schemeClr val="tx1"/>
                </a:solidFill>
              </a:rPr>
              <a:t>atas</a:t>
            </a:r>
            <a:r>
              <a:rPr lang="en-US" sz="1600" b="1" dirty="0">
                <a:solidFill>
                  <a:schemeClr val="tx1"/>
                </a:solidFill>
              </a:rPr>
              <a:t> </a:t>
            </a:r>
            <a:r>
              <a:rPr lang="en-US" sz="1600" b="1" dirty="0" err="1">
                <a:solidFill>
                  <a:schemeClr val="tx1"/>
                </a:solidFill>
              </a:rPr>
              <a:t>Kertas</a:t>
            </a:r>
            <a:r>
              <a:rPr lang="en-US" sz="1600" b="1" dirty="0">
                <a:solidFill>
                  <a:schemeClr val="tx1"/>
                </a:solidFill>
              </a:rPr>
              <a:t> </a:t>
            </a:r>
            <a:r>
              <a:rPr lang="en-US" sz="1600" b="1" dirty="0" err="1">
                <a:solidFill>
                  <a:schemeClr val="tx1"/>
                </a:solidFill>
              </a:rPr>
              <a:t>Kerja</a:t>
            </a:r>
            <a:r>
              <a:rPr lang="en-US" sz="1600" b="1" dirty="0">
                <a:solidFill>
                  <a:schemeClr val="tx1"/>
                </a:solidFill>
              </a:rPr>
              <a:t> </a:t>
            </a:r>
            <a:r>
              <a:rPr lang="en-US" sz="1600" b="1" dirty="0" err="1">
                <a:solidFill>
                  <a:schemeClr val="tx1"/>
                </a:solidFill>
              </a:rPr>
              <a:t>Rinci</a:t>
            </a:r>
            <a:r>
              <a:rPr lang="en-US" sz="1600" b="1" dirty="0">
                <a:solidFill>
                  <a:schemeClr val="tx1"/>
                </a:solidFill>
              </a:rPr>
              <a:t> </a:t>
            </a:r>
            <a:r>
              <a:rPr lang="en-US" sz="1600" b="1" dirty="0" err="1">
                <a:solidFill>
                  <a:schemeClr val="tx1"/>
                </a:solidFill>
              </a:rPr>
              <a:t>dan</a:t>
            </a:r>
            <a:r>
              <a:rPr lang="en-US" sz="1600" b="1" dirty="0">
                <a:solidFill>
                  <a:schemeClr val="tx1"/>
                </a:solidFill>
              </a:rPr>
              <a:t> </a:t>
            </a:r>
            <a:r>
              <a:rPr lang="en-US" sz="1600" b="1" dirty="0" err="1">
                <a:solidFill>
                  <a:schemeClr val="tx1"/>
                </a:solidFill>
              </a:rPr>
              <a:t>Kertas</a:t>
            </a:r>
            <a:r>
              <a:rPr lang="en-US" sz="1600" b="1" dirty="0">
                <a:solidFill>
                  <a:schemeClr val="tx1"/>
                </a:solidFill>
              </a:rPr>
              <a:t> </a:t>
            </a:r>
            <a:r>
              <a:rPr lang="en-US" sz="1600" b="1" dirty="0" err="1">
                <a:solidFill>
                  <a:schemeClr val="tx1"/>
                </a:solidFill>
              </a:rPr>
              <a:t>Kerja</a:t>
            </a:r>
            <a:r>
              <a:rPr lang="en-US" sz="1600" b="1" dirty="0">
                <a:solidFill>
                  <a:schemeClr val="tx1"/>
                </a:solidFill>
              </a:rPr>
              <a:t> </a:t>
            </a:r>
            <a:r>
              <a:rPr lang="en-US" sz="1600" b="1" dirty="0" err="1">
                <a:solidFill>
                  <a:schemeClr val="tx1"/>
                </a:solidFill>
              </a:rPr>
              <a:t>Utama</a:t>
            </a:r>
            <a:endParaRPr lang="en-US" sz="1600" b="1" dirty="0">
              <a:solidFill>
                <a:schemeClr val="tx1"/>
              </a:solidFill>
            </a:endParaRPr>
          </a:p>
          <a:p>
            <a:pPr eaLnBrk="1" hangingPunct="1">
              <a:defRPr/>
            </a:pPr>
            <a:r>
              <a:rPr lang="en-US" sz="1600" b="1" dirty="0">
                <a:solidFill>
                  <a:schemeClr val="tx1"/>
                </a:solidFill>
              </a:rPr>
              <a:t>5. </a:t>
            </a:r>
            <a:r>
              <a:rPr lang="en-US" sz="1600" b="1" dirty="0" err="1">
                <a:solidFill>
                  <a:schemeClr val="tx1"/>
                </a:solidFill>
              </a:rPr>
              <a:t>Supervisi</a:t>
            </a:r>
            <a:r>
              <a:rPr lang="en-US" sz="1600" b="1" dirty="0">
                <a:solidFill>
                  <a:schemeClr val="tx1"/>
                </a:solidFill>
              </a:rPr>
              <a:t> </a:t>
            </a:r>
            <a:r>
              <a:rPr lang="en-US" sz="1600" b="1" dirty="0" err="1">
                <a:solidFill>
                  <a:schemeClr val="tx1"/>
                </a:solidFill>
              </a:rPr>
              <a:t>Pelaksanaan</a:t>
            </a:r>
            <a:r>
              <a:rPr lang="en-US" sz="1600" b="1" dirty="0">
                <a:solidFill>
                  <a:schemeClr val="tx1"/>
                </a:solidFill>
              </a:rPr>
              <a:t> Tim, </a:t>
            </a:r>
            <a:r>
              <a:rPr lang="en-US" sz="1600" b="1" dirty="0" err="1">
                <a:solidFill>
                  <a:schemeClr val="tx1"/>
                </a:solidFill>
              </a:rPr>
              <a:t>dari</a:t>
            </a:r>
            <a:r>
              <a:rPr lang="en-US" sz="1600" b="1" dirty="0">
                <a:solidFill>
                  <a:schemeClr val="tx1"/>
                </a:solidFill>
              </a:rPr>
              <a:t> </a:t>
            </a:r>
            <a:r>
              <a:rPr lang="en-US" sz="1600" b="1" dirty="0" err="1">
                <a:solidFill>
                  <a:schemeClr val="tx1"/>
                </a:solidFill>
              </a:rPr>
              <a:t>Pengendali</a:t>
            </a:r>
            <a:r>
              <a:rPr lang="en-US" sz="1600" b="1" dirty="0">
                <a:solidFill>
                  <a:schemeClr val="tx1"/>
                </a:solidFill>
              </a:rPr>
              <a:t> </a:t>
            </a:r>
            <a:r>
              <a:rPr lang="en-US" sz="1600" b="1" dirty="0" err="1">
                <a:solidFill>
                  <a:schemeClr val="tx1"/>
                </a:solidFill>
              </a:rPr>
              <a:t>Teknis</a:t>
            </a:r>
            <a:r>
              <a:rPr lang="en-US" sz="1600" b="1" dirty="0">
                <a:solidFill>
                  <a:schemeClr val="tx1"/>
                </a:solidFill>
              </a:rPr>
              <a:t> </a:t>
            </a:r>
            <a:r>
              <a:rPr lang="en-US" sz="1600" b="1" dirty="0" err="1">
                <a:solidFill>
                  <a:schemeClr val="tx1"/>
                </a:solidFill>
              </a:rPr>
              <a:t>kepada</a:t>
            </a:r>
            <a:r>
              <a:rPr lang="en-US" sz="1600" b="1" dirty="0">
                <a:solidFill>
                  <a:schemeClr val="tx1"/>
                </a:solidFill>
              </a:rPr>
              <a:t> </a:t>
            </a:r>
            <a:r>
              <a:rPr lang="en-US" sz="1600" b="1" dirty="0" err="1">
                <a:solidFill>
                  <a:schemeClr val="tx1"/>
                </a:solidFill>
              </a:rPr>
              <a:t>Ketua</a:t>
            </a:r>
            <a:r>
              <a:rPr lang="en-US" sz="1600" b="1" dirty="0">
                <a:solidFill>
                  <a:schemeClr val="tx1"/>
                </a:solidFill>
              </a:rPr>
              <a:t> Tim.</a:t>
            </a:r>
          </a:p>
          <a:p>
            <a:pPr eaLnBrk="1" hangingPunct="1">
              <a:defRPr/>
            </a:pPr>
            <a:r>
              <a:rPr lang="en-US" sz="1600" b="1" dirty="0">
                <a:solidFill>
                  <a:schemeClr val="tx1"/>
                </a:solidFill>
              </a:rPr>
              <a:t>6. </a:t>
            </a:r>
            <a:r>
              <a:rPr lang="en-US" sz="1600" b="1" dirty="0" err="1">
                <a:solidFill>
                  <a:schemeClr val="tx1"/>
                </a:solidFill>
              </a:rPr>
              <a:t>Reviu</a:t>
            </a:r>
            <a:r>
              <a:rPr lang="en-US" sz="1600" b="1" dirty="0">
                <a:solidFill>
                  <a:schemeClr val="tx1"/>
                </a:solidFill>
              </a:rPr>
              <a:t> </a:t>
            </a:r>
            <a:r>
              <a:rPr lang="en-US" sz="1600" b="1" dirty="0" err="1">
                <a:solidFill>
                  <a:schemeClr val="tx1"/>
                </a:solidFill>
              </a:rPr>
              <a:t>Berjenjang</a:t>
            </a:r>
            <a:r>
              <a:rPr lang="en-US" sz="1600" b="1" dirty="0">
                <a:solidFill>
                  <a:schemeClr val="tx1"/>
                </a:solidFill>
              </a:rPr>
              <a:t> (NHP), </a:t>
            </a:r>
            <a:r>
              <a:rPr lang="en-US" sz="1600" b="1" dirty="0" err="1">
                <a:solidFill>
                  <a:schemeClr val="tx1"/>
                </a:solidFill>
              </a:rPr>
              <a:t>dari</a:t>
            </a:r>
            <a:r>
              <a:rPr lang="en-US" sz="1600" b="1" dirty="0">
                <a:solidFill>
                  <a:schemeClr val="tx1"/>
                </a:solidFill>
              </a:rPr>
              <a:t> </a:t>
            </a:r>
            <a:r>
              <a:rPr lang="en-US" sz="1600" b="1" dirty="0" err="1">
                <a:solidFill>
                  <a:schemeClr val="tx1"/>
                </a:solidFill>
              </a:rPr>
              <a:t>Ketua</a:t>
            </a:r>
            <a:r>
              <a:rPr lang="en-US" sz="1600" b="1" dirty="0">
                <a:solidFill>
                  <a:schemeClr val="tx1"/>
                </a:solidFill>
              </a:rPr>
              <a:t> Tim, </a:t>
            </a:r>
            <a:r>
              <a:rPr lang="en-US" sz="1600" b="1" dirty="0" err="1">
                <a:solidFill>
                  <a:schemeClr val="tx1"/>
                </a:solidFill>
              </a:rPr>
              <a:t>Pengendali</a:t>
            </a:r>
            <a:r>
              <a:rPr lang="en-US" sz="1600" b="1" dirty="0">
                <a:solidFill>
                  <a:schemeClr val="tx1"/>
                </a:solidFill>
              </a:rPr>
              <a:t> </a:t>
            </a:r>
            <a:r>
              <a:rPr lang="en-US" sz="1600" b="1" dirty="0" err="1">
                <a:solidFill>
                  <a:schemeClr val="tx1"/>
                </a:solidFill>
              </a:rPr>
              <a:t>Teknis</a:t>
            </a:r>
            <a:r>
              <a:rPr lang="en-US" sz="1600" b="1" dirty="0">
                <a:solidFill>
                  <a:schemeClr val="tx1"/>
                </a:solidFill>
              </a:rPr>
              <a:t> </a:t>
            </a:r>
            <a:r>
              <a:rPr lang="en-US" sz="1600" b="1" dirty="0" err="1">
                <a:solidFill>
                  <a:schemeClr val="tx1"/>
                </a:solidFill>
              </a:rPr>
              <a:t>dan</a:t>
            </a:r>
            <a:r>
              <a:rPr lang="en-US" sz="1600" b="1" dirty="0">
                <a:solidFill>
                  <a:schemeClr val="tx1"/>
                </a:solidFill>
              </a:rPr>
              <a:t> </a:t>
            </a:r>
            <a:r>
              <a:rPr lang="en-US" sz="1600" b="1" dirty="0" err="1">
                <a:solidFill>
                  <a:schemeClr val="tx1"/>
                </a:solidFill>
              </a:rPr>
              <a:t>Wakil</a:t>
            </a:r>
            <a:r>
              <a:rPr lang="en-US" sz="1600" b="1" dirty="0">
                <a:solidFill>
                  <a:schemeClr val="tx1"/>
                </a:solidFill>
              </a:rPr>
              <a:t> </a:t>
            </a:r>
            <a:r>
              <a:rPr lang="en-US" sz="1600" b="1" dirty="0" err="1">
                <a:solidFill>
                  <a:schemeClr val="tx1"/>
                </a:solidFill>
              </a:rPr>
              <a:t>Penanggung</a:t>
            </a:r>
            <a:r>
              <a:rPr lang="en-US" sz="1600" b="1" dirty="0">
                <a:solidFill>
                  <a:schemeClr val="tx1"/>
                </a:solidFill>
              </a:rPr>
              <a:t> </a:t>
            </a:r>
            <a:r>
              <a:rPr lang="en-US" sz="1600" b="1" dirty="0" err="1">
                <a:solidFill>
                  <a:schemeClr val="tx1"/>
                </a:solidFill>
              </a:rPr>
              <a:t>Jawab</a:t>
            </a:r>
            <a:r>
              <a:rPr lang="en-US" sz="1600" b="1" dirty="0">
                <a:solidFill>
                  <a:schemeClr val="tx1"/>
                </a:solidFill>
              </a:rPr>
              <a:t> </a:t>
            </a:r>
          </a:p>
          <a:p>
            <a:pPr eaLnBrk="1" hangingPunct="1">
              <a:defRPr/>
            </a:pPr>
            <a:r>
              <a:rPr lang="en-US" sz="1600" b="1" dirty="0">
                <a:solidFill>
                  <a:schemeClr val="tx1"/>
                </a:solidFill>
              </a:rPr>
              <a:t>7. </a:t>
            </a:r>
            <a:r>
              <a:rPr lang="en-US" sz="1600" b="1" dirty="0" err="1">
                <a:solidFill>
                  <a:schemeClr val="tx1"/>
                </a:solidFill>
              </a:rPr>
              <a:t>Tanggapan</a:t>
            </a:r>
            <a:r>
              <a:rPr lang="en-US" sz="1600" b="1" dirty="0">
                <a:solidFill>
                  <a:schemeClr val="tx1"/>
                </a:solidFill>
              </a:rPr>
              <a:t> </a:t>
            </a:r>
            <a:r>
              <a:rPr lang="en-US" sz="1600" b="1" dirty="0" err="1">
                <a:solidFill>
                  <a:schemeClr val="tx1"/>
                </a:solidFill>
              </a:rPr>
              <a:t>Auditan</a:t>
            </a:r>
            <a:endParaRPr lang="en-US" sz="1600" b="1" dirty="0">
              <a:solidFill>
                <a:schemeClr val="tx1"/>
              </a:solidFill>
            </a:endParaRPr>
          </a:p>
          <a:p>
            <a:pPr eaLnBrk="1" hangingPunct="1">
              <a:defRPr/>
            </a:pPr>
            <a:r>
              <a:rPr lang="en-US" sz="1600" b="1" dirty="0">
                <a:solidFill>
                  <a:schemeClr val="tx1"/>
                </a:solidFill>
              </a:rPr>
              <a:t>8. </a:t>
            </a:r>
            <a:r>
              <a:rPr lang="en-US" sz="1600" b="1" dirty="0" err="1">
                <a:solidFill>
                  <a:schemeClr val="tx1"/>
                </a:solidFill>
              </a:rPr>
              <a:t>Reviu</a:t>
            </a:r>
            <a:r>
              <a:rPr lang="en-US" sz="1600" b="1" dirty="0">
                <a:solidFill>
                  <a:schemeClr val="tx1"/>
                </a:solidFill>
              </a:rPr>
              <a:t> </a:t>
            </a:r>
            <a:r>
              <a:rPr lang="en-US" sz="1600" b="1" dirty="0" err="1">
                <a:solidFill>
                  <a:schemeClr val="tx1"/>
                </a:solidFill>
              </a:rPr>
              <a:t>Berjenjang</a:t>
            </a:r>
            <a:r>
              <a:rPr lang="en-US" sz="1600" b="1" dirty="0">
                <a:solidFill>
                  <a:schemeClr val="tx1"/>
                </a:solidFill>
              </a:rPr>
              <a:t> LHP, Dari </a:t>
            </a:r>
            <a:r>
              <a:rPr lang="en-US" sz="1600" b="1" dirty="0" err="1">
                <a:solidFill>
                  <a:schemeClr val="tx1"/>
                </a:solidFill>
              </a:rPr>
              <a:t>Pengendali</a:t>
            </a:r>
            <a:r>
              <a:rPr lang="en-US" sz="1600" b="1" dirty="0">
                <a:solidFill>
                  <a:schemeClr val="tx1"/>
                </a:solidFill>
              </a:rPr>
              <a:t> </a:t>
            </a:r>
            <a:r>
              <a:rPr lang="en-US" sz="1600" b="1" dirty="0" err="1">
                <a:solidFill>
                  <a:schemeClr val="tx1"/>
                </a:solidFill>
              </a:rPr>
              <a:t>Teknis</a:t>
            </a:r>
            <a:r>
              <a:rPr lang="en-US" sz="1600" b="1" dirty="0">
                <a:solidFill>
                  <a:schemeClr val="tx1"/>
                </a:solidFill>
              </a:rPr>
              <a:t>, </a:t>
            </a:r>
            <a:r>
              <a:rPr lang="en-US" sz="1600" b="1" dirty="0" err="1">
                <a:solidFill>
                  <a:schemeClr val="tx1"/>
                </a:solidFill>
              </a:rPr>
              <a:t>Wakil</a:t>
            </a:r>
            <a:r>
              <a:rPr lang="en-US" sz="1600" b="1" dirty="0">
                <a:solidFill>
                  <a:schemeClr val="tx1"/>
                </a:solidFill>
              </a:rPr>
              <a:t> </a:t>
            </a:r>
            <a:r>
              <a:rPr lang="en-US" sz="1600" b="1" dirty="0" err="1">
                <a:solidFill>
                  <a:schemeClr val="tx1"/>
                </a:solidFill>
              </a:rPr>
              <a:t>Penanggung</a:t>
            </a:r>
            <a:r>
              <a:rPr lang="en-US" sz="1600" b="1" dirty="0">
                <a:solidFill>
                  <a:schemeClr val="tx1"/>
                </a:solidFill>
              </a:rPr>
              <a:t> </a:t>
            </a:r>
            <a:r>
              <a:rPr lang="en-US" sz="1600" b="1" dirty="0" err="1">
                <a:solidFill>
                  <a:schemeClr val="tx1"/>
                </a:solidFill>
              </a:rPr>
              <a:t>Jawab</a:t>
            </a:r>
            <a:r>
              <a:rPr lang="en-US" sz="1600" b="1" dirty="0">
                <a:solidFill>
                  <a:schemeClr val="tx1"/>
                </a:solidFill>
              </a:rPr>
              <a:t> </a:t>
            </a:r>
            <a:r>
              <a:rPr lang="en-US" sz="1600" b="1" dirty="0" err="1">
                <a:solidFill>
                  <a:schemeClr val="tx1"/>
                </a:solidFill>
              </a:rPr>
              <a:t>dan</a:t>
            </a:r>
            <a:r>
              <a:rPr lang="en-US" sz="1600" b="1" dirty="0">
                <a:solidFill>
                  <a:schemeClr val="tx1"/>
                </a:solidFill>
              </a:rPr>
              <a:t> </a:t>
            </a:r>
            <a:r>
              <a:rPr lang="en-US" sz="1600" b="1" dirty="0" err="1">
                <a:solidFill>
                  <a:schemeClr val="tx1"/>
                </a:solidFill>
              </a:rPr>
              <a:t>Inspektur</a:t>
            </a:r>
            <a:endParaRPr lang="en-US" sz="1600" b="1" dirty="0">
              <a:solidFill>
                <a:schemeClr val="tx1"/>
              </a:solidFill>
            </a:endParaRPr>
          </a:p>
          <a:p>
            <a:pPr eaLnBrk="1" hangingPunct="1">
              <a:defRPr/>
            </a:pPr>
            <a:r>
              <a:rPr lang="en-US" sz="1600" b="1" dirty="0">
                <a:solidFill>
                  <a:schemeClr val="tx1"/>
                </a:solidFill>
              </a:rPr>
              <a:t>9. </a:t>
            </a:r>
            <a:r>
              <a:rPr lang="en-US" sz="1600" b="1" dirty="0" err="1">
                <a:solidFill>
                  <a:schemeClr val="tx1"/>
                </a:solidFill>
              </a:rPr>
              <a:t>Laporan</a:t>
            </a:r>
            <a:r>
              <a:rPr lang="en-US" sz="1600" b="1" dirty="0">
                <a:solidFill>
                  <a:schemeClr val="tx1"/>
                </a:solidFill>
              </a:rPr>
              <a:t> </a:t>
            </a:r>
            <a:r>
              <a:rPr lang="en-US" sz="1600" b="1" dirty="0" err="1">
                <a:solidFill>
                  <a:schemeClr val="tx1"/>
                </a:solidFill>
              </a:rPr>
              <a:t>Hasil</a:t>
            </a:r>
            <a:r>
              <a:rPr lang="en-US" sz="1600" b="1" dirty="0">
                <a:solidFill>
                  <a:schemeClr val="tx1"/>
                </a:solidFill>
              </a:rPr>
              <a:t> </a:t>
            </a:r>
            <a:r>
              <a:rPr lang="en-US" sz="1600" b="1" dirty="0" err="1">
                <a:solidFill>
                  <a:schemeClr val="tx1"/>
                </a:solidFill>
              </a:rPr>
              <a:t>Pemeriksaan</a:t>
            </a:r>
            <a:r>
              <a:rPr lang="en-US" sz="1600" b="1" dirty="0">
                <a:solidFill>
                  <a:schemeClr val="tx1"/>
                </a:solidFill>
              </a:rPr>
              <a:t>, </a:t>
            </a:r>
            <a:r>
              <a:rPr lang="en-US" sz="1600" b="1" dirty="0" err="1">
                <a:solidFill>
                  <a:schemeClr val="tx1"/>
                </a:solidFill>
              </a:rPr>
              <a:t>Nomor</a:t>
            </a:r>
            <a:r>
              <a:rPr lang="en-US" sz="1600" b="1" dirty="0">
                <a:solidFill>
                  <a:schemeClr val="tx1"/>
                </a:solidFill>
              </a:rPr>
              <a:t> 01/700/IX/2018 </a:t>
            </a:r>
            <a:r>
              <a:rPr lang="en-US" sz="1600" b="1" dirty="0" err="1">
                <a:solidFill>
                  <a:schemeClr val="tx1"/>
                </a:solidFill>
              </a:rPr>
              <a:t>tanggal</a:t>
            </a:r>
            <a:r>
              <a:rPr lang="en-US" sz="1600" b="1" dirty="0">
                <a:solidFill>
                  <a:schemeClr val="tx1"/>
                </a:solidFill>
              </a:rPr>
              <a:t> 26 September 2018</a:t>
            </a:r>
          </a:p>
          <a:p>
            <a:pPr eaLnBrk="1" hangingPunct="1">
              <a:defRPr/>
            </a:pPr>
            <a:r>
              <a:rPr lang="en-US" sz="1600" b="1" dirty="0">
                <a:solidFill>
                  <a:schemeClr val="tx1"/>
                </a:solidFill>
              </a:rPr>
              <a:t>10. </a:t>
            </a:r>
            <a:r>
              <a:rPr lang="en-US" sz="1600" b="1" dirty="0" err="1">
                <a:solidFill>
                  <a:schemeClr val="tx1"/>
                </a:solidFill>
              </a:rPr>
              <a:t>Penyerahan</a:t>
            </a:r>
            <a:r>
              <a:rPr lang="en-US" sz="1600" b="1" dirty="0">
                <a:solidFill>
                  <a:schemeClr val="tx1"/>
                </a:solidFill>
              </a:rPr>
              <a:t> </a:t>
            </a:r>
            <a:r>
              <a:rPr lang="en-US" sz="1600" b="1" dirty="0" err="1">
                <a:solidFill>
                  <a:schemeClr val="tx1"/>
                </a:solidFill>
              </a:rPr>
              <a:t>Berkas</a:t>
            </a:r>
            <a:r>
              <a:rPr lang="en-US" sz="1600" b="1" dirty="0">
                <a:solidFill>
                  <a:schemeClr val="tx1"/>
                </a:solidFill>
              </a:rPr>
              <a:t> Audit </a:t>
            </a:r>
            <a:r>
              <a:rPr lang="en-US" sz="1600" b="1" dirty="0" err="1">
                <a:solidFill>
                  <a:schemeClr val="tx1"/>
                </a:solidFill>
              </a:rPr>
              <a:t>ke</a:t>
            </a:r>
            <a:r>
              <a:rPr lang="en-US" sz="1600" b="1" dirty="0">
                <a:solidFill>
                  <a:schemeClr val="tx1"/>
                </a:solidFill>
              </a:rPr>
              <a:t> </a:t>
            </a:r>
            <a:r>
              <a:rPr lang="en-US" sz="1600" b="1" dirty="0" err="1">
                <a:solidFill>
                  <a:schemeClr val="tx1"/>
                </a:solidFill>
              </a:rPr>
              <a:t>Sekertariat</a:t>
            </a:r>
            <a:r>
              <a:rPr lang="en-US" sz="1600" b="1" dirty="0">
                <a:solidFill>
                  <a:schemeClr val="tx1"/>
                </a:solidFill>
              </a:rPr>
              <a:t>, </a:t>
            </a:r>
            <a:r>
              <a:rPr lang="en-US" sz="1600" b="1" dirty="0" err="1">
                <a:solidFill>
                  <a:schemeClr val="tx1"/>
                </a:solidFill>
              </a:rPr>
              <a:t>tanggal</a:t>
            </a:r>
            <a:r>
              <a:rPr lang="en-US" sz="1600" b="1" dirty="0">
                <a:solidFill>
                  <a:schemeClr val="tx1"/>
                </a:solidFill>
              </a:rPr>
              <a:t> 5 </a:t>
            </a:r>
            <a:r>
              <a:rPr lang="en-US" sz="1600" b="1" dirty="0" err="1">
                <a:solidFill>
                  <a:schemeClr val="tx1"/>
                </a:solidFill>
              </a:rPr>
              <a:t>Oktober</a:t>
            </a:r>
            <a:r>
              <a:rPr lang="en-US" sz="1600" b="1" dirty="0">
                <a:solidFill>
                  <a:schemeClr val="tx1"/>
                </a:solidFill>
              </a:rPr>
              <a:t> 2018.</a:t>
            </a:r>
          </a:p>
          <a:p>
            <a:pPr eaLnBrk="1" hangingPunct="1">
              <a:defRPr/>
            </a:pPr>
            <a:endParaRPr lang="en-US" sz="1600" dirty="0">
              <a:solidFill>
                <a:schemeClr val="tx1"/>
              </a:solidFill>
            </a:endParaRPr>
          </a:p>
          <a:p>
            <a:pPr eaLnBrk="1" hangingPunct="1">
              <a:defRPr/>
            </a:pPr>
            <a:r>
              <a:rPr lang="en-US" sz="1400" b="1" dirty="0">
                <a:solidFill>
                  <a:schemeClr val="tx1"/>
                </a:solidFill>
              </a:rPr>
              <a:t>TLHP Audit </a:t>
            </a:r>
            <a:r>
              <a:rPr lang="en-US" sz="1400" b="1" dirty="0" err="1">
                <a:solidFill>
                  <a:schemeClr val="tx1"/>
                </a:solidFill>
              </a:rPr>
              <a:t>Kinerja</a:t>
            </a:r>
            <a:r>
              <a:rPr lang="en-US" sz="1400" b="1" dirty="0">
                <a:solidFill>
                  <a:schemeClr val="tx1"/>
                </a:solidFill>
              </a:rPr>
              <a:t> </a:t>
            </a:r>
            <a:r>
              <a:rPr lang="en-US" sz="1400" b="1" dirty="0" err="1">
                <a:solidFill>
                  <a:schemeClr val="tx1"/>
                </a:solidFill>
              </a:rPr>
              <a:t>Diskominfostandi</a:t>
            </a:r>
            <a:r>
              <a:rPr lang="en-US" sz="1400" b="1" dirty="0">
                <a:solidFill>
                  <a:schemeClr val="tx1"/>
                </a:solidFill>
              </a:rPr>
              <a:t>:</a:t>
            </a:r>
          </a:p>
          <a:p>
            <a:pPr eaLnBrk="1" hangingPunct="1">
              <a:defRPr/>
            </a:pPr>
            <a:r>
              <a:rPr lang="en-US" sz="1400" b="1" dirty="0">
                <a:solidFill>
                  <a:schemeClr val="tx1"/>
                </a:solidFill>
              </a:rPr>
              <a:t>SPT No 700/116-Inspektorat </a:t>
            </a:r>
            <a:r>
              <a:rPr lang="en-US" sz="1400" b="1" dirty="0" err="1">
                <a:solidFill>
                  <a:schemeClr val="tx1"/>
                </a:solidFill>
              </a:rPr>
              <a:t>tgl</a:t>
            </a:r>
            <a:r>
              <a:rPr lang="en-US" sz="1400" b="1" dirty="0">
                <a:solidFill>
                  <a:schemeClr val="tx1"/>
                </a:solidFill>
              </a:rPr>
              <a:t> 28 </a:t>
            </a:r>
            <a:r>
              <a:rPr lang="en-US" sz="1400" b="1" dirty="0" err="1">
                <a:solidFill>
                  <a:schemeClr val="tx1"/>
                </a:solidFill>
              </a:rPr>
              <a:t>Januari</a:t>
            </a:r>
            <a:r>
              <a:rPr lang="en-US" sz="1400" b="1" dirty="0">
                <a:solidFill>
                  <a:schemeClr val="tx1"/>
                </a:solidFill>
              </a:rPr>
              <a:t> 2019 </a:t>
            </a:r>
            <a:r>
              <a:rPr lang="en-US" sz="1400" b="1" dirty="0" err="1">
                <a:solidFill>
                  <a:schemeClr val="tx1"/>
                </a:solidFill>
              </a:rPr>
              <a:t>untuk</a:t>
            </a:r>
            <a:r>
              <a:rPr lang="en-US" sz="1400" b="1" dirty="0">
                <a:solidFill>
                  <a:schemeClr val="tx1"/>
                </a:solidFill>
              </a:rPr>
              <a:t> </a:t>
            </a:r>
            <a:r>
              <a:rPr lang="en-US" sz="1400" b="1" dirty="0" err="1">
                <a:solidFill>
                  <a:schemeClr val="tx1"/>
                </a:solidFill>
              </a:rPr>
              <a:t>melakukan</a:t>
            </a:r>
            <a:r>
              <a:rPr lang="en-US" sz="1400" b="1" dirty="0">
                <a:solidFill>
                  <a:schemeClr val="tx1"/>
                </a:solidFill>
              </a:rPr>
              <a:t> </a:t>
            </a:r>
            <a:r>
              <a:rPr lang="en-US" sz="1400" b="1" dirty="0" err="1">
                <a:solidFill>
                  <a:schemeClr val="tx1"/>
                </a:solidFill>
              </a:rPr>
              <a:t>Tindak</a:t>
            </a:r>
            <a:r>
              <a:rPr lang="en-US" sz="1400" b="1" dirty="0">
                <a:solidFill>
                  <a:schemeClr val="tx1"/>
                </a:solidFill>
              </a:rPr>
              <a:t> </a:t>
            </a:r>
            <a:r>
              <a:rPr lang="en-US" sz="1400" b="1" dirty="0" err="1">
                <a:solidFill>
                  <a:schemeClr val="tx1"/>
                </a:solidFill>
              </a:rPr>
              <a:t>Lanjut</a:t>
            </a:r>
            <a:r>
              <a:rPr lang="en-US" sz="1400" b="1" dirty="0">
                <a:solidFill>
                  <a:schemeClr val="tx1"/>
                </a:solidFill>
              </a:rPr>
              <a:t> </a:t>
            </a:r>
            <a:r>
              <a:rPr lang="en-US" sz="1400" b="1" dirty="0" err="1">
                <a:solidFill>
                  <a:schemeClr val="tx1"/>
                </a:solidFill>
              </a:rPr>
              <a:t>Hasil</a:t>
            </a:r>
            <a:r>
              <a:rPr lang="en-US" sz="1400" b="1" dirty="0">
                <a:solidFill>
                  <a:schemeClr val="tx1"/>
                </a:solidFill>
              </a:rPr>
              <a:t> </a:t>
            </a:r>
            <a:r>
              <a:rPr lang="en-US" sz="1400" b="1" dirty="0" err="1">
                <a:solidFill>
                  <a:schemeClr val="tx1"/>
                </a:solidFill>
              </a:rPr>
              <a:t>Pemeriksaan</a:t>
            </a:r>
            <a:r>
              <a:rPr lang="en-US" sz="1400" b="1" dirty="0">
                <a:solidFill>
                  <a:schemeClr val="tx1"/>
                </a:solidFill>
              </a:rPr>
              <a:t> </a:t>
            </a:r>
            <a:r>
              <a:rPr lang="en-US" sz="1400" b="1" dirty="0" err="1">
                <a:solidFill>
                  <a:schemeClr val="tx1"/>
                </a:solidFill>
              </a:rPr>
              <a:t>Inspektorat</a:t>
            </a:r>
            <a:r>
              <a:rPr lang="en-US" sz="1400" b="1" dirty="0">
                <a:solidFill>
                  <a:schemeClr val="tx1"/>
                </a:solidFill>
              </a:rPr>
              <a:t> Kota </a:t>
            </a:r>
            <a:r>
              <a:rPr lang="en-US" sz="1400" b="1" dirty="0" err="1">
                <a:solidFill>
                  <a:schemeClr val="tx1"/>
                </a:solidFill>
              </a:rPr>
              <a:t>Mercure</a:t>
            </a:r>
            <a:endParaRPr lang="en-US" sz="1400" b="1" dirty="0">
              <a:solidFill>
                <a:schemeClr val="tx1"/>
              </a:solidFill>
            </a:endParaRPr>
          </a:p>
          <a:p>
            <a:pPr eaLnBrk="1" hangingPunct="1">
              <a:defRPr/>
            </a:pPr>
            <a:r>
              <a:rPr lang="en-US" sz="1400" b="1" dirty="0" err="1">
                <a:solidFill>
                  <a:schemeClr val="tx1"/>
                </a:solidFill>
              </a:rPr>
              <a:t>Berita</a:t>
            </a:r>
            <a:r>
              <a:rPr lang="en-US" sz="1400" b="1" dirty="0">
                <a:solidFill>
                  <a:schemeClr val="tx1"/>
                </a:solidFill>
              </a:rPr>
              <a:t> Acara </a:t>
            </a:r>
            <a:r>
              <a:rPr lang="en-US" sz="1400" b="1" dirty="0" err="1">
                <a:solidFill>
                  <a:schemeClr val="tx1"/>
                </a:solidFill>
              </a:rPr>
              <a:t>Pemutakhiran</a:t>
            </a:r>
            <a:r>
              <a:rPr lang="en-US" sz="1400" b="1" dirty="0">
                <a:solidFill>
                  <a:schemeClr val="tx1"/>
                </a:solidFill>
              </a:rPr>
              <a:t> Data </a:t>
            </a:r>
            <a:r>
              <a:rPr lang="en-US" sz="1400" b="1" dirty="0" err="1">
                <a:solidFill>
                  <a:schemeClr val="tx1"/>
                </a:solidFill>
              </a:rPr>
              <a:t>Tindak</a:t>
            </a:r>
            <a:r>
              <a:rPr lang="en-US" sz="1400" b="1" dirty="0">
                <a:solidFill>
                  <a:schemeClr val="tx1"/>
                </a:solidFill>
              </a:rPr>
              <a:t> </a:t>
            </a:r>
            <a:r>
              <a:rPr lang="en-US" sz="1400" b="1" dirty="0" err="1">
                <a:solidFill>
                  <a:schemeClr val="tx1"/>
                </a:solidFill>
              </a:rPr>
              <a:t>Lanjut</a:t>
            </a:r>
            <a:r>
              <a:rPr lang="en-US" sz="1400" b="1" dirty="0">
                <a:solidFill>
                  <a:schemeClr val="tx1"/>
                </a:solidFill>
              </a:rPr>
              <a:t> </a:t>
            </a:r>
            <a:r>
              <a:rPr lang="en-US" sz="1400" b="1" dirty="0" err="1">
                <a:solidFill>
                  <a:schemeClr val="tx1"/>
                </a:solidFill>
              </a:rPr>
              <a:t>hasil</a:t>
            </a:r>
            <a:r>
              <a:rPr lang="en-US" sz="1400" b="1" dirty="0">
                <a:solidFill>
                  <a:schemeClr val="tx1"/>
                </a:solidFill>
              </a:rPr>
              <a:t> </a:t>
            </a:r>
            <a:r>
              <a:rPr lang="en-US" sz="1400" b="1" dirty="0" err="1">
                <a:solidFill>
                  <a:schemeClr val="tx1"/>
                </a:solidFill>
              </a:rPr>
              <a:t>pemeriksaan</a:t>
            </a:r>
            <a:r>
              <a:rPr lang="en-US" sz="1400" b="1" dirty="0">
                <a:solidFill>
                  <a:schemeClr val="tx1"/>
                </a:solidFill>
              </a:rPr>
              <a:t> </a:t>
            </a:r>
            <a:r>
              <a:rPr lang="en-US" sz="1400" b="1" dirty="0" err="1">
                <a:solidFill>
                  <a:schemeClr val="tx1"/>
                </a:solidFill>
              </a:rPr>
              <a:t>Inspektorat</a:t>
            </a:r>
            <a:r>
              <a:rPr lang="en-US" sz="1400" b="1" dirty="0">
                <a:solidFill>
                  <a:schemeClr val="tx1"/>
                </a:solidFill>
              </a:rPr>
              <a:t> Kota </a:t>
            </a:r>
            <a:r>
              <a:rPr lang="en-US" sz="1400" b="1" dirty="0" err="1">
                <a:solidFill>
                  <a:schemeClr val="tx1"/>
                </a:solidFill>
              </a:rPr>
              <a:t>Mercure</a:t>
            </a:r>
            <a:r>
              <a:rPr lang="en-US" sz="1400" b="1" dirty="0">
                <a:solidFill>
                  <a:schemeClr val="tx1"/>
                </a:solidFill>
              </a:rPr>
              <a:t> </a:t>
            </a:r>
            <a:r>
              <a:rPr lang="en-US" sz="1400" b="1" dirty="0" err="1">
                <a:solidFill>
                  <a:schemeClr val="tx1"/>
                </a:solidFill>
              </a:rPr>
              <a:t>pada</a:t>
            </a:r>
            <a:r>
              <a:rPr lang="en-US" sz="1400" b="1" dirty="0">
                <a:solidFill>
                  <a:schemeClr val="tx1"/>
                </a:solidFill>
              </a:rPr>
              <a:t> </a:t>
            </a:r>
            <a:r>
              <a:rPr lang="en-US" sz="1400" b="1" dirty="0" err="1">
                <a:solidFill>
                  <a:schemeClr val="tx1"/>
                </a:solidFill>
              </a:rPr>
              <a:t>Dikominfostandi</a:t>
            </a:r>
            <a:r>
              <a:rPr lang="en-US" sz="1400" b="1" dirty="0">
                <a:solidFill>
                  <a:schemeClr val="tx1"/>
                </a:solidFill>
              </a:rPr>
              <a:t> </a:t>
            </a:r>
            <a:r>
              <a:rPr lang="en-US" sz="1400" b="1" dirty="0" err="1">
                <a:solidFill>
                  <a:schemeClr val="tx1"/>
                </a:solidFill>
              </a:rPr>
              <a:t>tagl</a:t>
            </a:r>
            <a:r>
              <a:rPr lang="en-US" sz="1400" b="1" dirty="0">
                <a:solidFill>
                  <a:schemeClr val="tx1"/>
                </a:solidFill>
              </a:rPr>
              <a:t> 4 </a:t>
            </a:r>
            <a:r>
              <a:rPr lang="en-US" sz="1400" b="1" dirty="0" err="1">
                <a:solidFill>
                  <a:schemeClr val="tx1"/>
                </a:solidFill>
              </a:rPr>
              <a:t>Februari</a:t>
            </a:r>
            <a:r>
              <a:rPr lang="en-US" sz="1400" b="1" dirty="0">
                <a:solidFill>
                  <a:schemeClr val="tx1"/>
                </a:solidFill>
              </a:rPr>
              <a:t> 2019 (</a:t>
            </a:r>
            <a:r>
              <a:rPr lang="en-US" sz="1400" b="1" dirty="0" err="1">
                <a:solidFill>
                  <a:schemeClr val="tx1"/>
                </a:solidFill>
              </a:rPr>
              <a:t>jumlah</a:t>
            </a:r>
            <a:r>
              <a:rPr lang="en-US" sz="1400" b="1" dirty="0">
                <a:solidFill>
                  <a:schemeClr val="tx1"/>
                </a:solidFill>
              </a:rPr>
              <a:t> </a:t>
            </a:r>
            <a:r>
              <a:rPr lang="en-US" sz="1400" b="1" dirty="0" err="1">
                <a:solidFill>
                  <a:schemeClr val="tx1"/>
                </a:solidFill>
              </a:rPr>
              <a:t>temuan</a:t>
            </a:r>
            <a:r>
              <a:rPr lang="en-US" sz="1400" b="1" dirty="0">
                <a:solidFill>
                  <a:schemeClr val="tx1"/>
                </a:solidFill>
              </a:rPr>
              <a:t> 5, </a:t>
            </a:r>
            <a:r>
              <a:rPr lang="en-US" sz="1400" b="1" dirty="0" err="1">
                <a:solidFill>
                  <a:schemeClr val="tx1"/>
                </a:solidFill>
              </a:rPr>
              <a:t>umlah</a:t>
            </a:r>
            <a:r>
              <a:rPr lang="en-US" sz="1400" b="1" dirty="0">
                <a:solidFill>
                  <a:schemeClr val="tx1"/>
                </a:solidFill>
              </a:rPr>
              <a:t> saran 5, </a:t>
            </a:r>
            <a:r>
              <a:rPr lang="en-US" sz="1400" b="1" dirty="0" err="1">
                <a:solidFill>
                  <a:schemeClr val="tx1"/>
                </a:solidFill>
              </a:rPr>
              <a:t>telah</a:t>
            </a:r>
            <a:r>
              <a:rPr lang="en-US" sz="1400" b="1" dirty="0">
                <a:solidFill>
                  <a:schemeClr val="tx1"/>
                </a:solidFill>
              </a:rPr>
              <a:t> </a:t>
            </a:r>
            <a:r>
              <a:rPr lang="en-US" sz="1400" b="1" dirty="0" err="1">
                <a:solidFill>
                  <a:schemeClr val="tx1"/>
                </a:solidFill>
              </a:rPr>
              <a:t>ditindak</a:t>
            </a:r>
            <a:r>
              <a:rPr lang="en-US" sz="1400" b="1" dirty="0">
                <a:solidFill>
                  <a:schemeClr val="tx1"/>
                </a:solidFill>
              </a:rPr>
              <a:t> </a:t>
            </a:r>
            <a:r>
              <a:rPr lang="en-US" sz="1400" b="1" dirty="0" err="1">
                <a:solidFill>
                  <a:schemeClr val="tx1"/>
                </a:solidFill>
              </a:rPr>
              <a:t>lanjuti</a:t>
            </a:r>
            <a:r>
              <a:rPr lang="en-US" sz="1400" b="1" dirty="0">
                <a:solidFill>
                  <a:schemeClr val="tx1"/>
                </a:solidFill>
              </a:rPr>
              <a:t> </a:t>
            </a:r>
            <a:r>
              <a:rPr lang="en-US" sz="1400" b="1" dirty="0" err="1">
                <a:solidFill>
                  <a:schemeClr val="tx1"/>
                </a:solidFill>
              </a:rPr>
              <a:t>seluruhnya</a:t>
            </a:r>
            <a:r>
              <a:rPr lang="en-US" sz="1400" b="1" dirty="0">
                <a:solidFill>
                  <a:schemeClr val="tx1"/>
                </a:solidFill>
              </a:rPr>
              <a:t>)</a:t>
            </a:r>
          </a:p>
          <a:p>
            <a:pPr eaLnBrk="1" hangingPunct="1">
              <a:defRPr/>
            </a:pPr>
            <a:r>
              <a:rPr lang="en-US" sz="1400" b="1" dirty="0" err="1">
                <a:solidFill>
                  <a:schemeClr val="tx1"/>
                </a:solidFill>
              </a:rPr>
              <a:t>Terdapat</a:t>
            </a:r>
            <a:r>
              <a:rPr lang="en-US" sz="1400" b="1" dirty="0">
                <a:solidFill>
                  <a:schemeClr val="tx1"/>
                </a:solidFill>
              </a:rPr>
              <a:t> </a:t>
            </a:r>
            <a:r>
              <a:rPr lang="en-US" sz="1400" b="1" dirty="0" err="1">
                <a:solidFill>
                  <a:schemeClr val="tx1"/>
                </a:solidFill>
              </a:rPr>
              <a:t>bukti</a:t>
            </a:r>
            <a:r>
              <a:rPr lang="en-US" sz="1400" b="1" dirty="0">
                <a:solidFill>
                  <a:schemeClr val="tx1"/>
                </a:solidFill>
              </a:rPr>
              <a:t> </a:t>
            </a:r>
            <a:r>
              <a:rPr lang="en-US" sz="1400" b="1" dirty="0" err="1">
                <a:solidFill>
                  <a:schemeClr val="tx1"/>
                </a:solidFill>
              </a:rPr>
              <a:t>fisik</a:t>
            </a:r>
            <a:r>
              <a:rPr lang="en-US" sz="1400" b="1" dirty="0">
                <a:solidFill>
                  <a:schemeClr val="tx1"/>
                </a:solidFill>
              </a:rPr>
              <a:t> </a:t>
            </a:r>
            <a:r>
              <a:rPr lang="en-US" sz="1400" b="1" dirty="0" err="1">
                <a:solidFill>
                  <a:schemeClr val="tx1"/>
                </a:solidFill>
              </a:rPr>
              <a:t>tindak</a:t>
            </a:r>
            <a:r>
              <a:rPr lang="en-US" sz="1400" b="1" dirty="0">
                <a:solidFill>
                  <a:schemeClr val="tx1"/>
                </a:solidFill>
              </a:rPr>
              <a:t> </a:t>
            </a:r>
            <a:r>
              <a:rPr lang="en-US" sz="1400" b="1" dirty="0" err="1">
                <a:solidFill>
                  <a:schemeClr val="tx1"/>
                </a:solidFill>
              </a:rPr>
              <a:t>lanjut</a:t>
            </a:r>
            <a:r>
              <a:rPr lang="en-US" sz="1400" b="1" dirty="0">
                <a:solidFill>
                  <a:schemeClr val="tx1"/>
                </a:solidFill>
              </a:rPr>
              <a:t>.</a:t>
            </a:r>
          </a:p>
          <a:p>
            <a:pPr eaLnBrk="1" hangingPunct="1">
              <a:defRPr/>
            </a:pPr>
            <a:endParaRPr lang="en-US" sz="2000" b="1" dirty="0">
              <a:solidFill>
                <a:schemeClr val="tx1"/>
              </a:solidFill>
            </a:endParaRPr>
          </a:p>
          <a:p>
            <a:pPr eaLnBrk="1" hangingPunct="1">
              <a:defRPr/>
            </a:pPr>
            <a:endParaRPr lang="en-US" sz="1400" dirty="0">
              <a:solidFill>
                <a:schemeClr val="tx1"/>
              </a:solidFill>
            </a:endParaRPr>
          </a:p>
          <a:p>
            <a:pPr eaLnBrk="1" hangingPunct="1">
              <a:defRPr/>
            </a:pPr>
            <a:endParaRPr lang="en-US" sz="1400" dirty="0">
              <a:solidFill>
                <a:schemeClr val="tx1"/>
              </a:solidFill>
            </a:endParaRPr>
          </a:p>
        </p:txBody>
      </p:sp>
    </p:spTree>
    <p:extLst>
      <p:ext uri="{BB962C8B-B14F-4D97-AF65-F5344CB8AC3E}">
        <p14:creationId xmlns:p14="http://schemas.microsoft.com/office/powerpoint/2010/main" val="3324325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bwMode="grayWhite">
          <a:xfrm>
            <a:off x="-20638" y="46038"/>
            <a:ext cx="9118601" cy="646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normAutofit fontScale="700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defRPr/>
            </a:pPr>
            <a:r>
              <a:rPr lang="en-US" sz="3600" u="sng" dirty="0">
                <a:solidFill>
                  <a:schemeClr val="tx1"/>
                </a:solidFill>
                <a:latin typeface="Bahnschrift Light SemiCondensed" pitchFamily="34" charset="0"/>
              </a:rPr>
              <a:t>1.8 </a:t>
            </a:r>
            <a:r>
              <a:rPr lang="en-US" sz="3600" u="sng" dirty="0" err="1">
                <a:solidFill>
                  <a:schemeClr val="tx1"/>
                </a:solidFill>
                <a:latin typeface="Bahnschrift Light SemiCondensed" pitchFamily="34" charset="0"/>
              </a:rPr>
              <a:t>Hubungan</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Kerja</a:t>
            </a:r>
            <a:r>
              <a:rPr lang="en-US" sz="3600" u="sng" dirty="0">
                <a:solidFill>
                  <a:schemeClr val="tx1"/>
                </a:solidFill>
                <a:latin typeface="Bahnschrift Light SemiCondensed" pitchFamily="34" charset="0"/>
              </a:rPr>
              <a:t> yang </a:t>
            </a:r>
            <a:r>
              <a:rPr lang="en-US" sz="3600" u="sng" dirty="0" err="1">
                <a:solidFill>
                  <a:schemeClr val="tx1"/>
                </a:solidFill>
                <a:latin typeface="Bahnschrift Light SemiCondensed" pitchFamily="34" charset="0"/>
              </a:rPr>
              <a:t>Baik</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dengan</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Instansi</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Pemerintah</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Terkait</a:t>
            </a:r>
            <a:endParaRPr lang="ru-RU" sz="3600" u="sng" dirty="0">
              <a:solidFill>
                <a:schemeClr val="tx1"/>
              </a:solidFill>
              <a:latin typeface="Bahnschrift Light SemiCondensed" pitchFamily="34" charset="0"/>
            </a:endParaRPr>
          </a:p>
        </p:txBody>
      </p:sp>
      <p:sp>
        <p:nvSpPr>
          <p:cNvPr id="3" name="Rectangle 2"/>
          <p:cNvSpPr/>
          <p:nvPr/>
        </p:nvSpPr>
        <p:spPr>
          <a:xfrm>
            <a:off x="84138" y="981075"/>
            <a:ext cx="4392612" cy="3816350"/>
          </a:xfrm>
          <a:prstGeom prst="rect">
            <a:avLst/>
          </a:prstGeom>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en-US" sz="2000" b="1" dirty="0">
                <a:solidFill>
                  <a:schemeClr val="tx1"/>
                </a:solidFill>
              </a:rPr>
              <a:t>Level 1</a:t>
            </a:r>
            <a:endParaRPr lang="en-US" sz="2000" dirty="0">
              <a:solidFill>
                <a:schemeClr val="tx1"/>
              </a:solidFill>
            </a:endParaRPr>
          </a:p>
          <a:p>
            <a:pPr eaLnBrk="1" hangingPunct="1">
              <a:defRPr/>
            </a:pPr>
            <a:r>
              <a:rPr lang="en-US" sz="1600" dirty="0" err="1">
                <a:solidFill>
                  <a:schemeClr val="tx1"/>
                </a:solidFill>
              </a:rPr>
              <a:t>Peraturan</a:t>
            </a:r>
            <a:r>
              <a:rPr lang="en-US" sz="1600" dirty="0">
                <a:solidFill>
                  <a:schemeClr val="tx1"/>
                </a:solidFill>
              </a:rPr>
              <a:t> Daerah Kota </a:t>
            </a:r>
            <a:r>
              <a:rPr lang="en-US" sz="1600" dirty="0" err="1">
                <a:solidFill>
                  <a:schemeClr val="tx1"/>
                </a:solidFill>
              </a:rPr>
              <a:t>Mercure</a:t>
            </a:r>
            <a:r>
              <a:rPr lang="en-US" sz="1600" dirty="0">
                <a:solidFill>
                  <a:schemeClr val="tx1"/>
                </a:solidFill>
              </a:rPr>
              <a:t> </a:t>
            </a:r>
            <a:r>
              <a:rPr lang="en-US" sz="1600" dirty="0" err="1">
                <a:solidFill>
                  <a:schemeClr val="tx1"/>
                </a:solidFill>
              </a:rPr>
              <a:t>Nomor</a:t>
            </a:r>
            <a:r>
              <a:rPr lang="en-US" sz="1600" dirty="0">
                <a:solidFill>
                  <a:schemeClr val="tx1"/>
                </a:solidFill>
              </a:rPr>
              <a:t> 2 </a:t>
            </a:r>
            <a:r>
              <a:rPr lang="en-US" sz="1600" dirty="0" err="1">
                <a:solidFill>
                  <a:schemeClr val="tx1"/>
                </a:solidFill>
              </a:rPr>
              <a:t>Tahun</a:t>
            </a:r>
            <a:r>
              <a:rPr lang="en-US" sz="1600" dirty="0">
                <a:solidFill>
                  <a:schemeClr val="tx1"/>
                </a:solidFill>
              </a:rPr>
              <a:t> 2018 </a:t>
            </a:r>
            <a:r>
              <a:rPr lang="en-US" sz="1600" dirty="0" err="1">
                <a:solidFill>
                  <a:schemeClr val="tx1"/>
                </a:solidFill>
              </a:rPr>
              <a:t>tanggal</a:t>
            </a:r>
            <a:r>
              <a:rPr lang="en-US" sz="1600" dirty="0">
                <a:solidFill>
                  <a:schemeClr val="tx1"/>
                </a:solidFill>
              </a:rPr>
              <a:t> 29 </a:t>
            </a:r>
            <a:r>
              <a:rPr lang="en-US" sz="1600" dirty="0" err="1">
                <a:solidFill>
                  <a:schemeClr val="tx1"/>
                </a:solidFill>
              </a:rPr>
              <a:t>Januari</a:t>
            </a:r>
            <a:r>
              <a:rPr lang="en-US" sz="1600" dirty="0">
                <a:solidFill>
                  <a:schemeClr val="tx1"/>
                </a:solidFill>
              </a:rPr>
              <a:t> 2018 </a:t>
            </a:r>
            <a:r>
              <a:rPr lang="en-US" sz="1600" dirty="0" err="1">
                <a:solidFill>
                  <a:schemeClr val="tx1"/>
                </a:solidFill>
              </a:rPr>
              <a:t>tentang</a:t>
            </a:r>
            <a:r>
              <a:rPr lang="en-US" sz="1600" dirty="0">
                <a:solidFill>
                  <a:schemeClr val="tx1"/>
                </a:solidFill>
              </a:rPr>
              <a:t> </a:t>
            </a:r>
            <a:r>
              <a:rPr lang="en-US" sz="1600" dirty="0" err="1">
                <a:solidFill>
                  <a:schemeClr val="tx1"/>
                </a:solidFill>
              </a:rPr>
              <a:t>Pengelolaan</a:t>
            </a:r>
            <a:r>
              <a:rPr lang="en-US" sz="1600" dirty="0">
                <a:solidFill>
                  <a:schemeClr val="tx1"/>
                </a:solidFill>
              </a:rPr>
              <a:t> </a:t>
            </a:r>
            <a:r>
              <a:rPr lang="en-US" sz="1600" dirty="0" err="1">
                <a:solidFill>
                  <a:schemeClr val="tx1"/>
                </a:solidFill>
              </a:rPr>
              <a:t>Barang</a:t>
            </a:r>
            <a:r>
              <a:rPr lang="en-US" sz="1600" dirty="0">
                <a:solidFill>
                  <a:schemeClr val="tx1"/>
                </a:solidFill>
              </a:rPr>
              <a:t> </a:t>
            </a:r>
            <a:r>
              <a:rPr lang="en-US" sz="1600" dirty="0" err="1">
                <a:solidFill>
                  <a:schemeClr val="tx1"/>
                </a:solidFill>
              </a:rPr>
              <a:t>Milik</a:t>
            </a:r>
            <a:r>
              <a:rPr lang="en-US" sz="1600" dirty="0">
                <a:solidFill>
                  <a:schemeClr val="tx1"/>
                </a:solidFill>
              </a:rPr>
              <a:t> Daerah </a:t>
            </a:r>
          </a:p>
          <a:p>
            <a:pPr eaLnBrk="1" hangingPunct="1">
              <a:defRPr/>
            </a:pPr>
            <a:r>
              <a:rPr lang="en-US" sz="1600" dirty="0" err="1">
                <a:solidFill>
                  <a:schemeClr val="tx1"/>
                </a:solidFill>
              </a:rPr>
              <a:t>ayat</a:t>
            </a:r>
            <a:r>
              <a:rPr lang="en-US" sz="1600" dirty="0">
                <a:solidFill>
                  <a:schemeClr val="tx1"/>
                </a:solidFill>
              </a:rPr>
              <a:t> (9) "</a:t>
            </a:r>
            <a:r>
              <a:rPr lang="en-US" sz="1600" dirty="0" err="1">
                <a:solidFill>
                  <a:schemeClr val="tx1"/>
                </a:solidFill>
              </a:rPr>
              <a:t>Pengelola</a:t>
            </a:r>
            <a:r>
              <a:rPr lang="en-US" sz="1600" dirty="0">
                <a:solidFill>
                  <a:schemeClr val="tx1"/>
                </a:solidFill>
              </a:rPr>
              <a:t> </a:t>
            </a:r>
            <a:r>
              <a:rPr lang="en-US" sz="1600" dirty="0" err="1">
                <a:solidFill>
                  <a:schemeClr val="tx1"/>
                </a:solidFill>
              </a:rPr>
              <a:t>Barang</a:t>
            </a:r>
            <a:r>
              <a:rPr lang="en-US" sz="1600" dirty="0">
                <a:solidFill>
                  <a:schemeClr val="tx1"/>
                </a:solidFill>
              </a:rPr>
              <a:t> </a:t>
            </a:r>
            <a:r>
              <a:rPr lang="en-US" sz="1600" dirty="0" err="1">
                <a:solidFill>
                  <a:schemeClr val="tx1"/>
                </a:solidFill>
              </a:rPr>
              <a:t>Milik</a:t>
            </a:r>
            <a:r>
              <a:rPr lang="en-US" sz="1600" dirty="0">
                <a:solidFill>
                  <a:schemeClr val="tx1"/>
                </a:solidFill>
              </a:rPr>
              <a:t> Daerah yang </a:t>
            </a:r>
            <a:r>
              <a:rPr lang="en-US" sz="1600" dirty="0" err="1">
                <a:solidFill>
                  <a:schemeClr val="tx1"/>
                </a:solidFill>
              </a:rPr>
              <a:t>selanjutnya</a:t>
            </a:r>
            <a:r>
              <a:rPr lang="en-US" sz="1600" dirty="0">
                <a:solidFill>
                  <a:schemeClr val="tx1"/>
                </a:solidFill>
              </a:rPr>
              <a:t> </a:t>
            </a:r>
            <a:r>
              <a:rPr lang="en-US" sz="1600" dirty="0" err="1">
                <a:solidFill>
                  <a:schemeClr val="tx1"/>
                </a:solidFill>
              </a:rPr>
              <a:t>disebut</a:t>
            </a:r>
            <a:r>
              <a:rPr lang="en-US" sz="1600" dirty="0">
                <a:solidFill>
                  <a:schemeClr val="tx1"/>
                </a:solidFill>
              </a:rPr>
              <a:t> </a:t>
            </a:r>
            <a:r>
              <a:rPr lang="en-US" sz="1600" dirty="0" err="1">
                <a:solidFill>
                  <a:schemeClr val="tx1"/>
                </a:solidFill>
              </a:rPr>
              <a:t>Pengelola</a:t>
            </a:r>
            <a:r>
              <a:rPr lang="en-US" sz="1600" dirty="0">
                <a:solidFill>
                  <a:schemeClr val="tx1"/>
                </a:solidFill>
              </a:rPr>
              <a:t> </a:t>
            </a:r>
            <a:r>
              <a:rPr lang="en-US" sz="1600" dirty="0" err="1">
                <a:solidFill>
                  <a:schemeClr val="tx1"/>
                </a:solidFill>
              </a:rPr>
              <a:t>Barang</a:t>
            </a:r>
            <a:r>
              <a:rPr lang="en-US" sz="1600" dirty="0">
                <a:solidFill>
                  <a:schemeClr val="tx1"/>
                </a:solidFill>
              </a:rPr>
              <a:t> </a:t>
            </a:r>
            <a:r>
              <a:rPr lang="en-US" sz="1600" dirty="0" err="1">
                <a:solidFill>
                  <a:schemeClr val="tx1"/>
                </a:solidFill>
              </a:rPr>
              <a:t>adalah</a:t>
            </a:r>
            <a:r>
              <a:rPr lang="en-US" sz="1600" dirty="0">
                <a:solidFill>
                  <a:schemeClr val="tx1"/>
                </a:solidFill>
              </a:rPr>
              <a:t> </a:t>
            </a:r>
            <a:r>
              <a:rPr lang="en-US" sz="1600" dirty="0" err="1">
                <a:solidFill>
                  <a:schemeClr val="tx1"/>
                </a:solidFill>
              </a:rPr>
              <a:t>pejabat</a:t>
            </a:r>
            <a:r>
              <a:rPr lang="en-US" sz="1600" dirty="0">
                <a:solidFill>
                  <a:schemeClr val="tx1"/>
                </a:solidFill>
              </a:rPr>
              <a:t> yang </a:t>
            </a:r>
            <a:r>
              <a:rPr lang="en-US" sz="1600" dirty="0" err="1">
                <a:solidFill>
                  <a:schemeClr val="tx1"/>
                </a:solidFill>
              </a:rPr>
              <a:t>berwenang</a:t>
            </a:r>
            <a:r>
              <a:rPr lang="en-US" sz="1600" dirty="0">
                <a:solidFill>
                  <a:schemeClr val="tx1"/>
                </a:solidFill>
              </a:rPr>
              <a:t> </a:t>
            </a:r>
            <a:r>
              <a:rPr lang="en-US" sz="1600" dirty="0" err="1">
                <a:solidFill>
                  <a:schemeClr val="tx1"/>
                </a:solidFill>
              </a:rPr>
              <a:t>dan</a:t>
            </a:r>
            <a:r>
              <a:rPr lang="en-US" sz="1600" dirty="0">
                <a:solidFill>
                  <a:schemeClr val="tx1"/>
                </a:solidFill>
              </a:rPr>
              <a:t> </a:t>
            </a:r>
            <a:r>
              <a:rPr lang="en-US" sz="1600" dirty="0" err="1">
                <a:solidFill>
                  <a:schemeClr val="tx1"/>
                </a:solidFill>
              </a:rPr>
              <a:t>bertanggung</a:t>
            </a:r>
            <a:r>
              <a:rPr lang="en-US" sz="1600" dirty="0">
                <a:solidFill>
                  <a:schemeClr val="tx1"/>
                </a:solidFill>
              </a:rPr>
              <a:t> </a:t>
            </a:r>
            <a:r>
              <a:rPr lang="en-US" sz="1600" dirty="0" err="1">
                <a:solidFill>
                  <a:schemeClr val="tx1"/>
                </a:solidFill>
              </a:rPr>
              <a:t>jawab</a:t>
            </a:r>
            <a:r>
              <a:rPr lang="en-US" sz="1600" dirty="0">
                <a:solidFill>
                  <a:schemeClr val="tx1"/>
                </a:solidFill>
              </a:rPr>
              <a:t> </a:t>
            </a:r>
            <a:r>
              <a:rPr lang="en-US" sz="1600" dirty="0" err="1">
                <a:solidFill>
                  <a:schemeClr val="tx1"/>
                </a:solidFill>
              </a:rPr>
              <a:t>melakukan</a:t>
            </a:r>
            <a:r>
              <a:rPr lang="en-US" sz="1600" dirty="0">
                <a:solidFill>
                  <a:schemeClr val="tx1"/>
                </a:solidFill>
              </a:rPr>
              <a:t> </a:t>
            </a:r>
            <a:r>
              <a:rPr lang="en-US" sz="1600" dirty="0" err="1">
                <a:solidFill>
                  <a:schemeClr val="tx1"/>
                </a:solidFill>
              </a:rPr>
              <a:t>koordinasi</a:t>
            </a:r>
            <a:r>
              <a:rPr lang="en-US" sz="1600" dirty="0">
                <a:solidFill>
                  <a:schemeClr val="tx1"/>
                </a:solidFill>
              </a:rPr>
              <a:t> </a:t>
            </a:r>
            <a:r>
              <a:rPr lang="en-US" sz="1600" dirty="0" err="1">
                <a:solidFill>
                  <a:schemeClr val="tx1"/>
                </a:solidFill>
              </a:rPr>
              <a:t>pengelolaan</a:t>
            </a:r>
            <a:r>
              <a:rPr lang="en-US" sz="1600" dirty="0">
                <a:solidFill>
                  <a:schemeClr val="tx1"/>
                </a:solidFill>
              </a:rPr>
              <a:t> </a:t>
            </a:r>
            <a:r>
              <a:rPr lang="en-US" sz="1600" dirty="0" err="1">
                <a:solidFill>
                  <a:schemeClr val="tx1"/>
                </a:solidFill>
              </a:rPr>
              <a:t>barang</a:t>
            </a:r>
            <a:r>
              <a:rPr lang="en-US" sz="1600" dirty="0">
                <a:solidFill>
                  <a:schemeClr val="tx1"/>
                </a:solidFill>
              </a:rPr>
              <a:t> </a:t>
            </a:r>
            <a:r>
              <a:rPr lang="en-US" sz="1600" dirty="0" err="1">
                <a:solidFill>
                  <a:schemeClr val="tx1"/>
                </a:solidFill>
              </a:rPr>
              <a:t>milik</a:t>
            </a:r>
            <a:r>
              <a:rPr lang="en-US" sz="1600" dirty="0">
                <a:solidFill>
                  <a:schemeClr val="tx1"/>
                </a:solidFill>
              </a:rPr>
              <a:t> </a:t>
            </a:r>
            <a:r>
              <a:rPr lang="en-US" sz="1600" dirty="0" err="1">
                <a:solidFill>
                  <a:schemeClr val="tx1"/>
                </a:solidFill>
              </a:rPr>
              <a:t>daerah</a:t>
            </a:r>
            <a:r>
              <a:rPr lang="en-US" sz="1600" dirty="0">
                <a:solidFill>
                  <a:schemeClr val="tx1"/>
                </a:solidFill>
              </a:rPr>
              <a:t>". </a:t>
            </a:r>
          </a:p>
          <a:p>
            <a:pPr eaLnBrk="1" hangingPunct="1">
              <a:defRPr/>
            </a:pPr>
            <a:r>
              <a:rPr lang="en-US" sz="1400" dirty="0" err="1">
                <a:solidFill>
                  <a:schemeClr val="tx1"/>
                </a:solidFill>
              </a:rPr>
              <a:t>Pengurus</a:t>
            </a:r>
            <a:r>
              <a:rPr lang="en-US" sz="1400" dirty="0">
                <a:solidFill>
                  <a:schemeClr val="tx1"/>
                </a:solidFill>
              </a:rPr>
              <a:t> </a:t>
            </a:r>
            <a:r>
              <a:rPr lang="en-US" sz="1400" dirty="0" err="1">
                <a:solidFill>
                  <a:schemeClr val="tx1"/>
                </a:solidFill>
              </a:rPr>
              <a:t>Barang</a:t>
            </a:r>
            <a:r>
              <a:rPr lang="en-US" sz="1400" dirty="0">
                <a:solidFill>
                  <a:schemeClr val="tx1"/>
                </a:solidFill>
              </a:rPr>
              <a:t> </a:t>
            </a:r>
            <a:r>
              <a:rPr lang="en-US" sz="1400" dirty="0" err="1">
                <a:solidFill>
                  <a:schemeClr val="tx1"/>
                </a:solidFill>
              </a:rPr>
              <a:t>Pengguna</a:t>
            </a:r>
            <a:r>
              <a:rPr lang="en-US" sz="1400" dirty="0">
                <a:solidFill>
                  <a:schemeClr val="tx1"/>
                </a:solidFill>
              </a:rPr>
              <a:t> </a:t>
            </a:r>
            <a:r>
              <a:rPr lang="en-US" sz="1400" dirty="0" err="1">
                <a:solidFill>
                  <a:schemeClr val="tx1"/>
                </a:solidFill>
              </a:rPr>
              <a:t>sebagaimana</a:t>
            </a:r>
            <a:r>
              <a:rPr lang="en-US" sz="1400" dirty="0">
                <a:solidFill>
                  <a:schemeClr val="tx1"/>
                </a:solidFill>
              </a:rPr>
              <a:t> </a:t>
            </a:r>
            <a:r>
              <a:rPr lang="en-US" sz="1400" dirty="0" err="1">
                <a:solidFill>
                  <a:schemeClr val="tx1"/>
                </a:solidFill>
              </a:rPr>
              <a:t>dimaksud</a:t>
            </a:r>
            <a:r>
              <a:rPr lang="en-US" sz="1400" dirty="0">
                <a:solidFill>
                  <a:schemeClr val="tx1"/>
                </a:solidFill>
              </a:rPr>
              <a:t> </a:t>
            </a:r>
            <a:r>
              <a:rPr lang="en-US" sz="1400" dirty="0" err="1">
                <a:solidFill>
                  <a:schemeClr val="tx1"/>
                </a:solidFill>
              </a:rPr>
              <a:t>pada</a:t>
            </a:r>
            <a:r>
              <a:rPr lang="en-US" sz="1400" dirty="0">
                <a:solidFill>
                  <a:schemeClr val="tx1"/>
                </a:solidFill>
              </a:rPr>
              <a:t> </a:t>
            </a:r>
            <a:r>
              <a:rPr lang="en-US" sz="1400" dirty="0" err="1">
                <a:solidFill>
                  <a:schemeClr val="tx1"/>
                </a:solidFill>
              </a:rPr>
              <a:t>ayat</a:t>
            </a:r>
            <a:r>
              <a:rPr lang="en-US" sz="1400" dirty="0">
                <a:solidFill>
                  <a:schemeClr val="tx1"/>
                </a:solidFill>
              </a:rPr>
              <a:t> (1) </a:t>
            </a:r>
            <a:r>
              <a:rPr lang="en-US" sz="1400" dirty="0" err="1">
                <a:solidFill>
                  <a:schemeClr val="tx1"/>
                </a:solidFill>
              </a:rPr>
              <a:t>berwenang</a:t>
            </a:r>
            <a:r>
              <a:rPr lang="en-US" sz="1400" dirty="0">
                <a:solidFill>
                  <a:schemeClr val="tx1"/>
                </a:solidFill>
              </a:rPr>
              <a:t> </a:t>
            </a:r>
            <a:r>
              <a:rPr lang="en-US" sz="1400" dirty="0" err="1">
                <a:solidFill>
                  <a:schemeClr val="tx1"/>
                </a:solidFill>
              </a:rPr>
              <a:t>dan</a:t>
            </a:r>
            <a:r>
              <a:rPr lang="en-US" sz="1400" dirty="0">
                <a:solidFill>
                  <a:schemeClr val="tx1"/>
                </a:solidFill>
              </a:rPr>
              <a:t> </a:t>
            </a:r>
            <a:r>
              <a:rPr lang="en-US" sz="1400" dirty="0" err="1">
                <a:solidFill>
                  <a:schemeClr val="tx1"/>
                </a:solidFill>
              </a:rPr>
              <a:t>bertanggung</a:t>
            </a:r>
            <a:r>
              <a:rPr lang="en-US" sz="1400" dirty="0">
                <a:solidFill>
                  <a:schemeClr val="tx1"/>
                </a:solidFill>
              </a:rPr>
              <a:t> </a:t>
            </a:r>
            <a:r>
              <a:rPr lang="en-US" sz="1400" dirty="0" err="1">
                <a:solidFill>
                  <a:schemeClr val="tx1"/>
                </a:solidFill>
              </a:rPr>
              <a:t>jawab</a:t>
            </a:r>
            <a:r>
              <a:rPr lang="en-US" sz="1400" dirty="0">
                <a:solidFill>
                  <a:schemeClr val="tx1"/>
                </a:solidFill>
              </a:rPr>
              <a:t>: </a:t>
            </a:r>
          </a:p>
          <a:p>
            <a:pPr eaLnBrk="1" hangingPunct="1">
              <a:defRPr/>
            </a:pPr>
            <a:r>
              <a:rPr lang="en-US" sz="1400" dirty="0">
                <a:solidFill>
                  <a:schemeClr val="tx1"/>
                </a:solidFill>
              </a:rPr>
              <a:t>Point q. </a:t>
            </a:r>
            <a:r>
              <a:rPr lang="en-US" sz="1400" dirty="0" err="1">
                <a:solidFill>
                  <a:schemeClr val="tx1"/>
                </a:solidFill>
              </a:rPr>
              <a:t>Melakukan</a:t>
            </a:r>
            <a:r>
              <a:rPr lang="en-US" sz="1400" dirty="0">
                <a:solidFill>
                  <a:schemeClr val="tx1"/>
                </a:solidFill>
              </a:rPr>
              <a:t> </a:t>
            </a:r>
            <a:r>
              <a:rPr lang="en-US" sz="1400" dirty="0" err="1">
                <a:solidFill>
                  <a:schemeClr val="tx1"/>
                </a:solidFill>
              </a:rPr>
              <a:t>rekonsiliasi</a:t>
            </a:r>
            <a:r>
              <a:rPr lang="en-US" sz="1400" dirty="0">
                <a:solidFill>
                  <a:schemeClr val="tx1"/>
                </a:solidFill>
              </a:rPr>
              <a:t> </a:t>
            </a:r>
            <a:r>
              <a:rPr lang="en-US" sz="1400" dirty="0" err="1">
                <a:solidFill>
                  <a:schemeClr val="tx1"/>
                </a:solidFill>
              </a:rPr>
              <a:t>dalam</a:t>
            </a:r>
            <a:r>
              <a:rPr lang="en-US" sz="1400" dirty="0">
                <a:solidFill>
                  <a:schemeClr val="tx1"/>
                </a:solidFill>
              </a:rPr>
              <a:t> </a:t>
            </a:r>
            <a:r>
              <a:rPr lang="en-US" sz="1400" dirty="0" err="1">
                <a:solidFill>
                  <a:schemeClr val="tx1"/>
                </a:solidFill>
              </a:rPr>
              <a:t>rangka</a:t>
            </a:r>
            <a:r>
              <a:rPr lang="en-US" sz="1400" dirty="0">
                <a:solidFill>
                  <a:schemeClr val="tx1"/>
                </a:solidFill>
              </a:rPr>
              <a:t> </a:t>
            </a:r>
            <a:r>
              <a:rPr lang="en-US" sz="1400" dirty="0" err="1">
                <a:solidFill>
                  <a:schemeClr val="tx1"/>
                </a:solidFill>
              </a:rPr>
              <a:t>penyusunan</a:t>
            </a:r>
            <a:r>
              <a:rPr lang="en-US" sz="1400" dirty="0">
                <a:solidFill>
                  <a:schemeClr val="tx1"/>
                </a:solidFill>
              </a:rPr>
              <a:t> </a:t>
            </a:r>
            <a:r>
              <a:rPr lang="en-US" sz="1400" dirty="0" err="1">
                <a:solidFill>
                  <a:schemeClr val="tx1"/>
                </a:solidFill>
              </a:rPr>
              <a:t>laporan</a:t>
            </a:r>
            <a:r>
              <a:rPr lang="en-US" sz="1400" dirty="0">
                <a:solidFill>
                  <a:schemeClr val="tx1"/>
                </a:solidFill>
              </a:rPr>
              <a:t> </a:t>
            </a:r>
            <a:r>
              <a:rPr lang="en-US" sz="1400" dirty="0" err="1">
                <a:solidFill>
                  <a:schemeClr val="tx1"/>
                </a:solidFill>
              </a:rPr>
              <a:t>barang</a:t>
            </a:r>
            <a:r>
              <a:rPr lang="en-US" sz="1400" dirty="0">
                <a:solidFill>
                  <a:schemeClr val="tx1"/>
                </a:solidFill>
              </a:rPr>
              <a:t> </a:t>
            </a:r>
            <a:r>
              <a:rPr lang="en-US" sz="1400" dirty="0" err="1">
                <a:solidFill>
                  <a:schemeClr val="tx1"/>
                </a:solidFill>
              </a:rPr>
              <a:t>Pengguna</a:t>
            </a:r>
            <a:r>
              <a:rPr lang="en-US" sz="1400" dirty="0">
                <a:solidFill>
                  <a:schemeClr val="tx1"/>
                </a:solidFill>
              </a:rPr>
              <a:t> </a:t>
            </a:r>
            <a:r>
              <a:rPr lang="en-US" sz="1400" dirty="0" err="1">
                <a:solidFill>
                  <a:schemeClr val="tx1"/>
                </a:solidFill>
              </a:rPr>
              <a:t>Barang</a:t>
            </a:r>
            <a:r>
              <a:rPr lang="en-US" sz="1400" dirty="0">
                <a:solidFill>
                  <a:schemeClr val="tx1"/>
                </a:solidFill>
              </a:rPr>
              <a:t> </a:t>
            </a:r>
            <a:r>
              <a:rPr lang="en-US" sz="1400" dirty="0" err="1">
                <a:solidFill>
                  <a:schemeClr val="tx1"/>
                </a:solidFill>
              </a:rPr>
              <a:t>dan</a:t>
            </a:r>
            <a:r>
              <a:rPr lang="en-US" sz="1400" dirty="0">
                <a:solidFill>
                  <a:schemeClr val="tx1"/>
                </a:solidFill>
              </a:rPr>
              <a:t> </a:t>
            </a:r>
            <a:r>
              <a:rPr lang="en-US" sz="1400" dirty="0" err="1">
                <a:solidFill>
                  <a:schemeClr val="tx1"/>
                </a:solidFill>
              </a:rPr>
              <a:t>laporan</a:t>
            </a:r>
            <a:r>
              <a:rPr lang="en-US" sz="1400" dirty="0">
                <a:solidFill>
                  <a:schemeClr val="tx1"/>
                </a:solidFill>
              </a:rPr>
              <a:t> </a:t>
            </a:r>
            <a:r>
              <a:rPr lang="en-US" sz="1400" dirty="0" err="1">
                <a:solidFill>
                  <a:schemeClr val="tx1"/>
                </a:solidFill>
              </a:rPr>
              <a:t>Barang</a:t>
            </a:r>
            <a:r>
              <a:rPr lang="en-US" sz="1400" dirty="0">
                <a:solidFill>
                  <a:schemeClr val="tx1"/>
                </a:solidFill>
              </a:rPr>
              <a:t> </a:t>
            </a:r>
            <a:r>
              <a:rPr lang="en-US" sz="1400" dirty="0" err="1">
                <a:solidFill>
                  <a:schemeClr val="tx1"/>
                </a:solidFill>
              </a:rPr>
              <a:t>Milik</a:t>
            </a:r>
            <a:r>
              <a:rPr lang="en-US" sz="1400" dirty="0">
                <a:solidFill>
                  <a:schemeClr val="tx1"/>
                </a:solidFill>
              </a:rPr>
              <a:t> Daerah </a:t>
            </a: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r>
              <a:rPr lang="en-US" sz="1400" b="1" dirty="0">
                <a:solidFill>
                  <a:schemeClr val="tx1"/>
                </a:solidFill>
              </a:rPr>
              <a:t> </a:t>
            </a:r>
          </a:p>
          <a:p>
            <a:pPr eaLnBrk="1" hangingPunct="1">
              <a:defRPr/>
            </a:pPr>
            <a:endParaRPr lang="en-US" sz="1400" b="1" dirty="0">
              <a:solidFill>
                <a:schemeClr val="tx1"/>
              </a:solidFill>
            </a:endParaRPr>
          </a:p>
          <a:p>
            <a:pPr eaLnBrk="1" hangingPunct="1">
              <a:defRPr/>
            </a:pPr>
            <a:endParaRPr lang="en-US" sz="1400" dirty="0">
              <a:solidFill>
                <a:schemeClr val="tx1"/>
              </a:solidFill>
            </a:endParaRPr>
          </a:p>
        </p:txBody>
      </p:sp>
      <p:sp>
        <p:nvSpPr>
          <p:cNvPr id="8" name="Rectangle 7"/>
          <p:cNvSpPr/>
          <p:nvPr/>
        </p:nvSpPr>
        <p:spPr>
          <a:xfrm>
            <a:off x="4705350" y="979488"/>
            <a:ext cx="4392613" cy="38179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eaLnBrk="1" hangingPunct="1">
              <a:defRPr/>
            </a:pPr>
            <a:r>
              <a:rPr lang="en-US" sz="2000" b="1" dirty="0">
                <a:solidFill>
                  <a:schemeClr val="tx1"/>
                </a:solidFill>
              </a:rPr>
              <a:t>Level 2</a:t>
            </a:r>
          </a:p>
          <a:p>
            <a:pPr eaLnBrk="1" hangingPunct="1">
              <a:defRPr/>
            </a:pPr>
            <a:endParaRPr lang="en-US" sz="2000" b="1" dirty="0">
              <a:solidFill>
                <a:schemeClr val="tx1"/>
              </a:solidFill>
            </a:endParaRPr>
          </a:p>
          <a:p>
            <a:pPr eaLnBrk="1" hangingPunct="1">
              <a:defRPr/>
            </a:pPr>
            <a:r>
              <a:rPr lang="en-US" sz="2000" dirty="0">
                <a:solidFill>
                  <a:schemeClr val="tx1"/>
                </a:solidFill>
              </a:rPr>
              <a:t>Website JDIH :</a:t>
            </a:r>
          </a:p>
          <a:p>
            <a:pPr eaLnBrk="1" hangingPunct="1">
              <a:defRPr/>
            </a:pPr>
            <a:r>
              <a:rPr lang="en-US" sz="2000" dirty="0" err="1">
                <a:solidFill>
                  <a:schemeClr val="tx1"/>
                </a:solidFill>
              </a:rPr>
              <a:t>Peraturan</a:t>
            </a:r>
            <a:r>
              <a:rPr lang="en-US" sz="2000" dirty="0">
                <a:solidFill>
                  <a:schemeClr val="tx1"/>
                </a:solidFill>
              </a:rPr>
              <a:t> Daerah Kota </a:t>
            </a:r>
            <a:r>
              <a:rPr lang="en-US" sz="2000" dirty="0" err="1">
                <a:solidFill>
                  <a:schemeClr val="tx1"/>
                </a:solidFill>
              </a:rPr>
              <a:t>Mercure</a:t>
            </a:r>
            <a:r>
              <a:rPr lang="en-US" sz="2000" dirty="0">
                <a:solidFill>
                  <a:schemeClr val="tx1"/>
                </a:solidFill>
              </a:rPr>
              <a:t> </a:t>
            </a:r>
            <a:r>
              <a:rPr lang="en-US" sz="2000" dirty="0" err="1">
                <a:solidFill>
                  <a:schemeClr val="tx1"/>
                </a:solidFill>
              </a:rPr>
              <a:t>Nomor</a:t>
            </a:r>
            <a:r>
              <a:rPr lang="en-US" sz="2000" dirty="0">
                <a:solidFill>
                  <a:schemeClr val="tx1"/>
                </a:solidFill>
              </a:rPr>
              <a:t> 2 </a:t>
            </a:r>
            <a:r>
              <a:rPr lang="en-US" sz="2000" dirty="0" err="1">
                <a:solidFill>
                  <a:schemeClr val="tx1"/>
                </a:solidFill>
              </a:rPr>
              <a:t>Tahun</a:t>
            </a:r>
            <a:r>
              <a:rPr lang="en-US" sz="2000" dirty="0">
                <a:solidFill>
                  <a:schemeClr val="tx1"/>
                </a:solidFill>
              </a:rPr>
              <a:t> 2018 </a:t>
            </a:r>
            <a:r>
              <a:rPr lang="en-US" sz="2000" dirty="0" err="1">
                <a:solidFill>
                  <a:schemeClr val="tx1"/>
                </a:solidFill>
              </a:rPr>
              <a:t>tanggal</a:t>
            </a:r>
            <a:r>
              <a:rPr lang="en-US" sz="2000" dirty="0">
                <a:solidFill>
                  <a:schemeClr val="tx1"/>
                </a:solidFill>
              </a:rPr>
              <a:t> 29 </a:t>
            </a:r>
            <a:r>
              <a:rPr lang="en-US" sz="2000" dirty="0" err="1">
                <a:solidFill>
                  <a:schemeClr val="tx1"/>
                </a:solidFill>
              </a:rPr>
              <a:t>Januari</a:t>
            </a:r>
            <a:r>
              <a:rPr lang="en-US" sz="2000" dirty="0">
                <a:solidFill>
                  <a:schemeClr val="tx1"/>
                </a:solidFill>
              </a:rPr>
              <a:t> 2018 </a:t>
            </a:r>
            <a:r>
              <a:rPr lang="en-US" sz="2000" dirty="0" err="1">
                <a:solidFill>
                  <a:schemeClr val="tx1"/>
                </a:solidFill>
              </a:rPr>
              <a:t>tentang</a:t>
            </a:r>
            <a:r>
              <a:rPr lang="en-US" sz="2000" dirty="0">
                <a:solidFill>
                  <a:schemeClr val="tx1"/>
                </a:solidFill>
              </a:rPr>
              <a:t> </a:t>
            </a:r>
            <a:r>
              <a:rPr lang="en-US" sz="2000" dirty="0" err="1">
                <a:solidFill>
                  <a:schemeClr val="tx1"/>
                </a:solidFill>
              </a:rPr>
              <a:t>Pengelolaan</a:t>
            </a:r>
            <a:r>
              <a:rPr lang="en-US" sz="2000" dirty="0">
                <a:solidFill>
                  <a:schemeClr val="tx1"/>
                </a:solidFill>
              </a:rPr>
              <a:t> </a:t>
            </a:r>
            <a:r>
              <a:rPr lang="en-US" sz="2000" dirty="0" err="1">
                <a:solidFill>
                  <a:schemeClr val="tx1"/>
                </a:solidFill>
              </a:rPr>
              <a:t>Barang</a:t>
            </a:r>
            <a:r>
              <a:rPr lang="en-US" sz="2000" dirty="0">
                <a:solidFill>
                  <a:schemeClr val="tx1"/>
                </a:solidFill>
              </a:rPr>
              <a:t> </a:t>
            </a:r>
            <a:r>
              <a:rPr lang="en-US" sz="2000" dirty="0" err="1">
                <a:solidFill>
                  <a:schemeClr val="tx1"/>
                </a:solidFill>
              </a:rPr>
              <a:t>Milik</a:t>
            </a:r>
            <a:r>
              <a:rPr lang="en-US" sz="2000" dirty="0">
                <a:solidFill>
                  <a:schemeClr val="tx1"/>
                </a:solidFill>
              </a:rPr>
              <a:t> Daerah </a:t>
            </a:r>
          </a:p>
          <a:p>
            <a:pPr eaLnBrk="1" hangingPunct="1">
              <a:defRPr/>
            </a:pPr>
            <a:endParaRPr lang="en-US" sz="2000" dirty="0">
              <a:solidFill>
                <a:schemeClr val="tx1"/>
              </a:solidFill>
            </a:endParaRPr>
          </a:p>
          <a:p>
            <a:pPr eaLnBrk="1" hangingPunct="1">
              <a:defRPr/>
            </a:pPr>
            <a:r>
              <a:rPr lang="sv-SE" sz="2000" dirty="0">
                <a:solidFill>
                  <a:schemeClr val="tx1"/>
                </a:solidFill>
              </a:rPr>
              <a:t>Surat tanda terima  Dokumen Peraturan Walikota Mercure</a:t>
            </a:r>
            <a:endParaRPr lang="en-US" sz="1700" b="1" dirty="0">
              <a:solidFill>
                <a:schemeClr val="tx1"/>
              </a:solidFill>
            </a:endParaRPr>
          </a:p>
          <a:p>
            <a:pPr eaLnBrk="1" hangingPunct="1">
              <a:defRPr/>
            </a:pPr>
            <a:endParaRPr lang="en-US" sz="20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p:txBody>
      </p:sp>
      <p:sp>
        <p:nvSpPr>
          <p:cNvPr id="9" name="Rectangle 8"/>
          <p:cNvSpPr/>
          <p:nvPr/>
        </p:nvSpPr>
        <p:spPr>
          <a:xfrm>
            <a:off x="76201" y="4869656"/>
            <a:ext cx="9021762" cy="1916112"/>
          </a:xfrm>
          <a:prstGeom prst="rect">
            <a:avLst/>
          </a:prstGeom>
        </p:spPr>
        <p:style>
          <a:lnRef idx="3">
            <a:schemeClr val="lt1"/>
          </a:lnRef>
          <a:fillRef idx="1">
            <a:schemeClr val="accent6"/>
          </a:fillRef>
          <a:effectRef idx="1">
            <a:schemeClr val="accent6"/>
          </a:effectRef>
          <a:fontRef idx="minor">
            <a:schemeClr val="lt1"/>
          </a:fontRef>
        </p:style>
        <p:txBody>
          <a:bodyPr/>
          <a:lstStyle/>
          <a:p>
            <a:pPr eaLnBrk="1" hangingPunct="1">
              <a:defRPr/>
            </a:pPr>
            <a:r>
              <a:rPr lang="en-US" sz="2000" b="1" dirty="0">
                <a:solidFill>
                  <a:schemeClr val="tx1"/>
                </a:solidFill>
              </a:rPr>
              <a:t>Level 3</a:t>
            </a:r>
          </a:p>
          <a:p>
            <a:pPr eaLnBrk="1" hangingPunct="1">
              <a:defRPr/>
            </a:pPr>
            <a:r>
              <a:rPr lang="en-US" b="1" dirty="0" err="1">
                <a:solidFill>
                  <a:schemeClr val="tx1"/>
                </a:solidFill>
              </a:rPr>
              <a:t>Laporan</a:t>
            </a:r>
            <a:r>
              <a:rPr lang="en-US" b="1" dirty="0">
                <a:solidFill>
                  <a:schemeClr val="tx1"/>
                </a:solidFill>
              </a:rPr>
              <a:t> </a:t>
            </a:r>
            <a:r>
              <a:rPr lang="en-US" b="1" dirty="0" err="1">
                <a:solidFill>
                  <a:schemeClr val="tx1"/>
                </a:solidFill>
              </a:rPr>
              <a:t>Kegiatan</a:t>
            </a:r>
            <a:r>
              <a:rPr lang="en-US" b="1" dirty="0">
                <a:solidFill>
                  <a:schemeClr val="tx1"/>
                </a:solidFill>
              </a:rPr>
              <a:t> </a:t>
            </a:r>
            <a:r>
              <a:rPr lang="en-US" b="1" dirty="0" err="1">
                <a:solidFill>
                  <a:schemeClr val="tx1"/>
                </a:solidFill>
              </a:rPr>
              <a:t>rekonsiliasi</a:t>
            </a:r>
            <a:r>
              <a:rPr lang="en-US" b="1" dirty="0">
                <a:solidFill>
                  <a:schemeClr val="tx1"/>
                </a:solidFill>
              </a:rPr>
              <a:t> data BMD </a:t>
            </a:r>
            <a:r>
              <a:rPr lang="en-US" b="1" dirty="0" err="1">
                <a:solidFill>
                  <a:schemeClr val="tx1"/>
                </a:solidFill>
              </a:rPr>
              <a:t>baik</a:t>
            </a:r>
            <a:r>
              <a:rPr lang="en-US" b="1" dirty="0">
                <a:solidFill>
                  <a:schemeClr val="tx1"/>
                </a:solidFill>
              </a:rPr>
              <a:t> </a:t>
            </a:r>
            <a:r>
              <a:rPr lang="en-US" b="1" dirty="0" err="1">
                <a:solidFill>
                  <a:schemeClr val="tx1"/>
                </a:solidFill>
              </a:rPr>
              <a:t>rekonsiliasi</a:t>
            </a:r>
            <a:r>
              <a:rPr lang="en-US" b="1" dirty="0">
                <a:solidFill>
                  <a:schemeClr val="tx1"/>
                </a:solidFill>
              </a:rPr>
              <a:t> internal </a:t>
            </a:r>
            <a:r>
              <a:rPr lang="en-US" b="1" dirty="0" err="1">
                <a:solidFill>
                  <a:schemeClr val="tx1"/>
                </a:solidFill>
              </a:rPr>
              <a:t>antara</a:t>
            </a:r>
            <a:r>
              <a:rPr lang="en-US" b="1" dirty="0">
                <a:solidFill>
                  <a:schemeClr val="tx1"/>
                </a:solidFill>
              </a:rPr>
              <a:t> </a:t>
            </a:r>
            <a:r>
              <a:rPr lang="en-US" b="1" dirty="0" err="1">
                <a:solidFill>
                  <a:schemeClr val="tx1"/>
                </a:solidFill>
              </a:rPr>
              <a:t>kuasa</a:t>
            </a:r>
            <a:r>
              <a:rPr lang="en-US" b="1" dirty="0">
                <a:solidFill>
                  <a:schemeClr val="tx1"/>
                </a:solidFill>
              </a:rPr>
              <a:t> </a:t>
            </a:r>
            <a:r>
              <a:rPr lang="en-US" b="1" dirty="0" err="1">
                <a:solidFill>
                  <a:schemeClr val="tx1"/>
                </a:solidFill>
              </a:rPr>
              <a:t>pengguna</a:t>
            </a:r>
            <a:r>
              <a:rPr lang="en-US" b="1" dirty="0">
                <a:solidFill>
                  <a:schemeClr val="tx1"/>
                </a:solidFill>
              </a:rPr>
              <a:t> </a:t>
            </a:r>
            <a:r>
              <a:rPr lang="en-US" b="1" dirty="0" err="1">
                <a:solidFill>
                  <a:schemeClr val="tx1"/>
                </a:solidFill>
              </a:rPr>
              <a:t>barang</a:t>
            </a:r>
            <a:r>
              <a:rPr lang="en-US" b="1" dirty="0">
                <a:solidFill>
                  <a:schemeClr val="tx1"/>
                </a:solidFill>
              </a:rPr>
              <a:t> </a:t>
            </a:r>
            <a:r>
              <a:rPr lang="en-US" b="1" dirty="0" err="1">
                <a:solidFill>
                  <a:schemeClr val="tx1"/>
                </a:solidFill>
              </a:rPr>
              <a:t>dengan</a:t>
            </a:r>
            <a:r>
              <a:rPr lang="en-US" b="1" dirty="0">
                <a:solidFill>
                  <a:schemeClr val="tx1"/>
                </a:solidFill>
              </a:rPr>
              <a:t> </a:t>
            </a:r>
            <a:r>
              <a:rPr lang="en-US" b="1" dirty="0" err="1">
                <a:solidFill>
                  <a:schemeClr val="tx1"/>
                </a:solidFill>
              </a:rPr>
              <a:t>pengguna</a:t>
            </a:r>
            <a:r>
              <a:rPr lang="en-US" b="1" dirty="0">
                <a:solidFill>
                  <a:schemeClr val="tx1"/>
                </a:solidFill>
              </a:rPr>
              <a:t> </a:t>
            </a:r>
            <a:r>
              <a:rPr lang="en-US" b="1" dirty="0" err="1">
                <a:solidFill>
                  <a:schemeClr val="tx1"/>
                </a:solidFill>
              </a:rPr>
              <a:t>barang</a:t>
            </a:r>
            <a:r>
              <a:rPr lang="en-US" b="1" dirty="0">
                <a:solidFill>
                  <a:schemeClr val="tx1"/>
                </a:solidFill>
              </a:rPr>
              <a:t> </a:t>
            </a:r>
            <a:r>
              <a:rPr lang="en-US" b="1" dirty="0" err="1">
                <a:solidFill>
                  <a:schemeClr val="tx1"/>
                </a:solidFill>
              </a:rPr>
              <a:t>maupun</a:t>
            </a:r>
            <a:r>
              <a:rPr lang="en-US" b="1" dirty="0">
                <a:solidFill>
                  <a:schemeClr val="tx1"/>
                </a:solidFill>
              </a:rPr>
              <a:t> </a:t>
            </a:r>
            <a:r>
              <a:rPr lang="en-US" b="1" dirty="0" err="1">
                <a:solidFill>
                  <a:schemeClr val="tx1"/>
                </a:solidFill>
              </a:rPr>
              <a:t>rekonsiliasi</a:t>
            </a:r>
            <a:r>
              <a:rPr lang="en-US" b="1" dirty="0">
                <a:solidFill>
                  <a:schemeClr val="tx1"/>
                </a:solidFill>
              </a:rPr>
              <a:t> </a:t>
            </a:r>
            <a:r>
              <a:rPr lang="en-US" b="1" dirty="0" err="1">
                <a:solidFill>
                  <a:schemeClr val="tx1"/>
                </a:solidFill>
              </a:rPr>
              <a:t>eksternal</a:t>
            </a:r>
            <a:r>
              <a:rPr lang="en-US" b="1" dirty="0">
                <a:solidFill>
                  <a:schemeClr val="tx1"/>
                </a:solidFill>
              </a:rPr>
              <a:t> </a:t>
            </a:r>
            <a:r>
              <a:rPr lang="en-US" b="1" dirty="0" err="1">
                <a:solidFill>
                  <a:schemeClr val="tx1"/>
                </a:solidFill>
              </a:rPr>
              <a:t>antara</a:t>
            </a:r>
            <a:r>
              <a:rPr lang="en-US" b="1" dirty="0">
                <a:solidFill>
                  <a:schemeClr val="tx1"/>
                </a:solidFill>
              </a:rPr>
              <a:t> </a:t>
            </a:r>
            <a:r>
              <a:rPr lang="en-US" b="1" dirty="0" err="1">
                <a:solidFill>
                  <a:schemeClr val="tx1"/>
                </a:solidFill>
              </a:rPr>
              <a:t>pengguna</a:t>
            </a:r>
            <a:r>
              <a:rPr lang="en-US" b="1" dirty="0">
                <a:solidFill>
                  <a:schemeClr val="tx1"/>
                </a:solidFill>
              </a:rPr>
              <a:t> </a:t>
            </a:r>
            <a:r>
              <a:rPr lang="en-US" b="1" dirty="0" err="1">
                <a:solidFill>
                  <a:schemeClr val="tx1"/>
                </a:solidFill>
              </a:rPr>
              <a:t>barang</a:t>
            </a:r>
            <a:r>
              <a:rPr lang="en-US" b="1" dirty="0">
                <a:solidFill>
                  <a:schemeClr val="tx1"/>
                </a:solidFill>
              </a:rPr>
              <a:t> </a:t>
            </a:r>
            <a:r>
              <a:rPr lang="en-US" b="1" dirty="0" err="1">
                <a:solidFill>
                  <a:schemeClr val="tx1"/>
                </a:solidFill>
              </a:rPr>
              <a:t>dengan</a:t>
            </a:r>
            <a:r>
              <a:rPr lang="en-US" b="1" dirty="0">
                <a:solidFill>
                  <a:schemeClr val="tx1"/>
                </a:solidFill>
              </a:rPr>
              <a:t> </a:t>
            </a:r>
            <a:r>
              <a:rPr lang="en-US" b="1" dirty="0" err="1">
                <a:solidFill>
                  <a:schemeClr val="tx1"/>
                </a:solidFill>
              </a:rPr>
              <a:t>pengelola</a:t>
            </a:r>
            <a:r>
              <a:rPr lang="en-US" b="1" dirty="0">
                <a:solidFill>
                  <a:schemeClr val="tx1"/>
                </a:solidFill>
              </a:rPr>
              <a:t> </a:t>
            </a:r>
            <a:r>
              <a:rPr lang="en-US" b="1" dirty="0" err="1">
                <a:solidFill>
                  <a:schemeClr val="tx1"/>
                </a:solidFill>
              </a:rPr>
              <a:t>barang</a:t>
            </a:r>
            <a:r>
              <a:rPr lang="en-US" b="1" dirty="0">
                <a:solidFill>
                  <a:schemeClr val="tx1"/>
                </a:solidFill>
              </a:rPr>
              <a:t> </a:t>
            </a:r>
            <a:r>
              <a:rPr lang="en-US" b="1" dirty="0" err="1">
                <a:solidFill>
                  <a:schemeClr val="tx1"/>
                </a:solidFill>
              </a:rPr>
              <a:t>sesuai</a:t>
            </a:r>
            <a:r>
              <a:rPr lang="en-US" b="1" dirty="0">
                <a:solidFill>
                  <a:schemeClr val="tx1"/>
                </a:solidFill>
              </a:rPr>
              <a:t> </a:t>
            </a:r>
            <a:r>
              <a:rPr lang="en-US" b="1" dirty="0" err="1">
                <a:solidFill>
                  <a:schemeClr val="tx1"/>
                </a:solidFill>
              </a:rPr>
              <a:t>bukti</a:t>
            </a:r>
            <a:r>
              <a:rPr lang="en-US" b="1" dirty="0">
                <a:solidFill>
                  <a:schemeClr val="tx1"/>
                </a:solidFill>
              </a:rPr>
              <a:t> </a:t>
            </a:r>
            <a:r>
              <a:rPr lang="en-US" b="1" dirty="0" err="1">
                <a:solidFill>
                  <a:schemeClr val="tx1"/>
                </a:solidFill>
              </a:rPr>
              <a:t>dokumen</a:t>
            </a:r>
            <a:r>
              <a:rPr lang="en-US" b="1" dirty="0">
                <a:solidFill>
                  <a:schemeClr val="tx1"/>
                </a:solidFill>
              </a:rPr>
              <a:t> </a:t>
            </a:r>
            <a:r>
              <a:rPr lang="en-US" b="1" dirty="0" err="1">
                <a:solidFill>
                  <a:schemeClr val="tx1"/>
                </a:solidFill>
              </a:rPr>
              <a:t>kegiatan</a:t>
            </a:r>
            <a:r>
              <a:rPr lang="en-US" b="1" dirty="0">
                <a:solidFill>
                  <a:schemeClr val="tx1"/>
                </a:solidFill>
              </a:rPr>
              <a:t> </a:t>
            </a:r>
            <a:r>
              <a:rPr lang="en-US" b="1" dirty="0" err="1">
                <a:solidFill>
                  <a:schemeClr val="tx1"/>
                </a:solidFill>
              </a:rPr>
              <a:t>rekonsiliasi</a:t>
            </a:r>
            <a:r>
              <a:rPr lang="en-US" b="1" dirty="0">
                <a:solidFill>
                  <a:schemeClr val="tx1"/>
                </a:solidFill>
              </a:rPr>
              <a:t>.</a:t>
            </a: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1600" b="1" dirty="0">
              <a:solidFill>
                <a:schemeClr val="tx1"/>
              </a:solidFill>
            </a:endParaRPr>
          </a:p>
          <a:p>
            <a:pPr eaLnBrk="1" hangingPunct="1">
              <a:defRPr/>
            </a:pPr>
            <a:endParaRPr lang="en-US" sz="2000" b="1" dirty="0">
              <a:solidFill>
                <a:schemeClr val="tx1"/>
              </a:solidFill>
            </a:endParaRPr>
          </a:p>
          <a:p>
            <a:pPr eaLnBrk="1" hangingPunct="1">
              <a:defRPr/>
            </a:pPr>
            <a:endParaRPr lang="en-US" sz="2000" dirty="0">
              <a:solidFill>
                <a:schemeClr val="tx1"/>
              </a:solidFill>
            </a:endParaRPr>
          </a:p>
          <a:p>
            <a:pPr eaLnBrk="1" hangingPunct="1">
              <a:defRPr/>
            </a:pPr>
            <a:endParaRPr lang="en-US" sz="2000" dirty="0">
              <a:solidFill>
                <a:schemeClr val="tx1"/>
              </a:solidFill>
            </a:endParaRP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1400" dirty="0">
              <a:solidFill>
                <a:schemeClr val="tx1"/>
              </a:solidFill>
            </a:endParaRPr>
          </a:p>
          <a:p>
            <a:pPr eaLnBrk="1" hangingPunct="1">
              <a:defRPr/>
            </a:pPr>
            <a:endParaRPr lang="en-US" sz="1400" dirty="0">
              <a:solidFill>
                <a:schemeClr val="tx1"/>
              </a:solidFill>
            </a:endParaRPr>
          </a:p>
        </p:txBody>
      </p:sp>
      <p:sp>
        <p:nvSpPr>
          <p:cNvPr id="19463" name="Title 7"/>
          <p:cNvSpPr>
            <a:spLocks noGrp="1" noChangeArrowheads="1"/>
          </p:cNvSpPr>
          <p:nvPr>
            <p:ph type="title"/>
          </p:nvPr>
        </p:nvSpPr>
        <p:spPr bwMode="grayWhite">
          <a:xfrm>
            <a:off x="106363" y="620713"/>
            <a:ext cx="3673475" cy="355600"/>
          </a:xfrm>
        </p:spPr>
        <p:txBody>
          <a:bodyPr>
            <a:normAutofit fontScale="90000"/>
          </a:bodyPr>
          <a:lstStyle/>
          <a:p>
            <a:pPr fontAlgn="auto">
              <a:spcAft>
                <a:spcPts val="0"/>
              </a:spcAft>
              <a:defRPr/>
            </a:pPr>
            <a:r>
              <a:rPr lang="en-US" altLang="en-US" sz="2800" i="1">
                <a:solidFill>
                  <a:schemeClr val="tx1"/>
                </a:solidFill>
                <a:latin typeface="Bahnschrift Light SemiCondensed" panose="020B0502040204020203" pitchFamily="34" charset="0"/>
              </a:rPr>
              <a:t>Hubungan Internal</a:t>
            </a:r>
            <a:endParaRPr lang="ru-RU" altLang="en-US" sz="2800" i="1">
              <a:solidFill>
                <a:schemeClr val="tx1"/>
              </a:solidFill>
              <a:latin typeface="Bahnschrift Light SemiCondensed" panose="020B0502040204020203"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bwMode="grayWhite">
          <a:xfrm>
            <a:off x="-20638" y="46038"/>
            <a:ext cx="9118601" cy="646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normAutofit fontScale="700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defRPr/>
            </a:pPr>
            <a:r>
              <a:rPr lang="en-US" sz="3600" u="sng" dirty="0">
                <a:solidFill>
                  <a:schemeClr val="tx1"/>
                </a:solidFill>
                <a:latin typeface="Bahnschrift Light SemiCondensed" pitchFamily="34" charset="0"/>
              </a:rPr>
              <a:t>1.8 </a:t>
            </a:r>
            <a:r>
              <a:rPr lang="en-US" sz="3600" u="sng" dirty="0" err="1">
                <a:solidFill>
                  <a:schemeClr val="tx1"/>
                </a:solidFill>
                <a:latin typeface="Bahnschrift Light SemiCondensed" pitchFamily="34" charset="0"/>
              </a:rPr>
              <a:t>Hubungan</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Kerja</a:t>
            </a:r>
            <a:r>
              <a:rPr lang="en-US" sz="3600" u="sng" dirty="0">
                <a:solidFill>
                  <a:schemeClr val="tx1"/>
                </a:solidFill>
                <a:latin typeface="Bahnschrift Light SemiCondensed" pitchFamily="34" charset="0"/>
              </a:rPr>
              <a:t> yang </a:t>
            </a:r>
            <a:r>
              <a:rPr lang="en-US" sz="3600" u="sng" dirty="0" err="1">
                <a:solidFill>
                  <a:schemeClr val="tx1"/>
                </a:solidFill>
                <a:latin typeface="Bahnschrift Light SemiCondensed" pitchFamily="34" charset="0"/>
              </a:rPr>
              <a:t>Baik</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dengan</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Instansi</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Pemerintah</a:t>
            </a:r>
            <a:r>
              <a:rPr lang="en-US" sz="3600" u="sng" dirty="0">
                <a:solidFill>
                  <a:schemeClr val="tx1"/>
                </a:solidFill>
                <a:latin typeface="Bahnschrift Light SemiCondensed" pitchFamily="34" charset="0"/>
              </a:rPr>
              <a:t> </a:t>
            </a:r>
            <a:r>
              <a:rPr lang="en-US" sz="3600" u="sng" dirty="0" err="1">
                <a:solidFill>
                  <a:schemeClr val="tx1"/>
                </a:solidFill>
                <a:latin typeface="Bahnschrift Light SemiCondensed" pitchFamily="34" charset="0"/>
              </a:rPr>
              <a:t>Terkait</a:t>
            </a:r>
            <a:endParaRPr lang="ru-RU" sz="3600" u="sng" dirty="0">
              <a:solidFill>
                <a:schemeClr val="tx1"/>
              </a:solidFill>
              <a:latin typeface="Bahnschrift Light SemiCondensed" pitchFamily="34" charset="0"/>
            </a:endParaRPr>
          </a:p>
        </p:txBody>
      </p:sp>
      <p:sp>
        <p:nvSpPr>
          <p:cNvPr id="3" name="Rectangle 2"/>
          <p:cNvSpPr/>
          <p:nvPr/>
        </p:nvSpPr>
        <p:spPr>
          <a:xfrm>
            <a:off x="84138" y="981075"/>
            <a:ext cx="4392612" cy="3816350"/>
          </a:xfrm>
          <a:prstGeom prst="rect">
            <a:avLst/>
          </a:prstGeom>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en-US" sz="2000" b="1" dirty="0">
                <a:solidFill>
                  <a:schemeClr val="tx1"/>
                </a:solidFill>
              </a:rPr>
              <a:t>Level 1</a:t>
            </a:r>
            <a:endParaRPr lang="en-US" sz="2000" dirty="0">
              <a:solidFill>
                <a:schemeClr val="tx1"/>
              </a:solidFill>
            </a:endParaRPr>
          </a:p>
          <a:p>
            <a:pPr eaLnBrk="1" hangingPunct="1">
              <a:defRPr/>
            </a:pPr>
            <a:r>
              <a:rPr lang="fi-FI" sz="1600" dirty="0">
                <a:solidFill>
                  <a:schemeClr val="tx1"/>
                </a:solidFill>
              </a:rPr>
              <a:t>SISTEM AKUNTANSI PEMERINTAH DAERAH SISTEM AKUNTANSI OPD, No. 14 Tahun 2014, tgl 2 Juni 2014, yang menyatakan:</a:t>
            </a:r>
          </a:p>
          <a:p>
            <a:pPr eaLnBrk="1" hangingPunct="1">
              <a:defRPr/>
            </a:pPr>
            <a:r>
              <a:rPr lang="en-US" sz="1400" b="1" dirty="0">
                <a:solidFill>
                  <a:schemeClr val="tx1"/>
                </a:solidFill>
              </a:rPr>
              <a:t>3. </a:t>
            </a:r>
            <a:r>
              <a:rPr lang="en-US" sz="1400" b="1" dirty="0" err="1">
                <a:solidFill>
                  <a:schemeClr val="tx1"/>
                </a:solidFill>
              </a:rPr>
              <a:t>Sistem</a:t>
            </a:r>
            <a:r>
              <a:rPr lang="en-US" sz="1400" b="1" dirty="0">
                <a:solidFill>
                  <a:schemeClr val="tx1"/>
                </a:solidFill>
              </a:rPr>
              <a:t> </a:t>
            </a:r>
            <a:r>
              <a:rPr lang="en-US" sz="1400" b="1" dirty="0" err="1">
                <a:solidFill>
                  <a:schemeClr val="tx1"/>
                </a:solidFill>
              </a:rPr>
              <a:t>dan</a:t>
            </a:r>
            <a:r>
              <a:rPr lang="en-US" sz="1400" b="1" dirty="0">
                <a:solidFill>
                  <a:schemeClr val="tx1"/>
                </a:solidFill>
              </a:rPr>
              <a:t> </a:t>
            </a:r>
            <a:r>
              <a:rPr lang="en-US" sz="1400" b="1" dirty="0" err="1">
                <a:solidFill>
                  <a:schemeClr val="tx1"/>
                </a:solidFill>
              </a:rPr>
              <a:t>Prosedur</a:t>
            </a:r>
            <a:r>
              <a:rPr lang="en-US" sz="1400" b="1" dirty="0">
                <a:solidFill>
                  <a:schemeClr val="tx1"/>
                </a:solidFill>
              </a:rPr>
              <a:t> </a:t>
            </a:r>
            <a:r>
              <a:rPr lang="en-US" sz="1400" b="1" dirty="0" err="1">
                <a:solidFill>
                  <a:schemeClr val="tx1"/>
                </a:solidFill>
              </a:rPr>
              <a:t>Pencatatan</a:t>
            </a:r>
            <a:r>
              <a:rPr lang="en-US" sz="1400" b="1" dirty="0">
                <a:solidFill>
                  <a:schemeClr val="tx1"/>
                </a:solidFill>
              </a:rPr>
              <a:t> </a:t>
            </a:r>
            <a:r>
              <a:rPr lang="en-US" sz="1400" b="1" dirty="0" err="1">
                <a:solidFill>
                  <a:schemeClr val="tx1"/>
                </a:solidFill>
              </a:rPr>
              <a:t>Akuntansi</a:t>
            </a:r>
            <a:r>
              <a:rPr lang="en-US" sz="1400" b="1" dirty="0">
                <a:solidFill>
                  <a:schemeClr val="tx1"/>
                </a:solidFill>
              </a:rPr>
              <a:t> </a:t>
            </a:r>
            <a:r>
              <a:rPr lang="en-US" sz="1400" b="1" dirty="0" err="1">
                <a:solidFill>
                  <a:schemeClr val="tx1"/>
                </a:solidFill>
              </a:rPr>
              <a:t>Perlakuan</a:t>
            </a:r>
            <a:r>
              <a:rPr lang="en-US" sz="1400" b="1" dirty="0">
                <a:solidFill>
                  <a:schemeClr val="tx1"/>
                </a:solidFill>
              </a:rPr>
              <a:t> </a:t>
            </a:r>
            <a:r>
              <a:rPr lang="en-US" sz="1400" b="1" dirty="0" err="1">
                <a:solidFill>
                  <a:schemeClr val="tx1"/>
                </a:solidFill>
              </a:rPr>
              <a:t>akuntansi</a:t>
            </a:r>
            <a:r>
              <a:rPr lang="en-US" sz="1400" b="1" dirty="0">
                <a:solidFill>
                  <a:schemeClr val="tx1"/>
                </a:solidFill>
              </a:rPr>
              <a:t> </a:t>
            </a:r>
            <a:r>
              <a:rPr lang="en-US" sz="1400" b="1" dirty="0" err="1">
                <a:solidFill>
                  <a:schemeClr val="tx1"/>
                </a:solidFill>
              </a:rPr>
              <a:t>untuk</a:t>
            </a:r>
            <a:r>
              <a:rPr lang="en-US" sz="1400" b="1" dirty="0">
                <a:solidFill>
                  <a:schemeClr val="tx1"/>
                </a:solidFill>
              </a:rPr>
              <a:t> </a:t>
            </a:r>
            <a:r>
              <a:rPr lang="en-US" sz="1400" b="1" dirty="0" err="1">
                <a:solidFill>
                  <a:schemeClr val="tx1"/>
                </a:solidFill>
              </a:rPr>
              <a:t>transaksi</a:t>
            </a:r>
            <a:r>
              <a:rPr lang="en-US" sz="1400" b="1" dirty="0">
                <a:solidFill>
                  <a:schemeClr val="tx1"/>
                </a:solidFill>
              </a:rPr>
              <a:t> </a:t>
            </a:r>
            <a:r>
              <a:rPr lang="en-US" sz="1400" b="1" dirty="0" err="1">
                <a:solidFill>
                  <a:schemeClr val="tx1"/>
                </a:solidFill>
              </a:rPr>
              <a:t>piutang</a:t>
            </a:r>
            <a:r>
              <a:rPr lang="en-US" sz="1400" b="1" dirty="0">
                <a:solidFill>
                  <a:schemeClr val="tx1"/>
                </a:solidFill>
              </a:rPr>
              <a:t> </a:t>
            </a:r>
            <a:r>
              <a:rPr lang="en-US" sz="1400" b="1" dirty="0" err="1">
                <a:solidFill>
                  <a:schemeClr val="tx1"/>
                </a:solidFill>
              </a:rPr>
              <a:t>pada</a:t>
            </a:r>
            <a:r>
              <a:rPr lang="en-US" sz="1400" b="1" dirty="0">
                <a:solidFill>
                  <a:schemeClr val="tx1"/>
                </a:solidFill>
              </a:rPr>
              <a:t> SKPD </a:t>
            </a:r>
            <a:r>
              <a:rPr lang="en-US" sz="1400" b="1" dirty="0" err="1">
                <a:solidFill>
                  <a:schemeClr val="tx1"/>
                </a:solidFill>
              </a:rPr>
              <a:t>adalah</a:t>
            </a:r>
            <a:r>
              <a:rPr lang="en-US" sz="1400" b="1" dirty="0">
                <a:solidFill>
                  <a:schemeClr val="tx1"/>
                </a:solidFill>
              </a:rPr>
              <a:t>:        a. </a:t>
            </a:r>
            <a:r>
              <a:rPr lang="en-US" sz="1400" b="1" dirty="0" err="1">
                <a:solidFill>
                  <a:schemeClr val="tx1"/>
                </a:solidFill>
              </a:rPr>
              <a:t>Melakukan</a:t>
            </a:r>
            <a:r>
              <a:rPr lang="en-US" sz="1400" b="1" dirty="0">
                <a:solidFill>
                  <a:schemeClr val="tx1"/>
                </a:solidFill>
              </a:rPr>
              <a:t> </a:t>
            </a:r>
            <a:r>
              <a:rPr lang="en-US" sz="1400" b="1" dirty="0" err="1">
                <a:solidFill>
                  <a:schemeClr val="tx1"/>
                </a:solidFill>
              </a:rPr>
              <a:t>rekonsiliasi</a:t>
            </a:r>
            <a:r>
              <a:rPr lang="en-US" sz="1400" b="1" dirty="0">
                <a:solidFill>
                  <a:schemeClr val="tx1"/>
                </a:solidFill>
              </a:rPr>
              <a:t> </a:t>
            </a:r>
            <a:r>
              <a:rPr lang="en-US" sz="1400" b="1" dirty="0" err="1">
                <a:solidFill>
                  <a:schemeClr val="tx1"/>
                </a:solidFill>
              </a:rPr>
              <a:t>terhadap</a:t>
            </a:r>
            <a:r>
              <a:rPr lang="en-US" sz="1400" b="1" dirty="0">
                <a:solidFill>
                  <a:schemeClr val="tx1"/>
                </a:solidFill>
              </a:rPr>
              <a:t> </a:t>
            </a:r>
            <a:r>
              <a:rPr lang="en-US" sz="1400" b="1" dirty="0" err="1">
                <a:solidFill>
                  <a:schemeClr val="tx1"/>
                </a:solidFill>
              </a:rPr>
              <a:t>dokumen</a:t>
            </a:r>
            <a:r>
              <a:rPr lang="en-US" sz="1400" b="1" dirty="0">
                <a:solidFill>
                  <a:schemeClr val="tx1"/>
                </a:solidFill>
              </a:rPr>
              <a:t> </a:t>
            </a:r>
            <a:r>
              <a:rPr lang="en-US" sz="1400" b="1" dirty="0" err="1">
                <a:solidFill>
                  <a:schemeClr val="tx1"/>
                </a:solidFill>
              </a:rPr>
              <a:t>penetapan</a:t>
            </a:r>
            <a:r>
              <a:rPr lang="en-US" sz="1400" b="1" dirty="0">
                <a:solidFill>
                  <a:schemeClr val="tx1"/>
                </a:solidFill>
              </a:rPr>
              <a:t> yang </a:t>
            </a:r>
            <a:r>
              <a:rPr lang="en-US" sz="1400" b="1" dirty="0" err="1">
                <a:solidFill>
                  <a:schemeClr val="tx1"/>
                </a:solidFill>
              </a:rPr>
              <a:t>belum</a:t>
            </a:r>
            <a:r>
              <a:rPr lang="en-US" sz="1400" b="1" dirty="0">
                <a:solidFill>
                  <a:schemeClr val="tx1"/>
                </a:solidFill>
              </a:rPr>
              <a:t> </a:t>
            </a:r>
            <a:r>
              <a:rPr lang="en-US" sz="1400" b="1" dirty="0" err="1">
                <a:solidFill>
                  <a:schemeClr val="tx1"/>
                </a:solidFill>
              </a:rPr>
              <a:t>diterima</a:t>
            </a:r>
            <a:r>
              <a:rPr lang="en-US" sz="1400" b="1" dirty="0">
                <a:solidFill>
                  <a:schemeClr val="tx1"/>
                </a:solidFill>
              </a:rPr>
              <a:t> </a:t>
            </a:r>
            <a:r>
              <a:rPr lang="en-US" sz="1400" b="1" dirty="0" err="1">
                <a:solidFill>
                  <a:schemeClr val="tx1"/>
                </a:solidFill>
              </a:rPr>
              <a:t>pembayarannya</a:t>
            </a:r>
            <a:r>
              <a:rPr lang="en-US" sz="1400" b="1" dirty="0">
                <a:solidFill>
                  <a:schemeClr val="tx1"/>
                </a:solidFill>
              </a:rPr>
              <a:t> </a:t>
            </a:r>
            <a:r>
              <a:rPr lang="en-US" sz="1400" b="1" dirty="0" err="1">
                <a:solidFill>
                  <a:schemeClr val="tx1"/>
                </a:solidFill>
              </a:rPr>
              <a:t>pada</a:t>
            </a:r>
            <a:r>
              <a:rPr lang="en-US" sz="1400" b="1" dirty="0">
                <a:solidFill>
                  <a:schemeClr val="tx1"/>
                </a:solidFill>
              </a:rPr>
              <a:t> </a:t>
            </a:r>
            <a:r>
              <a:rPr lang="en-US" sz="1400" b="1" dirty="0" err="1">
                <a:solidFill>
                  <a:schemeClr val="tx1"/>
                </a:solidFill>
              </a:rPr>
              <a:t>saat</a:t>
            </a:r>
            <a:r>
              <a:rPr lang="en-US" sz="1400" b="1" dirty="0">
                <a:solidFill>
                  <a:schemeClr val="tx1"/>
                </a:solidFill>
              </a:rPr>
              <a:t> </a:t>
            </a:r>
            <a:r>
              <a:rPr lang="en-US" sz="1400" b="1" dirty="0" err="1">
                <a:solidFill>
                  <a:schemeClr val="tx1"/>
                </a:solidFill>
              </a:rPr>
              <a:t>penyusunan</a:t>
            </a:r>
            <a:r>
              <a:rPr lang="en-US" sz="1400" b="1" dirty="0">
                <a:solidFill>
                  <a:schemeClr val="tx1"/>
                </a:solidFill>
              </a:rPr>
              <a:t> </a:t>
            </a:r>
            <a:r>
              <a:rPr lang="en-US" sz="1400" b="1" dirty="0" err="1">
                <a:solidFill>
                  <a:schemeClr val="tx1"/>
                </a:solidFill>
              </a:rPr>
              <a:t>laporan</a:t>
            </a:r>
            <a:r>
              <a:rPr lang="en-US" sz="1400" b="1" dirty="0">
                <a:solidFill>
                  <a:schemeClr val="tx1"/>
                </a:solidFill>
              </a:rPr>
              <a:t> </a:t>
            </a:r>
            <a:r>
              <a:rPr lang="en-US" sz="1400" b="1" dirty="0" err="1">
                <a:solidFill>
                  <a:schemeClr val="tx1"/>
                </a:solidFill>
              </a:rPr>
              <a:t>keuangan</a:t>
            </a:r>
            <a:r>
              <a:rPr lang="en-US" sz="1400" b="1" dirty="0">
                <a:solidFill>
                  <a:schemeClr val="tx1"/>
                </a:solidFill>
              </a:rPr>
              <a:t>, PPKSKPD </a:t>
            </a:r>
            <a:r>
              <a:rPr lang="en-US" sz="1400" b="1" dirty="0" err="1">
                <a:solidFill>
                  <a:schemeClr val="tx1"/>
                </a:solidFill>
              </a:rPr>
              <a:t>melakukan</a:t>
            </a:r>
            <a:r>
              <a:rPr lang="en-US" sz="1400" b="1" dirty="0">
                <a:solidFill>
                  <a:schemeClr val="tx1"/>
                </a:solidFill>
              </a:rPr>
              <a:t> </a:t>
            </a:r>
            <a:r>
              <a:rPr lang="en-US" sz="1400" b="1" dirty="0" err="1">
                <a:solidFill>
                  <a:schemeClr val="tx1"/>
                </a:solidFill>
              </a:rPr>
              <a:t>inventarisasi</a:t>
            </a:r>
            <a:r>
              <a:rPr lang="en-US" sz="1400" b="1" dirty="0">
                <a:solidFill>
                  <a:schemeClr val="tx1"/>
                </a:solidFill>
              </a:rPr>
              <a:t> </a:t>
            </a:r>
            <a:r>
              <a:rPr lang="en-US" sz="1400" b="1" dirty="0" err="1">
                <a:solidFill>
                  <a:schemeClr val="tx1"/>
                </a:solidFill>
              </a:rPr>
              <a:t>atas</a:t>
            </a:r>
            <a:r>
              <a:rPr lang="en-US" sz="1400" b="1" dirty="0">
                <a:solidFill>
                  <a:schemeClr val="tx1"/>
                </a:solidFill>
              </a:rPr>
              <a:t> </a:t>
            </a:r>
            <a:r>
              <a:rPr lang="en-US" sz="1400" b="1" dirty="0" err="1">
                <a:solidFill>
                  <a:schemeClr val="tx1"/>
                </a:solidFill>
              </a:rPr>
              <a:t>dokumen</a:t>
            </a:r>
            <a:r>
              <a:rPr lang="en-US" sz="1400" b="1" dirty="0">
                <a:solidFill>
                  <a:schemeClr val="tx1"/>
                </a:solidFill>
              </a:rPr>
              <a:t> </a:t>
            </a:r>
            <a:r>
              <a:rPr lang="en-US" sz="1400" b="1" dirty="0" err="1">
                <a:solidFill>
                  <a:schemeClr val="tx1"/>
                </a:solidFill>
              </a:rPr>
              <a:t>penetapan</a:t>
            </a:r>
            <a:r>
              <a:rPr lang="en-US" sz="1400" b="1" dirty="0">
                <a:solidFill>
                  <a:schemeClr val="tx1"/>
                </a:solidFill>
              </a:rPr>
              <a:t> </a:t>
            </a:r>
            <a:r>
              <a:rPr lang="en-US" sz="1400" b="1" dirty="0" err="1">
                <a:solidFill>
                  <a:schemeClr val="tx1"/>
                </a:solidFill>
              </a:rPr>
              <a:t>Pendapatan</a:t>
            </a:r>
            <a:r>
              <a:rPr lang="en-US" sz="1400" b="1" dirty="0">
                <a:solidFill>
                  <a:schemeClr val="tx1"/>
                </a:solidFill>
              </a:rPr>
              <a:t> LO yang </a:t>
            </a:r>
            <a:r>
              <a:rPr lang="en-US" sz="1400" b="1" dirty="0" err="1">
                <a:solidFill>
                  <a:schemeClr val="tx1"/>
                </a:solidFill>
              </a:rPr>
              <a:t>belum</a:t>
            </a:r>
            <a:r>
              <a:rPr lang="en-US" sz="1400" b="1" dirty="0">
                <a:solidFill>
                  <a:schemeClr val="tx1"/>
                </a:solidFill>
              </a:rPr>
              <a:t> </a:t>
            </a:r>
            <a:r>
              <a:rPr lang="en-US" sz="1400" b="1" dirty="0" err="1">
                <a:solidFill>
                  <a:schemeClr val="tx1"/>
                </a:solidFill>
              </a:rPr>
              <a:t>diterima</a:t>
            </a:r>
            <a:r>
              <a:rPr lang="en-US" sz="1400" b="1" dirty="0">
                <a:solidFill>
                  <a:schemeClr val="tx1"/>
                </a:solidFill>
              </a:rPr>
              <a:t> </a:t>
            </a:r>
            <a:r>
              <a:rPr lang="en-US" sz="1400" b="1" dirty="0" err="1">
                <a:solidFill>
                  <a:schemeClr val="tx1"/>
                </a:solidFill>
              </a:rPr>
              <a:t>pembayarannya</a:t>
            </a:r>
            <a:r>
              <a:rPr lang="en-US" sz="1400" b="1" dirty="0">
                <a:solidFill>
                  <a:schemeClr val="tx1"/>
                </a:solidFill>
              </a:rPr>
              <a:t>. </a:t>
            </a: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r>
              <a:rPr lang="en-US" sz="1400" b="1" dirty="0">
                <a:solidFill>
                  <a:schemeClr val="tx1"/>
                </a:solidFill>
              </a:rPr>
              <a:t> </a:t>
            </a:r>
          </a:p>
          <a:p>
            <a:pPr eaLnBrk="1" hangingPunct="1">
              <a:defRPr/>
            </a:pPr>
            <a:endParaRPr lang="en-US" sz="1400" b="1" dirty="0">
              <a:solidFill>
                <a:schemeClr val="tx1"/>
              </a:solidFill>
            </a:endParaRPr>
          </a:p>
          <a:p>
            <a:pPr eaLnBrk="1" hangingPunct="1">
              <a:defRPr/>
            </a:pPr>
            <a:endParaRPr lang="en-US" sz="1400" dirty="0">
              <a:solidFill>
                <a:schemeClr val="tx1"/>
              </a:solidFill>
            </a:endParaRPr>
          </a:p>
        </p:txBody>
      </p:sp>
      <p:sp>
        <p:nvSpPr>
          <p:cNvPr id="8" name="Rectangle 7"/>
          <p:cNvSpPr/>
          <p:nvPr/>
        </p:nvSpPr>
        <p:spPr>
          <a:xfrm>
            <a:off x="4705350" y="979488"/>
            <a:ext cx="4392613" cy="38179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eaLnBrk="1" hangingPunct="1">
              <a:defRPr/>
            </a:pPr>
            <a:r>
              <a:rPr lang="en-US" sz="2000" b="1" dirty="0">
                <a:solidFill>
                  <a:schemeClr val="tx1"/>
                </a:solidFill>
              </a:rPr>
              <a:t>Level 2</a:t>
            </a:r>
          </a:p>
          <a:p>
            <a:pPr eaLnBrk="1" hangingPunct="1">
              <a:defRPr/>
            </a:pPr>
            <a:endParaRPr lang="en-US" sz="2000" b="1" dirty="0">
              <a:solidFill>
                <a:schemeClr val="tx1"/>
              </a:solidFill>
            </a:endParaRPr>
          </a:p>
          <a:p>
            <a:pPr eaLnBrk="1" hangingPunct="1">
              <a:defRPr/>
            </a:pPr>
            <a:r>
              <a:rPr lang="en-US" dirty="0">
                <a:solidFill>
                  <a:schemeClr val="tx1"/>
                </a:solidFill>
              </a:rPr>
              <a:t>Website JDIH :</a:t>
            </a:r>
          </a:p>
          <a:p>
            <a:pPr eaLnBrk="1" hangingPunct="1">
              <a:defRPr/>
            </a:pPr>
            <a:r>
              <a:rPr lang="fi-FI" dirty="0">
                <a:solidFill>
                  <a:schemeClr val="tx1"/>
                </a:solidFill>
              </a:rPr>
              <a:t>SISTEM AKUNTANSI PEMERINTAH DAERAH SISTEM AKUNTANSI OPD  No. 14 Tahun 2014</a:t>
            </a:r>
          </a:p>
          <a:p>
            <a:pPr eaLnBrk="1" hangingPunct="1">
              <a:defRPr/>
            </a:pPr>
            <a:endParaRPr lang="sv-SE" sz="2000" dirty="0">
              <a:solidFill>
                <a:schemeClr val="tx1"/>
              </a:solidFill>
            </a:endParaRPr>
          </a:p>
          <a:p>
            <a:pPr eaLnBrk="1" hangingPunct="1">
              <a:defRPr/>
            </a:pPr>
            <a:r>
              <a:rPr lang="sv-SE" sz="2000" dirty="0">
                <a:solidFill>
                  <a:schemeClr val="tx1"/>
                </a:solidFill>
              </a:rPr>
              <a:t>Surat tanda terima  Dokumen Peraturan Walikota Mercure</a:t>
            </a: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a:p>
            <a:pPr eaLnBrk="1" hangingPunct="1">
              <a:defRPr/>
            </a:pPr>
            <a:endParaRPr lang="en-US" sz="1700" b="1" dirty="0">
              <a:solidFill>
                <a:schemeClr val="tx1"/>
              </a:solidFill>
            </a:endParaRPr>
          </a:p>
        </p:txBody>
      </p:sp>
      <p:sp>
        <p:nvSpPr>
          <p:cNvPr id="9" name="Rectangle 8"/>
          <p:cNvSpPr/>
          <p:nvPr/>
        </p:nvSpPr>
        <p:spPr>
          <a:xfrm>
            <a:off x="76201" y="4869656"/>
            <a:ext cx="9021762" cy="19161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eaLnBrk="1" hangingPunct="1">
              <a:defRPr/>
            </a:pPr>
            <a:r>
              <a:rPr lang="en-US" sz="2000" b="1" dirty="0">
                <a:solidFill>
                  <a:schemeClr val="tx1"/>
                </a:solidFill>
              </a:rPr>
              <a:t>Level 3</a:t>
            </a:r>
          </a:p>
          <a:p>
            <a:pPr eaLnBrk="1" hangingPunct="1">
              <a:defRPr/>
            </a:pPr>
            <a:r>
              <a:rPr lang="en-US" dirty="0" err="1">
                <a:solidFill>
                  <a:schemeClr val="tx1"/>
                </a:solidFill>
              </a:rPr>
              <a:t>Kegiatan</a:t>
            </a:r>
            <a:r>
              <a:rPr lang="en-US" dirty="0">
                <a:solidFill>
                  <a:schemeClr val="tx1"/>
                </a:solidFill>
              </a:rPr>
              <a:t> </a:t>
            </a:r>
            <a:r>
              <a:rPr lang="en-US" dirty="0" err="1">
                <a:solidFill>
                  <a:schemeClr val="tx1"/>
                </a:solidFill>
              </a:rPr>
              <a:t>rekonsiliasi</a:t>
            </a:r>
            <a:r>
              <a:rPr lang="en-US" dirty="0">
                <a:solidFill>
                  <a:schemeClr val="tx1"/>
                </a:solidFill>
              </a:rPr>
              <a:t> data </a:t>
            </a:r>
            <a:r>
              <a:rPr lang="en-US" dirty="0" err="1">
                <a:solidFill>
                  <a:schemeClr val="tx1"/>
                </a:solidFill>
              </a:rPr>
              <a:t>pendapatan</a:t>
            </a:r>
            <a:r>
              <a:rPr lang="en-US" dirty="0">
                <a:solidFill>
                  <a:schemeClr val="tx1"/>
                </a:solidFill>
              </a:rPr>
              <a:t> </a:t>
            </a:r>
            <a:r>
              <a:rPr lang="en-US" dirty="0" err="1">
                <a:solidFill>
                  <a:schemeClr val="tx1"/>
                </a:solidFill>
              </a:rPr>
              <a:t>antara</a:t>
            </a:r>
            <a:r>
              <a:rPr lang="en-US" dirty="0">
                <a:solidFill>
                  <a:schemeClr val="tx1"/>
                </a:solidFill>
              </a:rPr>
              <a:t> DPMPTSP </a:t>
            </a:r>
            <a:r>
              <a:rPr lang="en-US" dirty="0" err="1">
                <a:solidFill>
                  <a:schemeClr val="tx1"/>
                </a:solidFill>
              </a:rPr>
              <a:t>baik</a:t>
            </a:r>
            <a:r>
              <a:rPr lang="en-US" dirty="0">
                <a:solidFill>
                  <a:schemeClr val="tx1"/>
                </a:solidFill>
              </a:rPr>
              <a:t> </a:t>
            </a:r>
            <a:r>
              <a:rPr lang="en-US" dirty="0" err="1">
                <a:solidFill>
                  <a:schemeClr val="tx1"/>
                </a:solidFill>
              </a:rPr>
              <a:t>dengan</a:t>
            </a:r>
            <a:r>
              <a:rPr lang="en-US" dirty="0">
                <a:solidFill>
                  <a:schemeClr val="tx1"/>
                </a:solidFill>
              </a:rPr>
              <a:t> BJB </a:t>
            </a:r>
            <a:r>
              <a:rPr lang="en-US" dirty="0" err="1">
                <a:solidFill>
                  <a:schemeClr val="tx1"/>
                </a:solidFill>
              </a:rPr>
              <a:t>maupun</a:t>
            </a:r>
            <a:r>
              <a:rPr lang="en-US" dirty="0">
                <a:solidFill>
                  <a:schemeClr val="tx1"/>
                </a:solidFill>
              </a:rPr>
              <a:t> </a:t>
            </a:r>
            <a:r>
              <a:rPr lang="en-US" dirty="0" err="1">
                <a:solidFill>
                  <a:schemeClr val="tx1"/>
                </a:solidFill>
              </a:rPr>
              <a:t>dengan</a:t>
            </a:r>
            <a:r>
              <a:rPr lang="en-US" dirty="0">
                <a:solidFill>
                  <a:schemeClr val="tx1"/>
                </a:solidFill>
              </a:rPr>
              <a:t> OPD </a:t>
            </a:r>
            <a:r>
              <a:rPr lang="en-US" dirty="0" err="1">
                <a:solidFill>
                  <a:schemeClr val="tx1"/>
                </a:solidFill>
              </a:rPr>
              <a:t>penghasil</a:t>
            </a:r>
            <a:r>
              <a:rPr lang="en-US" dirty="0">
                <a:solidFill>
                  <a:schemeClr val="tx1"/>
                </a:solidFill>
              </a:rPr>
              <a:t> </a:t>
            </a:r>
            <a:r>
              <a:rPr lang="en-US" dirty="0" err="1">
                <a:solidFill>
                  <a:schemeClr val="tx1"/>
                </a:solidFill>
              </a:rPr>
              <a:t>yaitu</a:t>
            </a:r>
            <a:r>
              <a:rPr lang="en-US" dirty="0">
                <a:solidFill>
                  <a:schemeClr val="tx1"/>
                </a:solidFill>
              </a:rPr>
              <a:t> </a:t>
            </a:r>
            <a:r>
              <a:rPr lang="en-US" dirty="0" err="1">
                <a:solidFill>
                  <a:schemeClr val="tx1"/>
                </a:solidFill>
              </a:rPr>
              <a:t>kecamatan</a:t>
            </a:r>
            <a:r>
              <a:rPr lang="en-US" dirty="0">
                <a:solidFill>
                  <a:schemeClr val="tx1"/>
                </a:solidFill>
              </a:rPr>
              <a:t> </a:t>
            </a:r>
            <a:r>
              <a:rPr lang="en-US" dirty="0" err="1">
                <a:solidFill>
                  <a:schemeClr val="tx1"/>
                </a:solidFill>
              </a:rPr>
              <a:t>tentang</a:t>
            </a:r>
            <a:r>
              <a:rPr lang="en-US" dirty="0">
                <a:solidFill>
                  <a:schemeClr val="tx1"/>
                </a:solidFill>
              </a:rPr>
              <a:t> </a:t>
            </a:r>
            <a:r>
              <a:rPr lang="en-US" dirty="0" err="1">
                <a:solidFill>
                  <a:schemeClr val="tx1"/>
                </a:solidFill>
              </a:rPr>
              <a:t>rekonsiliasi</a:t>
            </a:r>
            <a:r>
              <a:rPr lang="en-US" dirty="0">
                <a:solidFill>
                  <a:schemeClr val="tx1"/>
                </a:solidFill>
              </a:rPr>
              <a:t> </a:t>
            </a:r>
            <a:r>
              <a:rPr lang="en-US" dirty="0" err="1">
                <a:solidFill>
                  <a:schemeClr val="tx1"/>
                </a:solidFill>
              </a:rPr>
              <a:t>pendapatan</a:t>
            </a:r>
            <a:r>
              <a:rPr lang="en-US" dirty="0">
                <a:solidFill>
                  <a:schemeClr val="tx1"/>
                </a:solidFill>
              </a:rPr>
              <a:t> </a:t>
            </a:r>
            <a:r>
              <a:rPr lang="en-US" dirty="0" err="1">
                <a:solidFill>
                  <a:schemeClr val="tx1"/>
                </a:solidFill>
              </a:rPr>
              <a:t>retribusi</a:t>
            </a:r>
            <a:r>
              <a:rPr lang="en-US" dirty="0">
                <a:solidFill>
                  <a:schemeClr val="tx1"/>
                </a:solidFill>
              </a:rPr>
              <a:t>.</a:t>
            </a:r>
          </a:p>
          <a:p>
            <a:pPr eaLnBrk="1" hangingPunct="1">
              <a:defRPr/>
            </a:pPr>
            <a:r>
              <a:rPr lang="en-US" sz="2000" dirty="0" err="1">
                <a:solidFill>
                  <a:schemeClr val="tx1"/>
                </a:solidFill>
              </a:rPr>
              <a:t>Kegiatan</a:t>
            </a:r>
            <a:r>
              <a:rPr lang="en-US" sz="2000" dirty="0">
                <a:solidFill>
                  <a:schemeClr val="tx1"/>
                </a:solidFill>
              </a:rPr>
              <a:t> </a:t>
            </a:r>
            <a:r>
              <a:rPr lang="en-US" sz="2000" dirty="0" err="1">
                <a:solidFill>
                  <a:schemeClr val="tx1"/>
                </a:solidFill>
              </a:rPr>
              <a:t>rekonsiliasi</a:t>
            </a:r>
            <a:r>
              <a:rPr lang="en-US" sz="2000" dirty="0">
                <a:solidFill>
                  <a:schemeClr val="tx1"/>
                </a:solidFill>
              </a:rPr>
              <a:t> data </a:t>
            </a:r>
            <a:r>
              <a:rPr lang="en-US" sz="2000" dirty="0" err="1">
                <a:solidFill>
                  <a:schemeClr val="tx1"/>
                </a:solidFill>
              </a:rPr>
              <a:t>pendapatan</a:t>
            </a:r>
            <a:r>
              <a:rPr lang="en-US" sz="2000" dirty="0">
                <a:solidFill>
                  <a:schemeClr val="tx1"/>
                </a:solidFill>
              </a:rPr>
              <a:t> </a:t>
            </a:r>
            <a:r>
              <a:rPr lang="en-US" sz="2000" dirty="0" err="1">
                <a:solidFill>
                  <a:schemeClr val="tx1"/>
                </a:solidFill>
              </a:rPr>
              <a:t>terkait</a:t>
            </a:r>
            <a:r>
              <a:rPr lang="en-US" sz="2000" dirty="0">
                <a:solidFill>
                  <a:schemeClr val="tx1"/>
                </a:solidFill>
              </a:rPr>
              <a:t> </a:t>
            </a:r>
            <a:r>
              <a:rPr lang="en-US" sz="2000" dirty="0" err="1">
                <a:solidFill>
                  <a:schemeClr val="tx1"/>
                </a:solidFill>
              </a:rPr>
              <a:t>izin</a:t>
            </a:r>
            <a:r>
              <a:rPr lang="en-US" sz="2000" dirty="0">
                <a:solidFill>
                  <a:schemeClr val="tx1"/>
                </a:solidFill>
              </a:rPr>
              <a:t> </a:t>
            </a:r>
            <a:r>
              <a:rPr lang="en-US" sz="2000" dirty="0" err="1">
                <a:solidFill>
                  <a:schemeClr val="tx1"/>
                </a:solidFill>
              </a:rPr>
              <a:t>penyelenggaraan</a:t>
            </a:r>
            <a:r>
              <a:rPr lang="en-US" sz="2000" dirty="0">
                <a:solidFill>
                  <a:schemeClr val="tx1"/>
                </a:solidFill>
              </a:rPr>
              <a:t> </a:t>
            </a:r>
            <a:r>
              <a:rPr lang="en-US" sz="2000" dirty="0" err="1">
                <a:solidFill>
                  <a:schemeClr val="tx1"/>
                </a:solidFill>
              </a:rPr>
              <a:t>reklame</a:t>
            </a:r>
            <a:r>
              <a:rPr lang="en-US" sz="2000" dirty="0">
                <a:solidFill>
                  <a:schemeClr val="tx1"/>
                </a:solidFill>
              </a:rPr>
              <a:t> </a:t>
            </a:r>
            <a:r>
              <a:rPr lang="en-US" sz="2000" dirty="0" err="1">
                <a:solidFill>
                  <a:schemeClr val="tx1"/>
                </a:solidFill>
              </a:rPr>
              <a:t>antara</a:t>
            </a:r>
            <a:r>
              <a:rPr lang="en-US" sz="2000" dirty="0">
                <a:solidFill>
                  <a:schemeClr val="tx1"/>
                </a:solidFill>
              </a:rPr>
              <a:t> DPMPTSP </a:t>
            </a:r>
            <a:r>
              <a:rPr lang="en-US" sz="2000" dirty="0" err="1">
                <a:solidFill>
                  <a:schemeClr val="tx1"/>
                </a:solidFill>
              </a:rPr>
              <a:t>dengan</a:t>
            </a:r>
            <a:r>
              <a:rPr lang="en-US" sz="2000" dirty="0">
                <a:solidFill>
                  <a:schemeClr val="tx1"/>
                </a:solidFill>
              </a:rPr>
              <a:t> </a:t>
            </a:r>
            <a:r>
              <a:rPr lang="en-US" sz="2000" dirty="0" err="1">
                <a:solidFill>
                  <a:schemeClr val="tx1"/>
                </a:solidFill>
              </a:rPr>
              <a:t>Bappenda</a:t>
            </a:r>
            <a:r>
              <a:rPr lang="en-US" sz="2000" dirty="0">
                <a:solidFill>
                  <a:schemeClr val="tx1"/>
                </a:solidFill>
              </a:rPr>
              <a:t>. </a:t>
            </a: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1600" b="1" dirty="0">
              <a:solidFill>
                <a:schemeClr val="tx1"/>
              </a:solidFill>
            </a:endParaRPr>
          </a:p>
          <a:p>
            <a:pPr eaLnBrk="1" hangingPunct="1">
              <a:defRPr/>
            </a:pPr>
            <a:endParaRPr lang="en-US" sz="2000" b="1" dirty="0">
              <a:solidFill>
                <a:schemeClr val="tx1"/>
              </a:solidFill>
            </a:endParaRPr>
          </a:p>
          <a:p>
            <a:pPr eaLnBrk="1" hangingPunct="1">
              <a:defRPr/>
            </a:pPr>
            <a:endParaRPr lang="en-US" sz="2000" dirty="0">
              <a:solidFill>
                <a:schemeClr val="tx1"/>
              </a:solidFill>
            </a:endParaRPr>
          </a:p>
          <a:p>
            <a:pPr eaLnBrk="1" hangingPunct="1">
              <a:defRPr/>
            </a:pPr>
            <a:endParaRPr lang="en-US" sz="2000" dirty="0">
              <a:solidFill>
                <a:schemeClr val="tx1"/>
              </a:solidFill>
            </a:endParaRPr>
          </a:p>
          <a:p>
            <a:pPr eaLnBrk="1" hangingPunct="1">
              <a:defRPr/>
            </a:pPr>
            <a:endParaRPr lang="en-US" sz="2000" b="1" dirty="0">
              <a:solidFill>
                <a:schemeClr val="tx1"/>
              </a:solidFill>
            </a:endParaRPr>
          </a:p>
          <a:p>
            <a:pPr eaLnBrk="1" hangingPunct="1">
              <a:defRPr/>
            </a:pPr>
            <a:endParaRPr lang="en-US" sz="2000" b="1" dirty="0">
              <a:solidFill>
                <a:schemeClr val="tx1"/>
              </a:solidFill>
            </a:endParaRPr>
          </a:p>
          <a:p>
            <a:pPr eaLnBrk="1" hangingPunct="1">
              <a:defRPr/>
            </a:pPr>
            <a:endParaRPr lang="en-US" sz="1400" dirty="0">
              <a:solidFill>
                <a:schemeClr val="tx1"/>
              </a:solidFill>
            </a:endParaRPr>
          </a:p>
          <a:p>
            <a:pPr eaLnBrk="1" hangingPunct="1">
              <a:defRPr/>
            </a:pPr>
            <a:endParaRPr lang="en-US" sz="1400" dirty="0">
              <a:solidFill>
                <a:schemeClr val="tx1"/>
              </a:solidFill>
            </a:endParaRPr>
          </a:p>
        </p:txBody>
      </p:sp>
      <p:sp>
        <p:nvSpPr>
          <p:cNvPr id="19463" name="Title 7"/>
          <p:cNvSpPr>
            <a:spLocks noGrp="1" noChangeArrowheads="1"/>
          </p:cNvSpPr>
          <p:nvPr>
            <p:ph type="title"/>
          </p:nvPr>
        </p:nvSpPr>
        <p:spPr bwMode="grayWhite">
          <a:xfrm>
            <a:off x="106363" y="620713"/>
            <a:ext cx="3673475" cy="355600"/>
          </a:xfrm>
        </p:spPr>
        <p:txBody>
          <a:bodyPr>
            <a:normAutofit fontScale="90000"/>
          </a:bodyPr>
          <a:lstStyle/>
          <a:p>
            <a:pPr fontAlgn="auto">
              <a:spcAft>
                <a:spcPts val="0"/>
              </a:spcAft>
              <a:defRPr/>
            </a:pPr>
            <a:r>
              <a:rPr lang="en-US" altLang="en-US" sz="2800" i="1">
                <a:solidFill>
                  <a:schemeClr val="tx1"/>
                </a:solidFill>
                <a:latin typeface="Bahnschrift Light SemiCondensed" panose="020B0502040204020203" pitchFamily="34" charset="0"/>
              </a:rPr>
              <a:t>Hubungan Internal</a:t>
            </a:r>
            <a:endParaRPr lang="ru-RU" altLang="en-US" sz="2800" i="1">
              <a:solidFill>
                <a:schemeClr val="tx1"/>
              </a:solidFill>
              <a:latin typeface="Bahnschrift Light SemiCondensed" panose="020B0502040204020203" pitchFamily="34" charset="0"/>
            </a:endParaRPr>
          </a:p>
        </p:txBody>
      </p:sp>
    </p:spTree>
    <p:extLst>
      <p:ext uri="{BB962C8B-B14F-4D97-AF65-F5344CB8AC3E}">
        <p14:creationId xmlns:p14="http://schemas.microsoft.com/office/powerpoint/2010/main" val="1756136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7"/>
          <p:cNvSpPr txBox="1">
            <a:spLocks/>
          </p:cNvSpPr>
          <p:nvPr/>
        </p:nvSpPr>
        <p:spPr bwMode="grayWhite">
          <a:xfrm>
            <a:off x="0" y="0"/>
            <a:ext cx="9144000" cy="64611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600" b="1">
                <a:latin typeface="Bahnschrift Light SemiCondensed" panose="020B0502040204020203" pitchFamily="34" charset="0"/>
              </a:rPr>
              <a:t>2.1 Identifikasi Risiko</a:t>
            </a:r>
            <a:endParaRPr lang="ru-RU" altLang="en-US" sz="3600" b="1" u="sng">
              <a:latin typeface="Bahnschrift Light SemiCondensed" panose="020B0502040204020203" pitchFamily="34" charset="0"/>
            </a:endParaRPr>
          </a:p>
        </p:txBody>
      </p:sp>
      <p:sp>
        <p:nvSpPr>
          <p:cNvPr id="3" name="Rectangle 2"/>
          <p:cNvSpPr/>
          <p:nvPr/>
        </p:nvSpPr>
        <p:spPr>
          <a:xfrm>
            <a:off x="0" y="646113"/>
            <a:ext cx="4465638" cy="4295775"/>
          </a:xfrm>
          <a:prstGeom prst="rect">
            <a:avLst/>
          </a:prstGeom>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en-US" sz="2000" b="1" u="sng" dirty="0">
                <a:solidFill>
                  <a:schemeClr val="tx1"/>
                </a:solidFill>
              </a:rPr>
              <a:t>Level 1</a:t>
            </a:r>
            <a:endParaRPr lang="en-US" b="1" dirty="0">
              <a:solidFill>
                <a:schemeClr val="tx1"/>
              </a:solidFill>
            </a:endParaRPr>
          </a:p>
          <a:p>
            <a:pPr marL="355600" indent="-355600" algn="just" eaLnBrk="1" hangingPunct="1">
              <a:defRPr/>
            </a:pPr>
            <a:r>
              <a:rPr lang="id-ID" dirty="0">
                <a:solidFill>
                  <a:schemeClr val="tx1"/>
                </a:solidFill>
              </a:rPr>
              <a:t>1. </a:t>
            </a:r>
            <a:r>
              <a:rPr lang="it-IT" dirty="0">
                <a:solidFill>
                  <a:schemeClr val="tx1"/>
                </a:solidFill>
              </a:rPr>
              <a:t>Per</a:t>
            </a:r>
            <a:r>
              <a:rPr lang="id-ID" dirty="0">
                <a:solidFill>
                  <a:schemeClr val="tx1"/>
                </a:solidFill>
              </a:rPr>
              <a:t>aturan Walikota Mercure Nomor 2 Tahun 2011 tentang</a:t>
            </a:r>
            <a:r>
              <a:rPr lang="it-IT" dirty="0">
                <a:solidFill>
                  <a:schemeClr val="tx1"/>
                </a:solidFill>
              </a:rPr>
              <a:t> Penyelenggaraan SPIP</a:t>
            </a:r>
            <a:endParaRPr lang="en-US" dirty="0">
              <a:solidFill>
                <a:schemeClr val="tx1"/>
              </a:solidFill>
            </a:endParaRPr>
          </a:p>
          <a:p>
            <a:pPr marL="355600" indent="-355600" algn="just" eaLnBrk="1" hangingPunct="1">
              <a:defRPr/>
            </a:pPr>
            <a:r>
              <a:rPr lang="id-ID" dirty="0">
                <a:solidFill>
                  <a:schemeClr val="tx1"/>
                </a:solidFill>
              </a:rPr>
              <a:t>2. </a:t>
            </a:r>
            <a:r>
              <a:rPr lang="it-IT" dirty="0">
                <a:solidFill>
                  <a:schemeClr val="tx1"/>
                </a:solidFill>
              </a:rPr>
              <a:t>Per</a:t>
            </a:r>
            <a:r>
              <a:rPr lang="id-ID" dirty="0">
                <a:solidFill>
                  <a:schemeClr val="tx1"/>
                </a:solidFill>
              </a:rPr>
              <a:t>aturan Walikota Mercure Nomor 64 Tahun 2018 tentang Penilaian Resiko pada Perangkat Daerah</a:t>
            </a:r>
            <a:endParaRPr lang="en-US" b="1" dirty="0">
              <a:solidFill>
                <a:schemeClr val="tx1"/>
              </a:solidFill>
            </a:endParaRPr>
          </a:p>
          <a:p>
            <a:pPr marL="355600" indent="-355600" algn="just" eaLnBrk="1" hangingPunct="1">
              <a:tabLst>
                <a:tab pos="355600" algn="l"/>
              </a:tabLst>
              <a:defRPr/>
            </a:pPr>
            <a:r>
              <a:rPr lang="id-ID" dirty="0">
                <a:solidFill>
                  <a:schemeClr val="tx1"/>
                </a:solidFill>
              </a:rPr>
              <a:t>3. </a:t>
            </a:r>
            <a:r>
              <a:rPr lang="en-US" dirty="0">
                <a:solidFill>
                  <a:schemeClr val="tx1"/>
                </a:solidFill>
              </a:rPr>
              <a:t>SOP </a:t>
            </a:r>
            <a:r>
              <a:rPr lang="id-ID" dirty="0">
                <a:solidFill>
                  <a:schemeClr val="tx1"/>
                </a:solidFill>
              </a:rPr>
              <a:t>Nomor </a:t>
            </a:r>
            <a:r>
              <a:rPr lang="en-US" dirty="0">
                <a:solidFill>
                  <a:schemeClr val="tx1"/>
                </a:solidFill>
              </a:rPr>
              <a:t>42 </a:t>
            </a:r>
            <a:r>
              <a:rPr lang="en-US" dirty="0" err="1">
                <a:solidFill>
                  <a:schemeClr val="tx1"/>
                </a:solidFill>
              </a:rPr>
              <a:t>Inspektorat</a:t>
            </a:r>
            <a:r>
              <a:rPr lang="en-US" dirty="0">
                <a:solidFill>
                  <a:schemeClr val="tx1"/>
                </a:solidFill>
              </a:rPr>
              <a:t> </a:t>
            </a:r>
            <a:r>
              <a:rPr lang="en-US" dirty="0" err="1">
                <a:solidFill>
                  <a:schemeClr val="tx1"/>
                </a:solidFill>
              </a:rPr>
              <a:t>Penyusunan</a:t>
            </a:r>
            <a:r>
              <a:rPr lang="en-US" dirty="0">
                <a:solidFill>
                  <a:schemeClr val="tx1"/>
                </a:solidFill>
              </a:rPr>
              <a:t> </a:t>
            </a:r>
            <a:r>
              <a:rPr lang="en-US" dirty="0" err="1">
                <a:solidFill>
                  <a:schemeClr val="tx1"/>
                </a:solidFill>
              </a:rPr>
              <a:t>Rencana</a:t>
            </a:r>
            <a:r>
              <a:rPr lang="en-US" dirty="0">
                <a:solidFill>
                  <a:schemeClr val="tx1"/>
                </a:solidFill>
              </a:rPr>
              <a:t> </a:t>
            </a:r>
            <a:r>
              <a:rPr lang="en-US" dirty="0" err="1">
                <a:solidFill>
                  <a:schemeClr val="tx1"/>
                </a:solidFill>
              </a:rPr>
              <a:t>Tindak</a:t>
            </a:r>
            <a:r>
              <a:rPr lang="en-US" dirty="0">
                <a:solidFill>
                  <a:schemeClr val="tx1"/>
                </a:solidFill>
              </a:rPr>
              <a:t> </a:t>
            </a:r>
            <a:r>
              <a:rPr lang="en-US" dirty="0" err="1">
                <a:solidFill>
                  <a:schemeClr val="tx1"/>
                </a:solidFill>
              </a:rPr>
              <a:t>Pengendalian</a:t>
            </a:r>
            <a:r>
              <a:rPr lang="en-US" dirty="0">
                <a:solidFill>
                  <a:schemeClr val="tx1"/>
                </a:solidFill>
              </a:rPr>
              <a:t> RTP </a:t>
            </a:r>
            <a:r>
              <a:rPr lang="en-US" dirty="0" err="1">
                <a:solidFill>
                  <a:schemeClr val="tx1"/>
                </a:solidFill>
              </a:rPr>
              <a:t>Risiko</a:t>
            </a:r>
            <a:r>
              <a:rPr lang="en-US" dirty="0">
                <a:solidFill>
                  <a:schemeClr val="tx1"/>
                </a:solidFill>
              </a:rPr>
              <a:t>;</a:t>
            </a:r>
          </a:p>
          <a:p>
            <a:pPr marL="355600" indent="-355600" algn="just" eaLnBrk="1" hangingPunct="1">
              <a:defRPr/>
            </a:pPr>
            <a:r>
              <a:rPr lang="id-ID" dirty="0">
                <a:solidFill>
                  <a:schemeClr val="tx1"/>
                </a:solidFill>
              </a:rPr>
              <a:t>4.  </a:t>
            </a:r>
            <a:r>
              <a:rPr lang="en-US" dirty="0">
                <a:solidFill>
                  <a:schemeClr val="tx1"/>
                </a:solidFill>
              </a:rPr>
              <a:t>SOP </a:t>
            </a:r>
            <a:r>
              <a:rPr lang="id-ID" dirty="0">
                <a:solidFill>
                  <a:schemeClr val="tx1"/>
                </a:solidFill>
              </a:rPr>
              <a:t>Nomor </a:t>
            </a:r>
            <a:r>
              <a:rPr lang="en-US" dirty="0">
                <a:solidFill>
                  <a:schemeClr val="tx1"/>
                </a:solidFill>
              </a:rPr>
              <a:t>44 </a:t>
            </a:r>
            <a:r>
              <a:rPr lang="en-US" dirty="0" err="1">
                <a:solidFill>
                  <a:schemeClr val="tx1"/>
                </a:solidFill>
              </a:rPr>
              <a:t>Inspektorat</a:t>
            </a:r>
            <a:r>
              <a:rPr lang="en-US" dirty="0">
                <a:solidFill>
                  <a:schemeClr val="tx1"/>
                </a:solidFill>
              </a:rPr>
              <a:t> </a:t>
            </a:r>
            <a:r>
              <a:rPr lang="en-US" dirty="0" err="1">
                <a:solidFill>
                  <a:schemeClr val="tx1"/>
                </a:solidFill>
              </a:rPr>
              <a:t>Identifikasi</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Analisis</a:t>
            </a:r>
            <a:r>
              <a:rPr lang="en-US" dirty="0">
                <a:solidFill>
                  <a:schemeClr val="tx1"/>
                </a:solidFill>
              </a:rPr>
              <a:t> </a:t>
            </a:r>
            <a:r>
              <a:rPr lang="en-US" dirty="0" err="1">
                <a:solidFill>
                  <a:schemeClr val="tx1"/>
                </a:solidFill>
              </a:rPr>
              <a:t>Risiko</a:t>
            </a:r>
            <a:r>
              <a:rPr lang="en-US" dirty="0">
                <a:solidFill>
                  <a:schemeClr val="tx1"/>
                </a:solidFill>
              </a:rPr>
              <a:t>;</a:t>
            </a:r>
          </a:p>
          <a:p>
            <a:pPr marL="355600" indent="-355600" algn="just" eaLnBrk="1" hangingPunct="1">
              <a:tabLst>
                <a:tab pos="355600" algn="l"/>
              </a:tabLst>
              <a:defRPr/>
            </a:pPr>
            <a:r>
              <a:rPr lang="id-ID" dirty="0">
                <a:solidFill>
                  <a:schemeClr val="tx1"/>
                </a:solidFill>
              </a:rPr>
              <a:t>5. </a:t>
            </a:r>
            <a:r>
              <a:rPr lang="en-US" dirty="0">
                <a:solidFill>
                  <a:schemeClr val="tx1"/>
                </a:solidFill>
              </a:rPr>
              <a:t>SOP</a:t>
            </a:r>
            <a:r>
              <a:rPr lang="id-ID" dirty="0">
                <a:solidFill>
                  <a:schemeClr val="tx1"/>
                </a:solidFill>
              </a:rPr>
              <a:t> Nomor </a:t>
            </a:r>
            <a:r>
              <a:rPr lang="en-US" dirty="0">
                <a:solidFill>
                  <a:schemeClr val="tx1"/>
                </a:solidFill>
              </a:rPr>
              <a:t> 45 </a:t>
            </a:r>
            <a:r>
              <a:rPr lang="en-US" dirty="0" err="1">
                <a:solidFill>
                  <a:schemeClr val="tx1"/>
                </a:solidFill>
              </a:rPr>
              <a:t>Inspektorat</a:t>
            </a:r>
            <a:r>
              <a:rPr lang="en-US" dirty="0">
                <a:solidFill>
                  <a:schemeClr val="tx1"/>
                </a:solidFill>
              </a:rPr>
              <a:t> </a:t>
            </a:r>
            <a:r>
              <a:rPr lang="en-US" dirty="0" err="1">
                <a:solidFill>
                  <a:schemeClr val="tx1"/>
                </a:solidFill>
              </a:rPr>
              <a:t>Penyusunan</a:t>
            </a:r>
            <a:r>
              <a:rPr lang="en-US" dirty="0">
                <a:solidFill>
                  <a:schemeClr val="tx1"/>
                </a:solidFill>
              </a:rPr>
              <a:t> </a:t>
            </a:r>
            <a:r>
              <a:rPr lang="en-US" dirty="0" err="1">
                <a:solidFill>
                  <a:schemeClr val="tx1"/>
                </a:solidFill>
              </a:rPr>
              <a:t>Daftar</a:t>
            </a:r>
            <a:r>
              <a:rPr lang="en-US" dirty="0">
                <a:solidFill>
                  <a:schemeClr val="tx1"/>
                </a:solidFill>
              </a:rPr>
              <a:t> </a:t>
            </a:r>
            <a:r>
              <a:rPr lang="en-US" dirty="0" err="1">
                <a:solidFill>
                  <a:schemeClr val="tx1"/>
                </a:solidFill>
              </a:rPr>
              <a:t>Tujuan</a:t>
            </a:r>
            <a:r>
              <a:rPr lang="en-US" dirty="0">
                <a:solidFill>
                  <a:schemeClr val="tx1"/>
                </a:solidFill>
              </a:rPr>
              <a:t> </a:t>
            </a:r>
            <a:r>
              <a:rPr lang="en-US" dirty="0" err="1">
                <a:solidFill>
                  <a:schemeClr val="tx1"/>
                </a:solidFill>
              </a:rPr>
              <a:t>Kegiatan</a:t>
            </a:r>
            <a:r>
              <a:rPr lang="en-US" dirty="0">
                <a:solidFill>
                  <a:schemeClr val="tx1"/>
                </a:solidFill>
              </a:rPr>
              <a:t> </a:t>
            </a:r>
            <a:r>
              <a:rPr lang="en-US" dirty="0" err="1">
                <a:solidFill>
                  <a:schemeClr val="tx1"/>
                </a:solidFill>
              </a:rPr>
              <a:t>Utam</a:t>
            </a:r>
            <a:r>
              <a:rPr lang="id-ID" dirty="0">
                <a:solidFill>
                  <a:schemeClr val="tx1"/>
                </a:solidFill>
              </a:rPr>
              <a:t>a</a:t>
            </a:r>
          </a:p>
          <a:p>
            <a:pPr algn="just" eaLnBrk="1" hangingPunct="1">
              <a:defRPr/>
            </a:pPr>
            <a:endParaRPr lang="en-US" b="1" dirty="0">
              <a:solidFill>
                <a:schemeClr val="tx1"/>
              </a:solidFill>
            </a:endParaRPr>
          </a:p>
          <a:p>
            <a:pPr eaLnBrk="1" hangingPunct="1">
              <a:defRPr/>
            </a:pPr>
            <a:endParaRPr lang="en-US" sz="2400" dirty="0">
              <a:solidFill>
                <a:schemeClr val="tx1"/>
              </a:solidFill>
            </a:endParaRPr>
          </a:p>
          <a:p>
            <a:pPr eaLnBrk="1" hangingPunct="1">
              <a:defRPr/>
            </a:pPr>
            <a:endParaRPr lang="en-US" sz="2400" b="1" dirty="0">
              <a:solidFill>
                <a:schemeClr val="tx1"/>
              </a:solidFill>
            </a:endParaRPr>
          </a:p>
          <a:p>
            <a:pPr eaLnBrk="1" hangingPunct="1">
              <a:defRPr/>
            </a:pPr>
            <a:r>
              <a:rPr lang="en-US" sz="2400" b="1" dirty="0">
                <a:solidFill>
                  <a:schemeClr val="tx1"/>
                </a:solidFill>
              </a:rPr>
              <a:t> </a:t>
            </a:r>
          </a:p>
          <a:p>
            <a:pPr eaLnBrk="1" hangingPunct="1">
              <a:defRPr/>
            </a:pPr>
            <a:endParaRPr lang="en-US" sz="2400" b="1" dirty="0">
              <a:solidFill>
                <a:schemeClr val="tx1"/>
              </a:solidFill>
            </a:endParaRPr>
          </a:p>
          <a:p>
            <a:pPr eaLnBrk="1" hangingPunct="1">
              <a:defRPr/>
            </a:pPr>
            <a:endParaRPr lang="en-US" sz="2400" dirty="0">
              <a:solidFill>
                <a:schemeClr val="tx1"/>
              </a:solidFill>
            </a:endParaRPr>
          </a:p>
        </p:txBody>
      </p:sp>
      <p:sp>
        <p:nvSpPr>
          <p:cNvPr id="8" name="Rectangle 7"/>
          <p:cNvSpPr/>
          <p:nvPr/>
        </p:nvSpPr>
        <p:spPr>
          <a:xfrm>
            <a:off x="4410983" y="646113"/>
            <a:ext cx="4733017" cy="4295775"/>
          </a:xfrm>
          <a:prstGeom prst="rect">
            <a:avLst/>
          </a:prstGeom>
        </p:spPr>
        <p:style>
          <a:lnRef idx="3">
            <a:schemeClr val="lt1"/>
          </a:lnRef>
          <a:fillRef idx="1">
            <a:schemeClr val="accent4"/>
          </a:fillRef>
          <a:effectRef idx="1">
            <a:schemeClr val="accent4"/>
          </a:effectRef>
          <a:fontRef idx="minor">
            <a:schemeClr val="lt1"/>
          </a:fontRef>
        </p:style>
        <p:txBody>
          <a:bodyPr/>
          <a:lstStyle/>
          <a:p>
            <a:pPr eaLnBrk="1" hangingPunct="1">
              <a:defRPr/>
            </a:pPr>
            <a:r>
              <a:rPr lang="en-US" sz="2000" b="1" u="sng" dirty="0">
                <a:solidFill>
                  <a:schemeClr val="tx1"/>
                </a:solidFill>
              </a:rPr>
              <a:t>Level 2</a:t>
            </a:r>
            <a:endParaRPr lang="id-ID" sz="2000" b="1" u="sng" dirty="0">
              <a:solidFill>
                <a:schemeClr val="tx1"/>
              </a:solidFill>
            </a:endParaRPr>
          </a:p>
          <a:p>
            <a:pPr eaLnBrk="1" hangingPunct="1">
              <a:defRPr/>
            </a:pPr>
            <a:endParaRPr lang="id-ID" sz="2400" dirty="0">
              <a:solidFill>
                <a:schemeClr val="tx1"/>
              </a:solidFill>
            </a:endParaRPr>
          </a:p>
          <a:p>
            <a:pPr marL="273050" indent="-273050" algn="just" eaLnBrk="1" hangingPunct="1">
              <a:defRPr/>
            </a:pPr>
            <a:r>
              <a:rPr lang="id-ID" sz="1600" dirty="0">
                <a:solidFill>
                  <a:schemeClr val="tx1"/>
                </a:solidFill>
              </a:rPr>
              <a:t>1. </a:t>
            </a:r>
            <a:r>
              <a:rPr lang="it-IT" dirty="0">
                <a:solidFill>
                  <a:schemeClr val="tx1"/>
                </a:solidFill>
              </a:rPr>
              <a:t>Website </a:t>
            </a:r>
            <a:r>
              <a:rPr lang="id-ID" dirty="0">
                <a:solidFill>
                  <a:schemeClr val="tx1"/>
                </a:solidFill>
              </a:rPr>
              <a:t>JDIH</a:t>
            </a:r>
            <a:r>
              <a:rPr lang="it-IT" dirty="0">
                <a:solidFill>
                  <a:schemeClr val="tx1"/>
                </a:solidFill>
              </a:rPr>
              <a:t> Per</a:t>
            </a:r>
            <a:r>
              <a:rPr lang="id-ID" dirty="0">
                <a:solidFill>
                  <a:schemeClr val="tx1"/>
                </a:solidFill>
              </a:rPr>
              <a:t>aturan Walikota Mercure Nomor 64 Tahun 2018 tentang Penilaian Resiko pada Perangkat Daerah</a:t>
            </a:r>
          </a:p>
          <a:p>
            <a:pPr marL="273050" indent="-273050" algn="just" eaLnBrk="1" hangingPunct="1">
              <a:defRPr/>
            </a:pPr>
            <a:r>
              <a:rPr lang="id-ID" dirty="0">
                <a:solidFill>
                  <a:schemeClr val="tx1"/>
                </a:solidFill>
              </a:rPr>
              <a:t>2. </a:t>
            </a:r>
            <a:r>
              <a:rPr lang="nb-NO" dirty="0">
                <a:solidFill>
                  <a:schemeClr val="tx1"/>
                </a:solidFill>
              </a:rPr>
              <a:t>Sosialisasi </a:t>
            </a:r>
            <a:r>
              <a:rPr lang="id-ID" dirty="0">
                <a:solidFill>
                  <a:schemeClr val="tx1"/>
                </a:solidFill>
              </a:rPr>
              <a:t>Perwali No 64 ttg Penilaian Risiko dan </a:t>
            </a:r>
            <a:r>
              <a:rPr lang="nb-NO" dirty="0">
                <a:solidFill>
                  <a:schemeClr val="tx1"/>
                </a:solidFill>
              </a:rPr>
              <a:t>Maturitas Sistem Pengendalian Intern Pemerintah SPIP tgl 13&amp;14 Agustus 2018;</a:t>
            </a:r>
            <a:endParaRPr lang="id-ID" dirty="0">
              <a:solidFill>
                <a:schemeClr val="tx1"/>
              </a:solidFill>
            </a:endParaRPr>
          </a:p>
          <a:p>
            <a:pPr marL="273050" indent="-273050" algn="just" eaLnBrk="1" hangingPunct="1">
              <a:defRPr/>
            </a:pPr>
            <a:r>
              <a:rPr lang="id-ID" dirty="0">
                <a:solidFill>
                  <a:schemeClr val="tx1"/>
                </a:solidFill>
              </a:rPr>
              <a:t>3. Tanda Terima </a:t>
            </a:r>
            <a:r>
              <a:rPr lang="it-IT" dirty="0">
                <a:solidFill>
                  <a:schemeClr val="tx1"/>
                </a:solidFill>
              </a:rPr>
              <a:t>Distribusi Perwali 64 Tahun 2018;</a:t>
            </a:r>
            <a:endParaRPr lang="id-ID" dirty="0">
              <a:solidFill>
                <a:schemeClr val="tx1"/>
              </a:solidFill>
            </a:endParaRPr>
          </a:p>
          <a:p>
            <a:pPr marL="273050" indent="-273050" algn="just" eaLnBrk="1" hangingPunct="1">
              <a:defRPr/>
            </a:pPr>
            <a:endParaRPr lang="en-US" b="1" dirty="0">
              <a:solidFill>
                <a:schemeClr val="tx1"/>
              </a:solidFill>
            </a:endParaRPr>
          </a:p>
        </p:txBody>
      </p:sp>
      <p:sp>
        <p:nvSpPr>
          <p:cNvPr id="9" name="Rectangle 8"/>
          <p:cNvSpPr/>
          <p:nvPr/>
        </p:nvSpPr>
        <p:spPr>
          <a:xfrm>
            <a:off x="-35115" y="4941889"/>
            <a:ext cx="9179115" cy="1916112"/>
          </a:xfrm>
          <a:prstGeom prst="rect">
            <a:avLst/>
          </a:prstGeom>
        </p:spPr>
        <p:style>
          <a:lnRef idx="3">
            <a:schemeClr val="lt1"/>
          </a:lnRef>
          <a:fillRef idx="1">
            <a:schemeClr val="accent6"/>
          </a:fillRef>
          <a:effectRef idx="1">
            <a:schemeClr val="accent6"/>
          </a:effectRef>
          <a:fontRef idx="minor">
            <a:schemeClr val="lt1"/>
          </a:fontRef>
        </p:style>
        <p:txBody>
          <a:bodyPr/>
          <a:lstStyle/>
          <a:p>
            <a:pPr marL="273050" eaLnBrk="1" hangingPunct="1">
              <a:defRPr/>
            </a:pPr>
            <a:r>
              <a:rPr lang="en-US" sz="2000" b="1" u="sng" dirty="0">
                <a:solidFill>
                  <a:schemeClr val="tx1"/>
                </a:solidFill>
              </a:rPr>
              <a:t>Level 3</a:t>
            </a:r>
            <a:endParaRPr lang="id-ID" sz="2400" b="1" u="sng" dirty="0">
              <a:solidFill>
                <a:schemeClr val="tx1"/>
              </a:solidFill>
            </a:endParaRPr>
          </a:p>
          <a:p>
            <a:pPr marL="273050" indent="-273050" algn="just" eaLnBrk="1" hangingPunct="1">
              <a:defRPr/>
            </a:pPr>
            <a:r>
              <a:rPr lang="en-US" sz="2000" dirty="0">
                <a:solidFill>
                  <a:schemeClr val="tx1"/>
                </a:solidFill>
              </a:rPr>
              <a:t>    D</a:t>
            </a:r>
            <a:r>
              <a:rPr lang="id-ID" sz="2000" dirty="0">
                <a:solidFill>
                  <a:schemeClr val="tx1"/>
                </a:solidFill>
              </a:rPr>
              <a:t>ilakukan FGD Penilaian Resiko 19 Perangkat Daerah  tgl 13 Februari 2019.</a:t>
            </a:r>
            <a:endParaRPr lang="sv-SE" sz="2000" dirty="0">
              <a:solidFill>
                <a:schemeClr val="tx1"/>
              </a:solidFill>
            </a:endParaRPr>
          </a:p>
          <a:p>
            <a:pPr marL="273050" eaLnBrk="1" hangingPunct="1">
              <a:defRPr/>
            </a:pPr>
            <a:r>
              <a:rPr lang="sv-SE" sz="2000" dirty="0">
                <a:solidFill>
                  <a:schemeClr val="tx1"/>
                </a:solidFill>
              </a:rPr>
              <a:t>Buku Register Risiko pada Perangkat Daerah di Lingkungan Kota Mercure</a:t>
            </a:r>
            <a:r>
              <a:rPr lang="id-ID" sz="2000" dirty="0">
                <a:solidFill>
                  <a:schemeClr val="tx1"/>
                </a:solidFill>
              </a:rPr>
              <a:t>.</a:t>
            </a:r>
          </a:p>
          <a:p>
            <a:pPr marL="273050" eaLnBrk="1" hangingPunct="1">
              <a:defRPr/>
            </a:pPr>
            <a:r>
              <a:rPr lang="id-ID" sz="2000" dirty="0">
                <a:solidFill>
                  <a:schemeClr val="tx1"/>
                </a:solidFill>
              </a:rPr>
              <a:t>Telah dibuatnya Penilaian Resiko dan RTP Inspektorat Kota Mercure</a:t>
            </a:r>
          </a:p>
          <a:p>
            <a:pPr marL="273050" eaLnBrk="1" hangingPunct="1">
              <a:defRPr/>
            </a:pPr>
            <a:r>
              <a:rPr lang="id-ID" sz="2000" dirty="0">
                <a:solidFill>
                  <a:schemeClr val="tx1"/>
                </a:solidFill>
              </a:rPr>
              <a:t>Tindak Lanjut RTP dari Inspektorat Kota Mercure</a:t>
            </a:r>
          </a:p>
          <a:p>
            <a:pPr eaLnBrk="1" hangingPunct="1">
              <a:defRPr/>
            </a:pPr>
            <a:r>
              <a:rPr lang="id-ID" sz="2400" dirty="0">
                <a:solidFill>
                  <a:schemeClr val="tx1"/>
                </a:solidFill>
              </a:rPr>
              <a:t> </a:t>
            </a:r>
            <a:endParaRPr lang="sv-SE" sz="2400" dirty="0">
              <a:solidFill>
                <a:schemeClr val="tx1"/>
              </a:solidFill>
            </a:endParaRPr>
          </a:p>
          <a:p>
            <a:pPr eaLnBrk="1" hangingPunct="1">
              <a:defRPr/>
            </a:pPr>
            <a:endParaRPr lang="en-US" sz="2400" b="1" dirty="0">
              <a:solidFill>
                <a:schemeClr val="tx1"/>
              </a:solidFill>
            </a:endParaRPr>
          </a:p>
          <a:p>
            <a:pPr eaLnBrk="1" hangingPunct="1">
              <a:defRPr/>
            </a:pPr>
            <a:endParaRPr lang="en-US" sz="2400" b="1" dirty="0">
              <a:solidFill>
                <a:schemeClr val="tx1"/>
              </a:solidFill>
            </a:endParaRPr>
          </a:p>
          <a:p>
            <a:pPr eaLnBrk="1" hangingPunct="1">
              <a:defRPr/>
            </a:pPr>
            <a:endParaRPr lang="en-US" sz="2400" b="1" dirty="0">
              <a:solidFill>
                <a:schemeClr val="tx1"/>
              </a:solidFill>
            </a:endParaRPr>
          </a:p>
          <a:p>
            <a:pPr eaLnBrk="1" hangingPunct="1">
              <a:defRPr/>
            </a:pPr>
            <a:endParaRPr lang="en-US" sz="2400" dirty="0">
              <a:solidFill>
                <a:schemeClr val="tx1"/>
              </a:solidFill>
            </a:endParaRPr>
          </a:p>
        </p:txBody>
      </p:sp>
    </p:spTree>
    <p:extLst>
      <p:ext uri="{BB962C8B-B14F-4D97-AF65-F5344CB8AC3E}">
        <p14:creationId xmlns:p14="http://schemas.microsoft.com/office/powerpoint/2010/main" val="282778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95536" y="287991"/>
            <a:ext cx="2160240" cy="3632472"/>
          </a:xfrm>
          <a:solidFill>
            <a:schemeClr val="accent3">
              <a:lumMod val="20000"/>
              <a:lumOff val="80000"/>
            </a:schemeClr>
          </a:solidFill>
          <a:ln>
            <a:solidFill>
              <a:schemeClr val="tx1"/>
            </a:solidFill>
            <a:prstDash val="solid"/>
          </a:ln>
        </p:spPr>
        <p:txBody>
          <a:bodyPr>
            <a:normAutofit/>
          </a:bodyPr>
          <a:lstStyle/>
          <a:p>
            <a:pPr algn="l"/>
            <a:r>
              <a:rPr lang="en-US" altLang="ko-KR" sz="3200" b="1" dirty="0" err="1"/>
              <a:t>Metodologi</a:t>
            </a:r>
            <a:r>
              <a:rPr lang="en-US" altLang="ko-KR" sz="3200" b="1" dirty="0"/>
              <a:t> </a:t>
            </a:r>
          </a:p>
          <a:p>
            <a:pPr algn="l"/>
            <a:r>
              <a:rPr lang="en-US" altLang="ko-KR" sz="3200" b="1" dirty="0" err="1"/>
              <a:t>Penilaian</a:t>
            </a:r>
            <a:endParaRPr lang="en-US" altLang="ko-KR" sz="3200" b="1" dirty="0"/>
          </a:p>
        </p:txBody>
      </p:sp>
      <p:pic>
        <p:nvPicPr>
          <p:cNvPr id="27" name="Picture Placeholder 26">
            <a:extLst>
              <a:ext uri="{FF2B5EF4-FFF2-40B4-BE49-F238E27FC236}">
                <a16:creationId xmlns:a16="http://schemas.microsoft.com/office/drawing/2014/main" id="{551DDCF3-0868-47BB-80DC-DCCBFFBF2C02}"/>
              </a:ext>
            </a:extLst>
          </p:cNvPr>
          <p:cNvPicPr>
            <a:picLocks noGrp="1" noChangeAspect="1"/>
          </p:cNvPicPr>
          <p:nvPr>
            <p:ph type="pic" idx="15"/>
          </p:nvPr>
        </p:nvPicPr>
        <p:blipFill>
          <a:blip r:embed="rId2">
            <a:extLst>
              <a:ext uri="{28A0092B-C50C-407E-A947-70E740481C1C}">
                <a14:useLocalDpi xmlns:a14="http://schemas.microsoft.com/office/drawing/2010/main" val="0"/>
              </a:ext>
            </a:extLst>
          </a:blip>
          <a:srcRect t="3892" b="3892"/>
          <a:stretch>
            <a:fillRect/>
          </a:stretch>
        </p:blipFill>
        <p:spPr>
          <a:xfrm>
            <a:off x="2627784" y="575311"/>
            <a:ext cx="5976218" cy="3345152"/>
          </a:xfrm>
        </p:spPr>
      </p:pic>
      <p:pic>
        <p:nvPicPr>
          <p:cNvPr id="31" name="Picture 30">
            <a:extLst>
              <a:ext uri="{FF2B5EF4-FFF2-40B4-BE49-F238E27FC236}">
                <a16:creationId xmlns:a16="http://schemas.microsoft.com/office/drawing/2014/main" id="{CC8A2D87-4F48-4AC3-96D3-9F0061E8B60A}"/>
              </a:ext>
            </a:extLst>
          </p:cNvPr>
          <p:cNvPicPr>
            <a:picLocks noChangeAspect="1"/>
          </p:cNvPicPr>
          <p:nvPr/>
        </p:nvPicPr>
        <p:blipFill>
          <a:blip r:embed="rId3"/>
          <a:stretch>
            <a:fillRect/>
          </a:stretch>
        </p:blipFill>
        <p:spPr>
          <a:xfrm>
            <a:off x="539552" y="4099228"/>
            <a:ext cx="5256584" cy="2183461"/>
          </a:xfrm>
          <a:prstGeom prst="rect">
            <a:avLst/>
          </a:prstGeom>
        </p:spPr>
      </p:pic>
    </p:spTree>
    <p:extLst>
      <p:ext uri="{BB962C8B-B14F-4D97-AF65-F5344CB8AC3E}">
        <p14:creationId xmlns:p14="http://schemas.microsoft.com/office/powerpoint/2010/main" val="3238970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7"/>
          <p:cNvSpPr txBox="1">
            <a:spLocks/>
          </p:cNvSpPr>
          <p:nvPr/>
        </p:nvSpPr>
        <p:spPr bwMode="grayWhite">
          <a:xfrm>
            <a:off x="0" y="0"/>
            <a:ext cx="9144000" cy="64611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3600" b="1" dirty="0">
                <a:latin typeface="Bahnschrift Light SemiCondensed" panose="020B0502040204020203" pitchFamily="34" charset="0"/>
              </a:rPr>
              <a:t>2.</a:t>
            </a:r>
            <a:r>
              <a:rPr lang="id-ID" altLang="en-US" sz="3600" b="1" dirty="0">
                <a:latin typeface="Bahnschrift Light SemiCondensed" panose="020B0502040204020203" pitchFamily="34" charset="0"/>
              </a:rPr>
              <a:t>2.  Analisis</a:t>
            </a:r>
            <a:r>
              <a:rPr lang="en-US" altLang="en-US" sz="3600" b="1" dirty="0">
                <a:latin typeface="Bahnschrift Light SemiCondensed" panose="020B0502040204020203" pitchFamily="34" charset="0"/>
              </a:rPr>
              <a:t> </a:t>
            </a:r>
            <a:r>
              <a:rPr lang="en-US" altLang="en-US" sz="3600" b="1" dirty="0" err="1">
                <a:latin typeface="Bahnschrift Light SemiCondensed" panose="020B0502040204020203" pitchFamily="34" charset="0"/>
              </a:rPr>
              <a:t>Risiko</a:t>
            </a:r>
            <a:endParaRPr lang="ru-RU" altLang="en-US" sz="3600" b="1" u="sng" dirty="0">
              <a:latin typeface="Bahnschrift Light SemiCondensed" panose="020B0502040204020203" pitchFamily="34" charset="0"/>
            </a:endParaRPr>
          </a:p>
        </p:txBody>
      </p:sp>
      <p:sp>
        <p:nvSpPr>
          <p:cNvPr id="3" name="Rectangle 2"/>
          <p:cNvSpPr/>
          <p:nvPr/>
        </p:nvSpPr>
        <p:spPr>
          <a:xfrm>
            <a:off x="0" y="646113"/>
            <a:ext cx="4465638" cy="4295775"/>
          </a:xfrm>
          <a:prstGeom prst="rect">
            <a:avLst/>
          </a:prstGeom>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en-US" sz="2000" b="1" u="sng" dirty="0">
                <a:solidFill>
                  <a:srgbClr val="2207E9"/>
                </a:solidFill>
              </a:rPr>
              <a:t>Level 1</a:t>
            </a:r>
            <a:endParaRPr lang="en-US" b="1" dirty="0">
              <a:solidFill>
                <a:srgbClr val="2207E9"/>
              </a:solidFill>
            </a:endParaRPr>
          </a:p>
          <a:p>
            <a:pPr marL="355600" indent="-355600" algn="just" eaLnBrk="1" hangingPunct="1">
              <a:defRPr/>
            </a:pPr>
            <a:r>
              <a:rPr lang="id-ID" dirty="0">
                <a:solidFill>
                  <a:srgbClr val="2207E9"/>
                </a:solidFill>
              </a:rPr>
              <a:t>1. </a:t>
            </a:r>
            <a:r>
              <a:rPr lang="it-IT" dirty="0">
                <a:solidFill>
                  <a:srgbClr val="2207E9"/>
                </a:solidFill>
              </a:rPr>
              <a:t>Per</a:t>
            </a:r>
            <a:r>
              <a:rPr lang="id-ID" dirty="0">
                <a:solidFill>
                  <a:srgbClr val="2207E9"/>
                </a:solidFill>
              </a:rPr>
              <a:t>aturan Walikota Mercure Nomor 2 Tahun 2011 tentang</a:t>
            </a:r>
            <a:r>
              <a:rPr lang="it-IT" dirty="0">
                <a:solidFill>
                  <a:srgbClr val="2207E9"/>
                </a:solidFill>
              </a:rPr>
              <a:t> Penyelenggaraan SPIP</a:t>
            </a:r>
            <a:endParaRPr lang="en-US" dirty="0">
              <a:solidFill>
                <a:srgbClr val="2207E9"/>
              </a:solidFill>
            </a:endParaRPr>
          </a:p>
          <a:p>
            <a:pPr marL="355600" indent="-355600" algn="just" eaLnBrk="1" hangingPunct="1">
              <a:defRPr/>
            </a:pPr>
            <a:r>
              <a:rPr lang="id-ID" dirty="0">
                <a:solidFill>
                  <a:srgbClr val="2207E9"/>
                </a:solidFill>
              </a:rPr>
              <a:t>2. </a:t>
            </a:r>
            <a:r>
              <a:rPr lang="it-IT" dirty="0">
                <a:solidFill>
                  <a:srgbClr val="2207E9"/>
                </a:solidFill>
              </a:rPr>
              <a:t>Per</a:t>
            </a:r>
            <a:r>
              <a:rPr lang="id-ID" dirty="0">
                <a:solidFill>
                  <a:srgbClr val="2207E9"/>
                </a:solidFill>
              </a:rPr>
              <a:t>aturan Walikota Mercure Nomor 64 Tahun 2018 tentang Penilaian Resiko pada Perangkat Daerah</a:t>
            </a:r>
            <a:endParaRPr lang="en-US" b="1" dirty="0">
              <a:solidFill>
                <a:srgbClr val="2207E9"/>
              </a:solidFill>
            </a:endParaRPr>
          </a:p>
          <a:p>
            <a:pPr marL="355600" indent="-355600" algn="just" eaLnBrk="1" hangingPunct="1">
              <a:tabLst>
                <a:tab pos="355600" algn="l"/>
              </a:tabLst>
              <a:defRPr/>
            </a:pPr>
            <a:r>
              <a:rPr lang="id-ID" dirty="0">
                <a:solidFill>
                  <a:srgbClr val="2207E9"/>
                </a:solidFill>
              </a:rPr>
              <a:t>3. </a:t>
            </a:r>
            <a:r>
              <a:rPr lang="en-US" dirty="0">
                <a:solidFill>
                  <a:srgbClr val="2207E9"/>
                </a:solidFill>
              </a:rPr>
              <a:t>SOP </a:t>
            </a:r>
            <a:r>
              <a:rPr lang="id-ID" dirty="0">
                <a:solidFill>
                  <a:srgbClr val="2207E9"/>
                </a:solidFill>
              </a:rPr>
              <a:t>Nomor </a:t>
            </a:r>
            <a:r>
              <a:rPr lang="en-US" dirty="0">
                <a:solidFill>
                  <a:srgbClr val="2207E9"/>
                </a:solidFill>
              </a:rPr>
              <a:t>42 </a:t>
            </a:r>
            <a:r>
              <a:rPr lang="en-US" dirty="0" err="1">
                <a:solidFill>
                  <a:srgbClr val="2207E9"/>
                </a:solidFill>
              </a:rPr>
              <a:t>Inspektorat</a:t>
            </a:r>
            <a:r>
              <a:rPr lang="en-US" dirty="0">
                <a:solidFill>
                  <a:srgbClr val="2207E9"/>
                </a:solidFill>
              </a:rPr>
              <a:t> </a:t>
            </a:r>
            <a:r>
              <a:rPr lang="en-US" dirty="0" err="1">
                <a:solidFill>
                  <a:srgbClr val="2207E9"/>
                </a:solidFill>
              </a:rPr>
              <a:t>Penyusunan</a:t>
            </a:r>
            <a:r>
              <a:rPr lang="en-US" dirty="0">
                <a:solidFill>
                  <a:srgbClr val="2207E9"/>
                </a:solidFill>
              </a:rPr>
              <a:t> </a:t>
            </a:r>
            <a:r>
              <a:rPr lang="en-US" dirty="0" err="1">
                <a:solidFill>
                  <a:srgbClr val="2207E9"/>
                </a:solidFill>
              </a:rPr>
              <a:t>Rencana</a:t>
            </a:r>
            <a:r>
              <a:rPr lang="en-US" dirty="0">
                <a:solidFill>
                  <a:srgbClr val="2207E9"/>
                </a:solidFill>
              </a:rPr>
              <a:t> </a:t>
            </a:r>
            <a:r>
              <a:rPr lang="en-US" dirty="0" err="1">
                <a:solidFill>
                  <a:srgbClr val="2207E9"/>
                </a:solidFill>
              </a:rPr>
              <a:t>Tindak</a:t>
            </a:r>
            <a:r>
              <a:rPr lang="en-US" dirty="0">
                <a:solidFill>
                  <a:srgbClr val="2207E9"/>
                </a:solidFill>
              </a:rPr>
              <a:t> </a:t>
            </a:r>
            <a:r>
              <a:rPr lang="en-US" dirty="0" err="1">
                <a:solidFill>
                  <a:srgbClr val="2207E9"/>
                </a:solidFill>
              </a:rPr>
              <a:t>Pengendalian</a:t>
            </a:r>
            <a:r>
              <a:rPr lang="en-US" dirty="0">
                <a:solidFill>
                  <a:srgbClr val="2207E9"/>
                </a:solidFill>
              </a:rPr>
              <a:t> RTP </a:t>
            </a:r>
            <a:r>
              <a:rPr lang="en-US" dirty="0" err="1">
                <a:solidFill>
                  <a:srgbClr val="2207E9"/>
                </a:solidFill>
              </a:rPr>
              <a:t>Risiko</a:t>
            </a:r>
            <a:r>
              <a:rPr lang="en-US" dirty="0">
                <a:solidFill>
                  <a:srgbClr val="2207E9"/>
                </a:solidFill>
              </a:rPr>
              <a:t>;</a:t>
            </a:r>
          </a:p>
          <a:p>
            <a:pPr marL="355600" indent="-355600" algn="just" eaLnBrk="1" hangingPunct="1">
              <a:defRPr/>
            </a:pPr>
            <a:r>
              <a:rPr lang="id-ID" dirty="0">
                <a:solidFill>
                  <a:srgbClr val="2207E9"/>
                </a:solidFill>
              </a:rPr>
              <a:t>4.  </a:t>
            </a:r>
            <a:r>
              <a:rPr lang="en-US" dirty="0">
                <a:solidFill>
                  <a:srgbClr val="2207E9"/>
                </a:solidFill>
              </a:rPr>
              <a:t>SOP </a:t>
            </a:r>
            <a:r>
              <a:rPr lang="id-ID" dirty="0">
                <a:solidFill>
                  <a:srgbClr val="2207E9"/>
                </a:solidFill>
              </a:rPr>
              <a:t>Nomor </a:t>
            </a:r>
            <a:r>
              <a:rPr lang="en-US" dirty="0">
                <a:solidFill>
                  <a:srgbClr val="2207E9"/>
                </a:solidFill>
              </a:rPr>
              <a:t>44 </a:t>
            </a:r>
            <a:r>
              <a:rPr lang="en-US" dirty="0" err="1">
                <a:solidFill>
                  <a:srgbClr val="2207E9"/>
                </a:solidFill>
              </a:rPr>
              <a:t>Inspektorat</a:t>
            </a:r>
            <a:r>
              <a:rPr lang="en-US" dirty="0">
                <a:solidFill>
                  <a:srgbClr val="2207E9"/>
                </a:solidFill>
              </a:rPr>
              <a:t> </a:t>
            </a:r>
            <a:r>
              <a:rPr lang="en-US" dirty="0" err="1">
                <a:solidFill>
                  <a:srgbClr val="2207E9"/>
                </a:solidFill>
              </a:rPr>
              <a:t>Identifikasi</a:t>
            </a:r>
            <a:r>
              <a:rPr lang="en-US" dirty="0">
                <a:solidFill>
                  <a:srgbClr val="2207E9"/>
                </a:solidFill>
              </a:rPr>
              <a:t> </a:t>
            </a:r>
            <a:r>
              <a:rPr lang="en-US" dirty="0" err="1">
                <a:solidFill>
                  <a:srgbClr val="2207E9"/>
                </a:solidFill>
              </a:rPr>
              <a:t>dan</a:t>
            </a:r>
            <a:r>
              <a:rPr lang="en-US" dirty="0">
                <a:solidFill>
                  <a:srgbClr val="2207E9"/>
                </a:solidFill>
              </a:rPr>
              <a:t> </a:t>
            </a:r>
            <a:r>
              <a:rPr lang="en-US" dirty="0" err="1">
                <a:solidFill>
                  <a:srgbClr val="2207E9"/>
                </a:solidFill>
              </a:rPr>
              <a:t>Analisis</a:t>
            </a:r>
            <a:r>
              <a:rPr lang="en-US" dirty="0">
                <a:solidFill>
                  <a:srgbClr val="2207E9"/>
                </a:solidFill>
              </a:rPr>
              <a:t> </a:t>
            </a:r>
            <a:r>
              <a:rPr lang="en-US" dirty="0" err="1">
                <a:solidFill>
                  <a:srgbClr val="2207E9"/>
                </a:solidFill>
              </a:rPr>
              <a:t>Risiko</a:t>
            </a:r>
            <a:r>
              <a:rPr lang="en-US" dirty="0">
                <a:solidFill>
                  <a:srgbClr val="2207E9"/>
                </a:solidFill>
              </a:rPr>
              <a:t>;</a:t>
            </a:r>
          </a:p>
          <a:p>
            <a:pPr marL="355600" indent="-355600" algn="just" eaLnBrk="1" hangingPunct="1">
              <a:tabLst>
                <a:tab pos="355600" algn="l"/>
              </a:tabLst>
              <a:defRPr/>
            </a:pPr>
            <a:r>
              <a:rPr lang="id-ID" dirty="0">
                <a:solidFill>
                  <a:srgbClr val="2207E9"/>
                </a:solidFill>
              </a:rPr>
              <a:t>5. </a:t>
            </a:r>
            <a:r>
              <a:rPr lang="en-US" dirty="0">
                <a:solidFill>
                  <a:srgbClr val="2207E9"/>
                </a:solidFill>
              </a:rPr>
              <a:t>SOP</a:t>
            </a:r>
            <a:r>
              <a:rPr lang="id-ID" dirty="0">
                <a:solidFill>
                  <a:srgbClr val="2207E9"/>
                </a:solidFill>
              </a:rPr>
              <a:t> Nomor </a:t>
            </a:r>
            <a:r>
              <a:rPr lang="en-US" dirty="0">
                <a:solidFill>
                  <a:srgbClr val="2207E9"/>
                </a:solidFill>
              </a:rPr>
              <a:t> 45 </a:t>
            </a:r>
            <a:r>
              <a:rPr lang="en-US" dirty="0" err="1">
                <a:solidFill>
                  <a:srgbClr val="2207E9"/>
                </a:solidFill>
              </a:rPr>
              <a:t>Inspektorat</a:t>
            </a:r>
            <a:r>
              <a:rPr lang="en-US" dirty="0">
                <a:solidFill>
                  <a:srgbClr val="2207E9"/>
                </a:solidFill>
              </a:rPr>
              <a:t> </a:t>
            </a:r>
            <a:r>
              <a:rPr lang="en-US" dirty="0" err="1">
                <a:solidFill>
                  <a:srgbClr val="2207E9"/>
                </a:solidFill>
              </a:rPr>
              <a:t>Penyusunan</a:t>
            </a:r>
            <a:r>
              <a:rPr lang="en-US" dirty="0">
                <a:solidFill>
                  <a:srgbClr val="2207E9"/>
                </a:solidFill>
              </a:rPr>
              <a:t> </a:t>
            </a:r>
            <a:r>
              <a:rPr lang="en-US" dirty="0" err="1">
                <a:solidFill>
                  <a:srgbClr val="2207E9"/>
                </a:solidFill>
              </a:rPr>
              <a:t>Daftar</a:t>
            </a:r>
            <a:r>
              <a:rPr lang="en-US" dirty="0">
                <a:solidFill>
                  <a:srgbClr val="2207E9"/>
                </a:solidFill>
              </a:rPr>
              <a:t> </a:t>
            </a:r>
            <a:r>
              <a:rPr lang="en-US" dirty="0" err="1">
                <a:solidFill>
                  <a:srgbClr val="2207E9"/>
                </a:solidFill>
              </a:rPr>
              <a:t>Tujuan</a:t>
            </a:r>
            <a:r>
              <a:rPr lang="en-US" dirty="0">
                <a:solidFill>
                  <a:srgbClr val="2207E9"/>
                </a:solidFill>
              </a:rPr>
              <a:t> </a:t>
            </a:r>
            <a:r>
              <a:rPr lang="en-US" dirty="0" err="1">
                <a:solidFill>
                  <a:srgbClr val="2207E9"/>
                </a:solidFill>
              </a:rPr>
              <a:t>Kegiatan</a:t>
            </a:r>
            <a:r>
              <a:rPr lang="en-US" dirty="0">
                <a:solidFill>
                  <a:srgbClr val="2207E9"/>
                </a:solidFill>
              </a:rPr>
              <a:t> </a:t>
            </a:r>
            <a:r>
              <a:rPr lang="en-US" dirty="0" err="1">
                <a:solidFill>
                  <a:srgbClr val="2207E9"/>
                </a:solidFill>
              </a:rPr>
              <a:t>Utam</a:t>
            </a:r>
            <a:r>
              <a:rPr lang="id-ID" dirty="0">
                <a:solidFill>
                  <a:srgbClr val="2207E9"/>
                </a:solidFill>
              </a:rPr>
              <a:t>a</a:t>
            </a:r>
          </a:p>
          <a:p>
            <a:pPr marL="355600" indent="-355600" algn="just" eaLnBrk="1" hangingPunct="1">
              <a:defRPr/>
            </a:pPr>
            <a:endParaRPr lang="en-US" b="1" dirty="0">
              <a:solidFill>
                <a:srgbClr val="2207E9"/>
              </a:solidFill>
            </a:endParaRPr>
          </a:p>
          <a:p>
            <a:pPr eaLnBrk="1" hangingPunct="1">
              <a:defRPr/>
            </a:pPr>
            <a:endParaRPr lang="en-US" sz="2400" dirty="0">
              <a:solidFill>
                <a:srgbClr val="2207E9"/>
              </a:solidFill>
            </a:endParaRPr>
          </a:p>
          <a:p>
            <a:pPr eaLnBrk="1" hangingPunct="1">
              <a:defRPr/>
            </a:pPr>
            <a:endParaRPr lang="en-US" sz="2400" b="1" dirty="0">
              <a:solidFill>
                <a:srgbClr val="2207E9"/>
              </a:solidFill>
            </a:endParaRPr>
          </a:p>
          <a:p>
            <a:pPr eaLnBrk="1" hangingPunct="1">
              <a:defRPr/>
            </a:pPr>
            <a:r>
              <a:rPr lang="en-US" sz="2400" b="1" dirty="0">
                <a:solidFill>
                  <a:srgbClr val="2207E9"/>
                </a:solidFill>
              </a:rPr>
              <a:t> </a:t>
            </a:r>
          </a:p>
          <a:p>
            <a:pPr eaLnBrk="1" hangingPunct="1">
              <a:defRPr/>
            </a:pPr>
            <a:endParaRPr lang="en-US" sz="2400" b="1" dirty="0">
              <a:solidFill>
                <a:srgbClr val="2207E9"/>
              </a:solidFill>
            </a:endParaRPr>
          </a:p>
          <a:p>
            <a:pPr eaLnBrk="1" hangingPunct="1">
              <a:defRPr/>
            </a:pPr>
            <a:endParaRPr lang="en-US" sz="2400" dirty="0">
              <a:solidFill>
                <a:srgbClr val="2207E9"/>
              </a:solidFill>
            </a:endParaRPr>
          </a:p>
        </p:txBody>
      </p:sp>
      <p:sp>
        <p:nvSpPr>
          <p:cNvPr id="8" name="Rectangle 7"/>
          <p:cNvSpPr/>
          <p:nvPr/>
        </p:nvSpPr>
        <p:spPr>
          <a:xfrm>
            <a:off x="4465638" y="646113"/>
            <a:ext cx="4762500" cy="4295775"/>
          </a:xfrm>
          <a:prstGeom prst="rect">
            <a:avLst/>
          </a:prstGeom>
        </p:spPr>
        <p:style>
          <a:lnRef idx="3">
            <a:schemeClr val="lt1"/>
          </a:lnRef>
          <a:fillRef idx="1">
            <a:schemeClr val="accent4"/>
          </a:fillRef>
          <a:effectRef idx="1">
            <a:schemeClr val="accent4"/>
          </a:effectRef>
          <a:fontRef idx="minor">
            <a:schemeClr val="lt1"/>
          </a:fontRef>
        </p:style>
        <p:txBody>
          <a:bodyPr/>
          <a:lstStyle/>
          <a:p>
            <a:pPr eaLnBrk="1" hangingPunct="1">
              <a:defRPr/>
            </a:pPr>
            <a:r>
              <a:rPr lang="en-US" sz="2000" b="1" u="sng" dirty="0">
                <a:solidFill>
                  <a:srgbClr val="2207E9"/>
                </a:solidFill>
              </a:rPr>
              <a:t>Level 2</a:t>
            </a:r>
            <a:endParaRPr lang="id-ID" sz="2400" dirty="0">
              <a:solidFill>
                <a:srgbClr val="2207E9"/>
              </a:solidFill>
            </a:endParaRPr>
          </a:p>
          <a:p>
            <a:pPr marL="273050" indent="-273050" algn="just" eaLnBrk="1" hangingPunct="1">
              <a:defRPr/>
            </a:pPr>
            <a:r>
              <a:rPr lang="id-ID" sz="1600" dirty="0">
                <a:solidFill>
                  <a:srgbClr val="2207E9"/>
                </a:solidFill>
              </a:rPr>
              <a:t>1. </a:t>
            </a:r>
            <a:r>
              <a:rPr lang="it-IT" sz="1600" dirty="0">
                <a:solidFill>
                  <a:srgbClr val="2207E9"/>
                </a:solidFill>
              </a:rPr>
              <a:t> </a:t>
            </a:r>
            <a:r>
              <a:rPr lang="it-IT" dirty="0">
                <a:solidFill>
                  <a:srgbClr val="2207E9"/>
                </a:solidFill>
              </a:rPr>
              <a:t>Website </a:t>
            </a:r>
            <a:r>
              <a:rPr lang="id-ID" dirty="0">
                <a:solidFill>
                  <a:srgbClr val="2207E9"/>
                </a:solidFill>
              </a:rPr>
              <a:t>JDIH</a:t>
            </a:r>
            <a:r>
              <a:rPr lang="it-IT" dirty="0">
                <a:solidFill>
                  <a:srgbClr val="2207E9"/>
                </a:solidFill>
              </a:rPr>
              <a:t> Per</a:t>
            </a:r>
            <a:r>
              <a:rPr lang="id-ID" dirty="0">
                <a:solidFill>
                  <a:srgbClr val="2207E9"/>
                </a:solidFill>
              </a:rPr>
              <a:t>aturan Walikota Mercure Nomor 64 Tahun 2018 tentang Penilaian Resiko pada Perangkat Daerah</a:t>
            </a:r>
          </a:p>
          <a:p>
            <a:pPr marL="273050" indent="-273050" algn="just" eaLnBrk="1" hangingPunct="1">
              <a:defRPr/>
            </a:pPr>
            <a:r>
              <a:rPr lang="id-ID" dirty="0">
                <a:solidFill>
                  <a:srgbClr val="2207E9"/>
                </a:solidFill>
              </a:rPr>
              <a:t>2. </a:t>
            </a:r>
            <a:r>
              <a:rPr lang="nb-NO" dirty="0">
                <a:solidFill>
                  <a:srgbClr val="2207E9"/>
                </a:solidFill>
              </a:rPr>
              <a:t>Sosialisasi </a:t>
            </a:r>
            <a:r>
              <a:rPr lang="id-ID" dirty="0" err="1">
                <a:solidFill>
                  <a:srgbClr val="2207E9"/>
                </a:solidFill>
              </a:rPr>
              <a:t>Perwali</a:t>
            </a:r>
            <a:r>
              <a:rPr lang="id-ID" dirty="0">
                <a:solidFill>
                  <a:srgbClr val="2207E9"/>
                </a:solidFill>
              </a:rPr>
              <a:t> </a:t>
            </a:r>
            <a:r>
              <a:rPr lang="id-ID" dirty="0" err="1">
                <a:solidFill>
                  <a:srgbClr val="2207E9"/>
                </a:solidFill>
              </a:rPr>
              <a:t>No</a:t>
            </a:r>
            <a:r>
              <a:rPr lang="id-ID" dirty="0">
                <a:solidFill>
                  <a:srgbClr val="2207E9"/>
                </a:solidFill>
              </a:rPr>
              <a:t> 64 </a:t>
            </a:r>
            <a:r>
              <a:rPr lang="id-ID" dirty="0" err="1">
                <a:solidFill>
                  <a:srgbClr val="2207E9"/>
                </a:solidFill>
              </a:rPr>
              <a:t>ttg</a:t>
            </a:r>
            <a:r>
              <a:rPr lang="id-ID" dirty="0">
                <a:solidFill>
                  <a:srgbClr val="2207E9"/>
                </a:solidFill>
              </a:rPr>
              <a:t> </a:t>
            </a:r>
            <a:r>
              <a:rPr lang="id-ID" dirty="0" err="1">
                <a:solidFill>
                  <a:srgbClr val="2207E9"/>
                </a:solidFill>
              </a:rPr>
              <a:t>Peniaian</a:t>
            </a:r>
            <a:r>
              <a:rPr lang="id-ID" dirty="0">
                <a:solidFill>
                  <a:srgbClr val="2207E9"/>
                </a:solidFill>
              </a:rPr>
              <a:t> Risiko dan </a:t>
            </a:r>
            <a:r>
              <a:rPr lang="nb-NO" dirty="0">
                <a:solidFill>
                  <a:srgbClr val="2207E9"/>
                </a:solidFill>
              </a:rPr>
              <a:t>Maturitas Sistem Pengendalian Intern Pemerintah SPIP tgl 13&amp;14 Agustus 2018;</a:t>
            </a:r>
            <a:endParaRPr lang="id-ID" dirty="0">
              <a:solidFill>
                <a:srgbClr val="2207E9"/>
              </a:solidFill>
            </a:endParaRPr>
          </a:p>
          <a:p>
            <a:pPr algn="just" eaLnBrk="1" hangingPunct="1">
              <a:defRPr/>
            </a:pPr>
            <a:r>
              <a:rPr lang="id-ID" dirty="0">
                <a:solidFill>
                  <a:srgbClr val="2207E9"/>
                </a:solidFill>
              </a:rPr>
              <a:t>3. </a:t>
            </a:r>
            <a:r>
              <a:rPr lang="it-IT" dirty="0">
                <a:solidFill>
                  <a:srgbClr val="2207E9"/>
                </a:solidFill>
              </a:rPr>
              <a:t>Distribusi Perwali 64 Tahun 2018;</a:t>
            </a:r>
            <a:endParaRPr lang="id-ID" dirty="0">
              <a:solidFill>
                <a:srgbClr val="2207E9"/>
              </a:solidFill>
            </a:endParaRPr>
          </a:p>
          <a:p>
            <a:pPr marL="273050" indent="-273050" algn="just" eaLnBrk="1" hangingPunct="1">
              <a:defRPr/>
            </a:pPr>
            <a:r>
              <a:rPr lang="id-ID" dirty="0">
                <a:solidFill>
                  <a:srgbClr val="2207E9"/>
                </a:solidFill>
              </a:rPr>
              <a:t>4. Telah dilakukan FGD Penilaian </a:t>
            </a:r>
            <a:r>
              <a:rPr lang="id-ID" dirty="0" err="1">
                <a:solidFill>
                  <a:srgbClr val="2207E9"/>
                </a:solidFill>
              </a:rPr>
              <a:t>Resiko</a:t>
            </a:r>
            <a:r>
              <a:rPr lang="id-ID" dirty="0">
                <a:solidFill>
                  <a:srgbClr val="2207E9"/>
                </a:solidFill>
              </a:rPr>
              <a:t> 19 Perangkat Daerah  </a:t>
            </a:r>
            <a:r>
              <a:rPr lang="id-ID" dirty="0" err="1">
                <a:solidFill>
                  <a:srgbClr val="2207E9"/>
                </a:solidFill>
              </a:rPr>
              <a:t>tgl</a:t>
            </a:r>
            <a:r>
              <a:rPr lang="id-ID" dirty="0">
                <a:solidFill>
                  <a:srgbClr val="2207E9"/>
                </a:solidFill>
              </a:rPr>
              <a:t> 13 Februari 2019.</a:t>
            </a:r>
          </a:p>
          <a:p>
            <a:pPr algn="just" eaLnBrk="1" hangingPunct="1">
              <a:defRPr/>
            </a:pPr>
            <a:endParaRPr lang="en-US" b="1" dirty="0">
              <a:solidFill>
                <a:srgbClr val="2207E9"/>
              </a:solidFill>
            </a:endParaRPr>
          </a:p>
          <a:p>
            <a:pPr eaLnBrk="1" hangingPunct="1">
              <a:defRPr/>
            </a:pPr>
            <a:endParaRPr lang="en-US" b="1" dirty="0">
              <a:solidFill>
                <a:srgbClr val="2207E9"/>
              </a:solidFill>
            </a:endParaRPr>
          </a:p>
        </p:txBody>
      </p:sp>
      <p:sp>
        <p:nvSpPr>
          <p:cNvPr id="9" name="Rectangle 8"/>
          <p:cNvSpPr/>
          <p:nvPr/>
        </p:nvSpPr>
        <p:spPr>
          <a:xfrm>
            <a:off x="0" y="4974149"/>
            <a:ext cx="9228138" cy="2060575"/>
          </a:xfrm>
          <a:prstGeom prst="rect">
            <a:avLst/>
          </a:prstGeom>
        </p:spPr>
        <p:style>
          <a:lnRef idx="1">
            <a:schemeClr val="accent6"/>
          </a:lnRef>
          <a:fillRef idx="3">
            <a:schemeClr val="accent6"/>
          </a:fillRef>
          <a:effectRef idx="2">
            <a:schemeClr val="accent6"/>
          </a:effectRef>
          <a:fontRef idx="minor">
            <a:schemeClr val="lt1"/>
          </a:fontRef>
        </p:style>
        <p:txBody>
          <a:bodyPr/>
          <a:lstStyle/>
          <a:p>
            <a:pPr marL="273050" eaLnBrk="1" hangingPunct="1">
              <a:defRPr/>
            </a:pPr>
            <a:r>
              <a:rPr lang="en-US" sz="2000" b="1" u="sng" dirty="0">
                <a:solidFill>
                  <a:schemeClr val="tx1"/>
                </a:solidFill>
              </a:rPr>
              <a:t>Level 3</a:t>
            </a:r>
            <a:endParaRPr lang="id-ID" sz="2000" b="1" u="sng" dirty="0">
              <a:solidFill>
                <a:schemeClr val="tx1"/>
              </a:solidFill>
            </a:endParaRPr>
          </a:p>
          <a:p>
            <a:pPr marL="273050" eaLnBrk="1" hangingPunct="1">
              <a:defRPr/>
            </a:pPr>
            <a:r>
              <a:rPr lang="sv-SE" sz="2000" dirty="0">
                <a:solidFill>
                  <a:schemeClr val="tx1"/>
                </a:solidFill>
              </a:rPr>
              <a:t>Buku Register Risiko pada Perangkat Daerah di Lingkungan Pemerintah Kota Mercure</a:t>
            </a:r>
            <a:r>
              <a:rPr lang="id-ID" sz="2000" dirty="0">
                <a:solidFill>
                  <a:schemeClr val="tx1"/>
                </a:solidFill>
              </a:rPr>
              <a:t>.</a:t>
            </a:r>
            <a:endParaRPr lang="en-US" sz="2000" dirty="0">
              <a:solidFill>
                <a:schemeClr val="tx1"/>
              </a:solidFill>
            </a:endParaRPr>
          </a:p>
          <a:p>
            <a:pPr marL="273050" eaLnBrk="1" hangingPunct="1">
              <a:defRPr/>
            </a:pPr>
            <a:r>
              <a:rPr lang="id-ID" sz="2000" dirty="0">
                <a:solidFill>
                  <a:schemeClr val="tx1"/>
                </a:solidFill>
              </a:rPr>
              <a:t>Telah dibuatnya Penilaian Resiko dan RTP Inspektorat Kota Mercure</a:t>
            </a:r>
          </a:p>
          <a:p>
            <a:pPr marL="273050" eaLnBrk="1" hangingPunct="1">
              <a:defRPr/>
            </a:pPr>
            <a:r>
              <a:rPr lang="id-ID" sz="2000" dirty="0">
                <a:solidFill>
                  <a:schemeClr val="tx1"/>
                </a:solidFill>
              </a:rPr>
              <a:t>Tindak Lanjut RTP dari Inspektorat Kota Mercure</a:t>
            </a:r>
          </a:p>
          <a:p>
            <a:pPr marL="273050" eaLnBrk="1" hangingPunct="1">
              <a:defRPr/>
            </a:pPr>
            <a:endParaRPr lang="id-ID" sz="2400" u="sng" dirty="0">
              <a:solidFill>
                <a:srgbClr val="2207E9"/>
              </a:solidFill>
            </a:endParaRPr>
          </a:p>
          <a:p>
            <a:pPr marL="273050" eaLnBrk="1" hangingPunct="1">
              <a:defRPr/>
            </a:pPr>
            <a:r>
              <a:rPr lang="sv-SE" sz="2000" dirty="0">
                <a:solidFill>
                  <a:srgbClr val="2207E9"/>
                </a:solidFill>
              </a:rPr>
              <a:t> </a:t>
            </a:r>
            <a:endParaRPr lang="sv-SE" sz="2400" dirty="0">
              <a:solidFill>
                <a:srgbClr val="2207E9"/>
              </a:solidFill>
            </a:endParaRPr>
          </a:p>
          <a:p>
            <a:pPr eaLnBrk="1" hangingPunct="1">
              <a:defRPr/>
            </a:pPr>
            <a:endParaRPr lang="en-US" sz="2400" b="1" dirty="0">
              <a:solidFill>
                <a:srgbClr val="2207E9"/>
              </a:solidFill>
            </a:endParaRPr>
          </a:p>
          <a:p>
            <a:pPr eaLnBrk="1" hangingPunct="1">
              <a:defRPr/>
            </a:pPr>
            <a:endParaRPr lang="en-US" sz="2400" b="1" dirty="0">
              <a:solidFill>
                <a:srgbClr val="2207E9"/>
              </a:solidFill>
            </a:endParaRPr>
          </a:p>
          <a:p>
            <a:pPr eaLnBrk="1" hangingPunct="1">
              <a:defRPr/>
            </a:pPr>
            <a:endParaRPr lang="en-US" sz="2400" b="1" dirty="0">
              <a:solidFill>
                <a:srgbClr val="2207E9"/>
              </a:solidFill>
            </a:endParaRPr>
          </a:p>
          <a:p>
            <a:pPr eaLnBrk="1" hangingPunct="1">
              <a:defRPr/>
            </a:pPr>
            <a:endParaRPr lang="en-US" sz="2400" dirty="0">
              <a:solidFill>
                <a:srgbClr val="2207E9"/>
              </a:solidFill>
            </a:endParaRPr>
          </a:p>
        </p:txBody>
      </p:sp>
    </p:spTree>
    <p:extLst>
      <p:ext uri="{BB962C8B-B14F-4D97-AF65-F5344CB8AC3E}">
        <p14:creationId xmlns:p14="http://schemas.microsoft.com/office/powerpoint/2010/main" val="2140172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7"/>
          <p:cNvSpPr txBox="1">
            <a:spLocks noChangeArrowheads="1"/>
          </p:cNvSpPr>
          <p:nvPr/>
        </p:nvSpPr>
        <p:spPr bwMode="auto">
          <a:xfrm>
            <a:off x="-20638" y="0"/>
            <a:ext cx="9118601" cy="64611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lnSpc>
                <a:spcPct val="90000"/>
              </a:lnSpc>
            </a:pPr>
            <a:r>
              <a:rPr lang="en-US" altLang="en-US" sz="3600" b="1" dirty="0">
                <a:latin typeface="Bahnschrift Light SemiCondensed" panose="020B0502040204020203" pitchFamily="34" charset="0"/>
              </a:rPr>
              <a:t>3.1.  </a:t>
            </a:r>
            <a:r>
              <a:rPr lang="en-US" altLang="en-US" sz="3600" b="1" dirty="0" err="1">
                <a:latin typeface="Bahnschrift Light SemiCondensed" panose="020B0502040204020203" pitchFamily="34" charset="0"/>
              </a:rPr>
              <a:t>Reviu</a:t>
            </a:r>
            <a:r>
              <a:rPr lang="en-US" altLang="en-US" sz="3600" b="1" dirty="0">
                <a:latin typeface="Bahnschrift Light SemiCondensed" panose="020B0502040204020203" pitchFamily="34" charset="0"/>
              </a:rPr>
              <a:t> </a:t>
            </a:r>
            <a:r>
              <a:rPr lang="en-US" altLang="en-US" sz="3600" b="1" dirty="0" err="1">
                <a:latin typeface="Bahnschrift Light SemiCondensed" panose="020B0502040204020203" pitchFamily="34" charset="0"/>
              </a:rPr>
              <a:t>Kinerja</a:t>
            </a:r>
            <a:endParaRPr lang="ru-RU" altLang="en-US" sz="3600" b="1" u="sng" dirty="0">
              <a:latin typeface="Bahnschrift Light SemiCondensed" panose="020B0502040204020203" pitchFamily="34" charset="0"/>
            </a:endParaRPr>
          </a:p>
        </p:txBody>
      </p:sp>
      <p:sp>
        <p:nvSpPr>
          <p:cNvPr id="3" name="Rectangle 2"/>
          <p:cNvSpPr/>
          <p:nvPr/>
        </p:nvSpPr>
        <p:spPr>
          <a:xfrm>
            <a:off x="44252" y="981075"/>
            <a:ext cx="4416425" cy="356393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en-US" sz="2000" b="1" dirty="0">
                <a:solidFill>
                  <a:srgbClr val="2207E9"/>
                </a:solidFill>
              </a:rPr>
              <a:t>Level 1</a:t>
            </a:r>
          </a:p>
          <a:p>
            <a:pPr>
              <a:defRPr/>
            </a:pPr>
            <a:endParaRPr lang="en-US" b="1" dirty="0">
              <a:solidFill>
                <a:srgbClr val="2207E9"/>
              </a:solidFill>
            </a:endParaRPr>
          </a:p>
          <a:p>
            <a:pPr marL="228600" indent="-228600">
              <a:buFontTx/>
              <a:buAutoNum type="arabicParenR"/>
              <a:defRPr/>
            </a:pPr>
            <a:r>
              <a:rPr lang="it-IT" dirty="0">
                <a:solidFill>
                  <a:srgbClr val="2207E9"/>
                </a:solidFill>
              </a:rPr>
              <a:t>Permendagri 53/2014 Petunjuk Teknis Perjanjian Kinerja, Pelaporan Kinerja dan tata Cara Reviu atas Laporan Kinerja</a:t>
            </a:r>
          </a:p>
          <a:p>
            <a:pPr marL="228600" indent="-228600">
              <a:buFontTx/>
              <a:buAutoNum type="arabicParenR"/>
              <a:defRPr/>
            </a:pPr>
            <a:r>
              <a:rPr lang="id-ID" altLang="en-US" dirty="0">
                <a:solidFill>
                  <a:srgbClr val="2207E9"/>
                </a:solidFill>
                <a:hlinkClick r:id="rId2" action="ppaction://hlinkfile"/>
              </a:rPr>
              <a:t>Perda No. 6 Tahun 2014 RPJMD Kota Mercure 2015-2019</a:t>
            </a:r>
            <a:endParaRPr lang="id-ID" altLang="en-US" dirty="0">
              <a:solidFill>
                <a:srgbClr val="2207E9"/>
              </a:solidFill>
            </a:endParaRPr>
          </a:p>
          <a:p>
            <a:pPr marL="228600" indent="-228600">
              <a:buFontTx/>
              <a:buAutoNum type="arabicParenR"/>
              <a:defRPr/>
            </a:pPr>
            <a:r>
              <a:rPr lang="en-US" dirty="0">
                <a:solidFill>
                  <a:srgbClr val="2207E9"/>
                </a:solidFill>
                <a:hlinkClick r:id="rId3" action="ppaction://hlinkfile"/>
              </a:rPr>
              <a:t>Perwali No 97 Thn 2016 Pedoman Penerapan Sistim Akuntabilitas Kinerja Instansi Pemerintah di Lingungan Pemrintah Kota </a:t>
            </a:r>
            <a:r>
              <a:rPr lang="en-US" dirty="0" err="1">
                <a:solidFill>
                  <a:srgbClr val="2207E9"/>
                </a:solidFill>
                <a:hlinkClick r:id="rId3" action="ppaction://hlinkfile"/>
              </a:rPr>
              <a:t>Mercure</a:t>
            </a:r>
            <a:r>
              <a:rPr lang="en-US" dirty="0">
                <a:solidFill>
                  <a:srgbClr val="2207E9"/>
                </a:solidFill>
                <a:hlinkClick r:id="rId3" action="ppaction://hlinkfile"/>
              </a:rPr>
              <a:t>;                     </a:t>
            </a:r>
            <a:r>
              <a:rPr lang="en-US" dirty="0">
                <a:solidFill>
                  <a:srgbClr val="2207E9"/>
                </a:solidFill>
              </a:rPr>
              <a:t>                                                                           </a:t>
            </a:r>
          </a:p>
          <a:p>
            <a:pPr>
              <a:defRPr/>
            </a:pPr>
            <a:endParaRPr lang="en-US" dirty="0">
              <a:solidFill>
                <a:srgbClr val="2207E9"/>
              </a:solidFill>
            </a:endParaRPr>
          </a:p>
          <a:p>
            <a:pPr>
              <a:defRPr/>
            </a:pPr>
            <a:endParaRPr lang="en-US" sz="1400" b="1" dirty="0">
              <a:solidFill>
                <a:srgbClr val="2207E9"/>
              </a:solidFill>
            </a:endParaRPr>
          </a:p>
          <a:p>
            <a:pPr>
              <a:defRPr/>
            </a:pPr>
            <a:endParaRPr lang="en-US" sz="1400" b="1" dirty="0">
              <a:solidFill>
                <a:srgbClr val="2207E9"/>
              </a:solidFill>
            </a:endParaRPr>
          </a:p>
          <a:p>
            <a:pPr>
              <a:defRPr/>
            </a:pPr>
            <a:endParaRPr lang="en-US" sz="1400" b="1" dirty="0">
              <a:solidFill>
                <a:srgbClr val="2207E9"/>
              </a:solidFill>
            </a:endParaRPr>
          </a:p>
          <a:p>
            <a:pPr>
              <a:defRPr/>
            </a:pPr>
            <a:endParaRPr lang="en-US" sz="1400" b="1" dirty="0">
              <a:solidFill>
                <a:srgbClr val="2207E9"/>
              </a:solidFill>
            </a:endParaRPr>
          </a:p>
          <a:p>
            <a:pPr>
              <a:defRPr/>
            </a:pPr>
            <a:endParaRPr lang="en-US" sz="1400" b="1" dirty="0">
              <a:solidFill>
                <a:srgbClr val="2207E9"/>
              </a:solidFill>
            </a:endParaRPr>
          </a:p>
          <a:p>
            <a:pPr>
              <a:defRPr/>
            </a:pPr>
            <a:endParaRPr lang="en-US" sz="1400" b="1" dirty="0">
              <a:solidFill>
                <a:srgbClr val="2207E9"/>
              </a:solidFill>
            </a:endParaRPr>
          </a:p>
          <a:p>
            <a:pPr>
              <a:defRPr/>
            </a:pPr>
            <a:endParaRPr lang="en-US" sz="1400" b="1" dirty="0">
              <a:solidFill>
                <a:srgbClr val="2207E9"/>
              </a:solidFill>
            </a:endParaRPr>
          </a:p>
          <a:p>
            <a:pPr>
              <a:defRPr/>
            </a:pPr>
            <a:endParaRPr lang="en-US" sz="1400" b="1" dirty="0">
              <a:solidFill>
                <a:srgbClr val="2207E9"/>
              </a:solidFill>
            </a:endParaRPr>
          </a:p>
          <a:p>
            <a:pPr>
              <a:defRPr/>
            </a:pPr>
            <a:endParaRPr lang="en-US" sz="1400" b="1" dirty="0">
              <a:solidFill>
                <a:srgbClr val="2207E9"/>
              </a:solidFill>
            </a:endParaRPr>
          </a:p>
          <a:p>
            <a:pPr>
              <a:defRPr/>
            </a:pPr>
            <a:endParaRPr lang="en-US" sz="1400" b="1" dirty="0">
              <a:solidFill>
                <a:srgbClr val="2207E9"/>
              </a:solidFill>
            </a:endParaRPr>
          </a:p>
          <a:p>
            <a:pPr>
              <a:defRPr/>
            </a:pPr>
            <a:r>
              <a:rPr lang="en-US" sz="1400" b="1" dirty="0">
                <a:solidFill>
                  <a:srgbClr val="2207E9"/>
                </a:solidFill>
              </a:rPr>
              <a:t> </a:t>
            </a:r>
          </a:p>
          <a:p>
            <a:pPr>
              <a:defRPr/>
            </a:pPr>
            <a:endParaRPr lang="en-US" sz="1400" b="1" dirty="0">
              <a:solidFill>
                <a:srgbClr val="2207E9"/>
              </a:solidFill>
            </a:endParaRPr>
          </a:p>
          <a:p>
            <a:pPr>
              <a:defRPr/>
            </a:pPr>
            <a:endParaRPr lang="en-US" sz="1400" dirty="0">
              <a:solidFill>
                <a:srgbClr val="2207E9"/>
              </a:solidFill>
            </a:endParaRPr>
          </a:p>
        </p:txBody>
      </p:sp>
      <p:sp>
        <p:nvSpPr>
          <p:cNvPr id="8" name="Rectangle 7"/>
          <p:cNvSpPr/>
          <p:nvPr/>
        </p:nvSpPr>
        <p:spPr>
          <a:xfrm>
            <a:off x="4747895" y="981075"/>
            <a:ext cx="4382016" cy="3563938"/>
          </a:xfrm>
          <a:prstGeom prst="rect">
            <a:avLst/>
          </a:prstGeom>
        </p:spPr>
        <p:style>
          <a:lnRef idx="3">
            <a:schemeClr val="lt1"/>
          </a:lnRef>
          <a:fillRef idx="1">
            <a:schemeClr val="accent4"/>
          </a:fillRef>
          <a:effectRef idx="1">
            <a:schemeClr val="accent4"/>
          </a:effectRef>
          <a:fontRef idx="minor">
            <a:schemeClr val="lt1"/>
          </a:fontRef>
        </p:style>
        <p:txBody>
          <a:bodyPr/>
          <a:lstStyle/>
          <a:p>
            <a:pPr>
              <a:defRPr/>
            </a:pPr>
            <a:r>
              <a:rPr lang="en-US" sz="2000" b="1" dirty="0">
                <a:solidFill>
                  <a:srgbClr val="2207E9"/>
                </a:solidFill>
              </a:rPr>
              <a:t>Level 2</a:t>
            </a:r>
          </a:p>
          <a:p>
            <a:pPr>
              <a:defRPr/>
            </a:pPr>
            <a:endParaRPr lang="en-US" sz="2000" b="1" dirty="0">
              <a:solidFill>
                <a:schemeClr val="tx1"/>
              </a:solidFill>
            </a:endParaRPr>
          </a:p>
          <a:p>
            <a:pPr>
              <a:defRPr/>
            </a:pPr>
            <a:r>
              <a:rPr lang="it-IT" sz="1600" dirty="0">
                <a:solidFill>
                  <a:schemeClr val="tx1"/>
                </a:solidFill>
              </a:rPr>
              <a:t>Website jdih :</a:t>
            </a:r>
          </a:p>
          <a:p>
            <a:pPr>
              <a:defRPr/>
            </a:pPr>
            <a:r>
              <a:rPr lang="it-IT" sz="1600" dirty="0">
                <a:solidFill>
                  <a:schemeClr val="tx1"/>
                </a:solidFill>
              </a:rPr>
              <a:t>Upload aturan pada portal JDIH Pemerintah Kota Mercure,</a:t>
            </a:r>
          </a:p>
          <a:p>
            <a:pPr>
              <a:defRPr/>
            </a:pPr>
            <a:r>
              <a:rPr lang="it-IT" sz="1600" dirty="0">
                <a:solidFill>
                  <a:schemeClr val="tx1"/>
                </a:solidFill>
              </a:rPr>
              <a:t> Pada portal JDIH telah memuat : </a:t>
            </a:r>
          </a:p>
          <a:p>
            <a:pPr>
              <a:defRPr/>
            </a:pPr>
            <a:r>
              <a:rPr lang="it-IT" sz="1600" dirty="0">
                <a:solidFill>
                  <a:schemeClr val="tx1"/>
                </a:solidFill>
              </a:rPr>
              <a:t>    *Perda No 6 Thn 2014 RPJMD Kota Mercure 2015-2019</a:t>
            </a:r>
          </a:p>
          <a:p>
            <a:pPr>
              <a:defRPr/>
            </a:pPr>
            <a:r>
              <a:rPr lang="it-IT" sz="1600" dirty="0">
                <a:solidFill>
                  <a:schemeClr val="tx1"/>
                </a:solidFill>
              </a:rPr>
              <a:t>    </a:t>
            </a:r>
            <a:r>
              <a:rPr lang="it-IT" sz="1600" dirty="0">
                <a:solidFill>
                  <a:schemeClr val="tx1"/>
                </a:solidFill>
                <a:hlinkClick r:id="rId4" action="ppaction://hlinkfile"/>
              </a:rPr>
              <a:t>*Perwali No 97 Thn 2016 Pedoman Penerapan Sistim Akuntabilitas Kinerja Instansi Pemerintah di Lingungan Pemrintah Kota Mercure</a:t>
            </a:r>
          </a:p>
          <a:p>
            <a:pPr>
              <a:defRPr/>
            </a:pPr>
            <a:r>
              <a:rPr lang="en-US" sz="1600" dirty="0">
                <a:ln w="22225">
                  <a:solidFill>
                    <a:schemeClr val="accent2"/>
                  </a:solidFill>
                  <a:prstDash val="solid"/>
                </a:ln>
                <a:solidFill>
                  <a:schemeClr val="tx1"/>
                </a:solidFill>
                <a:hlinkClick r:id="rId4" action="ppaction://hlinkfile"/>
              </a:rPr>
              <a:t>Bukti upload dalam bentuk Screenshoot JDI</a:t>
            </a:r>
            <a:r>
              <a:rPr lang="en-US" sz="1600" dirty="0">
                <a:ln w="22225">
                  <a:solidFill>
                    <a:schemeClr val="accent2"/>
                  </a:solidFill>
                  <a:prstDash val="solid"/>
                </a:ln>
                <a:solidFill>
                  <a:schemeClr val="tx1"/>
                </a:solidFill>
              </a:rPr>
              <a:t>H</a:t>
            </a:r>
          </a:p>
          <a:p>
            <a:pPr>
              <a:defRPr/>
            </a:pPr>
            <a:endParaRPr lang="en-US" sz="2000" dirty="0">
              <a:ln w="22225">
                <a:solidFill>
                  <a:schemeClr val="accent2"/>
                </a:solidFill>
                <a:prstDash val="solid"/>
              </a:ln>
              <a:solidFill>
                <a:schemeClr val="accent2">
                  <a:lumMod val="40000"/>
                  <a:lumOff val="60000"/>
                </a:schemeClr>
              </a:solidFill>
            </a:endParaRPr>
          </a:p>
          <a:p>
            <a:pPr>
              <a:defRPr/>
            </a:pPr>
            <a:endParaRPr lang="en-US" sz="1700" b="1" dirty="0">
              <a:solidFill>
                <a:srgbClr val="2207E9"/>
              </a:solidFill>
            </a:endParaRPr>
          </a:p>
          <a:p>
            <a:pPr>
              <a:defRPr/>
            </a:pPr>
            <a:endParaRPr lang="en-US" sz="1700" b="1" dirty="0">
              <a:solidFill>
                <a:srgbClr val="2207E9"/>
              </a:solidFill>
            </a:endParaRPr>
          </a:p>
          <a:p>
            <a:pPr>
              <a:defRPr/>
            </a:pPr>
            <a:endParaRPr lang="en-US" sz="1700" b="1" dirty="0">
              <a:solidFill>
                <a:srgbClr val="2207E9"/>
              </a:solidFill>
            </a:endParaRPr>
          </a:p>
          <a:p>
            <a:pPr>
              <a:defRPr/>
            </a:pPr>
            <a:endParaRPr lang="en-US" sz="1700" b="1" dirty="0">
              <a:solidFill>
                <a:srgbClr val="2207E9"/>
              </a:solidFill>
            </a:endParaRPr>
          </a:p>
          <a:p>
            <a:pPr>
              <a:defRPr/>
            </a:pPr>
            <a:endParaRPr lang="en-US" sz="1700" b="1" dirty="0">
              <a:solidFill>
                <a:srgbClr val="2207E9"/>
              </a:solidFill>
            </a:endParaRPr>
          </a:p>
          <a:p>
            <a:pPr>
              <a:defRPr/>
            </a:pPr>
            <a:endParaRPr lang="en-US" sz="1700" b="1" dirty="0">
              <a:solidFill>
                <a:srgbClr val="2207E9"/>
              </a:solidFill>
            </a:endParaRPr>
          </a:p>
          <a:p>
            <a:pPr>
              <a:defRPr/>
            </a:pPr>
            <a:endParaRPr lang="en-US" sz="1700" b="1" dirty="0">
              <a:solidFill>
                <a:srgbClr val="2207E9"/>
              </a:solidFill>
            </a:endParaRPr>
          </a:p>
          <a:p>
            <a:pPr>
              <a:defRPr/>
            </a:pPr>
            <a:endParaRPr lang="en-US" sz="1700" b="1" dirty="0">
              <a:solidFill>
                <a:srgbClr val="2207E9"/>
              </a:solidFill>
            </a:endParaRPr>
          </a:p>
          <a:p>
            <a:pPr>
              <a:defRPr/>
            </a:pPr>
            <a:endParaRPr lang="en-US" sz="1700" b="1" dirty="0">
              <a:solidFill>
                <a:srgbClr val="2207E9"/>
              </a:solidFill>
            </a:endParaRPr>
          </a:p>
          <a:p>
            <a:pPr>
              <a:defRPr/>
            </a:pPr>
            <a:endParaRPr lang="en-US" sz="1700" b="1" dirty="0">
              <a:solidFill>
                <a:srgbClr val="2207E9"/>
              </a:solidFill>
            </a:endParaRPr>
          </a:p>
          <a:p>
            <a:pPr>
              <a:defRPr/>
            </a:pPr>
            <a:endParaRPr lang="en-US" sz="1700" b="1" dirty="0">
              <a:solidFill>
                <a:srgbClr val="2207E9"/>
              </a:solidFill>
            </a:endParaRPr>
          </a:p>
          <a:p>
            <a:pPr>
              <a:defRPr/>
            </a:pPr>
            <a:endParaRPr lang="en-US" sz="1700" b="1" dirty="0">
              <a:solidFill>
                <a:srgbClr val="2207E9"/>
              </a:solidFill>
            </a:endParaRPr>
          </a:p>
          <a:p>
            <a:pPr>
              <a:defRPr/>
            </a:pPr>
            <a:endParaRPr lang="en-US" sz="1700" b="1" dirty="0">
              <a:solidFill>
                <a:srgbClr val="2207E9"/>
              </a:solidFill>
            </a:endParaRPr>
          </a:p>
        </p:txBody>
      </p:sp>
      <p:sp>
        <p:nvSpPr>
          <p:cNvPr id="9" name="Rectangle 8"/>
          <p:cNvSpPr/>
          <p:nvPr/>
        </p:nvSpPr>
        <p:spPr>
          <a:xfrm>
            <a:off x="76200" y="4346575"/>
            <a:ext cx="9021763" cy="2852738"/>
          </a:xfrm>
          <a:prstGeom prst="rect">
            <a:avLst/>
          </a:prstGeom>
        </p:spPr>
        <p:style>
          <a:lnRef idx="3">
            <a:schemeClr val="lt1"/>
          </a:lnRef>
          <a:fillRef idx="1">
            <a:schemeClr val="accent6"/>
          </a:fillRef>
          <a:effectRef idx="1">
            <a:schemeClr val="accent6"/>
          </a:effectRef>
          <a:fontRef idx="minor">
            <a:schemeClr val="lt1"/>
          </a:fontRef>
        </p:style>
        <p:txBody>
          <a:bodyPr/>
          <a:lstStyle/>
          <a:p>
            <a:pPr>
              <a:defRPr/>
            </a:pPr>
            <a:r>
              <a:rPr lang="en-US" sz="2000" b="1" dirty="0">
                <a:solidFill>
                  <a:schemeClr val="tx1"/>
                </a:solidFill>
              </a:rPr>
              <a:t>Level 3</a:t>
            </a:r>
            <a:endParaRPr lang="en-US" sz="1600" b="1" dirty="0">
              <a:solidFill>
                <a:schemeClr val="tx1"/>
              </a:solidFill>
            </a:endParaRPr>
          </a:p>
          <a:p>
            <a:pPr>
              <a:defRPr/>
            </a:pPr>
            <a:r>
              <a:rPr lang="en-US" sz="1600" dirty="0" err="1">
                <a:solidFill>
                  <a:schemeClr val="tx1"/>
                </a:solidFill>
              </a:rPr>
              <a:t>Indikator</a:t>
            </a:r>
            <a:r>
              <a:rPr lang="en-US" sz="1600" dirty="0">
                <a:solidFill>
                  <a:schemeClr val="tx1"/>
                </a:solidFill>
              </a:rPr>
              <a:t> </a:t>
            </a:r>
            <a:r>
              <a:rPr lang="en-US" sz="1600" dirty="0" err="1">
                <a:solidFill>
                  <a:schemeClr val="tx1"/>
                </a:solidFill>
              </a:rPr>
              <a:t>kinerja</a:t>
            </a:r>
            <a:r>
              <a:rPr lang="en-US" sz="1600" dirty="0">
                <a:solidFill>
                  <a:schemeClr val="tx1"/>
                </a:solidFill>
              </a:rPr>
              <a:t> </a:t>
            </a:r>
            <a:r>
              <a:rPr lang="en-US" sz="1600" dirty="0" err="1">
                <a:solidFill>
                  <a:schemeClr val="tx1"/>
                </a:solidFill>
              </a:rPr>
              <a:t>pembangunan</a:t>
            </a:r>
            <a:r>
              <a:rPr lang="en-US" sz="1600" dirty="0">
                <a:solidFill>
                  <a:schemeClr val="tx1"/>
                </a:solidFill>
              </a:rPr>
              <a:t> </a:t>
            </a:r>
            <a:r>
              <a:rPr lang="en-US" sz="1600" dirty="0" err="1">
                <a:solidFill>
                  <a:schemeClr val="tx1"/>
                </a:solidFill>
              </a:rPr>
              <a:t>daerah</a:t>
            </a:r>
            <a:r>
              <a:rPr lang="en-US" sz="1600" dirty="0">
                <a:solidFill>
                  <a:schemeClr val="tx1"/>
                </a:solidFill>
              </a:rPr>
              <a:t> </a:t>
            </a:r>
            <a:r>
              <a:rPr lang="en-US" sz="1600" dirty="0" err="1">
                <a:solidFill>
                  <a:schemeClr val="tx1"/>
                </a:solidFill>
              </a:rPr>
              <a:t>atas</a:t>
            </a:r>
            <a:r>
              <a:rPr lang="en-US" sz="1600" dirty="0">
                <a:solidFill>
                  <a:schemeClr val="tx1"/>
                </a:solidFill>
              </a:rPr>
              <a:t> </a:t>
            </a:r>
            <a:r>
              <a:rPr lang="en-US" sz="1600" dirty="0" err="1">
                <a:solidFill>
                  <a:schemeClr val="tx1"/>
                </a:solidFill>
              </a:rPr>
              <a:t>prosentase</a:t>
            </a:r>
            <a:r>
              <a:rPr lang="en-US" sz="1600" dirty="0">
                <a:solidFill>
                  <a:schemeClr val="tx1"/>
                </a:solidFill>
              </a:rPr>
              <a:t> program RPJMD yang </a:t>
            </a:r>
            <a:r>
              <a:rPr lang="en-US" sz="1600" dirty="0" err="1">
                <a:solidFill>
                  <a:schemeClr val="tx1"/>
                </a:solidFill>
              </a:rPr>
              <a:t>diakomodir</a:t>
            </a:r>
            <a:r>
              <a:rPr lang="en-US" sz="1600" dirty="0">
                <a:solidFill>
                  <a:schemeClr val="tx1"/>
                </a:solidFill>
              </a:rPr>
              <a:t> </a:t>
            </a:r>
            <a:r>
              <a:rPr lang="en-US" sz="1600" dirty="0" err="1">
                <a:solidFill>
                  <a:schemeClr val="tx1"/>
                </a:solidFill>
              </a:rPr>
              <a:t>dalam</a:t>
            </a:r>
            <a:r>
              <a:rPr lang="en-US" sz="1600" dirty="0">
                <a:solidFill>
                  <a:schemeClr val="tx1"/>
                </a:solidFill>
              </a:rPr>
              <a:t> RKPD </a:t>
            </a:r>
            <a:r>
              <a:rPr lang="en-US" sz="1600" dirty="0" err="1">
                <a:solidFill>
                  <a:schemeClr val="tx1"/>
                </a:solidFill>
              </a:rPr>
              <a:t>dengan</a:t>
            </a:r>
            <a:r>
              <a:rPr lang="en-US" sz="1600" dirty="0">
                <a:solidFill>
                  <a:schemeClr val="tx1"/>
                </a:solidFill>
              </a:rPr>
              <a:t> </a:t>
            </a:r>
            <a:r>
              <a:rPr lang="en-US" sz="1600" dirty="0" err="1">
                <a:solidFill>
                  <a:schemeClr val="tx1"/>
                </a:solidFill>
              </a:rPr>
              <a:t>rencana</a:t>
            </a:r>
            <a:r>
              <a:rPr lang="en-US" sz="1600" dirty="0">
                <a:solidFill>
                  <a:schemeClr val="tx1"/>
                </a:solidFill>
              </a:rPr>
              <a:t> </a:t>
            </a:r>
            <a:r>
              <a:rPr lang="en-US" sz="1600" dirty="0" err="1">
                <a:solidFill>
                  <a:schemeClr val="tx1"/>
                </a:solidFill>
              </a:rPr>
              <a:t>capaian</a:t>
            </a:r>
            <a:r>
              <a:rPr lang="en-US" sz="1600" dirty="0">
                <a:solidFill>
                  <a:schemeClr val="tx1"/>
                </a:solidFill>
              </a:rPr>
              <a:t> </a:t>
            </a:r>
            <a:r>
              <a:rPr lang="en-US" sz="1600" dirty="0" err="1">
                <a:solidFill>
                  <a:schemeClr val="tx1"/>
                </a:solidFill>
              </a:rPr>
              <a:t>kinerja</a:t>
            </a:r>
            <a:r>
              <a:rPr lang="en-US" sz="1600" dirty="0">
                <a:solidFill>
                  <a:schemeClr val="tx1"/>
                </a:solidFill>
              </a:rPr>
              <a:t> </a:t>
            </a:r>
            <a:r>
              <a:rPr lang="en-US" sz="1600" dirty="0" err="1">
                <a:solidFill>
                  <a:schemeClr val="tx1"/>
                </a:solidFill>
              </a:rPr>
              <a:t>Tahun</a:t>
            </a:r>
            <a:r>
              <a:rPr lang="en-US" sz="1600" dirty="0">
                <a:solidFill>
                  <a:schemeClr val="tx1"/>
                </a:solidFill>
              </a:rPr>
              <a:t> 2018 </a:t>
            </a:r>
            <a:r>
              <a:rPr lang="en-US" sz="1600" dirty="0" err="1">
                <a:solidFill>
                  <a:schemeClr val="tx1"/>
                </a:solidFill>
              </a:rPr>
              <a:t>sebesar</a:t>
            </a:r>
            <a:r>
              <a:rPr lang="en-US" sz="1600" dirty="0">
                <a:solidFill>
                  <a:schemeClr val="tx1"/>
                </a:solidFill>
              </a:rPr>
              <a:t> 100% </a:t>
            </a:r>
            <a:r>
              <a:rPr lang="en-US" sz="1600" dirty="0" err="1">
                <a:solidFill>
                  <a:schemeClr val="tx1"/>
                </a:solidFill>
              </a:rPr>
              <a:t>telah</a:t>
            </a:r>
            <a:r>
              <a:rPr lang="en-US" sz="1600" dirty="0">
                <a:solidFill>
                  <a:schemeClr val="tx1"/>
                </a:solidFill>
              </a:rPr>
              <a:t> </a:t>
            </a:r>
            <a:r>
              <a:rPr lang="en-US" sz="1600" dirty="0" err="1">
                <a:solidFill>
                  <a:schemeClr val="tx1"/>
                </a:solidFill>
              </a:rPr>
              <a:t>tertuang</a:t>
            </a:r>
            <a:r>
              <a:rPr lang="en-US" sz="1600" dirty="0">
                <a:solidFill>
                  <a:schemeClr val="tx1"/>
                </a:solidFill>
              </a:rPr>
              <a:t> di </a:t>
            </a:r>
            <a:r>
              <a:rPr lang="en-US" sz="1600" dirty="0" err="1">
                <a:solidFill>
                  <a:schemeClr val="tx1"/>
                </a:solidFill>
              </a:rPr>
              <a:t>dalam</a:t>
            </a:r>
            <a:r>
              <a:rPr lang="en-US" sz="1600" dirty="0">
                <a:solidFill>
                  <a:schemeClr val="tx1"/>
                </a:solidFill>
              </a:rPr>
              <a:t> </a:t>
            </a:r>
            <a:r>
              <a:rPr lang="en-US" sz="1600" dirty="0" err="1">
                <a:solidFill>
                  <a:schemeClr val="tx1"/>
                </a:solidFill>
              </a:rPr>
              <a:t>dokumen</a:t>
            </a:r>
            <a:r>
              <a:rPr lang="en-US" sz="1600" dirty="0">
                <a:solidFill>
                  <a:schemeClr val="tx1"/>
                </a:solidFill>
              </a:rPr>
              <a:t> :</a:t>
            </a:r>
          </a:p>
          <a:p>
            <a:pPr marL="342900" indent="-342900">
              <a:buFontTx/>
              <a:buAutoNum type="arabicParenR"/>
              <a:defRPr/>
            </a:pPr>
            <a:r>
              <a:rPr lang="en-US" sz="1600" dirty="0">
                <a:solidFill>
                  <a:schemeClr val="tx1"/>
                </a:solidFill>
                <a:hlinkClick r:id="rId5" action="ppaction://hlinkfile"/>
              </a:rPr>
              <a:t>RPJMD</a:t>
            </a:r>
            <a:endParaRPr lang="en-US" sz="1600" dirty="0">
              <a:solidFill>
                <a:schemeClr val="tx1"/>
              </a:solidFill>
            </a:endParaRPr>
          </a:p>
          <a:p>
            <a:pPr marL="342900" indent="-342900">
              <a:buFontTx/>
              <a:buAutoNum type="arabicParenR"/>
              <a:defRPr/>
            </a:pPr>
            <a:r>
              <a:rPr lang="en-US" sz="1600" dirty="0" err="1">
                <a:solidFill>
                  <a:schemeClr val="tx1"/>
                </a:solidFill>
                <a:hlinkClick r:id="rId6" action="ppaction://hlinkfile"/>
              </a:rPr>
              <a:t>Renstra</a:t>
            </a:r>
            <a:r>
              <a:rPr lang="en-US" sz="1600" dirty="0">
                <a:solidFill>
                  <a:schemeClr val="tx1"/>
                </a:solidFill>
                <a:hlinkClick r:id="rId6" action="ppaction://hlinkfile"/>
              </a:rPr>
              <a:t> </a:t>
            </a:r>
            <a:r>
              <a:rPr lang="id-ID" altLang="en-US" sz="1600" dirty="0">
                <a:solidFill>
                  <a:schemeClr val="tx1"/>
                </a:solidFill>
                <a:hlinkClick r:id="rId6" action="ppaction://hlinkfile"/>
              </a:rPr>
              <a:t>DPMPTSP</a:t>
            </a:r>
            <a:endParaRPr lang="id-ID" altLang="en-US" sz="1600" dirty="0">
              <a:solidFill>
                <a:schemeClr val="tx1"/>
              </a:solidFill>
            </a:endParaRPr>
          </a:p>
          <a:p>
            <a:pPr marL="342900" indent="-342900">
              <a:buFontTx/>
              <a:buAutoNum type="arabicParenR"/>
              <a:defRPr/>
            </a:pPr>
            <a:r>
              <a:rPr lang="en-US" sz="1600" dirty="0" err="1">
                <a:solidFill>
                  <a:schemeClr val="tx1"/>
                </a:solidFill>
                <a:hlinkClick r:id="rId7" action="ppaction://hlinkfile"/>
              </a:rPr>
              <a:t>Renja</a:t>
            </a:r>
            <a:r>
              <a:rPr lang="en-US" sz="1600" dirty="0">
                <a:solidFill>
                  <a:schemeClr val="tx1"/>
                </a:solidFill>
                <a:hlinkClick r:id="rId7" action="ppaction://hlinkfile"/>
              </a:rPr>
              <a:t> </a:t>
            </a:r>
            <a:r>
              <a:rPr lang="id-ID" altLang="en-US" sz="1600" dirty="0">
                <a:solidFill>
                  <a:schemeClr val="tx1"/>
                </a:solidFill>
                <a:hlinkClick r:id="rId7" action="ppaction://hlinkfile"/>
              </a:rPr>
              <a:t>DPMPTSP</a:t>
            </a:r>
            <a:endParaRPr lang="en-US" sz="1600" dirty="0">
              <a:solidFill>
                <a:schemeClr val="tx1"/>
              </a:solidFill>
            </a:endParaRPr>
          </a:p>
          <a:p>
            <a:pPr marL="342900" indent="-342900">
              <a:buFontTx/>
              <a:buAutoNum type="arabicParenR"/>
              <a:defRPr/>
            </a:pPr>
            <a:r>
              <a:rPr lang="en-US" sz="1600" dirty="0" err="1">
                <a:solidFill>
                  <a:schemeClr val="tx1"/>
                </a:solidFill>
                <a:hlinkClick r:id="rId8" action="ppaction://hlinkfile"/>
              </a:rPr>
              <a:t>Perjanjian</a:t>
            </a:r>
            <a:r>
              <a:rPr lang="en-US" sz="1600" dirty="0">
                <a:solidFill>
                  <a:schemeClr val="tx1"/>
                </a:solidFill>
                <a:hlinkClick r:id="rId8" action="ppaction://hlinkfile"/>
              </a:rPr>
              <a:t> </a:t>
            </a:r>
            <a:r>
              <a:rPr lang="en-US" sz="1600" dirty="0" err="1">
                <a:solidFill>
                  <a:schemeClr val="tx1"/>
                </a:solidFill>
                <a:hlinkClick r:id="rId8" action="ppaction://hlinkfile"/>
              </a:rPr>
              <a:t>Kinerja</a:t>
            </a:r>
            <a:r>
              <a:rPr lang="en-US" sz="1600" dirty="0">
                <a:solidFill>
                  <a:schemeClr val="tx1"/>
                </a:solidFill>
                <a:hlinkClick r:id="rId8" action="ppaction://hlinkfile"/>
              </a:rPr>
              <a:t> </a:t>
            </a:r>
            <a:r>
              <a:rPr lang="id-ID" altLang="en-US" sz="1600" dirty="0" err="1">
                <a:solidFill>
                  <a:schemeClr val="tx1"/>
                </a:solidFill>
                <a:hlinkClick r:id="rId8" action="ppaction://hlinkfile"/>
              </a:rPr>
              <a:t>DPMPTSP</a:t>
            </a:r>
            <a:endParaRPr lang="id-ID" altLang="en-US" sz="1600" dirty="0" err="1">
              <a:solidFill>
                <a:schemeClr val="tx1"/>
              </a:solidFill>
            </a:endParaRPr>
          </a:p>
          <a:p>
            <a:pPr marL="342900" indent="-342900">
              <a:buFontTx/>
              <a:buAutoNum type="arabicParenR"/>
              <a:defRPr/>
            </a:pPr>
            <a:r>
              <a:rPr lang="en-US" sz="1600" dirty="0" err="1">
                <a:solidFill>
                  <a:schemeClr val="tx1"/>
                </a:solidFill>
                <a:hlinkClick r:id="rId9" action="ppaction://hlinkfile"/>
              </a:rPr>
              <a:t>Rencana</a:t>
            </a:r>
            <a:r>
              <a:rPr lang="en-US" sz="1600" dirty="0">
                <a:solidFill>
                  <a:schemeClr val="tx1"/>
                </a:solidFill>
                <a:hlinkClick r:id="rId9" action="ppaction://hlinkfile"/>
              </a:rPr>
              <a:t> </a:t>
            </a:r>
            <a:r>
              <a:rPr lang="en-US" sz="1600" dirty="0" err="1">
                <a:solidFill>
                  <a:schemeClr val="tx1"/>
                </a:solidFill>
                <a:hlinkClick r:id="rId9" action="ppaction://hlinkfile"/>
              </a:rPr>
              <a:t>Aksi </a:t>
            </a:r>
            <a:r>
              <a:rPr lang="id-ID" altLang="en-US" sz="1600" dirty="0">
                <a:solidFill>
                  <a:schemeClr val="tx1"/>
                </a:solidFill>
                <a:hlinkClick r:id="rId9" action="ppaction://hlinkfile"/>
              </a:rPr>
              <a:t>DPMPTSP</a:t>
            </a:r>
            <a:endParaRPr lang="id-ID" altLang="en-US" sz="1600" dirty="0">
              <a:solidFill>
                <a:schemeClr val="tx1"/>
              </a:solidFill>
            </a:endParaRPr>
          </a:p>
          <a:p>
            <a:pPr marL="342900" indent="-342900">
              <a:buFontTx/>
              <a:buAutoNum type="arabicParenR"/>
              <a:defRPr/>
            </a:pPr>
            <a:r>
              <a:rPr lang="en-US" sz="1600" dirty="0" err="1">
                <a:solidFill>
                  <a:schemeClr val="tx1"/>
                </a:solidFill>
                <a:hlinkClick r:id="rId10" action="ppaction://hlinkfile"/>
              </a:rPr>
              <a:t>Reviu</a:t>
            </a:r>
            <a:r>
              <a:rPr lang="en-US" sz="1600" dirty="0">
                <a:solidFill>
                  <a:schemeClr val="tx1"/>
                </a:solidFill>
                <a:hlinkClick r:id="rId10" action="ppaction://hlinkfile"/>
              </a:rPr>
              <a:t>/</a:t>
            </a:r>
            <a:r>
              <a:rPr lang="en-US" sz="1600" dirty="0" err="1">
                <a:solidFill>
                  <a:schemeClr val="tx1"/>
                </a:solidFill>
                <a:hlinkClick r:id="rId10" action="ppaction://hlinkfile"/>
              </a:rPr>
              <a:t>Kinerja</a:t>
            </a:r>
            <a:r>
              <a:rPr lang="en-US" sz="1600" dirty="0">
                <a:solidFill>
                  <a:schemeClr val="tx1"/>
                </a:solidFill>
                <a:hlinkClick r:id="rId10" action="ppaction://hlinkfile"/>
              </a:rPr>
              <a:t> </a:t>
            </a:r>
            <a:r>
              <a:rPr lang="id-ID" altLang="en-US" sz="1600" dirty="0">
                <a:solidFill>
                  <a:schemeClr val="tx1"/>
                </a:solidFill>
                <a:hlinkClick r:id="rId10" action="ppaction://hlinkfile"/>
              </a:rPr>
              <a:t>(LHE LAKIP TH 2018) DPMPTSP</a:t>
            </a:r>
            <a:endParaRPr lang="en-US" sz="1600" dirty="0">
              <a:solidFill>
                <a:schemeClr val="tx1"/>
              </a:solidFill>
            </a:endParaRPr>
          </a:p>
          <a:p>
            <a:pPr marL="342900" indent="-342900">
              <a:buFontTx/>
              <a:buAutoNum type="arabicParenR"/>
              <a:defRPr/>
            </a:pPr>
            <a:r>
              <a:rPr lang="en-US" sz="1600" dirty="0">
                <a:solidFill>
                  <a:schemeClr val="tx1"/>
                </a:solidFill>
                <a:hlinkClick r:id="rId11" action="ppaction://hlinkfile"/>
              </a:rPr>
              <a:t>L</a:t>
            </a:r>
            <a:r>
              <a:rPr lang="id-ID" altLang="en-US" sz="1600" dirty="0">
                <a:solidFill>
                  <a:schemeClr val="tx1"/>
                </a:solidFill>
                <a:hlinkClick r:id="rId11" action="ppaction://hlinkfile"/>
              </a:rPr>
              <a:t>KIP</a:t>
            </a:r>
            <a:r>
              <a:rPr lang="en-US" sz="1600" dirty="0">
                <a:solidFill>
                  <a:schemeClr val="tx1"/>
                </a:solidFill>
                <a:hlinkClick r:id="rId11" action="ppaction://hlinkfile"/>
              </a:rPr>
              <a:t> </a:t>
            </a:r>
            <a:r>
              <a:rPr lang="id-ID" altLang="en-US" sz="1600" dirty="0">
                <a:solidFill>
                  <a:schemeClr val="tx1"/>
                </a:solidFill>
                <a:hlinkClick r:id="rId11" action="ppaction://hlinkfile"/>
              </a:rPr>
              <a:t>DPMPTSP</a:t>
            </a:r>
            <a:endParaRPr lang="en-US" sz="1600" dirty="0">
              <a:solidFill>
                <a:schemeClr val="tx1"/>
              </a:solidFill>
            </a:endParaRPr>
          </a:p>
          <a:p>
            <a:pPr>
              <a:defRPr/>
            </a:pPr>
            <a:endParaRPr lang="en-US" sz="2000" b="1" dirty="0">
              <a:solidFill>
                <a:srgbClr val="F7F1E4"/>
              </a:solidFill>
            </a:endParaRPr>
          </a:p>
          <a:p>
            <a:pPr>
              <a:defRPr/>
            </a:pPr>
            <a:endParaRPr lang="en-US" sz="2000" dirty="0">
              <a:solidFill>
                <a:srgbClr val="2207E9"/>
              </a:solidFill>
            </a:endParaRPr>
          </a:p>
          <a:p>
            <a:pPr>
              <a:defRPr/>
            </a:pPr>
            <a:endParaRPr lang="en-US" sz="2000" b="1" dirty="0">
              <a:solidFill>
                <a:srgbClr val="2207E9"/>
              </a:solidFill>
            </a:endParaRPr>
          </a:p>
          <a:p>
            <a:pPr>
              <a:defRPr/>
            </a:pPr>
            <a:endParaRPr lang="en-US" sz="2000" b="1" dirty="0">
              <a:solidFill>
                <a:srgbClr val="2207E9"/>
              </a:solidFill>
            </a:endParaRPr>
          </a:p>
          <a:p>
            <a:pPr>
              <a:defRPr/>
            </a:pPr>
            <a:endParaRPr lang="en-US" sz="2000" b="1" dirty="0">
              <a:solidFill>
                <a:srgbClr val="2207E9"/>
              </a:solidFill>
            </a:endParaRPr>
          </a:p>
          <a:p>
            <a:pPr>
              <a:defRPr/>
            </a:pPr>
            <a:endParaRPr lang="en-US" sz="2000" b="1" dirty="0">
              <a:solidFill>
                <a:srgbClr val="2207E9"/>
              </a:solidFill>
            </a:endParaRPr>
          </a:p>
          <a:p>
            <a:pPr>
              <a:defRPr/>
            </a:pPr>
            <a:endParaRPr lang="en-US" sz="1600" b="1" dirty="0">
              <a:solidFill>
                <a:srgbClr val="2207E9"/>
              </a:solidFill>
            </a:endParaRPr>
          </a:p>
          <a:p>
            <a:pPr>
              <a:defRPr/>
            </a:pPr>
            <a:endParaRPr lang="en-US" sz="2000" b="1" dirty="0">
              <a:solidFill>
                <a:srgbClr val="2207E9"/>
              </a:solidFill>
            </a:endParaRPr>
          </a:p>
          <a:p>
            <a:pPr>
              <a:defRPr/>
            </a:pPr>
            <a:endParaRPr lang="en-US" sz="2000" dirty="0">
              <a:solidFill>
                <a:srgbClr val="2207E9"/>
              </a:solidFill>
            </a:endParaRPr>
          </a:p>
          <a:p>
            <a:pPr>
              <a:defRPr/>
            </a:pPr>
            <a:endParaRPr lang="en-US" sz="2000" dirty="0">
              <a:solidFill>
                <a:srgbClr val="2207E9"/>
              </a:solidFill>
            </a:endParaRPr>
          </a:p>
          <a:p>
            <a:pPr>
              <a:defRPr/>
            </a:pPr>
            <a:endParaRPr lang="en-US" sz="2000" b="1" dirty="0">
              <a:solidFill>
                <a:srgbClr val="2207E9"/>
              </a:solidFill>
            </a:endParaRPr>
          </a:p>
          <a:p>
            <a:pPr>
              <a:defRPr/>
            </a:pPr>
            <a:endParaRPr lang="en-US" sz="2000" b="1" dirty="0">
              <a:solidFill>
                <a:srgbClr val="2207E9"/>
              </a:solidFill>
            </a:endParaRPr>
          </a:p>
          <a:p>
            <a:pPr>
              <a:defRPr/>
            </a:pPr>
            <a:endParaRPr lang="en-US" sz="1400" dirty="0">
              <a:solidFill>
                <a:srgbClr val="2207E9"/>
              </a:solidFill>
            </a:endParaRPr>
          </a:p>
          <a:p>
            <a:pPr>
              <a:defRPr/>
            </a:pPr>
            <a:endParaRPr lang="en-US" sz="1400" dirty="0">
              <a:solidFill>
                <a:srgbClr val="2207E9"/>
              </a:solidFill>
            </a:endParaRPr>
          </a:p>
        </p:txBody>
      </p:sp>
      <p:sp>
        <p:nvSpPr>
          <p:cNvPr id="22534" name="Title 7"/>
          <p:cNvSpPr>
            <a:spLocks noGrp="1" noChangeArrowheads="1"/>
          </p:cNvSpPr>
          <p:nvPr>
            <p:ph type="title"/>
          </p:nvPr>
        </p:nvSpPr>
        <p:spPr>
          <a:xfrm>
            <a:off x="323850" y="623888"/>
            <a:ext cx="2160588" cy="355600"/>
          </a:xfrm>
        </p:spPr>
        <p:txBody>
          <a:bodyPr>
            <a:normAutofit fontScale="90000"/>
          </a:bodyPr>
          <a:lstStyle/>
          <a:p>
            <a:r>
              <a:rPr lang="id-ID" altLang="ru-RU" sz="2800" i="1" dirty="0">
                <a:solidFill>
                  <a:schemeClr val="tx1"/>
                </a:solidFill>
                <a:latin typeface="Bahnschrift Light SemiCondensed" panose="020B0502040204020203" pitchFamily="34" charset="0"/>
              </a:rPr>
              <a:t>DPMPTSP</a:t>
            </a:r>
          </a:p>
        </p:txBody>
      </p:sp>
    </p:spTree>
    <p:extLst>
      <p:ext uri="{BB962C8B-B14F-4D97-AF65-F5344CB8AC3E}">
        <p14:creationId xmlns:p14="http://schemas.microsoft.com/office/powerpoint/2010/main" val="168765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7"/>
          <p:cNvSpPr txBox="1">
            <a:spLocks noChangeArrowheads="1"/>
          </p:cNvSpPr>
          <p:nvPr/>
        </p:nvSpPr>
        <p:spPr bwMode="auto">
          <a:xfrm>
            <a:off x="-20638" y="46038"/>
            <a:ext cx="9118601" cy="64611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lnSpc>
                <a:spcPct val="90000"/>
              </a:lnSpc>
            </a:pPr>
            <a:r>
              <a:rPr lang="en-US" altLang="en-US" sz="3600" b="1" dirty="0">
                <a:latin typeface="Bahnschrift Light SemiCondensed" panose="020B0502040204020203" pitchFamily="34" charset="0"/>
              </a:rPr>
              <a:t>3.2 </a:t>
            </a:r>
            <a:r>
              <a:rPr lang="en-US" altLang="en-US" sz="3600" b="1" dirty="0" err="1">
                <a:latin typeface="Bahnschrift Light SemiCondensed" panose="020B0502040204020203" pitchFamily="34" charset="0"/>
              </a:rPr>
              <a:t>Pembinaan</a:t>
            </a:r>
            <a:r>
              <a:rPr lang="en-US" altLang="en-US" sz="3600" b="1" dirty="0">
                <a:latin typeface="Bahnschrift Light SemiCondensed" panose="020B0502040204020203" pitchFamily="34" charset="0"/>
              </a:rPr>
              <a:t> </a:t>
            </a:r>
            <a:r>
              <a:rPr lang="en-US" altLang="en-US" sz="3600" b="1" dirty="0" err="1">
                <a:latin typeface="Bahnschrift Light SemiCondensed" panose="020B0502040204020203" pitchFamily="34" charset="0"/>
              </a:rPr>
              <a:t>Sumber</a:t>
            </a:r>
            <a:r>
              <a:rPr lang="en-US" altLang="en-US" sz="3600" b="1" dirty="0">
                <a:latin typeface="Bahnschrift Light SemiCondensed" panose="020B0502040204020203" pitchFamily="34" charset="0"/>
              </a:rPr>
              <a:t> </a:t>
            </a:r>
            <a:r>
              <a:rPr lang="en-US" altLang="en-US" sz="3600" b="1" dirty="0" err="1">
                <a:latin typeface="Bahnschrift Light SemiCondensed" panose="020B0502040204020203" pitchFamily="34" charset="0"/>
              </a:rPr>
              <a:t>Daya</a:t>
            </a:r>
            <a:r>
              <a:rPr lang="en-US" altLang="en-US" sz="3600" b="1" dirty="0">
                <a:latin typeface="Bahnschrift Light SemiCondensed" panose="020B0502040204020203" pitchFamily="34" charset="0"/>
              </a:rPr>
              <a:t> </a:t>
            </a:r>
            <a:r>
              <a:rPr lang="en-US" altLang="en-US" sz="3600" b="1" dirty="0" err="1">
                <a:latin typeface="Bahnschrift Light SemiCondensed" panose="020B0502040204020203" pitchFamily="34" charset="0"/>
              </a:rPr>
              <a:t>Manusia</a:t>
            </a:r>
            <a:endParaRPr lang="ru-RU" altLang="en-US" sz="3600" b="1" dirty="0">
              <a:latin typeface="Bahnschrift Light SemiCondensed" panose="020B0502040204020203" pitchFamily="34" charset="0"/>
            </a:endParaRPr>
          </a:p>
        </p:txBody>
      </p:sp>
      <p:sp>
        <p:nvSpPr>
          <p:cNvPr id="3" name="Rectangle 2"/>
          <p:cNvSpPr/>
          <p:nvPr/>
        </p:nvSpPr>
        <p:spPr>
          <a:xfrm>
            <a:off x="84138" y="981075"/>
            <a:ext cx="4392612" cy="216058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en-US" sz="2000" b="1" dirty="0">
                <a:solidFill>
                  <a:srgbClr val="2207E9"/>
                </a:solidFill>
              </a:rPr>
              <a:t>Level 1</a:t>
            </a:r>
          </a:p>
          <a:p>
            <a:pPr>
              <a:defRPr/>
            </a:pPr>
            <a:endParaRPr lang="en-US" sz="2000" b="1" dirty="0">
              <a:solidFill>
                <a:srgbClr val="2207E9"/>
              </a:solidFill>
            </a:endParaRPr>
          </a:p>
          <a:p>
            <a:pPr marL="342900" indent="-342900">
              <a:buFontTx/>
              <a:buAutoNum type="arabicParenR"/>
              <a:defRPr/>
            </a:pPr>
            <a:r>
              <a:rPr lang="en-US" dirty="0" err="1">
                <a:solidFill>
                  <a:srgbClr val="2207E9"/>
                </a:solidFill>
                <a:hlinkClick r:id="rId2" action="ppaction://hlinkfile"/>
              </a:rPr>
              <a:t>Per</a:t>
            </a:r>
            <a:r>
              <a:rPr lang="id-ID" altLang="en-US" dirty="0" err="1">
                <a:solidFill>
                  <a:srgbClr val="2207E9"/>
                </a:solidFill>
                <a:hlinkClick r:id="rId2" action="ppaction://hlinkfile"/>
              </a:rPr>
              <a:t>wali</a:t>
            </a:r>
            <a:r>
              <a:rPr lang="en-US" dirty="0">
                <a:solidFill>
                  <a:srgbClr val="2207E9"/>
                </a:solidFill>
                <a:hlinkClick r:id="rId2" action="ppaction://hlinkfile"/>
              </a:rPr>
              <a:t> No </a:t>
            </a:r>
            <a:r>
              <a:rPr lang="id-ID" altLang="en-US" dirty="0">
                <a:solidFill>
                  <a:srgbClr val="2207E9"/>
                </a:solidFill>
                <a:hlinkClick r:id="rId2" action="ppaction://hlinkfile"/>
              </a:rPr>
              <a:t>5 Tahun </a:t>
            </a:r>
            <a:r>
              <a:rPr lang="en-US" dirty="0">
                <a:solidFill>
                  <a:srgbClr val="2207E9"/>
                </a:solidFill>
                <a:hlinkClick r:id="rId2" action="ppaction://hlinkfile"/>
              </a:rPr>
              <a:t>201</a:t>
            </a:r>
            <a:r>
              <a:rPr lang="id-ID" altLang="en-US" dirty="0">
                <a:solidFill>
                  <a:srgbClr val="2207E9"/>
                </a:solidFill>
                <a:hlinkClick r:id="rId2" action="ppaction://hlinkfile"/>
              </a:rPr>
              <a:t>9</a:t>
            </a:r>
            <a:r>
              <a:rPr lang="en-US" dirty="0">
                <a:solidFill>
                  <a:srgbClr val="2207E9"/>
                </a:solidFill>
              </a:rPr>
              <a:t> </a:t>
            </a:r>
            <a:r>
              <a:rPr lang="id-ID" altLang="en-US" dirty="0">
                <a:solidFill>
                  <a:srgbClr val="2207E9"/>
                </a:solidFill>
              </a:rPr>
              <a:t>Pedoman Perpindahan PNS di Lingkungan Pemkot Mercure</a:t>
            </a:r>
            <a:endParaRPr lang="en-US" dirty="0">
              <a:solidFill>
                <a:srgbClr val="2207E9"/>
              </a:solidFill>
            </a:endParaRPr>
          </a:p>
          <a:p>
            <a:pPr>
              <a:defRPr/>
            </a:pPr>
            <a:endParaRPr lang="en-US" sz="2000" b="1" u="sng" dirty="0">
              <a:solidFill>
                <a:srgbClr val="2207E9"/>
              </a:solidFill>
            </a:endParaRPr>
          </a:p>
          <a:p>
            <a:pPr>
              <a:defRPr/>
            </a:pPr>
            <a:endParaRPr lang="en-US" sz="1400" b="1" dirty="0">
              <a:solidFill>
                <a:srgbClr val="2207E9"/>
              </a:solidFill>
            </a:endParaRPr>
          </a:p>
          <a:p>
            <a:pPr>
              <a:defRPr/>
            </a:pPr>
            <a:endParaRPr lang="en-US" sz="2000" b="1" dirty="0">
              <a:solidFill>
                <a:srgbClr val="2207E9"/>
              </a:solidFill>
            </a:endParaRPr>
          </a:p>
          <a:p>
            <a:pPr>
              <a:defRPr/>
            </a:pPr>
            <a:endParaRPr lang="en-US" sz="2000" b="1" dirty="0">
              <a:solidFill>
                <a:srgbClr val="2207E9"/>
              </a:solidFill>
            </a:endParaRPr>
          </a:p>
          <a:p>
            <a:pPr>
              <a:defRPr/>
            </a:pPr>
            <a:r>
              <a:rPr lang="en-US" sz="2000" b="1" dirty="0">
                <a:solidFill>
                  <a:srgbClr val="2207E9"/>
                </a:solidFill>
              </a:rPr>
              <a:t> </a:t>
            </a:r>
          </a:p>
          <a:p>
            <a:pPr>
              <a:defRPr/>
            </a:pPr>
            <a:endParaRPr lang="en-US" sz="1600" b="1" dirty="0">
              <a:solidFill>
                <a:srgbClr val="2207E9"/>
              </a:solidFill>
            </a:endParaRPr>
          </a:p>
          <a:p>
            <a:pPr>
              <a:defRPr/>
            </a:pPr>
            <a:endParaRPr lang="en-US" sz="1600" dirty="0">
              <a:solidFill>
                <a:srgbClr val="2207E9"/>
              </a:solidFill>
            </a:endParaRPr>
          </a:p>
        </p:txBody>
      </p:sp>
      <p:sp>
        <p:nvSpPr>
          <p:cNvPr id="8" name="Rectangle 7"/>
          <p:cNvSpPr/>
          <p:nvPr/>
        </p:nvSpPr>
        <p:spPr>
          <a:xfrm>
            <a:off x="4705350" y="979488"/>
            <a:ext cx="4392613" cy="2162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r>
              <a:rPr lang="en-US" altLang="zh-CN" sz="2000" b="1" dirty="0">
                <a:solidFill>
                  <a:srgbClr val="2207E9"/>
                </a:solidFill>
                <a:ea typeface="SimSun" panose="02010600030101010101" pitchFamily="2" charset="-122"/>
              </a:rPr>
              <a:t>Level 2</a:t>
            </a:r>
          </a:p>
          <a:p>
            <a:r>
              <a:rPr lang="id-ID" altLang="en-US" b="1" dirty="0" err="1">
                <a:solidFill>
                  <a:srgbClr val="2207E9"/>
                </a:solidFill>
              </a:rPr>
              <a:t>Website</a:t>
            </a:r>
            <a:r>
              <a:rPr lang="id-ID" altLang="en-US" b="1" dirty="0">
                <a:solidFill>
                  <a:srgbClr val="2207E9"/>
                </a:solidFill>
              </a:rPr>
              <a:t> JDIH:</a:t>
            </a:r>
          </a:p>
          <a:p>
            <a:r>
              <a:rPr lang="id-ID" altLang="en-US" dirty="0" err="1">
                <a:solidFill>
                  <a:srgbClr val="2207E9"/>
                </a:solidFill>
                <a:hlinkClick r:id="rId3" action="ppaction://hlinkfile"/>
              </a:rPr>
              <a:t>Perwali</a:t>
            </a:r>
            <a:r>
              <a:rPr lang="id-ID" altLang="en-US" dirty="0">
                <a:solidFill>
                  <a:srgbClr val="2207E9"/>
                </a:solidFill>
                <a:hlinkClick r:id="rId3" action="ppaction://hlinkfile"/>
              </a:rPr>
              <a:t> </a:t>
            </a:r>
            <a:r>
              <a:rPr lang="id-ID" altLang="en-US" dirty="0" err="1">
                <a:solidFill>
                  <a:srgbClr val="2207E9"/>
                </a:solidFill>
                <a:hlinkClick r:id="rId3" action="ppaction://hlinkfile"/>
              </a:rPr>
              <a:t>No</a:t>
            </a:r>
            <a:r>
              <a:rPr lang="id-ID" altLang="en-US" dirty="0">
                <a:solidFill>
                  <a:srgbClr val="2207E9"/>
                </a:solidFill>
                <a:hlinkClick r:id="rId3" action="ppaction://hlinkfile"/>
              </a:rPr>
              <a:t>. 5 Tahun 2019</a:t>
            </a:r>
            <a:endParaRPr lang="en-US" altLang="zh-CN" dirty="0">
              <a:solidFill>
                <a:srgbClr val="2207E9"/>
              </a:solidFill>
              <a:ea typeface="SimSun" panose="02010600030101010101" pitchFamily="2" charset="-122"/>
            </a:endParaRPr>
          </a:p>
          <a:p>
            <a:endParaRPr lang="en-US" altLang="zh-CN" b="1" dirty="0">
              <a:solidFill>
                <a:srgbClr val="2207E9"/>
              </a:solidFill>
              <a:ea typeface="SimSun" panose="02010600030101010101" pitchFamily="2" charset="-122"/>
            </a:endParaRPr>
          </a:p>
          <a:p>
            <a:endParaRPr lang="en-US" altLang="zh-CN" b="1" dirty="0">
              <a:solidFill>
                <a:srgbClr val="2207E9"/>
              </a:solidFill>
              <a:ea typeface="SimSun" panose="02010600030101010101" pitchFamily="2" charset="-122"/>
            </a:endParaRPr>
          </a:p>
          <a:p>
            <a:endParaRPr lang="en-US" altLang="zh-CN" b="1" dirty="0">
              <a:solidFill>
                <a:srgbClr val="2207E9"/>
              </a:solidFill>
              <a:ea typeface="SimSun" panose="02010600030101010101" pitchFamily="2" charset="-122"/>
            </a:endParaRPr>
          </a:p>
          <a:p>
            <a:endParaRPr lang="en-US" altLang="zh-CN" b="1" dirty="0">
              <a:solidFill>
                <a:srgbClr val="2207E9"/>
              </a:solidFill>
              <a:ea typeface="SimSun" panose="02010600030101010101" pitchFamily="2" charset="-122"/>
            </a:endParaRPr>
          </a:p>
          <a:p>
            <a:endParaRPr lang="en-US" altLang="zh-CN" b="1" dirty="0">
              <a:solidFill>
                <a:srgbClr val="2207E9"/>
              </a:solidFill>
              <a:ea typeface="SimSun" panose="02010600030101010101" pitchFamily="2" charset="-122"/>
            </a:endParaRPr>
          </a:p>
        </p:txBody>
      </p:sp>
      <p:sp>
        <p:nvSpPr>
          <p:cNvPr id="9" name="Rectangle 8"/>
          <p:cNvSpPr/>
          <p:nvPr/>
        </p:nvSpPr>
        <p:spPr>
          <a:xfrm>
            <a:off x="60325" y="3284538"/>
            <a:ext cx="9021763" cy="35734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r>
              <a:rPr lang="en-US" altLang="zh-CN" sz="2000" b="1" noProof="1"/>
              <a:t>Level 3</a:t>
            </a:r>
          </a:p>
          <a:p>
            <a:endParaRPr lang="en-US" altLang="zh-CN" sz="1600" b="1" noProof="1"/>
          </a:p>
          <a:p>
            <a:pPr>
              <a:buFontTx/>
              <a:buAutoNum type="arabicParenR"/>
            </a:pPr>
            <a:r>
              <a:rPr lang="id-ID" altLang="en-US" sz="1600" noProof="1">
                <a:hlinkClick r:id="rId4" action="ppaction://hlinkfile"/>
              </a:rPr>
              <a:t>Permohonan Pindah Tugas</a:t>
            </a:r>
            <a:endParaRPr lang="id-ID" altLang="en-US" sz="1600" noProof="1"/>
          </a:p>
          <a:p>
            <a:pPr>
              <a:buFontTx/>
              <a:buAutoNum type="arabicParenR"/>
            </a:pPr>
            <a:r>
              <a:rPr lang="id-ID" altLang="en-US" sz="1600" noProof="1">
                <a:hlinkClick r:id="rId5" action="ppaction://hlinkfile"/>
              </a:rPr>
              <a:t>Penilaian Presta</a:t>
            </a:r>
            <a:r>
              <a:rPr lang="en-ID" altLang="en-US" sz="1600" noProof="1">
                <a:hlinkClick r:id="rId5" action="ppaction://hlinkfile"/>
              </a:rPr>
              <a:t>s</a:t>
            </a:r>
            <a:r>
              <a:rPr lang="id-ID" altLang="en-US" sz="1600" noProof="1">
                <a:hlinkClick r:id="rId5" action="ppaction://hlinkfile"/>
              </a:rPr>
              <a:t>i Kerja Tahun 2016</a:t>
            </a:r>
            <a:endParaRPr lang="id-ID" altLang="en-US" sz="1600" noProof="1"/>
          </a:p>
          <a:p>
            <a:pPr>
              <a:buFontTx/>
              <a:buAutoNum type="arabicParenR"/>
            </a:pPr>
            <a:r>
              <a:rPr lang="id-ID" altLang="en-US" sz="1600" noProof="1">
                <a:hlinkClick r:id="rId6" action="ppaction://hlinkfile"/>
              </a:rPr>
              <a:t>SK PNS, Penilaian Prestasi Kerja Tahun 2017</a:t>
            </a:r>
            <a:endParaRPr lang="id-ID" altLang="en-US" sz="1600" noProof="1"/>
          </a:p>
          <a:p>
            <a:pPr>
              <a:buFontTx/>
              <a:buAutoNum type="arabicParenR"/>
            </a:pPr>
            <a:r>
              <a:rPr lang="id-ID" altLang="en-US" sz="1600" noProof="1">
                <a:hlinkClick r:id="rId7" action="ppaction://hlinkfile"/>
              </a:rPr>
              <a:t>Surat Keterangan Nikah</a:t>
            </a:r>
          </a:p>
          <a:p>
            <a:pPr>
              <a:buFontTx/>
              <a:buAutoNum type="arabicParenR"/>
            </a:pPr>
            <a:r>
              <a:rPr lang="id-ID" altLang="en-US" sz="1600" noProof="1">
                <a:hlinkClick r:id="rId8" action="ppaction://hlinkfile"/>
              </a:rPr>
              <a:t>Salinan Surat Tugas Suami</a:t>
            </a:r>
          </a:p>
          <a:p>
            <a:pPr>
              <a:buFontTx/>
              <a:buAutoNum type="arabicParenR"/>
            </a:pPr>
            <a:r>
              <a:rPr lang="id-ID" altLang="en-US" sz="1600" noProof="1">
                <a:hlinkClick r:id="rId9" action="ppaction://hlinkfile"/>
              </a:rPr>
              <a:t>Surat Usul Permohonan Pindah, dan Surat Permohonan Penetapan Pindah</a:t>
            </a:r>
          </a:p>
          <a:p>
            <a:pPr>
              <a:buFontTx/>
              <a:buAutoNum type="arabicParenR"/>
            </a:pPr>
            <a:r>
              <a:rPr lang="id-ID" altLang="en-US" sz="1600" noProof="1">
                <a:hlinkClick r:id="rId10" action="ppaction://hlinkfile"/>
              </a:rPr>
              <a:t>Surat Saran/Tanggap dari BKPSDA kepada Walikota</a:t>
            </a:r>
          </a:p>
          <a:p>
            <a:pPr>
              <a:buFontTx/>
              <a:buAutoNum type="arabicParenR"/>
            </a:pPr>
            <a:r>
              <a:rPr lang="id-ID" altLang="en-US" sz="1600" noProof="1">
                <a:hlinkClick r:id="rId11" action="ppaction://hlinkfile"/>
              </a:rPr>
              <a:t>SK Mutasi BKN No. 00048/KEP/DU/23271/2019 Tanggal 16 Januari 2019</a:t>
            </a:r>
            <a:r>
              <a:rPr lang="en-ID" altLang="en-US" sz="1600" noProof="1"/>
              <a:t>.</a:t>
            </a:r>
            <a:endParaRPr lang="id-ID" altLang="en-US" sz="1600" noProof="1"/>
          </a:p>
          <a:p>
            <a:pPr>
              <a:buFontTx/>
              <a:buAutoNum type="arabicParenR"/>
            </a:pPr>
            <a:endParaRPr lang="id-ID" altLang="en-US" sz="1600" noProof="1">
              <a:solidFill>
                <a:srgbClr val="2207E9"/>
              </a:solidFill>
            </a:endParaRPr>
          </a:p>
          <a:p>
            <a:endParaRPr lang="en-US" altLang="zh-CN" sz="2000" b="1" noProof="1">
              <a:solidFill>
                <a:srgbClr val="2207E9"/>
              </a:solidFill>
            </a:endParaRPr>
          </a:p>
          <a:p>
            <a:endParaRPr lang="en-US" altLang="zh-CN" sz="2000" noProof="1">
              <a:solidFill>
                <a:srgbClr val="F7F1E4"/>
              </a:solidFill>
            </a:endParaRPr>
          </a:p>
          <a:p>
            <a:endParaRPr lang="en-US" altLang="zh-CN" sz="2000" noProof="1">
              <a:solidFill>
                <a:srgbClr val="F7F1E4"/>
              </a:solidFill>
            </a:endParaRPr>
          </a:p>
          <a:p>
            <a:endParaRPr lang="en-US" altLang="zh-CN" sz="2000" b="1" noProof="1">
              <a:solidFill>
                <a:srgbClr val="2207E9"/>
              </a:solidFill>
            </a:endParaRPr>
          </a:p>
          <a:p>
            <a:endParaRPr lang="en-US" altLang="zh-CN" sz="2000" b="1" noProof="1">
              <a:solidFill>
                <a:srgbClr val="2207E9"/>
              </a:solidFill>
            </a:endParaRPr>
          </a:p>
          <a:p>
            <a:endParaRPr lang="en-US" altLang="zh-CN" sz="1400" noProof="1">
              <a:solidFill>
                <a:srgbClr val="2207E9"/>
              </a:solidFill>
            </a:endParaRPr>
          </a:p>
          <a:p>
            <a:endParaRPr lang="en-US" altLang="zh-CN" sz="1400" noProof="1">
              <a:solidFill>
                <a:srgbClr val="2207E9"/>
              </a:solidFill>
            </a:endParaRPr>
          </a:p>
        </p:txBody>
      </p:sp>
      <p:sp>
        <p:nvSpPr>
          <p:cNvPr id="23558" name="Title 7"/>
          <p:cNvSpPr>
            <a:spLocks noGrp="1" noChangeArrowheads="1"/>
          </p:cNvSpPr>
          <p:nvPr>
            <p:ph type="title"/>
          </p:nvPr>
        </p:nvSpPr>
        <p:spPr>
          <a:xfrm>
            <a:off x="539750" y="623888"/>
            <a:ext cx="2376488" cy="355600"/>
          </a:xfrm>
        </p:spPr>
        <p:txBody>
          <a:bodyPr>
            <a:normAutofit fontScale="90000"/>
          </a:bodyPr>
          <a:lstStyle/>
          <a:p>
            <a:r>
              <a:rPr lang="id-ID" altLang="en-US" sz="2800" i="1">
                <a:solidFill>
                  <a:schemeClr val="tx1"/>
                </a:solidFill>
                <a:latin typeface="Bahnschrift Light SemiCondensed" panose="020B0502040204020203" pitchFamily="34" charset="0"/>
              </a:rPr>
              <a:t>Alih</a:t>
            </a:r>
            <a:r>
              <a:rPr lang="en-US" altLang="en-US" sz="2800" i="1">
                <a:solidFill>
                  <a:schemeClr val="tx1"/>
                </a:solidFill>
                <a:latin typeface="Bahnschrift Light SemiCondensed" panose="020B0502040204020203" pitchFamily="34" charset="0"/>
              </a:rPr>
              <a:t> </a:t>
            </a:r>
            <a:r>
              <a:rPr lang="id-ID" altLang="en-US" sz="2800" i="1">
                <a:solidFill>
                  <a:schemeClr val="tx1"/>
                </a:solidFill>
                <a:latin typeface="Bahnschrift Light SemiCondensed" panose="020B0502040204020203" pitchFamily="34" charset="0"/>
              </a:rPr>
              <a:t>Tugas</a:t>
            </a:r>
          </a:p>
        </p:txBody>
      </p:sp>
    </p:spTree>
    <p:extLst>
      <p:ext uri="{BB962C8B-B14F-4D97-AF65-F5344CB8AC3E}">
        <p14:creationId xmlns:p14="http://schemas.microsoft.com/office/powerpoint/2010/main" val="3545631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7"/>
          <p:cNvSpPr txBox="1">
            <a:spLocks noChangeArrowheads="1"/>
          </p:cNvSpPr>
          <p:nvPr/>
        </p:nvSpPr>
        <p:spPr bwMode="auto">
          <a:xfrm>
            <a:off x="-20638" y="46038"/>
            <a:ext cx="9164638" cy="64611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lnSpc>
                <a:spcPct val="90000"/>
              </a:lnSpc>
            </a:pPr>
            <a:r>
              <a:rPr lang="en-US" altLang="en-US" sz="3600" b="1" u="sng" dirty="0">
                <a:latin typeface="Bahnschrift Light SemiCondensed" panose="020B0502040204020203" pitchFamily="34" charset="0"/>
              </a:rPr>
              <a:t>3.3 </a:t>
            </a:r>
            <a:r>
              <a:rPr lang="en-US" altLang="en-US" sz="3600" b="1" u="sng" dirty="0" err="1">
                <a:latin typeface="Bahnschrift Light SemiCondensed" panose="020B0502040204020203" pitchFamily="34" charset="0"/>
              </a:rPr>
              <a:t>Pengendalian</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atas</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Sistem</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Informasi</a:t>
            </a:r>
            <a:r>
              <a:rPr lang="en-US" altLang="en-US" sz="3600" b="1" u="sng" dirty="0">
                <a:latin typeface="Bahnschrift Light SemiCondensed" panose="020B0502040204020203" pitchFamily="34" charset="0"/>
              </a:rPr>
              <a:t> </a:t>
            </a:r>
            <a:endParaRPr lang="ru-RU" altLang="en-US" sz="3600" b="1" u="sng" dirty="0">
              <a:latin typeface="Bahnschrift Light SemiCondensed" panose="020B0502040204020203" pitchFamily="34" charset="0"/>
            </a:endParaRPr>
          </a:p>
        </p:txBody>
      </p:sp>
      <p:sp>
        <p:nvSpPr>
          <p:cNvPr id="3" name="Rectangle 2"/>
          <p:cNvSpPr/>
          <p:nvPr/>
        </p:nvSpPr>
        <p:spPr>
          <a:xfrm>
            <a:off x="46240" y="1196753"/>
            <a:ext cx="4605337" cy="32403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sz="2000" b="1" dirty="0">
                <a:solidFill>
                  <a:srgbClr val="2207E9"/>
                </a:solidFill>
              </a:rPr>
              <a:t>Level 1</a:t>
            </a:r>
          </a:p>
          <a:p>
            <a:pPr marL="342900" indent="-342900" algn="just">
              <a:buFontTx/>
              <a:buAutoNum type="arabicParenR"/>
              <a:defRPr/>
            </a:pPr>
            <a:r>
              <a:rPr lang="en-US" sz="1500" dirty="0" err="1">
                <a:solidFill>
                  <a:srgbClr val="2207E9"/>
                </a:solidFill>
                <a:hlinkClick r:id="rId2" action="ppaction://hlinkfile"/>
              </a:rPr>
              <a:t>Perwali</a:t>
            </a:r>
            <a:r>
              <a:rPr lang="en-US" sz="1500" dirty="0">
                <a:solidFill>
                  <a:srgbClr val="2207E9"/>
                </a:solidFill>
                <a:hlinkClick r:id="rId2" action="ppaction://hlinkfile"/>
              </a:rPr>
              <a:t> No.71 </a:t>
            </a:r>
            <a:r>
              <a:rPr lang="en-US" sz="1500" dirty="0" err="1">
                <a:solidFill>
                  <a:srgbClr val="2207E9"/>
                </a:solidFill>
                <a:hlinkClick r:id="rId2" action="ppaction://hlinkfile"/>
              </a:rPr>
              <a:t>Th</a:t>
            </a:r>
            <a:r>
              <a:rPr lang="en-US" sz="1500" dirty="0">
                <a:solidFill>
                  <a:srgbClr val="2207E9"/>
                </a:solidFill>
                <a:hlinkClick r:id="rId2" action="ppaction://hlinkfile"/>
              </a:rPr>
              <a:t> 2017</a:t>
            </a:r>
            <a:r>
              <a:rPr lang="en-US" sz="1500" dirty="0">
                <a:solidFill>
                  <a:srgbClr val="2207E9"/>
                </a:solidFill>
              </a:rPr>
              <a:t> </a:t>
            </a:r>
            <a:r>
              <a:rPr lang="en-US" sz="1500" dirty="0" err="1">
                <a:solidFill>
                  <a:srgbClr val="2207E9"/>
                </a:solidFill>
              </a:rPr>
              <a:t>ttg</a:t>
            </a:r>
            <a:r>
              <a:rPr lang="en-US" sz="1500" dirty="0">
                <a:solidFill>
                  <a:srgbClr val="2207E9"/>
                </a:solidFill>
              </a:rPr>
              <a:t> </a:t>
            </a:r>
            <a:r>
              <a:rPr lang="en-US" sz="1500" dirty="0" err="1">
                <a:solidFill>
                  <a:srgbClr val="2207E9"/>
                </a:solidFill>
              </a:rPr>
              <a:t>Penyelenggaraan</a:t>
            </a:r>
            <a:r>
              <a:rPr lang="en-US" sz="1500" dirty="0">
                <a:solidFill>
                  <a:srgbClr val="2207E9"/>
                </a:solidFill>
              </a:rPr>
              <a:t> E-</a:t>
            </a:r>
            <a:r>
              <a:rPr lang="en-US" sz="1500" dirty="0" err="1">
                <a:solidFill>
                  <a:srgbClr val="2207E9"/>
                </a:solidFill>
              </a:rPr>
              <a:t>Goverment</a:t>
            </a:r>
            <a:r>
              <a:rPr lang="en-US" sz="1500" dirty="0">
                <a:solidFill>
                  <a:srgbClr val="2207E9"/>
                </a:solidFill>
              </a:rPr>
              <a:t> </a:t>
            </a:r>
            <a:r>
              <a:rPr lang="id-ID" altLang="en-US" sz="1500" dirty="0">
                <a:solidFill>
                  <a:srgbClr val="2207E9"/>
                </a:solidFill>
              </a:rPr>
              <a:t>(pemanfaatan teknologi informasi dan komunikasi untuk meningkatkan efisiensi, efektivitas, transparansi dan akuntabilitas penyelenggaraan pemerintah)</a:t>
            </a:r>
          </a:p>
          <a:p>
            <a:pPr marL="342900" indent="-342900" algn="just">
              <a:buFontTx/>
              <a:buAutoNum type="arabicParenR"/>
              <a:defRPr/>
            </a:pPr>
            <a:r>
              <a:rPr lang="id-ID" altLang="en-US" sz="1500" dirty="0">
                <a:solidFill>
                  <a:srgbClr val="2207E9"/>
                </a:solidFill>
                <a:hlinkClick r:id="rId3" action="ppaction://hlinkfile"/>
              </a:rPr>
              <a:t>SOP  SIMRAL </a:t>
            </a:r>
            <a:r>
              <a:rPr lang="id-ID" altLang="en-US" sz="1500" dirty="0">
                <a:solidFill>
                  <a:srgbClr val="2207E9"/>
                </a:solidFill>
              </a:rPr>
              <a:t>(Sistem Informasi Perencanaan, Monitoring dan Evaluasi Pembangunan).</a:t>
            </a:r>
          </a:p>
          <a:p>
            <a:pPr marL="342900" indent="-342900" algn="just">
              <a:buFontTx/>
              <a:buAutoNum type="arabicParenR"/>
              <a:defRPr/>
            </a:pPr>
            <a:r>
              <a:rPr lang="id-ID" altLang="en-US" sz="1500" dirty="0">
                <a:solidFill>
                  <a:srgbClr val="2207E9"/>
                </a:solidFill>
                <a:hlinkClick r:id="rId4" action="ppaction://hlinkfile"/>
              </a:rPr>
              <a:t>SOP Aplikasi </a:t>
            </a:r>
            <a:r>
              <a:rPr lang="id-ID" altLang="en-US" sz="1500" dirty="0" err="1">
                <a:solidFill>
                  <a:srgbClr val="2207E9"/>
                </a:solidFill>
                <a:hlinkClick r:id="rId4" action="ppaction://hlinkfile"/>
              </a:rPr>
              <a:t>Perijinan</a:t>
            </a:r>
            <a:r>
              <a:rPr lang="id-ID" altLang="en-US" sz="1500" dirty="0">
                <a:solidFill>
                  <a:srgbClr val="2207E9"/>
                </a:solidFill>
                <a:hlinkClick r:id="rId4" action="ppaction://hlinkfile"/>
              </a:rPr>
              <a:t> SMART</a:t>
            </a:r>
            <a:r>
              <a:rPr lang="id-ID" altLang="en-US" sz="1500" dirty="0">
                <a:solidFill>
                  <a:srgbClr val="2207E9"/>
                </a:solidFill>
              </a:rPr>
              <a:t> (Sederhana, Mudah, </a:t>
            </a:r>
            <a:r>
              <a:rPr lang="id-ID" altLang="en-US" sz="1500" dirty="0" err="1">
                <a:solidFill>
                  <a:srgbClr val="2207E9"/>
                </a:solidFill>
              </a:rPr>
              <a:t>Akuntabel</a:t>
            </a:r>
            <a:r>
              <a:rPr lang="id-ID" altLang="en-US" sz="1500" dirty="0">
                <a:solidFill>
                  <a:srgbClr val="2207E9"/>
                </a:solidFill>
              </a:rPr>
              <a:t>, </a:t>
            </a:r>
            <a:r>
              <a:rPr lang="id-ID" altLang="en-US" sz="1500" dirty="0">
                <a:solidFill>
                  <a:schemeClr val="tx1"/>
                </a:solidFill>
              </a:rPr>
              <a:t>Ramah, dan </a:t>
            </a:r>
            <a:r>
              <a:rPr lang="id-ID" altLang="en-US" sz="1500" dirty="0">
                <a:solidFill>
                  <a:srgbClr val="2207E9"/>
                </a:solidFill>
              </a:rPr>
              <a:t>Transparan).</a:t>
            </a:r>
          </a:p>
          <a:p>
            <a:pPr marL="342900" indent="-342900" algn="just">
              <a:buFontTx/>
              <a:buAutoNum type="arabicParenR"/>
              <a:defRPr/>
            </a:pPr>
            <a:r>
              <a:rPr lang="id-ID" altLang="en-US" sz="1500" dirty="0" err="1">
                <a:solidFill>
                  <a:srgbClr val="2207E9"/>
                </a:solidFill>
              </a:rPr>
              <a:t>P</a:t>
            </a:r>
            <a:r>
              <a:rPr lang="en-US" sz="1500" dirty="0" err="1">
                <a:solidFill>
                  <a:srgbClr val="2207E9"/>
                </a:solidFill>
              </a:rPr>
              <a:t>engendalian</a:t>
            </a:r>
            <a:r>
              <a:rPr lang="en-US" sz="1500" dirty="0">
                <a:solidFill>
                  <a:srgbClr val="2207E9"/>
                </a:solidFill>
              </a:rPr>
              <a:t> </a:t>
            </a:r>
            <a:r>
              <a:rPr lang="en-US" sz="1500" dirty="0" err="1">
                <a:solidFill>
                  <a:srgbClr val="2207E9"/>
                </a:solidFill>
              </a:rPr>
              <a:t>umum</a:t>
            </a:r>
            <a:r>
              <a:rPr lang="en-US" sz="1500" dirty="0">
                <a:solidFill>
                  <a:srgbClr val="2207E9"/>
                </a:solidFill>
              </a:rPr>
              <a:t> </a:t>
            </a:r>
            <a:r>
              <a:rPr lang="en-US" sz="1500" dirty="0" err="1">
                <a:solidFill>
                  <a:srgbClr val="2207E9"/>
                </a:solidFill>
              </a:rPr>
              <a:t>dan</a:t>
            </a:r>
            <a:r>
              <a:rPr lang="en-US" sz="1500" dirty="0">
                <a:solidFill>
                  <a:srgbClr val="2207E9"/>
                </a:solidFill>
              </a:rPr>
              <a:t> </a:t>
            </a:r>
            <a:r>
              <a:rPr lang="en-US" sz="1500" dirty="0" err="1">
                <a:solidFill>
                  <a:srgbClr val="2207E9"/>
                </a:solidFill>
              </a:rPr>
              <a:t>pengendalian</a:t>
            </a:r>
            <a:r>
              <a:rPr lang="en-US" sz="1500" dirty="0">
                <a:solidFill>
                  <a:srgbClr val="2207E9"/>
                </a:solidFill>
              </a:rPr>
              <a:t> </a:t>
            </a:r>
            <a:r>
              <a:rPr lang="en-US" sz="1500" dirty="0" err="1">
                <a:solidFill>
                  <a:srgbClr val="2207E9"/>
                </a:solidFill>
              </a:rPr>
              <a:t>aplikasi</a:t>
            </a:r>
            <a:r>
              <a:rPr lang="en-US" sz="1500" dirty="0">
                <a:solidFill>
                  <a:srgbClr val="2207E9"/>
                </a:solidFill>
              </a:rPr>
              <a:t> </a:t>
            </a:r>
            <a:r>
              <a:rPr lang="en-US" sz="1500" dirty="0" err="1">
                <a:solidFill>
                  <a:srgbClr val="2207E9"/>
                </a:solidFill>
              </a:rPr>
              <a:t>tertuang</a:t>
            </a:r>
            <a:r>
              <a:rPr lang="en-US" sz="1500" dirty="0">
                <a:solidFill>
                  <a:srgbClr val="2207E9"/>
                </a:solidFill>
              </a:rPr>
              <a:t> di </a:t>
            </a:r>
            <a:r>
              <a:rPr lang="en-US" sz="1500" dirty="0" err="1">
                <a:solidFill>
                  <a:srgbClr val="2207E9"/>
                </a:solidFill>
              </a:rPr>
              <a:t>dalam</a:t>
            </a:r>
            <a:r>
              <a:rPr lang="en-US" sz="1500" dirty="0">
                <a:solidFill>
                  <a:srgbClr val="2207E9"/>
                </a:solidFill>
              </a:rPr>
              <a:t> </a:t>
            </a:r>
            <a:r>
              <a:rPr lang="id-ID" altLang="en-US" sz="1500" dirty="0">
                <a:solidFill>
                  <a:srgbClr val="2207E9"/>
                </a:solidFill>
              </a:rPr>
              <a:t>modul SIMRAL yang ada dalam aplikasi dan dapat didownload dari aplikasi tersebut.</a:t>
            </a:r>
            <a:r>
              <a:rPr lang="en-US" sz="1500" dirty="0">
                <a:solidFill>
                  <a:srgbClr val="2207E9"/>
                </a:solidFill>
              </a:rPr>
              <a:t> </a:t>
            </a:r>
          </a:p>
          <a:p>
            <a:pPr>
              <a:defRPr/>
            </a:pPr>
            <a:endParaRPr lang="en-US" sz="1500" b="1" dirty="0">
              <a:solidFill>
                <a:srgbClr val="2207E9"/>
              </a:solidFill>
            </a:endParaRPr>
          </a:p>
          <a:p>
            <a:pPr>
              <a:defRPr/>
            </a:pPr>
            <a:endParaRPr lang="en-US" sz="1500" b="1" dirty="0">
              <a:solidFill>
                <a:srgbClr val="2207E9"/>
              </a:solidFill>
            </a:endParaRPr>
          </a:p>
          <a:p>
            <a:pPr>
              <a:defRPr/>
            </a:pPr>
            <a:endParaRPr lang="en-US" sz="1600" b="1" dirty="0">
              <a:solidFill>
                <a:srgbClr val="2207E9"/>
              </a:solidFill>
            </a:endParaRPr>
          </a:p>
          <a:p>
            <a:pPr>
              <a:defRPr/>
            </a:pPr>
            <a:endParaRPr lang="en-US" b="1" dirty="0">
              <a:solidFill>
                <a:srgbClr val="2207E9"/>
              </a:solidFill>
            </a:endParaRPr>
          </a:p>
          <a:p>
            <a:pPr>
              <a:defRPr/>
            </a:pPr>
            <a:r>
              <a:rPr lang="en-US" b="1" dirty="0">
                <a:solidFill>
                  <a:srgbClr val="2207E9"/>
                </a:solidFill>
              </a:rPr>
              <a:t> </a:t>
            </a:r>
          </a:p>
          <a:p>
            <a:pPr>
              <a:defRPr/>
            </a:pPr>
            <a:endParaRPr lang="en-US" b="1" dirty="0">
              <a:solidFill>
                <a:srgbClr val="2207E9"/>
              </a:solidFill>
            </a:endParaRPr>
          </a:p>
          <a:p>
            <a:pPr>
              <a:defRPr/>
            </a:pPr>
            <a:endParaRPr lang="en-US" dirty="0">
              <a:solidFill>
                <a:srgbClr val="2207E9"/>
              </a:solidFill>
            </a:endParaRPr>
          </a:p>
        </p:txBody>
      </p:sp>
      <p:sp>
        <p:nvSpPr>
          <p:cNvPr id="8" name="Rectangle 7"/>
          <p:cNvSpPr/>
          <p:nvPr/>
        </p:nvSpPr>
        <p:spPr>
          <a:xfrm>
            <a:off x="4651577" y="1196753"/>
            <a:ext cx="4392613" cy="3240360"/>
          </a:xfrm>
          <a:prstGeom prst="rect">
            <a:avLst/>
          </a:prstGeom>
        </p:spPr>
        <p:style>
          <a:lnRef idx="3">
            <a:schemeClr val="lt1"/>
          </a:lnRef>
          <a:fillRef idx="1">
            <a:schemeClr val="accent4"/>
          </a:fillRef>
          <a:effectRef idx="1">
            <a:schemeClr val="accent4"/>
          </a:effectRef>
          <a:fontRef idx="minor">
            <a:schemeClr val="lt1"/>
          </a:fontRef>
        </p:style>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r>
              <a:rPr lang="en-US" altLang="zh-CN" sz="2000" b="1" noProof="1">
                <a:solidFill>
                  <a:srgbClr val="2207E9"/>
                </a:solidFill>
              </a:rPr>
              <a:t>Level 2</a:t>
            </a:r>
          </a:p>
          <a:p>
            <a:endParaRPr lang="en-US" altLang="zh-CN" b="1" noProof="1">
              <a:solidFill>
                <a:srgbClr val="2207E9"/>
              </a:solidFill>
            </a:endParaRPr>
          </a:p>
          <a:p>
            <a:r>
              <a:rPr lang="id-ID" altLang="en-US" b="1" noProof="1">
                <a:solidFill>
                  <a:srgbClr val="2207E9"/>
                </a:solidFill>
              </a:rPr>
              <a:t>Website JDIH:</a:t>
            </a:r>
          </a:p>
          <a:p>
            <a:r>
              <a:rPr lang="id-ID" altLang="en-US" noProof="1">
                <a:solidFill>
                  <a:srgbClr val="2207E9"/>
                </a:solidFill>
              </a:rPr>
              <a:t>1)</a:t>
            </a:r>
            <a:r>
              <a:rPr lang="id-ID" altLang="en-US" b="1" noProof="1">
                <a:solidFill>
                  <a:srgbClr val="2207E9"/>
                </a:solidFill>
              </a:rPr>
              <a:t> </a:t>
            </a:r>
            <a:r>
              <a:rPr lang="en-US" altLang="zh-CN" noProof="1">
                <a:solidFill>
                  <a:srgbClr val="2207E9"/>
                </a:solidFill>
                <a:hlinkClick r:id="rId5" action="ppaction://hlinkfile"/>
              </a:rPr>
              <a:t>Perwali No.71 Th 2017 </a:t>
            </a:r>
            <a:endParaRPr lang="en-US" altLang="zh-CN" noProof="1">
              <a:solidFill>
                <a:srgbClr val="2207E9"/>
              </a:solidFill>
            </a:endParaRPr>
          </a:p>
          <a:p>
            <a:r>
              <a:rPr lang="id-ID" altLang="en-US" noProof="1">
                <a:solidFill>
                  <a:srgbClr val="2207E9"/>
                </a:solidFill>
              </a:rPr>
              <a:t>2) </a:t>
            </a:r>
            <a:r>
              <a:rPr lang="id-ID" altLang="en-US" noProof="1">
                <a:solidFill>
                  <a:srgbClr val="2207E9"/>
                </a:solidFill>
                <a:hlinkClick r:id="rId6" action="ppaction://hlinkfile"/>
              </a:rPr>
              <a:t>Sosialisasi Modul SIMRAL</a:t>
            </a:r>
            <a:endParaRPr lang="id-ID" altLang="en-US" noProof="1">
              <a:solidFill>
                <a:srgbClr val="2207E9"/>
              </a:solidFill>
            </a:endParaRPr>
          </a:p>
          <a:p>
            <a:r>
              <a:rPr lang="id-ID" altLang="en-US" noProof="1">
                <a:solidFill>
                  <a:srgbClr val="2207E9"/>
                </a:solidFill>
              </a:rPr>
              <a:t>3) </a:t>
            </a:r>
            <a:r>
              <a:rPr lang="id-ID" altLang="en-US" noProof="1">
                <a:solidFill>
                  <a:srgbClr val="2207E9"/>
                </a:solidFill>
                <a:hlinkClick r:id="rId7" action="ppaction://hlinkfile"/>
              </a:rPr>
              <a:t>Sosialisasi Aplikasi Perijinan SMART</a:t>
            </a:r>
            <a:endParaRPr lang="en-US" altLang="zh-CN" b="1" noProof="1">
              <a:solidFill>
                <a:srgbClr val="2207E9"/>
              </a:solidFill>
            </a:endParaRPr>
          </a:p>
          <a:p>
            <a:endParaRPr lang="en-US" altLang="zh-CN" b="1" noProof="1">
              <a:solidFill>
                <a:srgbClr val="2207E9"/>
              </a:solidFill>
            </a:endParaRPr>
          </a:p>
          <a:p>
            <a:endParaRPr lang="en-US" altLang="zh-CN" b="1" noProof="1">
              <a:solidFill>
                <a:srgbClr val="2207E9"/>
              </a:solidFill>
            </a:endParaRPr>
          </a:p>
          <a:p>
            <a:endParaRPr lang="en-US" altLang="zh-CN" b="1" noProof="1">
              <a:solidFill>
                <a:srgbClr val="2207E9"/>
              </a:solidFill>
            </a:endParaRPr>
          </a:p>
        </p:txBody>
      </p:sp>
      <p:sp>
        <p:nvSpPr>
          <p:cNvPr id="9" name="Rectangle 8"/>
          <p:cNvSpPr/>
          <p:nvPr/>
        </p:nvSpPr>
        <p:spPr>
          <a:xfrm>
            <a:off x="76201" y="4653137"/>
            <a:ext cx="9021762" cy="37628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r>
              <a:rPr lang="en-US" sz="2000" b="1" dirty="0">
                <a:solidFill>
                  <a:schemeClr val="tx1"/>
                </a:solidFill>
              </a:rPr>
              <a:t>Level 3</a:t>
            </a:r>
          </a:p>
          <a:p>
            <a:pPr>
              <a:defRPr/>
            </a:pPr>
            <a:r>
              <a:rPr lang="en-US" sz="1600" dirty="0" err="1">
                <a:solidFill>
                  <a:schemeClr val="tx1"/>
                </a:solidFill>
              </a:rPr>
              <a:t>Hasil</a:t>
            </a:r>
            <a:r>
              <a:rPr lang="en-US" sz="1600" dirty="0">
                <a:solidFill>
                  <a:schemeClr val="tx1"/>
                </a:solidFill>
              </a:rPr>
              <a:t> </a:t>
            </a:r>
            <a:r>
              <a:rPr lang="en-US" sz="1600" dirty="0" err="1">
                <a:solidFill>
                  <a:schemeClr val="tx1"/>
                </a:solidFill>
              </a:rPr>
              <a:t>observasi</a:t>
            </a:r>
            <a:r>
              <a:rPr lang="en-US" sz="1600" dirty="0">
                <a:solidFill>
                  <a:schemeClr val="tx1"/>
                </a:solidFill>
              </a:rPr>
              <a:t>:</a:t>
            </a:r>
            <a:endParaRPr lang="en-US" sz="1600" b="1" u="sng" dirty="0">
              <a:solidFill>
                <a:schemeClr val="tx1"/>
              </a:solidFill>
            </a:endParaRPr>
          </a:p>
          <a:p>
            <a:pPr marL="342900" indent="-342900">
              <a:buFontTx/>
              <a:buAutoNum type="arabicParenR"/>
              <a:defRPr/>
            </a:pPr>
            <a:r>
              <a:rPr lang="en-US" sz="1600" dirty="0" err="1">
                <a:solidFill>
                  <a:schemeClr val="tx1"/>
                </a:solidFill>
              </a:rPr>
              <a:t>Pengendalian</a:t>
            </a:r>
            <a:r>
              <a:rPr lang="en-US" sz="1600" dirty="0">
                <a:solidFill>
                  <a:schemeClr val="tx1"/>
                </a:solidFill>
              </a:rPr>
              <a:t> </a:t>
            </a:r>
            <a:r>
              <a:rPr lang="en-US" sz="1600" dirty="0" err="1">
                <a:solidFill>
                  <a:schemeClr val="tx1"/>
                </a:solidFill>
              </a:rPr>
              <a:t>aplikasi</a:t>
            </a:r>
            <a:r>
              <a:rPr lang="en-US" sz="1600" dirty="0">
                <a:solidFill>
                  <a:schemeClr val="tx1"/>
                </a:solidFill>
              </a:rPr>
              <a:t> </a:t>
            </a:r>
            <a:r>
              <a:rPr lang="id-ID" altLang="en-US" sz="1600" dirty="0">
                <a:solidFill>
                  <a:schemeClr val="tx1"/>
                </a:solidFill>
              </a:rPr>
              <a:t>SIMRAL dan SMART</a:t>
            </a:r>
            <a:r>
              <a:rPr lang="en-US" sz="1600" dirty="0">
                <a:solidFill>
                  <a:schemeClr val="tx1"/>
                </a:solidFill>
              </a:rPr>
              <a:t> </a:t>
            </a:r>
            <a:r>
              <a:rPr lang="en-US" sz="1600" dirty="0" err="1">
                <a:solidFill>
                  <a:schemeClr val="tx1"/>
                </a:solidFill>
              </a:rPr>
              <a:t>berupa</a:t>
            </a:r>
            <a:r>
              <a:rPr lang="en-US" sz="1600" dirty="0">
                <a:solidFill>
                  <a:schemeClr val="tx1"/>
                </a:solidFill>
              </a:rPr>
              <a:t> </a:t>
            </a:r>
            <a:r>
              <a:rPr lang="en-US" sz="1600" dirty="0" err="1">
                <a:solidFill>
                  <a:schemeClr val="tx1"/>
                </a:solidFill>
              </a:rPr>
              <a:t>penggunaan</a:t>
            </a:r>
            <a:r>
              <a:rPr lang="en-US" sz="1600" dirty="0">
                <a:solidFill>
                  <a:schemeClr val="tx1"/>
                </a:solidFill>
              </a:rPr>
              <a:t>  user id </a:t>
            </a:r>
            <a:r>
              <a:rPr lang="en-US" sz="1600" dirty="0" err="1">
                <a:solidFill>
                  <a:schemeClr val="tx1"/>
                </a:solidFill>
              </a:rPr>
              <a:t>dan</a:t>
            </a:r>
            <a:r>
              <a:rPr lang="en-US" sz="1600" dirty="0">
                <a:solidFill>
                  <a:schemeClr val="tx1"/>
                </a:solidFill>
              </a:rPr>
              <a:t> password </a:t>
            </a:r>
            <a:r>
              <a:rPr lang="en-US" sz="1600" dirty="0" err="1">
                <a:solidFill>
                  <a:schemeClr val="tx1"/>
                </a:solidFill>
              </a:rPr>
              <a:t>untuk</a:t>
            </a:r>
            <a:r>
              <a:rPr lang="en-US" sz="1600" dirty="0">
                <a:solidFill>
                  <a:schemeClr val="tx1"/>
                </a:solidFill>
              </a:rPr>
              <a:t> </a:t>
            </a:r>
            <a:r>
              <a:rPr lang="en-US" sz="1600" dirty="0" err="1">
                <a:solidFill>
                  <a:schemeClr val="tx1"/>
                </a:solidFill>
              </a:rPr>
              <a:t>tiap</a:t>
            </a:r>
            <a:r>
              <a:rPr lang="en-US" sz="1600" dirty="0">
                <a:solidFill>
                  <a:schemeClr val="tx1"/>
                </a:solidFill>
              </a:rPr>
              <a:t> user </a:t>
            </a:r>
            <a:r>
              <a:rPr lang="en-US" sz="1600" dirty="0" err="1">
                <a:solidFill>
                  <a:schemeClr val="tx1"/>
                </a:solidFill>
              </a:rPr>
              <a:t>dan</a:t>
            </a:r>
            <a:r>
              <a:rPr lang="en-US" sz="1600" dirty="0">
                <a:solidFill>
                  <a:schemeClr val="tx1"/>
                </a:solidFill>
              </a:rPr>
              <a:t> </a:t>
            </a:r>
            <a:r>
              <a:rPr lang="en-US" sz="1600" dirty="0" err="1">
                <a:solidFill>
                  <a:schemeClr val="tx1"/>
                </a:solidFill>
              </a:rPr>
              <a:t>pengendalian</a:t>
            </a:r>
            <a:r>
              <a:rPr lang="en-US" sz="1600" dirty="0">
                <a:solidFill>
                  <a:schemeClr val="tx1"/>
                </a:solidFill>
              </a:rPr>
              <a:t> input </a:t>
            </a:r>
            <a:r>
              <a:rPr lang="en-US" sz="1600" dirty="0" err="1">
                <a:solidFill>
                  <a:schemeClr val="tx1"/>
                </a:solidFill>
              </a:rPr>
              <a:t>atas</a:t>
            </a:r>
            <a:r>
              <a:rPr lang="en-US" sz="1600" dirty="0">
                <a:solidFill>
                  <a:schemeClr val="tx1"/>
                </a:solidFill>
              </a:rPr>
              <a:t> data-data </a:t>
            </a:r>
            <a:r>
              <a:rPr lang="en-US" sz="1600" dirty="0" err="1">
                <a:solidFill>
                  <a:schemeClr val="tx1"/>
                </a:solidFill>
              </a:rPr>
              <a:t>ke</a:t>
            </a:r>
            <a:r>
              <a:rPr lang="en-US" sz="1600" dirty="0">
                <a:solidFill>
                  <a:schemeClr val="tx1"/>
                </a:solidFill>
              </a:rPr>
              <a:t> </a:t>
            </a:r>
            <a:r>
              <a:rPr lang="en-US" sz="1600" dirty="0" err="1">
                <a:solidFill>
                  <a:schemeClr val="tx1"/>
                </a:solidFill>
              </a:rPr>
              <a:t>dalam</a:t>
            </a:r>
            <a:r>
              <a:rPr lang="en-US" sz="1600" dirty="0">
                <a:solidFill>
                  <a:schemeClr val="tx1"/>
                </a:solidFill>
              </a:rPr>
              <a:t> </a:t>
            </a:r>
            <a:r>
              <a:rPr lang="en-US" sz="1600" dirty="0" err="1">
                <a:solidFill>
                  <a:schemeClr val="tx1"/>
                </a:solidFill>
              </a:rPr>
              <a:t>aplikasi</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pengendalian</a:t>
            </a:r>
            <a:r>
              <a:rPr lang="en-US" sz="1600" dirty="0">
                <a:solidFill>
                  <a:schemeClr val="tx1"/>
                </a:solidFill>
              </a:rPr>
              <a:t> </a:t>
            </a:r>
            <a:r>
              <a:rPr lang="en-US" sz="1600" dirty="0" err="1">
                <a:solidFill>
                  <a:schemeClr val="tx1"/>
                </a:solidFill>
              </a:rPr>
              <a:t>otomatis</a:t>
            </a:r>
            <a:r>
              <a:rPr lang="en-US" sz="1600" dirty="0">
                <a:solidFill>
                  <a:schemeClr val="tx1"/>
                </a:solidFill>
              </a:rPr>
              <a:t> </a:t>
            </a:r>
            <a:r>
              <a:rPr lang="en-US" sz="1600" dirty="0" err="1">
                <a:solidFill>
                  <a:schemeClr val="tx1"/>
                </a:solidFill>
              </a:rPr>
              <a:t>terhadap</a:t>
            </a:r>
            <a:r>
              <a:rPr lang="en-US" sz="1600" dirty="0">
                <a:solidFill>
                  <a:schemeClr val="tx1"/>
                </a:solidFill>
              </a:rPr>
              <a:t> </a:t>
            </a:r>
            <a:r>
              <a:rPr lang="en-US" sz="1600" dirty="0" err="1">
                <a:solidFill>
                  <a:schemeClr val="tx1"/>
                </a:solidFill>
              </a:rPr>
              <a:t>inputan</a:t>
            </a:r>
            <a:r>
              <a:rPr lang="en-US" sz="1600" dirty="0">
                <a:solidFill>
                  <a:schemeClr val="tx1"/>
                </a:solidFill>
              </a:rPr>
              <a:t> data </a:t>
            </a:r>
            <a:r>
              <a:rPr lang="en-US" sz="1600" dirty="0" err="1">
                <a:solidFill>
                  <a:schemeClr val="tx1"/>
                </a:solidFill>
              </a:rPr>
              <a:t>oleh</a:t>
            </a:r>
            <a:r>
              <a:rPr lang="en-US" sz="1600" dirty="0">
                <a:solidFill>
                  <a:schemeClr val="tx1"/>
                </a:solidFill>
              </a:rPr>
              <a:t> user </a:t>
            </a:r>
            <a:r>
              <a:rPr lang="id-ID" altLang="en-US" sz="1600" dirty="0">
                <a:solidFill>
                  <a:schemeClr val="tx1"/>
                </a:solidFill>
              </a:rPr>
              <a:t>(</a:t>
            </a:r>
            <a:r>
              <a:rPr lang="id-ID" altLang="en-US" sz="1600" dirty="0">
                <a:solidFill>
                  <a:schemeClr val="tx1"/>
                </a:solidFill>
                <a:hlinkClick r:id="rId8" action="ppaction://hlinkfile"/>
              </a:rPr>
              <a:t>screenshoot log in aplikasi keuangan SIMRA</a:t>
            </a:r>
            <a:r>
              <a:rPr lang="id-ID" altLang="en-US" sz="1600" dirty="0">
                <a:solidFill>
                  <a:schemeClr val="tx1"/>
                </a:solidFill>
              </a:rPr>
              <a:t>L dan </a:t>
            </a:r>
            <a:r>
              <a:rPr lang="id-ID" altLang="en-US" sz="1600" dirty="0">
                <a:solidFill>
                  <a:schemeClr val="tx1"/>
                </a:solidFill>
                <a:hlinkClick r:id="rId9" action="ppaction://hlinkfile"/>
              </a:rPr>
              <a:t>aplikasi perijinan SMART</a:t>
            </a:r>
            <a:r>
              <a:rPr lang="id-ID" altLang="en-US" sz="1600" dirty="0">
                <a:solidFill>
                  <a:schemeClr val="tx1"/>
                </a:solidFill>
              </a:rPr>
              <a:t>).</a:t>
            </a:r>
            <a:endParaRPr lang="en-US" sz="1600" dirty="0">
              <a:solidFill>
                <a:schemeClr val="tx1"/>
              </a:solidFill>
            </a:endParaRPr>
          </a:p>
          <a:p>
            <a:pPr marL="342900" indent="-342900">
              <a:buFontTx/>
              <a:buAutoNum type="arabicParenR"/>
              <a:defRPr/>
            </a:pPr>
            <a:r>
              <a:rPr lang="en-US" sz="1600" dirty="0" err="1">
                <a:solidFill>
                  <a:schemeClr val="tx1"/>
                </a:solidFill>
              </a:rPr>
              <a:t>Pengendalian</a:t>
            </a:r>
            <a:r>
              <a:rPr lang="en-US" sz="1600" dirty="0">
                <a:solidFill>
                  <a:schemeClr val="tx1"/>
                </a:solidFill>
              </a:rPr>
              <a:t> </a:t>
            </a:r>
            <a:r>
              <a:rPr lang="en-US" sz="1600" dirty="0" err="1">
                <a:solidFill>
                  <a:schemeClr val="tx1"/>
                </a:solidFill>
              </a:rPr>
              <a:t>umum</a:t>
            </a:r>
            <a:r>
              <a:rPr lang="en-US" sz="1600" dirty="0">
                <a:solidFill>
                  <a:schemeClr val="tx1"/>
                </a:solidFill>
              </a:rPr>
              <a:t> </a:t>
            </a:r>
            <a:r>
              <a:rPr lang="en-US" sz="1600" dirty="0" err="1">
                <a:solidFill>
                  <a:schemeClr val="tx1"/>
                </a:solidFill>
              </a:rPr>
              <a:t>berupa</a:t>
            </a:r>
            <a:r>
              <a:rPr lang="en-US" sz="1600" dirty="0">
                <a:solidFill>
                  <a:schemeClr val="tx1"/>
                </a:solidFill>
              </a:rPr>
              <a:t> </a:t>
            </a:r>
            <a:r>
              <a:rPr lang="en-US" sz="1600" dirty="0" err="1">
                <a:solidFill>
                  <a:schemeClr val="tx1"/>
                </a:solidFill>
              </a:rPr>
              <a:t>penetapan</a:t>
            </a:r>
            <a:r>
              <a:rPr lang="en-US" sz="1600" dirty="0">
                <a:solidFill>
                  <a:schemeClr val="tx1"/>
                </a:solidFill>
              </a:rPr>
              <a:t> admin </a:t>
            </a:r>
            <a:r>
              <a:rPr lang="en-US" sz="1600" dirty="0" err="1">
                <a:solidFill>
                  <a:schemeClr val="tx1"/>
                </a:solidFill>
              </a:rPr>
              <a:t>dan</a:t>
            </a:r>
            <a:r>
              <a:rPr lang="en-US" sz="1600" dirty="0">
                <a:solidFill>
                  <a:schemeClr val="tx1"/>
                </a:solidFill>
              </a:rPr>
              <a:t> user per SKPD </a:t>
            </a:r>
            <a:r>
              <a:rPr lang="en-US" sz="1600" dirty="0" err="1">
                <a:solidFill>
                  <a:schemeClr val="tx1"/>
                </a:solidFill>
              </a:rPr>
              <a:t>dan</a:t>
            </a:r>
            <a:r>
              <a:rPr lang="en-US" sz="1600" dirty="0">
                <a:solidFill>
                  <a:schemeClr val="tx1"/>
                </a:solidFill>
              </a:rPr>
              <a:t> </a:t>
            </a:r>
            <a:r>
              <a:rPr lang="en-US" sz="1600" dirty="0" err="1">
                <a:solidFill>
                  <a:schemeClr val="tx1"/>
                </a:solidFill>
              </a:rPr>
              <a:t>penempatan</a:t>
            </a:r>
            <a:r>
              <a:rPr lang="en-US" sz="1600" dirty="0">
                <a:solidFill>
                  <a:schemeClr val="tx1"/>
                </a:solidFill>
              </a:rPr>
              <a:t> </a:t>
            </a:r>
            <a:r>
              <a:rPr lang="en-US" sz="1600" dirty="0" err="1">
                <a:solidFill>
                  <a:schemeClr val="tx1"/>
                </a:solidFill>
              </a:rPr>
              <a:t>komputer</a:t>
            </a:r>
            <a:r>
              <a:rPr lang="en-US" sz="1600" dirty="0">
                <a:solidFill>
                  <a:schemeClr val="tx1"/>
                </a:solidFill>
              </a:rPr>
              <a:t> server </a:t>
            </a:r>
            <a:r>
              <a:rPr lang="en-US" sz="1600" dirty="0" err="1">
                <a:solidFill>
                  <a:schemeClr val="tx1"/>
                </a:solidFill>
              </a:rPr>
              <a:t>dalam</a:t>
            </a:r>
            <a:r>
              <a:rPr lang="en-US" sz="1600" dirty="0">
                <a:solidFill>
                  <a:schemeClr val="tx1"/>
                </a:solidFill>
              </a:rPr>
              <a:t> </a:t>
            </a:r>
            <a:r>
              <a:rPr lang="en-US" sz="1600" dirty="0" err="1">
                <a:solidFill>
                  <a:schemeClr val="tx1"/>
                </a:solidFill>
              </a:rPr>
              <a:t>ruang</a:t>
            </a:r>
            <a:r>
              <a:rPr lang="en-US" sz="1600" dirty="0">
                <a:solidFill>
                  <a:schemeClr val="tx1"/>
                </a:solidFill>
              </a:rPr>
              <a:t> </a:t>
            </a:r>
            <a:r>
              <a:rPr lang="en-US" sz="1600" dirty="0" err="1">
                <a:solidFill>
                  <a:schemeClr val="tx1"/>
                </a:solidFill>
              </a:rPr>
              <a:t>berpendingin</a:t>
            </a:r>
            <a:r>
              <a:rPr lang="en-US" sz="1600" dirty="0">
                <a:solidFill>
                  <a:schemeClr val="tx1"/>
                </a:solidFill>
              </a:rPr>
              <a:t> </a:t>
            </a:r>
            <a:r>
              <a:rPr lang="en-US" sz="1600" dirty="0" err="1">
                <a:solidFill>
                  <a:schemeClr val="tx1"/>
                </a:solidFill>
              </a:rPr>
              <a:t>udara</a:t>
            </a:r>
            <a:r>
              <a:rPr lang="en-US" sz="1600" dirty="0">
                <a:solidFill>
                  <a:schemeClr val="tx1"/>
                </a:solidFill>
              </a:rPr>
              <a:t>, </a:t>
            </a:r>
            <a:r>
              <a:rPr lang="en-US" sz="1600" dirty="0" err="1">
                <a:solidFill>
                  <a:schemeClr val="tx1"/>
                </a:solidFill>
              </a:rPr>
              <a:t>pembatasan</a:t>
            </a:r>
            <a:r>
              <a:rPr lang="en-US" sz="1600" dirty="0">
                <a:solidFill>
                  <a:schemeClr val="tx1"/>
                </a:solidFill>
              </a:rPr>
              <a:t> </a:t>
            </a:r>
            <a:r>
              <a:rPr lang="en-US" sz="1600" dirty="0" err="1">
                <a:solidFill>
                  <a:schemeClr val="tx1"/>
                </a:solidFill>
              </a:rPr>
              <a:t>akses</a:t>
            </a:r>
            <a:r>
              <a:rPr lang="en-US" sz="1600" dirty="0">
                <a:solidFill>
                  <a:schemeClr val="tx1"/>
                </a:solidFill>
              </a:rPr>
              <a:t> </a:t>
            </a:r>
            <a:r>
              <a:rPr lang="en-US" sz="1600" dirty="0" err="1">
                <a:solidFill>
                  <a:schemeClr val="tx1"/>
                </a:solidFill>
              </a:rPr>
              <a:t>ke</a:t>
            </a:r>
            <a:r>
              <a:rPr lang="en-US" sz="1600" dirty="0">
                <a:solidFill>
                  <a:schemeClr val="tx1"/>
                </a:solidFill>
              </a:rPr>
              <a:t> </a:t>
            </a:r>
            <a:r>
              <a:rPr lang="en-US" sz="1600" dirty="0" err="1">
                <a:solidFill>
                  <a:schemeClr val="tx1"/>
                </a:solidFill>
              </a:rPr>
              <a:t>ruang</a:t>
            </a:r>
            <a:r>
              <a:rPr lang="en-US" sz="1600" dirty="0">
                <a:solidFill>
                  <a:schemeClr val="tx1"/>
                </a:solidFill>
              </a:rPr>
              <a:t> server </a:t>
            </a:r>
            <a:r>
              <a:rPr lang="en-US" sz="1600" dirty="0" err="1">
                <a:solidFill>
                  <a:schemeClr val="tx1"/>
                </a:solidFill>
              </a:rPr>
              <a:t>dan</a:t>
            </a:r>
            <a:r>
              <a:rPr lang="en-US" sz="1600" dirty="0">
                <a:solidFill>
                  <a:schemeClr val="tx1"/>
                </a:solidFill>
              </a:rPr>
              <a:t>  </a:t>
            </a:r>
            <a:r>
              <a:rPr lang="en-US" sz="1600" dirty="0" err="1">
                <a:solidFill>
                  <a:schemeClr val="tx1"/>
                </a:solidFill>
              </a:rPr>
              <a:t>aspek</a:t>
            </a:r>
            <a:r>
              <a:rPr lang="en-US" sz="1600" dirty="0">
                <a:solidFill>
                  <a:schemeClr val="tx1"/>
                </a:solidFill>
              </a:rPr>
              <a:t> </a:t>
            </a:r>
            <a:r>
              <a:rPr lang="en-US" sz="1600" dirty="0" err="1">
                <a:solidFill>
                  <a:schemeClr val="tx1"/>
                </a:solidFill>
              </a:rPr>
              <a:t>pemeliharaan</a:t>
            </a:r>
            <a:r>
              <a:rPr lang="en-US" sz="1600" dirty="0">
                <a:solidFill>
                  <a:schemeClr val="tx1"/>
                </a:solidFill>
              </a:rPr>
              <a:t> </a:t>
            </a:r>
            <a:r>
              <a:rPr lang="en-US" sz="1600" dirty="0" err="1">
                <a:solidFill>
                  <a:schemeClr val="tx1"/>
                </a:solidFill>
              </a:rPr>
              <a:t>rutin</a:t>
            </a:r>
            <a:r>
              <a:rPr lang="en-US" sz="1600" dirty="0">
                <a:solidFill>
                  <a:schemeClr val="tx1"/>
                </a:solidFill>
              </a:rPr>
              <a:t> yang </a:t>
            </a:r>
            <a:r>
              <a:rPr lang="en-US" sz="1600" dirty="0" err="1">
                <a:solidFill>
                  <a:schemeClr val="tx1"/>
                </a:solidFill>
              </a:rPr>
              <a:t>dapat</a:t>
            </a:r>
            <a:r>
              <a:rPr lang="en-US" sz="1600" dirty="0">
                <a:solidFill>
                  <a:schemeClr val="tx1"/>
                </a:solidFill>
              </a:rPr>
              <a:t> </a:t>
            </a:r>
            <a:r>
              <a:rPr lang="en-US" sz="1600" dirty="0" err="1">
                <a:solidFill>
                  <a:schemeClr val="tx1"/>
                </a:solidFill>
              </a:rPr>
              <a:t>menjamin</a:t>
            </a:r>
            <a:r>
              <a:rPr lang="en-US" sz="1600" dirty="0">
                <a:solidFill>
                  <a:schemeClr val="tx1"/>
                </a:solidFill>
              </a:rPr>
              <a:t> </a:t>
            </a:r>
            <a:r>
              <a:rPr lang="en-US" sz="1600" dirty="0" err="1">
                <a:solidFill>
                  <a:schemeClr val="tx1"/>
                </a:solidFill>
              </a:rPr>
              <a:t>sistem</a:t>
            </a:r>
            <a:r>
              <a:rPr lang="en-US" sz="1600" dirty="0">
                <a:solidFill>
                  <a:schemeClr val="tx1"/>
                </a:solidFill>
              </a:rPr>
              <a:t> </a:t>
            </a:r>
            <a:r>
              <a:rPr lang="en-US" sz="1600" dirty="0" err="1">
                <a:solidFill>
                  <a:schemeClr val="tx1"/>
                </a:solidFill>
              </a:rPr>
              <a:t>informasi</a:t>
            </a:r>
            <a:r>
              <a:rPr lang="en-US" sz="1600" dirty="0">
                <a:solidFill>
                  <a:schemeClr val="tx1"/>
                </a:solidFill>
              </a:rPr>
              <a:t> </a:t>
            </a:r>
            <a:r>
              <a:rPr lang="en-US" sz="1600" dirty="0" err="1">
                <a:solidFill>
                  <a:schemeClr val="tx1"/>
                </a:solidFill>
              </a:rPr>
              <a:t>selalu</a:t>
            </a:r>
            <a:r>
              <a:rPr lang="en-US" sz="1600" dirty="0">
                <a:solidFill>
                  <a:schemeClr val="tx1"/>
                </a:solidFill>
              </a:rPr>
              <a:t> </a:t>
            </a:r>
            <a:r>
              <a:rPr lang="en-US" sz="1600" dirty="0" err="1">
                <a:solidFill>
                  <a:schemeClr val="tx1"/>
                </a:solidFill>
              </a:rPr>
              <a:t>siap</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digunakan</a:t>
            </a:r>
            <a:r>
              <a:rPr lang="en-US" sz="1600" dirty="0">
                <a:solidFill>
                  <a:schemeClr val="tx1"/>
                </a:solidFill>
              </a:rPr>
              <a:t> </a:t>
            </a:r>
            <a:r>
              <a:rPr lang="id-ID" altLang="en-US" sz="1600" dirty="0" err="1">
                <a:solidFill>
                  <a:schemeClr val="tx1"/>
                </a:solidFill>
              </a:rPr>
              <a:t>( </a:t>
            </a:r>
            <a:r>
              <a:rPr lang="id-ID" altLang="en-US" sz="1600" dirty="0" err="1">
                <a:solidFill>
                  <a:schemeClr val="tx1"/>
                </a:solidFill>
                <a:hlinkClick r:id="rId10" action="ppaction://hlinkfile"/>
              </a:rPr>
              <a:t>SK Admin Disdukcapil SIMRAL</a:t>
            </a:r>
            <a:r>
              <a:rPr lang="id-ID" altLang="en-US" sz="1600" dirty="0" err="1">
                <a:solidFill>
                  <a:schemeClr val="tx1"/>
                </a:solidFill>
              </a:rPr>
              <a:t> dan </a:t>
            </a:r>
            <a:r>
              <a:rPr lang="id-ID" altLang="en-US" sz="1600" dirty="0" err="1">
                <a:solidFill>
                  <a:schemeClr val="tx1"/>
                </a:solidFill>
                <a:hlinkClick r:id="rId11" action="ppaction://hlinkfile"/>
              </a:rPr>
              <a:t>SK Admin DPMPTSP SMART</a:t>
            </a:r>
            <a:r>
              <a:rPr lang="id-ID" altLang="en-US" sz="1600" dirty="0" err="1">
                <a:solidFill>
                  <a:schemeClr val="tx1"/>
                </a:solidFill>
              </a:rPr>
              <a:t>)</a:t>
            </a:r>
            <a:endParaRPr lang="en-US" sz="1600" b="1" dirty="0">
              <a:solidFill>
                <a:schemeClr val="tx1"/>
              </a:solidFill>
            </a:endParaRPr>
          </a:p>
          <a:p>
            <a:pPr marL="342900" indent="-342900">
              <a:buFontTx/>
              <a:buAutoNum type="arabicParenR"/>
              <a:defRPr/>
            </a:pPr>
            <a:endParaRPr lang="en-US" sz="1600" dirty="0">
              <a:solidFill>
                <a:schemeClr val="tx1"/>
              </a:solidFill>
            </a:endParaRPr>
          </a:p>
          <a:p>
            <a:pPr>
              <a:defRPr/>
            </a:pPr>
            <a:endParaRPr lang="en-US" dirty="0">
              <a:solidFill>
                <a:schemeClr val="tx1"/>
              </a:solidFill>
            </a:endParaRPr>
          </a:p>
          <a:p>
            <a:pPr>
              <a:defRPr/>
            </a:pPr>
            <a:endParaRPr lang="en-US" sz="2000" dirty="0">
              <a:solidFill>
                <a:schemeClr val="tx1"/>
              </a:solidFill>
            </a:endParaRPr>
          </a:p>
          <a:p>
            <a:pPr>
              <a:defRPr/>
            </a:pPr>
            <a:endParaRPr lang="en-US" sz="2000" b="1" dirty="0">
              <a:solidFill>
                <a:schemeClr val="tx1"/>
              </a:solidFill>
            </a:endParaRPr>
          </a:p>
          <a:p>
            <a:pPr>
              <a:defRPr/>
            </a:pPr>
            <a:endParaRPr lang="en-US" sz="2000" b="1" dirty="0">
              <a:solidFill>
                <a:schemeClr val="tx1"/>
              </a:solidFill>
            </a:endParaRPr>
          </a:p>
          <a:p>
            <a:pPr>
              <a:defRPr/>
            </a:pPr>
            <a:endParaRPr lang="en-US" sz="1400" dirty="0">
              <a:solidFill>
                <a:schemeClr val="tx1"/>
              </a:solidFill>
            </a:endParaRPr>
          </a:p>
          <a:p>
            <a:pPr>
              <a:defRPr/>
            </a:pPr>
            <a:endParaRPr lang="en-US" sz="1400" dirty="0">
              <a:solidFill>
                <a:schemeClr val="tx1"/>
              </a:solidFill>
            </a:endParaRPr>
          </a:p>
        </p:txBody>
      </p:sp>
      <p:sp>
        <p:nvSpPr>
          <p:cNvPr id="24582" name="Title 7"/>
          <p:cNvSpPr>
            <a:spLocks noGrp="1" noChangeArrowheads="1"/>
          </p:cNvSpPr>
          <p:nvPr>
            <p:ph type="title"/>
          </p:nvPr>
        </p:nvSpPr>
        <p:spPr>
          <a:xfrm>
            <a:off x="100013" y="801688"/>
            <a:ext cx="4464050" cy="357187"/>
          </a:xfrm>
        </p:spPr>
        <p:txBody>
          <a:bodyPr>
            <a:normAutofit fontScale="90000"/>
          </a:bodyPr>
          <a:lstStyle/>
          <a:p>
            <a:r>
              <a:rPr lang="en-US" altLang="en-US" sz="2800" i="1">
                <a:solidFill>
                  <a:schemeClr val="tx1"/>
                </a:solidFill>
                <a:latin typeface="Bahnschrift Light SemiCondensed" panose="020B0502040204020203" pitchFamily="34" charset="0"/>
              </a:rPr>
              <a:t>Pengendalian Aplikasi</a:t>
            </a:r>
            <a:br>
              <a:rPr lang="ru-RU" altLang="en-US" sz="2800" i="1">
                <a:solidFill>
                  <a:schemeClr val="tx1"/>
                </a:solidFill>
                <a:latin typeface="Bahnschrift Light SemiCondensed" panose="020B0502040204020203" pitchFamily="34" charset="0"/>
              </a:rPr>
            </a:br>
            <a:endParaRPr lang="ru-RU" altLang="en-US" sz="2800" i="1">
              <a:solidFill>
                <a:schemeClr val="tx1"/>
              </a:solidFill>
              <a:latin typeface="Bahnschrift Light SemiCondensed" panose="020B0502040204020203" pitchFamily="34" charset="0"/>
            </a:endParaRPr>
          </a:p>
        </p:txBody>
      </p:sp>
    </p:spTree>
    <p:extLst>
      <p:ext uri="{BB962C8B-B14F-4D97-AF65-F5344CB8AC3E}">
        <p14:creationId xmlns:p14="http://schemas.microsoft.com/office/powerpoint/2010/main" val="936481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7"/>
          <p:cNvSpPr txBox="1">
            <a:spLocks noChangeArrowheads="1"/>
          </p:cNvSpPr>
          <p:nvPr/>
        </p:nvSpPr>
        <p:spPr bwMode="auto">
          <a:xfrm>
            <a:off x="-20638" y="115888"/>
            <a:ext cx="8929688" cy="6477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lnSpc>
                <a:spcPct val="90000"/>
              </a:lnSpc>
            </a:pPr>
            <a:r>
              <a:rPr lang="en-US" altLang="en-US" sz="3600" b="1" u="sng" dirty="0">
                <a:latin typeface="Bahnschrift Light SemiCondensed" panose="020B0502040204020203" pitchFamily="34" charset="0"/>
              </a:rPr>
              <a:t>3.4.  </a:t>
            </a:r>
            <a:r>
              <a:rPr lang="en-US" altLang="en-US" sz="3600" b="1" u="sng" dirty="0" err="1">
                <a:latin typeface="Bahnschrift Light SemiCondensed" panose="020B0502040204020203" pitchFamily="34" charset="0"/>
              </a:rPr>
              <a:t>Pengendalian</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Fisik</a:t>
            </a:r>
            <a:r>
              <a:rPr lang="en-US" altLang="en-US" sz="3600" b="1" u="sng" dirty="0">
                <a:latin typeface="Bahnschrift Light SemiCondensed" panose="020B0502040204020203" pitchFamily="34" charset="0"/>
              </a:rPr>
              <a:t> </a:t>
            </a:r>
            <a:r>
              <a:rPr lang="en-US" altLang="en-US" sz="3600" b="1" dirty="0" err="1">
                <a:latin typeface="Bahnschrift Light SemiCondensed" panose="020B0502040204020203" pitchFamily="34" charset="0"/>
              </a:rPr>
              <a:t>atas</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Aset</a:t>
            </a:r>
            <a:endParaRPr lang="ru-RU" altLang="en-US" sz="3800" b="1" u="sng" dirty="0">
              <a:latin typeface="Bahnschrift Light SemiCondensed" panose="020B0502040204020203" pitchFamily="34" charset="0"/>
            </a:endParaRPr>
          </a:p>
        </p:txBody>
      </p:sp>
      <p:sp>
        <p:nvSpPr>
          <p:cNvPr id="3" name="Rectangle 2"/>
          <p:cNvSpPr/>
          <p:nvPr/>
        </p:nvSpPr>
        <p:spPr>
          <a:xfrm>
            <a:off x="84138" y="981075"/>
            <a:ext cx="4392612" cy="244792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sz="2000" b="1" dirty="0">
                <a:solidFill>
                  <a:srgbClr val="2207E9"/>
                </a:solidFill>
              </a:rPr>
              <a:t>Level 1 </a:t>
            </a:r>
          </a:p>
          <a:p>
            <a:pPr>
              <a:defRPr/>
            </a:pPr>
            <a:endParaRPr lang="en-US" sz="2000" b="1" dirty="0">
              <a:solidFill>
                <a:srgbClr val="2207E9"/>
              </a:solidFill>
            </a:endParaRPr>
          </a:p>
          <a:p>
            <a:pPr marL="457200" indent="-457200">
              <a:buFontTx/>
              <a:buAutoNum type="arabicParenR"/>
              <a:defRPr/>
            </a:pPr>
            <a:r>
              <a:rPr lang="en-US" sz="2000" dirty="0" err="1">
                <a:solidFill>
                  <a:srgbClr val="2207E9"/>
                </a:solidFill>
                <a:hlinkClick r:id="rId2" action="ppaction://hlinkfile"/>
              </a:rPr>
              <a:t>Perda</a:t>
            </a:r>
            <a:r>
              <a:rPr lang="en-US" sz="2000" dirty="0">
                <a:solidFill>
                  <a:srgbClr val="2207E9"/>
                </a:solidFill>
                <a:hlinkClick r:id="rId2" action="ppaction://hlinkfile"/>
              </a:rPr>
              <a:t> </a:t>
            </a:r>
            <a:r>
              <a:rPr lang="id-ID" altLang="en-US" sz="2000" dirty="0">
                <a:solidFill>
                  <a:srgbClr val="2207E9"/>
                </a:solidFill>
                <a:hlinkClick r:id="rId2" action="ppaction://hlinkfile"/>
              </a:rPr>
              <a:t>02 Tahun 2018</a:t>
            </a:r>
            <a:r>
              <a:rPr lang="en-US" sz="2000" dirty="0">
                <a:solidFill>
                  <a:srgbClr val="2207E9"/>
                </a:solidFill>
                <a:hlinkClick r:id="rId2" action="ppaction://hlinkfile"/>
              </a:rPr>
              <a:t> </a:t>
            </a:r>
            <a:r>
              <a:rPr lang="en-US" sz="2000" dirty="0" err="1">
                <a:solidFill>
                  <a:srgbClr val="2207E9"/>
                </a:solidFill>
              </a:rPr>
              <a:t>Pengelolaan</a:t>
            </a:r>
            <a:r>
              <a:rPr lang="en-US" sz="2000" dirty="0">
                <a:solidFill>
                  <a:srgbClr val="2207E9"/>
                </a:solidFill>
              </a:rPr>
              <a:t> BMD</a:t>
            </a:r>
          </a:p>
          <a:p>
            <a:pPr marL="457200" indent="-457200">
              <a:buFontTx/>
              <a:buAutoNum type="arabicParenR"/>
              <a:defRPr/>
            </a:pPr>
            <a:r>
              <a:rPr lang="id-ID" altLang="en-US" sz="2000" dirty="0">
                <a:solidFill>
                  <a:srgbClr val="2207E9"/>
                </a:solidFill>
                <a:hlinkClick r:id="rId3" action="ppaction://hlinkfile"/>
              </a:rPr>
              <a:t>Perwali No. 58 Tahun 2018 </a:t>
            </a:r>
            <a:r>
              <a:rPr lang="id-ID" altLang="en-US" sz="2000" dirty="0">
                <a:solidFill>
                  <a:srgbClr val="2207E9"/>
                </a:solidFill>
              </a:rPr>
              <a:t>Juknis Pelaksanaan Sensus BMD</a:t>
            </a:r>
            <a:endParaRPr lang="en-US" sz="1600" b="1" dirty="0">
              <a:solidFill>
                <a:srgbClr val="2207E9"/>
              </a:solidFill>
            </a:endParaRPr>
          </a:p>
          <a:p>
            <a:pPr>
              <a:defRPr/>
            </a:pPr>
            <a:endParaRPr lang="en-US" sz="1600" dirty="0">
              <a:solidFill>
                <a:srgbClr val="2207E9"/>
              </a:solidFill>
            </a:endParaRPr>
          </a:p>
        </p:txBody>
      </p:sp>
      <p:sp>
        <p:nvSpPr>
          <p:cNvPr id="8" name="Rectangle 7"/>
          <p:cNvSpPr/>
          <p:nvPr/>
        </p:nvSpPr>
        <p:spPr>
          <a:xfrm>
            <a:off x="4705350" y="979488"/>
            <a:ext cx="4392613" cy="24479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defRPr/>
            </a:pPr>
            <a:r>
              <a:rPr lang="en-US" sz="2000" b="1" dirty="0">
                <a:solidFill>
                  <a:srgbClr val="2207E9"/>
                </a:solidFill>
              </a:rPr>
              <a:t>Level 2</a:t>
            </a:r>
          </a:p>
          <a:p>
            <a:pPr>
              <a:defRPr/>
            </a:pPr>
            <a:endParaRPr lang="en-US" sz="2000" b="1" dirty="0">
              <a:solidFill>
                <a:srgbClr val="2207E9"/>
              </a:solidFill>
            </a:endParaRPr>
          </a:p>
          <a:p>
            <a:pPr>
              <a:defRPr/>
            </a:pPr>
            <a:r>
              <a:rPr lang="en-US" sz="2000" dirty="0">
                <a:solidFill>
                  <a:srgbClr val="2207E9"/>
                </a:solidFill>
              </a:rPr>
              <a:t>Website </a:t>
            </a:r>
            <a:r>
              <a:rPr lang="en-US" sz="2000" dirty="0" err="1">
                <a:solidFill>
                  <a:srgbClr val="2207E9"/>
                </a:solidFill>
              </a:rPr>
              <a:t>jdih</a:t>
            </a:r>
            <a:r>
              <a:rPr lang="en-US" sz="2000" dirty="0">
                <a:solidFill>
                  <a:srgbClr val="2207E9"/>
                </a:solidFill>
              </a:rPr>
              <a:t> :</a:t>
            </a:r>
          </a:p>
          <a:p>
            <a:pPr>
              <a:defRPr/>
            </a:pPr>
            <a:r>
              <a:rPr lang="id-ID" altLang="en-US" sz="2000" dirty="0" err="1">
                <a:solidFill>
                  <a:srgbClr val="2207E9"/>
                </a:solidFill>
              </a:rPr>
              <a:t>1) </a:t>
            </a:r>
            <a:r>
              <a:rPr lang="en-US" sz="2000" dirty="0" err="1">
                <a:solidFill>
                  <a:srgbClr val="2207E9"/>
                </a:solidFill>
                <a:hlinkClick r:id="rId4" action="ppaction://hlinkfile"/>
              </a:rPr>
              <a:t>Perda</a:t>
            </a:r>
            <a:r>
              <a:rPr lang="en-US" sz="2000" dirty="0">
                <a:solidFill>
                  <a:srgbClr val="2207E9"/>
                </a:solidFill>
                <a:hlinkClick r:id="rId4" action="ppaction://hlinkfile"/>
              </a:rPr>
              <a:t> </a:t>
            </a:r>
            <a:r>
              <a:rPr lang="id-ID" altLang="en-US" sz="2000" dirty="0">
                <a:solidFill>
                  <a:srgbClr val="2207E9"/>
                </a:solidFill>
                <a:hlinkClick r:id="rId4" action="ppaction://hlinkfile"/>
              </a:rPr>
              <a:t>02</a:t>
            </a:r>
            <a:r>
              <a:rPr lang="en-US" sz="2000" dirty="0">
                <a:solidFill>
                  <a:srgbClr val="2207E9"/>
                </a:solidFill>
                <a:hlinkClick r:id="rId4" action="ppaction://hlinkfile"/>
              </a:rPr>
              <a:t>/20</a:t>
            </a:r>
            <a:r>
              <a:rPr lang="id-ID" altLang="en-US" sz="2000" dirty="0">
                <a:solidFill>
                  <a:srgbClr val="2207E9"/>
                </a:solidFill>
                <a:hlinkClick r:id="rId4" action="ppaction://hlinkfile"/>
              </a:rPr>
              <a:t>18</a:t>
            </a:r>
            <a:r>
              <a:rPr lang="en-US" sz="2000" dirty="0">
                <a:solidFill>
                  <a:srgbClr val="2207E9"/>
                </a:solidFill>
                <a:hlinkClick r:id="rId4" action="ppaction://hlinkfile"/>
              </a:rPr>
              <a:t> </a:t>
            </a:r>
            <a:endParaRPr lang="en-US" sz="2000" dirty="0">
              <a:solidFill>
                <a:srgbClr val="2207E9"/>
              </a:solidFill>
            </a:endParaRPr>
          </a:p>
          <a:p>
            <a:pPr>
              <a:defRPr/>
            </a:pPr>
            <a:r>
              <a:rPr lang="id-ID" altLang="en-US" sz="2000" dirty="0" err="1">
                <a:solidFill>
                  <a:srgbClr val="2207E9"/>
                </a:solidFill>
              </a:rPr>
              <a:t>2) </a:t>
            </a:r>
            <a:r>
              <a:rPr lang="id-ID" altLang="en-US" sz="2000" dirty="0" err="1">
                <a:solidFill>
                  <a:srgbClr val="2207E9"/>
                </a:solidFill>
                <a:hlinkClick r:id="rId5" action="ppaction://hlinkfile"/>
              </a:rPr>
              <a:t>Perwali No. 58/2018</a:t>
            </a:r>
            <a:endParaRPr lang="id-ID" altLang="en-US" sz="2000" b="1" dirty="0">
              <a:solidFill>
                <a:srgbClr val="2207E9"/>
              </a:solidFill>
            </a:endParaRPr>
          </a:p>
        </p:txBody>
      </p:sp>
      <p:sp>
        <p:nvSpPr>
          <p:cNvPr id="9" name="Rectangle 8"/>
          <p:cNvSpPr/>
          <p:nvPr/>
        </p:nvSpPr>
        <p:spPr>
          <a:xfrm>
            <a:off x="65088" y="3500438"/>
            <a:ext cx="9021762" cy="33575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r>
              <a:rPr lang="en-US" sz="2000" b="1" dirty="0">
                <a:solidFill>
                  <a:srgbClr val="2207E9"/>
                </a:solidFill>
              </a:rPr>
              <a:t>Level 3</a:t>
            </a:r>
            <a:endParaRPr lang="en-US" sz="800" b="1" dirty="0">
              <a:solidFill>
                <a:srgbClr val="2207E9"/>
              </a:solidFill>
            </a:endParaRPr>
          </a:p>
          <a:p>
            <a:pPr marL="342900" indent="-342900" algn="just">
              <a:buFontTx/>
              <a:buAutoNum type="arabicParenR"/>
              <a:defRPr/>
            </a:pPr>
            <a:r>
              <a:rPr lang="en-US" dirty="0" err="1">
                <a:solidFill>
                  <a:schemeClr val="tx1"/>
                </a:solidFill>
              </a:rPr>
              <a:t>Pengamanan</a:t>
            </a:r>
            <a:r>
              <a:rPr lang="en-US" dirty="0">
                <a:solidFill>
                  <a:schemeClr val="tx1"/>
                </a:solidFill>
              </a:rPr>
              <a:t> </a:t>
            </a:r>
            <a:r>
              <a:rPr lang="en-US" dirty="0" err="1">
                <a:solidFill>
                  <a:schemeClr val="tx1"/>
                </a:solidFill>
              </a:rPr>
              <a:t>administrasi</a:t>
            </a:r>
            <a:r>
              <a:rPr lang="en-US" dirty="0">
                <a:solidFill>
                  <a:schemeClr val="tx1"/>
                </a:solidFill>
              </a:rPr>
              <a:t> BMD: </a:t>
            </a:r>
            <a:r>
              <a:rPr lang="en-US" dirty="0" err="1">
                <a:solidFill>
                  <a:schemeClr val="tx1"/>
                </a:solidFill>
                <a:hlinkClick r:id="rId6" action="ppaction://hlinkfile"/>
              </a:rPr>
              <a:t>pemberian</a:t>
            </a:r>
            <a:r>
              <a:rPr lang="en-US" dirty="0">
                <a:solidFill>
                  <a:schemeClr val="tx1"/>
                </a:solidFill>
                <a:hlinkClick r:id="rId6" action="ppaction://hlinkfile"/>
              </a:rPr>
              <a:t> label </a:t>
            </a:r>
            <a:r>
              <a:rPr lang="en-US" dirty="0" err="1">
                <a:solidFill>
                  <a:schemeClr val="tx1"/>
                </a:solidFill>
                <a:hlinkClick r:id="rId6" action="ppaction://hlinkfile"/>
              </a:rPr>
              <a:t>pada</a:t>
            </a:r>
            <a:r>
              <a:rPr lang="en-US" dirty="0">
                <a:solidFill>
                  <a:schemeClr val="tx1"/>
                </a:solidFill>
                <a:hlinkClick r:id="rId6" action="ppaction://hlinkfile"/>
              </a:rPr>
              <a:t> BMD, </a:t>
            </a:r>
            <a:r>
              <a:rPr lang="en-US" dirty="0" err="1">
                <a:solidFill>
                  <a:schemeClr val="tx1"/>
                </a:solidFill>
              </a:rPr>
              <a:t>Penyusunan</a:t>
            </a:r>
            <a:r>
              <a:rPr lang="en-US" dirty="0">
                <a:solidFill>
                  <a:schemeClr val="tx1"/>
                </a:solidFill>
              </a:rPr>
              <a:t> </a:t>
            </a:r>
            <a:r>
              <a:rPr lang="en-US" dirty="0" err="1">
                <a:solidFill>
                  <a:schemeClr val="tx1"/>
                </a:solidFill>
                <a:hlinkClick r:id="rId7" action="ppaction://hlinkfile"/>
              </a:rPr>
              <a:t>laporan</a:t>
            </a:r>
            <a:r>
              <a:rPr lang="en-US" dirty="0">
                <a:solidFill>
                  <a:schemeClr val="tx1"/>
                </a:solidFill>
                <a:hlinkClick r:id="rId7" action="ppaction://hlinkfile"/>
              </a:rPr>
              <a:t> </a:t>
            </a:r>
            <a:r>
              <a:rPr lang="en-US" dirty="0" err="1">
                <a:solidFill>
                  <a:schemeClr val="tx1"/>
                </a:solidFill>
                <a:hlinkClick r:id="rId7" action="ppaction://hlinkfile"/>
              </a:rPr>
              <a:t>mutasi</a:t>
            </a:r>
            <a:r>
              <a:rPr lang="en-US" dirty="0">
                <a:solidFill>
                  <a:schemeClr val="tx1"/>
                </a:solidFill>
                <a:hlinkClick r:id="rId7" action="ppaction://hlinkfile"/>
              </a:rPr>
              <a:t> </a:t>
            </a:r>
            <a:r>
              <a:rPr lang="en-US" dirty="0" err="1">
                <a:solidFill>
                  <a:schemeClr val="tx1"/>
                </a:solidFill>
                <a:hlinkClick r:id="rId7" action="ppaction://hlinkfile"/>
              </a:rPr>
              <a:t>barang</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pembuatan</a:t>
            </a:r>
            <a:r>
              <a:rPr lang="en-US" dirty="0">
                <a:solidFill>
                  <a:schemeClr val="tx1"/>
                </a:solidFill>
              </a:rPr>
              <a:t>  </a:t>
            </a:r>
            <a:r>
              <a:rPr lang="en-US" dirty="0" err="1">
                <a:solidFill>
                  <a:schemeClr val="tx1"/>
                </a:solidFill>
              </a:rPr>
              <a:t>Kartu</a:t>
            </a:r>
            <a:r>
              <a:rPr lang="en-US" dirty="0">
                <a:solidFill>
                  <a:schemeClr val="tx1"/>
                </a:solidFill>
              </a:rPr>
              <a:t> </a:t>
            </a:r>
            <a:r>
              <a:rPr lang="en-US" dirty="0" err="1">
                <a:solidFill>
                  <a:schemeClr val="tx1"/>
                </a:solidFill>
              </a:rPr>
              <a:t>Inventaris</a:t>
            </a:r>
            <a:r>
              <a:rPr lang="en-US" dirty="0">
                <a:solidFill>
                  <a:schemeClr val="tx1"/>
                </a:solidFill>
              </a:rPr>
              <a:t> </a:t>
            </a:r>
            <a:r>
              <a:rPr lang="en-US" dirty="0" err="1">
                <a:solidFill>
                  <a:schemeClr val="tx1"/>
                </a:solidFill>
              </a:rPr>
              <a:t>Barang</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Kartu</a:t>
            </a:r>
            <a:r>
              <a:rPr lang="en-US" dirty="0">
                <a:solidFill>
                  <a:schemeClr val="tx1"/>
                </a:solidFill>
              </a:rPr>
              <a:t> </a:t>
            </a:r>
            <a:r>
              <a:rPr lang="en-US" dirty="0" err="1">
                <a:solidFill>
                  <a:schemeClr val="tx1"/>
                </a:solidFill>
              </a:rPr>
              <a:t>Inventaris</a:t>
            </a:r>
            <a:r>
              <a:rPr lang="en-US" dirty="0">
                <a:solidFill>
                  <a:schemeClr val="tx1"/>
                </a:solidFill>
              </a:rPr>
              <a:t> </a:t>
            </a:r>
            <a:r>
              <a:rPr lang="en-US" dirty="0" err="1">
                <a:solidFill>
                  <a:schemeClr val="tx1"/>
                </a:solidFill>
              </a:rPr>
              <a:t>Ruangan</a:t>
            </a:r>
            <a:r>
              <a:rPr lang="en-US" dirty="0">
                <a:solidFill>
                  <a:schemeClr val="tx1"/>
                </a:solidFill>
              </a:rPr>
              <a:t> </a:t>
            </a:r>
          </a:p>
          <a:p>
            <a:pPr marL="342900" indent="-342900" algn="just">
              <a:buFontTx/>
              <a:buAutoNum type="arabicParenR"/>
              <a:defRPr/>
            </a:pPr>
            <a:r>
              <a:rPr lang="en-US" dirty="0" err="1">
                <a:solidFill>
                  <a:schemeClr val="tx1"/>
                </a:solidFill>
              </a:rPr>
              <a:t>Pengamanan</a:t>
            </a:r>
            <a:r>
              <a:rPr lang="en-US" dirty="0">
                <a:solidFill>
                  <a:schemeClr val="tx1"/>
                </a:solidFill>
              </a:rPr>
              <a:t> </a:t>
            </a:r>
            <a:r>
              <a:rPr lang="en-US" dirty="0" err="1">
                <a:solidFill>
                  <a:schemeClr val="tx1"/>
                </a:solidFill>
              </a:rPr>
              <a:t>fisik</a:t>
            </a:r>
            <a:r>
              <a:rPr lang="en-US" dirty="0">
                <a:solidFill>
                  <a:schemeClr val="tx1"/>
                </a:solidFill>
              </a:rPr>
              <a:t>  BMD: BA </a:t>
            </a:r>
            <a:r>
              <a:rPr lang="en-US" dirty="0" err="1">
                <a:solidFill>
                  <a:schemeClr val="tx1"/>
                </a:solidFill>
              </a:rPr>
              <a:t>serah</a:t>
            </a:r>
            <a:r>
              <a:rPr lang="en-US" dirty="0">
                <a:solidFill>
                  <a:schemeClr val="tx1"/>
                </a:solidFill>
              </a:rPr>
              <a:t> </a:t>
            </a:r>
            <a:r>
              <a:rPr lang="en-US" dirty="0" err="1">
                <a:solidFill>
                  <a:schemeClr val="tx1"/>
                </a:solidFill>
              </a:rPr>
              <a:t>terima</a:t>
            </a:r>
            <a:r>
              <a:rPr lang="en-US" dirty="0">
                <a:solidFill>
                  <a:schemeClr val="tx1"/>
                </a:solidFill>
              </a:rPr>
              <a:t> </a:t>
            </a:r>
            <a:r>
              <a:rPr lang="en-US" dirty="0" err="1">
                <a:solidFill>
                  <a:schemeClr val="tx1"/>
                </a:solidFill>
              </a:rPr>
              <a:t>kendaraan</a:t>
            </a:r>
            <a:r>
              <a:rPr lang="en-US" dirty="0">
                <a:solidFill>
                  <a:schemeClr val="tx1"/>
                </a:solidFill>
              </a:rPr>
              <a:t>, </a:t>
            </a:r>
            <a:r>
              <a:rPr lang="en-US" dirty="0" err="1">
                <a:solidFill>
                  <a:schemeClr val="tx1"/>
                </a:solidFill>
              </a:rPr>
              <a:t>gudang</a:t>
            </a:r>
            <a:r>
              <a:rPr lang="en-US" dirty="0">
                <a:solidFill>
                  <a:schemeClr val="tx1"/>
                </a:solidFill>
              </a:rPr>
              <a:t> </a:t>
            </a:r>
            <a:r>
              <a:rPr lang="en-US" dirty="0" err="1">
                <a:solidFill>
                  <a:schemeClr val="tx1"/>
                </a:solidFill>
              </a:rPr>
              <a:t>aset</a:t>
            </a:r>
            <a:r>
              <a:rPr lang="en-US" dirty="0">
                <a:solidFill>
                  <a:schemeClr val="tx1"/>
                </a:solidFill>
              </a:rPr>
              <a:t> </a:t>
            </a:r>
            <a:r>
              <a:rPr lang="en-US" dirty="0" err="1">
                <a:solidFill>
                  <a:schemeClr val="tx1"/>
                </a:solidFill>
              </a:rPr>
              <a:t>pemda</a:t>
            </a:r>
            <a:r>
              <a:rPr lang="en-US" dirty="0">
                <a:solidFill>
                  <a:schemeClr val="tx1"/>
                </a:solidFill>
              </a:rPr>
              <a:t>, </a:t>
            </a:r>
            <a:r>
              <a:rPr lang="en-US" dirty="0" err="1">
                <a:solidFill>
                  <a:schemeClr val="tx1"/>
                </a:solidFill>
              </a:rPr>
              <a:t>brankas</a:t>
            </a:r>
            <a:r>
              <a:rPr lang="en-US" dirty="0">
                <a:solidFill>
                  <a:schemeClr val="tx1"/>
                </a:solidFill>
              </a:rPr>
              <a:t> </a:t>
            </a:r>
            <a:r>
              <a:rPr lang="en-US" dirty="0" err="1">
                <a:solidFill>
                  <a:schemeClr val="tx1"/>
                </a:solidFill>
              </a:rPr>
              <a:t>sertifikat</a:t>
            </a:r>
            <a:r>
              <a:rPr lang="en-US" dirty="0">
                <a:solidFill>
                  <a:schemeClr val="tx1"/>
                </a:solidFill>
              </a:rPr>
              <a:t> </a:t>
            </a:r>
            <a:r>
              <a:rPr lang="en-US" dirty="0" err="1">
                <a:solidFill>
                  <a:schemeClr val="tx1"/>
                </a:solidFill>
              </a:rPr>
              <a:t>tanah</a:t>
            </a:r>
            <a:r>
              <a:rPr lang="en-US" dirty="0">
                <a:solidFill>
                  <a:schemeClr val="tx1"/>
                </a:solidFill>
              </a:rPr>
              <a:t> </a:t>
            </a:r>
            <a:r>
              <a:rPr lang="en-US" dirty="0" err="1">
                <a:solidFill>
                  <a:schemeClr val="tx1"/>
                </a:solidFill>
              </a:rPr>
              <a:t>dan</a:t>
            </a:r>
            <a:r>
              <a:rPr lang="en-US" dirty="0">
                <a:solidFill>
                  <a:schemeClr val="tx1"/>
                </a:solidFill>
              </a:rPr>
              <a:t> surat BPKB motor, </a:t>
            </a:r>
            <a:r>
              <a:rPr lang="en-US" dirty="0" err="1">
                <a:solidFill>
                  <a:schemeClr val="tx1"/>
                </a:solidFill>
              </a:rPr>
              <a:t>pemberian</a:t>
            </a:r>
            <a:r>
              <a:rPr lang="en-US" dirty="0">
                <a:solidFill>
                  <a:schemeClr val="tx1"/>
                </a:solidFill>
              </a:rPr>
              <a:t> </a:t>
            </a:r>
            <a:r>
              <a:rPr lang="en-US" dirty="0" err="1">
                <a:solidFill>
                  <a:schemeClr val="tx1"/>
                </a:solidFill>
              </a:rPr>
              <a:t>patok</a:t>
            </a:r>
            <a:r>
              <a:rPr lang="en-US" dirty="0">
                <a:solidFill>
                  <a:schemeClr val="tx1"/>
                </a:solidFill>
              </a:rPr>
              <a:t> </a:t>
            </a:r>
            <a:r>
              <a:rPr lang="en-US" dirty="0" err="1">
                <a:solidFill>
                  <a:schemeClr val="tx1"/>
                </a:solidFill>
              </a:rPr>
              <a:t>batas</a:t>
            </a:r>
            <a:r>
              <a:rPr lang="en-US" dirty="0">
                <a:solidFill>
                  <a:schemeClr val="tx1"/>
                </a:solidFill>
              </a:rPr>
              <a:t> </a:t>
            </a:r>
            <a:r>
              <a:rPr lang="en-US" dirty="0" err="1">
                <a:solidFill>
                  <a:schemeClr val="tx1"/>
                </a:solidFill>
              </a:rPr>
              <a:t>tanah</a:t>
            </a:r>
            <a:r>
              <a:rPr lang="en-US" dirty="0">
                <a:solidFill>
                  <a:schemeClr val="tx1"/>
                </a:solidFill>
              </a:rPr>
              <a:t> </a:t>
            </a:r>
            <a:r>
              <a:rPr lang="en-US" dirty="0" err="1">
                <a:solidFill>
                  <a:schemeClr val="tx1"/>
                </a:solidFill>
              </a:rPr>
              <a:t>milik</a:t>
            </a:r>
            <a:r>
              <a:rPr lang="en-US" dirty="0">
                <a:solidFill>
                  <a:schemeClr val="tx1"/>
                </a:solidFill>
              </a:rPr>
              <a:t> </a:t>
            </a:r>
            <a:r>
              <a:rPr lang="en-US" dirty="0" err="1">
                <a:solidFill>
                  <a:schemeClr val="tx1"/>
                </a:solidFill>
              </a:rPr>
              <a:t>pemda</a:t>
            </a:r>
            <a:r>
              <a:rPr lang="en-US" dirty="0">
                <a:solidFill>
                  <a:schemeClr val="tx1"/>
                </a:solidFill>
              </a:rPr>
              <a:t>, </a:t>
            </a:r>
            <a:r>
              <a:rPr lang="en-US" dirty="0" err="1">
                <a:solidFill>
                  <a:schemeClr val="tx1"/>
                </a:solidFill>
              </a:rPr>
              <a:t>gedung</a:t>
            </a:r>
            <a:r>
              <a:rPr lang="en-US" dirty="0">
                <a:solidFill>
                  <a:schemeClr val="tx1"/>
                </a:solidFill>
              </a:rPr>
              <a:t> </a:t>
            </a:r>
            <a:r>
              <a:rPr lang="en-US" dirty="0" err="1">
                <a:solidFill>
                  <a:schemeClr val="tx1"/>
                </a:solidFill>
              </a:rPr>
              <a:t>kantor</a:t>
            </a:r>
            <a:r>
              <a:rPr lang="en-US" dirty="0">
                <a:solidFill>
                  <a:schemeClr val="tx1"/>
                </a:solidFill>
              </a:rPr>
              <a:t> </a:t>
            </a:r>
            <a:r>
              <a:rPr lang="en-US" dirty="0" err="1">
                <a:solidFill>
                  <a:schemeClr val="tx1"/>
                </a:solidFill>
              </a:rPr>
              <a:t>diberi</a:t>
            </a:r>
            <a:r>
              <a:rPr lang="en-US" dirty="0">
                <a:solidFill>
                  <a:schemeClr val="tx1"/>
                </a:solidFill>
              </a:rPr>
              <a:t> </a:t>
            </a:r>
            <a:r>
              <a:rPr lang="en-US" dirty="0" err="1">
                <a:solidFill>
                  <a:schemeClr val="tx1"/>
                </a:solidFill>
              </a:rPr>
              <a:t>pagar</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pintu</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dikunci</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adanya</a:t>
            </a:r>
            <a:r>
              <a:rPr lang="en-US" dirty="0">
                <a:solidFill>
                  <a:schemeClr val="tx1"/>
                </a:solidFill>
              </a:rPr>
              <a:t> </a:t>
            </a:r>
            <a:r>
              <a:rPr lang="en-US" dirty="0" err="1">
                <a:solidFill>
                  <a:schemeClr val="tx1"/>
                </a:solidFill>
              </a:rPr>
              <a:t>alat</a:t>
            </a:r>
            <a:r>
              <a:rPr lang="en-US" dirty="0">
                <a:solidFill>
                  <a:schemeClr val="tx1"/>
                </a:solidFill>
              </a:rPr>
              <a:t> </a:t>
            </a:r>
            <a:r>
              <a:rPr lang="en-US" dirty="0" err="1">
                <a:solidFill>
                  <a:schemeClr val="tx1"/>
                </a:solidFill>
              </a:rPr>
              <a:t>pemadam</a:t>
            </a:r>
            <a:r>
              <a:rPr lang="en-US" dirty="0">
                <a:solidFill>
                  <a:schemeClr val="tx1"/>
                </a:solidFill>
              </a:rPr>
              <a:t> </a:t>
            </a:r>
            <a:r>
              <a:rPr lang="en-US" dirty="0" err="1">
                <a:solidFill>
                  <a:schemeClr val="tx1"/>
                </a:solidFill>
              </a:rPr>
              <a:t>kebakaran</a:t>
            </a:r>
            <a:r>
              <a:rPr lang="en-US" dirty="0">
                <a:solidFill>
                  <a:schemeClr val="tx1"/>
                </a:solidFill>
              </a:rPr>
              <a:t>.</a:t>
            </a:r>
          </a:p>
          <a:p>
            <a:pPr marL="342900" indent="-342900" algn="just">
              <a:buFontTx/>
              <a:buAutoNum type="arabicParenR"/>
              <a:defRPr/>
            </a:pPr>
            <a:r>
              <a:rPr lang="en-US" dirty="0" err="1">
                <a:solidFill>
                  <a:schemeClr val="tx1"/>
                </a:solidFill>
              </a:rPr>
              <a:t>Pengamanan</a:t>
            </a:r>
            <a:r>
              <a:rPr lang="en-US" dirty="0">
                <a:solidFill>
                  <a:schemeClr val="tx1"/>
                </a:solidFill>
              </a:rPr>
              <a:t> </a:t>
            </a:r>
            <a:r>
              <a:rPr lang="en-US" dirty="0" err="1">
                <a:solidFill>
                  <a:schemeClr val="tx1"/>
                </a:solidFill>
              </a:rPr>
              <a:t>hukum</a:t>
            </a:r>
            <a:r>
              <a:rPr lang="en-US" dirty="0">
                <a:solidFill>
                  <a:schemeClr val="tx1"/>
                </a:solidFill>
              </a:rPr>
              <a:t> BMD : </a:t>
            </a:r>
            <a:r>
              <a:rPr lang="en-US" dirty="0" err="1">
                <a:solidFill>
                  <a:schemeClr val="tx1"/>
                </a:solidFill>
              </a:rPr>
              <a:t>pensertifikatan</a:t>
            </a:r>
            <a:r>
              <a:rPr lang="en-US" dirty="0">
                <a:solidFill>
                  <a:schemeClr val="tx1"/>
                </a:solidFill>
              </a:rPr>
              <a:t> </a:t>
            </a:r>
            <a:r>
              <a:rPr lang="en-US" dirty="0" err="1">
                <a:solidFill>
                  <a:schemeClr val="tx1"/>
                </a:solidFill>
              </a:rPr>
              <a:t>tanah</a:t>
            </a:r>
            <a:r>
              <a:rPr lang="en-US" dirty="0">
                <a:solidFill>
                  <a:schemeClr val="tx1"/>
                </a:solidFill>
              </a:rPr>
              <a:t> dan </a:t>
            </a:r>
            <a:r>
              <a:rPr lang="en-US" dirty="0" err="1">
                <a:solidFill>
                  <a:schemeClr val="tx1"/>
                </a:solidFill>
              </a:rPr>
              <a:t>bukti</a:t>
            </a:r>
            <a:r>
              <a:rPr lang="en-US" dirty="0">
                <a:solidFill>
                  <a:schemeClr val="tx1"/>
                </a:solidFill>
              </a:rPr>
              <a:t> </a:t>
            </a:r>
            <a:r>
              <a:rPr lang="en-US" dirty="0" err="1">
                <a:solidFill>
                  <a:schemeClr val="tx1"/>
                </a:solidFill>
              </a:rPr>
              <a:t>kepemilikan</a:t>
            </a:r>
            <a:r>
              <a:rPr lang="en-US" dirty="0">
                <a:solidFill>
                  <a:schemeClr val="tx1"/>
                </a:solidFill>
              </a:rPr>
              <a:t> </a:t>
            </a:r>
            <a:r>
              <a:rPr lang="en-US" dirty="0" err="1">
                <a:solidFill>
                  <a:schemeClr val="tx1"/>
                </a:solidFill>
              </a:rPr>
              <a:t>sepeda</a:t>
            </a:r>
            <a:r>
              <a:rPr lang="en-US" dirty="0">
                <a:solidFill>
                  <a:schemeClr val="tx1"/>
                </a:solidFill>
              </a:rPr>
              <a:t> motor</a:t>
            </a:r>
          </a:p>
          <a:p>
            <a:pPr marL="342900" indent="-342900" algn="just">
              <a:buFontTx/>
              <a:buAutoNum type="arabicParenR"/>
              <a:defRPr/>
            </a:pPr>
            <a:r>
              <a:rPr lang="en-US" dirty="0">
                <a:solidFill>
                  <a:schemeClr val="tx1"/>
                </a:solidFill>
                <a:hlinkClick r:id="rId8" action="ppaction://hlinkfile"/>
              </a:rPr>
              <a:t>Uji </a:t>
            </a:r>
            <a:r>
              <a:rPr lang="en-US" dirty="0" err="1">
                <a:solidFill>
                  <a:schemeClr val="tx1"/>
                </a:solidFill>
                <a:hlinkClick r:id="rId8" action="ppaction://hlinkfile"/>
              </a:rPr>
              <a:t>petik</a:t>
            </a:r>
            <a:r>
              <a:rPr lang="en-US" dirty="0">
                <a:solidFill>
                  <a:schemeClr val="tx1"/>
                </a:solidFill>
                <a:hlinkClick r:id="rId8" action="ppaction://hlinkfile"/>
              </a:rPr>
              <a:t> </a:t>
            </a:r>
            <a:r>
              <a:rPr lang="en-US" dirty="0" err="1">
                <a:solidFill>
                  <a:schemeClr val="tx1"/>
                </a:solidFill>
                <a:hlinkClick r:id="rId8" action="ppaction://hlinkfile"/>
              </a:rPr>
              <a:t>pengamanan</a:t>
            </a:r>
            <a:r>
              <a:rPr lang="en-US" dirty="0">
                <a:solidFill>
                  <a:schemeClr val="tx1"/>
                </a:solidFill>
                <a:hlinkClick r:id="rId8" action="ppaction://hlinkfile"/>
              </a:rPr>
              <a:t> </a:t>
            </a:r>
            <a:r>
              <a:rPr lang="en-US" dirty="0" err="1">
                <a:solidFill>
                  <a:schemeClr val="tx1"/>
                </a:solidFill>
                <a:hlinkClick r:id="rId8" action="ppaction://hlinkfile"/>
              </a:rPr>
              <a:t>aset</a:t>
            </a:r>
            <a:r>
              <a:rPr lang="en-US" dirty="0">
                <a:solidFill>
                  <a:schemeClr val="tx1"/>
                </a:solidFill>
                <a:hlinkClick r:id="rId8" action="ppaction://hlinkfile"/>
              </a:rPr>
              <a:t> (AC)</a:t>
            </a:r>
            <a:endParaRPr lang="en-US" dirty="0">
              <a:solidFill>
                <a:schemeClr val="tx1"/>
              </a:solidFill>
            </a:endParaRPr>
          </a:p>
          <a:p>
            <a:pPr>
              <a:defRPr/>
            </a:pPr>
            <a:endParaRPr lang="en-US" sz="2000" b="1" dirty="0">
              <a:solidFill>
                <a:srgbClr val="2207E9"/>
              </a:solidFill>
            </a:endParaRPr>
          </a:p>
          <a:p>
            <a:pPr>
              <a:defRPr/>
            </a:pPr>
            <a:endParaRPr lang="en-US" sz="1400" dirty="0">
              <a:solidFill>
                <a:srgbClr val="2207E9"/>
              </a:solidFill>
            </a:endParaRPr>
          </a:p>
        </p:txBody>
      </p:sp>
    </p:spTree>
    <p:extLst>
      <p:ext uri="{BB962C8B-B14F-4D97-AF65-F5344CB8AC3E}">
        <p14:creationId xmlns:p14="http://schemas.microsoft.com/office/powerpoint/2010/main" val="3428734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7"/>
          <p:cNvSpPr txBox="1">
            <a:spLocks noChangeArrowheads="1"/>
          </p:cNvSpPr>
          <p:nvPr/>
        </p:nvSpPr>
        <p:spPr bwMode="auto">
          <a:xfrm>
            <a:off x="-20638" y="0"/>
            <a:ext cx="9164638" cy="76358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lnSpc>
                <a:spcPct val="90000"/>
              </a:lnSpc>
            </a:pPr>
            <a:r>
              <a:rPr lang="en-US" altLang="en-US" sz="3600" b="1" u="sng" dirty="0">
                <a:latin typeface="Bahnschrift Light SemiCondensed" panose="020B0502040204020203" pitchFamily="34" charset="0"/>
              </a:rPr>
              <a:t>3.5 </a:t>
            </a:r>
            <a:r>
              <a:rPr lang="en-US" altLang="en-US" sz="3600" b="1" u="sng" dirty="0" err="1">
                <a:latin typeface="Bahnschrift Light SemiCondensed" panose="020B0502040204020203" pitchFamily="34" charset="0"/>
              </a:rPr>
              <a:t>Penetapan</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dan</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Reviu</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Indikator</a:t>
            </a:r>
            <a:endParaRPr lang="ru-RU" altLang="en-US" sz="3800" b="1" u="sng" dirty="0">
              <a:latin typeface="Bahnschrift Light SemiCondensed" panose="020B0502040204020203" pitchFamily="34" charset="0"/>
            </a:endParaRPr>
          </a:p>
        </p:txBody>
      </p:sp>
      <p:sp>
        <p:nvSpPr>
          <p:cNvPr id="3" name="Rectangle 2"/>
          <p:cNvSpPr/>
          <p:nvPr/>
        </p:nvSpPr>
        <p:spPr>
          <a:xfrm>
            <a:off x="84138" y="981075"/>
            <a:ext cx="4392612" cy="280828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en-US" sz="2000" b="1" dirty="0">
                <a:solidFill>
                  <a:srgbClr val="2207E9"/>
                </a:solidFill>
              </a:rPr>
              <a:t>Level 1 </a:t>
            </a:r>
          </a:p>
          <a:p>
            <a:pPr>
              <a:defRPr/>
            </a:pPr>
            <a:endParaRPr lang="en-US" sz="2000" b="1" dirty="0">
              <a:solidFill>
                <a:srgbClr val="2207E9"/>
              </a:solidFill>
            </a:endParaRPr>
          </a:p>
          <a:p>
            <a:pPr marL="342900" indent="-342900">
              <a:buFontTx/>
              <a:buAutoNum type="arabicParenR"/>
              <a:defRPr/>
            </a:pPr>
            <a:r>
              <a:rPr lang="id-ID" altLang="it-IT" sz="2000" dirty="0">
                <a:solidFill>
                  <a:srgbClr val="2207E9"/>
                </a:solidFill>
                <a:hlinkClick r:id="rId2" action="ppaction://hlinkfile"/>
              </a:rPr>
              <a:t>Kepwal</a:t>
            </a:r>
            <a:r>
              <a:rPr lang="it-IT" sz="2000" dirty="0">
                <a:solidFill>
                  <a:srgbClr val="2207E9"/>
                </a:solidFill>
                <a:hlinkClick r:id="rId2" action="ppaction://hlinkfile"/>
              </a:rPr>
              <a:t> No. </a:t>
            </a:r>
            <a:r>
              <a:rPr lang="id-ID" altLang="it-IT" sz="2000" dirty="0">
                <a:solidFill>
                  <a:srgbClr val="2207E9"/>
                </a:solidFill>
                <a:hlinkClick r:id="rId2" action="ppaction://hlinkfile"/>
              </a:rPr>
              <a:t>060.45-295</a:t>
            </a:r>
            <a:r>
              <a:rPr lang="it-IT" sz="2000" dirty="0">
                <a:solidFill>
                  <a:srgbClr val="2207E9"/>
                </a:solidFill>
                <a:hlinkClick r:id="rId2" action="ppaction://hlinkfile"/>
              </a:rPr>
              <a:t>/2017 Indikator Kinerja Utama</a:t>
            </a:r>
            <a:endParaRPr lang="it-IT" sz="2000" dirty="0">
              <a:solidFill>
                <a:srgbClr val="2207E9"/>
              </a:solidFill>
            </a:endParaRPr>
          </a:p>
          <a:p>
            <a:pPr marL="342900" indent="-342900">
              <a:buFontTx/>
              <a:buAutoNum type="arabicParenR"/>
              <a:defRPr/>
            </a:pPr>
            <a:r>
              <a:rPr lang="it-IT" sz="2000" dirty="0">
                <a:solidFill>
                  <a:srgbClr val="2207E9"/>
                </a:solidFill>
                <a:hlinkClick r:id="rId3" action="ppaction://hlinkfile"/>
              </a:rPr>
              <a:t>Kepwal No 050.45-304 Thn 2017 Penetapan Rencana Kine</a:t>
            </a:r>
            <a:r>
              <a:rPr lang="id-ID" altLang="it-IT" sz="2000" dirty="0">
                <a:solidFill>
                  <a:srgbClr val="2207E9"/>
                </a:solidFill>
                <a:hlinkClick r:id="rId3" action="ppaction://hlinkfile"/>
              </a:rPr>
              <a:t>rja</a:t>
            </a:r>
            <a:endParaRPr lang="id-ID" altLang="it-IT" sz="2000" dirty="0">
              <a:solidFill>
                <a:srgbClr val="2207E9"/>
              </a:solidFill>
            </a:endParaRPr>
          </a:p>
        </p:txBody>
      </p:sp>
      <p:sp>
        <p:nvSpPr>
          <p:cNvPr id="8" name="Rectangle 7"/>
          <p:cNvSpPr/>
          <p:nvPr/>
        </p:nvSpPr>
        <p:spPr>
          <a:xfrm>
            <a:off x="4705350" y="979488"/>
            <a:ext cx="4392613" cy="2808287"/>
          </a:xfrm>
          <a:prstGeom prst="rect">
            <a:avLst/>
          </a:prstGeom>
        </p:spPr>
        <p:style>
          <a:lnRef idx="3">
            <a:schemeClr val="lt1"/>
          </a:lnRef>
          <a:fillRef idx="1">
            <a:schemeClr val="accent4"/>
          </a:fillRef>
          <a:effectRef idx="1">
            <a:schemeClr val="accent4"/>
          </a:effectRef>
          <a:fontRef idx="minor">
            <a:schemeClr val="lt1"/>
          </a:fontRef>
        </p:style>
        <p:txBody>
          <a:bodyPr/>
          <a:lstStyle/>
          <a:p>
            <a:pPr>
              <a:defRPr/>
            </a:pPr>
            <a:r>
              <a:rPr lang="en-US" sz="2000" b="1" dirty="0">
                <a:solidFill>
                  <a:srgbClr val="2207E9"/>
                </a:solidFill>
              </a:rPr>
              <a:t>Level 2</a:t>
            </a:r>
          </a:p>
          <a:p>
            <a:pPr>
              <a:defRPr/>
            </a:pPr>
            <a:endParaRPr lang="en-US" sz="2000" b="1" dirty="0">
              <a:solidFill>
                <a:srgbClr val="2207E9"/>
              </a:solidFill>
            </a:endParaRPr>
          </a:p>
          <a:p>
            <a:pPr>
              <a:defRPr/>
            </a:pPr>
            <a:r>
              <a:rPr lang="it-IT" sz="2000" dirty="0">
                <a:solidFill>
                  <a:srgbClr val="2207E9"/>
                </a:solidFill>
              </a:rPr>
              <a:t>Website jdih :</a:t>
            </a:r>
          </a:p>
          <a:p>
            <a:pPr>
              <a:defRPr/>
            </a:pPr>
            <a:r>
              <a:rPr lang="id-ID" altLang="it-IT" sz="2000" dirty="0">
                <a:solidFill>
                  <a:srgbClr val="2207E9"/>
                </a:solidFill>
                <a:hlinkClick r:id="rId4" action="ppaction://hlinkfile"/>
              </a:rPr>
              <a:t>Kepwal</a:t>
            </a:r>
            <a:r>
              <a:rPr lang="it-IT" sz="2000" dirty="0">
                <a:solidFill>
                  <a:srgbClr val="2207E9"/>
                </a:solidFill>
                <a:hlinkClick r:id="rId4" action="ppaction://hlinkfile"/>
              </a:rPr>
              <a:t> No. </a:t>
            </a:r>
            <a:r>
              <a:rPr lang="id-ID" altLang="it-IT" sz="2000" dirty="0">
                <a:solidFill>
                  <a:srgbClr val="2207E9"/>
                </a:solidFill>
                <a:hlinkClick r:id="rId4" action="ppaction://hlinkfile"/>
              </a:rPr>
              <a:t>060.45-295</a:t>
            </a:r>
            <a:r>
              <a:rPr lang="it-IT" sz="2000" dirty="0">
                <a:solidFill>
                  <a:srgbClr val="2207E9"/>
                </a:solidFill>
                <a:hlinkClick r:id="rId4" action="ppaction://hlinkfile"/>
              </a:rPr>
              <a:t>/2017</a:t>
            </a:r>
          </a:p>
          <a:p>
            <a:pPr>
              <a:defRPr/>
            </a:pPr>
            <a:r>
              <a:rPr lang="it-IT" sz="2000" dirty="0">
                <a:solidFill>
                  <a:srgbClr val="2207E9"/>
                </a:solidFill>
                <a:hlinkClick r:id="rId4" action="ppaction://hlinkfile"/>
              </a:rPr>
              <a:t>Indikator Kinerja Utama</a:t>
            </a:r>
            <a:endParaRPr lang="it-IT" sz="2000" dirty="0">
              <a:solidFill>
                <a:srgbClr val="2207E9"/>
              </a:solidFill>
            </a:endParaRPr>
          </a:p>
          <a:p>
            <a:pPr>
              <a:defRPr/>
            </a:pPr>
            <a:endParaRPr lang="en-US" sz="2000" b="1" dirty="0">
              <a:solidFill>
                <a:srgbClr val="2207E9"/>
              </a:solidFill>
            </a:endParaRPr>
          </a:p>
        </p:txBody>
      </p:sp>
      <p:sp>
        <p:nvSpPr>
          <p:cNvPr id="9" name="Rectangle 8"/>
          <p:cNvSpPr/>
          <p:nvPr/>
        </p:nvSpPr>
        <p:spPr>
          <a:xfrm>
            <a:off x="65088" y="3933825"/>
            <a:ext cx="9021762" cy="2924175"/>
          </a:xfrm>
          <a:prstGeom prst="rect">
            <a:avLst/>
          </a:prstGeom>
        </p:spPr>
        <p:style>
          <a:lnRef idx="3">
            <a:schemeClr val="lt1"/>
          </a:lnRef>
          <a:fillRef idx="1">
            <a:schemeClr val="accent6"/>
          </a:fillRef>
          <a:effectRef idx="1">
            <a:schemeClr val="accent6"/>
          </a:effectRef>
          <a:fontRef idx="minor">
            <a:schemeClr val="lt1"/>
          </a:fontRef>
        </p:style>
        <p:txBody>
          <a:bodyPr/>
          <a:lstStyle/>
          <a:p>
            <a:pPr>
              <a:defRPr/>
            </a:pPr>
            <a:r>
              <a:rPr lang="en-US" sz="2000" b="1" dirty="0">
                <a:solidFill>
                  <a:srgbClr val="2207E9"/>
                </a:solidFill>
              </a:rPr>
              <a:t>Level 3</a:t>
            </a:r>
          </a:p>
          <a:p>
            <a:pPr>
              <a:defRPr/>
            </a:pPr>
            <a:endParaRPr lang="en-US" sz="800" b="1" dirty="0">
              <a:solidFill>
                <a:srgbClr val="2207E9"/>
              </a:solidFill>
            </a:endParaRPr>
          </a:p>
          <a:p>
            <a:pPr>
              <a:defRPr/>
            </a:pPr>
            <a:r>
              <a:rPr lang="en-US" sz="1600" dirty="0" err="1">
                <a:solidFill>
                  <a:srgbClr val="2207E9"/>
                </a:solidFill>
              </a:rPr>
              <a:t>Indikator</a:t>
            </a:r>
            <a:r>
              <a:rPr lang="en-US" sz="1600" dirty="0">
                <a:solidFill>
                  <a:srgbClr val="2207E9"/>
                </a:solidFill>
              </a:rPr>
              <a:t> </a:t>
            </a:r>
            <a:r>
              <a:rPr lang="en-US" sz="1600" dirty="0" err="1">
                <a:solidFill>
                  <a:srgbClr val="2207E9"/>
                </a:solidFill>
              </a:rPr>
              <a:t>kinerja</a:t>
            </a:r>
            <a:r>
              <a:rPr lang="en-US" sz="1600" dirty="0">
                <a:solidFill>
                  <a:srgbClr val="2207E9"/>
                </a:solidFill>
              </a:rPr>
              <a:t> </a:t>
            </a:r>
            <a:r>
              <a:rPr lang="en-US" sz="1600" dirty="0" err="1">
                <a:solidFill>
                  <a:srgbClr val="2207E9"/>
                </a:solidFill>
              </a:rPr>
              <a:t>pembangunan</a:t>
            </a:r>
            <a:r>
              <a:rPr lang="en-US" sz="1600" dirty="0">
                <a:solidFill>
                  <a:srgbClr val="2207E9"/>
                </a:solidFill>
              </a:rPr>
              <a:t> </a:t>
            </a:r>
            <a:r>
              <a:rPr lang="en-US" sz="1600" dirty="0" err="1">
                <a:solidFill>
                  <a:srgbClr val="2207E9"/>
                </a:solidFill>
              </a:rPr>
              <a:t>daerah</a:t>
            </a:r>
            <a:r>
              <a:rPr lang="en-US" sz="1600" dirty="0">
                <a:solidFill>
                  <a:srgbClr val="2207E9"/>
                </a:solidFill>
              </a:rPr>
              <a:t> </a:t>
            </a:r>
            <a:r>
              <a:rPr lang="en-US" sz="1600" dirty="0" err="1">
                <a:solidFill>
                  <a:srgbClr val="2207E9"/>
                </a:solidFill>
              </a:rPr>
              <a:t>atas</a:t>
            </a:r>
            <a:r>
              <a:rPr lang="en-US" sz="1600" dirty="0">
                <a:solidFill>
                  <a:srgbClr val="2207E9"/>
                </a:solidFill>
              </a:rPr>
              <a:t> </a:t>
            </a:r>
            <a:r>
              <a:rPr lang="en-US" sz="1600" dirty="0" err="1">
                <a:solidFill>
                  <a:srgbClr val="2207E9"/>
                </a:solidFill>
              </a:rPr>
              <a:t>prosentase</a:t>
            </a:r>
            <a:r>
              <a:rPr lang="en-US" sz="1600" dirty="0">
                <a:solidFill>
                  <a:srgbClr val="2207E9"/>
                </a:solidFill>
              </a:rPr>
              <a:t> program RPJMD yang </a:t>
            </a:r>
            <a:r>
              <a:rPr lang="en-US" sz="1600" dirty="0" err="1">
                <a:solidFill>
                  <a:srgbClr val="2207E9"/>
                </a:solidFill>
              </a:rPr>
              <a:t>diakomodir</a:t>
            </a:r>
            <a:r>
              <a:rPr lang="en-US" sz="1600" dirty="0">
                <a:solidFill>
                  <a:srgbClr val="2207E9"/>
                </a:solidFill>
              </a:rPr>
              <a:t> </a:t>
            </a:r>
            <a:r>
              <a:rPr lang="en-US" sz="1600" dirty="0" err="1">
                <a:solidFill>
                  <a:srgbClr val="2207E9"/>
                </a:solidFill>
              </a:rPr>
              <a:t>dalam</a:t>
            </a:r>
            <a:r>
              <a:rPr lang="en-US" sz="1600" dirty="0">
                <a:solidFill>
                  <a:srgbClr val="2207E9"/>
                </a:solidFill>
              </a:rPr>
              <a:t> RKPD </a:t>
            </a:r>
            <a:r>
              <a:rPr lang="en-US" sz="1600" dirty="0" err="1">
                <a:solidFill>
                  <a:srgbClr val="2207E9"/>
                </a:solidFill>
              </a:rPr>
              <a:t>dengan</a:t>
            </a:r>
            <a:r>
              <a:rPr lang="en-US" sz="1600" dirty="0">
                <a:solidFill>
                  <a:srgbClr val="2207E9"/>
                </a:solidFill>
              </a:rPr>
              <a:t> </a:t>
            </a:r>
            <a:r>
              <a:rPr lang="en-US" sz="1600" dirty="0" err="1">
                <a:solidFill>
                  <a:srgbClr val="2207E9"/>
                </a:solidFill>
              </a:rPr>
              <a:t>rencana</a:t>
            </a:r>
            <a:r>
              <a:rPr lang="en-US" sz="1600" dirty="0">
                <a:solidFill>
                  <a:srgbClr val="2207E9"/>
                </a:solidFill>
              </a:rPr>
              <a:t> </a:t>
            </a:r>
            <a:r>
              <a:rPr lang="en-US" sz="1600" dirty="0" err="1">
                <a:solidFill>
                  <a:srgbClr val="2207E9"/>
                </a:solidFill>
              </a:rPr>
              <a:t>capaian</a:t>
            </a:r>
            <a:r>
              <a:rPr lang="en-US" sz="1600" dirty="0">
                <a:solidFill>
                  <a:srgbClr val="2207E9"/>
                </a:solidFill>
              </a:rPr>
              <a:t> </a:t>
            </a:r>
            <a:r>
              <a:rPr lang="en-US" sz="1600" dirty="0" err="1">
                <a:solidFill>
                  <a:srgbClr val="2207E9"/>
                </a:solidFill>
              </a:rPr>
              <a:t>kinerja</a:t>
            </a:r>
            <a:r>
              <a:rPr lang="en-US" sz="1600" dirty="0">
                <a:solidFill>
                  <a:srgbClr val="2207E9"/>
                </a:solidFill>
              </a:rPr>
              <a:t> </a:t>
            </a:r>
            <a:r>
              <a:rPr lang="en-US" sz="1600" dirty="0" err="1">
                <a:solidFill>
                  <a:srgbClr val="2207E9"/>
                </a:solidFill>
              </a:rPr>
              <a:t>Tahun</a:t>
            </a:r>
            <a:r>
              <a:rPr lang="en-US" sz="1600" dirty="0">
                <a:solidFill>
                  <a:srgbClr val="2207E9"/>
                </a:solidFill>
              </a:rPr>
              <a:t> 2018 </a:t>
            </a:r>
            <a:r>
              <a:rPr lang="en-US" sz="1600" dirty="0" err="1">
                <a:solidFill>
                  <a:srgbClr val="2207E9"/>
                </a:solidFill>
              </a:rPr>
              <a:t>sebesar</a:t>
            </a:r>
            <a:r>
              <a:rPr lang="en-US" sz="1600" dirty="0">
                <a:solidFill>
                  <a:srgbClr val="2207E9"/>
                </a:solidFill>
              </a:rPr>
              <a:t> 100% </a:t>
            </a:r>
            <a:r>
              <a:rPr lang="en-US" sz="1600" dirty="0" err="1">
                <a:solidFill>
                  <a:srgbClr val="2207E9"/>
                </a:solidFill>
              </a:rPr>
              <a:t>telah</a:t>
            </a:r>
            <a:r>
              <a:rPr lang="en-US" sz="1600" dirty="0">
                <a:solidFill>
                  <a:srgbClr val="2207E9"/>
                </a:solidFill>
              </a:rPr>
              <a:t> </a:t>
            </a:r>
            <a:r>
              <a:rPr lang="en-US" sz="1600" dirty="0" err="1">
                <a:solidFill>
                  <a:srgbClr val="2207E9"/>
                </a:solidFill>
              </a:rPr>
              <a:t>tertuang</a:t>
            </a:r>
            <a:r>
              <a:rPr lang="en-US" sz="1600" dirty="0">
                <a:solidFill>
                  <a:srgbClr val="2207E9"/>
                </a:solidFill>
              </a:rPr>
              <a:t> di </a:t>
            </a:r>
            <a:r>
              <a:rPr lang="en-US" sz="1600" dirty="0" err="1">
                <a:solidFill>
                  <a:srgbClr val="2207E9"/>
                </a:solidFill>
              </a:rPr>
              <a:t>dalam</a:t>
            </a:r>
            <a:r>
              <a:rPr lang="en-US" sz="1600" dirty="0">
                <a:solidFill>
                  <a:srgbClr val="2207E9"/>
                </a:solidFill>
              </a:rPr>
              <a:t> </a:t>
            </a:r>
            <a:r>
              <a:rPr lang="en-US" sz="1600" dirty="0" err="1">
                <a:solidFill>
                  <a:srgbClr val="2207E9"/>
                </a:solidFill>
              </a:rPr>
              <a:t>dokumen</a:t>
            </a:r>
            <a:r>
              <a:rPr lang="en-US" sz="1600" dirty="0">
                <a:solidFill>
                  <a:srgbClr val="2207E9"/>
                </a:solidFill>
              </a:rPr>
              <a:t> :</a:t>
            </a:r>
          </a:p>
          <a:p>
            <a:pPr marL="342900" indent="-342900">
              <a:buFontTx/>
              <a:buAutoNum type="arabicParenR"/>
              <a:defRPr/>
            </a:pPr>
            <a:r>
              <a:rPr lang="en-US" sz="1600" dirty="0">
                <a:solidFill>
                  <a:srgbClr val="2207E9"/>
                </a:solidFill>
                <a:hlinkClick r:id="rId5" action="ppaction://hlinkfile"/>
              </a:rPr>
              <a:t>RPJMD</a:t>
            </a:r>
            <a:endParaRPr lang="en-US" sz="1600" dirty="0">
              <a:solidFill>
                <a:srgbClr val="2207E9"/>
              </a:solidFill>
            </a:endParaRPr>
          </a:p>
          <a:p>
            <a:pPr marL="342900" indent="-342900">
              <a:buFontTx/>
              <a:buAutoNum type="arabicParenR"/>
              <a:defRPr/>
            </a:pPr>
            <a:r>
              <a:rPr lang="en-US" sz="1600" dirty="0" err="1">
                <a:solidFill>
                  <a:srgbClr val="2207E9"/>
                </a:solidFill>
                <a:hlinkClick r:id="rId6" action="ppaction://hlinkfile"/>
              </a:rPr>
              <a:t>Renstra</a:t>
            </a:r>
            <a:r>
              <a:rPr lang="en-US" sz="1600" dirty="0">
                <a:solidFill>
                  <a:srgbClr val="2207E9"/>
                </a:solidFill>
                <a:hlinkClick r:id="rId6" action="ppaction://hlinkfile"/>
              </a:rPr>
              <a:t> </a:t>
            </a:r>
            <a:r>
              <a:rPr lang="en-US" sz="1600" dirty="0" err="1">
                <a:solidFill>
                  <a:srgbClr val="2207E9"/>
                </a:solidFill>
                <a:hlinkClick r:id="rId6" action="ppaction://hlinkfile"/>
              </a:rPr>
              <a:t>Bappeda</a:t>
            </a:r>
            <a:endParaRPr lang="en-US" sz="1600" dirty="0">
              <a:solidFill>
                <a:srgbClr val="2207E9"/>
              </a:solidFill>
            </a:endParaRPr>
          </a:p>
          <a:p>
            <a:pPr marL="342900" indent="-342900">
              <a:buFontTx/>
              <a:buAutoNum type="arabicParenR"/>
              <a:defRPr/>
            </a:pPr>
            <a:r>
              <a:rPr lang="en-US" sz="1600" dirty="0" err="1">
                <a:solidFill>
                  <a:srgbClr val="2207E9"/>
                </a:solidFill>
                <a:hlinkClick r:id="rId7" action="ppaction://hlinkfile"/>
              </a:rPr>
              <a:t>Renja</a:t>
            </a:r>
            <a:r>
              <a:rPr lang="en-US" sz="1600" dirty="0">
                <a:solidFill>
                  <a:srgbClr val="2207E9"/>
                </a:solidFill>
                <a:hlinkClick r:id="rId7" action="ppaction://hlinkfile"/>
              </a:rPr>
              <a:t> </a:t>
            </a:r>
            <a:r>
              <a:rPr lang="en-US" sz="1600" dirty="0" err="1">
                <a:solidFill>
                  <a:srgbClr val="2207E9"/>
                </a:solidFill>
                <a:hlinkClick r:id="rId7" action="ppaction://hlinkfile"/>
              </a:rPr>
              <a:t>Bappeda</a:t>
            </a:r>
            <a:endParaRPr lang="en-US" sz="1600" dirty="0">
              <a:solidFill>
                <a:srgbClr val="2207E9"/>
              </a:solidFill>
            </a:endParaRPr>
          </a:p>
          <a:p>
            <a:pPr marL="342900" indent="-342900">
              <a:buFontTx/>
              <a:buAutoNum type="arabicParenR"/>
              <a:defRPr/>
            </a:pPr>
            <a:r>
              <a:rPr lang="en-US" sz="1600" dirty="0" err="1">
                <a:solidFill>
                  <a:srgbClr val="2207E9"/>
                </a:solidFill>
                <a:hlinkClick r:id="rId8" action="ppaction://hlinkfile"/>
              </a:rPr>
              <a:t>Perjanjian</a:t>
            </a:r>
            <a:r>
              <a:rPr lang="en-US" sz="1600" dirty="0">
                <a:solidFill>
                  <a:srgbClr val="2207E9"/>
                </a:solidFill>
                <a:hlinkClick r:id="rId8" action="ppaction://hlinkfile"/>
              </a:rPr>
              <a:t> </a:t>
            </a:r>
            <a:r>
              <a:rPr lang="en-US" sz="1600" dirty="0" err="1">
                <a:solidFill>
                  <a:srgbClr val="2207E9"/>
                </a:solidFill>
                <a:hlinkClick r:id="rId8" action="ppaction://hlinkfile"/>
              </a:rPr>
              <a:t>Kinerja</a:t>
            </a:r>
            <a:r>
              <a:rPr lang="en-US" sz="1600" dirty="0">
                <a:solidFill>
                  <a:srgbClr val="2207E9"/>
                </a:solidFill>
                <a:hlinkClick r:id="rId8" action="ppaction://hlinkfile"/>
              </a:rPr>
              <a:t> </a:t>
            </a:r>
            <a:r>
              <a:rPr lang="en-US" sz="1600" dirty="0" err="1">
                <a:solidFill>
                  <a:srgbClr val="2207E9"/>
                </a:solidFill>
                <a:hlinkClick r:id="rId8" action="ppaction://hlinkfile"/>
              </a:rPr>
              <a:t>Bappeda</a:t>
            </a:r>
            <a:endParaRPr lang="en-US" sz="1600" dirty="0">
              <a:solidFill>
                <a:srgbClr val="2207E9"/>
              </a:solidFill>
            </a:endParaRPr>
          </a:p>
          <a:p>
            <a:pPr marL="342900" indent="-342900">
              <a:buFontTx/>
              <a:buAutoNum type="arabicParenR"/>
              <a:defRPr/>
            </a:pPr>
            <a:r>
              <a:rPr lang="en-US" sz="1600" dirty="0" err="1">
                <a:solidFill>
                  <a:srgbClr val="2207E9"/>
                </a:solidFill>
                <a:hlinkClick r:id="rId9" action="ppaction://hlinkfile"/>
              </a:rPr>
              <a:t>Rencana</a:t>
            </a:r>
            <a:r>
              <a:rPr lang="en-US" sz="1600" dirty="0">
                <a:solidFill>
                  <a:srgbClr val="2207E9"/>
                </a:solidFill>
                <a:hlinkClick r:id="rId9" action="ppaction://hlinkfile"/>
              </a:rPr>
              <a:t> </a:t>
            </a:r>
            <a:r>
              <a:rPr lang="en-US" sz="1600" dirty="0" err="1">
                <a:solidFill>
                  <a:srgbClr val="2207E9"/>
                </a:solidFill>
                <a:hlinkClick r:id="rId9" action="ppaction://hlinkfile"/>
              </a:rPr>
              <a:t>Aksi</a:t>
            </a:r>
            <a:r>
              <a:rPr lang="en-US" sz="1600" dirty="0">
                <a:solidFill>
                  <a:srgbClr val="2207E9"/>
                </a:solidFill>
                <a:hlinkClick r:id="rId9" action="ppaction://hlinkfile"/>
              </a:rPr>
              <a:t> </a:t>
            </a:r>
            <a:r>
              <a:rPr lang="en-US" sz="1600" dirty="0" err="1">
                <a:solidFill>
                  <a:srgbClr val="2207E9"/>
                </a:solidFill>
                <a:hlinkClick r:id="rId9" action="ppaction://hlinkfile"/>
              </a:rPr>
              <a:t>Bappeda</a:t>
            </a:r>
            <a:endParaRPr lang="en-US" sz="1600" dirty="0">
              <a:solidFill>
                <a:srgbClr val="2207E9"/>
              </a:solidFill>
            </a:endParaRPr>
          </a:p>
          <a:p>
            <a:pPr marL="342900" indent="-342900">
              <a:buFontTx/>
              <a:buAutoNum type="arabicParenR"/>
              <a:defRPr/>
            </a:pPr>
            <a:r>
              <a:rPr lang="en-US" sz="1600" dirty="0" err="1">
                <a:solidFill>
                  <a:srgbClr val="2207E9"/>
                </a:solidFill>
              </a:rPr>
              <a:t>Reviu</a:t>
            </a:r>
            <a:r>
              <a:rPr lang="en-US" sz="1600" dirty="0">
                <a:solidFill>
                  <a:srgbClr val="2207E9"/>
                </a:solidFill>
              </a:rPr>
              <a:t>/</a:t>
            </a:r>
            <a:r>
              <a:rPr lang="en-US" sz="1600" dirty="0" err="1">
                <a:solidFill>
                  <a:srgbClr val="2207E9"/>
                </a:solidFill>
              </a:rPr>
              <a:t>pemantauan</a:t>
            </a:r>
            <a:r>
              <a:rPr lang="en-US" sz="1600" dirty="0">
                <a:solidFill>
                  <a:srgbClr val="2207E9"/>
                </a:solidFill>
              </a:rPr>
              <a:t> </a:t>
            </a:r>
            <a:r>
              <a:rPr lang="en-US" sz="1600" dirty="0" err="1">
                <a:solidFill>
                  <a:srgbClr val="2207E9"/>
                </a:solidFill>
              </a:rPr>
              <a:t>melalui</a:t>
            </a:r>
            <a:r>
              <a:rPr lang="en-US" sz="1600" dirty="0">
                <a:solidFill>
                  <a:srgbClr val="2207E9"/>
                </a:solidFill>
              </a:rPr>
              <a:t> </a:t>
            </a:r>
            <a:r>
              <a:rPr lang="en-US" sz="1600" dirty="0" err="1">
                <a:solidFill>
                  <a:srgbClr val="2207E9"/>
                </a:solidFill>
              </a:rPr>
              <a:t>rapat</a:t>
            </a:r>
            <a:r>
              <a:rPr lang="en-US" sz="1600" dirty="0">
                <a:solidFill>
                  <a:srgbClr val="2207E9"/>
                </a:solidFill>
              </a:rPr>
              <a:t> </a:t>
            </a:r>
            <a:r>
              <a:rPr lang="en-US" sz="1600" dirty="0" err="1">
                <a:solidFill>
                  <a:srgbClr val="2207E9"/>
                </a:solidFill>
              </a:rPr>
              <a:t>koordinasi</a:t>
            </a:r>
            <a:endParaRPr lang="en-US" sz="1600" dirty="0">
              <a:solidFill>
                <a:srgbClr val="2207E9"/>
              </a:solidFill>
            </a:endParaRPr>
          </a:p>
          <a:p>
            <a:pPr marL="342900" indent="-342900">
              <a:buFontTx/>
              <a:buAutoNum type="arabicParenR"/>
              <a:defRPr/>
            </a:pPr>
            <a:r>
              <a:rPr lang="en-US" sz="1600" dirty="0">
                <a:solidFill>
                  <a:srgbClr val="2207E9"/>
                </a:solidFill>
                <a:hlinkClick r:id="rId10" action="ppaction://hlinkfile"/>
              </a:rPr>
              <a:t>LKIP </a:t>
            </a:r>
            <a:r>
              <a:rPr lang="en-US" sz="1600" dirty="0" err="1">
                <a:solidFill>
                  <a:srgbClr val="2207E9"/>
                </a:solidFill>
                <a:hlinkClick r:id="rId10" action="ppaction://hlinkfile"/>
              </a:rPr>
              <a:t>Bappeda</a:t>
            </a:r>
            <a:endParaRPr lang="en-US" sz="1600" dirty="0">
              <a:solidFill>
                <a:srgbClr val="2207E9"/>
              </a:solidFill>
            </a:endParaRPr>
          </a:p>
          <a:p>
            <a:pPr>
              <a:defRPr/>
            </a:pPr>
            <a:endParaRPr lang="en-US" sz="2000" b="1" dirty="0">
              <a:solidFill>
                <a:srgbClr val="F7F1E4"/>
              </a:solidFill>
            </a:endParaRPr>
          </a:p>
          <a:p>
            <a:pPr>
              <a:defRPr/>
            </a:pPr>
            <a:endParaRPr lang="en-US" sz="2000" b="1" dirty="0">
              <a:solidFill>
                <a:srgbClr val="2207E9"/>
              </a:solidFill>
            </a:endParaRPr>
          </a:p>
          <a:p>
            <a:pPr>
              <a:defRPr/>
            </a:pPr>
            <a:endParaRPr lang="en-US" sz="1400" dirty="0">
              <a:solidFill>
                <a:srgbClr val="2207E9"/>
              </a:solidFill>
            </a:endParaRPr>
          </a:p>
        </p:txBody>
      </p:sp>
    </p:spTree>
    <p:extLst>
      <p:ext uri="{BB962C8B-B14F-4D97-AF65-F5344CB8AC3E}">
        <p14:creationId xmlns:p14="http://schemas.microsoft.com/office/powerpoint/2010/main" val="4006651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7"/>
          <p:cNvSpPr txBox="1">
            <a:spLocks noChangeArrowheads="1"/>
          </p:cNvSpPr>
          <p:nvPr/>
        </p:nvSpPr>
        <p:spPr bwMode="auto">
          <a:xfrm>
            <a:off x="-20638" y="115888"/>
            <a:ext cx="8929688" cy="6477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nSpc>
                <a:spcPct val="90000"/>
              </a:lnSpc>
            </a:pPr>
            <a:r>
              <a:rPr lang="en-US" altLang="en-US" sz="3600" b="1" u="sng" dirty="0">
                <a:latin typeface="Bahnschrift Light SemiCondensed" panose="020B0502040204020203" pitchFamily="34" charset="0"/>
              </a:rPr>
              <a:t>3.6 </a:t>
            </a:r>
            <a:r>
              <a:rPr lang="en-US" altLang="en-US" sz="3600" b="1" u="sng" dirty="0" err="1">
                <a:latin typeface="Bahnschrift Light SemiCondensed" panose="020B0502040204020203" pitchFamily="34" charset="0"/>
              </a:rPr>
              <a:t>Pemisahan</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Fungsi</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dan</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Tanggung</a:t>
            </a:r>
            <a:r>
              <a:rPr lang="en-US" altLang="en-US" sz="3600" b="1" u="sng" dirty="0">
                <a:latin typeface="Bahnschrift Light SemiCondensed" panose="020B0502040204020203" pitchFamily="34" charset="0"/>
              </a:rPr>
              <a:t> </a:t>
            </a:r>
            <a:r>
              <a:rPr lang="en-US" altLang="en-US" sz="3600" b="1" u="sng" dirty="0" err="1">
                <a:latin typeface="Bahnschrift Light SemiCondensed" panose="020B0502040204020203" pitchFamily="34" charset="0"/>
              </a:rPr>
              <a:t>Jawab</a:t>
            </a:r>
            <a:endParaRPr lang="ru-RU" altLang="en-US" sz="3800" b="1" u="sng" dirty="0">
              <a:latin typeface="Bahnschrift Light SemiCondensed" panose="020B0502040204020203" pitchFamily="34" charset="0"/>
            </a:endParaRPr>
          </a:p>
        </p:txBody>
      </p:sp>
      <p:sp>
        <p:nvSpPr>
          <p:cNvPr id="3" name="Rectangle 2"/>
          <p:cNvSpPr/>
          <p:nvPr/>
        </p:nvSpPr>
        <p:spPr>
          <a:xfrm>
            <a:off x="84138" y="763588"/>
            <a:ext cx="4392612" cy="339566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en-US" sz="2000" b="1" dirty="0">
                <a:solidFill>
                  <a:srgbClr val="2207E9"/>
                </a:solidFill>
              </a:rPr>
              <a:t>Level 1 </a:t>
            </a:r>
          </a:p>
          <a:p>
            <a:pPr marL="342900" indent="-342900">
              <a:buFontTx/>
              <a:buAutoNum type="arabicParenR"/>
              <a:defRPr/>
            </a:pPr>
            <a:r>
              <a:rPr lang="en-US" sz="1400" dirty="0" err="1">
                <a:solidFill>
                  <a:srgbClr val="2207E9"/>
                </a:solidFill>
                <a:hlinkClick r:id="rId3" action="ppaction://hlinkfile"/>
              </a:rPr>
              <a:t>Perda</a:t>
            </a:r>
            <a:r>
              <a:rPr lang="en-US" sz="1400" dirty="0">
                <a:solidFill>
                  <a:srgbClr val="2207E9"/>
                </a:solidFill>
                <a:hlinkClick r:id="rId3" action="ppaction://hlinkfile"/>
              </a:rPr>
              <a:t> </a:t>
            </a:r>
            <a:r>
              <a:rPr lang="id-ID" altLang="en-US" sz="1400" dirty="0">
                <a:solidFill>
                  <a:srgbClr val="2207E9"/>
                </a:solidFill>
                <a:hlinkClick r:id="rId3" action="ppaction://hlinkfile"/>
              </a:rPr>
              <a:t>13</a:t>
            </a:r>
            <a:r>
              <a:rPr lang="en-US" sz="1400" dirty="0">
                <a:solidFill>
                  <a:srgbClr val="2207E9"/>
                </a:solidFill>
                <a:hlinkClick r:id="rId3" action="ppaction://hlinkfile"/>
              </a:rPr>
              <a:t>/201</a:t>
            </a:r>
            <a:r>
              <a:rPr lang="id-ID" altLang="en-US" sz="1400" dirty="0">
                <a:solidFill>
                  <a:srgbClr val="2207E9"/>
                </a:solidFill>
                <a:hlinkClick r:id="rId3" action="ppaction://hlinkfile"/>
              </a:rPr>
              <a:t>7</a:t>
            </a:r>
            <a:r>
              <a:rPr lang="en-US" sz="1400" dirty="0">
                <a:solidFill>
                  <a:srgbClr val="2207E9"/>
                </a:solidFill>
              </a:rPr>
              <a:t> </a:t>
            </a:r>
            <a:r>
              <a:rPr lang="en-US" sz="1400" dirty="0" err="1">
                <a:solidFill>
                  <a:srgbClr val="2207E9"/>
                </a:solidFill>
              </a:rPr>
              <a:t>tentang</a:t>
            </a:r>
            <a:r>
              <a:rPr lang="en-US" sz="1400" dirty="0">
                <a:solidFill>
                  <a:srgbClr val="2207E9"/>
                </a:solidFill>
              </a:rPr>
              <a:t> </a:t>
            </a:r>
            <a:r>
              <a:rPr lang="en-US" sz="1400" dirty="0" err="1">
                <a:solidFill>
                  <a:srgbClr val="2207E9"/>
                </a:solidFill>
              </a:rPr>
              <a:t>Pokok-Pokok</a:t>
            </a:r>
            <a:r>
              <a:rPr lang="en-US" sz="1400" dirty="0">
                <a:solidFill>
                  <a:srgbClr val="2207E9"/>
                </a:solidFill>
              </a:rPr>
              <a:t> </a:t>
            </a:r>
            <a:r>
              <a:rPr lang="en-US" sz="1400" dirty="0" err="1">
                <a:solidFill>
                  <a:srgbClr val="2207E9"/>
                </a:solidFill>
              </a:rPr>
              <a:t>Pengelolaan</a:t>
            </a:r>
            <a:r>
              <a:rPr lang="en-US" sz="1400" dirty="0">
                <a:solidFill>
                  <a:srgbClr val="2207E9"/>
                </a:solidFill>
              </a:rPr>
              <a:t> </a:t>
            </a:r>
            <a:r>
              <a:rPr lang="en-US" sz="1400" dirty="0" err="1">
                <a:solidFill>
                  <a:srgbClr val="2207E9"/>
                </a:solidFill>
              </a:rPr>
              <a:t>Keuangan</a:t>
            </a:r>
            <a:r>
              <a:rPr lang="en-US" sz="1400" dirty="0">
                <a:solidFill>
                  <a:srgbClr val="2207E9"/>
                </a:solidFill>
              </a:rPr>
              <a:t> Daerah</a:t>
            </a:r>
          </a:p>
          <a:p>
            <a:pPr marL="342900" indent="-342900">
              <a:buFontTx/>
              <a:buAutoNum type="arabicParenR"/>
              <a:defRPr/>
            </a:pPr>
            <a:r>
              <a:rPr lang="id-ID" altLang="en-US" sz="1400" dirty="0">
                <a:solidFill>
                  <a:srgbClr val="2207E9"/>
                </a:solidFill>
                <a:hlinkClick r:id="rId4" action="ppaction://hlinkfile"/>
              </a:rPr>
              <a:t>Perwali No.14 Tahun 2014</a:t>
            </a:r>
            <a:r>
              <a:rPr lang="id-ID" altLang="en-US" sz="1400" dirty="0">
                <a:solidFill>
                  <a:srgbClr val="2207E9"/>
                </a:solidFill>
              </a:rPr>
              <a:t> Sistem Akuntansi Pemda</a:t>
            </a:r>
            <a:endParaRPr lang="en-US" sz="1400" dirty="0">
              <a:solidFill>
                <a:srgbClr val="2207E9"/>
              </a:solidFill>
            </a:endParaRPr>
          </a:p>
          <a:p>
            <a:pPr marL="342900" indent="-342900">
              <a:buFontTx/>
              <a:buAutoNum type="arabicParenR"/>
              <a:defRPr/>
            </a:pPr>
            <a:r>
              <a:rPr lang="en-US" sz="1400" dirty="0" err="1">
                <a:solidFill>
                  <a:srgbClr val="2207E9"/>
                </a:solidFill>
                <a:hlinkClick r:id="rId5" action="ppaction://hlinkfile"/>
              </a:rPr>
              <a:t>Perwali</a:t>
            </a:r>
            <a:r>
              <a:rPr lang="en-US" sz="1400" dirty="0">
                <a:solidFill>
                  <a:srgbClr val="2207E9"/>
                </a:solidFill>
                <a:hlinkClick r:id="rId5" action="ppaction://hlinkfile"/>
              </a:rPr>
              <a:t>  75 </a:t>
            </a:r>
            <a:r>
              <a:rPr lang="en-US" sz="1400" dirty="0" err="1">
                <a:solidFill>
                  <a:srgbClr val="2207E9"/>
                </a:solidFill>
                <a:hlinkClick r:id="rId5" action="ppaction://hlinkfile"/>
              </a:rPr>
              <a:t>Thn</a:t>
            </a:r>
            <a:r>
              <a:rPr lang="en-US" sz="1400" dirty="0">
                <a:solidFill>
                  <a:srgbClr val="2207E9"/>
                </a:solidFill>
                <a:hlinkClick r:id="rId5" action="ppaction://hlinkfile"/>
              </a:rPr>
              <a:t> 2015  </a:t>
            </a:r>
            <a:r>
              <a:rPr lang="en-US" sz="1400" dirty="0" err="1">
                <a:solidFill>
                  <a:srgbClr val="2207E9"/>
                </a:solidFill>
                <a:hlinkClick r:id="rId5" action="ppaction://hlinkfile"/>
              </a:rPr>
              <a:t>Sistem</a:t>
            </a:r>
            <a:r>
              <a:rPr lang="en-US" sz="1400" dirty="0">
                <a:solidFill>
                  <a:srgbClr val="2207E9"/>
                </a:solidFill>
                <a:hlinkClick r:id="rId5" action="ppaction://hlinkfile"/>
              </a:rPr>
              <a:t> </a:t>
            </a:r>
            <a:r>
              <a:rPr lang="en-US" sz="1400" dirty="0" err="1">
                <a:solidFill>
                  <a:srgbClr val="2207E9"/>
                </a:solidFill>
                <a:hlinkClick r:id="rId5" action="ppaction://hlinkfile"/>
              </a:rPr>
              <a:t>dan</a:t>
            </a:r>
            <a:r>
              <a:rPr lang="en-US" sz="1400" dirty="0">
                <a:solidFill>
                  <a:srgbClr val="2207E9"/>
                </a:solidFill>
                <a:hlinkClick r:id="rId5" action="ppaction://hlinkfile"/>
              </a:rPr>
              <a:t> </a:t>
            </a:r>
            <a:r>
              <a:rPr lang="en-US" sz="1400" dirty="0" err="1">
                <a:solidFill>
                  <a:srgbClr val="2207E9"/>
                </a:solidFill>
                <a:hlinkClick r:id="rId5" action="ppaction://hlinkfile"/>
              </a:rPr>
              <a:t>Prosedur</a:t>
            </a:r>
            <a:r>
              <a:rPr lang="en-US" sz="1400" dirty="0">
                <a:solidFill>
                  <a:srgbClr val="2207E9"/>
                </a:solidFill>
                <a:hlinkClick r:id="rId5" action="ppaction://hlinkfile"/>
              </a:rPr>
              <a:t> </a:t>
            </a:r>
            <a:r>
              <a:rPr lang="en-US" sz="1400" dirty="0" err="1">
                <a:solidFill>
                  <a:srgbClr val="2207E9"/>
                </a:solidFill>
                <a:hlinkClick r:id="rId5" action="ppaction://hlinkfile"/>
              </a:rPr>
              <a:t>Penatausahaan</a:t>
            </a:r>
            <a:r>
              <a:rPr lang="en-US" sz="1400" dirty="0">
                <a:solidFill>
                  <a:srgbClr val="2207E9"/>
                </a:solidFill>
                <a:hlinkClick r:id="rId5" action="ppaction://hlinkfile"/>
              </a:rPr>
              <a:t> </a:t>
            </a:r>
            <a:r>
              <a:rPr lang="en-US" sz="1400" dirty="0" err="1">
                <a:solidFill>
                  <a:srgbClr val="2207E9"/>
                </a:solidFill>
                <a:hlinkClick r:id="rId5" action="ppaction://hlinkfile"/>
              </a:rPr>
              <a:t>Keuangan</a:t>
            </a:r>
            <a:r>
              <a:rPr lang="en-US" sz="1400" dirty="0">
                <a:solidFill>
                  <a:srgbClr val="2207E9"/>
                </a:solidFill>
                <a:hlinkClick r:id="rId5" action="ppaction://hlinkfile"/>
              </a:rPr>
              <a:t> Daerah di </a:t>
            </a:r>
            <a:r>
              <a:rPr lang="en-US" sz="1400" dirty="0" err="1">
                <a:solidFill>
                  <a:srgbClr val="2207E9"/>
                </a:solidFill>
                <a:hlinkClick r:id="rId5" action="ppaction://hlinkfile"/>
              </a:rPr>
              <a:t>Lingk</a:t>
            </a:r>
            <a:r>
              <a:rPr lang="id-ID" altLang="en-US" sz="1400" dirty="0">
                <a:solidFill>
                  <a:srgbClr val="2207E9"/>
                </a:solidFill>
                <a:hlinkClick r:id="rId5" action="ppaction://hlinkfile"/>
              </a:rPr>
              <a:t>ungan Pemkot Mercure.</a:t>
            </a:r>
            <a:endParaRPr lang="en-US" sz="1400" dirty="0">
              <a:solidFill>
                <a:srgbClr val="2207E9"/>
              </a:solidFill>
            </a:endParaRPr>
          </a:p>
          <a:p>
            <a:pPr marL="342900" indent="-342900">
              <a:buFontTx/>
              <a:buAutoNum type="arabicParenR"/>
              <a:defRPr/>
            </a:pPr>
            <a:r>
              <a:rPr lang="en-US" sz="1400" dirty="0" err="1">
                <a:solidFill>
                  <a:srgbClr val="2207E9"/>
                </a:solidFill>
                <a:hlinkClick r:id="rId6" action="ppaction://hlinkfile"/>
              </a:rPr>
              <a:t>Perwali</a:t>
            </a:r>
            <a:r>
              <a:rPr lang="en-US" sz="1400" dirty="0">
                <a:solidFill>
                  <a:srgbClr val="2207E9"/>
                </a:solidFill>
                <a:hlinkClick r:id="rId6" action="ppaction://hlinkfile"/>
              </a:rPr>
              <a:t> 125 </a:t>
            </a:r>
            <a:r>
              <a:rPr lang="en-US" sz="1400" dirty="0" err="1">
                <a:solidFill>
                  <a:srgbClr val="2207E9"/>
                </a:solidFill>
                <a:hlinkClick r:id="rId6" action="ppaction://hlinkfile"/>
              </a:rPr>
              <a:t>Thn</a:t>
            </a:r>
            <a:r>
              <a:rPr lang="en-US" sz="1400" dirty="0">
                <a:solidFill>
                  <a:srgbClr val="2207E9"/>
                </a:solidFill>
                <a:hlinkClick r:id="rId6" action="ppaction://hlinkfile"/>
              </a:rPr>
              <a:t> 2018 </a:t>
            </a:r>
            <a:r>
              <a:rPr lang="en-US" sz="1400" dirty="0" err="1">
                <a:solidFill>
                  <a:srgbClr val="2207E9"/>
                </a:solidFill>
                <a:hlinkClick r:id="rId6" action="ppaction://hlinkfile"/>
              </a:rPr>
              <a:t>ttg</a:t>
            </a:r>
            <a:r>
              <a:rPr lang="en-US" sz="1400" dirty="0">
                <a:solidFill>
                  <a:srgbClr val="2207E9"/>
                </a:solidFill>
                <a:hlinkClick r:id="rId6" action="ppaction://hlinkfile"/>
              </a:rPr>
              <a:t> </a:t>
            </a:r>
            <a:r>
              <a:rPr lang="en-US" sz="1400" dirty="0" err="1">
                <a:solidFill>
                  <a:srgbClr val="2207E9"/>
                </a:solidFill>
                <a:hlinkClick r:id="rId6" action="ppaction://hlinkfile"/>
              </a:rPr>
              <a:t>Kebijakan</a:t>
            </a:r>
            <a:r>
              <a:rPr lang="en-US" sz="1400" dirty="0">
                <a:solidFill>
                  <a:srgbClr val="2207E9"/>
                </a:solidFill>
                <a:hlinkClick r:id="rId6" action="ppaction://hlinkfile"/>
              </a:rPr>
              <a:t> </a:t>
            </a:r>
            <a:r>
              <a:rPr lang="en-US" sz="1400" dirty="0" err="1">
                <a:solidFill>
                  <a:srgbClr val="2207E9"/>
                </a:solidFill>
                <a:hlinkClick r:id="rId6" action="ppaction://hlinkfile"/>
              </a:rPr>
              <a:t>Akutansi</a:t>
            </a:r>
            <a:r>
              <a:rPr lang="en-US" sz="1400" dirty="0">
                <a:solidFill>
                  <a:srgbClr val="2207E9"/>
                </a:solidFill>
                <a:hlinkClick r:id="rId6" action="ppaction://hlinkfile"/>
              </a:rPr>
              <a:t> </a:t>
            </a:r>
            <a:r>
              <a:rPr lang="en-US" sz="1400" dirty="0" err="1">
                <a:solidFill>
                  <a:srgbClr val="2207E9"/>
                </a:solidFill>
                <a:hlinkClick r:id="rId6" action="ppaction://hlinkfile"/>
              </a:rPr>
              <a:t>Pemerintah</a:t>
            </a:r>
            <a:r>
              <a:rPr lang="en-US" sz="1400" dirty="0">
                <a:solidFill>
                  <a:srgbClr val="2207E9"/>
                </a:solidFill>
                <a:hlinkClick r:id="rId6" action="ppaction://hlinkfile"/>
              </a:rPr>
              <a:t> Daerah Kota </a:t>
            </a:r>
            <a:r>
              <a:rPr lang="en-US" sz="1400" dirty="0" err="1">
                <a:solidFill>
                  <a:srgbClr val="2207E9"/>
                </a:solidFill>
                <a:hlinkClick r:id="rId6" action="ppaction://hlinkfile"/>
              </a:rPr>
              <a:t>Mercure</a:t>
            </a:r>
            <a:endParaRPr lang="en-US" sz="1400" dirty="0">
              <a:solidFill>
                <a:srgbClr val="2207E9"/>
              </a:solidFill>
            </a:endParaRPr>
          </a:p>
          <a:p>
            <a:pPr marL="342900" indent="-342900">
              <a:buFontTx/>
              <a:buAutoNum type="arabicParenR"/>
              <a:defRPr/>
            </a:pPr>
            <a:endParaRPr lang="en-US" sz="1400" dirty="0">
              <a:solidFill>
                <a:srgbClr val="2207E9"/>
              </a:solidFill>
            </a:endParaRPr>
          </a:p>
          <a:p>
            <a:pPr>
              <a:defRPr/>
            </a:pPr>
            <a:endParaRPr lang="en-US" sz="1400" b="1" dirty="0">
              <a:solidFill>
                <a:srgbClr val="2207E9"/>
              </a:solidFill>
            </a:endParaRPr>
          </a:p>
          <a:p>
            <a:pPr>
              <a:defRPr/>
            </a:pPr>
            <a:endParaRPr lang="en-US" sz="1400" dirty="0">
              <a:solidFill>
                <a:srgbClr val="2207E9"/>
              </a:solidFill>
            </a:endParaRPr>
          </a:p>
        </p:txBody>
      </p:sp>
      <p:sp>
        <p:nvSpPr>
          <p:cNvPr id="8" name="Rectangle 7"/>
          <p:cNvSpPr/>
          <p:nvPr/>
        </p:nvSpPr>
        <p:spPr>
          <a:xfrm>
            <a:off x="4516438" y="763588"/>
            <a:ext cx="4392612" cy="33956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defRPr/>
            </a:pPr>
            <a:r>
              <a:rPr lang="en-US" sz="1600" b="1" dirty="0">
                <a:solidFill>
                  <a:srgbClr val="2207E9"/>
                </a:solidFill>
              </a:rPr>
              <a:t>Level 2</a:t>
            </a:r>
          </a:p>
          <a:p>
            <a:pPr>
              <a:defRPr/>
            </a:pPr>
            <a:endParaRPr lang="en-US" sz="1600" b="1" dirty="0">
              <a:solidFill>
                <a:srgbClr val="2207E9"/>
              </a:solidFill>
            </a:endParaRPr>
          </a:p>
          <a:p>
            <a:pPr>
              <a:defRPr/>
            </a:pPr>
            <a:r>
              <a:rPr lang="it-IT" sz="1600" dirty="0">
                <a:solidFill>
                  <a:srgbClr val="2207E9"/>
                </a:solidFill>
              </a:rPr>
              <a:t>Website jdih :</a:t>
            </a:r>
          </a:p>
          <a:p>
            <a:pPr>
              <a:defRPr/>
            </a:pPr>
            <a:r>
              <a:rPr lang="id-ID" altLang="en-US" sz="1600" dirty="0">
                <a:solidFill>
                  <a:srgbClr val="2207E9"/>
                </a:solidFill>
              </a:rPr>
              <a:t>1. </a:t>
            </a:r>
            <a:r>
              <a:rPr lang="en-US" sz="1600" dirty="0">
                <a:solidFill>
                  <a:srgbClr val="2207E9"/>
                </a:solidFill>
                <a:hlinkClick r:id="rId7" action="ppaction://hlinkfile"/>
              </a:rPr>
              <a:t>P</a:t>
            </a:r>
            <a:r>
              <a:rPr lang="id-ID" altLang="en-US" sz="1600" dirty="0">
                <a:solidFill>
                  <a:srgbClr val="2207E9"/>
                </a:solidFill>
                <a:hlinkClick r:id="rId7" action="ppaction://hlinkfile"/>
              </a:rPr>
              <a:t>erda 13</a:t>
            </a:r>
            <a:r>
              <a:rPr lang="en-US" sz="1600" dirty="0">
                <a:solidFill>
                  <a:srgbClr val="2207E9"/>
                </a:solidFill>
                <a:hlinkClick r:id="rId7" action="ppaction://hlinkfile"/>
              </a:rPr>
              <a:t>/201</a:t>
            </a:r>
            <a:r>
              <a:rPr lang="id-ID" altLang="en-US" sz="1600" dirty="0">
                <a:solidFill>
                  <a:srgbClr val="2207E9"/>
                </a:solidFill>
                <a:hlinkClick r:id="rId7" action="ppaction://hlinkfile"/>
              </a:rPr>
              <a:t>7</a:t>
            </a:r>
            <a:r>
              <a:rPr lang="en-US" sz="1600" dirty="0">
                <a:solidFill>
                  <a:srgbClr val="2207E9"/>
                </a:solidFill>
                <a:hlinkClick r:id="rId7" action="ppaction://hlinkfile"/>
              </a:rPr>
              <a:t> </a:t>
            </a:r>
            <a:r>
              <a:rPr lang="en-US" sz="1600" dirty="0" err="1">
                <a:solidFill>
                  <a:srgbClr val="2207E9"/>
                </a:solidFill>
                <a:hlinkClick r:id="rId7" action="ppaction://hlinkfile"/>
              </a:rPr>
              <a:t>Pokok-Pokok</a:t>
            </a:r>
            <a:r>
              <a:rPr lang="en-US" sz="1600" dirty="0">
                <a:solidFill>
                  <a:srgbClr val="2207E9"/>
                </a:solidFill>
                <a:hlinkClick r:id="rId7" action="ppaction://hlinkfile"/>
              </a:rPr>
              <a:t> </a:t>
            </a:r>
            <a:r>
              <a:rPr lang="en-US" sz="1600" dirty="0" err="1">
                <a:solidFill>
                  <a:srgbClr val="2207E9"/>
                </a:solidFill>
                <a:hlinkClick r:id="rId7" action="ppaction://hlinkfile"/>
              </a:rPr>
              <a:t>Pengelolaan</a:t>
            </a:r>
            <a:r>
              <a:rPr lang="en-US" sz="1600" dirty="0">
                <a:solidFill>
                  <a:srgbClr val="2207E9"/>
                </a:solidFill>
                <a:hlinkClick r:id="rId7" action="ppaction://hlinkfile"/>
              </a:rPr>
              <a:t>   </a:t>
            </a:r>
            <a:r>
              <a:rPr lang="en-US" sz="1600" dirty="0" err="1">
                <a:solidFill>
                  <a:srgbClr val="2207E9"/>
                </a:solidFill>
                <a:hlinkClick r:id="rId7" action="ppaction://hlinkfile"/>
              </a:rPr>
              <a:t>Keuangan</a:t>
            </a:r>
            <a:r>
              <a:rPr lang="en-US" sz="1600" dirty="0">
                <a:solidFill>
                  <a:srgbClr val="2207E9"/>
                </a:solidFill>
                <a:hlinkClick r:id="rId7" action="ppaction://hlinkfile"/>
              </a:rPr>
              <a:t> Daerah</a:t>
            </a:r>
            <a:endParaRPr lang="en-US" sz="1600" b="1" u="sng" dirty="0">
              <a:solidFill>
                <a:srgbClr val="2207E9"/>
              </a:solidFill>
            </a:endParaRPr>
          </a:p>
          <a:p>
            <a:pPr>
              <a:defRPr/>
            </a:pPr>
            <a:r>
              <a:rPr lang="id-ID" altLang="en-US" sz="1600" b="1" dirty="0">
                <a:solidFill>
                  <a:srgbClr val="2207E9"/>
                </a:solidFill>
              </a:rPr>
              <a:t>2. </a:t>
            </a:r>
            <a:r>
              <a:rPr lang="id-ID" altLang="en-US" sz="1600" dirty="0">
                <a:solidFill>
                  <a:srgbClr val="2207E9"/>
                </a:solidFill>
                <a:hlinkClick r:id="rId8" action="ppaction://hlinkfile"/>
              </a:rPr>
              <a:t>Perwali No.14 un 2014 Sistem Akuntansi Pemda</a:t>
            </a:r>
          </a:p>
          <a:p>
            <a:pPr>
              <a:defRPr/>
            </a:pPr>
            <a:r>
              <a:rPr lang="id-ID" altLang="en-US" sz="1600" dirty="0">
                <a:solidFill>
                  <a:srgbClr val="2207E9"/>
                </a:solidFill>
              </a:rPr>
              <a:t>3. </a:t>
            </a:r>
            <a:r>
              <a:rPr lang="id-ID" altLang="en-US" sz="1600" dirty="0">
                <a:solidFill>
                  <a:srgbClr val="2207E9"/>
                </a:solidFill>
                <a:hlinkClick r:id="rId9" action="ppaction://hlinkfile"/>
              </a:rPr>
              <a:t>Perwal 75/2015 Sistem dan Prosedur Penatausahaan Keuangan Daerah</a:t>
            </a:r>
          </a:p>
          <a:p>
            <a:pPr>
              <a:defRPr/>
            </a:pPr>
            <a:r>
              <a:rPr lang="id-ID" altLang="en-US" sz="2000" dirty="0">
                <a:solidFill>
                  <a:srgbClr val="2207E9"/>
                </a:solidFill>
              </a:rPr>
              <a:t>4.</a:t>
            </a:r>
            <a:r>
              <a:rPr lang="id-ID" altLang="en-US" sz="1600" dirty="0">
                <a:solidFill>
                  <a:srgbClr val="2207E9"/>
                </a:solidFill>
                <a:hlinkClick r:id="rId10" action="ppaction://hlinkfile"/>
              </a:rPr>
              <a:t> Perwali 125/2018 Kebijakan Akuntansi Pemkot Mercure</a:t>
            </a:r>
            <a:endParaRPr lang="id-ID" altLang="en-US" sz="1600" dirty="0">
              <a:solidFill>
                <a:srgbClr val="2207E9"/>
              </a:solidFill>
            </a:endParaRPr>
          </a:p>
        </p:txBody>
      </p:sp>
      <p:sp>
        <p:nvSpPr>
          <p:cNvPr id="9" name="Rectangle 8"/>
          <p:cNvSpPr/>
          <p:nvPr/>
        </p:nvSpPr>
        <p:spPr>
          <a:xfrm>
            <a:off x="122238" y="4489451"/>
            <a:ext cx="9021762" cy="23685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lgn="just">
              <a:defRPr/>
            </a:pPr>
            <a:r>
              <a:rPr lang="en-US" sz="2000" b="1" dirty="0">
                <a:solidFill>
                  <a:schemeClr val="tx1"/>
                </a:solidFill>
              </a:rPr>
              <a:t>Level 3</a:t>
            </a:r>
            <a:endParaRPr lang="en-US" sz="800" b="1" dirty="0">
              <a:solidFill>
                <a:schemeClr val="tx1"/>
              </a:solidFill>
            </a:endParaRPr>
          </a:p>
          <a:p>
            <a:pPr marL="342900" indent="-342900" algn="just">
              <a:buFontTx/>
              <a:buAutoNum type="arabicParenR"/>
              <a:defRPr/>
            </a:pPr>
            <a:r>
              <a:rPr lang="en-US" sz="1400" dirty="0" err="1">
                <a:solidFill>
                  <a:schemeClr val="tx1"/>
                </a:solidFill>
              </a:rPr>
              <a:t>Penerbitan</a:t>
            </a:r>
            <a:r>
              <a:rPr lang="en-US" sz="1400" dirty="0">
                <a:solidFill>
                  <a:schemeClr val="tx1"/>
                </a:solidFill>
              </a:rPr>
              <a:t> SPP, SPM </a:t>
            </a:r>
            <a:r>
              <a:rPr lang="en-US" sz="1400" dirty="0" err="1">
                <a:solidFill>
                  <a:schemeClr val="tx1"/>
                </a:solidFill>
              </a:rPr>
              <a:t>dan</a:t>
            </a:r>
            <a:r>
              <a:rPr lang="en-US" sz="1400" dirty="0">
                <a:solidFill>
                  <a:schemeClr val="tx1"/>
                </a:solidFill>
              </a:rPr>
              <a:t> SP2D </a:t>
            </a:r>
            <a:r>
              <a:rPr lang="en-US" sz="1400" dirty="0" err="1">
                <a:solidFill>
                  <a:schemeClr val="tx1"/>
                </a:solidFill>
              </a:rPr>
              <a:t>serta</a:t>
            </a:r>
            <a:r>
              <a:rPr lang="en-US" sz="1400" dirty="0">
                <a:solidFill>
                  <a:schemeClr val="tx1"/>
                </a:solidFill>
              </a:rPr>
              <a:t> </a:t>
            </a:r>
            <a:r>
              <a:rPr lang="en-US" sz="1400" dirty="0" err="1">
                <a:solidFill>
                  <a:schemeClr val="tx1"/>
                </a:solidFill>
              </a:rPr>
              <a:t>dokumen</a:t>
            </a:r>
            <a:r>
              <a:rPr lang="en-US" sz="1400" dirty="0">
                <a:solidFill>
                  <a:schemeClr val="tx1"/>
                </a:solidFill>
              </a:rPr>
              <a:t> </a:t>
            </a:r>
            <a:r>
              <a:rPr lang="en-US" sz="1400" dirty="0" err="1">
                <a:solidFill>
                  <a:schemeClr val="tx1"/>
                </a:solidFill>
              </a:rPr>
              <a:t>lainnya</a:t>
            </a:r>
            <a:r>
              <a:rPr lang="en-US" sz="1400" dirty="0">
                <a:solidFill>
                  <a:schemeClr val="tx1"/>
                </a:solidFill>
              </a:rPr>
              <a:t> </a:t>
            </a:r>
            <a:r>
              <a:rPr lang="en-US" sz="1400" dirty="0" err="1">
                <a:solidFill>
                  <a:schemeClr val="tx1"/>
                </a:solidFill>
              </a:rPr>
              <a:t>telah</a:t>
            </a:r>
            <a:r>
              <a:rPr lang="en-US" sz="1400" dirty="0">
                <a:solidFill>
                  <a:schemeClr val="tx1"/>
                </a:solidFill>
              </a:rPr>
              <a:t> </a:t>
            </a:r>
            <a:r>
              <a:rPr lang="en-US" sz="1400" dirty="0" err="1">
                <a:solidFill>
                  <a:schemeClr val="tx1"/>
                </a:solidFill>
              </a:rPr>
              <a:t>melibatkan</a:t>
            </a:r>
            <a:r>
              <a:rPr lang="en-US" sz="1400" dirty="0">
                <a:solidFill>
                  <a:schemeClr val="tx1"/>
                </a:solidFill>
              </a:rPr>
              <a:t> </a:t>
            </a:r>
            <a:r>
              <a:rPr lang="en-US" sz="1400" dirty="0" err="1">
                <a:solidFill>
                  <a:schemeClr val="tx1"/>
                </a:solidFill>
              </a:rPr>
              <a:t>pegawai</a:t>
            </a:r>
            <a:r>
              <a:rPr lang="en-US" sz="1400" dirty="0">
                <a:solidFill>
                  <a:schemeClr val="tx1"/>
                </a:solidFill>
              </a:rPr>
              <a:t> </a:t>
            </a:r>
            <a:r>
              <a:rPr lang="en-US" sz="1400" dirty="0" err="1">
                <a:solidFill>
                  <a:schemeClr val="tx1"/>
                </a:solidFill>
              </a:rPr>
              <a:t>pegawai</a:t>
            </a:r>
            <a:r>
              <a:rPr lang="en-US" sz="1400" dirty="0">
                <a:solidFill>
                  <a:schemeClr val="tx1"/>
                </a:solidFill>
              </a:rPr>
              <a:t> yang </a:t>
            </a:r>
            <a:r>
              <a:rPr lang="en-US" sz="1400" dirty="0" err="1">
                <a:solidFill>
                  <a:schemeClr val="tx1"/>
                </a:solidFill>
              </a:rPr>
              <a:t>berbeda</a:t>
            </a:r>
            <a:r>
              <a:rPr lang="en-US" sz="1400" dirty="0">
                <a:solidFill>
                  <a:schemeClr val="tx1"/>
                </a:solidFill>
              </a:rPr>
              <a:t> yang </a:t>
            </a:r>
            <a:r>
              <a:rPr lang="en-US" sz="1400" dirty="0" err="1">
                <a:solidFill>
                  <a:schemeClr val="tx1"/>
                </a:solidFill>
              </a:rPr>
              <a:t>dibuktikan</a:t>
            </a:r>
            <a:r>
              <a:rPr lang="en-US" sz="1400" dirty="0">
                <a:solidFill>
                  <a:schemeClr val="tx1"/>
                </a:solidFill>
              </a:rPr>
              <a:t> </a:t>
            </a:r>
            <a:r>
              <a:rPr lang="en-US" sz="1400" dirty="0" err="1">
                <a:solidFill>
                  <a:schemeClr val="tx1"/>
                </a:solidFill>
              </a:rPr>
              <a:t>dengan</a:t>
            </a:r>
            <a:r>
              <a:rPr lang="en-US" sz="1400" dirty="0">
                <a:solidFill>
                  <a:schemeClr val="tx1"/>
                </a:solidFill>
              </a:rPr>
              <a:t> </a:t>
            </a:r>
            <a:r>
              <a:rPr lang="en-US" sz="1400" dirty="0" err="1">
                <a:solidFill>
                  <a:schemeClr val="tx1"/>
                </a:solidFill>
              </a:rPr>
              <a:t>antara</a:t>
            </a:r>
            <a:r>
              <a:rPr lang="en-US" sz="1400" dirty="0">
                <a:solidFill>
                  <a:schemeClr val="tx1"/>
                </a:solidFill>
              </a:rPr>
              <a:t> lain </a:t>
            </a:r>
            <a:r>
              <a:rPr lang="en-US" sz="1400" dirty="0" err="1">
                <a:solidFill>
                  <a:schemeClr val="tx1"/>
                </a:solidFill>
              </a:rPr>
              <a:t>ditetapkannya</a:t>
            </a:r>
            <a:r>
              <a:rPr lang="en-US" sz="1400" dirty="0">
                <a:solidFill>
                  <a:schemeClr val="tx1"/>
                </a:solidFill>
              </a:rPr>
              <a:t> SK </a:t>
            </a:r>
            <a:r>
              <a:rPr lang="id-ID" altLang="en-US" sz="1400" dirty="0">
                <a:solidFill>
                  <a:schemeClr val="tx1"/>
                </a:solidFill>
              </a:rPr>
              <a:t>Walikota Mercure</a:t>
            </a:r>
            <a:r>
              <a:rPr lang="en-US" sz="1400" dirty="0">
                <a:solidFill>
                  <a:schemeClr val="tx1"/>
                </a:solidFill>
              </a:rPr>
              <a:t> </a:t>
            </a:r>
            <a:r>
              <a:rPr lang="en-US" sz="1400" dirty="0" err="1">
                <a:solidFill>
                  <a:schemeClr val="tx1"/>
                </a:solidFill>
              </a:rPr>
              <a:t>tentang</a:t>
            </a:r>
            <a:r>
              <a:rPr lang="en-US" sz="1400" dirty="0">
                <a:solidFill>
                  <a:schemeClr val="tx1"/>
                </a:solidFill>
              </a:rPr>
              <a:t> </a:t>
            </a:r>
            <a:r>
              <a:rPr lang="en-US" sz="1400" dirty="0" err="1">
                <a:solidFill>
                  <a:schemeClr val="tx1"/>
                </a:solidFill>
              </a:rPr>
              <a:t>penunjukan</a:t>
            </a:r>
            <a:r>
              <a:rPr lang="en-US" sz="1400" dirty="0">
                <a:solidFill>
                  <a:schemeClr val="tx1"/>
                </a:solidFill>
              </a:rPr>
              <a:t> </a:t>
            </a:r>
            <a:r>
              <a:rPr lang="en-US" sz="1400" dirty="0" err="1">
                <a:solidFill>
                  <a:schemeClr val="tx1"/>
                </a:solidFill>
              </a:rPr>
              <a:t>Bendahara</a:t>
            </a:r>
            <a:r>
              <a:rPr lang="en-US" sz="1400" dirty="0">
                <a:solidFill>
                  <a:schemeClr val="tx1"/>
                </a:solidFill>
              </a:rPr>
              <a:t> </a:t>
            </a:r>
            <a:r>
              <a:rPr lang="en-US" sz="1400" dirty="0" err="1">
                <a:solidFill>
                  <a:schemeClr val="tx1"/>
                </a:solidFill>
              </a:rPr>
              <a:t>Umum</a:t>
            </a:r>
            <a:r>
              <a:rPr lang="en-US" sz="1400" dirty="0">
                <a:solidFill>
                  <a:schemeClr val="tx1"/>
                </a:solidFill>
              </a:rPr>
              <a:t> Daerah yang </a:t>
            </a:r>
            <a:r>
              <a:rPr lang="en-US" sz="1400" dirty="0" err="1">
                <a:solidFill>
                  <a:schemeClr val="tx1"/>
                </a:solidFill>
              </a:rPr>
              <a:t>mempunyai</a:t>
            </a:r>
            <a:r>
              <a:rPr lang="en-US" sz="1400" dirty="0">
                <a:solidFill>
                  <a:schemeClr val="tx1"/>
                </a:solidFill>
              </a:rPr>
              <a:t> </a:t>
            </a:r>
            <a:r>
              <a:rPr lang="en-US" sz="1400" dirty="0" err="1">
                <a:solidFill>
                  <a:schemeClr val="tx1"/>
                </a:solidFill>
              </a:rPr>
              <a:t>kewenangan</a:t>
            </a:r>
            <a:r>
              <a:rPr lang="en-US" sz="1400" dirty="0">
                <a:solidFill>
                  <a:schemeClr val="tx1"/>
                </a:solidFill>
              </a:rPr>
              <a:t> </a:t>
            </a:r>
            <a:r>
              <a:rPr lang="en-US" sz="1400" dirty="0" err="1">
                <a:solidFill>
                  <a:schemeClr val="tx1"/>
                </a:solidFill>
              </a:rPr>
              <a:t>untuk</a:t>
            </a:r>
            <a:r>
              <a:rPr lang="en-US" sz="1400" dirty="0">
                <a:solidFill>
                  <a:schemeClr val="tx1"/>
                </a:solidFill>
              </a:rPr>
              <a:t> </a:t>
            </a:r>
            <a:r>
              <a:rPr lang="en-US" sz="1400" dirty="0" err="1">
                <a:solidFill>
                  <a:schemeClr val="tx1"/>
                </a:solidFill>
              </a:rPr>
              <a:t>menerbitkan</a:t>
            </a:r>
            <a:r>
              <a:rPr lang="en-US" sz="1400" dirty="0">
                <a:solidFill>
                  <a:schemeClr val="tx1"/>
                </a:solidFill>
              </a:rPr>
              <a:t> </a:t>
            </a:r>
            <a:r>
              <a:rPr lang="en-US" sz="1400" dirty="0" err="1">
                <a:solidFill>
                  <a:schemeClr val="tx1"/>
                </a:solidFill>
              </a:rPr>
              <a:t>dan</a:t>
            </a:r>
            <a:r>
              <a:rPr lang="en-US" sz="1400" dirty="0">
                <a:solidFill>
                  <a:schemeClr val="tx1"/>
                </a:solidFill>
              </a:rPr>
              <a:t> </a:t>
            </a:r>
            <a:r>
              <a:rPr lang="en-US" sz="1400" dirty="0" err="1">
                <a:solidFill>
                  <a:schemeClr val="tx1"/>
                </a:solidFill>
              </a:rPr>
              <a:t>menandatangani</a:t>
            </a:r>
            <a:r>
              <a:rPr lang="en-US" sz="1400" dirty="0">
                <a:solidFill>
                  <a:schemeClr val="tx1"/>
                </a:solidFill>
              </a:rPr>
              <a:t> SP2D </a:t>
            </a:r>
          </a:p>
          <a:p>
            <a:pPr marL="342900" indent="-342900" algn="just">
              <a:buFontTx/>
              <a:buAutoNum type="arabicParenR"/>
              <a:defRPr/>
            </a:pPr>
            <a:r>
              <a:rPr lang="en-US" sz="1400" dirty="0" err="1">
                <a:solidFill>
                  <a:schemeClr val="tx1"/>
                </a:solidFill>
              </a:rPr>
              <a:t>Pimpinan</a:t>
            </a:r>
            <a:r>
              <a:rPr lang="en-US" sz="1400" dirty="0">
                <a:solidFill>
                  <a:schemeClr val="tx1"/>
                </a:solidFill>
              </a:rPr>
              <a:t> </a:t>
            </a:r>
            <a:r>
              <a:rPr lang="en-US" sz="1400" dirty="0" err="1">
                <a:solidFill>
                  <a:schemeClr val="tx1"/>
                </a:solidFill>
              </a:rPr>
              <a:t>perangkat</a:t>
            </a:r>
            <a:r>
              <a:rPr lang="en-US" sz="1400" dirty="0">
                <a:solidFill>
                  <a:schemeClr val="tx1"/>
                </a:solidFill>
              </a:rPr>
              <a:t> </a:t>
            </a:r>
            <a:r>
              <a:rPr lang="en-US" sz="1400" dirty="0" err="1">
                <a:solidFill>
                  <a:schemeClr val="tx1"/>
                </a:solidFill>
              </a:rPr>
              <a:t>daerah</a:t>
            </a:r>
            <a:r>
              <a:rPr lang="en-US" sz="1400" dirty="0">
                <a:solidFill>
                  <a:schemeClr val="tx1"/>
                </a:solidFill>
              </a:rPr>
              <a:t> </a:t>
            </a:r>
            <a:r>
              <a:rPr lang="en-US" sz="1400" dirty="0" err="1">
                <a:solidFill>
                  <a:schemeClr val="tx1"/>
                </a:solidFill>
              </a:rPr>
              <a:t>selaku</a:t>
            </a:r>
            <a:r>
              <a:rPr lang="en-US" sz="1400" dirty="0">
                <a:solidFill>
                  <a:schemeClr val="tx1"/>
                </a:solidFill>
              </a:rPr>
              <a:t> </a:t>
            </a:r>
            <a:r>
              <a:rPr lang="en-US" sz="1400" dirty="0" err="1">
                <a:solidFill>
                  <a:schemeClr val="tx1"/>
                </a:solidFill>
              </a:rPr>
              <a:t>pengguna</a:t>
            </a:r>
            <a:r>
              <a:rPr lang="en-US" sz="1400" dirty="0">
                <a:solidFill>
                  <a:schemeClr val="tx1"/>
                </a:solidFill>
              </a:rPr>
              <a:t> </a:t>
            </a:r>
            <a:r>
              <a:rPr lang="en-US" sz="1400" dirty="0" err="1">
                <a:solidFill>
                  <a:schemeClr val="tx1"/>
                </a:solidFill>
              </a:rPr>
              <a:t>anggaran</a:t>
            </a:r>
            <a:r>
              <a:rPr lang="en-US" sz="1400" dirty="0">
                <a:solidFill>
                  <a:schemeClr val="tx1"/>
                </a:solidFill>
              </a:rPr>
              <a:t> </a:t>
            </a:r>
            <a:r>
              <a:rPr lang="en-US" sz="1400" dirty="0" err="1">
                <a:solidFill>
                  <a:schemeClr val="tx1"/>
                </a:solidFill>
              </a:rPr>
              <a:t>mempunyai</a:t>
            </a:r>
            <a:r>
              <a:rPr lang="en-US" sz="1400" dirty="0">
                <a:solidFill>
                  <a:schemeClr val="tx1"/>
                </a:solidFill>
              </a:rPr>
              <a:t> </a:t>
            </a:r>
            <a:r>
              <a:rPr lang="en-US" sz="1400" dirty="0" err="1">
                <a:solidFill>
                  <a:schemeClr val="tx1"/>
                </a:solidFill>
              </a:rPr>
              <a:t>kewenangan</a:t>
            </a:r>
            <a:r>
              <a:rPr lang="en-US" sz="1400" dirty="0">
                <a:solidFill>
                  <a:schemeClr val="tx1"/>
                </a:solidFill>
              </a:rPr>
              <a:t> </a:t>
            </a:r>
            <a:r>
              <a:rPr lang="en-US" sz="1400" dirty="0" err="1">
                <a:solidFill>
                  <a:schemeClr val="tx1"/>
                </a:solidFill>
              </a:rPr>
              <a:t>menandatangani</a:t>
            </a:r>
            <a:r>
              <a:rPr lang="en-US" sz="1400" dirty="0">
                <a:solidFill>
                  <a:schemeClr val="tx1"/>
                </a:solidFill>
              </a:rPr>
              <a:t> SPM </a:t>
            </a:r>
            <a:r>
              <a:rPr lang="en-US" sz="1400" dirty="0" err="1">
                <a:solidFill>
                  <a:schemeClr val="tx1"/>
                </a:solidFill>
              </a:rPr>
              <a:t>dan</a:t>
            </a:r>
            <a:r>
              <a:rPr lang="en-US" sz="1400" dirty="0">
                <a:solidFill>
                  <a:schemeClr val="tx1"/>
                </a:solidFill>
              </a:rPr>
              <a:t> </a:t>
            </a:r>
            <a:r>
              <a:rPr lang="en-US" sz="1400" dirty="0" err="1">
                <a:solidFill>
                  <a:schemeClr val="tx1"/>
                </a:solidFill>
              </a:rPr>
              <a:t>untuk</a:t>
            </a:r>
            <a:r>
              <a:rPr lang="en-US" sz="1400" dirty="0">
                <a:solidFill>
                  <a:schemeClr val="tx1"/>
                </a:solidFill>
              </a:rPr>
              <a:t> </a:t>
            </a:r>
            <a:r>
              <a:rPr lang="en-US" sz="1400" dirty="0" err="1">
                <a:solidFill>
                  <a:schemeClr val="tx1"/>
                </a:solidFill>
              </a:rPr>
              <a:t>mengetahui</a:t>
            </a:r>
            <a:r>
              <a:rPr lang="en-US" sz="1400" dirty="0">
                <a:solidFill>
                  <a:schemeClr val="tx1"/>
                </a:solidFill>
              </a:rPr>
              <a:t> </a:t>
            </a:r>
            <a:r>
              <a:rPr lang="en-US" sz="1400" dirty="0" err="1">
                <a:solidFill>
                  <a:schemeClr val="tx1"/>
                </a:solidFill>
              </a:rPr>
              <a:t>atas</a:t>
            </a:r>
            <a:r>
              <a:rPr lang="en-US" sz="1400" dirty="0">
                <a:solidFill>
                  <a:schemeClr val="tx1"/>
                </a:solidFill>
              </a:rPr>
              <a:t>  surat </a:t>
            </a:r>
            <a:r>
              <a:rPr lang="en-US" sz="1400" dirty="0" err="1">
                <a:solidFill>
                  <a:schemeClr val="tx1"/>
                </a:solidFill>
              </a:rPr>
              <a:t>keterangan</a:t>
            </a:r>
            <a:r>
              <a:rPr lang="en-US" sz="1400" dirty="0">
                <a:solidFill>
                  <a:schemeClr val="tx1"/>
                </a:solidFill>
              </a:rPr>
              <a:t> </a:t>
            </a:r>
            <a:r>
              <a:rPr lang="en-US" sz="1400" dirty="0" err="1">
                <a:solidFill>
                  <a:schemeClr val="tx1"/>
                </a:solidFill>
              </a:rPr>
              <a:t>tanggung</a:t>
            </a:r>
            <a:r>
              <a:rPr lang="en-US" sz="1400" dirty="0">
                <a:solidFill>
                  <a:schemeClr val="tx1"/>
                </a:solidFill>
              </a:rPr>
              <a:t> </a:t>
            </a:r>
            <a:r>
              <a:rPr lang="en-US" sz="1400" dirty="0" err="1">
                <a:solidFill>
                  <a:schemeClr val="tx1"/>
                </a:solidFill>
              </a:rPr>
              <a:t>jawab</a:t>
            </a:r>
            <a:r>
              <a:rPr lang="en-US" sz="1400" dirty="0">
                <a:solidFill>
                  <a:schemeClr val="tx1"/>
                </a:solidFill>
              </a:rPr>
              <a:t> </a:t>
            </a:r>
            <a:r>
              <a:rPr lang="en-US" sz="1400" dirty="0" err="1">
                <a:solidFill>
                  <a:schemeClr val="tx1"/>
                </a:solidFill>
              </a:rPr>
              <a:t>mutlak</a:t>
            </a:r>
            <a:r>
              <a:rPr lang="en-US" sz="1400" dirty="0">
                <a:solidFill>
                  <a:schemeClr val="tx1"/>
                </a:solidFill>
              </a:rPr>
              <a:t>, </a:t>
            </a:r>
            <a:r>
              <a:rPr lang="en-US" sz="1400" dirty="0" err="1">
                <a:solidFill>
                  <a:schemeClr val="tx1"/>
                </a:solidFill>
              </a:rPr>
              <a:t>kuitansi</a:t>
            </a:r>
            <a:r>
              <a:rPr lang="en-US" sz="1400" dirty="0">
                <a:solidFill>
                  <a:schemeClr val="tx1"/>
                </a:solidFill>
              </a:rPr>
              <a:t> </a:t>
            </a:r>
            <a:r>
              <a:rPr lang="en-US" sz="1400" dirty="0" err="1">
                <a:solidFill>
                  <a:schemeClr val="tx1"/>
                </a:solidFill>
              </a:rPr>
              <a:t>dan</a:t>
            </a:r>
            <a:r>
              <a:rPr lang="en-US" sz="1400" dirty="0">
                <a:solidFill>
                  <a:schemeClr val="tx1"/>
                </a:solidFill>
              </a:rPr>
              <a:t> </a:t>
            </a:r>
            <a:r>
              <a:rPr lang="en-US" sz="1400" dirty="0" err="1">
                <a:solidFill>
                  <a:schemeClr val="tx1"/>
                </a:solidFill>
              </a:rPr>
              <a:t>berita</a:t>
            </a:r>
            <a:r>
              <a:rPr lang="en-US" sz="1400" dirty="0">
                <a:solidFill>
                  <a:schemeClr val="tx1"/>
                </a:solidFill>
              </a:rPr>
              <a:t> </a:t>
            </a:r>
            <a:r>
              <a:rPr lang="en-US" sz="1400" dirty="0" err="1">
                <a:solidFill>
                  <a:schemeClr val="tx1"/>
                </a:solidFill>
              </a:rPr>
              <a:t>acara</a:t>
            </a:r>
            <a:r>
              <a:rPr lang="en-US" sz="1400" dirty="0">
                <a:solidFill>
                  <a:schemeClr val="tx1"/>
                </a:solidFill>
              </a:rPr>
              <a:t> </a:t>
            </a:r>
            <a:r>
              <a:rPr lang="en-US" sz="1400" dirty="0" err="1">
                <a:solidFill>
                  <a:schemeClr val="tx1"/>
                </a:solidFill>
              </a:rPr>
              <a:t>pembayaran</a:t>
            </a:r>
            <a:r>
              <a:rPr lang="en-US" sz="1400" dirty="0">
                <a:solidFill>
                  <a:schemeClr val="tx1"/>
                </a:solidFill>
              </a:rPr>
              <a:t>.</a:t>
            </a:r>
          </a:p>
          <a:p>
            <a:pPr marL="342900" indent="-342900" algn="just">
              <a:buFontTx/>
              <a:buAutoNum type="arabicParenR"/>
              <a:defRPr/>
            </a:pPr>
            <a:r>
              <a:rPr lang="en-US" sz="1400" dirty="0" err="1">
                <a:solidFill>
                  <a:schemeClr val="tx1"/>
                </a:solidFill>
              </a:rPr>
              <a:t>Bendahara</a:t>
            </a:r>
            <a:r>
              <a:rPr lang="en-US" sz="1400" dirty="0">
                <a:solidFill>
                  <a:schemeClr val="tx1"/>
                </a:solidFill>
              </a:rPr>
              <a:t> </a:t>
            </a:r>
            <a:r>
              <a:rPr lang="en-US" sz="1400" dirty="0" err="1">
                <a:solidFill>
                  <a:schemeClr val="tx1"/>
                </a:solidFill>
              </a:rPr>
              <a:t>Pengeluaran</a:t>
            </a:r>
            <a:r>
              <a:rPr lang="en-US" sz="1400" dirty="0">
                <a:solidFill>
                  <a:schemeClr val="tx1"/>
                </a:solidFill>
              </a:rPr>
              <a:t> </a:t>
            </a:r>
            <a:r>
              <a:rPr lang="en-US" sz="1400" dirty="0" err="1">
                <a:solidFill>
                  <a:schemeClr val="tx1"/>
                </a:solidFill>
              </a:rPr>
              <a:t>membuat</a:t>
            </a:r>
            <a:r>
              <a:rPr lang="en-US" sz="1400" dirty="0">
                <a:solidFill>
                  <a:schemeClr val="tx1"/>
                </a:solidFill>
              </a:rPr>
              <a:t> </a:t>
            </a:r>
            <a:r>
              <a:rPr lang="en-US" sz="1400" dirty="0" err="1">
                <a:solidFill>
                  <a:schemeClr val="tx1"/>
                </a:solidFill>
              </a:rPr>
              <a:t>dan</a:t>
            </a:r>
            <a:r>
              <a:rPr lang="en-US" sz="1400" dirty="0">
                <a:solidFill>
                  <a:schemeClr val="tx1"/>
                </a:solidFill>
              </a:rPr>
              <a:t> </a:t>
            </a:r>
            <a:r>
              <a:rPr lang="en-US" sz="1400" dirty="0" err="1">
                <a:solidFill>
                  <a:schemeClr val="tx1"/>
                </a:solidFill>
              </a:rPr>
              <a:t>menandatangani</a:t>
            </a:r>
            <a:r>
              <a:rPr lang="en-US" sz="1400" dirty="0">
                <a:solidFill>
                  <a:schemeClr val="tx1"/>
                </a:solidFill>
              </a:rPr>
              <a:t> </a:t>
            </a:r>
            <a:r>
              <a:rPr lang="en-US" sz="1400" dirty="0" err="1">
                <a:solidFill>
                  <a:schemeClr val="tx1"/>
                </a:solidFill>
              </a:rPr>
              <a:t>kuitansi</a:t>
            </a:r>
            <a:r>
              <a:rPr lang="en-US" sz="1400" dirty="0">
                <a:solidFill>
                  <a:schemeClr val="tx1"/>
                </a:solidFill>
              </a:rPr>
              <a:t> </a:t>
            </a:r>
            <a:r>
              <a:rPr lang="en-US" sz="1400" dirty="0" err="1">
                <a:solidFill>
                  <a:schemeClr val="tx1"/>
                </a:solidFill>
              </a:rPr>
              <a:t>dan</a:t>
            </a:r>
            <a:r>
              <a:rPr lang="en-US" sz="1400" dirty="0">
                <a:solidFill>
                  <a:schemeClr val="tx1"/>
                </a:solidFill>
              </a:rPr>
              <a:t> SPP </a:t>
            </a:r>
            <a:r>
              <a:rPr lang="en-US" sz="1400" dirty="0" err="1">
                <a:solidFill>
                  <a:schemeClr val="tx1"/>
                </a:solidFill>
              </a:rPr>
              <a:t>Langsung</a:t>
            </a:r>
            <a:r>
              <a:rPr lang="en-US" sz="1400" dirty="0">
                <a:solidFill>
                  <a:schemeClr val="tx1"/>
                </a:solidFill>
              </a:rPr>
              <a:t> </a:t>
            </a:r>
            <a:r>
              <a:rPr lang="en-US" sz="1400" dirty="0" err="1">
                <a:solidFill>
                  <a:schemeClr val="tx1"/>
                </a:solidFill>
              </a:rPr>
              <a:t>Barang</a:t>
            </a:r>
            <a:r>
              <a:rPr lang="en-US" sz="1400" dirty="0">
                <a:solidFill>
                  <a:schemeClr val="tx1"/>
                </a:solidFill>
              </a:rPr>
              <a:t> </a:t>
            </a:r>
            <a:r>
              <a:rPr lang="en-US" sz="1400" dirty="0" err="1">
                <a:solidFill>
                  <a:schemeClr val="tx1"/>
                </a:solidFill>
              </a:rPr>
              <a:t>dan</a:t>
            </a:r>
            <a:r>
              <a:rPr lang="en-US" sz="1400" dirty="0">
                <a:solidFill>
                  <a:schemeClr val="tx1"/>
                </a:solidFill>
              </a:rPr>
              <a:t> </a:t>
            </a:r>
            <a:r>
              <a:rPr lang="en-US" sz="1400" dirty="0" err="1">
                <a:solidFill>
                  <a:schemeClr val="tx1"/>
                </a:solidFill>
              </a:rPr>
              <a:t>Jasa</a:t>
            </a:r>
            <a:r>
              <a:rPr lang="en-US" sz="1400" dirty="0">
                <a:solidFill>
                  <a:schemeClr val="tx1"/>
                </a:solidFill>
              </a:rPr>
              <a:t> </a:t>
            </a:r>
          </a:p>
          <a:p>
            <a:pPr marL="342900" indent="-342900" algn="just">
              <a:buFontTx/>
              <a:buAutoNum type="arabicParenR"/>
              <a:defRPr/>
            </a:pPr>
            <a:r>
              <a:rPr lang="en-US" sz="1400" dirty="0" err="1">
                <a:solidFill>
                  <a:schemeClr val="tx1"/>
                </a:solidFill>
              </a:rPr>
              <a:t>Bukti</a:t>
            </a:r>
            <a:r>
              <a:rPr lang="en-US" sz="1400" dirty="0">
                <a:solidFill>
                  <a:schemeClr val="tx1"/>
                </a:solidFill>
              </a:rPr>
              <a:t> </a:t>
            </a:r>
            <a:r>
              <a:rPr lang="en-US" sz="1400" dirty="0" err="1">
                <a:solidFill>
                  <a:schemeClr val="tx1"/>
                </a:solidFill>
              </a:rPr>
              <a:t>kelengkapan</a:t>
            </a:r>
            <a:r>
              <a:rPr lang="en-US" sz="1400" dirty="0">
                <a:solidFill>
                  <a:schemeClr val="tx1"/>
                </a:solidFill>
              </a:rPr>
              <a:t> </a:t>
            </a:r>
            <a:r>
              <a:rPr lang="en-US" sz="1400" dirty="0" err="1">
                <a:solidFill>
                  <a:schemeClr val="tx1"/>
                </a:solidFill>
              </a:rPr>
              <a:t>syarat</a:t>
            </a:r>
            <a:r>
              <a:rPr lang="en-US" sz="1400" dirty="0">
                <a:solidFill>
                  <a:schemeClr val="tx1"/>
                </a:solidFill>
              </a:rPr>
              <a:t> </a:t>
            </a:r>
            <a:r>
              <a:rPr lang="en-US" sz="1400" dirty="0" err="1">
                <a:solidFill>
                  <a:schemeClr val="tx1"/>
                </a:solidFill>
              </a:rPr>
              <a:t>kelengkapan</a:t>
            </a:r>
            <a:r>
              <a:rPr lang="en-US" sz="1400" dirty="0">
                <a:solidFill>
                  <a:schemeClr val="tx1"/>
                </a:solidFill>
              </a:rPr>
              <a:t> </a:t>
            </a:r>
            <a:r>
              <a:rPr lang="en-US" sz="1400" dirty="0" err="1">
                <a:solidFill>
                  <a:schemeClr val="tx1"/>
                </a:solidFill>
              </a:rPr>
              <a:t>dokumen</a:t>
            </a:r>
            <a:r>
              <a:rPr lang="en-US" sz="1400" dirty="0">
                <a:solidFill>
                  <a:schemeClr val="tx1"/>
                </a:solidFill>
              </a:rPr>
              <a:t> SPP </a:t>
            </a:r>
            <a:r>
              <a:rPr lang="en-US" sz="1400" dirty="0" err="1">
                <a:solidFill>
                  <a:schemeClr val="tx1"/>
                </a:solidFill>
              </a:rPr>
              <a:t>dan</a:t>
            </a:r>
            <a:r>
              <a:rPr lang="en-US" sz="1400" dirty="0">
                <a:solidFill>
                  <a:schemeClr val="tx1"/>
                </a:solidFill>
              </a:rPr>
              <a:t> </a:t>
            </a:r>
            <a:r>
              <a:rPr lang="en-US" sz="1400" dirty="0" err="1">
                <a:solidFill>
                  <a:schemeClr val="tx1"/>
                </a:solidFill>
              </a:rPr>
              <a:t>penerbitan</a:t>
            </a:r>
            <a:r>
              <a:rPr lang="en-US" sz="1400" dirty="0">
                <a:solidFill>
                  <a:schemeClr val="tx1"/>
                </a:solidFill>
              </a:rPr>
              <a:t> SP2D </a:t>
            </a:r>
            <a:r>
              <a:rPr lang="en-US" sz="1400" dirty="0" err="1">
                <a:solidFill>
                  <a:schemeClr val="tx1"/>
                </a:solidFill>
              </a:rPr>
              <a:t>telah</a:t>
            </a:r>
            <a:r>
              <a:rPr lang="en-US" sz="1400" dirty="0">
                <a:solidFill>
                  <a:schemeClr val="tx1"/>
                </a:solidFill>
              </a:rPr>
              <a:t> </a:t>
            </a:r>
            <a:r>
              <a:rPr lang="en-US" sz="1400" dirty="0" err="1">
                <a:solidFill>
                  <a:schemeClr val="tx1"/>
                </a:solidFill>
              </a:rPr>
              <a:t>sesuai</a:t>
            </a:r>
            <a:r>
              <a:rPr lang="en-US" sz="1400" dirty="0">
                <a:solidFill>
                  <a:schemeClr val="tx1"/>
                </a:solidFill>
              </a:rPr>
              <a:t> checklist yang </a:t>
            </a:r>
            <a:r>
              <a:rPr lang="en-US" sz="1400" dirty="0" err="1">
                <a:solidFill>
                  <a:schemeClr val="tx1"/>
                </a:solidFill>
              </a:rPr>
              <a:t>ditandatangani</a:t>
            </a:r>
            <a:r>
              <a:rPr lang="en-US" sz="1400" dirty="0">
                <a:solidFill>
                  <a:schemeClr val="tx1"/>
                </a:solidFill>
              </a:rPr>
              <a:t> </a:t>
            </a:r>
            <a:r>
              <a:rPr lang="en-US" sz="1400" dirty="0" err="1">
                <a:solidFill>
                  <a:schemeClr val="tx1"/>
                </a:solidFill>
              </a:rPr>
              <a:t>oleh</a:t>
            </a:r>
            <a:r>
              <a:rPr lang="en-US" sz="1400" dirty="0">
                <a:solidFill>
                  <a:schemeClr val="tx1"/>
                </a:solidFill>
              </a:rPr>
              <a:t> </a:t>
            </a:r>
            <a:r>
              <a:rPr lang="en-US" sz="1400" dirty="0" err="1">
                <a:solidFill>
                  <a:schemeClr val="tx1"/>
                </a:solidFill>
              </a:rPr>
              <a:t>masing-masing</a:t>
            </a:r>
            <a:r>
              <a:rPr lang="en-US" sz="1400" dirty="0">
                <a:solidFill>
                  <a:schemeClr val="tx1"/>
                </a:solidFill>
              </a:rPr>
              <a:t> </a:t>
            </a:r>
            <a:r>
              <a:rPr lang="en-US" sz="1400" dirty="0" err="1">
                <a:solidFill>
                  <a:schemeClr val="tx1"/>
                </a:solidFill>
              </a:rPr>
              <a:t>verifikator</a:t>
            </a:r>
            <a:r>
              <a:rPr lang="en-US" sz="1400" dirty="0">
                <a:solidFill>
                  <a:schemeClr val="tx1"/>
                </a:solidFill>
              </a:rPr>
              <a:t>.</a:t>
            </a:r>
          </a:p>
          <a:p>
            <a:pPr>
              <a:defRPr/>
            </a:pPr>
            <a:endParaRPr lang="en-US" sz="1400" b="1" dirty="0">
              <a:solidFill>
                <a:srgbClr val="2207E9"/>
              </a:solidFill>
            </a:endParaRPr>
          </a:p>
          <a:p>
            <a:pPr>
              <a:defRPr/>
            </a:pPr>
            <a:endParaRPr lang="en-US" sz="2000" b="1" dirty="0">
              <a:solidFill>
                <a:srgbClr val="2207E9"/>
              </a:solidFill>
            </a:endParaRPr>
          </a:p>
          <a:p>
            <a:pPr>
              <a:defRPr/>
            </a:pPr>
            <a:endParaRPr lang="en-US" sz="1400" dirty="0">
              <a:solidFill>
                <a:srgbClr val="2207E9"/>
              </a:solidFill>
            </a:endParaRPr>
          </a:p>
        </p:txBody>
      </p:sp>
    </p:spTree>
    <p:extLst>
      <p:ext uri="{BB962C8B-B14F-4D97-AF65-F5344CB8AC3E}">
        <p14:creationId xmlns:p14="http://schemas.microsoft.com/office/powerpoint/2010/main" val="2194352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7"/>
          <p:cNvSpPr txBox="1">
            <a:spLocks noChangeArrowheads="1"/>
          </p:cNvSpPr>
          <p:nvPr/>
        </p:nvSpPr>
        <p:spPr bwMode="auto">
          <a:xfrm>
            <a:off x="-20638" y="0"/>
            <a:ext cx="9107488" cy="76358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nSpc>
                <a:spcPct val="90000"/>
              </a:lnSpc>
            </a:pPr>
            <a:r>
              <a:rPr lang="en-US" altLang="en-US" sz="3200" dirty="0">
                <a:latin typeface="Bahnschrift Light SemiCondensed" panose="020B0502040204020203" pitchFamily="34" charset="0"/>
              </a:rPr>
              <a:t>3.7 </a:t>
            </a:r>
            <a:r>
              <a:rPr lang="en-US" altLang="en-US" sz="3200" dirty="0" err="1">
                <a:latin typeface="Bahnschrift Light SemiCondensed" panose="020B0502040204020203" pitchFamily="34" charset="0"/>
              </a:rPr>
              <a:t>Otorisasi</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atas</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Transaksi</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dan</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Kejadian</a:t>
            </a:r>
            <a:r>
              <a:rPr lang="en-US" altLang="en-US" sz="3200" dirty="0">
                <a:latin typeface="Bahnschrift Light SemiCondensed" panose="020B0502040204020203" pitchFamily="34" charset="0"/>
              </a:rPr>
              <a:t> Yang </a:t>
            </a:r>
            <a:r>
              <a:rPr lang="en-US" altLang="en-US" sz="3200" dirty="0" err="1">
                <a:latin typeface="Bahnschrift Light SemiCondensed" panose="020B0502040204020203" pitchFamily="34" charset="0"/>
              </a:rPr>
              <a:t>Penting</a:t>
            </a:r>
            <a:endParaRPr lang="ru-RU" altLang="en-US" sz="3200" b="1" dirty="0">
              <a:latin typeface="Bahnschrift Light SemiCondensed" panose="020B0502040204020203" pitchFamily="34" charset="0"/>
            </a:endParaRPr>
          </a:p>
        </p:txBody>
      </p:sp>
      <p:sp>
        <p:nvSpPr>
          <p:cNvPr id="3" name="Rectangle 2"/>
          <p:cNvSpPr/>
          <p:nvPr/>
        </p:nvSpPr>
        <p:spPr>
          <a:xfrm>
            <a:off x="84138" y="763588"/>
            <a:ext cx="4392612" cy="3025775"/>
          </a:xfrm>
          <a:prstGeom prst="rect">
            <a:avLst/>
          </a:prstGeom>
        </p:spPr>
        <p:style>
          <a:lnRef idx="1">
            <a:schemeClr val="accent2"/>
          </a:lnRef>
          <a:fillRef idx="2">
            <a:schemeClr val="accent2"/>
          </a:fillRef>
          <a:effectRef idx="1">
            <a:schemeClr val="accent2"/>
          </a:effectRef>
          <a:fontRef idx="minor">
            <a:schemeClr val="dk1"/>
          </a:fontRef>
        </p:style>
        <p:txBody>
          <a:bodyPr/>
          <a:lstStyle/>
          <a:p>
            <a:pPr algn="just"/>
            <a:r>
              <a:rPr lang="en-US" altLang="zh-CN" sz="2000" b="1" dirty="0">
                <a:solidFill>
                  <a:schemeClr val="tx1"/>
                </a:solidFill>
                <a:ea typeface="SimSun" panose="02010600030101010101" pitchFamily="2" charset="-122"/>
              </a:rPr>
              <a:t>Level 1 </a:t>
            </a:r>
            <a:endParaRPr lang="en-US" altLang="zh-CN" sz="1400" b="1" dirty="0">
              <a:solidFill>
                <a:schemeClr val="tx1"/>
              </a:solidFill>
              <a:ea typeface="SimSun" panose="02010600030101010101" pitchFamily="2" charset="-122"/>
            </a:endParaRPr>
          </a:p>
          <a:p>
            <a:pPr algn="just">
              <a:buFontTx/>
              <a:buAutoNum type="arabicParenR"/>
            </a:pPr>
            <a:r>
              <a:rPr lang="en-US" altLang="zh-CN" sz="1400" dirty="0" err="1">
                <a:solidFill>
                  <a:schemeClr val="tx1"/>
                </a:solidFill>
                <a:ea typeface="SimSun" panose="02010600030101010101" pitchFamily="2" charset="-122"/>
                <a:hlinkClick r:id="rId3" action="ppaction://hlinkfile"/>
              </a:rPr>
              <a:t>Perda</a:t>
            </a:r>
            <a:r>
              <a:rPr lang="en-US" altLang="zh-CN" sz="1400" dirty="0">
                <a:solidFill>
                  <a:schemeClr val="tx1"/>
                </a:solidFill>
                <a:ea typeface="SimSun" panose="02010600030101010101" pitchFamily="2" charset="-122"/>
                <a:hlinkClick r:id="rId3" action="ppaction://hlinkfile"/>
              </a:rPr>
              <a:t> </a:t>
            </a:r>
            <a:r>
              <a:rPr lang="id-ID" altLang="en-US" sz="1400" dirty="0">
                <a:solidFill>
                  <a:schemeClr val="tx1"/>
                </a:solidFill>
                <a:hlinkClick r:id="rId3" action="ppaction://hlinkfile"/>
              </a:rPr>
              <a:t>13</a:t>
            </a:r>
            <a:r>
              <a:rPr lang="en-US" altLang="zh-CN" sz="1400" dirty="0">
                <a:solidFill>
                  <a:schemeClr val="tx1"/>
                </a:solidFill>
                <a:ea typeface="SimSun" panose="02010600030101010101" pitchFamily="2" charset="-122"/>
                <a:hlinkClick r:id="rId3" action="ppaction://hlinkfile"/>
              </a:rPr>
              <a:t>/20</a:t>
            </a:r>
            <a:r>
              <a:rPr lang="id-ID" altLang="en-US" sz="1400" dirty="0">
                <a:solidFill>
                  <a:schemeClr val="tx1"/>
                </a:solidFill>
                <a:hlinkClick r:id="rId3" action="ppaction://hlinkfile"/>
              </a:rPr>
              <a:t>07</a:t>
            </a:r>
            <a:r>
              <a:rPr lang="en-US" altLang="zh-CN" sz="1400" dirty="0">
                <a:solidFill>
                  <a:schemeClr val="tx1"/>
                </a:solidFill>
                <a:ea typeface="SimSun" panose="02010600030101010101" pitchFamily="2" charset="-122"/>
                <a:hlinkClick r:id="rId3" action="ppaction://hlinkfile"/>
              </a:rPr>
              <a:t> </a:t>
            </a:r>
            <a:r>
              <a:rPr lang="en-US" altLang="zh-CN" sz="1400" dirty="0" err="1">
                <a:solidFill>
                  <a:schemeClr val="tx1"/>
                </a:solidFill>
                <a:ea typeface="SimSun" panose="02010600030101010101" pitchFamily="2" charset="-122"/>
                <a:hlinkClick r:id="rId3" action="ppaction://hlinkfile"/>
              </a:rPr>
              <a:t>Pokok</a:t>
            </a:r>
            <a:r>
              <a:rPr lang="en-US" altLang="zh-CN" sz="1400" dirty="0">
                <a:solidFill>
                  <a:schemeClr val="tx1"/>
                </a:solidFill>
                <a:ea typeface="SimSun" panose="02010600030101010101" pitchFamily="2" charset="-122"/>
                <a:hlinkClick r:id="rId3" action="ppaction://hlinkfile"/>
              </a:rPr>
              <a:t>- </a:t>
            </a:r>
            <a:r>
              <a:rPr lang="en-US" altLang="zh-CN" sz="1400" dirty="0" err="1">
                <a:solidFill>
                  <a:schemeClr val="tx1"/>
                </a:solidFill>
                <a:ea typeface="SimSun" panose="02010600030101010101" pitchFamily="2" charset="-122"/>
                <a:hlinkClick r:id="rId3" action="ppaction://hlinkfile"/>
              </a:rPr>
              <a:t>Pokok</a:t>
            </a:r>
            <a:r>
              <a:rPr lang="en-US" altLang="zh-CN" sz="1400" dirty="0">
                <a:solidFill>
                  <a:schemeClr val="tx1"/>
                </a:solidFill>
                <a:ea typeface="SimSun" panose="02010600030101010101" pitchFamily="2" charset="-122"/>
                <a:hlinkClick r:id="rId3" action="ppaction://hlinkfile"/>
              </a:rPr>
              <a:t> </a:t>
            </a:r>
            <a:r>
              <a:rPr lang="en-US" altLang="zh-CN" sz="1400" dirty="0" err="1">
                <a:solidFill>
                  <a:schemeClr val="tx1"/>
                </a:solidFill>
                <a:ea typeface="SimSun" panose="02010600030101010101" pitchFamily="2" charset="-122"/>
                <a:hlinkClick r:id="rId3" action="ppaction://hlinkfile"/>
              </a:rPr>
              <a:t>Pengelolaan</a:t>
            </a:r>
            <a:r>
              <a:rPr lang="en-US" altLang="zh-CN" sz="1400" dirty="0">
                <a:solidFill>
                  <a:schemeClr val="tx1"/>
                </a:solidFill>
                <a:ea typeface="SimSun" panose="02010600030101010101" pitchFamily="2" charset="-122"/>
                <a:hlinkClick r:id="rId3" action="ppaction://hlinkfile"/>
              </a:rPr>
              <a:t> </a:t>
            </a:r>
            <a:r>
              <a:rPr lang="en-US" altLang="zh-CN" sz="1400" dirty="0" err="1">
                <a:solidFill>
                  <a:schemeClr val="tx1"/>
                </a:solidFill>
                <a:ea typeface="SimSun" panose="02010600030101010101" pitchFamily="2" charset="-122"/>
                <a:hlinkClick r:id="rId3" action="ppaction://hlinkfile"/>
              </a:rPr>
              <a:t>Keuangan</a:t>
            </a:r>
            <a:r>
              <a:rPr lang="en-US" altLang="zh-CN" sz="1400" dirty="0">
                <a:solidFill>
                  <a:schemeClr val="tx1"/>
                </a:solidFill>
                <a:ea typeface="SimSun" panose="02010600030101010101" pitchFamily="2" charset="-122"/>
                <a:hlinkClick r:id="rId3" action="ppaction://hlinkfile"/>
              </a:rPr>
              <a:t> Daerah</a:t>
            </a:r>
            <a:endParaRPr lang="en-US" altLang="zh-CN" sz="1400" dirty="0">
              <a:solidFill>
                <a:schemeClr val="tx1"/>
              </a:solidFill>
              <a:ea typeface="SimSun" panose="02010600030101010101" pitchFamily="2" charset="-122"/>
            </a:endParaRPr>
          </a:p>
          <a:p>
            <a:pPr algn="just">
              <a:buFontTx/>
              <a:buAutoNum type="arabicParenR"/>
            </a:pPr>
            <a:r>
              <a:rPr lang="id-ID" altLang="en-US" sz="1400" dirty="0" err="1">
                <a:solidFill>
                  <a:schemeClr val="tx1"/>
                </a:solidFill>
                <a:hlinkClick r:id="rId4" action="ppaction://hlinkfile"/>
              </a:rPr>
              <a:t>Perwali</a:t>
            </a:r>
            <a:r>
              <a:rPr lang="id-ID" altLang="en-US" sz="1400" dirty="0">
                <a:solidFill>
                  <a:schemeClr val="tx1"/>
                </a:solidFill>
                <a:hlinkClick r:id="rId4" action="ppaction://hlinkfile"/>
              </a:rPr>
              <a:t> No.14 Tahun 2014</a:t>
            </a:r>
            <a:r>
              <a:rPr lang="id-ID" altLang="en-US" sz="1400" dirty="0">
                <a:solidFill>
                  <a:schemeClr val="tx1"/>
                </a:solidFill>
              </a:rPr>
              <a:t> Sistem Akuntansi </a:t>
            </a:r>
            <a:r>
              <a:rPr lang="id-ID" altLang="en-US" sz="1400" dirty="0" err="1">
                <a:solidFill>
                  <a:schemeClr val="tx1"/>
                </a:solidFill>
              </a:rPr>
              <a:t>Pemda</a:t>
            </a:r>
            <a:endParaRPr lang="en-US" altLang="zh-CN" sz="1400" dirty="0">
              <a:solidFill>
                <a:schemeClr val="tx1"/>
              </a:solidFill>
              <a:ea typeface="SimSun" panose="02010600030101010101" pitchFamily="2" charset="-122"/>
            </a:endParaRPr>
          </a:p>
          <a:p>
            <a:pPr algn="just">
              <a:buFontTx/>
              <a:buAutoNum type="arabicParenR"/>
            </a:pPr>
            <a:r>
              <a:rPr lang="en-US" altLang="zh-CN" sz="1400" dirty="0" err="1">
                <a:solidFill>
                  <a:schemeClr val="tx1"/>
                </a:solidFill>
                <a:ea typeface="SimSun" panose="02010600030101010101" pitchFamily="2" charset="-122"/>
                <a:hlinkClick r:id="rId5" action="ppaction://hlinkfile"/>
              </a:rPr>
              <a:t>Perwali</a:t>
            </a:r>
            <a:r>
              <a:rPr lang="en-US" altLang="zh-CN" sz="1400" dirty="0">
                <a:solidFill>
                  <a:schemeClr val="tx1"/>
                </a:solidFill>
                <a:ea typeface="SimSun" panose="02010600030101010101" pitchFamily="2" charset="-122"/>
                <a:hlinkClick r:id="rId5" action="ppaction://hlinkfile"/>
              </a:rPr>
              <a:t>  75 </a:t>
            </a:r>
            <a:r>
              <a:rPr lang="en-US" altLang="zh-CN" sz="1400" dirty="0" err="1">
                <a:solidFill>
                  <a:schemeClr val="tx1"/>
                </a:solidFill>
                <a:ea typeface="SimSun" panose="02010600030101010101" pitchFamily="2" charset="-122"/>
                <a:hlinkClick r:id="rId5" action="ppaction://hlinkfile"/>
              </a:rPr>
              <a:t>Thn</a:t>
            </a:r>
            <a:r>
              <a:rPr lang="en-US" altLang="zh-CN" sz="1400" dirty="0">
                <a:solidFill>
                  <a:schemeClr val="tx1"/>
                </a:solidFill>
                <a:ea typeface="SimSun" panose="02010600030101010101" pitchFamily="2" charset="-122"/>
                <a:hlinkClick r:id="rId5" action="ppaction://hlinkfile"/>
              </a:rPr>
              <a:t> 2015  </a:t>
            </a:r>
            <a:r>
              <a:rPr lang="en-US" altLang="zh-CN" sz="1400" dirty="0" err="1">
                <a:solidFill>
                  <a:schemeClr val="tx1"/>
                </a:solidFill>
                <a:ea typeface="SimSun" panose="02010600030101010101" pitchFamily="2" charset="-122"/>
                <a:hlinkClick r:id="rId5" action="ppaction://hlinkfile"/>
              </a:rPr>
              <a:t>Sistem</a:t>
            </a:r>
            <a:r>
              <a:rPr lang="en-US" altLang="zh-CN" sz="1400" dirty="0">
                <a:solidFill>
                  <a:schemeClr val="tx1"/>
                </a:solidFill>
                <a:ea typeface="SimSun" panose="02010600030101010101" pitchFamily="2" charset="-122"/>
                <a:hlinkClick r:id="rId5" action="ppaction://hlinkfile"/>
              </a:rPr>
              <a:t> </a:t>
            </a:r>
            <a:r>
              <a:rPr lang="en-US" altLang="zh-CN" sz="1400" dirty="0" err="1">
                <a:solidFill>
                  <a:schemeClr val="tx1"/>
                </a:solidFill>
                <a:ea typeface="SimSun" panose="02010600030101010101" pitchFamily="2" charset="-122"/>
                <a:hlinkClick r:id="rId5" action="ppaction://hlinkfile"/>
              </a:rPr>
              <a:t>dan</a:t>
            </a:r>
            <a:r>
              <a:rPr lang="en-US" altLang="zh-CN" sz="1400" dirty="0">
                <a:solidFill>
                  <a:schemeClr val="tx1"/>
                </a:solidFill>
                <a:ea typeface="SimSun" panose="02010600030101010101" pitchFamily="2" charset="-122"/>
                <a:hlinkClick r:id="rId5" action="ppaction://hlinkfile"/>
              </a:rPr>
              <a:t> </a:t>
            </a:r>
            <a:r>
              <a:rPr lang="en-US" altLang="zh-CN" sz="1400" dirty="0" err="1">
                <a:solidFill>
                  <a:schemeClr val="tx1"/>
                </a:solidFill>
                <a:ea typeface="SimSun" panose="02010600030101010101" pitchFamily="2" charset="-122"/>
                <a:hlinkClick r:id="rId5" action="ppaction://hlinkfile"/>
              </a:rPr>
              <a:t>Prosedur</a:t>
            </a:r>
            <a:r>
              <a:rPr lang="en-US" altLang="zh-CN" sz="1400" dirty="0">
                <a:solidFill>
                  <a:schemeClr val="tx1"/>
                </a:solidFill>
                <a:ea typeface="SimSun" panose="02010600030101010101" pitchFamily="2" charset="-122"/>
                <a:hlinkClick r:id="rId5" action="ppaction://hlinkfile"/>
              </a:rPr>
              <a:t> </a:t>
            </a:r>
            <a:r>
              <a:rPr lang="en-US" altLang="zh-CN" sz="1400" dirty="0" err="1">
                <a:solidFill>
                  <a:schemeClr val="tx1"/>
                </a:solidFill>
                <a:ea typeface="SimSun" panose="02010600030101010101" pitchFamily="2" charset="-122"/>
                <a:hlinkClick r:id="rId5" action="ppaction://hlinkfile"/>
              </a:rPr>
              <a:t>Penatausahaan</a:t>
            </a:r>
            <a:r>
              <a:rPr lang="en-US" altLang="zh-CN" sz="1400" dirty="0">
                <a:solidFill>
                  <a:schemeClr val="tx1"/>
                </a:solidFill>
                <a:ea typeface="SimSun" panose="02010600030101010101" pitchFamily="2" charset="-122"/>
                <a:hlinkClick r:id="rId5" action="ppaction://hlinkfile"/>
              </a:rPr>
              <a:t> </a:t>
            </a:r>
            <a:r>
              <a:rPr lang="en-US" altLang="zh-CN" sz="1400" dirty="0" err="1">
                <a:solidFill>
                  <a:schemeClr val="tx1"/>
                </a:solidFill>
                <a:ea typeface="SimSun" panose="02010600030101010101" pitchFamily="2" charset="-122"/>
                <a:hlinkClick r:id="rId5" action="ppaction://hlinkfile"/>
              </a:rPr>
              <a:t>Keuangan</a:t>
            </a:r>
            <a:r>
              <a:rPr lang="en-US" altLang="zh-CN" sz="1400" dirty="0">
                <a:solidFill>
                  <a:schemeClr val="tx1"/>
                </a:solidFill>
                <a:ea typeface="SimSun" panose="02010600030101010101" pitchFamily="2" charset="-122"/>
                <a:hlinkClick r:id="rId5" action="ppaction://hlinkfile"/>
              </a:rPr>
              <a:t> Daerah di </a:t>
            </a:r>
            <a:r>
              <a:rPr lang="en-US" altLang="zh-CN" sz="1400" dirty="0" err="1">
                <a:solidFill>
                  <a:schemeClr val="tx1"/>
                </a:solidFill>
                <a:ea typeface="SimSun" panose="02010600030101010101" pitchFamily="2" charset="-122"/>
                <a:hlinkClick r:id="rId5" action="ppaction://hlinkfile"/>
              </a:rPr>
              <a:t>Lingk</a:t>
            </a:r>
            <a:r>
              <a:rPr lang="id-ID" altLang="en-US" sz="1400" dirty="0">
                <a:solidFill>
                  <a:schemeClr val="tx1"/>
                </a:solidFill>
                <a:hlinkClick r:id="rId5" action="ppaction://hlinkfile"/>
              </a:rPr>
              <a:t>ungan Pemkot Mercure.</a:t>
            </a:r>
            <a:endParaRPr lang="en-US" altLang="zh-CN" sz="1400" dirty="0">
              <a:solidFill>
                <a:schemeClr val="tx1"/>
              </a:solidFill>
              <a:ea typeface="SimSun" panose="02010600030101010101" pitchFamily="2" charset="-122"/>
            </a:endParaRPr>
          </a:p>
          <a:p>
            <a:pPr algn="just">
              <a:buFontTx/>
              <a:buAutoNum type="arabicParenR"/>
            </a:pPr>
            <a:r>
              <a:rPr lang="en-US" altLang="zh-CN" sz="1400" dirty="0" err="1">
                <a:solidFill>
                  <a:schemeClr val="tx1"/>
                </a:solidFill>
                <a:ea typeface="SimSun" panose="02010600030101010101" pitchFamily="2" charset="-122"/>
                <a:hlinkClick r:id="rId6" action="ppaction://hlinkfile"/>
              </a:rPr>
              <a:t>Perwali</a:t>
            </a:r>
            <a:r>
              <a:rPr lang="en-US" altLang="zh-CN" sz="1400" dirty="0">
                <a:solidFill>
                  <a:schemeClr val="tx1"/>
                </a:solidFill>
                <a:ea typeface="SimSun" panose="02010600030101010101" pitchFamily="2" charset="-122"/>
                <a:hlinkClick r:id="rId6" action="ppaction://hlinkfile"/>
              </a:rPr>
              <a:t> 125 </a:t>
            </a:r>
            <a:r>
              <a:rPr lang="en-US" altLang="zh-CN" sz="1400" dirty="0" err="1">
                <a:solidFill>
                  <a:schemeClr val="tx1"/>
                </a:solidFill>
                <a:ea typeface="SimSun" panose="02010600030101010101" pitchFamily="2" charset="-122"/>
                <a:hlinkClick r:id="rId6" action="ppaction://hlinkfile"/>
              </a:rPr>
              <a:t>Thn</a:t>
            </a:r>
            <a:r>
              <a:rPr lang="en-US" altLang="zh-CN" sz="1400" dirty="0">
                <a:solidFill>
                  <a:schemeClr val="tx1"/>
                </a:solidFill>
                <a:ea typeface="SimSun" panose="02010600030101010101" pitchFamily="2" charset="-122"/>
                <a:hlinkClick r:id="rId6" action="ppaction://hlinkfile"/>
              </a:rPr>
              <a:t> 2018 </a:t>
            </a:r>
            <a:r>
              <a:rPr lang="en-US" altLang="zh-CN" sz="1400" dirty="0" err="1">
                <a:solidFill>
                  <a:schemeClr val="tx1"/>
                </a:solidFill>
                <a:ea typeface="SimSun" panose="02010600030101010101" pitchFamily="2" charset="-122"/>
                <a:hlinkClick r:id="rId6" action="ppaction://hlinkfile"/>
              </a:rPr>
              <a:t>ttg</a:t>
            </a:r>
            <a:r>
              <a:rPr lang="en-US" altLang="zh-CN" sz="1400" dirty="0">
                <a:solidFill>
                  <a:schemeClr val="tx1"/>
                </a:solidFill>
                <a:ea typeface="SimSun" panose="02010600030101010101" pitchFamily="2" charset="-122"/>
                <a:hlinkClick r:id="rId6" action="ppaction://hlinkfile"/>
              </a:rPr>
              <a:t> </a:t>
            </a:r>
            <a:r>
              <a:rPr lang="en-US" altLang="zh-CN" sz="1400" dirty="0" err="1">
                <a:solidFill>
                  <a:schemeClr val="tx1"/>
                </a:solidFill>
                <a:ea typeface="SimSun" panose="02010600030101010101" pitchFamily="2" charset="-122"/>
                <a:hlinkClick r:id="rId6" action="ppaction://hlinkfile"/>
              </a:rPr>
              <a:t>Kebijakan</a:t>
            </a:r>
            <a:r>
              <a:rPr lang="en-US" altLang="zh-CN" sz="1400" dirty="0">
                <a:solidFill>
                  <a:schemeClr val="tx1"/>
                </a:solidFill>
                <a:ea typeface="SimSun" panose="02010600030101010101" pitchFamily="2" charset="-122"/>
                <a:hlinkClick r:id="rId6" action="ppaction://hlinkfile"/>
              </a:rPr>
              <a:t> </a:t>
            </a:r>
            <a:r>
              <a:rPr lang="en-US" altLang="zh-CN" sz="1400" dirty="0" err="1">
                <a:solidFill>
                  <a:schemeClr val="tx1"/>
                </a:solidFill>
                <a:ea typeface="SimSun" panose="02010600030101010101" pitchFamily="2" charset="-122"/>
                <a:hlinkClick r:id="rId6" action="ppaction://hlinkfile"/>
              </a:rPr>
              <a:t>Akutansi</a:t>
            </a:r>
            <a:r>
              <a:rPr lang="en-US" altLang="zh-CN" sz="1400" dirty="0">
                <a:solidFill>
                  <a:schemeClr val="tx1"/>
                </a:solidFill>
                <a:ea typeface="SimSun" panose="02010600030101010101" pitchFamily="2" charset="-122"/>
                <a:hlinkClick r:id="rId6" action="ppaction://hlinkfile"/>
              </a:rPr>
              <a:t> </a:t>
            </a:r>
            <a:r>
              <a:rPr lang="en-US" altLang="zh-CN" sz="1400" dirty="0" err="1">
                <a:solidFill>
                  <a:schemeClr val="tx1"/>
                </a:solidFill>
                <a:ea typeface="SimSun" panose="02010600030101010101" pitchFamily="2" charset="-122"/>
                <a:hlinkClick r:id="rId6" action="ppaction://hlinkfile"/>
              </a:rPr>
              <a:t>Pemerintah</a:t>
            </a:r>
            <a:r>
              <a:rPr lang="en-US" altLang="zh-CN" sz="1400" dirty="0">
                <a:solidFill>
                  <a:schemeClr val="tx1"/>
                </a:solidFill>
                <a:ea typeface="SimSun" panose="02010600030101010101" pitchFamily="2" charset="-122"/>
                <a:hlinkClick r:id="rId6" action="ppaction://hlinkfile"/>
              </a:rPr>
              <a:t> Daerah Kota </a:t>
            </a:r>
            <a:r>
              <a:rPr lang="en-US" altLang="zh-CN" sz="1400" dirty="0" err="1">
                <a:solidFill>
                  <a:schemeClr val="tx1"/>
                </a:solidFill>
                <a:ea typeface="SimSun" panose="02010600030101010101" pitchFamily="2" charset="-122"/>
                <a:hlinkClick r:id="rId6" action="ppaction://hlinkfile"/>
              </a:rPr>
              <a:t>Mercure</a:t>
            </a:r>
            <a:endParaRPr lang="en-US" altLang="zh-CN" sz="1400" dirty="0">
              <a:solidFill>
                <a:schemeClr val="tx1"/>
              </a:solidFill>
              <a:ea typeface="SimSun" panose="02010600030101010101" pitchFamily="2" charset="-122"/>
              <a:hlinkClick r:id="rId6" action="ppaction://hlinkfile"/>
            </a:endParaRPr>
          </a:p>
          <a:p>
            <a:pPr algn="just">
              <a:buFontTx/>
              <a:buAutoNum type="arabicParenR"/>
            </a:pPr>
            <a:r>
              <a:rPr lang="en-US" altLang="zh-CN" sz="1400" dirty="0" err="1">
                <a:solidFill>
                  <a:schemeClr val="tx1"/>
                </a:solidFill>
                <a:ea typeface="SimSun" panose="02010600030101010101" pitchFamily="2" charset="-122"/>
              </a:rPr>
              <a:t>Keputusan</a:t>
            </a:r>
            <a:r>
              <a:rPr lang="en-US" altLang="zh-CN" sz="1400" dirty="0">
                <a:solidFill>
                  <a:schemeClr val="tx1"/>
                </a:solidFill>
                <a:ea typeface="SimSun" panose="02010600030101010101" pitchFamily="2" charset="-122"/>
              </a:rPr>
              <a:t> </a:t>
            </a:r>
            <a:r>
              <a:rPr lang="en-US" altLang="zh-CN" sz="1400" dirty="0" err="1">
                <a:solidFill>
                  <a:schemeClr val="tx1"/>
                </a:solidFill>
                <a:ea typeface="SimSun" panose="02010600030101010101" pitchFamily="2" charset="-122"/>
              </a:rPr>
              <a:t>Plt</a:t>
            </a:r>
            <a:r>
              <a:rPr lang="en-US" altLang="zh-CN" sz="1400" dirty="0">
                <a:solidFill>
                  <a:schemeClr val="tx1"/>
                </a:solidFill>
                <a:ea typeface="SimSun" panose="02010600030101010101" pitchFamily="2" charset="-122"/>
              </a:rPr>
              <a:t>. </a:t>
            </a:r>
            <a:r>
              <a:rPr lang="en-US" altLang="zh-CN" sz="1400" dirty="0" err="1">
                <a:solidFill>
                  <a:schemeClr val="tx1"/>
                </a:solidFill>
                <a:ea typeface="SimSun" panose="02010600030101010101" pitchFamily="2" charset="-122"/>
              </a:rPr>
              <a:t>Inspektur</a:t>
            </a:r>
            <a:r>
              <a:rPr lang="en-US" altLang="zh-CN" sz="1400" dirty="0">
                <a:solidFill>
                  <a:schemeClr val="tx1"/>
                </a:solidFill>
                <a:ea typeface="SimSun" panose="02010600030101010101" pitchFamily="2" charset="-122"/>
              </a:rPr>
              <a:t> Kota </a:t>
            </a:r>
            <a:r>
              <a:rPr lang="en-US" altLang="zh-CN" sz="1400" dirty="0" err="1">
                <a:solidFill>
                  <a:schemeClr val="tx1"/>
                </a:solidFill>
                <a:ea typeface="SimSun" panose="02010600030101010101" pitchFamily="2" charset="-122"/>
              </a:rPr>
              <a:t>Mercure</a:t>
            </a:r>
            <a:r>
              <a:rPr lang="en-US" altLang="zh-CN" sz="1400" dirty="0">
                <a:solidFill>
                  <a:schemeClr val="tx1"/>
                </a:solidFill>
                <a:ea typeface="SimSun" panose="02010600030101010101" pitchFamily="2" charset="-122"/>
              </a:rPr>
              <a:t> No. 800/016 </a:t>
            </a:r>
            <a:r>
              <a:rPr lang="en-US" altLang="zh-CN" sz="1400" dirty="0" err="1">
                <a:solidFill>
                  <a:schemeClr val="tx1"/>
                </a:solidFill>
                <a:ea typeface="SimSun" panose="02010600030101010101" pitchFamily="2" charset="-122"/>
              </a:rPr>
              <a:t>Tahun</a:t>
            </a:r>
            <a:r>
              <a:rPr lang="en-US" altLang="zh-CN" sz="1400" dirty="0">
                <a:solidFill>
                  <a:schemeClr val="tx1"/>
                </a:solidFill>
                <a:ea typeface="SimSun" panose="02010600030101010101" pitchFamily="2" charset="-122"/>
              </a:rPr>
              <a:t> 2019 </a:t>
            </a:r>
            <a:r>
              <a:rPr lang="en-US" altLang="zh-CN" sz="1400" dirty="0" err="1">
                <a:solidFill>
                  <a:schemeClr val="tx1"/>
                </a:solidFill>
                <a:ea typeface="SimSun" panose="02010600030101010101" pitchFamily="2" charset="-122"/>
              </a:rPr>
              <a:t>tanggal</a:t>
            </a:r>
            <a:r>
              <a:rPr lang="en-US" altLang="zh-CN" sz="1400" dirty="0">
                <a:solidFill>
                  <a:schemeClr val="tx1"/>
                </a:solidFill>
                <a:ea typeface="SimSun" panose="02010600030101010101" pitchFamily="2" charset="-122"/>
              </a:rPr>
              <a:t> 8 </a:t>
            </a:r>
            <a:r>
              <a:rPr lang="en-US" altLang="zh-CN" sz="1400" dirty="0" err="1">
                <a:solidFill>
                  <a:schemeClr val="tx1"/>
                </a:solidFill>
                <a:ea typeface="SimSun" panose="02010600030101010101" pitchFamily="2" charset="-122"/>
              </a:rPr>
              <a:t>Januari</a:t>
            </a:r>
            <a:r>
              <a:rPr lang="en-US" altLang="zh-CN" sz="1400" dirty="0">
                <a:solidFill>
                  <a:schemeClr val="tx1"/>
                </a:solidFill>
                <a:ea typeface="SimSun" panose="02010600030101010101" pitchFamily="2" charset="-122"/>
              </a:rPr>
              <a:t> 2019 </a:t>
            </a:r>
            <a:r>
              <a:rPr lang="en-US" altLang="zh-CN" sz="1400" dirty="0" err="1">
                <a:solidFill>
                  <a:schemeClr val="tx1"/>
                </a:solidFill>
                <a:ea typeface="SimSun" panose="02010600030101010101" pitchFamily="2" charset="-122"/>
              </a:rPr>
              <a:t>Tentang</a:t>
            </a:r>
            <a:r>
              <a:rPr lang="en-US" altLang="zh-CN" sz="1400" dirty="0">
                <a:solidFill>
                  <a:schemeClr val="tx1"/>
                </a:solidFill>
                <a:ea typeface="SimSun" panose="02010600030101010101" pitchFamily="2" charset="-122"/>
              </a:rPr>
              <a:t> </a:t>
            </a:r>
            <a:r>
              <a:rPr lang="en-US" altLang="zh-CN" sz="1400" dirty="0" err="1">
                <a:solidFill>
                  <a:schemeClr val="tx1"/>
                </a:solidFill>
                <a:ea typeface="SimSun" panose="02010600030101010101" pitchFamily="2" charset="-122"/>
              </a:rPr>
              <a:t>Penunjukan</a:t>
            </a:r>
            <a:r>
              <a:rPr lang="en-US" altLang="zh-CN" sz="1400" dirty="0">
                <a:solidFill>
                  <a:schemeClr val="tx1"/>
                </a:solidFill>
                <a:ea typeface="SimSun" panose="02010600030101010101" pitchFamily="2" charset="-122"/>
              </a:rPr>
              <a:t> </a:t>
            </a:r>
            <a:r>
              <a:rPr lang="en-US" altLang="zh-CN" sz="1400" dirty="0" err="1">
                <a:solidFill>
                  <a:schemeClr val="tx1"/>
                </a:solidFill>
                <a:ea typeface="SimSun" panose="02010600030101010101" pitchFamily="2" charset="-122"/>
              </a:rPr>
              <a:t>Pejabat</a:t>
            </a:r>
            <a:r>
              <a:rPr lang="en-US" altLang="zh-CN" sz="1400" dirty="0">
                <a:solidFill>
                  <a:schemeClr val="tx1"/>
                </a:solidFill>
                <a:ea typeface="SimSun" panose="02010600030101010101" pitchFamily="2" charset="-122"/>
              </a:rPr>
              <a:t> </a:t>
            </a:r>
            <a:r>
              <a:rPr lang="en-US" altLang="zh-CN" sz="1400" dirty="0" err="1">
                <a:solidFill>
                  <a:schemeClr val="tx1"/>
                </a:solidFill>
                <a:ea typeface="SimSun" panose="02010600030101010101" pitchFamily="2" charset="-122"/>
              </a:rPr>
              <a:t>Pelaksana</a:t>
            </a:r>
            <a:r>
              <a:rPr lang="en-US" altLang="zh-CN" sz="1400" dirty="0">
                <a:solidFill>
                  <a:schemeClr val="tx1"/>
                </a:solidFill>
                <a:ea typeface="SimSun" panose="02010600030101010101" pitchFamily="2" charset="-122"/>
              </a:rPr>
              <a:t> </a:t>
            </a:r>
            <a:r>
              <a:rPr lang="en-US" altLang="zh-CN" sz="1400" dirty="0" err="1">
                <a:solidFill>
                  <a:schemeClr val="tx1"/>
                </a:solidFill>
                <a:ea typeface="SimSun" panose="02010600030101010101" pitchFamily="2" charset="-122"/>
              </a:rPr>
              <a:t>Teknis</a:t>
            </a:r>
            <a:r>
              <a:rPr lang="en-US" altLang="zh-CN" sz="1400" dirty="0">
                <a:solidFill>
                  <a:schemeClr val="tx1"/>
                </a:solidFill>
                <a:ea typeface="SimSun" panose="02010600030101010101" pitchFamily="2" charset="-122"/>
              </a:rPr>
              <a:t> </a:t>
            </a:r>
            <a:r>
              <a:rPr lang="en-US" altLang="zh-CN" sz="1400" dirty="0" err="1">
                <a:solidFill>
                  <a:schemeClr val="tx1"/>
                </a:solidFill>
                <a:ea typeface="SimSun" panose="02010600030101010101" pitchFamily="2" charset="-122"/>
              </a:rPr>
              <a:t>Kegiatan</a:t>
            </a:r>
            <a:r>
              <a:rPr lang="en-US" altLang="zh-CN" sz="1400" dirty="0">
                <a:solidFill>
                  <a:schemeClr val="tx1"/>
                </a:solidFill>
                <a:ea typeface="SimSun" panose="02010600030101010101" pitchFamily="2" charset="-122"/>
              </a:rPr>
              <a:t> (PPTK) </a:t>
            </a:r>
            <a:r>
              <a:rPr lang="en-US" altLang="zh-CN" sz="1400" dirty="0" err="1">
                <a:solidFill>
                  <a:schemeClr val="tx1"/>
                </a:solidFill>
                <a:ea typeface="SimSun" panose="02010600030101010101" pitchFamily="2" charset="-122"/>
              </a:rPr>
              <a:t>pada</a:t>
            </a:r>
            <a:r>
              <a:rPr lang="en-US" altLang="zh-CN" sz="1400" dirty="0">
                <a:solidFill>
                  <a:schemeClr val="tx1"/>
                </a:solidFill>
                <a:ea typeface="SimSun" panose="02010600030101010101" pitchFamily="2" charset="-122"/>
              </a:rPr>
              <a:t> </a:t>
            </a:r>
            <a:r>
              <a:rPr lang="en-US" altLang="zh-CN" sz="1400" dirty="0" err="1">
                <a:solidFill>
                  <a:schemeClr val="tx1"/>
                </a:solidFill>
                <a:ea typeface="SimSun" panose="02010600030101010101" pitchFamily="2" charset="-122"/>
              </a:rPr>
              <a:t>Inspektorat</a:t>
            </a:r>
            <a:r>
              <a:rPr lang="en-US" altLang="zh-CN" sz="1400" dirty="0">
                <a:solidFill>
                  <a:schemeClr val="tx1"/>
                </a:solidFill>
                <a:ea typeface="SimSun" panose="02010600030101010101" pitchFamily="2" charset="-122"/>
              </a:rPr>
              <a:t> Kota </a:t>
            </a:r>
            <a:r>
              <a:rPr lang="en-US" altLang="zh-CN" sz="1400" dirty="0" err="1">
                <a:solidFill>
                  <a:schemeClr val="tx1"/>
                </a:solidFill>
                <a:ea typeface="SimSun" panose="02010600030101010101" pitchFamily="2" charset="-122"/>
              </a:rPr>
              <a:t>Mercure</a:t>
            </a:r>
            <a:r>
              <a:rPr lang="en-US" altLang="zh-CN" sz="1400" dirty="0">
                <a:solidFill>
                  <a:schemeClr val="tx1"/>
                </a:solidFill>
                <a:ea typeface="SimSun" panose="02010600030101010101" pitchFamily="2" charset="-122"/>
              </a:rPr>
              <a:t> </a:t>
            </a:r>
            <a:r>
              <a:rPr lang="en-US" altLang="zh-CN" sz="1400" dirty="0" err="1">
                <a:solidFill>
                  <a:schemeClr val="tx1"/>
                </a:solidFill>
                <a:ea typeface="SimSun" panose="02010600030101010101" pitchFamily="2" charset="-122"/>
              </a:rPr>
              <a:t>Tahun</a:t>
            </a:r>
            <a:r>
              <a:rPr lang="en-US" altLang="zh-CN" sz="1400" dirty="0">
                <a:solidFill>
                  <a:schemeClr val="tx1"/>
                </a:solidFill>
                <a:ea typeface="SimSun" panose="02010600030101010101" pitchFamily="2" charset="-122"/>
              </a:rPr>
              <a:t> 2019 </a:t>
            </a:r>
          </a:p>
          <a:p>
            <a:pPr>
              <a:buFontTx/>
              <a:buAutoNum type="arabicParenR"/>
            </a:pPr>
            <a:endParaRPr lang="en-US" altLang="zh-CN" sz="1400" dirty="0">
              <a:solidFill>
                <a:schemeClr val="tx1"/>
              </a:solidFill>
              <a:ea typeface="SimSun" panose="02010600030101010101" pitchFamily="2" charset="-122"/>
            </a:endParaRPr>
          </a:p>
        </p:txBody>
      </p:sp>
      <p:sp>
        <p:nvSpPr>
          <p:cNvPr id="8" name="Rectangle 7"/>
          <p:cNvSpPr/>
          <p:nvPr/>
        </p:nvSpPr>
        <p:spPr>
          <a:xfrm>
            <a:off x="4705350" y="763588"/>
            <a:ext cx="4392613" cy="30241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r>
              <a:rPr lang="en-US" altLang="zh-CN" sz="2000" b="1" dirty="0">
                <a:solidFill>
                  <a:schemeClr val="tx1"/>
                </a:solidFill>
                <a:ea typeface="SimSun" panose="02010600030101010101" pitchFamily="2" charset="-122"/>
              </a:rPr>
              <a:t>Level 2</a:t>
            </a:r>
          </a:p>
          <a:p>
            <a:r>
              <a:rPr lang="it-IT" altLang="en-US" sz="2000" dirty="0">
                <a:solidFill>
                  <a:schemeClr val="tx1"/>
                </a:solidFill>
              </a:rPr>
              <a:t>Website jdih :</a:t>
            </a:r>
          </a:p>
          <a:p>
            <a:r>
              <a:rPr lang="id-ID" altLang="en-US" sz="2000" dirty="0">
                <a:solidFill>
                  <a:schemeClr val="tx1"/>
                </a:solidFill>
              </a:rPr>
              <a:t>1.</a:t>
            </a:r>
            <a:r>
              <a:rPr lang="id-ID" altLang="en-US" sz="1600" dirty="0">
                <a:solidFill>
                  <a:schemeClr val="tx1"/>
                </a:solidFill>
              </a:rPr>
              <a:t> </a:t>
            </a:r>
            <a:r>
              <a:rPr lang="en-US" altLang="zh-CN" sz="1600" dirty="0">
                <a:solidFill>
                  <a:schemeClr val="tx1"/>
                </a:solidFill>
                <a:ea typeface="SimSun" panose="02010600030101010101" pitchFamily="2" charset="-122"/>
                <a:hlinkClick r:id="rId7" action="ppaction://hlinkfile"/>
              </a:rPr>
              <a:t>P</a:t>
            </a:r>
            <a:r>
              <a:rPr lang="id-ID" altLang="en-US" sz="1600" dirty="0" err="1">
                <a:solidFill>
                  <a:schemeClr val="tx1"/>
                </a:solidFill>
                <a:hlinkClick r:id="rId7" action="ppaction://hlinkfile"/>
              </a:rPr>
              <a:t>erda</a:t>
            </a:r>
            <a:r>
              <a:rPr lang="id-ID" altLang="en-US" sz="1600" dirty="0">
                <a:solidFill>
                  <a:schemeClr val="tx1"/>
                </a:solidFill>
                <a:hlinkClick r:id="rId7" action="ppaction://hlinkfile"/>
              </a:rPr>
              <a:t> 13</a:t>
            </a:r>
            <a:r>
              <a:rPr lang="en-US" altLang="zh-CN" sz="1600" dirty="0">
                <a:solidFill>
                  <a:schemeClr val="tx1"/>
                </a:solidFill>
                <a:ea typeface="SimSun" panose="02010600030101010101" pitchFamily="2" charset="-122"/>
                <a:hlinkClick r:id="rId7" action="ppaction://hlinkfile"/>
              </a:rPr>
              <a:t>/201</a:t>
            </a:r>
            <a:r>
              <a:rPr lang="id-ID" altLang="en-US" sz="1600" dirty="0">
                <a:solidFill>
                  <a:schemeClr val="tx1"/>
                </a:solidFill>
                <a:hlinkClick r:id="rId7" action="ppaction://hlinkfile"/>
              </a:rPr>
              <a:t>7</a:t>
            </a:r>
            <a:r>
              <a:rPr lang="en-US" altLang="zh-CN" sz="1600" dirty="0">
                <a:solidFill>
                  <a:schemeClr val="tx1"/>
                </a:solidFill>
                <a:ea typeface="SimSun" panose="02010600030101010101" pitchFamily="2" charset="-122"/>
                <a:hlinkClick r:id="rId7" action="ppaction://hlinkfile"/>
              </a:rPr>
              <a:t> </a:t>
            </a:r>
            <a:r>
              <a:rPr lang="en-US" altLang="zh-CN" sz="1600" dirty="0" err="1">
                <a:solidFill>
                  <a:schemeClr val="tx1"/>
                </a:solidFill>
                <a:ea typeface="SimSun" panose="02010600030101010101" pitchFamily="2" charset="-122"/>
                <a:hlinkClick r:id="rId7" action="ppaction://hlinkfile"/>
              </a:rPr>
              <a:t>Pokok-Pokok</a:t>
            </a:r>
            <a:r>
              <a:rPr lang="en-US" altLang="zh-CN" sz="1600" dirty="0">
                <a:solidFill>
                  <a:schemeClr val="tx1"/>
                </a:solidFill>
                <a:ea typeface="SimSun" panose="02010600030101010101" pitchFamily="2" charset="-122"/>
                <a:hlinkClick r:id="rId7" action="ppaction://hlinkfile"/>
              </a:rPr>
              <a:t> </a:t>
            </a:r>
            <a:r>
              <a:rPr lang="en-US" altLang="zh-CN" sz="1600" dirty="0" err="1">
                <a:solidFill>
                  <a:schemeClr val="tx1"/>
                </a:solidFill>
                <a:ea typeface="SimSun" panose="02010600030101010101" pitchFamily="2" charset="-122"/>
                <a:hlinkClick r:id="rId7" action="ppaction://hlinkfile"/>
              </a:rPr>
              <a:t>Pengelolaan</a:t>
            </a:r>
            <a:r>
              <a:rPr lang="en-US" altLang="zh-CN" sz="1600" dirty="0">
                <a:solidFill>
                  <a:schemeClr val="tx1"/>
                </a:solidFill>
                <a:ea typeface="SimSun" panose="02010600030101010101" pitchFamily="2" charset="-122"/>
                <a:hlinkClick r:id="rId7" action="ppaction://hlinkfile"/>
              </a:rPr>
              <a:t>   </a:t>
            </a:r>
            <a:r>
              <a:rPr lang="en-US" altLang="zh-CN" sz="1600" dirty="0" err="1">
                <a:solidFill>
                  <a:schemeClr val="tx1"/>
                </a:solidFill>
                <a:ea typeface="SimSun" panose="02010600030101010101" pitchFamily="2" charset="-122"/>
                <a:hlinkClick r:id="rId7" action="ppaction://hlinkfile"/>
              </a:rPr>
              <a:t>Keuangan</a:t>
            </a:r>
            <a:r>
              <a:rPr lang="en-US" altLang="zh-CN" sz="1600" dirty="0">
                <a:solidFill>
                  <a:schemeClr val="tx1"/>
                </a:solidFill>
                <a:ea typeface="SimSun" panose="02010600030101010101" pitchFamily="2" charset="-122"/>
                <a:hlinkClick r:id="rId7" action="ppaction://hlinkfile"/>
              </a:rPr>
              <a:t> Daerah</a:t>
            </a:r>
            <a:endParaRPr lang="en-US" altLang="zh-CN" sz="1600" b="1" u="sng" dirty="0">
              <a:solidFill>
                <a:schemeClr val="tx1"/>
              </a:solidFill>
              <a:ea typeface="SimSun" panose="02010600030101010101" pitchFamily="2" charset="-122"/>
            </a:endParaRPr>
          </a:p>
          <a:p>
            <a:r>
              <a:rPr lang="id-ID" altLang="en-US" sz="1600" b="1" dirty="0">
                <a:solidFill>
                  <a:schemeClr val="tx1"/>
                </a:solidFill>
              </a:rPr>
              <a:t>2. </a:t>
            </a:r>
            <a:r>
              <a:rPr lang="id-ID" altLang="en-US" sz="1600" dirty="0" err="1">
                <a:solidFill>
                  <a:schemeClr val="tx1"/>
                </a:solidFill>
                <a:hlinkClick r:id="rId8" action="ppaction://hlinkfile"/>
              </a:rPr>
              <a:t>Perwali</a:t>
            </a:r>
            <a:r>
              <a:rPr lang="id-ID" altLang="en-US" sz="1600" dirty="0">
                <a:solidFill>
                  <a:schemeClr val="tx1"/>
                </a:solidFill>
                <a:hlinkClick r:id="rId8" action="ppaction://hlinkfile"/>
              </a:rPr>
              <a:t> No.14 </a:t>
            </a:r>
            <a:r>
              <a:rPr lang="id-ID" altLang="en-US" sz="1600" dirty="0" err="1">
                <a:solidFill>
                  <a:schemeClr val="tx1"/>
                </a:solidFill>
                <a:hlinkClick r:id="rId8" action="ppaction://hlinkfile"/>
              </a:rPr>
              <a:t>un</a:t>
            </a:r>
            <a:r>
              <a:rPr lang="id-ID" altLang="en-US" sz="1600" dirty="0">
                <a:solidFill>
                  <a:schemeClr val="tx1"/>
                </a:solidFill>
                <a:hlinkClick r:id="rId8" action="ppaction://hlinkfile"/>
              </a:rPr>
              <a:t> 2014 Sistem Akuntansi </a:t>
            </a:r>
            <a:r>
              <a:rPr lang="id-ID" altLang="en-US" sz="1600" dirty="0" err="1">
                <a:solidFill>
                  <a:schemeClr val="tx1"/>
                </a:solidFill>
                <a:hlinkClick r:id="rId8" action="ppaction://hlinkfile"/>
              </a:rPr>
              <a:t>Pemda</a:t>
            </a:r>
            <a:endParaRPr lang="id-ID" altLang="en-US" sz="1600" dirty="0">
              <a:solidFill>
                <a:schemeClr val="tx1"/>
              </a:solidFill>
              <a:hlinkClick r:id="rId8" action="ppaction://hlinkfile"/>
            </a:endParaRPr>
          </a:p>
          <a:p>
            <a:r>
              <a:rPr lang="id-ID" altLang="en-US" sz="1600" dirty="0">
                <a:solidFill>
                  <a:schemeClr val="tx1"/>
                </a:solidFill>
              </a:rPr>
              <a:t>3. </a:t>
            </a:r>
            <a:r>
              <a:rPr lang="id-ID" altLang="en-US" sz="1600" dirty="0" err="1">
                <a:solidFill>
                  <a:schemeClr val="tx1"/>
                </a:solidFill>
                <a:hlinkClick r:id="rId9" action="ppaction://hlinkfile"/>
              </a:rPr>
              <a:t>Perwal</a:t>
            </a:r>
            <a:r>
              <a:rPr lang="id-ID" altLang="en-US" sz="1600" dirty="0">
                <a:solidFill>
                  <a:schemeClr val="tx1"/>
                </a:solidFill>
                <a:hlinkClick r:id="rId9" action="ppaction://hlinkfile"/>
              </a:rPr>
              <a:t> 75/2015 Sistem dan Prosedur Penatausahaan Keuangan Daerah</a:t>
            </a:r>
          </a:p>
          <a:p>
            <a:r>
              <a:rPr lang="id-ID" altLang="en-US" sz="1600" dirty="0">
                <a:solidFill>
                  <a:schemeClr val="tx1"/>
                </a:solidFill>
              </a:rPr>
              <a:t>4.</a:t>
            </a:r>
            <a:r>
              <a:rPr lang="id-ID" altLang="en-US" sz="1600" dirty="0">
                <a:solidFill>
                  <a:schemeClr val="tx1"/>
                </a:solidFill>
                <a:hlinkClick r:id="rId10" action="ppaction://hlinkfile"/>
              </a:rPr>
              <a:t> Perwali 125/2018 Kebijakan Akuntansi Pemkot Mercure</a:t>
            </a:r>
            <a:endParaRPr lang="en-US" altLang="zh-CN" sz="1600" b="1" dirty="0">
              <a:solidFill>
                <a:schemeClr val="tx1"/>
              </a:solidFill>
              <a:ea typeface="SimSun" panose="02010600030101010101" pitchFamily="2" charset="-122"/>
            </a:endParaRPr>
          </a:p>
        </p:txBody>
      </p:sp>
      <p:sp>
        <p:nvSpPr>
          <p:cNvPr id="9" name="Rectangle 8"/>
          <p:cNvSpPr/>
          <p:nvPr/>
        </p:nvSpPr>
        <p:spPr>
          <a:xfrm>
            <a:off x="65088" y="3933825"/>
            <a:ext cx="9115424" cy="29241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r>
              <a:rPr lang="en-US" sz="2000" b="1" dirty="0">
                <a:solidFill>
                  <a:schemeClr val="tx1"/>
                </a:solidFill>
              </a:rPr>
              <a:t>Level 3</a:t>
            </a:r>
          </a:p>
          <a:p>
            <a:pPr marL="342900" indent="-342900">
              <a:buFontTx/>
              <a:buAutoNum type="arabicParenR"/>
              <a:defRPr/>
            </a:pPr>
            <a:r>
              <a:rPr lang="en-US" sz="1400" dirty="0">
                <a:solidFill>
                  <a:schemeClr val="tx1"/>
                </a:solidFill>
              </a:rPr>
              <a:t>SPP, SPM dan SP2D </a:t>
            </a:r>
            <a:r>
              <a:rPr lang="en-US" sz="1400" dirty="0" err="1">
                <a:solidFill>
                  <a:schemeClr val="tx1"/>
                </a:solidFill>
              </a:rPr>
              <a:t>serta</a:t>
            </a:r>
            <a:r>
              <a:rPr lang="en-US" sz="1400" dirty="0">
                <a:solidFill>
                  <a:schemeClr val="tx1"/>
                </a:solidFill>
              </a:rPr>
              <a:t> </a:t>
            </a:r>
            <a:r>
              <a:rPr lang="en-US" sz="1400" dirty="0" err="1">
                <a:solidFill>
                  <a:schemeClr val="tx1"/>
                </a:solidFill>
              </a:rPr>
              <a:t>dokumen</a:t>
            </a:r>
            <a:r>
              <a:rPr lang="en-US" sz="1400" dirty="0">
                <a:solidFill>
                  <a:schemeClr val="tx1"/>
                </a:solidFill>
              </a:rPr>
              <a:t> </a:t>
            </a:r>
            <a:r>
              <a:rPr lang="en-US" sz="1400" dirty="0" err="1">
                <a:solidFill>
                  <a:schemeClr val="tx1"/>
                </a:solidFill>
              </a:rPr>
              <a:t>lainnya</a:t>
            </a:r>
            <a:r>
              <a:rPr lang="en-US" sz="1400" dirty="0">
                <a:solidFill>
                  <a:schemeClr val="tx1"/>
                </a:solidFill>
              </a:rPr>
              <a:t> </a:t>
            </a:r>
            <a:r>
              <a:rPr lang="en-US" sz="1400" dirty="0" err="1">
                <a:solidFill>
                  <a:schemeClr val="tx1"/>
                </a:solidFill>
              </a:rPr>
              <a:t>telah</a:t>
            </a:r>
            <a:r>
              <a:rPr lang="en-US" sz="1400" dirty="0">
                <a:solidFill>
                  <a:schemeClr val="tx1"/>
                </a:solidFill>
              </a:rPr>
              <a:t> </a:t>
            </a:r>
            <a:r>
              <a:rPr lang="en-US" sz="1400" dirty="0" err="1">
                <a:solidFill>
                  <a:schemeClr val="tx1"/>
                </a:solidFill>
              </a:rPr>
              <a:t>dilakukan</a:t>
            </a:r>
            <a:r>
              <a:rPr lang="en-US" sz="1400" dirty="0">
                <a:solidFill>
                  <a:schemeClr val="tx1"/>
                </a:solidFill>
              </a:rPr>
              <a:t> </a:t>
            </a:r>
            <a:r>
              <a:rPr lang="en-US" sz="1400" dirty="0" err="1">
                <a:solidFill>
                  <a:schemeClr val="tx1"/>
                </a:solidFill>
              </a:rPr>
              <a:t>otorisasi</a:t>
            </a:r>
            <a:r>
              <a:rPr lang="en-US" sz="1400" dirty="0">
                <a:solidFill>
                  <a:schemeClr val="tx1"/>
                </a:solidFill>
              </a:rPr>
              <a:t> </a:t>
            </a:r>
            <a:r>
              <a:rPr lang="en-US" sz="1400" dirty="0" err="1">
                <a:solidFill>
                  <a:schemeClr val="tx1"/>
                </a:solidFill>
              </a:rPr>
              <a:t>secara</a:t>
            </a:r>
            <a:r>
              <a:rPr lang="en-US" sz="1400" dirty="0">
                <a:solidFill>
                  <a:schemeClr val="tx1"/>
                </a:solidFill>
              </a:rPr>
              <a:t> </a:t>
            </a:r>
            <a:r>
              <a:rPr lang="en-US" sz="1400" dirty="0" err="1">
                <a:solidFill>
                  <a:schemeClr val="tx1"/>
                </a:solidFill>
              </a:rPr>
              <a:t>lengkap</a:t>
            </a:r>
            <a:r>
              <a:rPr lang="en-US" sz="1400" dirty="0">
                <a:solidFill>
                  <a:schemeClr val="tx1"/>
                </a:solidFill>
              </a:rPr>
              <a:t> </a:t>
            </a:r>
            <a:r>
              <a:rPr lang="en-US" sz="1400" dirty="0" err="1">
                <a:solidFill>
                  <a:schemeClr val="tx1"/>
                </a:solidFill>
              </a:rPr>
              <a:t>sesuai</a:t>
            </a:r>
            <a:r>
              <a:rPr lang="en-US" sz="1400" dirty="0">
                <a:solidFill>
                  <a:schemeClr val="tx1"/>
                </a:solidFill>
              </a:rPr>
              <a:t> </a:t>
            </a:r>
            <a:r>
              <a:rPr lang="en-US" sz="1400" dirty="0" err="1">
                <a:solidFill>
                  <a:schemeClr val="tx1"/>
                </a:solidFill>
              </a:rPr>
              <a:t>dengan</a:t>
            </a:r>
            <a:r>
              <a:rPr lang="en-US" sz="1400" dirty="0">
                <a:solidFill>
                  <a:schemeClr val="tx1"/>
                </a:solidFill>
              </a:rPr>
              <a:t> </a:t>
            </a:r>
            <a:r>
              <a:rPr lang="en-US" sz="1400" dirty="0" err="1">
                <a:solidFill>
                  <a:schemeClr val="tx1"/>
                </a:solidFill>
              </a:rPr>
              <a:t>ketentuan</a:t>
            </a:r>
            <a:r>
              <a:rPr lang="en-US" sz="1400" dirty="0">
                <a:solidFill>
                  <a:schemeClr val="tx1"/>
                </a:solidFill>
              </a:rPr>
              <a:t> yang </a:t>
            </a:r>
            <a:r>
              <a:rPr lang="en-US" sz="1400" dirty="0" err="1">
                <a:solidFill>
                  <a:schemeClr val="tx1"/>
                </a:solidFill>
              </a:rPr>
              <a:t>dibuktikan</a:t>
            </a:r>
            <a:r>
              <a:rPr lang="en-US" sz="1400" dirty="0">
                <a:solidFill>
                  <a:schemeClr val="tx1"/>
                </a:solidFill>
              </a:rPr>
              <a:t> </a:t>
            </a:r>
            <a:r>
              <a:rPr lang="en-US" sz="1400" dirty="0" err="1">
                <a:solidFill>
                  <a:schemeClr val="tx1"/>
                </a:solidFill>
              </a:rPr>
              <a:t>dengan</a:t>
            </a:r>
            <a:r>
              <a:rPr lang="en-US" sz="1400" dirty="0">
                <a:solidFill>
                  <a:schemeClr val="tx1"/>
                </a:solidFill>
              </a:rPr>
              <a:t> SP2D yang </a:t>
            </a:r>
            <a:r>
              <a:rPr lang="en-US" sz="1400" dirty="0" err="1">
                <a:solidFill>
                  <a:schemeClr val="tx1"/>
                </a:solidFill>
              </a:rPr>
              <a:t>telah</a:t>
            </a:r>
            <a:r>
              <a:rPr lang="en-US" sz="1400" dirty="0">
                <a:solidFill>
                  <a:schemeClr val="tx1"/>
                </a:solidFill>
              </a:rPr>
              <a:t> </a:t>
            </a:r>
            <a:r>
              <a:rPr lang="en-US" sz="1400" dirty="0" err="1">
                <a:solidFill>
                  <a:schemeClr val="tx1"/>
                </a:solidFill>
              </a:rPr>
              <a:t>ditandatangani</a:t>
            </a:r>
            <a:r>
              <a:rPr lang="en-US" sz="1400" dirty="0">
                <a:solidFill>
                  <a:schemeClr val="tx1"/>
                </a:solidFill>
              </a:rPr>
              <a:t> oleh </a:t>
            </a:r>
            <a:r>
              <a:rPr lang="en-US" sz="1400" dirty="0" err="1">
                <a:solidFill>
                  <a:schemeClr val="tx1"/>
                </a:solidFill>
              </a:rPr>
              <a:t>Kepala</a:t>
            </a:r>
            <a:r>
              <a:rPr lang="en-US" sz="1400" dirty="0">
                <a:solidFill>
                  <a:schemeClr val="tx1"/>
                </a:solidFill>
              </a:rPr>
              <a:t> BPKD </a:t>
            </a:r>
            <a:r>
              <a:rPr lang="en-US" sz="1400" dirty="0" err="1">
                <a:solidFill>
                  <a:schemeClr val="tx1"/>
                </a:solidFill>
              </a:rPr>
              <a:t>a.n</a:t>
            </a:r>
            <a:r>
              <a:rPr lang="en-US" sz="1400" dirty="0">
                <a:solidFill>
                  <a:schemeClr val="tx1"/>
                </a:solidFill>
              </a:rPr>
              <a:t>.</a:t>
            </a:r>
            <a:r>
              <a:rPr lang="id-ID" altLang="en-US" sz="1400" dirty="0">
                <a:solidFill>
                  <a:schemeClr val="tx1"/>
                </a:solidFill>
              </a:rPr>
              <a:t>.Gunadi, SE., </a:t>
            </a:r>
            <a:r>
              <a:rPr lang="id-ID" altLang="en-US" sz="1400" dirty="0" err="1">
                <a:solidFill>
                  <a:schemeClr val="tx1"/>
                </a:solidFill>
              </a:rPr>
              <a:t>Ak</a:t>
            </a:r>
            <a:r>
              <a:rPr lang="en-US" sz="1400" dirty="0">
                <a:solidFill>
                  <a:schemeClr val="tx1"/>
                </a:solidFill>
              </a:rPr>
              <a:t> </a:t>
            </a:r>
            <a:r>
              <a:rPr lang="en-US" sz="1400" dirty="0" err="1">
                <a:solidFill>
                  <a:schemeClr val="tx1"/>
                </a:solidFill>
              </a:rPr>
              <a:t>selaku</a:t>
            </a:r>
            <a:r>
              <a:rPr lang="en-US" sz="1400" dirty="0">
                <a:solidFill>
                  <a:schemeClr val="tx1"/>
                </a:solidFill>
              </a:rPr>
              <a:t> </a:t>
            </a:r>
            <a:r>
              <a:rPr lang="id-ID" sz="1400" dirty="0">
                <a:solidFill>
                  <a:schemeClr val="tx1"/>
                </a:solidFill>
              </a:rPr>
              <a:t>Kuasa </a:t>
            </a:r>
            <a:r>
              <a:rPr lang="en-US" sz="1400" dirty="0" err="1">
                <a:solidFill>
                  <a:schemeClr val="tx1"/>
                </a:solidFill>
              </a:rPr>
              <a:t>Bendahara</a:t>
            </a:r>
            <a:r>
              <a:rPr lang="en-US" sz="1400" dirty="0">
                <a:solidFill>
                  <a:schemeClr val="tx1"/>
                </a:solidFill>
              </a:rPr>
              <a:t> </a:t>
            </a:r>
            <a:r>
              <a:rPr lang="en-US" sz="1400" dirty="0" err="1">
                <a:solidFill>
                  <a:schemeClr val="tx1"/>
                </a:solidFill>
              </a:rPr>
              <a:t>Umum</a:t>
            </a:r>
            <a:r>
              <a:rPr lang="en-US" sz="1400" dirty="0">
                <a:solidFill>
                  <a:schemeClr val="tx1"/>
                </a:solidFill>
              </a:rPr>
              <a:t> Daerah;</a:t>
            </a:r>
          </a:p>
          <a:p>
            <a:pPr marL="342900" indent="-342900">
              <a:buFontTx/>
              <a:buAutoNum type="arabicParenR"/>
              <a:defRPr/>
            </a:pPr>
            <a:r>
              <a:rPr lang="en-US" sz="1400" dirty="0">
                <a:solidFill>
                  <a:schemeClr val="tx1"/>
                </a:solidFill>
              </a:rPr>
              <a:t>SPM, surat </a:t>
            </a:r>
            <a:r>
              <a:rPr lang="en-US" sz="1400" dirty="0" err="1">
                <a:solidFill>
                  <a:schemeClr val="tx1"/>
                </a:solidFill>
              </a:rPr>
              <a:t>keterangan</a:t>
            </a:r>
            <a:r>
              <a:rPr lang="en-US" sz="1400" dirty="0">
                <a:solidFill>
                  <a:schemeClr val="tx1"/>
                </a:solidFill>
              </a:rPr>
              <a:t> </a:t>
            </a:r>
            <a:r>
              <a:rPr lang="en-US" sz="1400" dirty="0" err="1">
                <a:solidFill>
                  <a:schemeClr val="tx1"/>
                </a:solidFill>
              </a:rPr>
              <a:t>tanggung</a:t>
            </a:r>
            <a:r>
              <a:rPr lang="en-US" sz="1400" dirty="0">
                <a:solidFill>
                  <a:schemeClr val="tx1"/>
                </a:solidFill>
              </a:rPr>
              <a:t> </a:t>
            </a:r>
            <a:r>
              <a:rPr lang="en-US" sz="1400" dirty="0" err="1">
                <a:solidFill>
                  <a:schemeClr val="tx1"/>
                </a:solidFill>
              </a:rPr>
              <a:t>jawab</a:t>
            </a:r>
            <a:r>
              <a:rPr lang="en-US" sz="1400" dirty="0">
                <a:solidFill>
                  <a:schemeClr val="tx1"/>
                </a:solidFill>
              </a:rPr>
              <a:t> </a:t>
            </a:r>
            <a:r>
              <a:rPr lang="en-US" sz="1400" dirty="0" err="1">
                <a:solidFill>
                  <a:schemeClr val="tx1"/>
                </a:solidFill>
              </a:rPr>
              <a:t>mutlak</a:t>
            </a:r>
            <a:r>
              <a:rPr lang="en-US" sz="1400" dirty="0">
                <a:solidFill>
                  <a:schemeClr val="tx1"/>
                </a:solidFill>
              </a:rPr>
              <a:t>, </a:t>
            </a:r>
            <a:r>
              <a:rPr lang="en-US" sz="1400" dirty="0" err="1">
                <a:solidFill>
                  <a:schemeClr val="tx1"/>
                </a:solidFill>
              </a:rPr>
              <a:t>kuitansi</a:t>
            </a:r>
            <a:r>
              <a:rPr lang="en-US" sz="1400" dirty="0">
                <a:solidFill>
                  <a:schemeClr val="tx1"/>
                </a:solidFill>
              </a:rPr>
              <a:t> dan </a:t>
            </a:r>
            <a:r>
              <a:rPr lang="en-US" sz="1400" dirty="0" err="1">
                <a:solidFill>
                  <a:schemeClr val="tx1"/>
                </a:solidFill>
              </a:rPr>
              <a:t>berita</a:t>
            </a:r>
            <a:r>
              <a:rPr lang="en-US" sz="1400" dirty="0">
                <a:solidFill>
                  <a:schemeClr val="tx1"/>
                </a:solidFill>
              </a:rPr>
              <a:t> acara </a:t>
            </a:r>
            <a:r>
              <a:rPr lang="en-US" sz="1400" dirty="0" err="1">
                <a:solidFill>
                  <a:schemeClr val="tx1"/>
                </a:solidFill>
              </a:rPr>
              <a:t>pembayaran</a:t>
            </a:r>
            <a:r>
              <a:rPr lang="en-US" sz="1400" dirty="0">
                <a:solidFill>
                  <a:schemeClr val="tx1"/>
                </a:solidFill>
              </a:rPr>
              <a:t> </a:t>
            </a:r>
            <a:r>
              <a:rPr lang="en-US" sz="1400" dirty="0" err="1">
                <a:solidFill>
                  <a:schemeClr val="tx1"/>
                </a:solidFill>
              </a:rPr>
              <a:t>telah</a:t>
            </a:r>
            <a:r>
              <a:rPr lang="en-US" sz="1400" dirty="0">
                <a:solidFill>
                  <a:schemeClr val="tx1"/>
                </a:solidFill>
              </a:rPr>
              <a:t> </a:t>
            </a:r>
            <a:r>
              <a:rPr lang="en-US" sz="1400" dirty="0" err="1">
                <a:solidFill>
                  <a:schemeClr val="tx1"/>
                </a:solidFill>
              </a:rPr>
              <a:t>ditandatangani</a:t>
            </a:r>
            <a:r>
              <a:rPr lang="en-US" sz="1400" dirty="0">
                <a:solidFill>
                  <a:schemeClr val="tx1"/>
                </a:solidFill>
              </a:rPr>
              <a:t> </a:t>
            </a:r>
            <a:r>
              <a:rPr lang="en-US" sz="1400" dirty="0" err="1">
                <a:solidFill>
                  <a:schemeClr val="tx1"/>
                </a:solidFill>
              </a:rPr>
              <a:t>oleh</a:t>
            </a:r>
            <a:r>
              <a:rPr lang="id-ID" sz="1400" dirty="0">
                <a:solidFill>
                  <a:schemeClr val="tx1"/>
                </a:solidFill>
              </a:rPr>
              <a:t> </a:t>
            </a:r>
            <a:r>
              <a:rPr lang="id-ID" sz="1400" dirty="0" err="1">
                <a:solidFill>
                  <a:schemeClr val="tx1"/>
                </a:solidFill>
              </a:rPr>
              <a:t>plt</a:t>
            </a:r>
            <a:r>
              <a:rPr lang="id-ID" sz="1400" dirty="0">
                <a:solidFill>
                  <a:schemeClr val="tx1"/>
                </a:solidFill>
              </a:rPr>
              <a:t> Inspektur </a:t>
            </a:r>
            <a:r>
              <a:rPr lang="en-US" sz="1400" dirty="0" err="1">
                <a:solidFill>
                  <a:schemeClr val="tx1"/>
                </a:solidFill>
              </a:rPr>
              <a:t>selaku</a:t>
            </a:r>
            <a:r>
              <a:rPr lang="en-US" sz="1400" dirty="0">
                <a:solidFill>
                  <a:schemeClr val="tx1"/>
                </a:solidFill>
              </a:rPr>
              <a:t> </a:t>
            </a:r>
            <a:r>
              <a:rPr lang="en-US" sz="1400" dirty="0" err="1">
                <a:solidFill>
                  <a:schemeClr val="tx1"/>
                </a:solidFill>
              </a:rPr>
              <a:t>pengguna</a:t>
            </a:r>
            <a:r>
              <a:rPr lang="en-US" sz="1400" dirty="0">
                <a:solidFill>
                  <a:schemeClr val="tx1"/>
                </a:solidFill>
              </a:rPr>
              <a:t> </a:t>
            </a:r>
            <a:r>
              <a:rPr lang="en-US" sz="1400" dirty="0" err="1">
                <a:solidFill>
                  <a:schemeClr val="tx1"/>
                </a:solidFill>
              </a:rPr>
              <a:t>anggaran</a:t>
            </a:r>
            <a:r>
              <a:rPr lang="en-US" sz="1400" dirty="0">
                <a:solidFill>
                  <a:schemeClr val="tx1"/>
                </a:solidFill>
              </a:rPr>
              <a:t> OPD I</a:t>
            </a:r>
            <a:r>
              <a:rPr lang="id-ID" sz="1400" dirty="0">
                <a:solidFill>
                  <a:schemeClr val="tx1"/>
                </a:solidFill>
              </a:rPr>
              <a:t>nspektorat Kota Mercure</a:t>
            </a:r>
            <a:endParaRPr lang="en-US" sz="1400" dirty="0">
              <a:solidFill>
                <a:schemeClr val="tx1"/>
              </a:solidFill>
            </a:endParaRPr>
          </a:p>
          <a:p>
            <a:pPr marL="342900" indent="-342900">
              <a:buFontTx/>
              <a:buAutoNum type="arabicParenR"/>
              <a:defRPr/>
            </a:pPr>
            <a:r>
              <a:rPr lang="en-US" sz="1400" dirty="0" err="1">
                <a:solidFill>
                  <a:schemeClr val="tx1"/>
                </a:solidFill>
              </a:rPr>
              <a:t>Kuitansi</a:t>
            </a:r>
            <a:r>
              <a:rPr lang="en-US" sz="1400" dirty="0">
                <a:solidFill>
                  <a:schemeClr val="tx1"/>
                </a:solidFill>
              </a:rPr>
              <a:t> dan Surat </a:t>
            </a:r>
            <a:r>
              <a:rPr lang="en-US" sz="1400" dirty="0" err="1">
                <a:solidFill>
                  <a:schemeClr val="tx1"/>
                </a:solidFill>
              </a:rPr>
              <a:t>Permintaan</a:t>
            </a:r>
            <a:r>
              <a:rPr lang="en-US" sz="1400" dirty="0">
                <a:solidFill>
                  <a:schemeClr val="tx1"/>
                </a:solidFill>
              </a:rPr>
              <a:t> </a:t>
            </a:r>
            <a:r>
              <a:rPr lang="en-US" sz="1400" dirty="0" err="1">
                <a:solidFill>
                  <a:schemeClr val="tx1"/>
                </a:solidFill>
              </a:rPr>
              <a:t>Pembayaran</a:t>
            </a:r>
            <a:r>
              <a:rPr lang="en-US" sz="1400" dirty="0">
                <a:solidFill>
                  <a:schemeClr val="tx1"/>
                </a:solidFill>
              </a:rPr>
              <a:t> </a:t>
            </a:r>
            <a:r>
              <a:rPr lang="en-US" sz="1400" dirty="0" err="1">
                <a:solidFill>
                  <a:schemeClr val="tx1"/>
                </a:solidFill>
              </a:rPr>
              <a:t>Langsung</a:t>
            </a:r>
            <a:r>
              <a:rPr lang="en-US" sz="1400" dirty="0">
                <a:solidFill>
                  <a:schemeClr val="tx1"/>
                </a:solidFill>
              </a:rPr>
              <a:t> </a:t>
            </a:r>
            <a:r>
              <a:rPr lang="en-US" sz="1400" dirty="0" err="1">
                <a:solidFill>
                  <a:schemeClr val="tx1"/>
                </a:solidFill>
              </a:rPr>
              <a:t>Barang</a:t>
            </a:r>
            <a:r>
              <a:rPr lang="en-US" sz="1400" dirty="0">
                <a:solidFill>
                  <a:schemeClr val="tx1"/>
                </a:solidFill>
              </a:rPr>
              <a:t> dan </a:t>
            </a:r>
            <a:r>
              <a:rPr lang="en-US" sz="1400" dirty="0" err="1">
                <a:solidFill>
                  <a:schemeClr val="tx1"/>
                </a:solidFill>
              </a:rPr>
              <a:t>Jasa</a:t>
            </a:r>
            <a:r>
              <a:rPr lang="en-US" sz="1400" dirty="0">
                <a:solidFill>
                  <a:schemeClr val="tx1"/>
                </a:solidFill>
              </a:rPr>
              <a:t> </a:t>
            </a:r>
            <a:r>
              <a:rPr lang="en-US" sz="1400" dirty="0" err="1">
                <a:solidFill>
                  <a:schemeClr val="tx1"/>
                </a:solidFill>
              </a:rPr>
              <a:t>telah</a:t>
            </a:r>
            <a:r>
              <a:rPr lang="en-US" sz="1400" dirty="0">
                <a:solidFill>
                  <a:schemeClr val="tx1"/>
                </a:solidFill>
              </a:rPr>
              <a:t> </a:t>
            </a:r>
            <a:r>
              <a:rPr lang="en-US" sz="1400" dirty="0" err="1">
                <a:solidFill>
                  <a:schemeClr val="tx1"/>
                </a:solidFill>
              </a:rPr>
              <a:t>ditandatangani</a:t>
            </a:r>
            <a:r>
              <a:rPr lang="en-US" sz="1400" dirty="0">
                <a:solidFill>
                  <a:schemeClr val="tx1"/>
                </a:solidFill>
              </a:rPr>
              <a:t> </a:t>
            </a:r>
            <a:r>
              <a:rPr lang="en-US" sz="1400" dirty="0" err="1">
                <a:solidFill>
                  <a:schemeClr val="tx1"/>
                </a:solidFill>
              </a:rPr>
              <a:t>oleh</a:t>
            </a:r>
            <a:r>
              <a:rPr lang="en-US" sz="1400" dirty="0">
                <a:solidFill>
                  <a:schemeClr val="tx1"/>
                </a:solidFill>
              </a:rPr>
              <a:t> </a:t>
            </a:r>
            <a:r>
              <a:rPr lang="id-ID" altLang="en-US" sz="1400" dirty="0" err="1">
                <a:solidFill>
                  <a:schemeClr val="tx1"/>
                </a:solidFill>
              </a:rPr>
              <a:t>Vina</a:t>
            </a:r>
            <a:r>
              <a:rPr lang="id-ID" altLang="en-US" sz="1400" dirty="0">
                <a:solidFill>
                  <a:schemeClr val="tx1"/>
                </a:solidFill>
              </a:rPr>
              <a:t> Mardiana </a:t>
            </a:r>
            <a:r>
              <a:rPr lang="id-ID" altLang="en-US" sz="1400" dirty="0" err="1">
                <a:solidFill>
                  <a:schemeClr val="tx1"/>
                </a:solidFill>
              </a:rPr>
              <a:t>Saragi</a:t>
            </a:r>
            <a:r>
              <a:rPr lang="id-ID" altLang="en-US" sz="1400" dirty="0">
                <a:solidFill>
                  <a:schemeClr val="tx1"/>
                </a:solidFill>
              </a:rPr>
              <a:t>, </a:t>
            </a:r>
            <a:r>
              <a:rPr lang="id-ID" altLang="en-US" sz="1400" dirty="0" err="1">
                <a:solidFill>
                  <a:schemeClr val="tx1"/>
                </a:solidFill>
              </a:rPr>
              <a:t>A.Md</a:t>
            </a:r>
            <a:r>
              <a:rPr lang="id-ID" altLang="en-US" sz="1400" dirty="0">
                <a:solidFill>
                  <a:schemeClr val="tx1"/>
                </a:solidFill>
              </a:rPr>
              <a:t>. </a:t>
            </a:r>
            <a:r>
              <a:rPr lang="en-US" sz="1400" dirty="0" err="1">
                <a:solidFill>
                  <a:schemeClr val="tx1"/>
                </a:solidFill>
              </a:rPr>
              <a:t>selaku</a:t>
            </a:r>
            <a:r>
              <a:rPr lang="en-US" sz="1400" dirty="0">
                <a:solidFill>
                  <a:schemeClr val="tx1"/>
                </a:solidFill>
              </a:rPr>
              <a:t> </a:t>
            </a:r>
            <a:r>
              <a:rPr lang="en-US" sz="1400" dirty="0" err="1">
                <a:solidFill>
                  <a:schemeClr val="tx1"/>
                </a:solidFill>
              </a:rPr>
              <a:t>Bendahara</a:t>
            </a:r>
            <a:r>
              <a:rPr lang="en-US" sz="1400" dirty="0">
                <a:solidFill>
                  <a:schemeClr val="tx1"/>
                </a:solidFill>
              </a:rPr>
              <a:t> </a:t>
            </a:r>
            <a:r>
              <a:rPr lang="en-US" sz="1400" dirty="0" err="1">
                <a:solidFill>
                  <a:schemeClr val="tx1"/>
                </a:solidFill>
              </a:rPr>
              <a:t>Pengeluaran</a:t>
            </a:r>
            <a:r>
              <a:rPr lang="en-US" sz="1400" dirty="0">
                <a:solidFill>
                  <a:schemeClr val="tx1"/>
                </a:solidFill>
              </a:rPr>
              <a:t> </a:t>
            </a:r>
          </a:p>
          <a:p>
            <a:pPr marL="342900" indent="-342900">
              <a:buFontTx/>
              <a:buAutoNum type="arabicParenR"/>
              <a:defRPr/>
            </a:pPr>
            <a:r>
              <a:rPr lang="en-US" sz="1400" dirty="0" err="1">
                <a:solidFill>
                  <a:schemeClr val="tx1"/>
                </a:solidFill>
              </a:rPr>
              <a:t>Dokumen</a:t>
            </a:r>
            <a:r>
              <a:rPr lang="en-US" sz="1400" dirty="0">
                <a:solidFill>
                  <a:schemeClr val="tx1"/>
                </a:solidFill>
              </a:rPr>
              <a:t> </a:t>
            </a:r>
            <a:r>
              <a:rPr lang="en-US" sz="1400" dirty="0" err="1">
                <a:solidFill>
                  <a:schemeClr val="tx1"/>
                </a:solidFill>
              </a:rPr>
              <a:t>atas</a:t>
            </a:r>
            <a:r>
              <a:rPr lang="en-US" sz="1400" dirty="0">
                <a:solidFill>
                  <a:schemeClr val="tx1"/>
                </a:solidFill>
              </a:rPr>
              <a:t> </a:t>
            </a:r>
            <a:r>
              <a:rPr lang="en-US" sz="1400" dirty="0" err="1">
                <a:solidFill>
                  <a:schemeClr val="tx1"/>
                </a:solidFill>
              </a:rPr>
              <a:t>beban</a:t>
            </a:r>
            <a:r>
              <a:rPr lang="en-US" sz="1400" dirty="0">
                <a:solidFill>
                  <a:schemeClr val="tx1"/>
                </a:solidFill>
              </a:rPr>
              <a:t> </a:t>
            </a:r>
            <a:r>
              <a:rPr lang="en-US" sz="1400" dirty="0" err="1">
                <a:solidFill>
                  <a:schemeClr val="tx1"/>
                </a:solidFill>
              </a:rPr>
              <a:t>pengeluaran</a:t>
            </a:r>
            <a:r>
              <a:rPr lang="en-US" sz="1400" dirty="0">
                <a:solidFill>
                  <a:schemeClr val="tx1"/>
                </a:solidFill>
              </a:rPr>
              <a:t> </a:t>
            </a:r>
            <a:r>
              <a:rPr lang="en-US" sz="1400" dirty="0" err="1">
                <a:solidFill>
                  <a:schemeClr val="tx1"/>
                </a:solidFill>
              </a:rPr>
              <a:t>pelaksanaan</a:t>
            </a:r>
            <a:r>
              <a:rPr lang="en-US" sz="1400" dirty="0">
                <a:solidFill>
                  <a:schemeClr val="tx1"/>
                </a:solidFill>
              </a:rPr>
              <a:t> </a:t>
            </a:r>
            <a:r>
              <a:rPr lang="en-US" sz="1400" dirty="0" err="1">
                <a:solidFill>
                  <a:schemeClr val="tx1"/>
                </a:solidFill>
              </a:rPr>
              <a:t>kegiatan</a:t>
            </a:r>
            <a:r>
              <a:rPr lang="en-US" sz="1400" dirty="0">
                <a:solidFill>
                  <a:schemeClr val="tx1"/>
                </a:solidFill>
              </a:rPr>
              <a:t> </a:t>
            </a:r>
            <a:r>
              <a:rPr lang="en-US" sz="1400" dirty="0" err="1">
                <a:solidFill>
                  <a:schemeClr val="tx1"/>
                </a:solidFill>
              </a:rPr>
              <a:t>antara</a:t>
            </a:r>
            <a:r>
              <a:rPr lang="en-US" sz="1400" dirty="0">
                <a:solidFill>
                  <a:schemeClr val="tx1"/>
                </a:solidFill>
              </a:rPr>
              <a:t> lain </a:t>
            </a:r>
            <a:r>
              <a:rPr lang="en-US" sz="1400" dirty="0" err="1">
                <a:solidFill>
                  <a:schemeClr val="tx1"/>
                </a:solidFill>
              </a:rPr>
              <a:t>dokumen</a:t>
            </a:r>
            <a:r>
              <a:rPr lang="en-US" sz="1400" dirty="0">
                <a:solidFill>
                  <a:schemeClr val="tx1"/>
                </a:solidFill>
              </a:rPr>
              <a:t> SPP-LS </a:t>
            </a:r>
            <a:r>
              <a:rPr lang="en-US" sz="1400" dirty="0" err="1">
                <a:solidFill>
                  <a:schemeClr val="tx1"/>
                </a:solidFill>
              </a:rPr>
              <a:t>Barang</a:t>
            </a:r>
            <a:r>
              <a:rPr lang="en-US" sz="1400" dirty="0">
                <a:solidFill>
                  <a:schemeClr val="tx1"/>
                </a:solidFill>
              </a:rPr>
              <a:t>, </a:t>
            </a:r>
            <a:r>
              <a:rPr lang="en-US" sz="1400" dirty="0" err="1">
                <a:solidFill>
                  <a:schemeClr val="tx1"/>
                </a:solidFill>
              </a:rPr>
              <a:t>kuitansi</a:t>
            </a:r>
            <a:r>
              <a:rPr lang="en-US" sz="1400" dirty="0">
                <a:solidFill>
                  <a:schemeClr val="tx1"/>
                </a:solidFill>
              </a:rPr>
              <a:t> dan </a:t>
            </a:r>
            <a:r>
              <a:rPr lang="en-US" sz="1400" dirty="0" err="1">
                <a:solidFill>
                  <a:schemeClr val="tx1"/>
                </a:solidFill>
              </a:rPr>
              <a:t>berita</a:t>
            </a:r>
            <a:r>
              <a:rPr lang="en-US" sz="1400" dirty="0">
                <a:solidFill>
                  <a:schemeClr val="tx1"/>
                </a:solidFill>
              </a:rPr>
              <a:t> acara </a:t>
            </a:r>
            <a:r>
              <a:rPr lang="en-US" sz="1400" dirty="0" err="1">
                <a:solidFill>
                  <a:schemeClr val="tx1"/>
                </a:solidFill>
              </a:rPr>
              <a:t>pembayaran</a:t>
            </a:r>
            <a:r>
              <a:rPr lang="en-US" sz="1400" dirty="0">
                <a:solidFill>
                  <a:schemeClr val="tx1"/>
                </a:solidFill>
              </a:rPr>
              <a:t> </a:t>
            </a:r>
            <a:r>
              <a:rPr lang="en-US" sz="1400" dirty="0" err="1">
                <a:solidFill>
                  <a:schemeClr val="tx1"/>
                </a:solidFill>
              </a:rPr>
              <a:t>telah</a:t>
            </a:r>
            <a:r>
              <a:rPr lang="en-US" sz="1400" dirty="0">
                <a:solidFill>
                  <a:schemeClr val="tx1"/>
                </a:solidFill>
              </a:rPr>
              <a:t> </a:t>
            </a:r>
            <a:r>
              <a:rPr lang="en-US" sz="1400" dirty="0" err="1">
                <a:solidFill>
                  <a:schemeClr val="tx1"/>
                </a:solidFill>
              </a:rPr>
              <a:t>dibuat</a:t>
            </a:r>
            <a:r>
              <a:rPr lang="en-US" sz="1400" dirty="0">
                <a:solidFill>
                  <a:schemeClr val="tx1"/>
                </a:solidFill>
              </a:rPr>
              <a:t> dan </a:t>
            </a:r>
            <a:r>
              <a:rPr lang="en-US" sz="1400" dirty="0" err="1">
                <a:solidFill>
                  <a:schemeClr val="tx1"/>
                </a:solidFill>
              </a:rPr>
              <a:t>ditandatangani</a:t>
            </a:r>
            <a:r>
              <a:rPr lang="en-US" sz="1400" dirty="0">
                <a:solidFill>
                  <a:schemeClr val="tx1"/>
                </a:solidFill>
              </a:rPr>
              <a:t> </a:t>
            </a:r>
            <a:r>
              <a:rPr lang="en-US" sz="1400" dirty="0" err="1">
                <a:solidFill>
                  <a:schemeClr val="tx1"/>
                </a:solidFill>
              </a:rPr>
              <a:t>oleh</a:t>
            </a:r>
            <a:r>
              <a:rPr lang="id-ID" sz="1400" dirty="0">
                <a:solidFill>
                  <a:schemeClr val="tx1"/>
                </a:solidFill>
              </a:rPr>
              <a:t> </a:t>
            </a:r>
            <a:r>
              <a:rPr lang="id-ID" altLang="en-US" sz="1400" dirty="0" err="1">
                <a:solidFill>
                  <a:schemeClr val="tx1"/>
                </a:solidFill>
              </a:rPr>
              <a:t>Indriyani</a:t>
            </a:r>
            <a:r>
              <a:rPr lang="id-ID" altLang="en-US" sz="1400" dirty="0">
                <a:solidFill>
                  <a:schemeClr val="tx1"/>
                </a:solidFill>
              </a:rPr>
              <a:t> Yuni Nugraha S.H. </a:t>
            </a:r>
            <a:r>
              <a:rPr lang="en-US" sz="1400" dirty="0" err="1">
                <a:solidFill>
                  <a:schemeClr val="tx1"/>
                </a:solidFill>
              </a:rPr>
              <a:t>selaku</a:t>
            </a:r>
            <a:r>
              <a:rPr lang="en-US" sz="1400" dirty="0">
                <a:solidFill>
                  <a:schemeClr val="tx1"/>
                </a:solidFill>
              </a:rPr>
              <a:t> </a:t>
            </a:r>
            <a:r>
              <a:rPr lang="en-US" sz="1400" dirty="0" err="1">
                <a:solidFill>
                  <a:schemeClr val="tx1"/>
                </a:solidFill>
              </a:rPr>
              <a:t>Pejabat</a:t>
            </a:r>
            <a:r>
              <a:rPr lang="en-US" sz="1400" dirty="0">
                <a:solidFill>
                  <a:schemeClr val="tx1"/>
                </a:solidFill>
              </a:rPr>
              <a:t> </a:t>
            </a:r>
            <a:r>
              <a:rPr lang="en-US" sz="1400" dirty="0" err="1">
                <a:solidFill>
                  <a:schemeClr val="tx1"/>
                </a:solidFill>
              </a:rPr>
              <a:t>Pelaksana</a:t>
            </a:r>
            <a:r>
              <a:rPr lang="en-US" sz="1400" dirty="0">
                <a:solidFill>
                  <a:schemeClr val="tx1"/>
                </a:solidFill>
              </a:rPr>
              <a:t> </a:t>
            </a:r>
            <a:r>
              <a:rPr lang="en-US" sz="1400" dirty="0" err="1">
                <a:solidFill>
                  <a:schemeClr val="tx1"/>
                </a:solidFill>
              </a:rPr>
              <a:t>Teknis</a:t>
            </a:r>
            <a:r>
              <a:rPr lang="en-US" sz="1400" dirty="0">
                <a:solidFill>
                  <a:schemeClr val="tx1"/>
                </a:solidFill>
              </a:rPr>
              <a:t> </a:t>
            </a:r>
            <a:r>
              <a:rPr lang="en-US" sz="1400" dirty="0" err="1">
                <a:solidFill>
                  <a:schemeClr val="tx1"/>
                </a:solidFill>
              </a:rPr>
              <a:t>Kegiatan</a:t>
            </a:r>
            <a:r>
              <a:rPr lang="en-US" sz="1400" dirty="0">
                <a:solidFill>
                  <a:schemeClr val="tx1"/>
                </a:solidFill>
              </a:rPr>
              <a:t> P</a:t>
            </a:r>
            <a:r>
              <a:rPr lang="id-ID" sz="1400" dirty="0" err="1">
                <a:solidFill>
                  <a:schemeClr val="tx1"/>
                </a:solidFill>
              </a:rPr>
              <a:t>engelolaan</a:t>
            </a:r>
            <a:r>
              <a:rPr lang="id-ID" sz="1400" dirty="0">
                <a:solidFill>
                  <a:schemeClr val="tx1"/>
                </a:solidFill>
              </a:rPr>
              <a:t> Rumah Tangga OPD.</a:t>
            </a:r>
            <a:endParaRPr lang="en-US" sz="1400" dirty="0">
              <a:solidFill>
                <a:schemeClr val="tx1"/>
              </a:solidFill>
            </a:endParaRPr>
          </a:p>
          <a:p>
            <a:pPr marL="342900" indent="-342900">
              <a:buFontTx/>
              <a:buAutoNum type="arabicParenR"/>
              <a:defRPr/>
            </a:pPr>
            <a:r>
              <a:rPr lang="en-US" sz="1400" dirty="0" err="1">
                <a:solidFill>
                  <a:schemeClr val="tx1"/>
                </a:solidFill>
              </a:rPr>
              <a:t>Bukti</a:t>
            </a:r>
            <a:r>
              <a:rPr lang="en-US" sz="1400" dirty="0">
                <a:solidFill>
                  <a:schemeClr val="tx1"/>
                </a:solidFill>
              </a:rPr>
              <a:t> </a:t>
            </a:r>
            <a:r>
              <a:rPr lang="en-US" sz="1400" dirty="0" err="1">
                <a:solidFill>
                  <a:schemeClr val="tx1"/>
                </a:solidFill>
              </a:rPr>
              <a:t>kelengkapan</a:t>
            </a:r>
            <a:r>
              <a:rPr lang="en-US" sz="1400" dirty="0">
                <a:solidFill>
                  <a:schemeClr val="tx1"/>
                </a:solidFill>
              </a:rPr>
              <a:t> </a:t>
            </a:r>
            <a:r>
              <a:rPr lang="en-US" sz="1400" dirty="0" err="1">
                <a:solidFill>
                  <a:schemeClr val="tx1"/>
                </a:solidFill>
              </a:rPr>
              <a:t>syarat</a:t>
            </a:r>
            <a:r>
              <a:rPr lang="en-US" sz="1400" dirty="0">
                <a:solidFill>
                  <a:schemeClr val="tx1"/>
                </a:solidFill>
              </a:rPr>
              <a:t> </a:t>
            </a:r>
            <a:r>
              <a:rPr lang="en-US" sz="1400" dirty="0" err="1">
                <a:solidFill>
                  <a:schemeClr val="tx1"/>
                </a:solidFill>
              </a:rPr>
              <a:t>kelengkapan</a:t>
            </a:r>
            <a:r>
              <a:rPr lang="en-US" sz="1400" dirty="0">
                <a:solidFill>
                  <a:schemeClr val="tx1"/>
                </a:solidFill>
              </a:rPr>
              <a:t> </a:t>
            </a:r>
            <a:r>
              <a:rPr lang="en-US" sz="1400" dirty="0" err="1">
                <a:solidFill>
                  <a:schemeClr val="tx1"/>
                </a:solidFill>
              </a:rPr>
              <a:t>dokumen</a:t>
            </a:r>
            <a:r>
              <a:rPr lang="en-US" sz="1400" dirty="0">
                <a:solidFill>
                  <a:schemeClr val="tx1"/>
                </a:solidFill>
              </a:rPr>
              <a:t> SPP dan </a:t>
            </a:r>
            <a:r>
              <a:rPr lang="en-US" sz="1400" dirty="0" err="1">
                <a:solidFill>
                  <a:schemeClr val="tx1"/>
                </a:solidFill>
              </a:rPr>
              <a:t>penerbitan</a:t>
            </a:r>
            <a:r>
              <a:rPr lang="en-US" sz="1400" dirty="0">
                <a:solidFill>
                  <a:schemeClr val="tx1"/>
                </a:solidFill>
              </a:rPr>
              <a:t> SP2D </a:t>
            </a:r>
            <a:r>
              <a:rPr lang="en-US" sz="1400" dirty="0" err="1">
                <a:solidFill>
                  <a:schemeClr val="tx1"/>
                </a:solidFill>
              </a:rPr>
              <a:t>telah</a:t>
            </a:r>
            <a:r>
              <a:rPr lang="en-US" sz="1400" dirty="0">
                <a:solidFill>
                  <a:schemeClr val="tx1"/>
                </a:solidFill>
              </a:rPr>
              <a:t> </a:t>
            </a:r>
            <a:r>
              <a:rPr lang="en-US" sz="1400" dirty="0" err="1">
                <a:solidFill>
                  <a:schemeClr val="tx1"/>
                </a:solidFill>
              </a:rPr>
              <a:t>sesuai</a:t>
            </a:r>
            <a:r>
              <a:rPr lang="en-US" sz="1400" dirty="0">
                <a:solidFill>
                  <a:schemeClr val="tx1"/>
                </a:solidFill>
              </a:rPr>
              <a:t> checklist yang </a:t>
            </a:r>
            <a:r>
              <a:rPr lang="en-US" sz="1400" dirty="0" err="1">
                <a:solidFill>
                  <a:schemeClr val="tx1"/>
                </a:solidFill>
              </a:rPr>
              <a:t>ditandatangani</a:t>
            </a:r>
            <a:r>
              <a:rPr lang="en-US" sz="1400" dirty="0">
                <a:solidFill>
                  <a:schemeClr val="tx1"/>
                </a:solidFill>
              </a:rPr>
              <a:t> oleh </a:t>
            </a:r>
            <a:r>
              <a:rPr lang="en-US" sz="1400" dirty="0" err="1">
                <a:solidFill>
                  <a:schemeClr val="tx1"/>
                </a:solidFill>
              </a:rPr>
              <a:t>masing-masing</a:t>
            </a:r>
            <a:r>
              <a:rPr lang="en-US" sz="1400" dirty="0">
                <a:solidFill>
                  <a:schemeClr val="tx1"/>
                </a:solidFill>
              </a:rPr>
              <a:t> </a:t>
            </a:r>
            <a:r>
              <a:rPr lang="en-US" sz="1400" dirty="0" err="1">
                <a:solidFill>
                  <a:schemeClr val="tx1"/>
                </a:solidFill>
              </a:rPr>
              <a:t>verifikator</a:t>
            </a:r>
            <a:r>
              <a:rPr lang="en-US" sz="1400" dirty="0">
                <a:solidFill>
                  <a:schemeClr val="tx1"/>
                </a:solidFill>
              </a:rPr>
              <a:t> </a:t>
            </a:r>
          </a:p>
          <a:p>
            <a:pPr>
              <a:defRPr/>
            </a:pPr>
            <a:endParaRPr lang="en-US" sz="1400" b="1" dirty="0">
              <a:solidFill>
                <a:schemeClr val="tx1"/>
              </a:solidFill>
            </a:endParaRPr>
          </a:p>
          <a:p>
            <a:pPr>
              <a:defRPr/>
            </a:pPr>
            <a:endParaRPr lang="en-US" sz="1400" b="1" dirty="0">
              <a:solidFill>
                <a:schemeClr val="tx1"/>
              </a:solidFill>
            </a:endParaRPr>
          </a:p>
          <a:p>
            <a:pPr>
              <a:defRPr/>
            </a:pPr>
            <a:endParaRPr lang="en-US" sz="2000" b="1" dirty="0">
              <a:solidFill>
                <a:schemeClr val="tx1"/>
              </a:solidFill>
            </a:endParaRPr>
          </a:p>
          <a:p>
            <a:pPr>
              <a:defRPr/>
            </a:pPr>
            <a:endParaRPr lang="en-US" sz="1400" dirty="0">
              <a:solidFill>
                <a:schemeClr val="tx1"/>
              </a:solidFill>
            </a:endParaRPr>
          </a:p>
        </p:txBody>
      </p:sp>
    </p:spTree>
    <p:extLst>
      <p:ext uri="{BB962C8B-B14F-4D97-AF65-F5344CB8AC3E}">
        <p14:creationId xmlns:p14="http://schemas.microsoft.com/office/powerpoint/2010/main" val="2928578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7"/>
          <p:cNvSpPr txBox="1">
            <a:spLocks noChangeArrowheads="1"/>
          </p:cNvSpPr>
          <p:nvPr/>
        </p:nvSpPr>
        <p:spPr bwMode="auto">
          <a:xfrm>
            <a:off x="84137" y="0"/>
            <a:ext cx="9021763" cy="981075"/>
          </a:xfrm>
          <a:prstGeom prst="rect">
            <a:avLst/>
          </a:prstGeom>
          <a:solidFill>
            <a:schemeClr val="accent2">
              <a:lumMod val="60000"/>
              <a:lumOff val="40000"/>
            </a:schemeClr>
          </a:solidFill>
          <a:ln>
            <a:noFill/>
          </a:ln>
        </p:spPr>
        <p:txBody>
          <a:bodyPr anchor="ctr"/>
          <a:lstStyle/>
          <a:p>
            <a:pPr>
              <a:lnSpc>
                <a:spcPct val="90000"/>
              </a:lnSpc>
            </a:pPr>
            <a:r>
              <a:rPr lang="en-US" altLang="en-US" sz="3200" dirty="0">
                <a:latin typeface="Bahnschrift Light SemiCondensed" panose="020B0502040204020203" pitchFamily="34" charset="0"/>
              </a:rPr>
              <a:t>3.8 </a:t>
            </a:r>
            <a:r>
              <a:rPr lang="en-US" altLang="en-US" sz="3200" dirty="0" err="1">
                <a:latin typeface="Bahnschrift Light SemiCondensed" panose="020B0502040204020203" pitchFamily="34" charset="0"/>
              </a:rPr>
              <a:t>Pencatatan</a:t>
            </a:r>
            <a:r>
              <a:rPr lang="en-US" altLang="en-US" sz="3200" dirty="0">
                <a:latin typeface="Bahnschrift Light SemiCondensed" panose="020B0502040204020203" pitchFamily="34" charset="0"/>
              </a:rPr>
              <a:t> yang </a:t>
            </a:r>
            <a:r>
              <a:rPr lang="en-US" altLang="en-US" sz="3200" dirty="0" err="1">
                <a:latin typeface="Bahnschrift Light SemiCondensed" panose="020B0502040204020203" pitchFamily="34" charset="0"/>
              </a:rPr>
              <a:t>Akurat</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dan</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Tepat</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Waktu</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atas</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Transaksi</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dan</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Kejadian</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Penting</a:t>
            </a:r>
            <a:endParaRPr lang="ru-RU" altLang="en-US" sz="3200" b="1" dirty="0">
              <a:latin typeface="Bahnschrift Light SemiCondensed" panose="020B0502040204020203" pitchFamily="34" charset="0"/>
            </a:endParaRPr>
          </a:p>
        </p:txBody>
      </p:sp>
      <p:sp>
        <p:nvSpPr>
          <p:cNvPr id="3" name="Rectangle 2"/>
          <p:cNvSpPr/>
          <p:nvPr/>
        </p:nvSpPr>
        <p:spPr>
          <a:xfrm>
            <a:off x="84138" y="981075"/>
            <a:ext cx="4392612" cy="244792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en-US" sz="2000" b="1" dirty="0">
                <a:solidFill>
                  <a:schemeClr val="tx1"/>
                </a:solidFill>
              </a:rPr>
              <a:t>Level 1</a:t>
            </a:r>
            <a:endParaRPr lang="en-US" sz="1050" b="1" dirty="0">
              <a:solidFill>
                <a:schemeClr val="tx1"/>
              </a:solidFill>
            </a:endParaRPr>
          </a:p>
          <a:p>
            <a:pPr>
              <a:defRPr/>
            </a:pPr>
            <a:endParaRPr lang="en-US" b="1" dirty="0">
              <a:solidFill>
                <a:schemeClr val="tx1"/>
              </a:solidFill>
            </a:endParaRPr>
          </a:p>
          <a:p>
            <a:pPr marL="457200" indent="-457200">
              <a:buFontTx/>
              <a:buAutoNum type="arabicParenR"/>
              <a:defRPr/>
            </a:pPr>
            <a:r>
              <a:rPr lang="en-US" dirty="0" err="1">
                <a:solidFill>
                  <a:schemeClr val="tx1"/>
                </a:solidFill>
                <a:hlinkClick r:id="rId2" action="ppaction://hlinkfile"/>
              </a:rPr>
              <a:t>Perwali</a:t>
            </a:r>
            <a:r>
              <a:rPr lang="en-US" dirty="0">
                <a:solidFill>
                  <a:schemeClr val="tx1"/>
                </a:solidFill>
                <a:hlinkClick r:id="rId2" action="ppaction://hlinkfile"/>
              </a:rPr>
              <a:t> 125 T</a:t>
            </a:r>
            <a:r>
              <a:rPr lang="id-ID" altLang="en-US" dirty="0" err="1">
                <a:solidFill>
                  <a:schemeClr val="tx1"/>
                </a:solidFill>
                <a:hlinkClick r:id="rId2" action="ppaction://hlinkfile"/>
              </a:rPr>
              <a:t>ahun</a:t>
            </a:r>
            <a:r>
              <a:rPr lang="en-US" dirty="0">
                <a:solidFill>
                  <a:schemeClr val="tx1"/>
                </a:solidFill>
                <a:hlinkClick r:id="rId2" action="ppaction://hlinkfile"/>
              </a:rPr>
              <a:t> 2018 </a:t>
            </a:r>
            <a:r>
              <a:rPr lang="en-US" dirty="0" err="1">
                <a:solidFill>
                  <a:schemeClr val="tx1"/>
                </a:solidFill>
                <a:hlinkClick r:id="rId2" action="ppaction://hlinkfile"/>
              </a:rPr>
              <a:t>ttg</a:t>
            </a:r>
            <a:r>
              <a:rPr lang="en-US" dirty="0">
                <a:solidFill>
                  <a:schemeClr val="tx1"/>
                </a:solidFill>
                <a:hlinkClick r:id="rId2" action="ppaction://hlinkfile"/>
              </a:rPr>
              <a:t> </a:t>
            </a:r>
            <a:r>
              <a:rPr lang="en-US" dirty="0" err="1">
                <a:solidFill>
                  <a:schemeClr val="tx1"/>
                </a:solidFill>
                <a:hlinkClick r:id="rId2" action="ppaction://hlinkfile"/>
              </a:rPr>
              <a:t>Kebijakan</a:t>
            </a:r>
            <a:r>
              <a:rPr lang="en-US" dirty="0">
                <a:solidFill>
                  <a:schemeClr val="tx1"/>
                </a:solidFill>
                <a:hlinkClick r:id="rId2" action="ppaction://hlinkfile"/>
              </a:rPr>
              <a:t> </a:t>
            </a:r>
            <a:r>
              <a:rPr lang="en-US" dirty="0" err="1">
                <a:solidFill>
                  <a:schemeClr val="tx1"/>
                </a:solidFill>
                <a:hlinkClick r:id="rId2" action="ppaction://hlinkfile"/>
              </a:rPr>
              <a:t>Akutansi</a:t>
            </a:r>
            <a:r>
              <a:rPr lang="en-US" dirty="0">
                <a:solidFill>
                  <a:schemeClr val="tx1"/>
                </a:solidFill>
                <a:hlinkClick r:id="rId2" action="ppaction://hlinkfile"/>
              </a:rPr>
              <a:t> </a:t>
            </a:r>
            <a:r>
              <a:rPr lang="en-US" dirty="0" err="1">
                <a:solidFill>
                  <a:schemeClr val="tx1"/>
                </a:solidFill>
                <a:hlinkClick r:id="rId2" action="ppaction://hlinkfile"/>
              </a:rPr>
              <a:t>Pemerintah</a:t>
            </a:r>
            <a:r>
              <a:rPr lang="en-US" dirty="0">
                <a:solidFill>
                  <a:schemeClr val="tx1"/>
                </a:solidFill>
                <a:hlinkClick r:id="rId2" action="ppaction://hlinkfile"/>
              </a:rPr>
              <a:t> Daerah Kota </a:t>
            </a:r>
            <a:r>
              <a:rPr lang="en-US" dirty="0" err="1">
                <a:solidFill>
                  <a:schemeClr val="tx1"/>
                </a:solidFill>
                <a:hlinkClick r:id="rId2" action="ppaction://hlinkfile"/>
              </a:rPr>
              <a:t>Mercure</a:t>
            </a:r>
            <a:endParaRPr lang="en-US" dirty="0">
              <a:solidFill>
                <a:schemeClr val="tx1"/>
              </a:solidFill>
            </a:endParaRPr>
          </a:p>
          <a:p>
            <a:pPr marL="457200" indent="-457200">
              <a:buFontTx/>
              <a:buAutoNum type="arabicParenR"/>
              <a:defRPr/>
            </a:pPr>
            <a:r>
              <a:rPr lang="en-US" dirty="0" err="1">
                <a:solidFill>
                  <a:schemeClr val="tx1"/>
                </a:solidFill>
                <a:hlinkClick r:id="rId3" action="ppaction://hlinkfile"/>
              </a:rPr>
              <a:t>Perda</a:t>
            </a:r>
            <a:r>
              <a:rPr lang="en-US" dirty="0">
                <a:solidFill>
                  <a:schemeClr val="tx1"/>
                </a:solidFill>
                <a:hlinkClick r:id="rId3" action="ppaction://hlinkfile"/>
              </a:rPr>
              <a:t> No 2 </a:t>
            </a:r>
            <a:r>
              <a:rPr lang="en-US" dirty="0" err="1">
                <a:solidFill>
                  <a:schemeClr val="tx1"/>
                </a:solidFill>
                <a:hlinkClick r:id="rId3" action="ppaction://hlinkfile"/>
              </a:rPr>
              <a:t>Thn</a:t>
            </a:r>
            <a:r>
              <a:rPr lang="en-US" dirty="0">
                <a:solidFill>
                  <a:schemeClr val="tx1"/>
                </a:solidFill>
                <a:hlinkClick r:id="rId3" action="ppaction://hlinkfile"/>
              </a:rPr>
              <a:t> 2018 </a:t>
            </a:r>
            <a:r>
              <a:rPr lang="en-US" dirty="0" err="1">
                <a:solidFill>
                  <a:schemeClr val="tx1"/>
                </a:solidFill>
                <a:hlinkClick r:id="rId3" action="ppaction://hlinkfile"/>
              </a:rPr>
              <a:t>Pengelolaan</a:t>
            </a:r>
            <a:r>
              <a:rPr lang="en-US" dirty="0">
                <a:solidFill>
                  <a:schemeClr val="tx1"/>
                </a:solidFill>
                <a:hlinkClick r:id="rId3" action="ppaction://hlinkfile"/>
              </a:rPr>
              <a:t> </a:t>
            </a:r>
            <a:r>
              <a:rPr lang="en-US" dirty="0" err="1">
                <a:solidFill>
                  <a:schemeClr val="tx1"/>
                </a:solidFill>
                <a:hlinkClick r:id="rId3" action="ppaction://hlinkfile"/>
              </a:rPr>
              <a:t>Barang</a:t>
            </a:r>
            <a:r>
              <a:rPr lang="en-US" dirty="0">
                <a:solidFill>
                  <a:schemeClr val="tx1"/>
                </a:solidFill>
                <a:hlinkClick r:id="rId3" action="ppaction://hlinkfile"/>
              </a:rPr>
              <a:t> </a:t>
            </a:r>
            <a:r>
              <a:rPr lang="en-US" dirty="0" err="1">
                <a:solidFill>
                  <a:schemeClr val="tx1"/>
                </a:solidFill>
                <a:hlinkClick r:id="rId3" action="ppaction://hlinkfile"/>
              </a:rPr>
              <a:t>Milik</a:t>
            </a:r>
            <a:r>
              <a:rPr lang="en-US" dirty="0">
                <a:solidFill>
                  <a:schemeClr val="tx1"/>
                </a:solidFill>
                <a:hlinkClick r:id="rId3" action="ppaction://hlinkfile"/>
              </a:rPr>
              <a:t> Daerah </a:t>
            </a:r>
            <a:r>
              <a:rPr lang="en-US" dirty="0" err="1">
                <a:solidFill>
                  <a:schemeClr val="tx1"/>
                </a:solidFill>
                <a:hlinkClick r:id="rId3" action="ppaction://hlinkfile"/>
              </a:rPr>
              <a:t>mencabut</a:t>
            </a:r>
            <a:r>
              <a:rPr lang="en-US" dirty="0">
                <a:solidFill>
                  <a:schemeClr val="tx1"/>
                </a:solidFill>
                <a:hlinkClick r:id="rId3" action="ppaction://hlinkfile"/>
              </a:rPr>
              <a:t> </a:t>
            </a:r>
            <a:r>
              <a:rPr lang="en-US" dirty="0" err="1">
                <a:solidFill>
                  <a:schemeClr val="tx1"/>
                </a:solidFill>
                <a:hlinkClick r:id="rId3" action="ppaction://hlinkfile"/>
              </a:rPr>
              <a:t>dari</a:t>
            </a:r>
            <a:r>
              <a:rPr lang="en-US" dirty="0">
                <a:solidFill>
                  <a:schemeClr val="tx1"/>
                </a:solidFill>
                <a:hlinkClick r:id="rId3" action="ppaction://hlinkfile"/>
              </a:rPr>
              <a:t>  </a:t>
            </a:r>
            <a:r>
              <a:rPr lang="en-US" dirty="0" err="1">
                <a:solidFill>
                  <a:schemeClr val="tx1"/>
                </a:solidFill>
                <a:hlinkClick r:id="rId3" action="ppaction://hlinkfile"/>
              </a:rPr>
              <a:t>Perda</a:t>
            </a:r>
            <a:r>
              <a:rPr lang="en-US" dirty="0">
                <a:solidFill>
                  <a:schemeClr val="tx1"/>
                </a:solidFill>
                <a:hlinkClick r:id="rId3" action="ppaction://hlinkfile"/>
              </a:rPr>
              <a:t> No 6 </a:t>
            </a:r>
            <a:r>
              <a:rPr lang="en-US" dirty="0" err="1">
                <a:solidFill>
                  <a:schemeClr val="tx1"/>
                </a:solidFill>
                <a:hlinkClick r:id="rId3" action="ppaction://hlinkfile"/>
              </a:rPr>
              <a:t>Thn</a:t>
            </a:r>
            <a:r>
              <a:rPr lang="en-US" dirty="0">
                <a:solidFill>
                  <a:schemeClr val="tx1"/>
                </a:solidFill>
                <a:hlinkClick r:id="rId3" action="ppaction://hlinkfile"/>
              </a:rPr>
              <a:t> 2007 </a:t>
            </a:r>
            <a:r>
              <a:rPr lang="en-US" dirty="0" err="1">
                <a:solidFill>
                  <a:schemeClr val="tx1"/>
                </a:solidFill>
                <a:hlinkClick r:id="rId3" action="ppaction://hlinkfile"/>
              </a:rPr>
              <a:t>Pengelolaan</a:t>
            </a:r>
            <a:r>
              <a:rPr lang="en-US" dirty="0">
                <a:solidFill>
                  <a:schemeClr val="tx1"/>
                </a:solidFill>
                <a:hlinkClick r:id="rId3" action="ppaction://hlinkfile"/>
              </a:rPr>
              <a:t> </a:t>
            </a:r>
            <a:r>
              <a:rPr lang="en-US" dirty="0" err="1">
                <a:solidFill>
                  <a:schemeClr val="tx1"/>
                </a:solidFill>
                <a:hlinkClick r:id="rId3" action="ppaction://hlinkfile"/>
              </a:rPr>
              <a:t>Barang</a:t>
            </a:r>
            <a:r>
              <a:rPr lang="en-US" dirty="0">
                <a:solidFill>
                  <a:schemeClr val="tx1"/>
                </a:solidFill>
                <a:hlinkClick r:id="rId3" action="ppaction://hlinkfile"/>
              </a:rPr>
              <a:t>  </a:t>
            </a:r>
            <a:r>
              <a:rPr lang="en-US" dirty="0" err="1">
                <a:solidFill>
                  <a:schemeClr val="tx1"/>
                </a:solidFill>
                <a:hlinkClick r:id="rId3" action="ppaction://hlinkfile"/>
              </a:rPr>
              <a:t>Milik</a:t>
            </a:r>
            <a:r>
              <a:rPr lang="en-US" dirty="0">
                <a:solidFill>
                  <a:schemeClr val="tx1"/>
                </a:solidFill>
                <a:hlinkClick r:id="rId3" action="ppaction://hlinkfile"/>
              </a:rPr>
              <a:t> Daerah</a:t>
            </a:r>
            <a:r>
              <a:rPr lang="en-US" sz="1700" b="1" dirty="0">
                <a:solidFill>
                  <a:schemeClr val="tx1"/>
                </a:solidFill>
                <a:hlinkClick r:id="rId3" action="ppaction://hlinkfile"/>
              </a:rPr>
              <a:t> </a:t>
            </a:r>
          </a:p>
          <a:p>
            <a:pPr>
              <a:defRPr/>
            </a:pPr>
            <a:endParaRPr lang="en-US" b="1" dirty="0">
              <a:solidFill>
                <a:schemeClr val="tx1"/>
              </a:solidFill>
            </a:endParaRPr>
          </a:p>
          <a:p>
            <a:pPr>
              <a:defRPr/>
            </a:pPr>
            <a:endParaRPr lang="en-US" dirty="0">
              <a:solidFill>
                <a:schemeClr val="tx1"/>
              </a:solidFill>
            </a:endParaRPr>
          </a:p>
        </p:txBody>
      </p:sp>
      <p:sp>
        <p:nvSpPr>
          <p:cNvPr id="8" name="Rectangle 7"/>
          <p:cNvSpPr/>
          <p:nvPr/>
        </p:nvSpPr>
        <p:spPr>
          <a:xfrm>
            <a:off x="4659313" y="981075"/>
            <a:ext cx="4392612" cy="2447925"/>
          </a:xfrm>
          <a:prstGeom prst="rect">
            <a:avLst/>
          </a:prstGeom>
        </p:spPr>
        <p:style>
          <a:lnRef idx="3">
            <a:schemeClr val="lt1"/>
          </a:lnRef>
          <a:fillRef idx="1">
            <a:schemeClr val="accent4"/>
          </a:fillRef>
          <a:effectRef idx="1">
            <a:schemeClr val="accent4"/>
          </a:effectRef>
          <a:fontRef idx="minor">
            <a:schemeClr val="lt1"/>
          </a:fontRef>
        </p:style>
        <p:txBody>
          <a:bodyPr/>
          <a:lstStyle/>
          <a:p>
            <a:pPr>
              <a:defRPr/>
            </a:pPr>
            <a:r>
              <a:rPr lang="en-US" sz="2000" b="1" dirty="0">
                <a:solidFill>
                  <a:schemeClr val="tx1"/>
                </a:solidFill>
              </a:rPr>
              <a:t>Level 2</a:t>
            </a:r>
          </a:p>
          <a:p>
            <a:pPr>
              <a:defRPr/>
            </a:pPr>
            <a:endParaRPr lang="en-US" sz="2000" b="1" dirty="0">
              <a:solidFill>
                <a:schemeClr val="tx1"/>
              </a:solidFill>
            </a:endParaRPr>
          </a:p>
          <a:p>
            <a:pPr>
              <a:defRPr/>
            </a:pPr>
            <a:r>
              <a:rPr lang="it-IT" dirty="0">
                <a:solidFill>
                  <a:schemeClr val="tx1"/>
                </a:solidFill>
              </a:rPr>
              <a:t>Website jdih :</a:t>
            </a:r>
          </a:p>
          <a:p>
            <a:pPr>
              <a:defRPr/>
            </a:pPr>
            <a:r>
              <a:rPr lang="id-ID" altLang="en-US" dirty="0" err="1">
                <a:solidFill>
                  <a:schemeClr val="tx1"/>
                </a:solidFill>
              </a:rPr>
              <a:t>1. </a:t>
            </a:r>
            <a:r>
              <a:rPr lang="en-US" dirty="0" err="1">
                <a:solidFill>
                  <a:schemeClr val="tx1"/>
                </a:solidFill>
                <a:hlinkClick r:id="rId4" action="ppaction://hlinkfile"/>
              </a:rPr>
              <a:t>Per</a:t>
            </a:r>
            <a:r>
              <a:rPr lang="id-ID" altLang="en-US" dirty="0" err="1">
                <a:solidFill>
                  <a:schemeClr val="tx1"/>
                </a:solidFill>
                <a:hlinkClick r:id="rId4" action="ppaction://hlinkfile"/>
              </a:rPr>
              <a:t>wal</a:t>
            </a:r>
            <a:r>
              <a:rPr lang="en-US" dirty="0">
                <a:solidFill>
                  <a:schemeClr val="tx1"/>
                </a:solidFill>
                <a:hlinkClick r:id="rId4" action="ppaction://hlinkfile"/>
              </a:rPr>
              <a:t> No.</a:t>
            </a:r>
            <a:r>
              <a:rPr lang="id-ID" altLang="en-US" dirty="0">
                <a:solidFill>
                  <a:schemeClr val="tx1"/>
                </a:solidFill>
                <a:hlinkClick r:id="rId4" action="ppaction://hlinkfile"/>
              </a:rPr>
              <a:t>125 Tahun 2018</a:t>
            </a:r>
            <a:r>
              <a:rPr lang="en-US" dirty="0">
                <a:solidFill>
                  <a:schemeClr val="tx1"/>
                </a:solidFill>
                <a:hlinkClick r:id="rId4" action="ppaction://hlinkfile"/>
              </a:rPr>
              <a:t> </a:t>
            </a:r>
            <a:r>
              <a:rPr lang="en-US" dirty="0" err="1">
                <a:solidFill>
                  <a:schemeClr val="tx1"/>
                </a:solidFill>
                <a:hlinkClick r:id="rId4" action="ppaction://hlinkfile"/>
              </a:rPr>
              <a:t>Kebijakan</a:t>
            </a:r>
            <a:r>
              <a:rPr lang="en-US" dirty="0">
                <a:solidFill>
                  <a:schemeClr val="tx1"/>
                </a:solidFill>
                <a:hlinkClick r:id="rId4" action="ppaction://hlinkfile"/>
              </a:rPr>
              <a:t>  </a:t>
            </a:r>
            <a:r>
              <a:rPr lang="en-US" dirty="0" err="1">
                <a:solidFill>
                  <a:schemeClr val="tx1"/>
                </a:solidFill>
                <a:hlinkClick r:id="rId4" action="ppaction://hlinkfile"/>
              </a:rPr>
              <a:t>Akuntansi</a:t>
            </a:r>
            <a:r>
              <a:rPr lang="en-US" dirty="0">
                <a:solidFill>
                  <a:schemeClr val="tx1"/>
                </a:solidFill>
                <a:hlinkClick r:id="rId4" action="ppaction://hlinkfile"/>
              </a:rPr>
              <a:t> </a:t>
            </a:r>
            <a:r>
              <a:rPr lang="en-US" dirty="0" err="1">
                <a:solidFill>
                  <a:schemeClr val="tx1"/>
                </a:solidFill>
                <a:hlinkClick r:id="rId4" action="ppaction://hlinkfile"/>
              </a:rPr>
              <a:t>Pemerintah</a:t>
            </a:r>
            <a:r>
              <a:rPr lang="en-US" dirty="0">
                <a:solidFill>
                  <a:schemeClr val="tx1"/>
                </a:solidFill>
                <a:hlinkClick r:id="rId4" action="ppaction://hlinkfile"/>
              </a:rPr>
              <a:t> </a:t>
            </a:r>
            <a:r>
              <a:rPr lang="en-US" dirty="0" err="1">
                <a:solidFill>
                  <a:schemeClr val="tx1"/>
                </a:solidFill>
                <a:hlinkClick r:id="rId4" action="ppaction://hlinkfile"/>
              </a:rPr>
              <a:t>K</a:t>
            </a:r>
            <a:r>
              <a:rPr lang="id-ID" altLang="en-US" dirty="0">
                <a:solidFill>
                  <a:schemeClr val="tx1"/>
                </a:solidFill>
                <a:hlinkClick r:id="rId4" action="ppaction://hlinkfile"/>
              </a:rPr>
              <a:t>ota Mercure</a:t>
            </a:r>
            <a:endParaRPr lang="id-ID" altLang="en-US" dirty="0">
              <a:solidFill>
                <a:schemeClr val="tx1"/>
              </a:solidFill>
            </a:endParaRPr>
          </a:p>
          <a:p>
            <a:pPr>
              <a:defRPr/>
            </a:pPr>
            <a:r>
              <a:rPr lang="id-ID" altLang="en-US" dirty="0" err="1">
                <a:solidFill>
                  <a:schemeClr val="tx1"/>
                </a:solidFill>
              </a:rPr>
              <a:t>2. </a:t>
            </a:r>
            <a:r>
              <a:rPr lang="en-US" dirty="0" err="1">
                <a:solidFill>
                  <a:schemeClr val="tx1"/>
                </a:solidFill>
                <a:sym typeface="+mn-ea"/>
                <a:hlinkClick r:id="rId5" action="ppaction://hlinkfile"/>
              </a:rPr>
              <a:t>Perda</a:t>
            </a:r>
            <a:r>
              <a:rPr lang="en-US" dirty="0">
                <a:solidFill>
                  <a:schemeClr val="tx1"/>
                </a:solidFill>
                <a:sym typeface="+mn-ea"/>
                <a:hlinkClick r:id="rId5" action="ppaction://hlinkfile"/>
              </a:rPr>
              <a:t> No 2 </a:t>
            </a:r>
            <a:r>
              <a:rPr lang="en-US" dirty="0" err="1">
                <a:solidFill>
                  <a:schemeClr val="tx1"/>
                </a:solidFill>
                <a:sym typeface="+mn-ea"/>
                <a:hlinkClick r:id="rId5" action="ppaction://hlinkfile"/>
              </a:rPr>
              <a:t>Thn</a:t>
            </a:r>
            <a:r>
              <a:rPr lang="en-US" dirty="0">
                <a:solidFill>
                  <a:schemeClr val="tx1"/>
                </a:solidFill>
                <a:sym typeface="+mn-ea"/>
                <a:hlinkClick r:id="rId5" action="ppaction://hlinkfile"/>
              </a:rPr>
              <a:t> 2018 </a:t>
            </a:r>
            <a:r>
              <a:rPr lang="en-US" dirty="0" err="1">
                <a:solidFill>
                  <a:schemeClr val="tx1"/>
                </a:solidFill>
                <a:sym typeface="+mn-ea"/>
                <a:hlinkClick r:id="rId5" action="ppaction://hlinkfile"/>
              </a:rPr>
              <a:t>Pengelolaan</a:t>
            </a:r>
            <a:r>
              <a:rPr lang="en-US" dirty="0">
                <a:solidFill>
                  <a:schemeClr val="tx1"/>
                </a:solidFill>
                <a:sym typeface="+mn-ea"/>
                <a:hlinkClick r:id="rId5" action="ppaction://hlinkfile"/>
              </a:rPr>
              <a:t> </a:t>
            </a:r>
            <a:r>
              <a:rPr lang="en-US" dirty="0" err="1">
                <a:solidFill>
                  <a:schemeClr val="tx1"/>
                </a:solidFill>
                <a:sym typeface="+mn-ea"/>
                <a:hlinkClick r:id="rId5" action="ppaction://hlinkfile"/>
              </a:rPr>
              <a:t>Barang</a:t>
            </a:r>
            <a:r>
              <a:rPr lang="en-US" dirty="0">
                <a:solidFill>
                  <a:schemeClr val="tx1"/>
                </a:solidFill>
                <a:sym typeface="+mn-ea"/>
                <a:hlinkClick r:id="rId5" action="ppaction://hlinkfile"/>
              </a:rPr>
              <a:t> </a:t>
            </a:r>
            <a:r>
              <a:rPr lang="en-US" dirty="0" err="1">
                <a:solidFill>
                  <a:schemeClr val="tx1"/>
                </a:solidFill>
                <a:sym typeface="+mn-ea"/>
                <a:hlinkClick r:id="rId5" action="ppaction://hlinkfile"/>
              </a:rPr>
              <a:t>Milik</a:t>
            </a:r>
            <a:r>
              <a:rPr lang="en-US" dirty="0">
                <a:solidFill>
                  <a:schemeClr val="tx1"/>
                </a:solidFill>
                <a:sym typeface="+mn-ea"/>
                <a:hlinkClick r:id="rId5" action="ppaction://hlinkfile"/>
              </a:rPr>
              <a:t> Daerah </a:t>
            </a:r>
            <a:r>
              <a:rPr lang="en-US" dirty="0" err="1">
                <a:solidFill>
                  <a:schemeClr val="tx1"/>
                </a:solidFill>
                <a:sym typeface="+mn-ea"/>
                <a:hlinkClick r:id="rId5" action="ppaction://hlinkfile"/>
              </a:rPr>
              <a:t>mencabut</a:t>
            </a:r>
            <a:r>
              <a:rPr lang="en-US" dirty="0">
                <a:solidFill>
                  <a:schemeClr val="tx1"/>
                </a:solidFill>
                <a:sym typeface="+mn-ea"/>
                <a:hlinkClick r:id="rId5" action="ppaction://hlinkfile"/>
              </a:rPr>
              <a:t> </a:t>
            </a:r>
            <a:r>
              <a:rPr lang="en-US" dirty="0" err="1">
                <a:solidFill>
                  <a:schemeClr val="tx1"/>
                </a:solidFill>
                <a:sym typeface="+mn-ea"/>
                <a:hlinkClick r:id="rId5" action="ppaction://hlinkfile"/>
              </a:rPr>
              <a:t>dari</a:t>
            </a:r>
            <a:r>
              <a:rPr lang="en-US" dirty="0">
                <a:solidFill>
                  <a:schemeClr val="tx1"/>
                </a:solidFill>
                <a:sym typeface="+mn-ea"/>
                <a:hlinkClick r:id="rId5" action="ppaction://hlinkfile"/>
              </a:rPr>
              <a:t>  </a:t>
            </a:r>
            <a:r>
              <a:rPr lang="en-US" dirty="0" err="1">
                <a:solidFill>
                  <a:schemeClr val="tx1"/>
                </a:solidFill>
                <a:sym typeface="+mn-ea"/>
                <a:hlinkClick r:id="rId5" action="ppaction://hlinkfile"/>
              </a:rPr>
              <a:t>Perda</a:t>
            </a:r>
            <a:r>
              <a:rPr lang="en-US" dirty="0">
                <a:solidFill>
                  <a:schemeClr val="tx1"/>
                </a:solidFill>
                <a:sym typeface="+mn-ea"/>
                <a:hlinkClick r:id="rId5" action="ppaction://hlinkfile"/>
              </a:rPr>
              <a:t> No 6 </a:t>
            </a:r>
            <a:r>
              <a:rPr lang="en-US" dirty="0" err="1">
                <a:solidFill>
                  <a:schemeClr val="tx1"/>
                </a:solidFill>
                <a:sym typeface="+mn-ea"/>
                <a:hlinkClick r:id="rId5" action="ppaction://hlinkfile"/>
              </a:rPr>
              <a:t>Thn</a:t>
            </a:r>
            <a:r>
              <a:rPr lang="en-US" dirty="0">
                <a:solidFill>
                  <a:schemeClr val="tx1"/>
                </a:solidFill>
                <a:sym typeface="+mn-ea"/>
                <a:hlinkClick r:id="rId5" action="ppaction://hlinkfile"/>
              </a:rPr>
              <a:t> 2007 </a:t>
            </a:r>
            <a:r>
              <a:rPr lang="en-US" dirty="0" err="1">
                <a:solidFill>
                  <a:schemeClr val="tx1"/>
                </a:solidFill>
                <a:sym typeface="+mn-ea"/>
                <a:hlinkClick r:id="rId5" action="ppaction://hlinkfile"/>
              </a:rPr>
              <a:t>Pengelolaan</a:t>
            </a:r>
            <a:r>
              <a:rPr lang="en-US" dirty="0">
                <a:solidFill>
                  <a:schemeClr val="tx1"/>
                </a:solidFill>
                <a:sym typeface="+mn-ea"/>
                <a:hlinkClick r:id="rId5" action="ppaction://hlinkfile"/>
              </a:rPr>
              <a:t> </a:t>
            </a:r>
            <a:r>
              <a:rPr lang="en-US" sz="2000" dirty="0" err="1">
                <a:solidFill>
                  <a:schemeClr val="tx1"/>
                </a:solidFill>
                <a:sym typeface="+mn-ea"/>
                <a:hlinkClick r:id="rId5" action="ppaction://hlinkfile"/>
              </a:rPr>
              <a:t>Barang</a:t>
            </a:r>
            <a:r>
              <a:rPr lang="en-US" sz="2000" dirty="0">
                <a:solidFill>
                  <a:schemeClr val="tx1"/>
                </a:solidFill>
                <a:sym typeface="+mn-ea"/>
                <a:hlinkClick r:id="rId5" action="ppaction://hlinkfile"/>
              </a:rPr>
              <a:t>  </a:t>
            </a:r>
            <a:r>
              <a:rPr lang="en-US" sz="2000" dirty="0" err="1">
                <a:solidFill>
                  <a:schemeClr val="tx1"/>
                </a:solidFill>
                <a:sym typeface="+mn-ea"/>
                <a:hlinkClick r:id="rId5" action="ppaction://hlinkfile"/>
              </a:rPr>
              <a:t>Milik</a:t>
            </a:r>
            <a:r>
              <a:rPr lang="en-US" sz="2000" dirty="0">
                <a:solidFill>
                  <a:schemeClr val="tx1"/>
                </a:solidFill>
                <a:sym typeface="+mn-ea"/>
                <a:hlinkClick r:id="rId5" action="ppaction://hlinkfile"/>
              </a:rPr>
              <a:t> Daerah</a:t>
            </a:r>
            <a:r>
              <a:rPr lang="en-US" sz="2000" b="1" dirty="0">
                <a:solidFill>
                  <a:schemeClr val="tx1"/>
                </a:solidFill>
                <a:sym typeface="+mn-ea"/>
                <a:hlinkClick r:id="rId5" action="ppaction://hlinkfile"/>
              </a:rPr>
              <a:t> </a:t>
            </a:r>
            <a:endParaRPr lang="en-US" sz="2000" b="1" dirty="0">
              <a:solidFill>
                <a:schemeClr val="tx1"/>
              </a:solidFill>
            </a:endParaRPr>
          </a:p>
          <a:p>
            <a:pPr>
              <a:defRPr/>
            </a:pPr>
            <a:endParaRPr lang="en-US" sz="2000" b="1" dirty="0">
              <a:solidFill>
                <a:schemeClr val="tx1"/>
              </a:solidFill>
            </a:endParaRPr>
          </a:p>
          <a:p>
            <a:pPr>
              <a:defRPr/>
            </a:pPr>
            <a:endParaRPr lang="en-US" sz="2000" dirty="0">
              <a:solidFill>
                <a:schemeClr val="tx1"/>
              </a:solidFill>
            </a:endParaRPr>
          </a:p>
          <a:p>
            <a:pPr>
              <a:defRPr/>
            </a:pPr>
            <a:endParaRPr lang="en-US" sz="2000" b="1" dirty="0">
              <a:solidFill>
                <a:schemeClr val="tx1"/>
              </a:solidFill>
            </a:endParaRPr>
          </a:p>
        </p:txBody>
      </p:sp>
      <p:sp>
        <p:nvSpPr>
          <p:cNvPr id="9" name="Rectangle 8"/>
          <p:cNvSpPr/>
          <p:nvPr/>
        </p:nvSpPr>
        <p:spPr>
          <a:xfrm>
            <a:off x="84138" y="3424309"/>
            <a:ext cx="9021763" cy="32450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r>
              <a:rPr lang="en-US" sz="2000" b="1" dirty="0">
                <a:solidFill>
                  <a:schemeClr val="tx1"/>
                </a:solidFill>
              </a:rPr>
              <a:t>Level 3</a:t>
            </a:r>
          </a:p>
          <a:p>
            <a:pPr>
              <a:defRPr/>
            </a:pPr>
            <a:endParaRPr lang="en-US" sz="1400" b="1" dirty="0">
              <a:solidFill>
                <a:schemeClr val="tx1"/>
              </a:solidFill>
            </a:endParaRPr>
          </a:p>
          <a:p>
            <a:pPr>
              <a:defRPr/>
            </a:pPr>
            <a:r>
              <a:rPr lang="en-US" sz="1700" dirty="0" err="1">
                <a:solidFill>
                  <a:schemeClr val="tx1"/>
                </a:solidFill>
              </a:rPr>
              <a:t>Pemerintah</a:t>
            </a:r>
            <a:r>
              <a:rPr lang="en-US" sz="1700" dirty="0">
                <a:solidFill>
                  <a:schemeClr val="tx1"/>
                </a:solidFill>
              </a:rPr>
              <a:t> </a:t>
            </a:r>
            <a:r>
              <a:rPr lang="id-ID" altLang="en-US" sz="1700" dirty="0">
                <a:solidFill>
                  <a:schemeClr val="tx1"/>
                </a:solidFill>
              </a:rPr>
              <a:t>Kota Mercure</a:t>
            </a:r>
            <a:r>
              <a:rPr lang="en-US" sz="1700" dirty="0">
                <a:solidFill>
                  <a:schemeClr val="tx1"/>
                </a:solidFill>
              </a:rPr>
              <a:t> </a:t>
            </a:r>
            <a:r>
              <a:rPr lang="en-US" sz="1700" dirty="0" err="1">
                <a:solidFill>
                  <a:schemeClr val="tx1"/>
                </a:solidFill>
              </a:rPr>
              <a:t>telah</a:t>
            </a:r>
            <a:r>
              <a:rPr lang="en-US" sz="1700" dirty="0">
                <a:solidFill>
                  <a:schemeClr val="tx1"/>
                </a:solidFill>
              </a:rPr>
              <a:t> </a:t>
            </a:r>
            <a:r>
              <a:rPr lang="en-US" sz="1700" dirty="0" err="1">
                <a:solidFill>
                  <a:schemeClr val="tx1"/>
                </a:solidFill>
              </a:rPr>
              <a:t>melaksanakan</a:t>
            </a:r>
            <a:r>
              <a:rPr lang="en-US" sz="1700" dirty="0">
                <a:solidFill>
                  <a:schemeClr val="tx1"/>
                </a:solidFill>
              </a:rPr>
              <a:t> </a:t>
            </a:r>
            <a:r>
              <a:rPr lang="en-US" sz="1700" dirty="0" err="1">
                <a:solidFill>
                  <a:schemeClr val="tx1"/>
                </a:solidFill>
              </a:rPr>
              <a:t>klasifikasi</a:t>
            </a:r>
            <a:r>
              <a:rPr lang="en-US" sz="1700" dirty="0">
                <a:solidFill>
                  <a:schemeClr val="tx1"/>
                </a:solidFill>
              </a:rPr>
              <a:t> dan </a:t>
            </a:r>
            <a:r>
              <a:rPr lang="en-US" sz="1700" dirty="0" err="1">
                <a:solidFill>
                  <a:schemeClr val="tx1"/>
                </a:solidFill>
              </a:rPr>
              <a:t>pencatatan</a:t>
            </a:r>
            <a:r>
              <a:rPr lang="en-US" sz="1700" dirty="0">
                <a:solidFill>
                  <a:schemeClr val="tx1"/>
                </a:solidFill>
              </a:rPr>
              <a:t> </a:t>
            </a:r>
            <a:r>
              <a:rPr lang="en-US" sz="1700" dirty="0" err="1">
                <a:solidFill>
                  <a:schemeClr val="tx1"/>
                </a:solidFill>
              </a:rPr>
              <a:t>secara</a:t>
            </a:r>
            <a:r>
              <a:rPr lang="en-US" sz="1700" dirty="0">
                <a:solidFill>
                  <a:schemeClr val="tx1"/>
                </a:solidFill>
              </a:rPr>
              <a:t> </a:t>
            </a:r>
            <a:r>
              <a:rPr lang="en-US" sz="1700" dirty="0" err="1">
                <a:solidFill>
                  <a:schemeClr val="tx1"/>
                </a:solidFill>
              </a:rPr>
              <a:t>tepat</a:t>
            </a:r>
            <a:r>
              <a:rPr lang="en-US" sz="1700" dirty="0">
                <a:solidFill>
                  <a:schemeClr val="tx1"/>
                </a:solidFill>
              </a:rPr>
              <a:t> </a:t>
            </a:r>
            <a:r>
              <a:rPr lang="en-US" sz="1700" dirty="0" err="1">
                <a:solidFill>
                  <a:schemeClr val="tx1"/>
                </a:solidFill>
              </a:rPr>
              <a:t>waktu</a:t>
            </a:r>
            <a:r>
              <a:rPr lang="en-US" sz="1700" dirty="0">
                <a:solidFill>
                  <a:schemeClr val="tx1"/>
                </a:solidFill>
              </a:rPr>
              <a:t>, </a:t>
            </a:r>
            <a:r>
              <a:rPr lang="en-US" sz="1700" dirty="0" err="1">
                <a:solidFill>
                  <a:schemeClr val="tx1"/>
                </a:solidFill>
              </a:rPr>
              <a:t>segera</a:t>
            </a:r>
            <a:r>
              <a:rPr lang="en-US" sz="1700" dirty="0">
                <a:solidFill>
                  <a:schemeClr val="tx1"/>
                </a:solidFill>
              </a:rPr>
              <a:t> dan </a:t>
            </a:r>
            <a:r>
              <a:rPr lang="en-US" sz="1700" dirty="0" err="1">
                <a:solidFill>
                  <a:schemeClr val="tx1"/>
                </a:solidFill>
              </a:rPr>
              <a:t>akurat</a:t>
            </a:r>
            <a:r>
              <a:rPr lang="en-US" sz="1700" dirty="0">
                <a:solidFill>
                  <a:schemeClr val="tx1"/>
                </a:solidFill>
              </a:rPr>
              <a:t> </a:t>
            </a:r>
            <a:r>
              <a:rPr lang="en-US" sz="1700" dirty="0" err="1">
                <a:solidFill>
                  <a:schemeClr val="tx1"/>
                </a:solidFill>
              </a:rPr>
              <a:t>untuk</a:t>
            </a:r>
            <a:r>
              <a:rPr lang="en-US" sz="1700" dirty="0">
                <a:solidFill>
                  <a:schemeClr val="tx1"/>
                </a:solidFill>
              </a:rPr>
              <a:t> </a:t>
            </a:r>
            <a:r>
              <a:rPr lang="en-US" sz="1700" dirty="0" err="1">
                <a:solidFill>
                  <a:schemeClr val="tx1"/>
                </a:solidFill>
              </a:rPr>
              <a:t>seluruh</a:t>
            </a:r>
            <a:r>
              <a:rPr lang="en-US" sz="1700" dirty="0">
                <a:solidFill>
                  <a:schemeClr val="tx1"/>
                </a:solidFill>
              </a:rPr>
              <a:t> </a:t>
            </a:r>
            <a:r>
              <a:rPr lang="en-US" sz="1700" dirty="0" err="1">
                <a:solidFill>
                  <a:schemeClr val="tx1"/>
                </a:solidFill>
              </a:rPr>
              <a:t>siklus</a:t>
            </a:r>
            <a:r>
              <a:rPr lang="en-US" sz="1700" dirty="0">
                <a:solidFill>
                  <a:schemeClr val="tx1"/>
                </a:solidFill>
              </a:rPr>
              <a:t> </a:t>
            </a:r>
            <a:r>
              <a:rPr lang="en-US" sz="1700" dirty="0" err="1">
                <a:solidFill>
                  <a:schemeClr val="tx1"/>
                </a:solidFill>
              </a:rPr>
              <a:t>transaksi</a:t>
            </a:r>
            <a:r>
              <a:rPr lang="en-US" sz="1700" dirty="0">
                <a:solidFill>
                  <a:schemeClr val="tx1"/>
                </a:solidFill>
              </a:rPr>
              <a:t> </a:t>
            </a:r>
            <a:r>
              <a:rPr lang="en-US" sz="1700" dirty="0" err="1">
                <a:solidFill>
                  <a:schemeClr val="tx1"/>
                </a:solidFill>
              </a:rPr>
              <a:t>atau</a:t>
            </a:r>
            <a:r>
              <a:rPr lang="en-US" sz="1700" dirty="0">
                <a:solidFill>
                  <a:schemeClr val="tx1"/>
                </a:solidFill>
              </a:rPr>
              <a:t> </a:t>
            </a:r>
            <a:r>
              <a:rPr lang="en-US" sz="1700" dirty="0" err="1">
                <a:solidFill>
                  <a:schemeClr val="tx1"/>
                </a:solidFill>
              </a:rPr>
              <a:t>kejadian</a:t>
            </a:r>
            <a:r>
              <a:rPr lang="en-US" sz="1700" dirty="0">
                <a:solidFill>
                  <a:schemeClr val="tx1"/>
                </a:solidFill>
              </a:rPr>
              <a:t>, </a:t>
            </a:r>
            <a:r>
              <a:rPr lang="en-US" sz="1700" dirty="0" err="1">
                <a:solidFill>
                  <a:schemeClr val="tx1"/>
                </a:solidFill>
              </a:rPr>
              <a:t>hal</a:t>
            </a:r>
            <a:r>
              <a:rPr lang="en-US" sz="1700" dirty="0">
                <a:solidFill>
                  <a:schemeClr val="tx1"/>
                </a:solidFill>
              </a:rPr>
              <a:t> </a:t>
            </a:r>
            <a:r>
              <a:rPr lang="en-US" sz="1700" dirty="0" err="1">
                <a:solidFill>
                  <a:schemeClr val="tx1"/>
                </a:solidFill>
              </a:rPr>
              <a:t>ini</a:t>
            </a:r>
            <a:r>
              <a:rPr lang="en-US" sz="1700" dirty="0">
                <a:solidFill>
                  <a:schemeClr val="tx1"/>
                </a:solidFill>
              </a:rPr>
              <a:t> </a:t>
            </a:r>
            <a:r>
              <a:rPr lang="en-US" sz="1700" dirty="0" err="1">
                <a:solidFill>
                  <a:schemeClr val="tx1"/>
                </a:solidFill>
              </a:rPr>
              <a:t>dapat</a:t>
            </a:r>
            <a:r>
              <a:rPr lang="en-US" sz="1700" dirty="0">
                <a:solidFill>
                  <a:schemeClr val="tx1"/>
                </a:solidFill>
              </a:rPr>
              <a:t> </a:t>
            </a:r>
            <a:r>
              <a:rPr lang="en-US" sz="1700" dirty="0" err="1">
                <a:solidFill>
                  <a:schemeClr val="tx1"/>
                </a:solidFill>
              </a:rPr>
              <a:t>dibuktikan</a:t>
            </a:r>
            <a:r>
              <a:rPr lang="en-US" sz="1700" dirty="0">
                <a:solidFill>
                  <a:schemeClr val="tx1"/>
                </a:solidFill>
              </a:rPr>
              <a:t> pada salah </a:t>
            </a:r>
            <a:r>
              <a:rPr lang="en-US" sz="1700" dirty="0" err="1">
                <a:solidFill>
                  <a:schemeClr val="tx1"/>
                </a:solidFill>
              </a:rPr>
              <a:t>satu</a:t>
            </a:r>
            <a:r>
              <a:rPr lang="en-US" sz="1700" dirty="0">
                <a:solidFill>
                  <a:schemeClr val="tx1"/>
                </a:solidFill>
              </a:rPr>
              <a:t> </a:t>
            </a:r>
            <a:r>
              <a:rPr lang="en-US" sz="1700" dirty="0" err="1">
                <a:solidFill>
                  <a:schemeClr val="tx1"/>
                </a:solidFill>
              </a:rPr>
              <a:t>transaksi</a:t>
            </a:r>
            <a:r>
              <a:rPr lang="en-US" sz="1700" dirty="0">
                <a:solidFill>
                  <a:schemeClr val="tx1"/>
                </a:solidFill>
              </a:rPr>
              <a:t> :</a:t>
            </a:r>
          </a:p>
          <a:p>
            <a:pPr marL="342900" indent="-342900">
              <a:buFontTx/>
              <a:buAutoNum type="arabicParenR"/>
              <a:defRPr/>
            </a:pPr>
            <a:r>
              <a:rPr lang="en-US" sz="1700" dirty="0" err="1">
                <a:solidFill>
                  <a:schemeClr val="tx1"/>
                </a:solidFill>
              </a:rPr>
              <a:t>Inspektorat</a:t>
            </a:r>
            <a:r>
              <a:rPr lang="en-US" sz="1700" dirty="0">
                <a:solidFill>
                  <a:schemeClr val="tx1"/>
                </a:solidFill>
              </a:rPr>
              <a:t> </a:t>
            </a:r>
            <a:r>
              <a:rPr lang="en-US" sz="1700" dirty="0" err="1">
                <a:solidFill>
                  <a:schemeClr val="tx1"/>
                </a:solidFill>
              </a:rPr>
              <a:t>telah</a:t>
            </a:r>
            <a:r>
              <a:rPr lang="en-US" sz="1700" dirty="0">
                <a:solidFill>
                  <a:schemeClr val="tx1"/>
                </a:solidFill>
              </a:rPr>
              <a:t> </a:t>
            </a:r>
            <a:r>
              <a:rPr lang="en-US" sz="1700" dirty="0" err="1">
                <a:solidFill>
                  <a:schemeClr val="tx1"/>
                </a:solidFill>
              </a:rPr>
              <a:t>melakukan</a:t>
            </a:r>
            <a:r>
              <a:rPr lang="en-US" sz="1700" dirty="0">
                <a:solidFill>
                  <a:schemeClr val="tx1"/>
                </a:solidFill>
              </a:rPr>
              <a:t> </a:t>
            </a:r>
            <a:r>
              <a:rPr lang="en-US" sz="1700" dirty="0" err="1">
                <a:solidFill>
                  <a:schemeClr val="tx1"/>
                </a:solidFill>
              </a:rPr>
              <a:t>pengadaan</a:t>
            </a:r>
            <a:r>
              <a:rPr lang="en-US" sz="1700" dirty="0">
                <a:solidFill>
                  <a:schemeClr val="tx1"/>
                </a:solidFill>
              </a:rPr>
              <a:t> </a:t>
            </a:r>
            <a:r>
              <a:rPr lang="en-US" sz="1700" dirty="0" err="1">
                <a:solidFill>
                  <a:schemeClr val="tx1"/>
                </a:solidFill>
              </a:rPr>
              <a:t>atas</a:t>
            </a:r>
            <a:r>
              <a:rPr lang="en-US" sz="1700" dirty="0">
                <a:solidFill>
                  <a:schemeClr val="tx1"/>
                </a:solidFill>
              </a:rPr>
              <a:t> </a:t>
            </a:r>
            <a:r>
              <a:rPr lang="en-US" sz="1700" dirty="0" err="1">
                <a:solidFill>
                  <a:schemeClr val="tx1"/>
                </a:solidFill>
              </a:rPr>
              <a:t>belanja</a:t>
            </a:r>
            <a:r>
              <a:rPr lang="en-US" sz="1700" dirty="0">
                <a:solidFill>
                  <a:schemeClr val="tx1"/>
                </a:solidFill>
              </a:rPr>
              <a:t> </a:t>
            </a:r>
            <a:r>
              <a:rPr lang="id-ID" sz="1700" dirty="0">
                <a:solidFill>
                  <a:schemeClr val="tx1"/>
                </a:solidFill>
              </a:rPr>
              <a:t>kegiatan </a:t>
            </a:r>
            <a:r>
              <a:rPr lang="en-US" sz="1700" dirty="0" err="1">
                <a:solidFill>
                  <a:schemeClr val="tx1"/>
                </a:solidFill>
              </a:rPr>
              <a:t>senilai</a:t>
            </a:r>
            <a:r>
              <a:rPr lang="en-US" sz="1700" dirty="0">
                <a:solidFill>
                  <a:schemeClr val="tx1"/>
                </a:solidFill>
              </a:rPr>
              <a:t> </a:t>
            </a:r>
            <a:r>
              <a:rPr lang="en-US" sz="1700" dirty="0" err="1">
                <a:solidFill>
                  <a:schemeClr val="tx1"/>
                </a:solidFill>
              </a:rPr>
              <a:t>Rp</a:t>
            </a:r>
            <a:r>
              <a:rPr lang="id-ID" altLang="en-US" sz="1700" dirty="0">
                <a:solidFill>
                  <a:schemeClr val="tx1"/>
                </a:solidFill>
              </a:rPr>
              <a:t>.95.509.526,00 </a:t>
            </a:r>
            <a:r>
              <a:rPr lang="en-US" sz="1700" dirty="0" err="1">
                <a:solidFill>
                  <a:schemeClr val="tx1"/>
                </a:solidFill>
              </a:rPr>
              <a:t>sesuai</a:t>
            </a:r>
            <a:r>
              <a:rPr lang="en-US" sz="1700" dirty="0">
                <a:solidFill>
                  <a:schemeClr val="tx1"/>
                </a:solidFill>
              </a:rPr>
              <a:t> SP2D </a:t>
            </a:r>
            <a:r>
              <a:rPr lang="en-US" sz="1700" dirty="0" err="1">
                <a:solidFill>
                  <a:schemeClr val="tx1"/>
                </a:solidFill>
              </a:rPr>
              <a:t>nomor</a:t>
            </a:r>
            <a:r>
              <a:rPr lang="id-ID" altLang="en-US" sz="1700" dirty="0">
                <a:solidFill>
                  <a:schemeClr val="tx1"/>
                </a:solidFill>
              </a:rPr>
              <a:t> 932/004377/GU/VI/2019 </a:t>
            </a:r>
            <a:r>
              <a:rPr lang="en-US" sz="1700" dirty="0" err="1">
                <a:solidFill>
                  <a:schemeClr val="tx1"/>
                </a:solidFill>
              </a:rPr>
              <a:t>tanggal</a:t>
            </a:r>
            <a:r>
              <a:rPr lang="en-US" sz="1700" dirty="0">
                <a:solidFill>
                  <a:schemeClr val="tx1"/>
                </a:solidFill>
              </a:rPr>
              <a:t> </a:t>
            </a:r>
            <a:r>
              <a:rPr lang="id-ID" altLang="en-US" sz="1700" dirty="0">
                <a:solidFill>
                  <a:schemeClr val="tx1"/>
                </a:solidFill>
              </a:rPr>
              <a:t>18 Juni 2019</a:t>
            </a:r>
            <a:r>
              <a:rPr lang="en-ID" altLang="en-US" sz="1700" dirty="0">
                <a:solidFill>
                  <a:schemeClr val="tx1"/>
                </a:solidFill>
              </a:rPr>
              <a:t>.</a:t>
            </a:r>
            <a:endParaRPr lang="en-US" sz="1700" dirty="0">
              <a:solidFill>
                <a:schemeClr val="tx1"/>
              </a:solidFill>
            </a:endParaRPr>
          </a:p>
          <a:p>
            <a:pPr marL="342900" indent="-342900">
              <a:buFontTx/>
              <a:buAutoNum type="arabicParenR"/>
              <a:defRPr/>
            </a:pPr>
            <a:r>
              <a:rPr lang="en-US" sz="1700" dirty="0" err="1">
                <a:solidFill>
                  <a:schemeClr val="tx1"/>
                </a:solidFill>
              </a:rPr>
              <a:t>Berdasarkan</a:t>
            </a:r>
            <a:r>
              <a:rPr lang="en-US" sz="1700" dirty="0">
                <a:solidFill>
                  <a:schemeClr val="tx1"/>
                </a:solidFill>
              </a:rPr>
              <a:t> SP2D </a:t>
            </a:r>
            <a:r>
              <a:rPr lang="en-US" sz="1700" dirty="0" err="1">
                <a:solidFill>
                  <a:schemeClr val="tx1"/>
                </a:solidFill>
              </a:rPr>
              <a:t>telah</a:t>
            </a:r>
            <a:r>
              <a:rPr lang="en-US" sz="1700" dirty="0">
                <a:solidFill>
                  <a:schemeClr val="tx1"/>
                </a:solidFill>
              </a:rPr>
              <a:t> </a:t>
            </a:r>
            <a:r>
              <a:rPr lang="en-US" sz="1700" dirty="0" err="1">
                <a:solidFill>
                  <a:schemeClr val="tx1"/>
                </a:solidFill>
              </a:rPr>
              <a:t>mencatat</a:t>
            </a:r>
            <a:r>
              <a:rPr lang="en-US" sz="1700" dirty="0">
                <a:solidFill>
                  <a:schemeClr val="tx1"/>
                </a:solidFill>
              </a:rPr>
              <a:t> </a:t>
            </a:r>
            <a:r>
              <a:rPr lang="en-US" sz="1700" dirty="0" err="1">
                <a:solidFill>
                  <a:schemeClr val="tx1"/>
                </a:solidFill>
              </a:rPr>
              <a:t>pengakuan</a:t>
            </a:r>
            <a:r>
              <a:rPr lang="en-US" sz="1700" dirty="0">
                <a:solidFill>
                  <a:schemeClr val="tx1"/>
                </a:solidFill>
              </a:rPr>
              <a:t> </a:t>
            </a:r>
            <a:r>
              <a:rPr lang="en-US" sz="1700" dirty="0" err="1">
                <a:solidFill>
                  <a:schemeClr val="tx1"/>
                </a:solidFill>
              </a:rPr>
              <a:t>belanja</a:t>
            </a:r>
            <a:r>
              <a:rPr lang="id-ID" sz="1700" dirty="0">
                <a:solidFill>
                  <a:schemeClr val="tx1"/>
                </a:solidFill>
              </a:rPr>
              <a:t> </a:t>
            </a:r>
            <a:r>
              <a:rPr lang="en-US" sz="1700" dirty="0" err="1">
                <a:solidFill>
                  <a:schemeClr val="tx1"/>
                </a:solidFill>
              </a:rPr>
              <a:t>secara</a:t>
            </a:r>
            <a:r>
              <a:rPr lang="en-US" sz="1700" dirty="0">
                <a:solidFill>
                  <a:schemeClr val="tx1"/>
                </a:solidFill>
              </a:rPr>
              <a:t> </a:t>
            </a:r>
            <a:r>
              <a:rPr lang="en-US" sz="1700" dirty="0" err="1">
                <a:solidFill>
                  <a:schemeClr val="tx1"/>
                </a:solidFill>
              </a:rPr>
              <a:t>tepat</a:t>
            </a:r>
            <a:r>
              <a:rPr lang="en-US" sz="1700" dirty="0">
                <a:solidFill>
                  <a:schemeClr val="tx1"/>
                </a:solidFill>
              </a:rPr>
              <a:t> </a:t>
            </a:r>
            <a:r>
              <a:rPr lang="en-US" sz="1700" dirty="0" err="1">
                <a:solidFill>
                  <a:schemeClr val="tx1"/>
                </a:solidFill>
              </a:rPr>
              <a:t>waktu</a:t>
            </a:r>
            <a:r>
              <a:rPr lang="en-US" sz="1700" dirty="0">
                <a:solidFill>
                  <a:schemeClr val="tx1"/>
                </a:solidFill>
              </a:rPr>
              <a:t>, </a:t>
            </a:r>
            <a:r>
              <a:rPr lang="en-US" sz="1700" dirty="0" err="1">
                <a:solidFill>
                  <a:schemeClr val="tx1"/>
                </a:solidFill>
              </a:rPr>
              <a:t>segera</a:t>
            </a:r>
            <a:r>
              <a:rPr lang="en-US" sz="1700" dirty="0">
                <a:solidFill>
                  <a:schemeClr val="tx1"/>
                </a:solidFill>
              </a:rPr>
              <a:t> dan </a:t>
            </a:r>
            <a:r>
              <a:rPr lang="en-US" sz="1700" dirty="0" err="1">
                <a:solidFill>
                  <a:schemeClr val="tx1"/>
                </a:solidFill>
              </a:rPr>
              <a:t>akurat</a:t>
            </a:r>
            <a:r>
              <a:rPr lang="en-US" sz="1700" dirty="0">
                <a:solidFill>
                  <a:schemeClr val="tx1"/>
                </a:solidFill>
              </a:rPr>
              <a:t> </a:t>
            </a:r>
            <a:r>
              <a:rPr lang="en-US" sz="1700" dirty="0" err="1">
                <a:solidFill>
                  <a:schemeClr val="tx1"/>
                </a:solidFill>
              </a:rPr>
              <a:t>sebesar</a:t>
            </a:r>
            <a:r>
              <a:rPr lang="en-US" sz="1700" dirty="0">
                <a:solidFill>
                  <a:schemeClr val="tx1"/>
                </a:solidFill>
              </a:rPr>
              <a:t> </a:t>
            </a:r>
            <a:r>
              <a:rPr lang="en-US" sz="1700" dirty="0" err="1">
                <a:solidFill>
                  <a:schemeClr val="tx1"/>
                </a:solidFill>
              </a:rPr>
              <a:t>nilai</a:t>
            </a:r>
            <a:r>
              <a:rPr lang="en-US" sz="1700" dirty="0">
                <a:solidFill>
                  <a:schemeClr val="tx1"/>
                </a:solidFill>
              </a:rPr>
              <a:t> </a:t>
            </a:r>
            <a:r>
              <a:rPr lang="en-US" sz="1700" dirty="0" err="1">
                <a:solidFill>
                  <a:schemeClr val="tx1"/>
                </a:solidFill>
              </a:rPr>
              <a:t>perolehan</a:t>
            </a:r>
            <a:r>
              <a:rPr lang="en-US" sz="1700" dirty="0">
                <a:solidFill>
                  <a:schemeClr val="tx1"/>
                </a:solidFill>
              </a:rPr>
              <a:t> dan </a:t>
            </a:r>
            <a:r>
              <a:rPr lang="en-US" sz="1700" dirty="0" err="1">
                <a:solidFill>
                  <a:schemeClr val="tx1"/>
                </a:solidFill>
              </a:rPr>
              <a:t>pengakuan</a:t>
            </a:r>
            <a:r>
              <a:rPr lang="en-US" sz="1700" dirty="0">
                <a:solidFill>
                  <a:schemeClr val="tx1"/>
                </a:solidFill>
              </a:rPr>
              <a:t> </a:t>
            </a:r>
            <a:r>
              <a:rPr lang="en-US" sz="1700" dirty="0" err="1">
                <a:solidFill>
                  <a:schemeClr val="tx1"/>
                </a:solidFill>
              </a:rPr>
              <a:t>penambahan</a:t>
            </a:r>
            <a:r>
              <a:rPr lang="en-US" sz="1700" dirty="0">
                <a:solidFill>
                  <a:schemeClr val="tx1"/>
                </a:solidFill>
              </a:rPr>
              <a:t> </a:t>
            </a:r>
            <a:r>
              <a:rPr lang="en-US" sz="1700" dirty="0" err="1">
                <a:solidFill>
                  <a:schemeClr val="tx1"/>
                </a:solidFill>
              </a:rPr>
              <a:t>nilai</a:t>
            </a:r>
            <a:r>
              <a:rPr lang="en-US" sz="1700" dirty="0">
                <a:solidFill>
                  <a:schemeClr val="tx1"/>
                </a:solidFill>
              </a:rPr>
              <a:t> </a:t>
            </a:r>
            <a:r>
              <a:rPr lang="en-US" sz="1700" dirty="0" err="1">
                <a:solidFill>
                  <a:schemeClr val="tx1"/>
                </a:solidFill>
              </a:rPr>
              <a:t>aset</a:t>
            </a:r>
            <a:r>
              <a:rPr lang="en-US" sz="1700" dirty="0">
                <a:solidFill>
                  <a:schemeClr val="tx1"/>
                </a:solidFill>
              </a:rPr>
              <a:t> </a:t>
            </a:r>
            <a:r>
              <a:rPr lang="en-US" sz="1700" dirty="0" err="1">
                <a:solidFill>
                  <a:schemeClr val="tx1"/>
                </a:solidFill>
              </a:rPr>
              <a:t>tetap</a:t>
            </a:r>
            <a:r>
              <a:rPr lang="en-US" sz="1700" dirty="0">
                <a:solidFill>
                  <a:schemeClr val="tx1"/>
                </a:solidFill>
              </a:rPr>
              <a:t>. </a:t>
            </a:r>
            <a:r>
              <a:rPr lang="en-US" sz="1700" dirty="0" err="1">
                <a:solidFill>
                  <a:schemeClr val="tx1"/>
                </a:solidFill>
              </a:rPr>
              <a:t>Belanja</a:t>
            </a:r>
            <a:r>
              <a:rPr lang="en-US" sz="1700" dirty="0">
                <a:solidFill>
                  <a:schemeClr val="tx1"/>
                </a:solidFill>
              </a:rPr>
              <a:t> modal </a:t>
            </a:r>
            <a:r>
              <a:rPr lang="en-US" sz="1700" dirty="0" err="1">
                <a:solidFill>
                  <a:schemeClr val="tx1"/>
                </a:solidFill>
              </a:rPr>
              <a:t>tersebut</a:t>
            </a:r>
            <a:r>
              <a:rPr lang="en-US" sz="1700" dirty="0">
                <a:solidFill>
                  <a:schemeClr val="tx1"/>
                </a:solidFill>
              </a:rPr>
              <a:t> </a:t>
            </a:r>
            <a:r>
              <a:rPr lang="en-US" sz="1700" dirty="0" err="1">
                <a:solidFill>
                  <a:schemeClr val="tx1"/>
                </a:solidFill>
              </a:rPr>
              <a:t>telah</a:t>
            </a:r>
            <a:r>
              <a:rPr lang="en-US" sz="1700" dirty="0">
                <a:solidFill>
                  <a:schemeClr val="tx1"/>
                </a:solidFill>
              </a:rPr>
              <a:t> </a:t>
            </a:r>
            <a:r>
              <a:rPr lang="en-US" sz="1700" dirty="0" err="1">
                <a:solidFill>
                  <a:schemeClr val="tx1"/>
                </a:solidFill>
              </a:rPr>
              <a:t>dicatat</a:t>
            </a:r>
            <a:r>
              <a:rPr lang="en-US" sz="1700" dirty="0">
                <a:solidFill>
                  <a:schemeClr val="tx1"/>
                </a:solidFill>
              </a:rPr>
              <a:t> </a:t>
            </a:r>
            <a:r>
              <a:rPr lang="en-US" sz="1700" dirty="0" err="1">
                <a:solidFill>
                  <a:schemeClr val="tx1"/>
                </a:solidFill>
              </a:rPr>
              <a:t>dalam</a:t>
            </a:r>
            <a:r>
              <a:rPr lang="en-US" sz="1700" dirty="0">
                <a:solidFill>
                  <a:schemeClr val="tx1"/>
                </a:solidFill>
              </a:rPr>
              <a:t> </a:t>
            </a:r>
            <a:r>
              <a:rPr lang="en-US" sz="1700" dirty="0" err="1">
                <a:solidFill>
                  <a:schemeClr val="tx1"/>
                </a:solidFill>
              </a:rPr>
              <a:t>Buku</a:t>
            </a:r>
            <a:r>
              <a:rPr lang="en-US" sz="1700" dirty="0">
                <a:solidFill>
                  <a:schemeClr val="tx1"/>
                </a:solidFill>
              </a:rPr>
              <a:t> Kas </a:t>
            </a:r>
            <a:r>
              <a:rPr lang="en-US" sz="1700" dirty="0" err="1">
                <a:solidFill>
                  <a:schemeClr val="tx1"/>
                </a:solidFill>
              </a:rPr>
              <a:t>Umum</a:t>
            </a:r>
            <a:r>
              <a:rPr lang="en-US" sz="1700" dirty="0">
                <a:solidFill>
                  <a:schemeClr val="tx1"/>
                </a:solidFill>
              </a:rPr>
              <a:t>, dan </a:t>
            </a:r>
            <a:r>
              <a:rPr lang="en-US" sz="1700" dirty="0" err="1">
                <a:solidFill>
                  <a:schemeClr val="tx1"/>
                </a:solidFill>
              </a:rPr>
              <a:t>telah</a:t>
            </a:r>
            <a:r>
              <a:rPr lang="en-US" sz="1700" dirty="0">
                <a:solidFill>
                  <a:schemeClr val="tx1"/>
                </a:solidFill>
              </a:rPr>
              <a:t> </a:t>
            </a:r>
            <a:r>
              <a:rPr lang="en-US" sz="1700" dirty="0" err="1">
                <a:solidFill>
                  <a:schemeClr val="tx1"/>
                </a:solidFill>
              </a:rPr>
              <a:t>tersaji</a:t>
            </a:r>
            <a:r>
              <a:rPr lang="en-US" sz="1700" dirty="0">
                <a:solidFill>
                  <a:schemeClr val="tx1"/>
                </a:solidFill>
              </a:rPr>
              <a:t> di </a:t>
            </a:r>
            <a:r>
              <a:rPr lang="en-US" sz="1700" dirty="0" err="1">
                <a:solidFill>
                  <a:schemeClr val="tx1"/>
                </a:solidFill>
              </a:rPr>
              <a:t>dalam</a:t>
            </a:r>
            <a:r>
              <a:rPr lang="en-US" sz="1700" dirty="0">
                <a:solidFill>
                  <a:schemeClr val="tx1"/>
                </a:solidFill>
              </a:rPr>
              <a:t> </a:t>
            </a:r>
            <a:r>
              <a:rPr lang="en-US" sz="1700" dirty="0" err="1">
                <a:solidFill>
                  <a:schemeClr val="tx1"/>
                </a:solidFill>
              </a:rPr>
              <a:t>laporan</a:t>
            </a:r>
            <a:r>
              <a:rPr lang="en-US" sz="1700" dirty="0">
                <a:solidFill>
                  <a:schemeClr val="tx1"/>
                </a:solidFill>
              </a:rPr>
              <a:t> </a:t>
            </a:r>
            <a:r>
              <a:rPr lang="en-US" sz="1700" dirty="0" err="1">
                <a:solidFill>
                  <a:schemeClr val="tx1"/>
                </a:solidFill>
              </a:rPr>
              <a:t>realisasi</a:t>
            </a:r>
            <a:r>
              <a:rPr lang="en-US" sz="1700" dirty="0">
                <a:solidFill>
                  <a:schemeClr val="tx1"/>
                </a:solidFill>
              </a:rPr>
              <a:t> </a:t>
            </a:r>
            <a:r>
              <a:rPr lang="en-US" sz="1700" dirty="0" err="1">
                <a:solidFill>
                  <a:schemeClr val="tx1"/>
                </a:solidFill>
              </a:rPr>
              <a:t>anggaran</a:t>
            </a:r>
            <a:r>
              <a:rPr lang="en-US" sz="1700" dirty="0">
                <a:solidFill>
                  <a:schemeClr val="tx1"/>
                </a:solidFill>
              </a:rPr>
              <a:t> </a:t>
            </a:r>
            <a:r>
              <a:rPr lang="en-US" sz="1700" dirty="0" err="1">
                <a:solidFill>
                  <a:schemeClr val="tx1"/>
                </a:solidFill>
              </a:rPr>
              <a:t>neraca</a:t>
            </a:r>
            <a:r>
              <a:rPr lang="en-US" sz="1700" dirty="0">
                <a:solidFill>
                  <a:schemeClr val="tx1"/>
                </a:solidFill>
              </a:rPr>
              <a:t> dan CALK, </a:t>
            </a:r>
            <a:r>
              <a:rPr lang="en-US" sz="1700" dirty="0" err="1">
                <a:solidFill>
                  <a:schemeClr val="tx1"/>
                </a:solidFill>
              </a:rPr>
              <a:t>serta</a:t>
            </a:r>
            <a:r>
              <a:rPr lang="en-US" sz="1700" dirty="0">
                <a:solidFill>
                  <a:schemeClr val="tx1"/>
                </a:solidFill>
              </a:rPr>
              <a:t> </a:t>
            </a:r>
            <a:r>
              <a:rPr lang="en-US" sz="1700" dirty="0" err="1">
                <a:solidFill>
                  <a:schemeClr val="tx1"/>
                </a:solidFill>
              </a:rPr>
              <a:t>laporan</a:t>
            </a:r>
            <a:r>
              <a:rPr lang="en-US" sz="1700" dirty="0">
                <a:solidFill>
                  <a:schemeClr val="tx1"/>
                </a:solidFill>
              </a:rPr>
              <a:t> BMD</a:t>
            </a:r>
          </a:p>
          <a:p>
            <a:pPr>
              <a:defRPr/>
            </a:pPr>
            <a:endParaRPr lang="en-US" sz="1600" dirty="0">
              <a:solidFill>
                <a:schemeClr val="tx1"/>
              </a:solidFill>
            </a:endParaRPr>
          </a:p>
          <a:p>
            <a:pPr>
              <a:defRPr/>
            </a:pPr>
            <a:endParaRPr lang="en-US" sz="1400" b="1" dirty="0">
              <a:solidFill>
                <a:schemeClr val="tx1"/>
              </a:solidFill>
            </a:endParaRPr>
          </a:p>
          <a:p>
            <a:pPr>
              <a:defRPr/>
            </a:pPr>
            <a:endParaRPr lang="en-US" b="1" dirty="0">
              <a:solidFill>
                <a:schemeClr val="tx1"/>
              </a:solidFill>
            </a:endParaRPr>
          </a:p>
          <a:p>
            <a:pPr>
              <a:defRPr/>
            </a:pPr>
            <a:endParaRPr lang="en-US" dirty="0">
              <a:solidFill>
                <a:schemeClr val="tx1"/>
              </a:solidFill>
            </a:endParaRPr>
          </a:p>
        </p:txBody>
      </p:sp>
    </p:spTree>
    <p:extLst>
      <p:ext uri="{BB962C8B-B14F-4D97-AF65-F5344CB8AC3E}">
        <p14:creationId xmlns:p14="http://schemas.microsoft.com/office/powerpoint/2010/main" val="1501961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7"/>
          <p:cNvSpPr txBox="1">
            <a:spLocks noChangeArrowheads="1"/>
          </p:cNvSpPr>
          <p:nvPr/>
        </p:nvSpPr>
        <p:spPr bwMode="auto">
          <a:xfrm>
            <a:off x="-20638" y="46038"/>
            <a:ext cx="9118601" cy="7905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lnSpc>
                <a:spcPct val="90000"/>
              </a:lnSpc>
            </a:pPr>
            <a:r>
              <a:rPr lang="en-US" altLang="en-US" sz="3200" u="sng" dirty="0">
                <a:latin typeface="Bahnschrift Light SemiCondensed" panose="020B0502040204020203" pitchFamily="34" charset="0"/>
              </a:rPr>
              <a:t>3.9  </a:t>
            </a:r>
            <a:r>
              <a:rPr lang="es-ES" altLang="en-US" sz="3200" u="sng" dirty="0" err="1">
                <a:latin typeface="Bahnschrift Light SemiCondensed" panose="020B0502040204020203" pitchFamily="34" charset="0"/>
              </a:rPr>
              <a:t>Pembatasan</a:t>
            </a:r>
            <a:r>
              <a:rPr lang="es-ES" altLang="en-US" sz="3200" u="sng" dirty="0">
                <a:latin typeface="Bahnschrift Light SemiCondensed" panose="020B0502040204020203" pitchFamily="34" charset="0"/>
              </a:rPr>
              <a:t> </a:t>
            </a:r>
            <a:r>
              <a:rPr lang="es-ES" altLang="en-US" sz="3200" u="sng" dirty="0" err="1">
                <a:latin typeface="Bahnschrift Light SemiCondensed" panose="020B0502040204020203" pitchFamily="34" charset="0"/>
              </a:rPr>
              <a:t>akses</a:t>
            </a:r>
            <a:r>
              <a:rPr lang="es-ES" altLang="en-US" sz="3200" u="sng" dirty="0">
                <a:latin typeface="Bahnschrift Light SemiCondensed" panose="020B0502040204020203" pitchFamily="34" charset="0"/>
              </a:rPr>
              <a:t> atas </a:t>
            </a:r>
            <a:r>
              <a:rPr lang="es-ES" altLang="en-US" sz="3200" u="sng" dirty="0" err="1">
                <a:latin typeface="Bahnschrift Light SemiCondensed" panose="020B0502040204020203" pitchFamily="34" charset="0"/>
              </a:rPr>
              <a:t>Sumber</a:t>
            </a:r>
            <a:r>
              <a:rPr lang="es-ES" altLang="en-US" sz="3200" u="sng" dirty="0">
                <a:latin typeface="Bahnschrift Light SemiCondensed" panose="020B0502040204020203" pitchFamily="34" charset="0"/>
              </a:rPr>
              <a:t> </a:t>
            </a:r>
            <a:r>
              <a:rPr lang="es-ES" altLang="en-US" sz="3200" u="sng" dirty="0" err="1">
                <a:latin typeface="Bahnschrift Light SemiCondensed" panose="020B0502040204020203" pitchFamily="34" charset="0"/>
              </a:rPr>
              <a:t>Daya</a:t>
            </a:r>
            <a:r>
              <a:rPr lang="es-ES" altLang="en-US" sz="3200" u="sng" dirty="0">
                <a:latin typeface="Bahnschrift Light SemiCondensed" panose="020B0502040204020203" pitchFamily="34" charset="0"/>
              </a:rPr>
              <a:t> </a:t>
            </a:r>
          </a:p>
          <a:p>
            <a:pPr algn="ctr">
              <a:lnSpc>
                <a:spcPct val="90000"/>
              </a:lnSpc>
            </a:pPr>
            <a:r>
              <a:rPr lang="es-ES" altLang="en-US" sz="3200" u="sng" dirty="0">
                <a:latin typeface="Bahnschrift Light SemiCondensed" panose="020B0502040204020203" pitchFamily="34" charset="0"/>
              </a:rPr>
              <a:t>dan </a:t>
            </a:r>
            <a:r>
              <a:rPr lang="es-ES" altLang="en-US" sz="3200" u="sng" dirty="0" err="1">
                <a:latin typeface="Bahnschrift Light SemiCondensed" panose="020B0502040204020203" pitchFamily="34" charset="0"/>
              </a:rPr>
              <a:t>Pencatatannya</a:t>
            </a:r>
            <a:endParaRPr lang="ru-RU" altLang="en-US" sz="3200" b="1" u="sng" dirty="0">
              <a:latin typeface="Bahnschrift Light SemiCondensed" panose="020B0502040204020203" pitchFamily="34" charset="0"/>
            </a:endParaRPr>
          </a:p>
        </p:txBody>
      </p:sp>
      <p:sp>
        <p:nvSpPr>
          <p:cNvPr id="3" name="Rectangle 2"/>
          <p:cNvSpPr/>
          <p:nvPr/>
        </p:nvSpPr>
        <p:spPr>
          <a:xfrm>
            <a:off x="84138" y="981075"/>
            <a:ext cx="4392612" cy="341312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en-US" sz="2000" b="1" dirty="0">
                <a:solidFill>
                  <a:schemeClr val="tx1"/>
                </a:solidFill>
              </a:rPr>
              <a:t>Level 1</a:t>
            </a:r>
            <a:endParaRPr lang="en-US" sz="1400" b="1" dirty="0">
              <a:solidFill>
                <a:schemeClr val="tx1"/>
              </a:solidFill>
            </a:endParaRPr>
          </a:p>
          <a:p>
            <a:pPr>
              <a:defRPr/>
            </a:pPr>
            <a:endParaRPr lang="en-US" sz="1400" b="1" dirty="0">
              <a:solidFill>
                <a:schemeClr val="tx1"/>
              </a:solidFill>
            </a:endParaRPr>
          </a:p>
          <a:p>
            <a:pPr marL="342900" indent="-342900">
              <a:buFontTx/>
              <a:buAutoNum type="arabicParenR"/>
              <a:defRPr/>
            </a:pPr>
            <a:r>
              <a:rPr lang="en-US" sz="1700" dirty="0" err="1">
                <a:solidFill>
                  <a:schemeClr val="tx1"/>
                </a:solidFill>
                <a:sym typeface="+mn-ea"/>
                <a:hlinkClick r:id="rId3" action="ppaction://hlinkfile"/>
              </a:rPr>
              <a:t>Perda</a:t>
            </a:r>
            <a:r>
              <a:rPr lang="en-US" sz="1700" dirty="0">
                <a:solidFill>
                  <a:schemeClr val="tx1"/>
                </a:solidFill>
                <a:sym typeface="+mn-ea"/>
                <a:hlinkClick r:id="rId3" action="ppaction://hlinkfile"/>
              </a:rPr>
              <a:t> No 2 </a:t>
            </a:r>
            <a:r>
              <a:rPr lang="en-US" sz="1700" dirty="0" err="1">
                <a:solidFill>
                  <a:schemeClr val="tx1"/>
                </a:solidFill>
                <a:sym typeface="+mn-ea"/>
                <a:hlinkClick r:id="rId3" action="ppaction://hlinkfile"/>
              </a:rPr>
              <a:t>Thn</a:t>
            </a:r>
            <a:r>
              <a:rPr lang="en-US" sz="1700" dirty="0">
                <a:solidFill>
                  <a:schemeClr val="tx1"/>
                </a:solidFill>
                <a:sym typeface="+mn-ea"/>
                <a:hlinkClick r:id="rId3" action="ppaction://hlinkfile"/>
              </a:rPr>
              <a:t> 2018 </a:t>
            </a:r>
            <a:r>
              <a:rPr lang="en-US" sz="1700" dirty="0" err="1">
                <a:solidFill>
                  <a:schemeClr val="tx1"/>
                </a:solidFill>
                <a:sym typeface="+mn-ea"/>
                <a:hlinkClick r:id="rId3" action="ppaction://hlinkfile"/>
              </a:rPr>
              <a:t>Pengelolaan</a:t>
            </a:r>
            <a:r>
              <a:rPr lang="en-US" sz="1700" dirty="0">
                <a:solidFill>
                  <a:schemeClr val="tx1"/>
                </a:solidFill>
                <a:sym typeface="+mn-ea"/>
                <a:hlinkClick r:id="rId3" action="ppaction://hlinkfile"/>
              </a:rPr>
              <a:t> B</a:t>
            </a:r>
            <a:r>
              <a:rPr lang="id-ID" altLang="en-US" sz="1700" dirty="0">
                <a:solidFill>
                  <a:schemeClr val="tx1"/>
                </a:solidFill>
                <a:sym typeface="+mn-ea"/>
                <a:hlinkClick r:id="rId3" action="ppaction://hlinkfile"/>
              </a:rPr>
              <a:t>MD</a:t>
            </a:r>
            <a:r>
              <a:rPr lang="en-US" sz="1700" dirty="0">
                <a:solidFill>
                  <a:schemeClr val="tx1"/>
                </a:solidFill>
                <a:sym typeface="+mn-ea"/>
                <a:hlinkClick r:id="rId3" action="ppaction://hlinkfile"/>
              </a:rPr>
              <a:t> </a:t>
            </a:r>
            <a:r>
              <a:rPr lang="en-US" sz="1700" dirty="0" err="1">
                <a:solidFill>
                  <a:schemeClr val="tx1"/>
                </a:solidFill>
                <a:sym typeface="+mn-ea"/>
                <a:hlinkClick r:id="rId3" action="ppaction://hlinkfile"/>
              </a:rPr>
              <a:t>mencabut</a:t>
            </a:r>
            <a:r>
              <a:rPr lang="en-US" sz="1700" dirty="0">
                <a:solidFill>
                  <a:schemeClr val="tx1"/>
                </a:solidFill>
                <a:sym typeface="+mn-ea"/>
                <a:hlinkClick r:id="rId3" action="ppaction://hlinkfile"/>
              </a:rPr>
              <a:t> </a:t>
            </a:r>
            <a:r>
              <a:rPr lang="en-US" sz="1700" dirty="0" err="1">
                <a:solidFill>
                  <a:schemeClr val="tx1"/>
                </a:solidFill>
                <a:sym typeface="+mn-ea"/>
                <a:hlinkClick r:id="rId3" action="ppaction://hlinkfile"/>
              </a:rPr>
              <a:t>dari</a:t>
            </a:r>
            <a:r>
              <a:rPr lang="en-US" sz="1700" dirty="0">
                <a:solidFill>
                  <a:schemeClr val="tx1"/>
                </a:solidFill>
                <a:sym typeface="+mn-ea"/>
                <a:hlinkClick r:id="rId3" action="ppaction://hlinkfile"/>
              </a:rPr>
              <a:t>  </a:t>
            </a:r>
            <a:r>
              <a:rPr lang="en-US" sz="1700" dirty="0" err="1">
                <a:solidFill>
                  <a:schemeClr val="tx1"/>
                </a:solidFill>
                <a:sym typeface="+mn-ea"/>
                <a:hlinkClick r:id="rId3" action="ppaction://hlinkfile"/>
              </a:rPr>
              <a:t>Perda</a:t>
            </a:r>
            <a:r>
              <a:rPr lang="en-US" sz="1700" dirty="0">
                <a:solidFill>
                  <a:schemeClr val="tx1"/>
                </a:solidFill>
                <a:sym typeface="+mn-ea"/>
                <a:hlinkClick r:id="rId3" action="ppaction://hlinkfile"/>
              </a:rPr>
              <a:t> No 6 </a:t>
            </a:r>
            <a:r>
              <a:rPr lang="en-US" sz="1700" dirty="0" err="1">
                <a:solidFill>
                  <a:schemeClr val="tx1"/>
                </a:solidFill>
                <a:sym typeface="+mn-ea"/>
                <a:hlinkClick r:id="rId3" action="ppaction://hlinkfile"/>
              </a:rPr>
              <a:t>Thn</a:t>
            </a:r>
            <a:r>
              <a:rPr lang="en-US" sz="1700" dirty="0">
                <a:solidFill>
                  <a:schemeClr val="tx1"/>
                </a:solidFill>
                <a:sym typeface="+mn-ea"/>
                <a:hlinkClick r:id="rId3" action="ppaction://hlinkfile"/>
              </a:rPr>
              <a:t> 2007 </a:t>
            </a:r>
            <a:r>
              <a:rPr lang="en-US" sz="1700" dirty="0" err="1">
                <a:solidFill>
                  <a:schemeClr val="tx1"/>
                </a:solidFill>
                <a:sym typeface="+mn-ea"/>
                <a:hlinkClick r:id="rId3" action="ppaction://hlinkfile"/>
              </a:rPr>
              <a:t>Pengelolaan</a:t>
            </a:r>
            <a:r>
              <a:rPr lang="en-US" sz="1700" dirty="0">
                <a:solidFill>
                  <a:schemeClr val="tx1"/>
                </a:solidFill>
                <a:sym typeface="+mn-ea"/>
                <a:hlinkClick r:id="rId3" action="ppaction://hlinkfile"/>
              </a:rPr>
              <a:t> B</a:t>
            </a:r>
            <a:r>
              <a:rPr lang="id-ID" altLang="en-US" sz="1700" dirty="0">
                <a:solidFill>
                  <a:schemeClr val="tx1"/>
                </a:solidFill>
                <a:sym typeface="+mn-ea"/>
                <a:hlinkClick r:id="rId3" action="ppaction://hlinkfile"/>
              </a:rPr>
              <a:t>MD</a:t>
            </a:r>
            <a:r>
              <a:rPr lang="en-US" sz="1700" b="1" dirty="0">
                <a:solidFill>
                  <a:schemeClr val="tx1"/>
                </a:solidFill>
                <a:sym typeface="+mn-ea"/>
                <a:hlinkClick r:id="rId3" action="ppaction://hlinkfile"/>
              </a:rPr>
              <a:t> </a:t>
            </a:r>
            <a:endParaRPr lang="en-US" sz="1700" b="1" dirty="0">
              <a:solidFill>
                <a:schemeClr val="tx1"/>
              </a:solidFill>
              <a:hlinkClick r:id="rId4" action="ppaction://hlinkfile"/>
            </a:endParaRPr>
          </a:p>
          <a:p>
            <a:pPr marL="342900" indent="-342900">
              <a:buFontTx/>
              <a:buAutoNum type="arabicParenR"/>
              <a:defRPr/>
            </a:pPr>
            <a:r>
              <a:rPr lang="sv-SE" sz="1700" dirty="0">
                <a:solidFill>
                  <a:schemeClr val="tx1"/>
                </a:solidFill>
              </a:rPr>
              <a:t>Per</a:t>
            </a:r>
            <a:r>
              <a:rPr lang="id-ID" altLang="sv-SE" sz="1700" dirty="0">
                <a:solidFill>
                  <a:schemeClr val="tx1"/>
                </a:solidFill>
              </a:rPr>
              <a:t>wali</a:t>
            </a:r>
            <a:r>
              <a:rPr lang="sv-SE" sz="1700" dirty="0">
                <a:solidFill>
                  <a:schemeClr val="tx1"/>
                </a:solidFill>
              </a:rPr>
              <a:t> Nomor 050,45-93.1 T</a:t>
            </a:r>
            <a:r>
              <a:rPr lang="id-ID" altLang="sv-SE" sz="1700" dirty="0">
                <a:solidFill>
                  <a:schemeClr val="tx1"/>
                </a:solidFill>
              </a:rPr>
              <a:t>h</a:t>
            </a:r>
            <a:r>
              <a:rPr lang="sv-SE" sz="1700" dirty="0">
                <a:solidFill>
                  <a:schemeClr val="tx1"/>
                </a:solidFill>
              </a:rPr>
              <a:t> 2018 t</a:t>
            </a:r>
            <a:r>
              <a:rPr lang="id-ID" altLang="sv-SE" sz="1700" dirty="0">
                <a:solidFill>
                  <a:schemeClr val="tx1"/>
                </a:solidFill>
              </a:rPr>
              <a:t>tg</a:t>
            </a:r>
            <a:r>
              <a:rPr lang="sv-SE" sz="1700" dirty="0">
                <a:solidFill>
                  <a:schemeClr val="tx1"/>
                </a:solidFill>
              </a:rPr>
              <a:t> Pembentukan Tim Pengelola Sistem Informasi Manajemen Pelaporan Dan Statistik Tahun 2018;</a:t>
            </a:r>
          </a:p>
          <a:p>
            <a:pPr marL="342900" indent="-342900">
              <a:buFontTx/>
              <a:buAutoNum type="arabicParenR"/>
              <a:defRPr/>
            </a:pPr>
            <a:r>
              <a:rPr lang="id-ID" altLang="en-US" sz="1700" dirty="0">
                <a:solidFill>
                  <a:schemeClr val="tx1"/>
                </a:solidFill>
                <a:hlinkClick r:id="rId5" action="ppaction://hlinkfile"/>
              </a:rPr>
              <a:t>Modul Manual Book SIMRAL</a:t>
            </a:r>
            <a:endParaRPr lang="id-ID" altLang="en-US" sz="1700" dirty="0">
              <a:solidFill>
                <a:schemeClr val="tx1"/>
              </a:solidFill>
            </a:endParaRPr>
          </a:p>
          <a:p>
            <a:pPr marL="342900" indent="-342900">
              <a:buFontTx/>
              <a:buAutoNum type="arabicParenR"/>
              <a:defRPr/>
            </a:pPr>
            <a:r>
              <a:rPr lang="id-ID" altLang="en-US" sz="1700" dirty="0">
                <a:solidFill>
                  <a:schemeClr val="tx1"/>
                </a:solidFill>
                <a:hlinkClick r:id="rId6" action="ppaction://hlinkfile"/>
              </a:rPr>
              <a:t>Pembatasan Akses User System</a:t>
            </a:r>
            <a:endParaRPr lang="en-US" sz="1700" dirty="0">
              <a:solidFill>
                <a:schemeClr val="tx1"/>
              </a:solidFill>
              <a:hlinkClick r:id="rId6" action="ppaction://hlinkfile"/>
            </a:endParaRPr>
          </a:p>
          <a:p>
            <a:pPr>
              <a:defRPr/>
            </a:pPr>
            <a:endParaRPr lang="en-US" sz="1700" b="1" dirty="0">
              <a:solidFill>
                <a:schemeClr val="tx1"/>
              </a:solidFill>
            </a:endParaRPr>
          </a:p>
          <a:p>
            <a:pPr>
              <a:defRPr/>
            </a:pPr>
            <a:endParaRPr lang="en-US" sz="1700" b="1" dirty="0">
              <a:solidFill>
                <a:schemeClr val="tx1"/>
              </a:solidFill>
            </a:endParaRPr>
          </a:p>
          <a:p>
            <a:pPr>
              <a:defRPr/>
            </a:pPr>
            <a:r>
              <a:rPr lang="en-US" sz="1700" b="1" dirty="0">
                <a:solidFill>
                  <a:schemeClr val="tx1"/>
                </a:solidFill>
              </a:rPr>
              <a:t> </a:t>
            </a:r>
          </a:p>
          <a:p>
            <a:pPr>
              <a:defRPr/>
            </a:pPr>
            <a:endParaRPr lang="en-US" sz="1400" b="1" dirty="0">
              <a:solidFill>
                <a:schemeClr val="tx1"/>
              </a:solidFill>
            </a:endParaRPr>
          </a:p>
          <a:p>
            <a:pPr>
              <a:defRPr/>
            </a:pPr>
            <a:endParaRPr lang="en-US" sz="1400" dirty="0">
              <a:solidFill>
                <a:schemeClr val="tx1"/>
              </a:solidFill>
            </a:endParaRPr>
          </a:p>
        </p:txBody>
      </p:sp>
      <p:sp>
        <p:nvSpPr>
          <p:cNvPr id="8" name="Rectangle 7"/>
          <p:cNvSpPr/>
          <p:nvPr/>
        </p:nvSpPr>
        <p:spPr>
          <a:xfrm>
            <a:off x="4705350" y="979488"/>
            <a:ext cx="4392613" cy="34147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r>
              <a:rPr lang="en-US" altLang="zh-CN" sz="2000" b="1" dirty="0">
                <a:solidFill>
                  <a:schemeClr val="tx1"/>
                </a:solidFill>
                <a:ea typeface="SimSun" panose="02010600030101010101" pitchFamily="2" charset="-122"/>
              </a:rPr>
              <a:t>Level 2</a:t>
            </a:r>
          </a:p>
          <a:p>
            <a:endParaRPr lang="en-US" altLang="zh-CN" b="1" dirty="0">
              <a:solidFill>
                <a:schemeClr val="tx1"/>
              </a:solidFill>
              <a:ea typeface="SimSun" panose="02010600030101010101" pitchFamily="2" charset="-122"/>
            </a:endParaRPr>
          </a:p>
          <a:p>
            <a:r>
              <a:rPr lang="it-IT" altLang="en-US" dirty="0">
                <a:solidFill>
                  <a:schemeClr val="tx1"/>
                </a:solidFill>
              </a:rPr>
              <a:t>Website jdih :</a:t>
            </a:r>
          </a:p>
          <a:p>
            <a:pPr>
              <a:buFontTx/>
              <a:buAutoNum type="arabicParenR"/>
            </a:pPr>
            <a:r>
              <a:rPr lang="en-US" altLang="zh-CN" dirty="0" err="1">
                <a:solidFill>
                  <a:schemeClr val="tx1"/>
                </a:solidFill>
                <a:ea typeface="SimSun" panose="02010600030101010101" pitchFamily="2" charset="-122"/>
                <a:hlinkClick r:id="rId7" action="ppaction://hlinkfile"/>
              </a:rPr>
              <a:t>Perda</a:t>
            </a:r>
            <a:r>
              <a:rPr lang="en-US" altLang="zh-CN" dirty="0">
                <a:solidFill>
                  <a:schemeClr val="tx1"/>
                </a:solidFill>
                <a:ea typeface="SimSun" panose="02010600030101010101" pitchFamily="2" charset="-122"/>
                <a:hlinkClick r:id="rId7" action="ppaction://hlinkfile"/>
              </a:rPr>
              <a:t> No 2 </a:t>
            </a:r>
            <a:r>
              <a:rPr lang="en-US" altLang="zh-CN" dirty="0" err="1">
                <a:solidFill>
                  <a:schemeClr val="tx1"/>
                </a:solidFill>
                <a:ea typeface="SimSun" panose="02010600030101010101" pitchFamily="2" charset="-122"/>
                <a:hlinkClick r:id="rId7" action="ppaction://hlinkfile"/>
              </a:rPr>
              <a:t>Thn</a:t>
            </a:r>
            <a:r>
              <a:rPr lang="en-US" altLang="zh-CN" dirty="0">
                <a:solidFill>
                  <a:schemeClr val="tx1"/>
                </a:solidFill>
                <a:ea typeface="SimSun" panose="02010600030101010101" pitchFamily="2" charset="-122"/>
                <a:hlinkClick r:id="rId7" action="ppaction://hlinkfile"/>
              </a:rPr>
              <a:t> 2018 </a:t>
            </a:r>
            <a:r>
              <a:rPr lang="en-US" altLang="zh-CN" dirty="0" err="1">
                <a:solidFill>
                  <a:schemeClr val="tx1"/>
                </a:solidFill>
                <a:ea typeface="SimSun" panose="02010600030101010101" pitchFamily="2" charset="-122"/>
                <a:hlinkClick r:id="rId7" action="ppaction://hlinkfile"/>
              </a:rPr>
              <a:t>Pengelolaan</a:t>
            </a:r>
            <a:r>
              <a:rPr lang="en-US" altLang="zh-CN" dirty="0">
                <a:solidFill>
                  <a:schemeClr val="tx1"/>
                </a:solidFill>
                <a:ea typeface="SimSun" panose="02010600030101010101" pitchFamily="2" charset="-122"/>
                <a:hlinkClick r:id="rId7" action="ppaction://hlinkfile"/>
              </a:rPr>
              <a:t> B</a:t>
            </a:r>
            <a:r>
              <a:rPr lang="id-ID" altLang="en-US" dirty="0">
                <a:solidFill>
                  <a:schemeClr val="tx1"/>
                </a:solidFill>
                <a:hlinkClick r:id="rId7" action="ppaction://hlinkfile"/>
              </a:rPr>
              <a:t>MD</a:t>
            </a:r>
            <a:r>
              <a:rPr lang="en-US" altLang="zh-CN" dirty="0">
                <a:solidFill>
                  <a:schemeClr val="tx1"/>
                </a:solidFill>
                <a:ea typeface="SimSun" panose="02010600030101010101" pitchFamily="2" charset="-122"/>
                <a:hlinkClick r:id="rId7" action="ppaction://hlinkfile"/>
              </a:rPr>
              <a:t> </a:t>
            </a:r>
            <a:r>
              <a:rPr lang="en-US" altLang="zh-CN" dirty="0" err="1">
                <a:solidFill>
                  <a:schemeClr val="tx1"/>
                </a:solidFill>
                <a:ea typeface="SimSun" panose="02010600030101010101" pitchFamily="2" charset="-122"/>
                <a:hlinkClick r:id="rId7" action="ppaction://hlinkfile"/>
              </a:rPr>
              <a:t>mencabut</a:t>
            </a:r>
            <a:r>
              <a:rPr lang="en-US" altLang="zh-CN" dirty="0">
                <a:solidFill>
                  <a:schemeClr val="tx1"/>
                </a:solidFill>
                <a:ea typeface="SimSun" panose="02010600030101010101" pitchFamily="2" charset="-122"/>
                <a:hlinkClick r:id="rId7" action="ppaction://hlinkfile"/>
              </a:rPr>
              <a:t> </a:t>
            </a:r>
            <a:r>
              <a:rPr lang="en-US" altLang="zh-CN" dirty="0" err="1">
                <a:solidFill>
                  <a:schemeClr val="tx1"/>
                </a:solidFill>
                <a:ea typeface="SimSun" panose="02010600030101010101" pitchFamily="2" charset="-122"/>
                <a:hlinkClick r:id="rId7" action="ppaction://hlinkfile"/>
              </a:rPr>
              <a:t>dari</a:t>
            </a:r>
            <a:r>
              <a:rPr lang="en-US" altLang="zh-CN" dirty="0">
                <a:solidFill>
                  <a:schemeClr val="tx1"/>
                </a:solidFill>
                <a:ea typeface="SimSun" panose="02010600030101010101" pitchFamily="2" charset="-122"/>
                <a:hlinkClick r:id="rId7" action="ppaction://hlinkfile"/>
              </a:rPr>
              <a:t>  </a:t>
            </a:r>
            <a:r>
              <a:rPr lang="en-US" altLang="zh-CN" dirty="0" err="1">
                <a:solidFill>
                  <a:schemeClr val="tx1"/>
                </a:solidFill>
                <a:ea typeface="SimSun" panose="02010600030101010101" pitchFamily="2" charset="-122"/>
                <a:hlinkClick r:id="rId7" action="ppaction://hlinkfile"/>
              </a:rPr>
              <a:t>Perda</a:t>
            </a:r>
            <a:r>
              <a:rPr lang="en-US" altLang="zh-CN" dirty="0">
                <a:solidFill>
                  <a:schemeClr val="tx1"/>
                </a:solidFill>
                <a:ea typeface="SimSun" panose="02010600030101010101" pitchFamily="2" charset="-122"/>
                <a:hlinkClick r:id="rId7" action="ppaction://hlinkfile"/>
              </a:rPr>
              <a:t> No 6 </a:t>
            </a:r>
            <a:r>
              <a:rPr lang="en-US" altLang="zh-CN" dirty="0" err="1">
                <a:solidFill>
                  <a:schemeClr val="tx1"/>
                </a:solidFill>
                <a:ea typeface="SimSun" panose="02010600030101010101" pitchFamily="2" charset="-122"/>
                <a:hlinkClick r:id="rId7" action="ppaction://hlinkfile"/>
              </a:rPr>
              <a:t>Thn</a:t>
            </a:r>
            <a:r>
              <a:rPr lang="en-US" altLang="zh-CN" dirty="0">
                <a:solidFill>
                  <a:schemeClr val="tx1"/>
                </a:solidFill>
                <a:ea typeface="SimSun" panose="02010600030101010101" pitchFamily="2" charset="-122"/>
                <a:hlinkClick r:id="rId7" action="ppaction://hlinkfile"/>
              </a:rPr>
              <a:t> 2007 </a:t>
            </a:r>
            <a:r>
              <a:rPr lang="en-US" altLang="zh-CN" dirty="0" err="1">
                <a:solidFill>
                  <a:schemeClr val="tx1"/>
                </a:solidFill>
                <a:ea typeface="SimSun" panose="02010600030101010101" pitchFamily="2" charset="-122"/>
                <a:hlinkClick r:id="rId7" action="ppaction://hlinkfile"/>
              </a:rPr>
              <a:t>Pengelolaan</a:t>
            </a:r>
            <a:r>
              <a:rPr lang="en-US" altLang="zh-CN" dirty="0">
                <a:solidFill>
                  <a:schemeClr val="tx1"/>
                </a:solidFill>
                <a:ea typeface="SimSun" panose="02010600030101010101" pitchFamily="2" charset="-122"/>
                <a:hlinkClick r:id="rId7" action="ppaction://hlinkfile"/>
              </a:rPr>
              <a:t> B</a:t>
            </a:r>
            <a:r>
              <a:rPr lang="id-ID" altLang="en-US" dirty="0">
                <a:solidFill>
                  <a:schemeClr val="tx1"/>
                </a:solidFill>
                <a:hlinkClick r:id="rId7" action="ppaction://hlinkfile"/>
              </a:rPr>
              <a:t>MD</a:t>
            </a:r>
            <a:r>
              <a:rPr lang="en-US" altLang="zh-CN" b="1" dirty="0">
                <a:solidFill>
                  <a:schemeClr val="tx1"/>
                </a:solidFill>
                <a:ea typeface="SimSun" panose="02010600030101010101" pitchFamily="2" charset="-122"/>
                <a:hlinkClick r:id="rId7" action="ppaction://hlinkfile"/>
              </a:rPr>
              <a:t> </a:t>
            </a:r>
            <a:endParaRPr lang="en-US" altLang="zh-CN" b="1" dirty="0">
              <a:solidFill>
                <a:schemeClr val="tx1"/>
              </a:solidFill>
              <a:ea typeface="SimSun" panose="02010600030101010101" pitchFamily="2" charset="-122"/>
              <a:hlinkClick r:id="rId4" action="ppaction://hlinkfile"/>
            </a:endParaRPr>
          </a:p>
          <a:p>
            <a:pPr>
              <a:buFontTx/>
              <a:buAutoNum type="arabicParenR"/>
            </a:pPr>
            <a:r>
              <a:rPr lang="sv-SE" altLang="en-US" dirty="0">
                <a:solidFill>
                  <a:schemeClr val="tx1"/>
                </a:solidFill>
              </a:rPr>
              <a:t>Per</a:t>
            </a:r>
            <a:r>
              <a:rPr lang="id-ID" altLang="sv-SE" dirty="0">
                <a:solidFill>
                  <a:schemeClr val="tx1"/>
                </a:solidFill>
              </a:rPr>
              <a:t>wali</a:t>
            </a:r>
            <a:r>
              <a:rPr lang="sv-SE" altLang="en-US" dirty="0">
                <a:solidFill>
                  <a:schemeClr val="tx1"/>
                </a:solidFill>
              </a:rPr>
              <a:t> Nomor 050,45-93.1 T</a:t>
            </a:r>
            <a:r>
              <a:rPr lang="id-ID" altLang="sv-SE" dirty="0">
                <a:solidFill>
                  <a:schemeClr val="tx1"/>
                </a:solidFill>
              </a:rPr>
              <a:t>h</a:t>
            </a:r>
            <a:r>
              <a:rPr lang="sv-SE" altLang="en-US" dirty="0">
                <a:solidFill>
                  <a:schemeClr val="tx1"/>
                </a:solidFill>
              </a:rPr>
              <a:t> 2018 t</a:t>
            </a:r>
            <a:r>
              <a:rPr lang="id-ID" altLang="sv-SE" dirty="0" err="1">
                <a:solidFill>
                  <a:schemeClr val="tx1"/>
                </a:solidFill>
              </a:rPr>
              <a:t>tg</a:t>
            </a:r>
            <a:r>
              <a:rPr lang="sv-SE" altLang="en-US" dirty="0">
                <a:solidFill>
                  <a:schemeClr val="tx1"/>
                </a:solidFill>
              </a:rPr>
              <a:t> Pembentukan Tim Pengelola Sistem Informasi Manajemen Pelaporan Dan Statistik Tahun 2018;</a:t>
            </a:r>
          </a:p>
          <a:p>
            <a:pPr>
              <a:buFontTx/>
              <a:buAutoNum type="arabicParenR"/>
            </a:pPr>
            <a:r>
              <a:rPr lang="id-ID" altLang="en-US" dirty="0">
                <a:solidFill>
                  <a:schemeClr val="tx1"/>
                </a:solidFill>
              </a:rPr>
              <a:t>Modul Manual </a:t>
            </a:r>
            <a:r>
              <a:rPr lang="id-ID" altLang="en-US" dirty="0" err="1">
                <a:solidFill>
                  <a:schemeClr val="tx1"/>
                </a:solidFill>
              </a:rPr>
              <a:t>Book</a:t>
            </a:r>
            <a:r>
              <a:rPr lang="id-ID" altLang="en-US" dirty="0">
                <a:solidFill>
                  <a:schemeClr val="tx1"/>
                </a:solidFill>
              </a:rPr>
              <a:t> SIMRAL</a:t>
            </a:r>
          </a:p>
          <a:p>
            <a:pPr>
              <a:buFontTx/>
              <a:buAutoNum type="arabicParenR"/>
            </a:pPr>
            <a:r>
              <a:rPr lang="id-ID" altLang="en-US" sz="2000" dirty="0">
                <a:solidFill>
                  <a:schemeClr val="tx1"/>
                </a:solidFill>
              </a:rPr>
              <a:t>Pembatasan Akses </a:t>
            </a:r>
            <a:r>
              <a:rPr lang="id-ID" altLang="en-US" sz="2000" dirty="0" err="1">
                <a:solidFill>
                  <a:schemeClr val="tx1"/>
                </a:solidFill>
              </a:rPr>
              <a:t>User</a:t>
            </a:r>
            <a:r>
              <a:rPr lang="id-ID" altLang="en-US" sz="2000" dirty="0">
                <a:solidFill>
                  <a:schemeClr val="tx1"/>
                </a:solidFill>
              </a:rPr>
              <a:t> System</a:t>
            </a:r>
            <a:endParaRPr lang="en-US" altLang="zh-CN" sz="2000" dirty="0">
              <a:solidFill>
                <a:schemeClr val="tx1"/>
              </a:solidFill>
              <a:ea typeface="SimSun" panose="02010600030101010101" pitchFamily="2" charset="-122"/>
            </a:endParaRPr>
          </a:p>
          <a:p>
            <a:endParaRPr lang="en-US" altLang="zh-CN" b="1" dirty="0">
              <a:solidFill>
                <a:schemeClr val="tx1"/>
              </a:solidFill>
              <a:ea typeface="SimSun" panose="02010600030101010101" pitchFamily="2" charset="-122"/>
            </a:endParaRPr>
          </a:p>
          <a:p>
            <a:endParaRPr lang="en-US" altLang="zh-CN" b="1" dirty="0">
              <a:solidFill>
                <a:schemeClr val="tx1"/>
              </a:solidFill>
              <a:ea typeface="SimSun" panose="02010600030101010101" pitchFamily="2" charset="-122"/>
            </a:endParaRPr>
          </a:p>
          <a:p>
            <a:endParaRPr lang="en-US" altLang="zh-CN" b="1" dirty="0">
              <a:solidFill>
                <a:schemeClr val="tx1"/>
              </a:solidFill>
              <a:ea typeface="SimSun" panose="02010600030101010101" pitchFamily="2" charset="-122"/>
            </a:endParaRPr>
          </a:p>
          <a:p>
            <a:endParaRPr lang="en-US" altLang="zh-CN" b="1" dirty="0">
              <a:solidFill>
                <a:schemeClr val="tx1"/>
              </a:solidFill>
              <a:ea typeface="SimSun" panose="02010600030101010101" pitchFamily="2" charset="-122"/>
            </a:endParaRPr>
          </a:p>
          <a:p>
            <a:endParaRPr lang="en-US" altLang="zh-CN" b="1" dirty="0">
              <a:solidFill>
                <a:schemeClr val="tx1"/>
              </a:solidFill>
              <a:ea typeface="SimSun" panose="02010600030101010101" pitchFamily="2" charset="-122"/>
            </a:endParaRPr>
          </a:p>
        </p:txBody>
      </p:sp>
      <p:sp>
        <p:nvSpPr>
          <p:cNvPr id="9" name="Rectangle 8"/>
          <p:cNvSpPr/>
          <p:nvPr/>
        </p:nvSpPr>
        <p:spPr>
          <a:xfrm>
            <a:off x="122238" y="4394201"/>
            <a:ext cx="9021762" cy="24191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r>
              <a:rPr lang="en-US" sz="2000" b="1" dirty="0">
                <a:solidFill>
                  <a:schemeClr val="tx1"/>
                </a:solidFill>
              </a:rPr>
              <a:t>Level 3</a:t>
            </a:r>
            <a:endParaRPr lang="en-US" sz="1600" b="1" dirty="0">
              <a:solidFill>
                <a:schemeClr val="tx1"/>
              </a:solidFill>
            </a:endParaRPr>
          </a:p>
          <a:p>
            <a:pPr marL="342900" indent="-342900">
              <a:buFontTx/>
              <a:buAutoNum type="arabicParenR"/>
              <a:defRPr/>
            </a:pPr>
            <a:r>
              <a:rPr lang="en-US" sz="2000" dirty="0" err="1">
                <a:solidFill>
                  <a:schemeClr val="tx1"/>
                </a:solidFill>
              </a:rPr>
              <a:t>Untuk</a:t>
            </a:r>
            <a:r>
              <a:rPr lang="en-US" sz="2000" dirty="0">
                <a:solidFill>
                  <a:schemeClr val="tx1"/>
                </a:solidFill>
              </a:rPr>
              <a:t> </a:t>
            </a:r>
            <a:r>
              <a:rPr lang="en-US" sz="2000" dirty="0" err="1">
                <a:solidFill>
                  <a:schemeClr val="tx1"/>
                </a:solidFill>
              </a:rPr>
              <a:t>mengaktifkan</a:t>
            </a:r>
            <a:r>
              <a:rPr lang="en-US" sz="2000" dirty="0">
                <a:solidFill>
                  <a:schemeClr val="tx1"/>
                </a:solidFill>
              </a:rPr>
              <a:t> </a:t>
            </a:r>
            <a:r>
              <a:rPr lang="en-US" sz="2000" dirty="0" err="1">
                <a:solidFill>
                  <a:schemeClr val="tx1"/>
                </a:solidFill>
              </a:rPr>
              <a:t>aplikasi</a:t>
            </a:r>
            <a:r>
              <a:rPr lang="en-US" sz="2000" dirty="0">
                <a:solidFill>
                  <a:schemeClr val="tx1"/>
                </a:solidFill>
              </a:rPr>
              <a:t> SIM</a:t>
            </a:r>
            <a:r>
              <a:rPr lang="id-ID" altLang="en-US" sz="2000" dirty="0">
                <a:solidFill>
                  <a:schemeClr val="tx1"/>
                </a:solidFill>
              </a:rPr>
              <a:t>RAL</a:t>
            </a:r>
            <a:r>
              <a:rPr lang="en-US" sz="2000" dirty="0">
                <a:solidFill>
                  <a:schemeClr val="tx1"/>
                </a:solidFill>
              </a:rPr>
              <a:t> </a:t>
            </a:r>
            <a:r>
              <a:rPr lang="en-US" sz="2000" dirty="0" err="1">
                <a:solidFill>
                  <a:schemeClr val="tx1"/>
                </a:solidFill>
              </a:rPr>
              <a:t>tingkat</a:t>
            </a:r>
            <a:r>
              <a:rPr lang="en-US" sz="2000" dirty="0">
                <a:solidFill>
                  <a:schemeClr val="tx1"/>
                </a:solidFill>
              </a:rPr>
              <a:t> </a:t>
            </a:r>
            <a:r>
              <a:rPr lang="en-US" sz="2000" dirty="0" err="1">
                <a:solidFill>
                  <a:schemeClr val="tx1"/>
                </a:solidFill>
              </a:rPr>
              <a:t>perangkat</a:t>
            </a:r>
            <a:r>
              <a:rPr lang="en-US" sz="2000" dirty="0">
                <a:solidFill>
                  <a:schemeClr val="tx1"/>
                </a:solidFill>
              </a:rPr>
              <a:t> </a:t>
            </a:r>
            <a:r>
              <a:rPr lang="en-US" sz="2000" dirty="0" err="1">
                <a:solidFill>
                  <a:schemeClr val="tx1"/>
                </a:solidFill>
              </a:rPr>
              <a:t>daerah</a:t>
            </a:r>
            <a:r>
              <a:rPr lang="en-US" sz="2000" dirty="0">
                <a:solidFill>
                  <a:schemeClr val="tx1"/>
                </a:solidFill>
              </a:rPr>
              <a:t> </a:t>
            </a:r>
            <a:r>
              <a:rPr lang="en-US" sz="2000" dirty="0" err="1">
                <a:solidFill>
                  <a:schemeClr val="tx1"/>
                </a:solidFill>
              </a:rPr>
              <a:t>menggunakan</a:t>
            </a:r>
            <a:r>
              <a:rPr lang="en-US" sz="2000" dirty="0">
                <a:solidFill>
                  <a:schemeClr val="tx1"/>
                </a:solidFill>
              </a:rPr>
              <a:t> </a:t>
            </a:r>
            <a:r>
              <a:rPr lang="en-US" sz="2000" dirty="0" err="1">
                <a:solidFill>
                  <a:schemeClr val="tx1"/>
                </a:solidFill>
              </a:rPr>
              <a:t>nama</a:t>
            </a:r>
            <a:r>
              <a:rPr lang="en-US" sz="2000" dirty="0">
                <a:solidFill>
                  <a:schemeClr val="tx1"/>
                </a:solidFill>
              </a:rPr>
              <a:t> user dan password </a:t>
            </a:r>
            <a:r>
              <a:rPr lang="en-US" sz="2000" dirty="0" err="1">
                <a:solidFill>
                  <a:schemeClr val="tx1"/>
                </a:solidFill>
              </a:rPr>
              <a:t>tertentu</a:t>
            </a:r>
            <a:r>
              <a:rPr lang="en-US" sz="2000" dirty="0">
                <a:solidFill>
                  <a:schemeClr val="tx1"/>
                </a:solidFill>
              </a:rPr>
              <a:t> yang </a:t>
            </a:r>
            <a:r>
              <a:rPr lang="en-US" sz="2000" dirty="0" err="1">
                <a:solidFill>
                  <a:schemeClr val="tx1"/>
                </a:solidFill>
              </a:rPr>
              <a:t>hanya</a:t>
            </a:r>
            <a:r>
              <a:rPr lang="en-US" sz="2000" dirty="0">
                <a:solidFill>
                  <a:schemeClr val="tx1"/>
                </a:solidFill>
              </a:rPr>
              <a:t> </a:t>
            </a:r>
            <a:r>
              <a:rPr lang="en-US" sz="2000" dirty="0" err="1">
                <a:solidFill>
                  <a:schemeClr val="tx1"/>
                </a:solidFill>
              </a:rPr>
              <a:t>diketahui</a:t>
            </a:r>
            <a:r>
              <a:rPr lang="en-US" sz="2000" dirty="0">
                <a:solidFill>
                  <a:schemeClr val="tx1"/>
                </a:solidFill>
              </a:rPr>
              <a:t> oleh operator </a:t>
            </a:r>
            <a:r>
              <a:rPr lang="id-ID" altLang="en-US" sz="2000" dirty="0">
                <a:solidFill>
                  <a:schemeClr val="tx1"/>
                </a:solidFill>
              </a:rPr>
              <a:t>SIMRAL </a:t>
            </a:r>
            <a:r>
              <a:rPr lang="en-ID" altLang="en-US" sz="2000" dirty="0">
                <a:solidFill>
                  <a:schemeClr val="tx1"/>
                </a:solidFill>
              </a:rPr>
              <a:t>;</a:t>
            </a:r>
            <a:endParaRPr lang="id-ID" altLang="en-US" sz="2000" dirty="0">
              <a:solidFill>
                <a:schemeClr val="tx1"/>
              </a:solidFill>
            </a:endParaRPr>
          </a:p>
          <a:p>
            <a:pPr marL="342900" indent="-342900">
              <a:buFontTx/>
              <a:buAutoNum type="arabicParenR"/>
              <a:defRPr/>
            </a:pPr>
            <a:r>
              <a:rPr lang="en-US" sz="2000" dirty="0">
                <a:solidFill>
                  <a:schemeClr val="tx1"/>
                </a:solidFill>
              </a:rPr>
              <a:t>Menu parameter dan </a:t>
            </a:r>
            <a:r>
              <a:rPr lang="en-US" sz="2000" dirty="0" err="1">
                <a:solidFill>
                  <a:schemeClr val="tx1"/>
                </a:solidFill>
              </a:rPr>
              <a:t>otoritas</a:t>
            </a:r>
            <a:r>
              <a:rPr lang="en-US" sz="2000" dirty="0">
                <a:solidFill>
                  <a:schemeClr val="tx1"/>
                </a:solidFill>
              </a:rPr>
              <a:t> user menu </a:t>
            </a:r>
            <a:r>
              <a:rPr lang="en-US" sz="2000" dirty="0" err="1">
                <a:solidFill>
                  <a:schemeClr val="tx1"/>
                </a:solidFill>
              </a:rPr>
              <a:t>digunakan</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melakukan</a:t>
            </a:r>
            <a:r>
              <a:rPr lang="en-US" sz="2000" dirty="0">
                <a:solidFill>
                  <a:schemeClr val="tx1"/>
                </a:solidFill>
              </a:rPr>
              <a:t> maintenance dan </a:t>
            </a:r>
            <a:r>
              <a:rPr lang="en-US" sz="2000" dirty="0" err="1">
                <a:solidFill>
                  <a:schemeClr val="tx1"/>
                </a:solidFill>
              </a:rPr>
              <a:t>pembatasan</a:t>
            </a:r>
            <a:r>
              <a:rPr lang="en-US" sz="2000" dirty="0">
                <a:solidFill>
                  <a:schemeClr val="tx1"/>
                </a:solidFill>
              </a:rPr>
              <a:t> </a:t>
            </a:r>
            <a:r>
              <a:rPr lang="en-US" sz="2000" dirty="0" err="1">
                <a:solidFill>
                  <a:schemeClr val="tx1"/>
                </a:solidFill>
              </a:rPr>
              <a:t>akses</a:t>
            </a:r>
            <a:r>
              <a:rPr lang="en-US" sz="2000" dirty="0">
                <a:solidFill>
                  <a:schemeClr val="tx1"/>
                </a:solidFill>
              </a:rPr>
              <a:t> operator .</a:t>
            </a:r>
          </a:p>
          <a:p>
            <a:pPr marL="342900" indent="-342900">
              <a:buFontTx/>
              <a:buAutoNum type="arabicParenR"/>
              <a:defRPr/>
            </a:pPr>
            <a:r>
              <a:rPr lang="en-US" sz="2000" dirty="0">
                <a:solidFill>
                  <a:schemeClr val="tx1"/>
                </a:solidFill>
              </a:rPr>
              <a:t>Proses </a:t>
            </a:r>
            <a:r>
              <a:rPr lang="en-US" sz="2000" dirty="0" err="1">
                <a:solidFill>
                  <a:schemeClr val="tx1"/>
                </a:solidFill>
              </a:rPr>
              <a:t>aktivitas</a:t>
            </a:r>
            <a:r>
              <a:rPr lang="en-US" sz="2000" dirty="0">
                <a:solidFill>
                  <a:schemeClr val="tx1"/>
                </a:solidFill>
              </a:rPr>
              <a:t> </a:t>
            </a:r>
            <a:r>
              <a:rPr lang="en-US" sz="2000" dirty="0" err="1">
                <a:solidFill>
                  <a:schemeClr val="tx1"/>
                </a:solidFill>
              </a:rPr>
              <a:t>hanya</a:t>
            </a:r>
            <a:r>
              <a:rPr lang="en-US" sz="2000" dirty="0">
                <a:solidFill>
                  <a:schemeClr val="tx1"/>
                </a:solidFill>
              </a:rPr>
              <a:t> </a:t>
            </a:r>
            <a:r>
              <a:rPr lang="en-US" sz="2000" dirty="0" err="1">
                <a:solidFill>
                  <a:schemeClr val="tx1"/>
                </a:solidFill>
              </a:rPr>
              <a:t>dapat</a:t>
            </a:r>
            <a:r>
              <a:rPr lang="en-US" sz="2000" dirty="0">
                <a:solidFill>
                  <a:schemeClr val="tx1"/>
                </a:solidFill>
              </a:rPr>
              <a:t> </a:t>
            </a:r>
            <a:r>
              <a:rPr lang="en-US" sz="2000" dirty="0" err="1">
                <a:solidFill>
                  <a:schemeClr val="tx1"/>
                </a:solidFill>
              </a:rPr>
              <a:t>dilakukan</a:t>
            </a:r>
            <a:r>
              <a:rPr lang="en-US" sz="2000" dirty="0">
                <a:solidFill>
                  <a:schemeClr val="tx1"/>
                </a:solidFill>
              </a:rPr>
              <a:t> oleh operator </a:t>
            </a:r>
            <a:r>
              <a:rPr lang="en-US" sz="2000" dirty="0" err="1">
                <a:solidFill>
                  <a:schemeClr val="tx1"/>
                </a:solidFill>
              </a:rPr>
              <a:t>dan</a:t>
            </a:r>
            <a:r>
              <a:rPr lang="en-US" sz="2000" dirty="0">
                <a:solidFill>
                  <a:schemeClr val="tx1"/>
                </a:solidFill>
              </a:rPr>
              <a:t> administrator.</a:t>
            </a:r>
          </a:p>
          <a:p>
            <a:pPr>
              <a:defRPr/>
            </a:pPr>
            <a:endParaRPr lang="en-US" sz="2000" dirty="0">
              <a:solidFill>
                <a:schemeClr val="tx1"/>
              </a:solidFill>
            </a:endParaRPr>
          </a:p>
          <a:p>
            <a:pPr>
              <a:defRPr/>
            </a:pPr>
            <a:endParaRPr lang="en-US" sz="2000" b="1" dirty="0">
              <a:solidFill>
                <a:schemeClr val="tx1"/>
              </a:solidFill>
            </a:endParaRPr>
          </a:p>
          <a:p>
            <a:pPr>
              <a:defRPr/>
            </a:pPr>
            <a:endParaRPr lang="en-US" sz="2000" b="1" dirty="0">
              <a:solidFill>
                <a:schemeClr val="tx1"/>
              </a:solidFill>
            </a:endParaRPr>
          </a:p>
          <a:p>
            <a:pPr>
              <a:defRPr/>
            </a:pPr>
            <a:endParaRPr lang="en-US" sz="1400" dirty="0">
              <a:solidFill>
                <a:schemeClr val="tx1"/>
              </a:solidFill>
            </a:endParaRPr>
          </a:p>
          <a:p>
            <a:pPr>
              <a:defRPr/>
            </a:pPr>
            <a:endParaRPr lang="en-US" sz="1400" dirty="0">
              <a:solidFill>
                <a:schemeClr val="tx1"/>
              </a:solidFill>
            </a:endParaRPr>
          </a:p>
        </p:txBody>
      </p:sp>
    </p:spTree>
    <p:extLst>
      <p:ext uri="{BB962C8B-B14F-4D97-AF65-F5344CB8AC3E}">
        <p14:creationId xmlns:p14="http://schemas.microsoft.com/office/powerpoint/2010/main" val="12723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1520D9-14FF-4053-84C4-44500D2352E6}"/>
              </a:ext>
            </a:extLst>
          </p:cNvPr>
          <p:cNvPicPr>
            <a:picLocks noChangeAspect="1"/>
          </p:cNvPicPr>
          <p:nvPr/>
        </p:nvPicPr>
        <p:blipFill>
          <a:blip r:embed="rId2"/>
          <a:stretch>
            <a:fillRect/>
          </a:stretch>
        </p:blipFill>
        <p:spPr>
          <a:xfrm>
            <a:off x="1023549" y="643467"/>
            <a:ext cx="7096901"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416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7"/>
          <p:cNvSpPr txBox="1">
            <a:spLocks noChangeArrowheads="1"/>
          </p:cNvSpPr>
          <p:nvPr/>
        </p:nvSpPr>
        <p:spPr bwMode="auto">
          <a:xfrm>
            <a:off x="-20638" y="46038"/>
            <a:ext cx="9118601" cy="7905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lnSpc>
                <a:spcPct val="90000"/>
              </a:lnSpc>
            </a:pPr>
            <a:r>
              <a:rPr lang="en-US" altLang="en-US" sz="3200" dirty="0">
                <a:latin typeface="Bahnschrift Light SemiCondensed" panose="020B0502040204020203" pitchFamily="34" charset="0"/>
              </a:rPr>
              <a:t>3.10  </a:t>
            </a:r>
            <a:r>
              <a:rPr lang="en-US" altLang="en-US" sz="3200" dirty="0" err="1">
                <a:latin typeface="Bahnschrift Light SemiCondensed" panose="020B0502040204020203" pitchFamily="34" charset="0"/>
              </a:rPr>
              <a:t>Akuntabilitas</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terhadap</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Sumber</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Daya</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dan</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Pencatatannya</a:t>
            </a:r>
            <a:endParaRPr lang="ru-RU" altLang="en-US" sz="3200" b="1" dirty="0">
              <a:latin typeface="Bahnschrift Light SemiCondensed" panose="020B0502040204020203" pitchFamily="34" charset="0"/>
            </a:endParaRPr>
          </a:p>
        </p:txBody>
      </p:sp>
      <p:sp>
        <p:nvSpPr>
          <p:cNvPr id="3" name="Rectangle 2"/>
          <p:cNvSpPr/>
          <p:nvPr/>
        </p:nvSpPr>
        <p:spPr>
          <a:xfrm>
            <a:off x="146050" y="979488"/>
            <a:ext cx="4930006" cy="367364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en-US" b="1" dirty="0">
                <a:solidFill>
                  <a:schemeClr val="tx1"/>
                </a:solidFill>
              </a:rPr>
              <a:t>Level 1</a:t>
            </a:r>
            <a:endParaRPr lang="en-US" sz="1200" b="1" dirty="0">
              <a:solidFill>
                <a:schemeClr val="tx1"/>
              </a:solidFill>
            </a:endParaRPr>
          </a:p>
          <a:p>
            <a:pPr marL="342900" indent="-342900" algn="just">
              <a:buFontTx/>
              <a:buAutoNum type="arabicParenR"/>
              <a:defRPr/>
            </a:pPr>
            <a:r>
              <a:rPr lang="it-IT" sz="1600" dirty="0">
                <a:solidFill>
                  <a:schemeClr val="tx1"/>
                </a:solidFill>
                <a:hlinkClick r:id="rId2" action="ppaction://hlinkfile"/>
              </a:rPr>
              <a:t>Perda No.1</a:t>
            </a:r>
            <a:r>
              <a:rPr lang="id-ID" altLang="it-IT" sz="1600" dirty="0">
                <a:solidFill>
                  <a:schemeClr val="tx1"/>
                </a:solidFill>
                <a:hlinkClick r:id="rId2" action="ppaction://hlinkfile"/>
              </a:rPr>
              <a:t>3 Th </a:t>
            </a:r>
            <a:r>
              <a:rPr lang="it-IT" sz="1600" dirty="0">
                <a:solidFill>
                  <a:schemeClr val="tx1"/>
                </a:solidFill>
                <a:hlinkClick r:id="rId2" action="ppaction://hlinkfile"/>
              </a:rPr>
              <a:t>20</a:t>
            </a:r>
            <a:r>
              <a:rPr lang="id-ID" sz="1600" dirty="0">
                <a:solidFill>
                  <a:schemeClr val="tx1"/>
                </a:solidFill>
                <a:hlinkClick r:id="rId2" action="ppaction://hlinkfile"/>
              </a:rPr>
              <a:t>1</a:t>
            </a:r>
            <a:r>
              <a:rPr lang="id-ID" altLang="it-IT" sz="1600" dirty="0">
                <a:solidFill>
                  <a:schemeClr val="tx1"/>
                </a:solidFill>
                <a:hlinkClick r:id="rId2" action="ppaction://hlinkfile"/>
              </a:rPr>
              <a:t>7</a:t>
            </a:r>
            <a:r>
              <a:rPr lang="it-IT" sz="1600" dirty="0">
                <a:solidFill>
                  <a:schemeClr val="tx1"/>
                </a:solidFill>
                <a:hlinkClick r:id="rId2" action="ppaction://hlinkfile"/>
              </a:rPr>
              <a:t> Pokok-Pokok Pengelolaan Keuangan Daerah</a:t>
            </a:r>
            <a:endParaRPr lang="it-IT" sz="1600" dirty="0">
              <a:solidFill>
                <a:schemeClr val="tx1"/>
              </a:solidFill>
            </a:endParaRPr>
          </a:p>
          <a:p>
            <a:pPr marL="342900" indent="-342900" algn="just">
              <a:buFontTx/>
              <a:buAutoNum type="arabicParenR"/>
              <a:defRPr/>
            </a:pPr>
            <a:r>
              <a:rPr lang="en-US" sz="1600" dirty="0">
                <a:solidFill>
                  <a:schemeClr val="tx1"/>
                </a:solidFill>
              </a:rPr>
              <a:t>SK </a:t>
            </a:r>
            <a:r>
              <a:rPr lang="id-ID" sz="1600" dirty="0" err="1">
                <a:solidFill>
                  <a:schemeClr val="tx1"/>
                </a:solidFill>
              </a:rPr>
              <a:t>Plt</a:t>
            </a:r>
            <a:r>
              <a:rPr lang="id-ID" sz="1600" dirty="0">
                <a:solidFill>
                  <a:schemeClr val="tx1"/>
                </a:solidFill>
              </a:rPr>
              <a:t>. </a:t>
            </a:r>
            <a:r>
              <a:rPr lang="id-ID" altLang="en-US" sz="1600" dirty="0">
                <a:solidFill>
                  <a:schemeClr val="tx1"/>
                </a:solidFill>
              </a:rPr>
              <a:t>Inspektur Kota Mercure </a:t>
            </a:r>
            <a:r>
              <a:rPr lang="en-US" sz="1600" dirty="0">
                <a:solidFill>
                  <a:schemeClr val="tx1"/>
                </a:solidFill>
              </a:rPr>
              <a:t>No.</a:t>
            </a:r>
            <a:r>
              <a:rPr lang="id-ID" sz="1600" dirty="0">
                <a:solidFill>
                  <a:schemeClr val="tx1"/>
                </a:solidFill>
              </a:rPr>
              <a:t>800/017-Tahun 2019 tgl </a:t>
            </a:r>
            <a:r>
              <a:rPr lang="id-ID" altLang="en-US" sz="1600" dirty="0">
                <a:solidFill>
                  <a:schemeClr val="tx1"/>
                </a:solidFill>
              </a:rPr>
              <a:t>8 Januari 2019 </a:t>
            </a:r>
            <a:r>
              <a:rPr lang="id-ID" sz="1600" dirty="0">
                <a:solidFill>
                  <a:schemeClr val="tx1"/>
                </a:solidFill>
              </a:rPr>
              <a:t>ttg Penunjukan PPK-SKPD dan Verifikator Data Lap Keu dan Pengadiminstrasian Keu pada Inpektorat TA 2019</a:t>
            </a:r>
            <a:r>
              <a:rPr lang="id-ID" altLang="en-US" sz="1600" dirty="0">
                <a:solidFill>
                  <a:schemeClr val="tx1"/>
                </a:solidFill>
              </a:rPr>
              <a:t>, </a:t>
            </a:r>
          </a:p>
          <a:p>
            <a:pPr marL="342900" indent="-342900" algn="just">
              <a:buFontTx/>
              <a:buAutoNum type="arabicParenR"/>
              <a:defRPr/>
            </a:pPr>
            <a:r>
              <a:rPr lang="en-US" sz="1600" dirty="0">
                <a:solidFill>
                  <a:schemeClr val="tx1"/>
                </a:solidFill>
              </a:rPr>
              <a:t>SK </a:t>
            </a:r>
            <a:r>
              <a:rPr lang="id-ID" sz="1600" dirty="0" err="1">
                <a:solidFill>
                  <a:schemeClr val="tx1"/>
                </a:solidFill>
              </a:rPr>
              <a:t>Plt</a:t>
            </a:r>
            <a:r>
              <a:rPr lang="id-ID" sz="1600" dirty="0">
                <a:solidFill>
                  <a:schemeClr val="tx1"/>
                </a:solidFill>
              </a:rPr>
              <a:t>. </a:t>
            </a:r>
            <a:r>
              <a:rPr lang="id-ID" altLang="en-US" sz="1600" dirty="0">
                <a:solidFill>
                  <a:schemeClr val="tx1"/>
                </a:solidFill>
              </a:rPr>
              <a:t>Inspektur Kota Mercure </a:t>
            </a:r>
            <a:r>
              <a:rPr lang="en-US" sz="1600" dirty="0">
                <a:solidFill>
                  <a:schemeClr val="tx1"/>
                </a:solidFill>
              </a:rPr>
              <a:t>No.</a:t>
            </a:r>
            <a:r>
              <a:rPr lang="id-ID" altLang="en-US" sz="1600" dirty="0">
                <a:solidFill>
                  <a:schemeClr val="tx1"/>
                </a:solidFill>
              </a:rPr>
              <a:t>800/016-Thn 2019 Tgl 8 Januari 2019 </a:t>
            </a:r>
            <a:r>
              <a:rPr lang="en-ID" altLang="en-US" sz="1600" dirty="0" err="1">
                <a:solidFill>
                  <a:schemeClr val="tx1"/>
                </a:solidFill>
              </a:rPr>
              <a:t>ttg</a:t>
            </a:r>
            <a:r>
              <a:rPr lang="id-ID" altLang="en-US" sz="1600" dirty="0">
                <a:solidFill>
                  <a:schemeClr val="tx1"/>
                </a:solidFill>
              </a:rPr>
              <a:t> Penunjukan PPTK dan Staf PPTK pada Inpektorat TA .2019</a:t>
            </a:r>
            <a:r>
              <a:rPr lang="en-ID" altLang="en-US" sz="1600" dirty="0">
                <a:solidFill>
                  <a:schemeClr val="tx1"/>
                </a:solidFill>
              </a:rPr>
              <a:t>;</a:t>
            </a:r>
            <a:endParaRPr lang="id-ID" altLang="en-US" sz="1600" dirty="0">
              <a:solidFill>
                <a:schemeClr val="tx1"/>
              </a:solidFill>
            </a:endParaRPr>
          </a:p>
          <a:p>
            <a:pPr marL="342900" indent="-342900" algn="just">
              <a:buFontTx/>
              <a:buAutoNum type="arabicParenR"/>
              <a:defRPr/>
            </a:pPr>
            <a:r>
              <a:rPr lang="en-US" sz="1600" dirty="0">
                <a:solidFill>
                  <a:schemeClr val="tx1"/>
                </a:solidFill>
              </a:rPr>
              <a:t>SK </a:t>
            </a:r>
            <a:r>
              <a:rPr lang="id-ID" sz="1600" dirty="0" err="1">
                <a:solidFill>
                  <a:schemeClr val="tx1"/>
                </a:solidFill>
              </a:rPr>
              <a:t>Plt</a:t>
            </a:r>
            <a:r>
              <a:rPr lang="id-ID" sz="1600" dirty="0">
                <a:solidFill>
                  <a:schemeClr val="tx1"/>
                </a:solidFill>
              </a:rPr>
              <a:t>. </a:t>
            </a:r>
            <a:r>
              <a:rPr lang="id-ID" altLang="en-US" sz="1600" dirty="0">
                <a:solidFill>
                  <a:schemeClr val="tx1"/>
                </a:solidFill>
              </a:rPr>
              <a:t>Inspektur Kota Mercure </a:t>
            </a:r>
            <a:r>
              <a:rPr lang="en-US" sz="1600" dirty="0">
                <a:solidFill>
                  <a:schemeClr val="tx1"/>
                </a:solidFill>
              </a:rPr>
              <a:t>No.</a:t>
            </a:r>
            <a:r>
              <a:rPr lang="id-ID" altLang="en-US" sz="1600" dirty="0">
                <a:solidFill>
                  <a:schemeClr val="tx1"/>
                </a:solidFill>
              </a:rPr>
              <a:t>800/015-Thn 2019 </a:t>
            </a:r>
            <a:r>
              <a:rPr lang="id-ID" sz="1600" dirty="0" err="1">
                <a:solidFill>
                  <a:schemeClr val="tx1"/>
                </a:solidFill>
              </a:rPr>
              <a:t>Tgl</a:t>
            </a:r>
            <a:r>
              <a:rPr lang="id-ID" sz="1600" dirty="0">
                <a:solidFill>
                  <a:schemeClr val="tx1"/>
                </a:solidFill>
              </a:rPr>
              <a:t>. 8 Januari 2019 </a:t>
            </a:r>
            <a:r>
              <a:rPr lang="en-ID" sz="1600" dirty="0" err="1">
                <a:solidFill>
                  <a:schemeClr val="tx1"/>
                </a:solidFill>
              </a:rPr>
              <a:t>ttg</a:t>
            </a:r>
            <a:r>
              <a:rPr lang="id-ID" sz="1600" dirty="0">
                <a:solidFill>
                  <a:schemeClr val="tx1"/>
                </a:solidFill>
              </a:rPr>
              <a:t> Penunjukan </a:t>
            </a:r>
            <a:r>
              <a:rPr lang="id-ID" altLang="en-US" sz="1600" dirty="0">
                <a:solidFill>
                  <a:schemeClr val="tx1"/>
                </a:solidFill>
                <a:hlinkClick r:id="rId3" action="ppaction://hlinkfile"/>
              </a:rPr>
              <a:t>Bendahara Pengeluaran dan</a:t>
            </a:r>
            <a:r>
              <a:rPr lang="en-US" sz="1600" dirty="0">
                <a:solidFill>
                  <a:schemeClr val="tx1"/>
                </a:solidFill>
                <a:hlinkClick r:id="rId3" action="ppaction://hlinkfile"/>
              </a:rPr>
              <a:t> </a:t>
            </a:r>
            <a:r>
              <a:rPr lang="en-US" sz="1600" dirty="0" err="1">
                <a:solidFill>
                  <a:schemeClr val="tx1"/>
                </a:solidFill>
                <a:hlinkClick r:id="rId3" action="ppaction://hlinkfile"/>
              </a:rPr>
              <a:t>Bendahara</a:t>
            </a:r>
            <a:r>
              <a:rPr lang="en-US" sz="1600" dirty="0">
                <a:solidFill>
                  <a:schemeClr val="tx1"/>
                </a:solidFill>
                <a:hlinkClick r:id="rId3" action="ppaction://hlinkfile"/>
              </a:rPr>
              <a:t> </a:t>
            </a:r>
            <a:r>
              <a:rPr lang="en-US" sz="1600" dirty="0" err="1">
                <a:solidFill>
                  <a:schemeClr val="tx1"/>
                </a:solidFill>
                <a:hlinkClick r:id="rId3" action="ppaction://hlinkfile"/>
              </a:rPr>
              <a:t>Pengeluaran</a:t>
            </a:r>
            <a:r>
              <a:rPr lang="en-US" sz="1600" dirty="0">
                <a:solidFill>
                  <a:schemeClr val="tx1"/>
                </a:solidFill>
                <a:hlinkClick r:id="rId3" action="ppaction://hlinkfile"/>
              </a:rPr>
              <a:t> TA </a:t>
            </a:r>
            <a:r>
              <a:rPr lang="id-ID" sz="1600" dirty="0">
                <a:solidFill>
                  <a:schemeClr val="tx1"/>
                </a:solidFill>
                <a:hlinkClick r:id="rId3" action="ppaction://hlinkfile"/>
              </a:rPr>
              <a:t>Pembantu TA 2019</a:t>
            </a:r>
            <a:r>
              <a:rPr lang="id-ID" sz="1600" dirty="0">
                <a:solidFill>
                  <a:schemeClr val="tx1"/>
                </a:solidFill>
              </a:rPr>
              <a:t>)</a:t>
            </a:r>
            <a:r>
              <a:rPr lang="en-ID" sz="1600" dirty="0">
                <a:solidFill>
                  <a:schemeClr val="tx1"/>
                </a:solidFill>
              </a:rPr>
              <a:t>.</a:t>
            </a:r>
            <a:endParaRPr lang="en-US" sz="1600" dirty="0">
              <a:solidFill>
                <a:schemeClr val="tx1"/>
              </a:solidFill>
            </a:endParaRPr>
          </a:p>
          <a:p>
            <a:pPr marL="342900" indent="-342900" algn="just">
              <a:buFontTx/>
              <a:buAutoNum type="arabicParenR"/>
              <a:defRPr/>
            </a:pPr>
            <a:r>
              <a:rPr lang="en-US" sz="1600" dirty="0">
                <a:solidFill>
                  <a:schemeClr val="tx1"/>
                </a:solidFill>
              </a:rPr>
              <a:t>SOP </a:t>
            </a:r>
            <a:r>
              <a:rPr lang="en-US" sz="1600" dirty="0" err="1">
                <a:solidFill>
                  <a:schemeClr val="tx1"/>
                </a:solidFill>
              </a:rPr>
              <a:t>penyusunan</a:t>
            </a:r>
            <a:r>
              <a:rPr lang="en-US" sz="1600" dirty="0">
                <a:solidFill>
                  <a:schemeClr val="tx1"/>
                </a:solidFill>
              </a:rPr>
              <a:t> </a:t>
            </a:r>
            <a:r>
              <a:rPr lang="en-US" sz="1600" dirty="0" err="1">
                <a:solidFill>
                  <a:schemeClr val="tx1"/>
                </a:solidFill>
              </a:rPr>
              <a:t>laporan</a:t>
            </a:r>
            <a:r>
              <a:rPr lang="en-US" sz="1600" dirty="0">
                <a:solidFill>
                  <a:schemeClr val="tx1"/>
                </a:solidFill>
              </a:rPr>
              <a:t> </a:t>
            </a:r>
            <a:r>
              <a:rPr lang="en-US" sz="1600" dirty="0" err="1">
                <a:solidFill>
                  <a:schemeClr val="tx1"/>
                </a:solidFill>
              </a:rPr>
              <a:t>akhir</a:t>
            </a:r>
            <a:r>
              <a:rPr lang="en-US" sz="1600" dirty="0">
                <a:solidFill>
                  <a:schemeClr val="tx1"/>
                </a:solidFill>
              </a:rPr>
              <a:t> </a:t>
            </a:r>
            <a:r>
              <a:rPr lang="en-US" sz="1600" dirty="0" err="1">
                <a:solidFill>
                  <a:schemeClr val="tx1"/>
                </a:solidFill>
              </a:rPr>
              <a:t>tahun</a:t>
            </a:r>
            <a:r>
              <a:rPr lang="en-US" sz="1600" dirty="0">
                <a:solidFill>
                  <a:schemeClr val="tx1"/>
                </a:solidFill>
              </a:rPr>
              <a:t> </a:t>
            </a:r>
          </a:p>
          <a:p>
            <a:pPr>
              <a:defRPr/>
            </a:pPr>
            <a:endParaRPr lang="en-US" sz="1600" b="1" dirty="0">
              <a:solidFill>
                <a:schemeClr val="tx1"/>
              </a:solidFill>
            </a:endParaRPr>
          </a:p>
          <a:p>
            <a:pPr>
              <a:defRPr/>
            </a:pPr>
            <a:endParaRPr lang="en-US" sz="1600" b="1" dirty="0">
              <a:solidFill>
                <a:schemeClr val="tx1"/>
              </a:solidFill>
            </a:endParaRPr>
          </a:p>
          <a:p>
            <a:pPr>
              <a:defRPr/>
            </a:pPr>
            <a:r>
              <a:rPr lang="en-US" sz="1600" b="1" dirty="0">
                <a:solidFill>
                  <a:schemeClr val="tx1"/>
                </a:solidFill>
              </a:rPr>
              <a:t> </a:t>
            </a:r>
          </a:p>
          <a:p>
            <a:pPr>
              <a:defRPr/>
            </a:pPr>
            <a:endParaRPr lang="en-US" sz="1200" b="1" dirty="0">
              <a:solidFill>
                <a:schemeClr val="tx1"/>
              </a:solidFill>
            </a:endParaRPr>
          </a:p>
          <a:p>
            <a:pPr>
              <a:defRPr/>
            </a:pPr>
            <a:endParaRPr lang="en-US" sz="1200" dirty="0">
              <a:solidFill>
                <a:schemeClr val="tx1"/>
              </a:solidFill>
            </a:endParaRPr>
          </a:p>
        </p:txBody>
      </p:sp>
      <p:sp>
        <p:nvSpPr>
          <p:cNvPr id="8" name="Rectangle 7"/>
          <p:cNvSpPr/>
          <p:nvPr/>
        </p:nvSpPr>
        <p:spPr>
          <a:xfrm>
            <a:off x="5220072" y="979488"/>
            <a:ext cx="3877891" cy="3192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defRPr/>
            </a:pPr>
            <a:r>
              <a:rPr lang="en-US" b="1" dirty="0">
                <a:solidFill>
                  <a:schemeClr val="tx1"/>
                </a:solidFill>
              </a:rPr>
              <a:t>Level 2</a:t>
            </a:r>
          </a:p>
          <a:p>
            <a:pPr>
              <a:defRPr/>
            </a:pPr>
            <a:endParaRPr lang="en-US" sz="1600" b="1" dirty="0">
              <a:solidFill>
                <a:schemeClr val="tx1"/>
              </a:solidFill>
            </a:endParaRPr>
          </a:p>
          <a:p>
            <a:pPr>
              <a:defRPr/>
            </a:pPr>
            <a:r>
              <a:rPr lang="it-IT" dirty="0">
                <a:solidFill>
                  <a:schemeClr val="tx1"/>
                </a:solidFill>
              </a:rPr>
              <a:t>Website jdih :</a:t>
            </a:r>
          </a:p>
          <a:p>
            <a:pPr>
              <a:defRPr/>
            </a:pPr>
            <a:r>
              <a:rPr lang="it-IT" dirty="0">
                <a:solidFill>
                  <a:schemeClr val="tx1"/>
                </a:solidFill>
                <a:hlinkClick r:id="rId4" action="ppaction://hlinkfile"/>
              </a:rPr>
              <a:t>Perda No.1</a:t>
            </a:r>
            <a:r>
              <a:rPr lang="id-ID" altLang="it-IT" dirty="0">
                <a:solidFill>
                  <a:schemeClr val="tx1"/>
                </a:solidFill>
                <a:hlinkClick r:id="rId4" action="ppaction://hlinkfile"/>
              </a:rPr>
              <a:t>3</a:t>
            </a:r>
            <a:r>
              <a:rPr lang="it-IT" dirty="0">
                <a:solidFill>
                  <a:schemeClr val="tx1"/>
                </a:solidFill>
                <a:hlinkClick r:id="rId4" action="ppaction://hlinkfile"/>
              </a:rPr>
              <a:t>/201</a:t>
            </a:r>
            <a:r>
              <a:rPr lang="id-ID" altLang="it-IT" dirty="0">
                <a:solidFill>
                  <a:schemeClr val="tx1"/>
                </a:solidFill>
                <a:hlinkClick r:id="rId4" action="ppaction://hlinkfile"/>
              </a:rPr>
              <a:t>7</a:t>
            </a:r>
            <a:r>
              <a:rPr lang="it-IT" dirty="0">
                <a:solidFill>
                  <a:schemeClr val="tx1"/>
                </a:solidFill>
                <a:hlinkClick r:id="rId4" action="ppaction://hlinkfile"/>
              </a:rPr>
              <a:t> Pokok-Pokok Pengelolaan Keuangan Daerah</a:t>
            </a:r>
            <a:endParaRPr lang="it-IT" dirty="0">
              <a:solidFill>
                <a:schemeClr val="tx1"/>
              </a:solidFill>
            </a:endParaRPr>
          </a:p>
          <a:p>
            <a:pPr>
              <a:defRPr/>
            </a:pPr>
            <a:endParaRPr lang="en-US" b="1" dirty="0">
              <a:solidFill>
                <a:schemeClr val="tx1"/>
              </a:solidFill>
            </a:endParaRPr>
          </a:p>
          <a:p>
            <a:pPr>
              <a:defRPr/>
            </a:pPr>
            <a:endParaRPr lang="en-US" sz="1600" b="1" dirty="0">
              <a:solidFill>
                <a:schemeClr val="tx1"/>
              </a:solidFill>
            </a:endParaRPr>
          </a:p>
          <a:p>
            <a:pPr>
              <a:defRPr/>
            </a:pPr>
            <a:endParaRPr lang="en-US" sz="1600" b="1" dirty="0">
              <a:solidFill>
                <a:schemeClr val="tx1"/>
              </a:solidFill>
            </a:endParaRPr>
          </a:p>
          <a:p>
            <a:pPr>
              <a:defRPr/>
            </a:pPr>
            <a:endParaRPr lang="en-US" sz="1600" b="1" dirty="0">
              <a:solidFill>
                <a:schemeClr val="tx1"/>
              </a:solidFill>
            </a:endParaRPr>
          </a:p>
          <a:p>
            <a:pPr>
              <a:defRPr/>
            </a:pPr>
            <a:endParaRPr lang="en-US" sz="1600" b="1" dirty="0">
              <a:solidFill>
                <a:schemeClr val="tx1"/>
              </a:solidFill>
            </a:endParaRPr>
          </a:p>
          <a:p>
            <a:pPr>
              <a:defRPr/>
            </a:pPr>
            <a:endParaRPr lang="en-US" sz="1600" b="1" dirty="0">
              <a:solidFill>
                <a:schemeClr val="tx1"/>
              </a:solidFill>
            </a:endParaRPr>
          </a:p>
          <a:p>
            <a:pPr>
              <a:defRPr/>
            </a:pPr>
            <a:endParaRPr lang="en-US" sz="1600" b="1" dirty="0">
              <a:solidFill>
                <a:schemeClr val="tx1"/>
              </a:solidFill>
            </a:endParaRPr>
          </a:p>
        </p:txBody>
      </p:sp>
      <p:sp>
        <p:nvSpPr>
          <p:cNvPr id="9" name="Rectangle 8"/>
          <p:cNvSpPr/>
          <p:nvPr/>
        </p:nvSpPr>
        <p:spPr>
          <a:xfrm>
            <a:off x="26020" y="4653136"/>
            <a:ext cx="9130685" cy="23307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r>
              <a:rPr lang="en-US" sz="1400" b="1" dirty="0">
                <a:solidFill>
                  <a:schemeClr val="tx1"/>
                </a:solidFill>
              </a:rPr>
              <a:t>Level 3</a:t>
            </a:r>
          </a:p>
          <a:p>
            <a:pPr>
              <a:defRPr/>
            </a:pPr>
            <a:r>
              <a:rPr lang="en-US" sz="1400" dirty="0" err="1">
                <a:solidFill>
                  <a:schemeClr val="tx1"/>
                </a:solidFill>
              </a:rPr>
              <a:t>Pencatatan</a:t>
            </a:r>
            <a:r>
              <a:rPr lang="en-US" sz="1400" dirty="0">
                <a:solidFill>
                  <a:schemeClr val="tx1"/>
                </a:solidFill>
              </a:rPr>
              <a:t> dan </a:t>
            </a:r>
            <a:r>
              <a:rPr lang="en-US" sz="1400" dirty="0" err="1">
                <a:solidFill>
                  <a:schemeClr val="tx1"/>
                </a:solidFill>
              </a:rPr>
              <a:t>pengelolaan</a:t>
            </a:r>
            <a:r>
              <a:rPr lang="en-US" sz="1400" dirty="0">
                <a:solidFill>
                  <a:schemeClr val="tx1"/>
                </a:solidFill>
              </a:rPr>
              <a:t> </a:t>
            </a:r>
            <a:r>
              <a:rPr lang="en-US" sz="1400" dirty="0" err="1">
                <a:solidFill>
                  <a:schemeClr val="tx1"/>
                </a:solidFill>
              </a:rPr>
              <a:t>sumber</a:t>
            </a:r>
            <a:r>
              <a:rPr lang="en-US" sz="1400" dirty="0">
                <a:solidFill>
                  <a:schemeClr val="tx1"/>
                </a:solidFill>
              </a:rPr>
              <a:t> </a:t>
            </a:r>
            <a:r>
              <a:rPr lang="en-US" sz="1400" dirty="0" err="1">
                <a:solidFill>
                  <a:schemeClr val="tx1"/>
                </a:solidFill>
              </a:rPr>
              <a:t>daya</a:t>
            </a:r>
            <a:r>
              <a:rPr lang="en-US" sz="1400" dirty="0">
                <a:solidFill>
                  <a:schemeClr val="tx1"/>
                </a:solidFill>
              </a:rPr>
              <a:t> </a:t>
            </a:r>
            <a:r>
              <a:rPr lang="en-US" sz="1400" dirty="0" err="1">
                <a:solidFill>
                  <a:schemeClr val="tx1"/>
                </a:solidFill>
              </a:rPr>
              <a:t>atas</a:t>
            </a:r>
            <a:r>
              <a:rPr lang="en-US" sz="1400" dirty="0">
                <a:solidFill>
                  <a:schemeClr val="tx1"/>
                </a:solidFill>
              </a:rPr>
              <a:t> </a:t>
            </a:r>
            <a:r>
              <a:rPr lang="en-US" sz="1400" dirty="0" err="1">
                <a:solidFill>
                  <a:schemeClr val="tx1"/>
                </a:solidFill>
              </a:rPr>
              <a:t>pelaksanaan</a:t>
            </a:r>
            <a:r>
              <a:rPr lang="en-US" sz="1400" dirty="0">
                <a:solidFill>
                  <a:schemeClr val="tx1"/>
                </a:solidFill>
              </a:rPr>
              <a:t> APBD </a:t>
            </a:r>
            <a:r>
              <a:rPr lang="en-US" sz="1400" dirty="0" err="1">
                <a:solidFill>
                  <a:schemeClr val="tx1"/>
                </a:solidFill>
              </a:rPr>
              <a:t>pada</a:t>
            </a:r>
            <a:r>
              <a:rPr lang="en-US" sz="1400" dirty="0">
                <a:solidFill>
                  <a:schemeClr val="tx1"/>
                </a:solidFill>
              </a:rPr>
              <a:t> </a:t>
            </a:r>
            <a:r>
              <a:rPr lang="id-ID" altLang="en-US" sz="1400" dirty="0">
                <a:solidFill>
                  <a:schemeClr val="tx1"/>
                </a:solidFill>
              </a:rPr>
              <a:t>Inspektorat Kota Mercure </a:t>
            </a:r>
            <a:r>
              <a:rPr lang="en-US" sz="1400" dirty="0" err="1">
                <a:solidFill>
                  <a:schemeClr val="tx1"/>
                </a:solidFill>
              </a:rPr>
              <a:t>telah</a:t>
            </a:r>
            <a:r>
              <a:rPr lang="en-US" sz="1400" dirty="0">
                <a:solidFill>
                  <a:schemeClr val="tx1"/>
                </a:solidFill>
              </a:rPr>
              <a:t> </a:t>
            </a:r>
            <a:r>
              <a:rPr lang="en-US" sz="1400" dirty="0" err="1">
                <a:solidFill>
                  <a:schemeClr val="tx1"/>
                </a:solidFill>
              </a:rPr>
              <a:t>dilaksanakan</a:t>
            </a:r>
            <a:r>
              <a:rPr lang="en-US" sz="1400" dirty="0">
                <a:solidFill>
                  <a:schemeClr val="tx1"/>
                </a:solidFill>
              </a:rPr>
              <a:t> </a:t>
            </a:r>
            <a:r>
              <a:rPr lang="en-US" sz="1400" dirty="0" err="1">
                <a:solidFill>
                  <a:schemeClr val="tx1"/>
                </a:solidFill>
              </a:rPr>
              <a:t>secara</a:t>
            </a:r>
            <a:r>
              <a:rPr lang="en-US" sz="1400" dirty="0">
                <a:solidFill>
                  <a:schemeClr val="tx1"/>
                </a:solidFill>
              </a:rPr>
              <a:t> </a:t>
            </a:r>
            <a:r>
              <a:rPr lang="en-US" sz="1400" dirty="0" err="1">
                <a:solidFill>
                  <a:schemeClr val="tx1"/>
                </a:solidFill>
              </a:rPr>
              <a:t>akuntabel</a:t>
            </a:r>
            <a:r>
              <a:rPr lang="en-US" sz="1400" dirty="0">
                <a:solidFill>
                  <a:schemeClr val="tx1"/>
                </a:solidFill>
              </a:rPr>
              <a:t> oleh </a:t>
            </a:r>
            <a:r>
              <a:rPr lang="en-US" sz="1400" dirty="0" err="1">
                <a:solidFill>
                  <a:schemeClr val="tx1"/>
                </a:solidFill>
              </a:rPr>
              <a:t>pejabat</a:t>
            </a:r>
            <a:r>
              <a:rPr lang="en-US" sz="1400" dirty="0">
                <a:solidFill>
                  <a:schemeClr val="tx1"/>
                </a:solidFill>
              </a:rPr>
              <a:t> </a:t>
            </a:r>
            <a:r>
              <a:rPr lang="en-US" sz="1400" dirty="0" err="1">
                <a:solidFill>
                  <a:schemeClr val="tx1"/>
                </a:solidFill>
              </a:rPr>
              <a:t>penatausahaan</a:t>
            </a:r>
            <a:r>
              <a:rPr lang="en-US" sz="1400" dirty="0">
                <a:solidFill>
                  <a:schemeClr val="tx1"/>
                </a:solidFill>
              </a:rPr>
              <a:t> </a:t>
            </a:r>
            <a:r>
              <a:rPr lang="en-US" sz="1400" dirty="0" err="1">
                <a:solidFill>
                  <a:schemeClr val="tx1"/>
                </a:solidFill>
              </a:rPr>
              <a:t>keuangan</a:t>
            </a:r>
            <a:r>
              <a:rPr lang="en-US" sz="1400" dirty="0">
                <a:solidFill>
                  <a:schemeClr val="tx1"/>
                </a:solidFill>
              </a:rPr>
              <a:t> yang </a:t>
            </a:r>
            <a:r>
              <a:rPr lang="en-US" sz="1400" dirty="0" err="1">
                <a:solidFill>
                  <a:schemeClr val="tx1"/>
                </a:solidFill>
              </a:rPr>
              <a:t>ditunjuk</a:t>
            </a:r>
            <a:r>
              <a:rPr lang="en-US" sz="1400" dirty="0">
                <a:solidFill>
                  <a:schemeClr val="tx1"/>
                </a:solidFill>
              </a:rPr>
              <a:t> </a:t>
            </a:r>
            <a:r>
              <a:rPr lang="en-US" sz="1400" dirty="0" err="1">
                <a:solidFill>
                  <a:schemeClr val="tx1"/>
                </a:solidFill>
              </a:rPr>
              <a:t>sesuai</a:t>
            </a:r>
            <a:r>
              <a:rPr lang="en-US" sz="1400" dirty="0">
                <a:solidFill>
                  <a:schemeClr val="tx1"/>
                </a:solidFill>
              </a:rPr>
              <a:t> S</a:t>
            </a:r>
            <a:r>
              <a:rPr lang="id-ID" sz="1400" dirty="0">
                <a:solidFill>
                  <a:schemeClr val="tx1"/>
                </a:solidFill>
              </a:rPr>
              <a:t>urat Keputusan Inspektur Kota Mercure </a:t>
            </a:r>
            <a:r>
              <a:rPr lang="en-US" sz="1400" dirty="0">
                <a:solidFill>
                  <a:schemeClr val="tx1"/>
                </a:solidFill>
              </a:rPr>
              <a:t>SK </a:t>
            </a:r>
            <a:r>
              <a:rPr lang="id-ID" sz="1400" dirty="0" err="1">
                <a:solidFill>
                  <a:schemeClr val="tx1"/>
                </a:solidFill>
              </a:rPr>
              <a:t>Plt</a:t>
            </a:r>
            <a:r>
              <a:rPr lang="id-ID" sz="1400" dirty="0">
                <a:solidFill>
                  <a:schemeClr val="tx1"/>
                </a:solidFill>
              </a:rPr>
              <a:t>. </a:t>
            </a:r>
            <a:r>
              <a:rPr lang="id-ID" altLang="en-US" sz="1400" dirty="0">
                <a:solidFill>
                  <a:schemeClr val="tx1"/>
                </a:solidFill>
              </a:rPr>
              <a:t>Inspektur Kota Mercure </a:t>
            </a:r>
            <a:r>
              <a:rPr lang="en-US" sz="1400" dirty="0">
                <a:solidFill>
                  <a:schemeClr val="tx1"/>
                </a:solidFill>
              </a:rPr>
              <a:t>No.</a:t>
            </a:r>
            <a:r>
              <a:rPr lang="id-ID" sz="1400" dirty="0">
                <a:solidFill>
                  <a:schemeClr val="tx1"/>
                </a:solidFill>
              </a:rPr>
              <a:t>800/017-Tahun 2019 </a:t>
            </a:r>
            <a:r>
              <a:rPr lang="id-ID" sz="1400" dirty="0" err="1">
                <a:solidFill>
                  <a:schemeClr val="tx1"/>
                </a:solidFill>
              </a:rPr>
              <a:t>tgl</a:t>
            </a:r>
            <a:r>
              <a:rPr lang="id-ID" sz="1400" dirty="0">
                <a:solidFill>
                  <a:schemeClr val="tx1"/>
                </a:solidFill>
              </a:rPr>
              <a:t> </a:t>
            </a:r>
            <a:r>
              <a:rPr lang="id-ID" altLang="en-US" sz="1400" dirty="0">
                <a:solidFill>
                  <a:schemeClr val="tx1"/>
                </a:solidFill>
              </a:rPr>
              <a:t>8 Januari 2019  </a:t>
            </a:r>
            <a:r>
              <a:rPr lang="en-US" sz="1400" dirty="0" err="1">
                <a:solidFill>
                  <a:schemeClr val="tx1"/>
                </a:solidFill>
              </a:rPr>
              <a:t>telah</a:t>
            </a:r>
            <a:r>
              <a:rPr lang="en-US" sz="1400" dirty="0">
                <a:solidFill>
                  <a:schemeClr val="tx1"/>
                </a:solidFill>
              </a:rPr>
              <a:t> </a:t>
            </a:r>
            <a:r>
              <a:rPr lang="en-US" sz="1400" dirty="0" err="1">
                <a:solidFill>
                  <a:schemeClr val="tx1"/>
                </a:solidFill>
              </a:rPr>
              <a:t>melakukan</a:t>
            </a:r>
            <a:r>
              <a:rPr lang="en-US" sz="1400" dirty="0">
                <a:solidFill>
                  <a:schemeClr val="tx1"/>
                </a:solidFill>
              </a:rPr>
              <a:t> </a:t>
            </a:r>
            <a:r>
              <a:rPr lang="en-US" sz="1400" dirty="0" err="1">
                <a:solidFill>
                  <a:schemeClr val="tx1"/>
                </a:solidFill>
              </a:rPr>
              <a:t>pengadaan</a:t>
            </a:r>
            <a:r>
              <a:rPr lang="en-US" sz="1400" dirty="0">
                <a:solidFill>
                  <a:schemeClr val="tx1"/>
                </a:solidFill>
              </a:rPr>
              <a:t> </a:t>
            </a:r>
            <a:r>
              <a:rPr lang="en-US" sz="1400" dirty="0" err="1">
                <a:solidFill>
                  <a:schemeClr val="tx1"/>
                </a:solidFill>
              </a:rPr>
              <a:t>atas</a:t>
            </a:r>
            <a:r>
              <a:rPr lang="en-US" sz="1400" dirty="0">
                <a:solidFill>
                  <a:schemeClr val="tx1"/>
                </a:solidFill>
              </a:rPr>
              <a:t> </a:t>
            </a:r>
            <a:r>
              <a:rPr lang="en-US" sz="1400" dirty="0" err="1">
                <a:solidFill>
                  <a:schemeClr val="tx1"/>
                </a:solidFill>
              </a:rPr>
              <a:t>belanja</a:t>
            </a:r>
            <a:r>
              <a:rPr lang="en-US" sz="1400" dirty="0">
                <a:solidFill>
                  <a:schemeClr val="tx1"/>
                </a:solidFill>
              </a:rPr>
              <a:t> modal </a:t>
            </a:r>
            <a:r>
              <a:rPr lang="en-US" sz="1400" dirty="0" err="1">
                <a:solidFill>
                  <a:schemeClr val="tx1"/>
                </a:solidFill>
              </a:rPr>
              <a:t>berupa</a:t>
            </a:r>
            <a:r>
              <a:rPr lang="id-ID" sz="1400" dirty="0">
                <a:solidFill>
                  <a:schemeClr val="tx1"/>
                </a:solidFill>
              </a:rPr>
              <a:t> </a:t>
            </a:r>
            <a:r>
              <a:rPr lang="sv-SE" altLang="en-US" sz="1400" dirty="0">
                <a:solidFill>
                  <a:schemeClr val="tx1"/>
                </a:solidFill>
              </a:rPr>
              <a:t>Pengadaan Inventaris Kantor Pengadaan Alat-alat Rumah Tangga Kursi Rapat Bulan Juli 2019 </a:t>
            </a:r>
            <a:r>
              <a:rPr lang="en-US" sz="1400" dirty="0" err="1">
                <a:solidFill>
                  <a:schemeClr val="tx1"/>
                </a:solidFill>
              </a:rPr>
              <a:t>senilai</a:t>
            </a:r>
            <a:r>
              <a:rPr lang="en-US" sz="1400" dirty="0">
                <a:solidFill>
                  <a:schemeClr val="tx1"/>
                </a:solidFill>
              </a:rPr>
              <a:t> </a:t>
            </a:r>
            <a:r>
              <a:rPr lang="id-ID" sz="1400" dirty="0">
                <a:solidFill>
                  <a:schemeClr val="tx1"/>
                </a:solidFill>
              </a:rPr>
              <a:t>Rp.</a:t>
            </a:r>
            <a:r>
              <a:rPr lang="id-ID" altLang="en-US" sz="1400" dirty="0">
                <a:solidFill>
                  <a:schemeClr val="tx1"/>
                </a:solidFill>
              </a:rPr>
              <a:t>99.995.000,- </a:t>
            </a:r>
            <a:r>
              <a:rPr lang="en-US" sz="1400" dirty="0" err="1">
                <a:solidFill>
                  <a:schemeClr val="tx1"/>
                </a:solidFill>
              </a:rPr>
              <a:t>sesuai</a:t>
            </a:r>
            <a:r>
              <a:rPr lang="en-US" sz="1400" dirty="0">
                <a:solidFill>
                  <a:schemeClr val="tx1"/>
                </a:solidFill>
              </a:rPr>
              <a:t> SP2D No 931/006273/LS/VII/2019 </a:t>
            </a:r>
            <a:r>
              <a:rPr lang="en-US" sz="1400" dirty="0" err="1">
                <a:solidFill>
                  <a:schemeClr val="tx1"/>
                </a:solidFill>
              </a:rPr>
              <a:t>tgl</a:t>
            </a:r>
            <a:r>
              <a:rPr lang="en-US" sz="1400" dirty="0">
                <a:solidFill>
                  <a:schemeClr val="tx1"/>
                </a:solidFill>
              </a:rPr>
              <a:t> 23 </a:t>
            </a:r>
            <a:r>
              <a:rPr lang="en-US" sz="1400" dirty="0" err="1">
                <a:solidFill>
                  <a:schemeClr val="tx1"/>
                </a:solidFill>
              </a:rPr>
              <a:t>Juli</a:t>
            </a:r>
            <a:r>
              <a:rPr lang="en-US" sz="1400" dirty="0">
                <a:solidFill>
                  <a:schemeClr val="tx1"/>
                </a:solidFill>
              </a:rPr>
              <a:t> 2019;</a:t>
            </a:r>
          </a:p>
          <a:p>
            <a:pPr>
              <a:defRPr/>
            </a:pPr>
            <a:r>
              <a:rPr lang="en-US" sz="1400" dirty="0" err="1">
                <a:solidFill>
                  <a:schemeClr val="tx1"/>
                </a:solidFill>
              </a:rPr>
              <a:t>Berdasarkan</a:t>
            </a:r>
            <a:r>
              <a:rPr lang="en-US" sz="1400" dirty="0">
                <a:solidFill>
                  <a:schemeClr val="tx1"/>
                </a:solidFill>
              </a:rPr>
              <a:t> SP2D </a:t>
            </a:r>
            <a:r>
              <a:rPr lang="en-US" sz="1400" dirty="0" err="1">
                <a:solidFill>
                  <a:schemeClr val="tx1"/>
                </a:solidFill>
              </a:rPr>
              <a:t>tersebut</a:t>
            </a:r>
            <a:r>
              <a:rPr lang="en-US" sz="1400" dirty="0">
                <a:solidFill>
                  <a:schemeClr val="tx1"/>
                </a:solidFill>
              </a:rPr>
              <a:t> </a:t>
            </a:r>
            <a:r>
              <a:rPr lang="en-US" sz="1400" dirty="0" err="1">
                <a:solidFill>
                  <a:schemeClr val="tx1"/>
                </a:solidFill>
              </a:rPr>
              <a:t>pejabat</a:t>
            </a:r>
            <a:r>
              <a:rPr lang="en-US" sz="1400" dirty="0">
                <a:solidFill>
                  <a:schemeClr val="tx1"/>
                </a:solidFill>
              </a:rPr>
              <a:t> </a:t>
            </a:r>
            <a:r>
              <a:rPr lang="en-US" sz="1400" dirty="0" err="1">
                <a:solidFill>
                  <a:schemeClr val="tx1"/>
                </a:solidFill>
              </a:rPr>
              <a:t>penatausahaan</a:t>
            </a:r>
            <a:r>
              <a:rPr lang="en-US" sz="1400" dirty="0">
                <a:solidFill>
                  <a:schemeClr val="tx1"/>
                </a:solidFill>
              </a:rPr>
              <a:t> </a:t>
            </a:r>
            <a:r>
              <a:rPr lang="en-US" sz="1400" dirty="0" err="1">
                <a:solidFill>
                  <a:schemeClr val="tx1"/>
                </a:solidFill>
              </a:rPr>
              <a:t>keuangan</a:t>
            </a:r>
            <a:r>
              <a:rPr lang="en-US" sz="1400" dirty="0">
                <a:solidFill>
                  <a:schemeClr val="tx1"/>
                </a:solidFill>
              </a:rPr>
              <a:t> </a:t>
            </a:r>
            <a:r>
              <a:rPr lang="en-US" sz="1400" dirty="0" err="1">
                <a:solidFill>
                  <a:schemeClr val="tx1"/>
                </a:solidFill>
              </a:rPr>
              <a:t>telah</a:t>
            </a:r>
            <a:r>
              <a:rPr lang="en-US" sz="1400" dirty="0">
                <a:solidFill>
                  <a:schemeClr val="tx1"/>
                </a:solidFill>
              </a:rPr>
              <a:t> </a:t>
            </a:r>
            <a:r>
              <a:rPr lang="en-US" sz="1400" dirty="0" err="1">
                <a:solidFill>
                  <a:schemeClr val="tx1"/>
                </a:solidFill>
              </a:rPr>
              <a:t>melakukan</a:t>
            </a:r>
            <a:r>
              <a:rPr lang="en-US" sz="1400" dirty="0">
                <a:solidFill>
                  <a:schemeClr val="tx1"/>
                </a:solidFill>
              </a:rPr>
              <a:t> </a:t>
            </a:r>
            <a:r>
              <a:rPr lang="en-US" sz="1400" dirty="0" err="1">
                <a:solidFill>
                  <a:schemeClr val="tx1"/>
                </a:solidFill>
              </a:rPr>
              <a:t>pencatatan</a:t>
            </a:r>
            <a:r>
              <a:rPr lang="en-US" sz="1400" dirty="0">
                <a:solidFill>
                  <a:schemeClr val="tx1"/>
                </a:solidFill>
              </a:rPr>
              <a:t> </a:t>
            </a:r>
            <a:r>
              <a:rPr lang="en-US" sz="1400" dirty="0" err="1">
                <a:solidFill>
                  <a:schemeClr val="tx1"/>
                </a:solidFill>
              </a:rPr>
              <a:t>pertanggungjawaban</a:t>
            </a:r>
            <a:r>
              <a:rPr lang="en-US" sz="1400" dirty="0">
                <a:solidFill>
                  <a:schemeClr val="tx1"/>
                </a:solidFill>
              </a:rPr>
              <a:t> </a:t>
            </a:r>
            <a:r>
              <a:rPr lang="en-US" sz="1400" dirty="0" err="1">
                <a:solidFill>
                  <a:schemeClr val="tx1"/>
                </a:solidFill>
              </a:rPr>
              <a:t>belanja</a:t>
            </a:r>
            <a:r>
              <a:rPr lang="en-US" sz="1400" dirty="0">
                <a:solidFill>
                  <a:schemeClr val="tx1"/>
                </a:solidFill>
              </a:rPr>
              <a:t> </a:t>
            </a:r>
            <a:r>
              <a:rPr lang="en-US" sz="1400" dirty="0" err="1">
                <a:solidFill>
                  <a:schemeClr val="tx1"/>
                </a:solidFill>
              </a:rPr>
              <a:t>secara</a:t>
            </a:r>
            <a:r>
              <a:rPr lang="en-US" sz="1400" dirty="0">
                <a:solidFill>
                  <a:schemeClr val="tx1"/>
                </a:solidFill>
              </a:rPr>
              <a:t> </a:t>
            </a:r>
            <a:r>
              <a:rPr lang="en-US" sz="1400" dirty="0" err="1">
                <a:solidFill>
                  <a:schemeClr val="tx1"/>
                </a:solidFill>
              </a:rPr>
              <a:t>transparan</a:t>
            </a:r>
            <a:r>
              <a:rPr lang="en-US" sz="1400" dirty="0">
                <a:solidFill>
                  <a:schemeClr val="tx1"/>
                </a:solidFill>
              </a:rPr>
              <a:t> dan </a:t>
            </a:r>
            <a:r>
              <a:rPr lang="en-US" sz="1400" dirty="0" err="1">
                <a:solidFill>
                  <a:schemeClr val="tx1"/>
                </a:solidFill>
              </a:rPr>
              <a:t>akuntabel</a:t>
            </a:r>
            <a:r>
              <a:rPr lang="en-US" sz="1400" dirty="0">
                <a:solidFill>
                  <a:schemeClr val="tx1"/>
                </a:solidFill>
              </a:rPr>
              <a:t> yang </a:t>
            </a:r>
            <a:r>
              <a:rPr lang="en-US" sz="1400" dirty="0" err="1">
                <a:solidFill>
                  <a:schemeClr val="tx1"/>
                </a:solidFill>
              </a:rPr>
              <a:t>disajikan</a:t>
            </a:r>
            <a:r>
              <a:rPr lang="en-US" sz="1400" dirty="0">
                <a:solidFill>
                  <a:schemeClr val="tx1"/>
                </a:solidFill>
              </a:rPr>
              <a:t> di </a:t>
            </a:r>
            <a:r>
              <a:rPr lang="en-US" sz="1400" dirty="0" err="1">
                <a:solidFill>
                  <a:schemeClr val="tx1"/>
                </a:solidFill>
              </a:rPr>
              <a:t>dalam</a:t>
            </a:r>
            <a:r>
              <a:rPr lang="en-US" sz="1400" dirty="0">
                <a:solidFill>
                  <a:schemeClr val="tx1"/>
                </a:solidFill>
              </a:rPr>
              <a:t> </a:t>
            </a:r>
            <a:r>
              <a:rPr lang="en-US" sz="1400" dirty="0" err="1">
                <a:solidFill>
                  <a:schemeClr val="tx1"/>
                </a:solidFill>
              </a:rPr>
              <a:t>Laporan</a:t>
            </a:r>
            <a:r>
              <a:rPr lang="en-US" sz="1400" dirty="0">
                <a:solidFill>
                  <a:schemeClr val="tx1"/>
                </a:solidFill>
              </a:rPr>
              <a:t> </a:t>
            </a:r>
            <a:r>
              <a:rPr lang="en-US" sz="1400" dirty="0" err="1">
                <a:solidFill>
                  <a:schemeClr val="tx1"/>
                </a:solidFill>
              </a:rPr>
              <a:t>Keuangan</a:t>
            </a:r>
            <a:r>
              <a:rPr lang="en-US" sz="1400" dirty="0">
                <a:solidFill>
                  <a:schemeClr val="tx1"/>
                </a:solidFill>
              </a:rPr>
              <a:t> </a:t>
            </a:r>
            <a:r>
              <a:rPr lang="en-US" sz="1400" dirty="0" err="1">
                <a:solidFill>
                  <a:schemeClr val="tx1"/>
                </a:solidFill>
              </a:rPr>
              <a:t>Inspektorat</a:t>
            </a:r>
            <a:r>
              <a:rPr lang="en-US" sz="1400" dirty="0">
                <a:solidFill>
                  <a:schemeClr val="tx1"/>
                </a:solidFill>
              </a:rPr>
              <a:t>.</a:t>
            </a:r>
          </a:p>
          <a:p>
            <a:pPr>
              <a:defRPr/>
            </a:pPr>
            <a:endParaRPr lang="en-US" sz="1400" b="1" dirty="0">
              <a:solidFill>
                <a:schemeClr val="tx1"/>
              </a:solidFill>
            </a:endParaRPr>
          </a:p>
          <a:p>
            <a:pPr>
              <a:defRPr/>
            </a:pPr>
            <a:endParaRPr lang="en-US" sz="1400" b="1" dirty="0">
              <a:solidFill>
                <a:schemeClr val="tx1"/>
              </a:solidFill>
            </a:endParaRPr>
          </a:p>
          <a:p>
            <a:pPr>
              <a:defRPr/>
            </a:pPr>
            <a:endParaRPr lang="en-US" sz="1400" dirty="0">
              <a:solidFill>
                <a:schemeClr val="tx1"/>
              </a:solidFill>
            </a:endParaRPr>
          </a:p>
          <a:p>
            <a:pPr>
              <a:defRPr/>
            </a:pPr>
            <a:endParaRPr lang="en-US" sz="1400" dirty="0">
              <a:solidFill>
                <a:schemeClr val="tx1"/>
              </a:solidFill>
            </a:endParaRPr>
          </a:p>
        </p:txBody>
      </p:sp>
    </p:spTree>
    <p:extLst>
      <p:ext uri="{BB962C8B-B14F-4D97-AF65-F5344CB8AC3E}">
        <p14:creationId xmlns:p14="http://schemas.microsoft.com/office/powerpoint/2010/main" val="3332404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7"/>
          <p:cNvSpPr txBox="1">
            <a:spLocks noChangeArrowheads="1"/>
          </p:cNvSpPr>
          <p:nvPr/>
        </p:nvSpPr>
        <p:spPr bwMode="auto">
          <a:xfrm>
            <a:off x="-20638" y="46038"/>
            <a:ext cx="9118601" cy="790575"/>
          </a:xfrm>
          <a:prstGeom prst="rect">
            <a:avLst/>
          </a:prstGeom>
          <a:solidFill>
            <a:schemeClr val="accent2">
              <a:lumMod val="60000"/>
              <a:lumOff val="40000"/>
            </a:schemeClr>
          </a:solidFill>
          <a:ln>
            <a:noFill/>
          </a:ln>
        </p:spPr>
        <p:txBody>
          <a:bodyPr anchor="ctr"/>
          <a:lstStyle/>
          <a:p>
            <a:pPr algn="ctr">
              <a:lnSpc>
                <a:spcPct val="90000"/>
              </a:lnSpc>
            </a:pPr>
            <a:r>
              <a:rPr lang="en-US" altLang="en-US" sz="3200" dirty="0">
                <a:latin typeface="Bahnschrift Light SemiCondensed" panose="020B0502040204020203" pitchFamily="34" charset="0"/>
              </a:rPr>
              <a:t>3.11. </a:t>
            </a:r>
            <a:r>
              <a:rPr lang="en-US" altLang="en-US" sz="3200" dirty="0" err="1">
                <a:latin typeface="Bahnschrift Light SemiCondensed" panose="020B0502040204020203" pitchFamily="34" charset="0"/>
              </a:rPr>
              <a:t>Dokumentasi</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atas</a:t>
            </a:r>
            <a:r>
              <a:rPr lang="en-US" altLang="en-US" sz="3200" dirty="0">
                <a:latin typeface="Bahnschrift Light SemiCondensed" panose="020B0502040204020203" pitchFamily="34" charset="0"/>
              </a:rPr>
              <a:t> SPI </a:t>
            </a:r>
            <a:r>
              <a:rPr lang="en-US" altLang="en-US" sz="3200" dirty="0" err="1">
                <a:latin typeface="Bahnschrift Light SemiCondensed" panose="020B0502040204020203" pitchFamily="34" charset="0"/>
              </a:rPr>
              <a:t>serta</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Transaksi</a:t>
            </a:r>
            <a:r>
              <a:rPr lang="en-US" altLang="en-US" sz="3200" dirty="0">
                <a:latin typeface="Bahnschrift Light SemiCondensed" panose="020B0502040204020203" pitchFamily="34" charset="0"/>
              </a:rPr>
              <a:t> </a:t>
            </a:r>
          </a:p>
          <a:p>
            <a:pPr algn="ctr">
              <a:lnSpc>
                <a:spcPct val="90000"/>
              </a:lnSpc>
            </a:pPr>
            <a:r>
              <a:rPr lang="en-US" altLang="en-US" sz="3200" dirty="0" err="1">
                <a:latin typeface="Bahnschrift Light SemiCondensed" panose="020B0502040204020203" pitchFamily="34" charset="0"/>
              </a:rPr>
              <a:t>dan</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Kejadian</a:t>
            </a:r>
            <a:r>
              <a:rPr lang="en-US" altLang="en-US" sz="3200" dirty="0">
                <a:latin typeface="Bahnschrift Light SemiCondensed" panose="020B0502040204020203" pitchFamily="34" charset="0"/>
              </a:rPr>
              <a:t> </a:t>
            </a:r>
            <a:r>
              <a:rPr lang="en-US" altLang="en-US" sz="3200" dirty="0" err="1">
                <a:latin typeface="Bahnschrift Light SemiCondensed" panose="020B0502040204020203" pitchFamily="34" charset="0"/>
              </a:rPr>
              <a:t>Penting</a:t>
            </a:r>
            <a:endParaRPr lang="ru-RU" altLang="en-US" sz="3200" b="1" dirty="0">
              <a:latin typeface="Bahnschrift Light SemiCondensed" panose="020B0502040204020203" pitchFamily="34" charset="0"/>
            </a:endParaRPr>
          </a:p>
        </p:txBody>
      </p:sp>
      <p:sp>
        <p:nvSpPr>
          <p:cNvPr id="3" name="Rectangle 2"/>
          <p:cNvSpPr/>
          <p:nvPr/>
        </p:nvSpPr>
        <p:spPr>
          <a:xfrm>
            <a:off x="84138" y="981075"/>
            <a:ext cx="4392612" cy="2951981"/>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en-US" sz="2000" b="1" dirty="0">
                <a:solidFill>
                  <a:schemeClr val="tx1"/>
                </a:solidFill>
              </a:rPr>
              <a:t>Level 1</a:t>
            </a:r>
            <a:endParaRPr lang="en-US" sz="1400" b="1" dirty="0">
              <a:solidFill>
                <a:schemeClr val="tx1"/>
              </a:solidFill>
            </a:endParaRPr>
          </a:p>
          <a:p>
            <a:pPr marL="342900" indent="-342900">
              <a:buFontTx/>
              <a:buAutoNum type="arabicParenR"/>
              <a:defRPr/>
            </a:pPr>
            <a:r>
              <a:rPr lang="it-IT" sz="1600" dirty="0">
                <a:solidFill>
                  <a:schemeClr val="tx1"/>
                </a:solidFill>
              </a:rPr>
              <a:t>Peraturan Walikota Mercure Nomor 46 Tahun 2018 tentang Pengelolaan Arsip di Lingkungan Pem</a:t>
            </a:r>
            <a:r>
              <a:rPr lang="id-ID" altLang="it-IT" sz="1600" dirty="0">
                <a:solidFill>
                  <a:schemeClr val="tx1"/>
                </a:solidFill>
              </a:rPr>
              <a:t>kot</a:t>
            </a:r>
            <a:r>
              <a:rPr lang="it-IT" sz="1600" dirty="0">
                <a:solidFill>
                  <a:schemeClr val="tx1"/>
                </a:solidFill>
              </a:rPr>
              <a:t> Mercure;</a:t>
            </a:r>
          </a:p>
          <a:p>
            <a:pPr marL="342900" indent="-342900">
              <a:buFontTx/>
              <a:buAutoNum type="arabicParenR"/>
              <a:defRPr/>
            </a:pPr>
            <a:r>
              <a:rPr lang="it-IT" sz="1600" dirty="0">
                <a:solidFill>
                  <a:schemeClr val="tx1"/>
                </a:solidFill>
              </a:rPr>
              <a:t>Peraturan Walikota Mercure Nomor 47 Tahun 2018 tentang Pedoman Pengelolaan Arsip Inaktif di Lingkungan Pem</a:t>
            </a:r>
            <a:r>
              <a:rPr lang="id-ID" altLang="it-IT" sz="1600" dirty="0">
                <a:solidFill>
                  <a:schemeClr val="tx1"/>
                </a:solidFill>
              </a:rPr>
              <a:t>kot</a:t>
            </a:r>
            <a:r>
              <a:rPr lang="it-IT" sz="1600" dirty="0">
                <a:solidFill>
                  <a:schemeClr val="tx1"/>
                </a:solidFill>
              </a:rPr>
              <a:t> Mercure;</a:t>
            </a:r>
          </a:p>
          <a:p>
            <a:pPr marL="342900" indent="-342900">
              <a:buFontTx/>
              <a:buAutoNum type="arabicParenR"/>
              <a:defRPr/>
            </a:pPr>
            <a:r>
              <a:rPr lang="it-IT" sz="1600" dirty="0">
                <a:solidFill>
                  <a:schemeClr val="tx1"/>
                </a:solidFill>
              </a:rPr>
              <a:t>Peraturan Walikota Mercure Nomor 48 Tahun 2018 tentang Pedoman Pengelolaan Arsip Vital di Lingkungan Pemerintah Kota Mercure;</a:t>
            </a:r>
          </a:p>
          <a:p>
            <a:pPr>
              <a:defRPr/>
            </a:pPr>
            <a:r>
              <a:rPr lang="en-US" sz="2000" b="1" dirty="0">
                <a:solidFill>
                  <a:schemeClr val="tx1"/>
                </a:solidFill>
              </a:rPr>
              <a:t> </a:t>
            </a:r>
          </a:p>
          <a:p>
            <a:pPr>
              <a:defRPr/>
            </a:pPr>
            <a:endParaRPr lang="en-US" sz="2000" b="1" dirty="0">
              <a:solidFill>
                <a:schemeClr val="tx1"/>
              </a:solidFill>
            </a:endParaRPr>
          </a:p>
          <a:p>
            <a:pPr>
              <a:defRPr/>
            </a:pPr>
            <a:endParaRPr lang="en-US" sz="1400" dirty="0">
              <a:solidFill>
                <a:schemeClr val="tx1"/>
              </a:solidFill>
            </a:endParaRPr>
          </a:p>
        </p:txBody>
      </p:sp>
      <p:sp>
        <p:nvSpPr>
          <p:cNvPr id="8" name="Rectangle 7"/>
          <p:cNvSpPr/>
          <p:nvPr/>
        </p:nvSpPr>
        <p:spPr>
          <a:xfrm>
            <a:off x="4705350" y="979489"/>
            <a:ext cx="4392613" cy="2953568"/>
          </a:xfrm>
          <a:prstGeom prst="rect">
            <a:avLst/>
          </a:prstGeom>
        </p:spPr>
        <p:style>
          <a:lnRef idx="3">
            <a:schemeClr val="lt1"/>
          </a:lnRef>
          <a:fillRef idx="1">
            <a:schemeClr val="accent4"/>
          </a:fillRef>
          <a:effectRef idx="1">
            <a:schemeClr val="accent4"/>
          </a:effectRef>
          <a:fontRef idx="minor">
            <a:schemeClr val="lt1"/>
          </a:fontRef>
        </p:style>
        <p:txBody>
          <a:bodyPr/>
          <a:lstStyle/>
          <a:p>
            <a:pPr>
              <a:defRPr/>
            </a:pPr>
            <a:r>
              <a:rPr lang="en-US" sz="1600" b="1" dirty="0">
                <a:solidFill>
                  <a:schemeClr val="tx1"/>
                </a:solidFill>
              </a:rPr>
              <a:t>Level 2</a:t>
            </a:r>
          </a:p>
          <a:p>
            <a:pPr>
              <a:defRPr/>
            </a:pPr>
            <a:r>
              <a:rPr lang="it-IT" sz="1600" b="1" dirty="0">
                <a:solidFill>
                  <a:schemeClr val="tx1"/>
                </a:solidFill>
              </a:rPr>
              <a:t>Website </a:t>
            </a:r>
            <a:r>
              <a:rPr lang="id-ID" sz="1600" b="1" dirty="0">
                <a:solidFill>
                  <a:schemeClr val="tx1"/>
                </a:solidFill>
              </a:rPr>
              <a:t>JDIH</a:t>
            </a:r>
            <a:r>
              <a:rPr lang="it-IT" sz="1600" b="1" dirty="0">
                <a:solidFill>
                  <a:schemeClr val="tx1"/>
                </a:solidFill>
              </a:rPr>
              <a:t> :</a:t>
            </a:r>
            <a:endParaRPr lang="id-ID" sz="1600" b="1" dirty="0">
              <a:solidFill>
                <a:schemeClr val="tx1"/>
              </a:solidFill>
            </a:endParaRPr>
          </a:p>
          <a:p>
            <a:pPr marL="342900" indent="-342900">
              <a:buFontTx/>
              <a:buAutoNum type="arabicParenR"/>
              <a:defRPr/>
            </a:pPr>
            <a:r>
              <a:rPr lang="it-IT" sz="1600" dirty="0">
                <a:solidFill>
                  <a:schemeClr val="tx1"/>
                </a:solidFill>
              </a:rPr>
              <a:t>Peraturan Walikota Mercure Nomor 46 Tahun 2018 tentang Pengelolaan Arsip di Lingkungan Pem</a:t>
            </a:r>
            <a:r>
              <a:rPr lang="id-ID" altLang="it-IT" sz="1600" dirty="0">
                <a:solidFill>
                  <a:schemeClr val="tx1"/>
                </a:solidFill>
              </a:rPr>
              <a:t>kot</a:t>
            </a:r>
            <a:r>
              <a:rPr lang="it-IT" sz="1600" dirty="0">
                <a:solidFill>
                  <a:schemeClr val="tx1"/>
                </a:solidFill>
              </a:rPr>
              <a:t> Mercure;</a:t>
            </a:r>
          </a:p>
          <a:p>
            <a:pPr marL="342900" indent="-342900">
              <a:buFontTx/>
              <a:buAutoNum type="arabicParenR"/>
              <a:defRPr/>
            </a:pPr>
            <a:r>
              <a:rPr lang="it-IT" sz="1600" dirty="0">
                <a:solidFill>
                  <a:schemeClr val="tx1"/>
                </a:solidFill>
              </a:rPr>
              <a:t>Peraturan Walikota Mercure Nomor 47 Tahun 2018 tentang Pedoman Pengelolaan Arsip Inaktif di Lingkungan Pem</a:t>
            </a:r>
            <a:r>
              <a:rPr lang="id-ID" altLang="it-IT" sz="1600" dirty="0">
                <a:solidFill>
                  <a:schemeClr val="tx1"/>
                </a:solidFill>
              </a:rPr>
              <a:t>kot</a:t>
            </a:r>
            <a:r>
              <a:rPr lang="it-IT" sz="1600" dirty="0">
                <a:solidFill>
                  <a:schemeClr val="tx1"/>
                </a:solidFill>
              </a:rPr>
              <a:t> Mercure;</a:t>
            </a:r>
          </a:p>
          <a:p>
            <a:pPr marL="342900" indent="-342900">
              <a:buFontTx/>
              <a:buAutoNum type="arabicParenR"/>
              <a:defRPr/>
            </a:pPr>
            <a:r>
              <a:rPr lang="it-IT" sz="1600" dirty="0">
                <a:solidFill>
                  <a:schemeClr val="tx1"/>
                </a:solidFill>
              </a:rPr>
              <a:t>Peraturan Walikota Mercure Nomor 48 Tahun 2018 tentang Pedoman Pengelolaan Arsip Vital di Lingkungan Pemerintah Kota Mercure</a:t>
            </a:r>
          </a:p>
          <a:p>
            <a:pPr>
              <a:defRPr/>
            </a:pPr>
            <a:endParaRPr lang="en-US" sz="1600" b="1" dirty="0">
              <a:solidFill>
                <a:schemeClr val="tx1"/>
              </a:solidFill>
            </a:endParaRPr>
          </a:p>
          <a:p>
            <a:pPr>
              <a:defRPr/>
            </a:pPr>
            <a:endParaRPr lang="en-US" sz="1600" b="1" dirty="0">
              <a:solidFill>
                <a:schemeClr val="tx1"/>
              </a:solidFill>
            </a:endParaRPr>
          </a:p>
          <a:p>
            <a:pPr>
              <a:defRPr/>
            </a:pPr>
            <a:endParaRPr lang="en-US" sz="1600" b="1" dirty="0">
              <a:solidFill>
                <a:schemeClr val="tx1"/>
              </a:solidFill>
            </a:endParaRPr>
          </a:p>
          <a:p>
            <a:pPr>
              <a:defRPr/>
            </a:pPr>
            <a:endParaRPr lang="en-US" sz="1600" b="1" dirty="0">
              <a:solidFill>
                <a:schemeClr val="tx1"/>
              </a:solidFill>
            </a:endParaRPr>
          </a:p>
          <a:p>
            <a:pPr>
              <a:defRPr/>
            </a:pPr>
            <a:endParaRPr lang="en-US" sz="1600" b="1" dirty="0">
              <a:solidFill>
                <a:schemeClr val="tx1"/>
              </a:solidFill>
            </a:endParaRPr>
          </a:p>
          <a:p>
            <a:pPr>
              <a:defRPr/>
            </a:pPr>
            <a:endParaRPr lang="en-US" sz="1600" b="1" dirty="0">
              <a:solidFill>
                <a:schemeClr val="tx1"/>
              </a:solidFill>
            </a:endParaRPr>
          </a:p>
          <a:p>
            <a:pPr>
              <a:defRPr/>
            </a:pPr>
            <a:endParaRPr lang="en-US" sz="1600" b="1" dirty="0">
              <a:solidFill>
                <a:schemeClr val="tx1"/>
              </a:solidFill>
            </a:endParaRPr>
          </a:p>
        </p:txBody>
      </p:sp>
      <p:sp>
        <p:nvSpPr>
          <p:cNvPr id="9" name="Rectangle 8"/>
          <p:cNvSpPr/>
          <p:nvPr/>
        </p:nvSpPr>
        <p:spPr>
          <a:xfrm>
            <a:off x="84138" y="3936986"/>
            <a:ext cx="9013826" cy="27323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lgn="just">
              <a:defRPr/>
            </a:pPr>
            <a:r>
              <a:rPr lang="en-US" sz="1600" b="1" dirty="0">
                <a:solidFill>
                  <a:schemeClr val="tx1"/>
                </a:solidFill>
              </a:rPr>
              <a:t>Level 3</a:t>
            </a:r>
          </a:p>
          <a:p>
            <a:pPr algn="just">
              <a:defRPr/>
            </a:pPr>
            <a:r>
              <a:rPr lang="id-ID" altLang="en-US" sz="1600" dirty="0">
                <a:solidFill>
                  <a:schemeClr val="tx1"/>
                </a:solidFill>
              </a:rPr>
              <a:t>Inspektorat Kota Mercure </a:t>
            </a:r>
            <a:r>
              <a:rPr lang="en-US" sz="1600" dirty="0" err="1">
                <a:solidFill>
                  <a:schemeClr val="tx1"/>
                </a:solidFill>
              </a:rPr>
              <a:t>telah</a:t>
            </a:r>
            <a:r>
              <a:rPr lang="en-US" sz="1600" dirty="0">
                <a:solidFill>
                  <a:schemeClr val="tx1"/>
                </a:solidFill>
              </a:rPr>
              <a:t> </a:t>
            </a:r>
            <a:r>
              <a:rPr lang="en-US" sz="1600" dirty="0" err="1">
                <a:solidFill>
                  <a:schemeClr val="tx1"/>
                </a:solidFill>
              </a:rPr>
              <a:t>menerapkan</a:t>
            </a:r>
            <a:r>
              <a:rPr lang="en-US" sz="1600" dirty="0">
                <a:solidFill>
                  <a:schemeClr val="tx1"/>
                </a:solidFill>
              </a:rPr>
              <a:t> </a:t>
            </a:r>
            <a:r>
              <a:rPr lang="en-US" sz="1600" dirty="0" err="1">
                <a:solidFill>
                  <a:schemeClr val="tx1"/>
                </a:solidFill>
              </a:rPr>
              <a:t>kebijakan</a:t>
            </a:r>
            <a:r>
              <a:rPr lang="en-US" sz="1600" dirty="0">
                <a:solidFill>
                  <a:schemeClr val="tx1"/>
                </a:solidFill>
              </a:rPr>
              <a:t> </a:t>
            </a:r>
            <a:r>
              <a:rPr lang="en-US" sz="1600" dirty="0" err="1">
                <a:solidFill>
                  <a:schemeClr val="tx1"/>
                </a:solidFill>
              </a:rPr>
              <a:t>terkait</a:t>
            </a:r>
            <a:r>
              <a:rPr lang="en-US" sz="1600" dirty="0">
                <a:solidFill>
                  <a:schemeClr val="tx1"/>
                </a:solidFill>
              </a:rPr>
              <a:t> </a:t>
            </a:r>
            <a:r>
              <a:rPr lang="en-US" sz="1600" dirty="0" err="1">
                <a:solidFill>
                  <a:schemeClr val="tx1"/>
                </a:solidFill>
              </a:rPr>
              <a:t>pendokumentasian</a:t>
            </a:r>
            <a:r>
              <a:rPr lang="en-US" sz="1600" dirty="0">
                <a:solidFill>
                  <a:schemeClr val="tx1"/>
                </a:solidFill>
              </a:rPr>
              <a:t> </a:t>
            </a:r>
            <a:r>
              <a:rPr lang="en-US" sz="1600" dirty="0" err="1">
                <a:solidFill>
                  <a:schemeClr val="tx1"/>
                </a:solidFill>
              </a:rPr>
              <a:t>atas</a:t>
            </a:r>
            <a:r>
              <a:rPr lang="en-US" sz="1600" dirty="0">
                <a:solidFill>
                  <a:schemeClr val="tx1"/>
                </a:solidFill>
              </a:rPr>
              <a:t> </a:t>
            </a:r>
            <a:r>
              <a:rPr lang="en-US" sz="1600" dirty="0" err="1">
                <a:solidFill>
                  <a:schemeClr val="tx1"/>
                </a:solidFill>
              </a:rPr>
              <a:t>implementasi</a:t>
            </a:r>
            <a:r>
              <a:rPr lang="en-US" sz="1600" dirty="0">
                <a:solidFill>
                  <a:schemeClr val="tx1"/>
                </a:solidFill>
              </a:rPr>
              <a:t> SPI </a:t>
            </a:r>
            <a:r>
              <a:rPr lang="en-US" sz="1600" dirty="0" err="1">
                <a:solidFill>
                  <a:schemeClr val="tx1"/>
                </a:solidFill>
              </a:rPr>
              <a:t>serta</a:t>
            </a:r>
            <a:r>
              <a:rPr lang="en-US" sz="1600" dirty="0">
                <a:solidFill>
                  <a:schemeClr val="tx1"/>
                </a:solidFill>
              </a:rPr>
              <a:t> </a:t>
            </a:r>
            <a:r>
              <a:rPr lang="en-US" sz="1600" dirty="0" err="1">
                <a:solidFill>
                  <a:schemeClr val="tx1"/>
                </a:solidFill>
              </a:rPr>
              <a:t>transaksi</a:t>
            </a:r>
            <a:r>
              <a:rPr lang="en-US" sz="1600" dirty="0">
                <a:solidFill>
                  <a:schemeClr val="tx1"/>
                </a:solidFill>
              </a:rPr>
              <a:t> dan </a:t>
            </a:r>
            <a:r>
              <a:rPr lang="en-US" sz="1600" dirty="0" err="1">
                <a:solidFill>
                  <a:schemeClr val="tx1"/>
                </a:solidFill>
              </a:rPr>
              <a:t>kejadian</a:t>
            </a:r>
            <a:r>
              <a:rPr lang="en-US" sz="1600" dirty="0">
                <a:solidFill>
                  <a:schemeClr val="tx1"/>
                </a:solidFill>
              </a:rPr>
              <a:t> </a:t>
            </a:r>
            <a:r>
              <a:rPr lang="en-US" sz="1600" dirty="0" err="1">
                <a:solidFill>
                  <a:schemeClr val="tx1"/>
                </a:solidFill>
              </a:rPr>
              <a:t>penting</a:t>
            </a:r>
            <a:r>
              <a:rPr lang="en-US" sz="1600" dirty="0">
                <a:solidFill>
                  <a:schemeClr val="tx1"/>
                </a:solidFill>
              </a:rPr>
              <a:t> </a:t>
            </a:r>
            <a:r>
              <a:rPr lang="en-US" sz="1600" dirty="0" err="1">
                <a:solidFill>
                  <a:schemeClr val="tx1"/>
                </a:solidFill>
              </a:rPr>
              <a:t>secara</a:t>
            </a:r>
            <a:r>
              <a:rPr lang="en-US" sz="1600" dirty="0">
                <a:solidFill>
                  <a:schemeClr val="tx1"/>
                </a:solidFill>
              </a:rPr>
              <a:t> </a:t>
            </a:r>
            <a:r>
              <a:rPr lang="en-US" sz="1600" dirty="0" err="1">
                <a:solidFill>
                  <a:schemeClr val="tx1"/>
                </a:solidFill>
              </a:rPr>
              <a:t>memadai</a:t>
            </a:r>
            <a:r>
              <a:rPr lang="en-US" sz="1600" dirty="0">
                <a:solidFill>
                  <a:schemeClr val="tx1"/>
                </a:solidFill>
              </a:rPr>
              <a:t> dan </a:t>
            </a:r>
            <a:r>
              <a:rPr lang="en-US" sz="1600" dirty="0" err="1">
                <a:solidFill>
                  <a:schemeClr val="tx1"/>
                </a:solidFill>
              </a:rPr>
              <a:t>telah</a:t>
            </a:r>
            <a:r>
              <a:rPr lang="en-US" sz="1600" dirty="0">
                <a:solidFill>
                  <a:schemeClr val="tx1"/>
                </a:solidFill>
              </a:rPr>
              <a:t> </a:t>
            </a:r>
            <a:r>
              <a:rPr lang="en-US" sz="1600" dirty="0" err="1">
                <a:solidFill>
                  <a:schemeClr val="tx1"/>
                </a:solidFill>
              </a:rPr>
              <a:t>dicatat</a:t>
            </a:r>
            <a:r>
              <a:rPr lang="en-US" sz="1600" dirty="0">
                <a:solidFill>
                  <a:schemeClr val="tx1"/>
                </a:solidFill>
              </a:rPr>
              <a:t>, </a:t>
            </a:r>
            <a:r>
              <a:rPr lang="en-US" sz="1600" dirty="0" err="1">
                <a:solidFill>
                  <a:schemeClr val="tx1"/>
                </a:solidFill>
              </a:rPr>
              <a:t>dikelola</a:t>
            </a:r>
            <a:r>
              <a:rPr lang="en-US" sz="1600" dirty="0">
                <a:solidFill>
                  <a:schemeClr val="tx1"/>
                </a:solidFill>
              </a:rPr>
              <a:t> dan </a:t>
            </a:r>
            <a:r>
              <a:rPr lang="en-US" sz="1600" dirty="0" err="1">
                <a:solidFill>
                  <a:schemeClr val="tx1"/>
                </a:solidFill>
              </a:rPr>
              <a:t>dipelihara</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baik</a:t>
            </a:r>
            <a:r>
              <a:rPr lang="en-US" sz="1600" dirty="0">
                <a:solidFill>
                  <a:schemeClr val="tx1"/>
                </a:solidFill>
              </a:rPr>
              <a:t> </a:t>
            </a:r>
            <a:r>
              <a:rPr lang="en-US" sz="1600" dirty="0" err="1">
                <a:solidFill>
                  <a:schemeClr val="tx1"/>
                </a:solidFill>
              </a:rPr>
              <a:t>sehingga</a:t>
            </a:r>
            <a:r>
              <a:rPr lang="en-US" sz="1600" dirty="0">
                <a:solidFill>
                  <a:schemeClr val="tx1"/>
                </a:solidFill>
              </a:rPr>
              <a:t> </a:t>
            </a:r>
            <a:r>
              <a:rPr lang="en-US" sz="1600" dirty="0" err="1">
                <a:solidFill>
                  <a:schemeClr val="tx1"/>
                </a:solidFill>
              </a:rPr>
              <a:t>memudahkan</a:t>
            </a:r>
            <a:r>
              <a:rPr lang="en-US" sz="1600" dirty="0">
                <a:solidFill>
                  <a:schemeClr val="tx1"/>
                </a:solidFill>
              </a:rPr>
              <a:t> </a:t>
            </a:r>
            <a:r>
              <a:rPr lang="en-US" sz="1600" dirty="0" err="1">
                <a:solidFill>
                  <a:schemeClr val="tx1"/>
                </a:solidFill>
              </a:rPr>
              <a:t>penulusuran</a:t>
            </a:r>
            <a:r>
              <a:rPr lang="en-US" sz="1600" dirty="0">
                <a:solidFill>
                  <a:schemeClr val="tx1"/>
                </a:solidFill>
              </a:rPr>
              <a:t> </a:t>
            </a:r>
            <a:r>
              <a:rPr lang="en-US" sz="1600" dirty="0" err="1">
                <a:solidFill>
                  <a:schemeClr val="tx1"/>
                </a:solidFill>
              </a:rPr>
              <a:t>serta</a:t>
            </a:r>
            <a:r>
              <a:rPr lang="en-US" sz="1600" dirty="0">
                <a:solidFill>
                  <a:schemeClr val="tx1"/>
                </a:solidFill>
              </a:rPr>
              <a:t> </a:t>
            </a:r>
            <a:r>
              <a:rPr lang="en-US" sz="1600" dirty="0" err="1">
                <a:solidFill>
                  <a:schemeClr val="tx1"/>
                </a:solidFill>
              </a:rPr>
              <a:t>dapat</a:t>
            </a:r>
            <a:r>
              <a:rPr lang="en-US" sz="1600" dirty="0">
                <a:solidFill>
                  <a:schemeClr val="tx1"/>
                </a:solidFill>
              </a:rPr>
              <a:t> </a:t>
            </a:r>
            <a:r>
              <a:rPr lang="en-US" sz="1600" dirty="0" err="1">
                <a:solidFill>
                  <a:schemeClr val="tx1"/>
                </a:solidFill>
              </a:rPr>
              <a:t>segera</a:t>
            </a:r>
            <a:r>
              <a:rPr lang="en-US" sz="1600" dirty="0">
                <a:solidFill>
                  <a:schemeClr val="tx1"/>
                </a:solidFill>
              </a:rPr>
              <a:t> </a:t>
            </a:r>
            <a:r>
              <a:rPr lang="en-US" sz="1600" dirty="0" err="1">
                <a:solidFill>
                  <a:schemeClr val="tx1"/>
                </a:solidFill>
              </a:rPr>
              <a:t>tersedia</a:t>
            </a:r>
            <a:r>
              <a:rPr lang="en-US" sz="1600" dirty="0">
                <a:solidFill>
                  <a:schemeClr val="tx1"/>
                </a:solidFill>
              </a:rPr>
              <a:t> </a:t>
            </a:r>
            <a:r>
              <a:rPr lang="en-US" sz="1600" dirty="0" err="1">
                <a:solidFill>
                  <a:schemeClr val="tx1"/>
                </a:solidFill>
              </a:rPr>
              <a:t>saat</a:t>
            </a:r>
            <a:r>
              <a:rPr lang="en-US" sz="1600" dirty="0">
                <a:solidFill>
                  <a:schemeClr val="tx1"/>
                </a:solidFill>
              </a:rPr>
              <a:t> </a:t>
            </a:r>
            <a:r>
              <a:rPr lang="en-US" sz="1600" dirty="0" err="1">
                <a:solidFill>
                  <a:schemeClr val="tx1"/>
                </a:solidFill>
              </a:rPr>
              <a:t>dibutuhkan</a:t>
            </a:r>
            <a:endParaRPr lang="en-US" sz="1600" dirty="0">
              <a:solidFill>
                <a:schemeClr val="tx1"/>
              </a:solidFill>
            </a:endParaRPr>
          </a:p>
          <a:p>
            <a:pPr marL="342900" indent="-342900" algn="just">
              <a:buFontTx/>
              <a:buAutoNum type="arabicParenR"/>
              <a:defRPr/>
            </a:pPr>
            <a:r>
              <a:rPr lang="en-US" sz="1600" dirty="0" err="1">
                <a:solidFill>
                  <a:schemeClr val="tx1"/>
                </a:solidFill>
              </a:rPr>
              <a:t>Tanggal</a:t>
            </a:r>
            <a:r>
              <a:rPr lang="en-US" sz="1600" dirty="0">
                <a:solidFill>
                  <a:schemeClr val="tx1"/>
                </a:solidFill>
              </a:rPr>
              <a:t> </a:t>
            </a:r>
            <a:r>
              <a:rPr lang="id-ID" sz="1600" dirty="0">
                <a:solidFill>
                  <a:schemeClr val="tx1"/>
                </a:solidFill>
              </a:rPr>
              <a:t>14 Maret 2019</a:t>
            </a:r>
            <a:r>
              <a:rPr lang="en-US" sz="1600" dirty="0">
                <a:solidFill>
                  <a:schemeClr val="tx1"/>
                </a:solidFill>
              </a:rPr>
              <a:t> </a:t>
            </a:r>
            <a:r>
              <a:rPr lang="id-ID" altLang="en-US" sz="1600" dirty="0">
                <a:solidFill>
                  <a:schemeClr val="tx1"/>
                </a:solidFill>
              </a:rPr>
              <a:t>Inspektur</a:t>
            </a:r>
            <a:r>
              <a:rPr lang="en-US" sz="1600" dirty="0">
                <a:solidFill>
                  <a:schemeClr val="tx1"/>
                </a:solidFill>
              </a:rPr>
              <a:t> </a:t>
            </a:r>
            <a:r>
              <a:rPr lang="en-US" sz="1600" dirty="0" err="1">
                <a:solidFill>
                  <a:schemeClr val="tx1"/>
                </a:solidFill>
              </a:rPr>
              <a:t>menerima</a:t>
            </a:r>
            <a:r>
              <a:rPr lang="en-US" sz="1600" dirty="0">
                <a:solidFill>
                  <a:schemeClr val="tx1"/>
                </a:solidFill>
              </a:rPr>
              <a:t> surat </a:t>
            </a:r>
            <a:r>
              <a:rPr lang="en-US" sz="1600" dirty="0" err="1">
                <a:solidFill>
                  <a:schemeClr val="tx1"/>
                </a:solidFill>
              </a:rPr>
              <a:t>dari</a:t>
            </a:r>
            <a:r>
              <a:rPr lang="en-US" sz="1600" dirty="0">
                <a:solidFill>
                  <a:schemeClr val="tx1"/>
                </a:solidFill>
              </a:rPr>
              <a:t> </a:t>
            </a:r>
            <a:r>
              <a:rPr lang="id-ID" altLang="en-US" sz="1600" dirty="0">
                <a:solidFill>
                  <a:schemeClr val="tx1"/>
                </a:solidFill>
              </a:rPr>
              <a:t>Walikota</a:t>
            </a:r>
            <a:r>
              <a:rPr lang="en-US" sz="1600" dirty="0">
                <a:solidFill>
                  <a:schemeClr val="tx1"/>
                </a:solidFill>
              </a:rPr>
              <a:t> </a:t>
            </a:r>
            <a:r>
              <a:rPr lang="id-ID" sz="1600" dirty="0">
                <a:solidFill>
                  <a:schemeClr val="tx1"/>
                </a:solidFill>
              </a:rPr>
              <a:t>nomor F.IV.26-30/A.3-6/48 tanggal 15 Januari 2019 </a:t>
            </a:r>
            <a:r>
              <a:rPr lang="en-US" sz="1600" dirty="0" err="1">
                <a:solidFill>
                  <a:schemeClr val="tx1"/>
                </a:solidFill>
              </a:rPr>
              <a:t>tentang</a:t>
            </a:r>
            <a:r>
              <a:rPr lang="en-US" sz="1600" dirty="0">
                <a:solidFill>
                  <a:schemeClr val="tx1"/>
                </a:solidFill>
              </a:rPr>
              <a:t> </a:t>
            </a:r>
            <a:r>
              <a:rPr lang="id-ID" sz="1600" dirty="0">
                <a:solidFill>
                  <a:schemeClr val="tx1"/>
                </a:solidFill>
              </a:rPr>
              <a:t>Aduan Indikasi Tindakan </a:t>
            </a:r>
            <a:r>
              <a:rPr lang="id-ID" sz="1600" dirty="0" err="1">
                <a:solidFill>
                  <a:schemeClr val="tx1"/>
                </a:solidFill>
              </a:rPr>
              <a:t>Indisipliner</a:t>
            </a:r>
            <a:r>
              <a:rPr lang="id-ID" sz="1600" dirty="0">
                <a:solidFill>
                  <a:schemeClr val="tx1"/>
                </a:solidFill>
              </a:rPr>
              <a:t> ASN, </a:t>
            </a:r>
            <a:r>
              <a:rPr lang="en-US" sz="1600" dirty="0" err="1">
                <a:solidFill>
                  <a:schemeClr val="tx1"/>
                </a:solidFill>
              </a:rPr>
              <a:t>Lembar</a:t>
            </a:r>
            <a:r>
              <a:rPr lang="en-US" sz="1600" dirty="0">
                <a:solidFill>
                  <a:schemeClr val="tx1"/>
                </a:solidFill>
              </a:rPr>
              <a:t> </a:t>
            </a:r>
            <a:r>
              <a:rPr lang="en-US" sz="1600" dirty="0" err="1">
                <a:solidFill>
                  <a:schemeClr val="tx1"/>
                </a:solidFill>
              </a:rPr>
              <a:t>disposisi</a:t>
            </a:r>
            <a:r>
              <a:rPr lang="en-US" sz="1600" dirty="0">
                <a:solidFill>
                  <a:schemeClr val="tx1"/>
                </a:solidFill>
              </a:rPr>
              <a:t> </a:t>
            </a:r>
            <a:r>
              <a:rPr lang="id-ID" sz="1600" dirty="0">
                <a:solidFill>
                  <a:schemeClr val="tx1"/>
                </a:solidFill>
              </a:rPr>
              <a:t>didistribusikan </a:t>
            </a:r>
            <a:r>
              <a:rPr lang="en-US" sz="1600" dirty="0" err="1">
                <a:solidFill>
                  <a:schemeClr val="tx1"/>
                </a:solidFill>
              </a:rPr>
              <a:t>kepada</a:t>
            </a:r>
            <a:r>
              <a:rPr lang="en-US" sz="1600" dirty="0">
                <a:solidFill>
                  <a:schemeClr val="tx1"/>
                </a:solidFill>
              </a:rPr>
              <a:t> I</a:t>
            </a:r>
            <a:r>
              <a:rPr lang="id-ID" sz="1600" dirty="0" err="1">
                <a:solidFill>
                  <a:schemeClr val="tx1"/>
                </a:solidFill>
              </a:rPr>
              <a:t>rban</a:t>
            </a:r>
            <a:r>
              <a:rPr lang="id-ID" sz="1600" dirty="0">
                <a:solidFill>
                  <a:schemeClr val="tx1"/>
                </a:solidFill>
              </a:rPr>
              <a:t> I,</a:t>
            </a:r>
            <a:endParaRPr lang="en-US" sz="1600" dirty="0">
              <a:solidFill>
                <a:schemeClr val="tx1"/>
              </a:solidFill>
            </a:endParaRPr>
          </a:p>
          <a:p>
            <a:pPr marL="342900" indent="-342900" algn="just">
              <a:buFontTx/>
              <a:buAutoNum type="arabicParenR"/>
              <a:defRPr/>
            </a:pPr>
            <a:r>
              <a:rPr lang="en-US" sz="1600" dirty="0">
                <a:solidFill>
                  <a:schemeClr val="tx1"/>
                </a:solidFill>
              </a:rPr>
              <a:t>Surat </a:t>
            </a:r>
            <a:r>
              <a:rPr lang="id-ID" sz="1600" dirty="0">
                <a:solidFill>
                  <a:schemeClr val="tx1"/>
                </a:solidFill>
              </a:rPr>
              <a:t>keluar Nomor 700/635-Inspektorat tanggal 3 Mei 2019 tentang Pemeriksaan Khusus terhadap aduan tersebut</a:t>
            </a:r>
          </a:p>
          <a:p>
            <a:pPr marL="342900" indent="-342900" algn="just">
              <a:buFontTx/>
              <a:buAutoNum type="arabicParenR"/>
              <a:defRPr/>
            </a:pPr>
            <a:r>
              <a:rPr lang="id-ID" sz="1600" dirty="0">
                <a:solidFill>
                  <a:schemeClr val="tx1"/>
                </a:solidFill>
              </a:rPr>
              <a:t>Surat keluar Nomor 700/724-Inspektorat tanggal 312 Juni 2019 tentang Laporan Hasil Audit Khusus untuk Surat Pengaduan terjadinya Indikasi Tindakan </a:t>
            </a:r>
            <a:r>
              <a:rPr lang="id-ID" sz="1600" dirty="0" err="1">
                <a:solidFill>
                  <a:schemeClr val="tx1"/>
                </a:solidFill>
              </a:rPr>
              <a:t>Indisipliner</a:t>
            </a:r>
            <a:r>
              <a:rPr lang="id-ID" sz="1600" dirty="0">
                <a:solidFill>
                  <a:schemeClr val="tx1"/>
                </a:solidFill>
              </a:rPr>
              <a:t> ASN.</a:t>
            </a:r>
            <a:endParaRPr lang="en-US" sz="1600" dirty="0">
              <a:solidFill>
                <a:schemeClr val="tx1"/>
              </a:solidFill>
            </a:endParaRPr>
          </a:p>
          <a:p>
            <a:pPr>
              <a:defRPr/>
            </a:pPr>
            <a:endParaRPr lang="en-US" sz="1600" b="1" dirty="0">
              <a:solidFill>
                <a:schemeClr val="tx1"/>
              </a:solidFill>
            </a:endParaRPr>
          </a:p>
          <a:p>
            <a:pPr>
              <a:defRPr/>
            </a:pPr>
            <a:endParaRPr lang="en-US" sz="1600" dirty="0">
              <a:solidFill>
                <a:schemeClr val="tx1"/>
              </a:solidFill>
            </a:endParaRPr>
          </a:p>
          <a:p>
            <a:pPr>
              <a:defRPr/>
            </a:pPr>
            <a:endParaRPr lang="en-US" sz="1600" dirty="0">
              <a:solidFill>
                <a:schemeClr val="tx1"/>
              </a:solidFill>
            </a:endParaRPr>
          </a:p>
        </p:txBody>
      </p:sp>
    </p:spTree>
    <p:extLst>
      <p:ext uri="{BB962C8B-B14F-4D97-AF65-F5344CB8AC3E}">
        <p14:creationId xmlns:p14="http://schemas.microsoft.com/office/powerpoint/2010/main" val="276538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7"/>
          <p:cNvSpPr txBox="1">
            <a:spLocks/>
          </p:cNvSpPr>
          <p:nvPr/>
        </p:nvSpPr>
        <p:spPr bwMode="grayWhite">
          <a:xfrm>
            <a:off x="-20638" y="46038"/>
            <a:ext cx="9118601" cy="7905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600">
                <a:latin typeface="Bahnschrift Light SemiCondensed" panose="020B0502040204020203" pitchFamily="34" charset="0"/>
              </a:rPr>
              <a:t>4.1 Informasi yang Relevan</a:t>
            </a:r>
            <a:endParaRPr lang="ru-RU" altLang="en-US" sz="3600" b="1">
              <a:latin typeface="Bahnschrift Light SemiCondensed" panose="020B0502040204020203" pitchFamily="34" charset="0"/>
            </a:endParaRPr>
          </a:p>
        </p:txBody>
      </p:sp>
      <p:sp>
        <p:nvSpPr>
          <p:cNvPr id="3" name="Rectangle 2"/>
          <p:cNvSpPr/>
          <p:nvPr/>
        </p:nvSpPr>
        <p:spPr>
          <a:xfrm>
            <a:off x="65088" y="882651"/>
            <a:ext cx="9059862" cy="2924175"/>
          </a:xfrm>
          <a:prstGeom prst="rect">
            <a:avLst/>
          </a:prstGeom>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en-US" sz="2000" b="1" dirty="0">
                <a:solidFill>
                  <a:schemeClr val="tx1"/>
                </a:solidFill>
              </a:rPr>
              <a:t>Level 1</a:t>
            </a:r>
            <a:endParaRPr lang="en-US" sz="1400" b="1" dirty="0">
              <a:solidFill>
                <a:schemeClr val="tx1"/>
              </a:solidFill>
            </a:endParaRPr>
          </a:p>
          <a:p>
            <a:pPr marL="342900" indent="-342900" algn="just" eaLnBrk="1" hangingPunct="1">
              <a:buFontTx/>
              <a:buAutoNum type="arabicParenR"/>
              <a:defRPr/>
            </a:pPr>
            <a:r>
              <a:rPr lang="it-IT" dirty="0">
                <a:solidFill>
                  <a:schemeClr val="tx1"/>
                </a:solidFill>
              </a:rPr>
              <a:t>Permendagri 3 th 2017 Pedoman Pengelolaan Informasi dan Dokumentasi Pemda</a:t>
            </a:r>
          </a:p>
          <a:p>
            <a:pPr marL="342900" indent="-342900" algn="just" eaLnBrk="1" hangingPunct="1">
              <a:buFontTx/>
              <a:buAutoNum type="arabicParenR"/>
              <a:defRPr/>
            </a:pPr>
            <a:r>
              <a:rPr lang="it-IT" dirty="0">
                <a:solidFill>
                  <a:schemeClr val="tx1"/>
                </a:solidFill>
              </a:rPr>
              <a:t>Perwali </a:t>
            </a:r>
            <a:r>
              <a:rPr lang="id-ID" dirty="0">
                <a:solidFill>
                  <a:schemeClr val="tx1"/>
                </a:solidFill>
              </a:rPr>
              <a:t>Kota Mercure </a:t>
            </a:r>
            <a:r>
              <a:rPr lang="it-IT" dirty="0">
                <a:solidFill>
                  <a:schemeClr val="tx1"/>
                </a:solidFill>
              </a:rPr>
              <a:t>No. 41 Tahun 2013 tentang Tata Cara Layanan Informasi Publik di Lingkungan Pemerintah Kota Mercure;</a:t>
            </a:r>
          </a:p>
          <a:p>
            <a:pPr marL="342900" indent="-342900" algn="just" eaLnBrk="1" hangingPunct="1">
              <a:buFontTx/>
              <a:buAutoNum type="arabicParenR"/>
              <a:defRPr/>
            </a:pPr>
            <a:r>
              <a:rPr lang="sv-SE" dirty="0">
                <a:solidFill>
                  <a:schemeClr val="tx1"/>
                </a:solidFill>
              </a:rPr>
              <a:t>Keputusan Walikota Mercure Nomor 487.45-215 Tahun 2011 Tanggal 23 Mei 2011 tentang Penunjukkan Pejabat Pengelola Informasi dan Dokumentasi (PPID) pada Satuan Kerja Perangkat Daerah di Lingkungan Pemerintah Kota Mercure.</a:t>
            </a:r>
          </a:p>
          <a:p>
            <a:pPr marL="342900" indent="-342900" algn="just" eaLnBrk="1" hangingPunct="1">
              <a:buFontTx/>
              <a:buAutoNum type="arabicParenR"/>
              <a:defRPr/>
            </a:pPr>
            <a:r>
              <a:rPr lang="en-US" dirty="0" err="1">
                <a:solidFill>
                  <a:schemeClr val="tx1"/>
                </a:solidFill>
              </a:rPr>
              <a:t>Perwali</a:t>
            </a:r>
            <a:r>
              <a:rPr lang="en-US" dirty="0">
                <a:solidFill>
                  <a:schemeClr val="tx1"/>
                </a:solidFill>
              </a:rPr>
              <a:t> </a:t>
            </a:r>
            <a:r>
              <a:rPr lang="id-ID" dirty="0">
                <a:solidFill>
                  <a:schemeClr val="tx1"/>
                </a:solidFill>
              </a:rPr>
              <a:t>Kota Mercure </a:t>
            </a:r>
            <a:r>
              <a:rPr lang="en-US" dirty="0">
                <a:solidFill>
                  <a:schemeClr val="tx1"/>
                </a:solidFill>
              </a:rPr>
              <a:t>No. 59 </a:t>
            </a:r>
            <a:r>
              <a:rPr lang="en-US" dirty="0" err="1">
                <a:solidFill>
                  <a:schemeClr val="tx1"/>
                </a:solidFill>
              </a:rPr>
              <a:t>Tahun</a:t>
            </a:r>
            <a:r>
              <a:rPr lang="en-US" dirty="0">
                <a:solidFill>
                  <a:schemeClr val="tx1"/>
                </a:solidFill>
              </a:rPr>
              <a:t> 2017 </a:t>
            </a:r>
            <a:r>
              <a:rPr lang="en-US" dirty="0" err="1">
                <a:solidFill>
                  <a:schemeClr val="tx1"/>
                </a:solidFill>
              </a:rPr>
              <a:t>tentang</a:t>
            </a:r>
            <a:r>
              <a:rPr lang="en-US" dirty="0">
                <a:solidFill>
                  <a:schemeClr val="tx1"/>
                </a:solidFill>
              </a:rPr>
              <a:t> </a:t>
            </a:r>
            <a:r>
              <a:rPr lang="id-ID" dirty="0">
                <a:solidFill>
                  <a:schemeClr val="tx1"/>
                </a:solidFill>
              </a:rPr>
              <a:t>P</a:t>
            </a:r>
            <a:r>
              <a:rPr lang="en-US" dirty="0" err="1">
                <a:solidFill>
                  <a:schemeClr val="tx1"/>
                </a:solidFill>
              </a:rPr>
              <a:t>elayanan</a:t>
            </a:r>
            <a:r>
              <a:rPr lang="en-US" dirty="0">
                <a:solidFill>
                  <a:schemeClr val="tx1"/>
                </a:solidFill>
              </a:rPr>
              <a:t> </a:t>
            </a:r>
            <a:r>
              <a:rPr lang="id-ID" dirty="0">
                <a:solidFill>
                  <a:schemeClr val="tx1"/>
                </a:solidFill>
              </a:rPr>
              <a:t>P</a:t>
            </a:r>
            <a:r>
              <a:rPr lang="en-US" dirty="0" err="1">
                <a:solidFill>
                  <a:schemeClr val="tx1"/>
                </a:solidFill>
              </a:rPr>
              <a:t>enanganan</a:t>
            </a:r>
            <a:r>
              <a:rPr lang="en-US" dirty="0">
                <a:solidFill>
                  <a:schemeClr val="tx1"/>
                </a:solidFill>
              </a:rPr>
              <a:t> </a:t>
            </a:r>
            <a:r>
              <a:rPr lang="id-ID" dirty="0">
                <a:solidFill>
                  <a:schemeClr val="tx1"/>
                </a:solidFill>
              </a:rPr>
              <a:t>P</a:t>
            </a:r>
            <a:r>
              <a:rPr lang="en-US" dirty="0" err="1">
                <a:solidFill>
                  <a:schemeClr val="tx1"/>
                </a:solidFill>
              </a:rPr>
              <a:t>engaduan</a:t>
            </a:r>
            <a:r>
              <a:rPr lang="en-US" dirty="0">
                <a:solidFill>
                  <a:schemeClr val="tx1"/>
                </a:solidFill>
              </a:rPr>
              <a:t> </a:t>
            </a:r>
            <a:r>
              <a:rPr lang="id-ID" dirty="0">
                <a:solidFill>
                  <a:schemeClr val="tx1"/>
                </a:solidFill>
              </a:rPr>
              <a:t>M</a:t>
            </a:r>
            <a:r>
              <a:rPr lang="en-US" dirty="0" err="1">
                <a:solidFill>
                  <a:schemeClr val="tx1"/>
                </a:solidFill>
              </a:rPr>
              <a:t>asyarakat</a:t>
            </a:r>
            <a:r>
              <a:rPr lang="en-US" dirty="0">
                <a:solidFill>
                  <a:schemeClr val="tx1"/>
                </a:solidFill>
              </a:rPr>
              <a:t>;</a:t>
            </a:r>
            <a:endParaRPr lang="id-ID" dirty="0">
              <a:solidFill>
                <a:schemeClr val="tx1"/>
              </a:solidFill>
            </a:endParaRPr>
          </a:p>
          <a:p>
            <a:pPr marL="342900" indent="-342900" algn="just" eaLnBrk="1" hangingPunct="1">
              <a:buFontTx/>
              <a:buAutoNum type="arabicParenR"/>
              <a:defRPr/>
            </a:pPr>
            <a:r>
              <a:rPr lang="id-ID" dirty="0">
                <a:solidFill>
                  <a:schemeClr val="tx1"/>
                </a:solidFill>
              </a:rPr>
              <a:t>SOP No. 001 ttg Pengelolaan Aspirasi Pengaduan Masyarakat</a:t>
            </a:r>
            <a:endParaRPr lang="en-US" dirty="0">
              <a:solidFill>
                <a:schemeClr val="tx1"/>
              </a:solidFill>
            </a:endParaRPr>
          </a:p>
          <a:p>
            <a:pPr algn="just" eaLnBrk="1" hangingPunct="1">
              <a:defRPr/>
            </a:pPr>
            <a:endParaRPr lang="en-US" b="1" dirty="0">
              <a:solidFill>
                <a:schemeClr val="tx1"/>
              </a:solidFill>
            </a:endParaRPr>
          </a:p>
          <a:p>
            <a:pPr eaLnBrk="1" hangingPunct="1">
              <a:defRPr/>
            </a:pPr>
            <a:endParaRPr lang="en-US" sz="1700" b="1" dirty="0">
              <a:solidFill>
                <a:schemeClr val="tx1"/>
              </a:solidFill>
            </a:endParaRPr>
          </a:p>
          <a:p>
            <a:pPr eaLnBrk="1" hangingPunct="1">
              <a:defRPr/>
            </a:pPr>
            <a:r>
              <a:rPr lang="en-US" sz="1700" b="1" dirty="0">
                <a:solidFill>
                  <a:schemeClr val="tx1"/>
                </a:solidFill>
              </a:rPr>
              <a:t> </a:t>
            </a:r>
          </a:p>
          <a:p>
            <a:pPr eaLnBrk="1" hangingPunct="1">
              <a:defRPr/>
            </a:pPr>
            <a:endParaRPr lang="en-US" sz="1400" b="1" dirty="0">
              <a:solidFill>
                <a:schemeClr val="tx1"/>
              </a:solidFill>
            </a:endParaRPr>
          </a:p>
          <a:p>
            <a:pPr eaLnBrk="1" hangingPunct="1">
              <a:defRPr/>
            </a:pPr>
            <a:endParaRPr lang="en-US" sz="1400" dirty="0">
              <a:solidFill>
                <a:schemeClr val="tx1"/>
              </a:solidFill>
            </a:endParaRPr>
          </a:p>
        </p:txBody>
      </p:sp>
      <p:sp>
        <p:nvSpPr>
          <p:cNvPr id="9" name="Rectangle 8"/>
          <p:cNvSpPr/>
          <p:nvPr/>
        </p:nvSpPr>
        <p:spPr>
          <a:xfrm>
            <a:off x="65088" y="3933825"/>
            <a:ext cx="9021762" cy="23034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eaLnBrk="1" hangingPunct="1">
              <a:defRPr/>
            </a:pPr>
            <a:r>
              <a:rPr lang="en-US" sz="2000" b="1" dirty="0">
                <a:solidFill>
                  <a:schemeClr val="tx1"/>
                </a:solidFill>
              </a:rPr>
              <a:t>Level </a:t>
            </a:r>
            <a:r>
              <a:rPr lang="id-ID" sz="2000" b="1" dirty="0">
                <a:solidFill>
                  <a:schemeClr val="tx1"/>
                </a:solidFill>
              </a:rPr>
              <a:t>2</a:t>
            </a:r>
            <a:endParaRPr lang="en-US" sz="1000" b="1" dirty="0">
              <a:solidFill>
                <a:schemeClr val="tx1"/>
              </a:solidFill>
            </a:endParaRPr>
          </a:p>
          <a:p>
            <a:pPr algn="just" eaLnBrk="1" hangingPunct="1">
              <a:tabLst>
                <a:tab pos="450850" algn="l"/>
              </a:tabLst>
              <a:defRPr/>
            </a:pPr>
            <a:r>
              <a:rPr lang="id-ID" sz="2000" dirty="0">
                <a:solidFill>
                  <a:schemeClr val="tx1"/>
                </a:solidFill>
              </a:rPr>
              <a:t>1)  </a:t>
            </a:r>
            <a:r>
              <a:rPr lang="it-IT" sz="2000" dirty="0">
                <a:solidFill>
                  <a:schemeClr val="tx1"/>
                </a:solidFill>
              </a:rPr>
              <a:t>Laporan Sosialisasi IMB Online</a:t>
            </a:r>
          </a:p>
          <a:p>
            <a:pPr algn="just" eaLnBrk="1" hangingPunct="1">
              <a:defRPr/>
            </a:pPr>
            <a:r>
              <a:rPr lang="id-ID" sz="2000" dirty="0">
                <a:solidFill>
                  <a:schemeClr val="tx1"/>
                </a:solidFill>
              </a:rPr>
              <a:t>2)  </a:t>
            </a:r>
            <a:r>
              <a:rPr lang="id-ID" sz="2000" dirty="0" err="1">
                <a:solidFill>
                  <a:schemeClr val="tx1"/>
                </a:solidFill>
              </a:rPr>
              <a:t>Banner</a:t>
            </a:r>
            <a:r>
              <a:rPr lang="id-ID" sz="2000" dirty="0">
                <a:solidFill>
                  <a:schemeClr val="tx1"/>
                </a:solidFill>
              </a:rPr>
              <a:t> Alur PPID yang terpasang di </a:t>
            </a:r>
            <a:r>
              <a:rPr lang="id-ID" sz="2000" dirty="0" err="1">
                <a:solidFill>
                  <a:schemeClr val="tx1"/>
                </a:solidFill>
              </a:rPr>
              <a:t>lobby</a:t>
            </a:r>
            <a:r>
              <a:rPr lang="id-ID" sz="2000" dirty="0">
                <a:solidFill>
                  <a:schemeClr val="tx1"/>
                </a:solidFill>
              </a:rPr>
              <a:t>  kantor Perangkat Daerah</a:t>
            </a:r>
          </a:p>
          <a:p>
            <a:pPr marL="228600" indent="-228600" algn="just" eaLnBrk="1" hangingPunct="1">
              <a:buFontTx/>
              <a:buAutoNum type="arabicParenR" startAt="3"/>
              <a:defRPr/>
            </a:pPr>
            <a:r>
              <a:rPr lang="id-ID" sz="2000" dirty="0">
                <a:solidFill>
                  <a:schemeClr val="tx1"/>
                </a:solidFill>
              </a:rPr>
              <a:t>  </a:t>
            </a:r>
            <a:r>
              <a:rPr lang="id-ID" sz="2000" dirty="0" err="1">
                <a:solidFill>
                  <a:schemeClr val="tx1"/>
                </a:solidFill>
              </a:rPr>
              <a:t>Website</a:t>
            </a:r>
            <a:r>
              <a:rPr lang="id-ID" sz="2000" dirty="0">
                <a:solidFill>
                  <a:schemeClr val="tx1"/>
                </a:solidFill>
              </a:rPr>
              <a:t> JDIH </a:t>
            </a:r>
            <a:r>
              <a:rPr lang="id-ID" sz="2000" dirty="0" err="1">
                <a:solidFill>
                  <a:schemeClr val="tx1"/>
                </a:solidFill>
              </a:rPr>
              <a:t>Perwali</a:t>
            </a:r>
            <a:r>
              <a:rPr lang="id-ID" sz="2000" dirty="0">
                <a:solidFill>
                  <a:schemeClr val="tx1"/>
                </a:solidFill>
              </a:rPr>
              <a:t> No.11 Tahun 2013</a:t>
            </a:r>
          </a:p>
          <a:p>
            <a:pPr marL="355600" indent="-355600" algn="just" eaLnBrk="1" hangingPunct="1">
              <a:buFontTx/>
              <a:buAutoNum type="arabicParenR" startAt="3"/>
              <a:defRPr/>
            </a:pPr>
            <a:r>
              <a:rPr lang="id-ID" sz="2000" dirty="0" err="1">
                <a:solidFill>
                  <a:schemeClr val="tx1"/>
                </a:solidFill>
              </a:rPr>
              <a:t>Website</a:t>
            </a:r>
            <a:r>
              <a:rPr lang="id-ID" sz="2000" dirty="0">
                <a:solidFill>
                  <a:schemeClr val="tx1"/>
                </a:solidFill>
              </a:rPr>
              <a:t> JDIH </a:t>
            </a:r>
            <a:r>
              <a:rPr lang="id-ID" sz="2000" dirty="0" err="1">
                <a:solidFill>
                  <a:schemeClr val="tx1"/>
                </a:solidFill>
              </a:rPr>
              <a:t>Perwali</a:t>
            </a:r>
            <a:r>
              <a:rPr lang="id-ID" sz="2000" dirty="0">
                <a:solidFill>
                  <a:schemeClr val="tx1"/>
                </a:solidFill>
              </a:rPr>
              <a:t> </a:t>
            </a:r>
            <a:r>
              <a:rPr lang="id-ID" sz="2000" dirty="0" err="1">
                <a:solidFill>
                  <a:schemeClr val="tx1"/>
                </a:solidFill>
              </a:rPr>
              <a:t>No</a:t>
            </a:r>
            <a:r>
              <a:rPr lang="id-ID" sz="2000" dirty="0">
                <a:solidFill>
                  <a:schemeClr val="tx1"/>
                </a:solidFill>
              </a:rPr>
              <a:t>. 41 Tahun 2013 </a:t>
            </a:r>
            <a:r>
              <a:rPr lang="id-ID" sz="2000" dirty="0" err="1">
                <a:solidFill>
                  <a:schemeClr val="tx1"/>
                </a:solidFill>
              </a:rPr>
              <a:t>ttg</a:t>
            </a:r>
            <a:r>
              <a:rPr lang="id-ID" sz="2000" dirty="0">
                <a:solidFill>
                  <a:schemeClr val="tx1"/>
                </a:solidFill>
              </a:rPr>
              <a:t> </a:t>
            </a:r>
            <a:r>
              <a:rPr lang="id-ID" sz="2000" dirty="0" err="1">
                <a:solidFill>
                  <a:schemeClr val="tx1"/>
                </a:solidFill>
              </a:rPr>
              <a:t>Tatacara</a:t>
            </a:r>
            <a:r>
              <a:rPr lang="id-ID" sz="2000" dirty="0">
                <a:solidFill>
                  <a:schemeClr val="tx1"/>
                </a:solidFill>
              </a:rPr>
              <a:t> Layanan Informasi Publik</a:t>
            </a:r>
          </a:p>
          <a:p>
            <a:pPr marL="355600" indent="-355600" algn="just" eaLnBrk="1" hangingPunct="1">
              <a:buFontTx/>
              <a:buAutoNum type="arabicParenR" startAt="3"/>
              <a:tabLst>
                <a:tab pos="450850" algn="l"/>
              </a:tabLst>
              <a:defRPr/>
            </a:pPr>
            <a:r>
              <a:rPr lang="id-ID" sz="2000" dirty="0">
                <a:solidFill>
                  <a:schemeClr val="tx1"/>
                </a:solidFill>
              </a:rPr>
              <a:t> </a:t>
            </a:r>
            <a:r>
              <a:rPr lang="id-ID" sz="2000" dirty="0" err="1">
                <a:solidFill>
                  <a:schemeClr val="tx1"/>
                </a:solidFill>
              </a:rPr>
              <a:t>Website</a:t>
            </a:r>
            <a:r>
              <a:rPr lang="id-ID" sz="2000" dirty="0">
                <a:solidFill>
                  <a:schemeClr val="tx1"/>
                </a:solidFill>
              </a:rPr>
              <a:t> JDIH </a:t>
            </a:r>
            <a:r>
              <a:rPr lang="id-ID" sz="2000" dirty="0" err="1">
                <a:solidFill>
                  <a:schemeClr val="tx1"/>
                </a:solidFill>
              </a:rPr>
              <a:t>Perwali</a:t>
            </a:r>
            <a:r>
              <a:rPr lang="id-ID" sz="2000" dirty="0">
                <a:solidFill>
                  <a:schemeClr val="tx1"/>
                </a:solidFill>
              </a:rPr>
              <a:t> </a:t>
            </a:r>
            <a:r>
              <a:rPr lang="id-ID" sz="2000" dirty="0" err="1">
                <a:solidFill>
                  <a:schemeClr val="tx1"/>
                </a:solidFill>
              </a:rPr>
              <a:t>No</a:t>
            </a:r>
            <a:r>
              <a:rPr lang="id-ID" sz="2000" dirty="0">
                <a:solidFill>
                  <a:schemeClr val="tx1"/>
                </a:solidFill>
              </a:rPr>
              <a:t>. 59 Tahun 2017 Pelayanan Penanganan Pengaduan Masyarakat</a:t>
            </a:r>
          </a:p>
          <a:p>
            <a:pPr eaLnBrk="1" hangingPunct="1">
              <a:defRPr/>
            </a:pPr>
            <a:endParaRPr lang="en-US" sz="2000" dirty="0">
              <a:solidFill>
                <a:schemeClr val="tx1"/>
              </a:solidFill>
            </a:endParaRPr>
          </a:p>
          <a:p>
            <a:pPr eaLnBrk="1" hangingPunct="1">
              <a:defRPr/>
            </a:pPr>
            <a:endParaRPr lang="en-US" sz="1400" dirty="0">
              <a:solidFill>
                <a:schemeClr val="tx1"/>
              </a:solidFill>
            </a:endParaRPr>
          </a:p>
        </p:txBody>
      </p:sp>
    </p:spTree>
    <p:extLst>
      <p:ext uri="{BB962C8B-B14F-4D97-AF65-F5344CB8AC3E}">
        <p14:creationId xmlns:p14="http://schemas.microsoft.com/office/powerpoint/2010/main" val="1012547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7"/>
          <p:cNvSpPr txBox="1">
            <a:spLocks/>
          </p:cNvSpPr>
          <p:nvPr/>
        </p:nvSpPr>
        <p:spPr bwMode="grayWhite">
          <a:xfrm>
            <a:off x="-20638" y="46038"/>
            <a:ext cx="9118601"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600" u="sng">
                <a:latin typeface="Bahnschrift Light SemiCondensed" panose="020B0502040204020203" pitchFamily="34" charset="0"/>
              </a:rPr>
              <a:t>4.1 Informasi yang Relevan</a:t>
            </a:r>
            <a:endParaRPr lang="ru-RU" altLang="en-US" sz="3600" b="1" u="sng">
              <a:latin typeface="Bahnschrift Light SemiCondensed" panose="020B0502040204020203" pitchFamily="34" charset="0"/>
            </a:endParaRPr>
          </a:p>
        </p:txBody>
      </p:sp>
      <p:sp>
        <p:nvSpPr>
          <p:cNvPr id="9" name="Rectangle 8"/>
          <p:cNvSpPr/>
          <p:nvPr/>
        </p:nvSpPr>
        <p:spPr>
          <a:xfrm>
            <a:off x="65088" y="836613"/>
            <a:ext cx="9021762" cy="5256683"/>
          </a:xfrm>
          <a:prstGeom prst="rect">
            <a:avLst/>
          </a:prstGeom>
        </p:spPr>
        <p:style>
          <a:lnRef idx="3">
            <a:schemeClr val="lt1"/>
          </a:lnRef>
          <a:fillRef idx="1">
            <a:schemeClr val="accent6"/>
          </a:fillRef>
          <a:effectRef idx="1">
            <a:schemeClr val="accent6"/>
          </a:effectRef>
          <a:fontRef idx="minor">
            <a:schemeClr val="lt1"/>
          </a:fontRef>
        </p:style>
        <p:txBody>
          <a:bodyPr/>
          <a:lstStyle/>
          <a:p>
            <a:pPr eaLnBrk="1" hangingPunct="1">
              <a:defRPr/>
            </a:pPr>
            <a:r>
              <a:rPr lang="en-US" sz="2000" b="1" dirty="0">
                <a:solidFill>
                  <a:schemeClr val="tx1"/>
                </a:solidFill>
              </a:rPr>
              <a:t>Level 3</a:t>
            </a:r>
            <a:endParaRPr lang="en-US" sz="1600" b="1" dirty="0">
              <a:solidFill>
                <a:schemeClr val="tx1"/>
              </a:solidFill>
            </a:endParaRPr>
          </a:p>
          <a:p>
            <a:pPr eaLnBrk="1" hangingPunct="1">
              <a:defRPr/>
            </a:pPr>
            <a:endParaRPr lang="en-US" sz="1000" b="1" dirty="0">
              <a:solidFill>
                <a:schemeClr val="tx1"/>
              </a:solidFill>
            </a:endParaRPr>
          </a:p>
          <a:p>
            <a:pPr marL="342900" indent="-342900" algn="just" eaLnBrk="1" hangingPunct="1">
              <a:buFontTx/>
              <a:buAutoNum type="arabicParenR"/>
              <a:defRPr/>
            </a:pPr>
            <a:r>
              <a:rPr lang="id-ID" sz="2000" dirty="0">
                <a:solidFill>
                  <a:schemeClr val="tx1"/>
                </a:solidFill>
              </a:rPr>
              <a:t>SIMRAL integrasi antara data perencanaan dari pencatatan dan pengolahan data musrenbang kelurahan, kecamatan, forum SKPD, musrenbang kota serta data RKPD, dan Renja SKPD, dengan penganggaran PPAS, RKA, DPA dan Anggaran Kas serta  penatausahaan sampai dengan akuntansi dan pelaporan pertanggungjawaban.</a:t>
            </a:r>
          </a:p>
          <a:p>
            <a:pPr marL="342900" indent="-342900" algn="just" eaLnBrk="1" hangingPunct="1">
              <a:buFontTx/>
              <a:buAutoNum type="arabicParenR"/>
              <a:defRPr/>
            </a:pPr>
            <a:r>
              <a:rPr lang="id-ID" sz="2000" dirty="0">
                <a:solidFill>
                  <a:schemeClr val="tx1"/>
                </a:solidFill>
              </a:rPr>
              <a:t>SIMPEG pengelolaan sistem kepegawaian, pegawai, pengolahan data, tata kerja, sumber daya manusia dan teknologi informasi yang cepat, lengkap dan akurat. menggunakan aplikasi ini melalui mobile SIMPEG, baik untuk absensi maupun pencatatan e-kinerja pegawai.</a:t>
            </a:r>
          </a:p>
          <a:p>
            <a:pPr marL="342900" indent="-342900" algn="just" eaLnBrk="1" hangingPunct="1">
              <a:buFontTx/>
              <a:buAutoNum type="arabicParenR"/>
              <a:defRPr/>
            </a:pPr>
            <a:r>
              <a:rPr lang="en-US" sz="2000" dirty="0" err="1">
                <a:solidFill>
                  <a:schemeClr val="tx1"/>
                </a:solidFill>
              </a:rPr>
              <a:t>Daftar</a:t>
            </a:r>
            <a:r>
              <a:rPr lang="en-US" sz="2000" dirty="0">
                <a:solidFill>
                  <a:schemeClr val="tx1"/>
                </a:solidFill>
              </a:rPr>
              <a:t> </a:t>
            </a:r>
            <a:r>
              <a:rPr lang="en-US" sz="2000" dirty="0" err="1">
                <a:solidFill>
                  <a:schemeClr val="tx1"/>
                </a:solidFill>
              </a:rPr>
              <a:t>informasi</a:t>
            </a:r>
            <a:r>
              <a:rPr lang="en-US" sz="2000" dirty="0">
                <a:solidFill>
                  <a:schemeClr val="tx1"/>
                </a:solidFill>
              </a:rPr>
              <a:t> </a:t>
            </a:r>
            <a:r>
              <a:rPr lang="en-US" sz="2000" dirty="0" err="1">
                <a:solidFill>
                  <a:schemeClr val="tx1"/>
                </a:solidFill>
              </a:rPr>
              <a:t>setiap</a:t>
            </a:r>
            <a:r>
              <a:rPr lang="en-US" sz="2000" dirty="0">
                <a:solidFill>
                  <a:schemeClr val="tx1"/>
                </a:solidFill>
              </a:rPr>
              <a:t> </a:t>
            </a:r>
            <a:r>
              <a:rPr lang="en-US" sz="2000" dirty="0" err="1">
                <a:solidFill>
                  <a:schemeClr val="tx1"/>
                </a:solidFill>
              </a:rPr>
              <a:t>saat</a:t>
            </a:r>
            <a:r>
              <a:rPr lang="en-US" sz="2000" dirty="0">
                <a:solidFill>
                  <a:schemeClr val="tx1"/>
                </a:solidFill>
              </a:rPr>
              <a:t> </a:t>
            </a:r>
            <a:r>
              <a:rPr lang="en-US" sz="2000" dirty="0" err="1">
                <a:solidFill>
                  <a:schemeClr val="tx1"/>
                </a:solidFill>
              </a:rPr>
              <a:t>antara</a:t>
            </a:r>
            <a:r>
              <a:rPr lang="en-US" sz="2000" dirty="0">
                <a:solidFill>
                  <a:schemeClr val="tx1"/>
                </a:solidFill>
              </a:rPr>
              <a:t> lain </a:t>
            </a:r>
            <a:r>
              <a:rPr lang="en-US" sz="2000" dirty="0" err="1">
                <a:solidFill>
                  <a:schemeClr val="tx1"/>
                </a:solidFill>
              </a:rPr>
              <a:t>berupa</a:t>
            </a:r>
            <a:r>
              <a:rPr lang="en-US" sz="2000" dirty="0">
                <a:solidFill>
                  <a:schemeClr val="tx1"/>
                </a:solidFill>
              </a:rPr>
              <a:t> </a:t>
            </a:r>
            <a:r>
              <a:rPr lang="en-US" sz="2000" dirty="0" err="1">
                <a:solidFill>
                  <a:schemeClr val="tx1"/>
                </a:solidFill>
              </a:rPr>
              <a:t>Jaringan</a:t>
            </a:r>
            <a:r>
              <a:rPr lang="en-US" sz="2000" dirty="0">
                <a:solidFill>
                  <a:schemeClr val="tx1"/>
                </a:solidFill>
              </a:rPr>
              <a:t> </a:t>
            </a:r>
            <a:r>
              <a:rPr lang="en-US" sz="2000" dirty="0" err="1">
                <a:solidFill>
                  <a:schemeClr val="tx1"/>
                </a:solidFill>
              </a:rPr>
              <a:t>Dokumentasi</a:t>
            </a:r>
            <a:r>
              <a:rPr lang="en-US" sz="2000" dirty="0">
                <a:solidFill>
                  <a:schemeClr val="tx1"/>
                </a:solidFill>
              </a:rPr>
              <a:t> </a:t>
            </a:r>
            <a:r>
              <a:rPr lang="en-US" sz="2000" dirty="0" err="1">
                <a:solidFill>
                  <a:schemeClr val="tx1"/>
                </a:solidFill>
              </a:rPr>
              <a:t>Informasi</a:t>
            </a:r>
            <a:r>
              <a:rPr lang="en-US" sz="2000" dirty="0">
                <a:solidFill>
                  <a:schemeClr val="tx1"/>
                </a:solidFill>
              </a:rPr>
              <a:t> </a:t>
            </a:r>
            <a:r>
              <a:rPr lang="en-US" sz="2000" dirty="0" err="1">
                <a:solidFill>
                  <a:schemeClr val="tx1"/>
                </a:solidFill>
              </a:rPr>
              <a:t>Hukum</a:t>
            </a:r>
            <a:r>
              <a:rPr lang="en-US" sz="2000" dirty="0">
                <a:solidFill>
                  <a:schemeClr val="tx1"/>
                </a:solidFill>
              </a:rPr>
              <a:t>/JDIH, </a:t>
            </a:r>
            <a:r>
              <a:rPr lang="en-US" sz="2000" dirty="0" err="1">
                <a:solidFill>
                  <a:schemeClr val="tx1"/>
                </a:solidFill>
              </a:rPr>
              <a:t>daftar</a:t>
            </a:r>
            <a:r>
              <a:rPr lang="en-US" sz="2000" dirty="0">
                <a:solidFill>
                  <a:schemeClr val="tx1"/>
                </a:solidFill>
              </a:rPr>
              <a:t> </a:t>
            </a:r>
            <a:r>
              <a:rPr lang="en-US" sz="2000" dirty="0" err="1">
                <a:solidFill>
                  <a:schemeClr val="tx1"/>
                </a:solidFill>
              </a:rPr>
              <a:t>informasi</a:t>
            </a:r>
            <a:r>
              <a:rPr lang="en-US" sz="2000" dirty="0">
                <a:solidFill>
                  <a:schemeClr val="tx1"/>
                </a:solidFill>
              </a:rPr>
              <a:t> </a:t>
            </a:r>
            <a:r>
              <a:rPr lang="en-US" sz="2000" dirty="0" err="1">
                <a:solidFill>
                  <a:schemeClr val="tx1"/>
                </a:solidFill>
              </a:rPr>
              <a:t>berkala</a:t>
            </a:r>
            <a:r>
              <a:rPr lang="en-US" sz="2000" dirty="0">
                <a:solidFill>
                  <a:schemeClr val="tx1"/>
                </a:solidFill>
              </a:rPr>
              <a:t> </a:t>
            </a:r>
            <a:r>
              <a:rPr lang="en-US" sz="2000" dirty="0" err="1">
                <a:solidFill>
                  <a:schemeClr val="tx1"/>
                </a:solidFill>
              </a:rPr>
              <a:t>antara</a:t>
            </a:r>
            <a:r>
              <a:rPr lang="en-US" sz="2000" dirty="0">
                <a:solidFill>
                  <a:schemeClr val="tx1"/>
                </a:solidFill>
              </a:rPr>
              <a:t> lain </a:t>
            </a:r>
            <a:r>
              <a:rPr lang="en-US" sz="2000" dirty="0" err="1">
                <a:solidFill>
                  <a:schemeClr val="tx1"/>
                </a:solidFill>
              </a:rPr>
              <a:t>berupa</a:t>
            </a:r>
            <a:r>
              <a:rPr lang="en-US" sz="2000" dirty="0">
                <a:solidFill>
                  <a:schemeClr val="tx1"/>
                </a:solidFill>
              </a:rPr>
              <a:t> RPJMD K</a:t>
            </a:r>
            <a:r>
              <a:rPr lang="id-ID" sz="2000" dirty="0">
                <a:solidFill>
                  <a:schemeClr val="tx1"/>
                </a:solidFill>
              </a:rPr>
              <a:t>ota Mercure</a:t>
            </a:r>
            <a:r>
              <a:rPr lang="en-ID" sz="2000" dirty="0">
                <a:solidFill>
                  <a:schemeClr val="tx1"/>
                </a:solidFill>
              </a:rPr>
              <a:t>;</a:t>
            </a:r>
          </a:p>
          <a:p>
            <a:pPr marL="355600" indent="-355600" algn="just" eaLnBrk="1" hangingPunct="1">
              <a:buFontTx/>
              <a:buAutoNum type="arabicParenR"/>
              <a:defRPr/>
            </a:pPr>
            <a:r>
              <a:rPr lang="id-ID" sz="2000" dirty="0">
                <a:solidFill>
                  <a:schemeClr val="tx1"/>
                </a:solidFill>
              </a:rPr>
              <a:t>Aplikasi Sibadra </a:t>
            </a:r>
            <a:r>
              <a:rPr lang="en-ID" sz="2000" dirty="0" err="1">
                <a:solidFill>
                  <a:schemeClr val="tx1"/>
                </a:solidFill>
              </a:rPr>
              <a:t>yaitu</a:t>
            </a:r>
            <a:r>
              <a:rPr lang="id-ID" sz="2000" dirty="0">
                <a:solidFill>
                  <a:schemeClr val="tx1"/>
                </a:solidFill>
              </a:rPr>
              <a:t> untuk layanan penanganan pengaduan dan aspirasi Kota Mercure berbasis Smart Phone. </a:t>
            </a:r>
          </a:p>
          <a:p>
            <a:pPr marL="342900" indent="-342900" algn="just" eaLnBrk="1" hangingPunct="1">
              <a:buFontTx/>
              <a:buAutoNum type="arabicParenR"/>
              <a:defRPr/>
            </a:pPr>
            <a:r>
              <a:rPr lang="id-ID" sz="2000" dirty="0">
                <a:solidFill>
                  <a:schemeClr val="tx1"/>
                </a:solidFill>
              </a:rPr>
              <a:t>Evaluasi Realisasi SKPD Triwulan I, II dan III pada BPK</a:t>
            </a:r>
            <a:r>
              <a:rPr lang="en-ID" sz="2000" dirty="0">
                <a:solidFill>
                  <a:schemeClr val="tx1"/>
                </a:solidFill>
              </a:rPr>
              <a:t>A</a:t>
            </a:r>
            <a:r>
              <a:rPr lang="id-ID" sz="2000" dirty="0">
                <a:solidFill>
                  <a:schemeClr val="tx1"/>
                </a:solidFill>
              </a:rPr>
              <a:t>D menyajikan target RPJMD pada tahun 2018</a:t>
            </a:r>
            <a:r>
              <a:rPr lang="en-ID" sz="2000" dirty="0">
                <a:solidFill>
                  <a:schemeClr val="tx1"/>
                </a:solidFill>
              </a:rPr>
              <a:t>.</a:t>
            </a:r>
            <a:endParaRPr lang="id-ID" sz="2000" dirty="0">
              <a:solidFill>
                <a:schemeClr val="tx1"/>
              </a:solidFill>
            </a:endParaRPr>
          </a:p>
          <a:p>
            <a:pPr algn="just" eaLnBrk="1" hangingPunct="1">
              <a:defRPr/>
            </a:pPr>
            <a:r>
              <a:rPr lang="en-US" sz="2000" dirty="0">
                <a:solidFill>
                  <a:schemeClr val="tx1"/>
                </a:solidFill>
              </a:rPr>
              <a:t> </a:t>
            </a:r>
          </a:p>
          <a:p>
            <a:pPr eaLnBrk="1" hangingPunct="1">
              <a:defRPr/>
            </a:pPr>
            <a:endParaRPr lang="en-US" sz="2000" dirty="0">
              <a:solidFill>
                <a:schemeClr val="tx1"/>
              </a:solidFill>
            </a:endParaRPr>
          </a:p>
          <a:p>
            <a:pPr eaLnBrk="1" hangingPunct="1">
              <a:defRPr/>
            </a:pPr>
            <a:endParaRPr lang="en-US" sz="1400" dirty="0">
              <a:solidFill>
                <a:schemeClr val="tx1"/>
              </a:solidFill>
            </a:endParaRPr>
          </a:p>
        </p:txBody>
      </p:sp>
    </p:spTree>
    <p:extLst>
      <p:ext uri="{BB962C8B-B14F-4D97-AF65-F5344CB8AC3E}">
        <p14:creationId xmlns:p14="http://schemas.microsoft.com/office/powerpoint/2010/main" val="1619401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7"/>
          <p:cNvSpPr txBox="1">
            <a:spLocks/>
          </p:cNvSpPr>
          <p:nvPr/>
        </p:nvSpPr>
        <p:spPr bwMode="grayWhite">
          <a:xfrm>
            <a:off x="-20638" y="46038"/>
            <a:ext cx="9118601" cy="574675"/>
          </a:xfrm>
          <a:prstGeom prst="rect">
            <a:avLst/>
          </a:prstGeom>
          <a:solidFill>
            <a:schemeClr val="accent2"/>
          </a:solidFill>
          <a:ln>
            <a:noFill/>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600" dirty="0">
                <a:latin typeface="Bahnschrift Light SemiCondensed" panose="020B0502040204020203" pitchFamily="34" charset="0"/>
              </a:rPr>
              <a:t>4.2. </a:t>
            </a:r>
            <a:r>
              <a:rPr lang="en-US" altLang="en-US" sz="3600" dirty="0" err="1">
                <a:latin typeface="Bahnschrift Light SemiCondensed" panose="020B0502040204020203" pitchFamily="34" charset="0"/>
              </a:rPr>
              <a:t>Komunikasi</a:t>
            </a:r>
            <a:r>
              <a:rPr lang="en-US" altLang="en-US" sz="3600" dirty="0">
                <a:latin typeface="Bahnschrift Light SemiCondensed" panose="020B0502040204020203" pitchFamily="34" charset="0"/>
              </a:rPr>
              <a:t> yang </a:t>
            </a:r>
            <a:r>
              <a:rPr lang="en-US" altLang="en-US" sz="3600" dirty="0" err="1">
                <a:latin typeface="Bahnschrift Light SemiCondensed" panose="020B0502040204020203" pitchFamily="34" charset="0"/>
              </a:rPr>
              <a:t>Efektif</a:t>
            </a:r>
            <a:endParaRPr lang="ru-RU" altLang="en-US" sz="3600" b="1" dirty="0">
              <a:latin typeface="Bahnschrift Light SemiCondensed" panose="020B0502040204020203" pitchFamily="34" charset="0"/>
            </a:endParaRPr>
          </a:p>
        </p:txBody>
      </p:sp>
      <p:sp>
        <p:nvSpPr>
          <p:cNvPr id="3" name="Rectangle 2"/>
          <p:cNvSpPr/>
          <p:nvPr/>
        </p:nvSpPr>
        <p:spPr>
          <a:xfrm>
            <a:off x="0" y="692150"/>
            <a:ext cx="9097963" cy="59055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chemeClr val="tx1"/>
                </a:solidFill>
              </a:rPr>
              <a:t>Level 1</a:t>
            </a:r>
            <a:endParaRPr lang="en-US" sz="800" b="1" dirty="0">
              <a:solidFill>
                <a:schemeClr val="tx1"/>
              </a:solidFill>
            </a:endParaRPr>
          </a:p>
          <a:p>
            <a:pPr marL="342900" indent="-342900" algn="just" eaLnBrk="1" hangingPunct="1">
              <a:buFontTx/>
              <a:buAutoNum type="arabicParenR"/>
              <a:defRPr/>
            </a:pPr>
            <a:r>
              <a:rPr lang="en-US" sz="2000" dirty="0" err="1">
                <a:solidFill>
                  <a:schemeClr val="tx1"/>
                </a:solidFill>
              </a:rPr>
              <a:t>Permendagri</a:t>
            </a:r>
            <a:r>
              <a:rPr lang="en-US" sz="2000" dirty="0">
                <a:solidFill>
                  <a:schemeClr val="tx1"/>
                </a:solidFill>
              </a:rPr>
              <a:t> 24/2014 </a:t>
            </a:r>
            <a:r>
              <a:rPr lang="id-ID" sz="2000" dirty="0">
                <a:solidFill>
                  <a:schemeClr val="tx1"/>
                </a:solidFill>
              </a:rPr>
              <a:t>tentang </a:t>
            </a:r>
            <a:r>
              <a:rPr lang="en-US" sz="2000" dirty="0" err="1">
                <a:solidFill>
                  <a:schemeClr val="tx1"/>
                </a:solidFill>
              </a:rPr>
              <a:t>Pedoman</a:t>
            </a:r>
            <a:r>
              <a:rPr lang="en-US" sz="2000" dirty="0">
                <a:solidFill>
                  <a:schemeClr val="tx1"/>
                </a:solidFill>
              </a:rPr>
              <a:t> </a:t>
            </a:r>
            <a:r>
              <a:rPr lang="en-US" sz="2000" dirty="0" err="1">
                <a:solidFill>
                  <a:schemeClr val="tx1"/>
                </a:solidFill>
              </a:rPr>
              <a:t>Penyelenggaraan</a:t>
            </a:r>
            <a:r>
              <a:rPr lang="en-US" sz="2000" dirty="0">
                <a:solidFill>
                  <a:schemeClr val="tx1"/>
                </a:solidFill>
              </a:rPr>
              <a:t> </a:t>
            </a:r>
            <a:r>
              <a:rPr lang="en-US" sz="2000" dirty="0" err="1">
                <a:solidFill>
                  <a:schemeClr val="tx1"/>
                </a:solidFill>
              </a:rPr>
              <a:t>Pengelolaan</a:t>
            </a:r>
            <a:r>
              <a:rPr lang="en-US" sz="2000" dirty="0">
                <a:solidFill>
                  <a:schemeClr val="tx1"/>
                </a:solidFill>
              </a:rPr>
              <a:t> </a:t>
            </a:r>
            <a:r>
              <a:rPr lang="en-US" sz="2000" dirty="0" err="1">
                <a:solidFill>
                  <a:schemeClr val="tx1"/>
                </a:solidFill>
              </a:rPr>
              <a:t>Pengaduan</a:t>
            </a:r>
            <a:r>
              <a:rPr lang="en-US" sz="2000" dirty="0">
                <a:solidFill>
                  <a:schemeClr val="tx1"/>
                </a:solidFill>
              </a:rPr>
              <a:t> </a:t>
            </a:r>
            <a:r>
              <a:rPr lang="en-US" sz="2000" dirty="0" err="1">
                <a:solidFill>
                  <a:schemeClr val="tx1"/>
                </a:solidFill>
              </a:rPr>
              <a:t>Pelayanan</a:t>
            </a:r>
            <a:r>
              <a:rPr lang="en-US" sz="2000" dirty="0">
                <a:solidFill>
                  <a:schemeClr val="tx1"/>
                </a:solidFill>
              </a:rPr>
              <a:t> </a:t>
            </a:r>
            <a:r>
              <a:rPr lang="en-US" sz="2000" dirty="0" err="1">
                <a:solidFill>
                  <a:schemeClr val="tx1"/>
                </a:solidFill>
              </a:rPr>
              <a:t>Publik</a:t>
            </a:r>
            <a:r>
              <a:rPr lang="en-US" sz="2000" dirty="0">
                <a:solidFill>
                  <a:schemeClr val="tx1"/>
                </a:solidFill>
              </a:rPr>
              <a:t> </a:t>
            </a:r>
            <a:r>
              <a:rPr lang="en-US" sz="2000" dirty="0" err="1">
                <a:solidFill>
                  <a:schemeClr val="tx1"/>
                </a:solidFill>
              </a:rPr>
              <a:t>Secara</a:t>
            </a:r>
            <a:r>
              <a:rPr lang="en-US" sz="2000" dirty="0">
                <a:solidFill>
                  <a:schemeClr val="tx1"/>
                </a:solidFill>
              </a:rPr>
              <a:t> Nasional</a:t>
            </a:r>
          </a:p>
          <a:p>
            <a:pPr marL="342900" indent="-342900" algn="just" eaLnBrk="1" hangingPunct="1">
              <a:buFontTx/>
              <a:buAutoNum type="arabicParenR"/>
              <a:defRPr/>
            </a:pPr>
            <a:r>
              <a:rPr lang="en-US" sz="2000" dirty="0" err="1">
                <a:solidFill>
                  <a:schemeClr val="tx1"/>
                </a:solidFill>
              </a:rPr>
              <a:t>Permen</a:t>
            </a:r>
            <a:r>
              <a:rPr lang="en-US" sz="2000" dirty="0">
                <a:solidFill>
                  <a:schemeClr val="tx1"/>
                </a:solidFill>
              </a:rPr>
              <a:t> PAN RB No. 3/2015 </a:t>
            </a:r>
            <a:r>
              <a:rPr lang="id-ID" sz="2000" dirty="0">
                <a:solidFill>
                  <a:schemeClr val="tx1"/>
                </a:solidFill>
              </a:rPr>
              <a:t>tentang </a:t>
            </a:r>
            <a:r>
              <a:rPr lang="en-US" sz="2000" dirty="0">
                <a:solidFill>
                  <a:schemeClr val="tx1"/>
                </a:solidFill>
              </a:rPr>
              <a:t>Road Map </a:t>
            </a:r>
            <a:r>
              <a:rPr lang="en-US" sz="2000" dirty="0" err="1">
                <a:solidFill>
                  <a:schemeClr val="tx1"/>
                </a:solidFill>
              </a:rPr>
              <a:t>Pengembangan</a:t>
            </a:r>
            <a:r>
              <a:rPr lang="en-US" sz="2000" dirty="0">
                <a:solidFill>
                  <a:schemeClr val="tx1"/>
                </a:solidFill>
              </a:rPr>
              <a:t> </a:t>
            </a:r>
            <a:r>
              <a:rPr lang="en-US" sz="2000" dirty="0" err="1">
                <a:solidFill>
                  <a:schemeClr val="tx1"/>
                </a:solidFill>
              </a:rPr>
              <a:t>Sistem</a:t>
            </a:r>
            <a:r>
              <a:rPr lang="en-US" sz="2000" dirty="0">
                <a:solidFill>
                  <a:schemeClr val="tx1"/>
                </a:solidFill>
              </a:rPr>
              <a:t> </a:t>
            </a:r>
            <a:r>
              <a:rPr lang="en-US" sz="2000" dirty="0" err="1">
                <a:solidFill>
                  <a:schemeClr val="tx1"/>
                </a:solidFill>
              </a:rPr>
              <a:t>Pengelolaan</a:t>
            </a:r>
            <a:r>
              <a:rPr lang="en-US" sz="2000" dirty="0">
                <a:solidFill>
                  <a:schemeClr val="tx1"/>
                </a:solidFill>
              </a:rPr>
              <a:t> </a:t>
            </a:r>
            <a:r>
              <a:rPr lang="en-US" sz="2000" dirty="0" err="1">
                <a:solidFill>
                  <a:schemeClr val="tx1"/>
                </a:solidFill>
              </a:rPr>
              <a:t>Pengaduan</a:t>
            </a:r>
            <a:r>
              <a:rPr lang="en-US" sz="2000" dirty="0">
                <a:solidFill>
                  <a:schemeClr val="tx1"/>
                </a:solidFill>
              </a:rPr>
              <a:t> </a:t>
            </a:r>
            <a:r>
              <a:rPr lang="en-US" sz="2000" dirty="0" err="1">
                <a:solidFill>
                  <a:schemeClr val="tx1"/>
                </a:solidFill>
              </a:rPr>
              <a:t>Pelayanan</a:t>
            </a:r>
            <a:r>
              <a:rPr lang="en-US" sz="2000" dirty="0">
                <a:solidFill>
                  <a:schemeClr val="tx1"/>
                </a:solidFill>
              </a:rPr>
              <a:t> </a:t>
            </a:r>
            <a:r>
              <a:rPr lang="en-US" sz="2000" dirty="0" err="1">
                <a:solidFill>
                  <a:schemeClr val="tx1"/>
                </a:solidFill>
              </a:rPr>
              <a:t>Publik</a:t>
            </a:r>
            <a:r>
              <a:rPr lang="en-US" sz="2000" dirty="0">
                <a:solidFill>
                  <a:schemeClr val="tx1"/>
                </a:solidFill>
              </a:rPr>
              <a:t> Nasional </a:t>
            </a:r>
          </a:p>
          <a:p>
            <a:pPr marL="342900" indent="-342900" algn="just" eaLnBrk="1" hangingPunct="1">
              <a:buFontTx/>
              <a:buAutoNum type="arabicParenR"/>
              <a:defRPr/>
            </a:pPr>
            <a:r>
              <a:rPr lang="en-US" sz="2000" dirty="0" err="1">
                <a:solidFill>
                  <a:schemeClr val="tx1"/>
                </a:solidFill>
              </a:rPr>
              <a:t>Perwali</a:t>
            </a:r>
            <a:r>
              <a:rPr lang="en-US" sz="2000" dirty="0">
                <a:solidFill>
                  <a:schemeClr val="tx1"/>
                </a:solidFill>
              </a:rPr>
              <a:t> No. 78 </a:t>
            </a:r>
            <a:r>
              <a:rPr lang="en-US" sz="2000" dirty="0" err="1">
                <a:solidFill>
                  <a:schemeClr val="tx1"/>
                </a:solidFill>
              </a:rPr>
              <a:t>tahun</a:t>
            </a:r>
            <a:r>
              <a:rPr lang="en-US" sz="2000" dirty="0">
                <a:solidFill>
                  <a:schemeClr val="tx1"/>
                </a:solidFill>
              </a:rPr>
              <a:t> 2012 </a:t>
            </a:r>
            <a:r>
              <a:rPr lang="en-US" sz="2000" dirty="0" err="1">
                <a:solidFill>
                  <a:schemeClr val="tx1"/>
                </a:solidFill>
              </a:rPr>
              <a:t>tentang</a:t>
            </a:r>
            <a:r>
              <a:rPr lang="en-US" sz="2000" dirty="0">
                <a:solidFill>
                  <a:schemeClr val="tx1"/>
                </a:solidFill>
              </a:rPr>
              <a:t>  </a:t>
            </a:r>
            <a:r>
              <a:rPr lang="en-US" sz="2000" dirty="0" err="1">
                <a:solidFill>
                  <a:schemeClr val="tx1"/>
                </a:solidFill>
              </a:rPr>
              <a:t>penyelenggaraan</a:t>
            </a:r>
            <a:r>
              <a:rPr lang="en-US" sz="2000" dirty="0">
                <a:solidFill>
                  <a:schemeClr val="tx1"/>
                </a:solidFill>
              </a:rPr>
              <a:t> </a:t>
            </a:r>
            <a:r>
              <a:rPr lang="en-US" sz="2000" dirty="0" err="1">
                <a:solidFill>
                  <a:schemeClr val="tx1"/>
                </a:solidFill>
              </a:rPr>
              <a:t>Pelayanan</a:t>
            </a:r>
            <a:r>
              <a:rPr lang="en-US" sz="2000" dirty="0">
                <a:solidFill>
                  <a:schemeClr val="tx1"/>
                </a:solidFill>
              </a:rPr>
              <a:t> </a:t>
            </a:r>
            <a:r>
              <a:rPr lang="en-US" sz="2000" dirty="0" err="1">
                <a:solidFill>
                  <a:schemeClr val="tx1"/>
                </a:solidFill>
              </a:rPr>
              <a:t>Publik</a:t>
            </a:r>
            <a:r>
              <a:rPr lang="en-US" sz="2000" dirty="0">
                <a:solidFill>
                  <a:schemeClr val="tx1"/>
                </a:solidFill>
              </a:rPr>
              <a:t> di </a:t>
            </a:r>
            <a:r>
              <a:rPr lang="en-US" sz="2000" dirty="0" err="1">
                <a:solidFill>
                  <a:schemeClr val="tx1"/>
                </a:solidFill>
              </a:rPr>
              <a:t>Lingkungan</a:t>
            </a:r>
            <a:r>
              <a:rPr lang="en-US" sz="2000" dirty="0">
                <a:solidFill>
                  <a:schemeClr val="tx1"/>
                </a:solidFill>
              </a:rPr>
              <a:t> </a:t>
            </a:r>
            <a:r>
              <a:rPr lang="id-ID" sz="2000" dirty="0">
                <a:solidFill>
                  <a:schemeClr val="tx1"/>
                </a:solidFill>
              </a:rPr>
              <a:t>P</a:t>
            </a:r>
            <a:r>
              <a:rPr lang="en-US" sz="2000" dirty="0" err="1">
                <a:solidFill>
                  <a:schemeClr val="tx1"/>
                </a:solidFill>
              </a:rPr>
              <a:t>emerintah</a:t>
            </a:r>
            <a:r>
              <a:rPr lang="en-US" sz="2000" dirty="0">
                <a:solidFill>
                  <a:schemeClr val="tx1"/>
                </a:solidFill>
              </a:rPr>
              <a:t> Kota </a:t>
            </a:r>
            <a:r>
              <a:rPr lang="en-US" sz="2000" dirty="0" err="1">
                <a:solidFill>
                  <a:schemeClr val="tx1"/>
                </a:solidFill>
              </a:rPr>
              <a:t>Mercure</a:t>
            </a:r>
            <a:endParaRPr lang="en-US" sz="2000" dirty="0">
              <a:solidFill>
                <a:schemeClr val="tx1"/>
              </a:solidFill>
            </a:endParaRPr>
          </a:p>
          <a:p>
            <a:pPr marL="342900" indent="-342900" algn="just" eaLnBrk="1" hangingPunct="1">
              <a:buFontTx/>
              <a:buAutoNum type="arabicParenR"/>
              <a:defRPr/>
            </a:pPr>
            <a:r>
              <a:rPr lang="id-ID" sz="2000" dirty="0">
                <a:solidFill>
                  <a:schemeClr val="tx1"/>
                </a:solidFill>
              </a:rPr>
              <a:t>Keputusan Walikota Mercure</a:t>
            </a:r>
            <a:r>
              <a:rPr lang="en-US" sz="2000" dirty="0">
                <a:solidFill>
                  <a:schemeClr val="tx1"/>
                </a:solidFill>
              </a:rPr>
              <a:t> No. 487.45-215 </a:t>
            </a:r>
            <a:r>
              <a:rPr lang="en-US" sz="2000" dirty="0" err="1">
                <a:solidFill>
                  <a:schemeClr val="tx1"/>
                </a:solidFill>
              </a:rPr>
              <a:t>Tahun</a:t>
            </a:r>
            <a:r>
              <a:rPr lang="en-US" sz="2000" dirty="0">
                <a:solidFill>
                  <a:schemeClr val="tx1"/>
                </a:solidFill>
              </a:rPr>
              <a:t> 2011 </a:t>
            </a:r>
            <a:r>
              <a:rPr lang="en-US" sz="2000" dirty="0" err="1">
                <a:solidFill>
                  <a:schemeClr val="tx1"/>
                </a:solidFill>
              </a:rPr>
              <a:t>tentan</a:t>
            </a:r>
            <a:r>
              <a:rPr lang="id-ID" sz="2000" dirty="0">
                <a:solidFill>
                  <a:schemeClr val="tx1"/>
                </a:solidFill>
              </a:rPr>
              <a:t>g</a:t>
            </a:r>
            <a:r>
              <a:rPr lang="en-US" sz="2000" dirty="0">
                <a:solidFill>
                  <a:schemeClr val="tx1"/>
                </a:solidFill>
              </a:rPr>
              <a:t> </a:t>
            </a:r>
            <a:r>
              <a:rPr lang="en-US" sz="2000" dirty="0" err="1">
                <a:solidFill>
                  <a:schemeClr val="tx1"/>
                </a:solidFill>
              </a:rPr>
              <a:t>Penunjukan</a:t>
            </a:r>
            <a:r>
              <a:rPr lang="en-US" sz="2000" dirty="0">
                <a:solidFill>
                  <a:schemeClr val="tx1"/>
                </a:solidFill>
              </a:rPr>
              <a:t> PPID </a:t>
            </a:r>
            <a:r>
              <a:rPr lang="en-US" sz="2000" dirty="0" err="1">
                <a:solidFill>
                  <a:schemeClr val="tx1"/>
                </a:solidFill>
              </a:rPr>
              <a:t>pada</a:t>
            </a:r>
            <a:r>
              <a:rPr lang="en-US" sz="2000" dirty="0">
                <a:solidFill>
                  <a:schemeClr val="tx1"/>
                </a:solidFill>
              </a:rPr>
              <a:t> </a:t>
            </a:r>
            <a:r>
              <a:rPr lang="en-US" sz="2000" dirty="0" err="1">
                <a:solidFill>
                  <a:schemeClr val="tx1"/>
                </a:solidFill>
              </a:rPr>
              <a:t>Satuan</a:t>
            </a:r>
            <a:r>
              <a:rPr lang="en-US" sz="2000" dirty="0">
                <a:solidFill>
                  <a:schemeClr val="tx1"/>
                </a:solidFill>
              </a:rPr>
              <a:t> </a:t>
            </a:r>
            <a:r>
              <a:rPr lang="en-US" sz="2000" dirty="0" err="1">
                <a:solidFill>
                  <a:schemeClr val="tx1"/>
                </a:solidFill>
              </a:rPr>
              <a:t>Kerja</a:t>
            </a:r>
            <a:r>
              <a:rPr lang="en-US" sz="2000" dirty="0">
                <a:solidFill>
                  <a:schemeClr val="tx1"/>
                </a:solidFill>
              </a:rPr>
              <a:t> </a:t>
            </a:r>
            <a:r>
              <a:rPr lang="en-US" sz="2000" dirty="0" err="1">
                <a:solidFill>
                  <a:schemeClr val="tx1"/>
                </a:solidFill>
              </a:rPr>
              <a:t>Perangkat</a:t>
            </a:r>
            <a:r>
              <a:rPr lang="en-US" sz="2000" dirty="0">
                <a:solidFill>
                  <a:schemeClr val="tx1"/>
                </a:solidFill>
              </a:rPr>
              <a:t> Daerah </a:t>
            </a:r>
            <a:r>
              <a:rPr lang="en-US" sz="2000" dirty="0" err="1">
                <a:solidFill>
                  <a:schemeClr val="tx1"/>
                </a:solidFill>
              </a:rPr>
              <a:t>Pemerintah</a:t>
            </a:r>
            <a:r>
              <a:rPr lang="en-US" sz="2000" dirty="0">
                <a:solidFill>
                  <a:schemeClr val="tx1"/>
                </a:solidFill>
              </a:rPr>
              <a:t> Kota </a:t>
            </a:r>
            <a:r>
              <a:rPr lang="en-US" sz="2000" dirty="0" err="1">
                <a:solidFill>
                  <a:schemeClr val="tx1"/>
                </a:solidFill>
              </a:rPr>
              <a:t>Mercure</a:t>
            </a:r>
            <a:endParaRPr lang="en-US" sz="2000" dirty="0">
              <a:solidFill>
                <a:schemeClr val="tx1"/>
              </a:solidFill>
            </a:endParaRPr>
          </a:p>
          <a:p>
            <a:pPr marL="342900" indent="-342900" algn="just" eaLnBrk="1" hangingPunct="1">
              <a:buFontTx/>
              <a:buAutoNum type="arabicParenR"/>
              <a:defRPr/>
            </a:pPr>
            <a:r>
              <a:rPr lang="en-US" sz="2000" dirty="0">
                <a:solidFill>
                  <a:schemeClr val="tx1"/>
                </a:solidFill>
              </a:rPr>
              <a:t>SOP </a:t>
            </a:r>
            <a:r>
              <a:rPr lang="en-US" sz="2000" dirty="0" err="1">
                <a:solidFill>
                  <a:schemeClr val="tx1"/>
                </a:solidFill>
              </a:rPr>
              <a:t>Pengaduan</a:t>
            </a:r>
            <a:r>
              <a:rPr lang="en-US" sz="2000" dirty="0">
                <a:solidFill>
                  <a:schemeClr val="tx1"/>
                </a:solidFill>
              </a:rPr>
              <a:t> No. PDI-009/SOP.AP.DPMPTSP/2017 </a:t>
            </a:r>
            <a:r>
              <a:rPr lang="id-ID" sz="2000" dirty="0">
                <a:solidFill>
                  <a:schemeClr val="tx1"/>
                </a:solidFill>
              </a:rPr>
              <a:t>t</a:t>
            </a:r>
            <a:r>
              <a:rPr lang="en-US" sz="2000" dirty="0" err="1">
                <a:solidFill>
                  <a:schemeClr val="tx1"/>
                </a:solidFill>
              </a:rPr>
              <a:t>anggal</a:t>
            </a:r>
            <a:r>
              <a:rPr lang="en-US" sz="2000" dirty="0">
                <a:solidFill>
                  <a:schemeClr val="tx1"/>
                </a:solidFill>
              </a:rPr>
              <a:t> 2 </a:t>
            </a:r>
            <a:r>
              <a:rPr lang="en-US" sz="2000" dirty="0" err="1">
                <a:solidFill>
                  <a:schemeClr val="tx1"/>
                </a:solidFill>
              </a:rPr>
              <a:t>Januari</a:t>
            </a:r>
            <a:r>
              <a:rPr lang="en-US" sz="2000" dirty="0">
                <a:solidFill>
                  <a:schemeClr val="tx1"/>
                </a:solidFill>
              </a:rPr>
              <a:t> 2017</a:t>
            </a:r>
            <a:endParaRPr lang="id-ID" sz="2000" dirty="0">
              <a:solidFill>
                <a:schemeClr val="tx1"/>
              </a:solidFill>
            </a:endParaRPr>
          </a:p>
          <a:p>
            <a:pPr marL="342900" indent="-342900" algn="just" eaLnBrk="1" hangingPunct="1">
              <a:buFontTx/>
              <a:buAutoNum type="arabicParenR"/>
              <a:defRPr/>
            </a:pPr>
            <a:r>
              <a:rPr lang="en-US" sz="2000" dirty="0" err="1">
                <a:solidFill>
                  <a:schemeClr val="tx1"/>
                </a:solidFill>
              </a:rPr>
              <a:t>Keputusan</a:t>
            </a:r>
            <a:r>
              <a:rPr lang="en-US" sz="2000" dirty="0">
                <a:solidFill>
                  <a:schemeClr val="tx1"/>
                </a:solidFill>
              </a:rPr>
              <a:t> </a:t>
            </a:r>
            <a:r>
              <a:rPr lang="en-US" sz="2000" dirty="0" err="1">
                <a:solidFill>
                  <a:schemeClr val="tx1"/>
                </a:solidFill>
              </a:rPr>
              <a:t>Kepala</a:t>
            </a:r>
            <a:r>
              <a:rPr lang="en-US" sz="2000" dirty="0">
                <a:solidFill>
                  <a:schemeClr val="tx1"/>
                </a:solidFill>
              </a:rPr>
              <a:t> </a:t>
            </a:r>
            <a:r>
              <a:rPr lang="en-US" sz="2000" dirty="0" err="1">
                <a:solidFill>
                  <a:schemeClr val="tx1"/>
                </a:solidFill>
              </a:rPr>
              <a:t>Bapenda</a:t>
            </a:r>
            <a:r>
              <a:rPr lang="en-US" sz="2000" dirty="0">
                <a:solidFill>
                  <a:schemeClr val="tx1"/>
                </a:solidFill>
              </a:rPr>
              <a:t> No. 489/Kept.16</a:t>
            </a:r>
            <a:r>
              <a:rPr lang="id-ID" sz="2000" dirty="0">
                <a:solidFill>
                  <a:schemeClr val="tx1"/>
                </a:solidFill>
              </a:rPr>
              <a:t>-</a:t>
            </a:r>
            <a:r>
              <a:rPr lang="id-ID" sz="2000" dirty="0" err="1">
                <a:solidFill>
                  <a:schemeClr val="tx1"/>
                </a:solidFill>
              </a:rPr>
              <a:t>Bapenda</a:t>
            </a:r>
            <a:r>
              <a:rPr lang="en-US" sz="2000" dirty="0">
                <a:solidFill>
                  <a:schemeClr val="tx1"/>
                </a:solidFill>
              </a:rPr>
              <a:t> </a:t>
            </a:r>
            <a:r>
              <a:rPr lang="en-US" sz="2000" dirty="0" err="1">
                <a:solidFill>
                  <a:schemeClr val="tx1"/>
                </a:solidFill>
              </a:rPr>
              <a:t>tentang</a:t>
            </a:r>
            <a:r>
              <a:rPr lang="en-US" sz="2000" dirty="0">
                <a:solidFill>
                  <a:schemeClr val="tx1"/>
                </a:solidFill>
              </a:rPr>
              <a:t> </a:t>
            </a:r>
            <a:r>
              <a:rPr lang="en-US" sz="2000" dirty="0" err="1">
                <a:solidFill>
                  <a:schemeClr val="tx1"/>
                </a:solidFill>
              </a:rPr>
              <a:t>Penunjukkan</a:t>
            </a:r>
            <a:r>
              <a:rPr lang="en-US" sz="2000" dirty="0">
                <a:solidFill>
                  <a:schemeClr val="tx1"/>
                </a:solidFill>
              </a:rPr>
              <a:t> PPID </a:t>
            </a:r>
            <a:r>
              <a:rPr lang="en-US" sz="2000" dirty="0" err="1">
                <a:solidFill>
                  <a:schemeClr val="tx1"/>
                </a:solidFill>
              </a:rPr>
              <a:t>pada</a:t>
            </a:r>
            <a:r>
              <a:rPr lang="en-US" sz="2000" dirty="0">
                <a:solidFill>
                  <a:schemeClr val="tx1"/>
                </a:solidFill>
              </a:rPr>
              <a:t> B</a:t>
            </a:r>
            <a:r>
              <a:rPr lang="id-ID" sz="2000" dirty="0" err="1">
                <a:solidFill>
                  <a:schemeClr val="tx1"/>
                </a:solidFill>
              </a:rPr>
              <a:t>apenda</a:t>
            </a:r>
            <a:r>
              <a:rPr lang="id-ID" sz="2000" dirty="0">
                <a:solidFill>
                  <a:schemeClr val="tx1"/>
                </a:solidFill>
              </a:rPr>
              <a:t> </a:t>
            </a:r>
            <a:r>
              <a:rPr lang="en-US" sz="2000" dirty="0">
                <a:solidFill>
                  <a:schemeClr val="tx1"/>
                </a:solidFill>
              </a:rPr>
              <a:t>Kota </a:t>
            </a:r>
            <a:r>
              <a:rPr lang="en-US" sz="2000" dirty="0" err="1">
                <a:solidFill>
                  <a:schemeClr val="tx1"/>
                </a:solidFill>
              </a:rPr>
              <a:t>Mercure</a:t>
            </a:r>
            <a:r>
              <a:rPr lang="en-US" sz="2000" dirty="0">
                <a:solidFill>
                  <a:schemeClr val="tx1"/>
                </a:solidFill>
              </a:rPr>
              <a:t> </a:t>
            </a:r>
            <a:r>
              <a:rPr lang="en-US" sz="2000" dirty="0" err="1">
                <a:solidFill>
                  <a:schemeClr val="tx1"/>
                </a:solidFill>
              </a:rPr>
              <a:t>Tahun</a:t>
            </a:r>
            <a:r>
              <a:rPr lang="en-US" sz="2000" dirty="0">
                <a:solidFill>
                  <a:schemeClr val="tx1"/>
                </a:solidFill>
              </a:rPr>
              <a:t> 2018;</a:t>
            </a:r>
          </a:p>
          <a:p>
            <a:pPr eaLnBrk="1" hangingPunct="1">
              <a:defRPr/>
            </a:pPr>
            <a:endParaRPr lang="en-US" sz="1600" b="1" dirty="0">
              <a:solidFill>
                <a:schemeClr val="tx1"/>
              </a:solidFill>
            </a:endParaRPr>
          </a:p>
          <a:p>
            <a:pPr eaLnBrk="1" hangingPunct="1">
              <a:defRPr/>
            </a:pPr>
            <a:r>
              <a:rPr lang="en-US" sz="1600" b="1" dirty="0">
                <a:solidFill>
                  <a:schemeClr val="tx1"/>
                </a:solidFill>
              </a:rPr>
              <a:t> </a:t>
            </a:r>
          </a:p>
          <a:p>
            <a:pPr eaLnBrk="1" hangingPunct="1">
              <a:defRPr/>
            </a:pPr>
            <a:endParaRPr lang="en-US" sz="1400" b="1" dirty="0">
              <a:solidFill>
                <a:schemeClr val="tx1"/>
              </a:solidFill>
            </a:endParaRPr>
          </a:p>
          <a:p>
            <a:pPr eaLnBrk="1" hangingPunct="1">
              <a:defRPr/>
            </a:pPr>
            <a:endParaRPr lang="en-US" sz="1400" dirty="0">
              <a:solidFill>
                <a:schemeClr val="tx1"/>
              </a:solidFill>
            </a:endParaRPr>
          </a:p>
        </p:txBody>
      </p:sp>
      <p:sp>
        <p:nvSpPr>
          <p:cNvPr id="7" name="Title 7"/>
          <p:cNvSpPr txBox="1">
            <a:spLocks/>
          </p:cNvSpPr>
          <p:nvPr/>
        </p:nvSpPr>
        <p:spPr bwMode="grayWhite">
          <a:xfrm>
            <a:off x="650875" y="620713"/>
            <a:ext cx="3921125" cy="417512"/>
          </a:xfrm>
          <a:prstGeom prst="rect">
            <a:avLst/>
          </a:prstGeom>
        </p:spPr>
        <p:txBody>
          <a:bodyPr anchor="ctr">
            <a:normAutofit fontScale="925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defRPr/>
            </a:pPr>
            <a:r>
              <a:rPr lang="id-ID" sz="3200" b="0" i="1">
                <a:solidFill>
                  <a:schemeClr val="tx1"/>
                </a:solidFill>
                <a:latin typeface="Bahnschrift Light SemiCondensed" pitchFamily="34" charset="0"/>
              </a:rPr>
              <a:t> </a:t>
            </a:r>
            <a:endParaRPr lang="ru-RU" sz="3200" b="0" i="1" dirty="0">
              <a:solidFill>
                <a:schemeClr val="tx1"/>
              </a:solidFill>
              <a:latin typeface="Bahnschrift Light SemiCondensed" pitchFamily="34" charset="0"/>
            </a:endParaRPr>
          </a:p>
        </p:txBody>
      </p:sp>
    </p:spTree>
    <p:extLst>
      <p:ext uri="{BB962C8B-B14F-4D97-AF65-F5344CB8AC3E}">
        <p14:creationId xmlns:p14="http://schemas.microsoft.com/office/powerpoint/2010/main" val="1843111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7"/>
          <p:cNvSpPr txBox="1">
            <a:spLocks/>
          </p:cNvSpPr>
          <p:nvPr/>
        </p:nvSpPr>
        <p:spPr bwMode="grayWhite">
          <a:xfrm>
            <a:off x="-20638" y="46038"/>
            <a:ext cx="91186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600" u="sng">
                <a:latin typeface="Bahnschrift Light SemiCondensed" panose="020B0502040204020203" pitchFamily="34" charset="0"/>
              </a:rPr>
              <a:t>4.2. Komunikasi yang Efektif</a:t>
            </a:r>
            <a:endParaRPr lang="ru-RU" altLang="en-US" sz="3600" b="1" u="sng">
              <a:latin typeface="Bahnschrift Light SemiCondensed" panose="020B0502040204020203" pitchFamily="34" charset="0"/>
            </a:endParaRPr>
          </a:p>
        </p:txBody>
      </p:sp>
      <p:sp>
        <p:nvSpPr>
          <p:cNvPr id="9" name="Rectangle 8"/>
          <p:cNvSpPr/>
          <p:nvPr/>
        </p:nvSpPr>
        <p:spPr>
          <a:xfrm>
            <a:off x="0" y="830263"/>
            <a:ext cx="9086850" cy="5119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chemeClr val="tx1"/>
                </a:solidFill>
              </a:rPr>
              <a:t>Level </a:t>
            </a:r>
            <a:r>
              <a:rPr lang="id-ID" sz="2000" b="1" dirty="0">
                <a:solidFill>
                  <a:schemeClr val="tx1"/>
                </a:solidFill>
              </a:rPr>
              <a:t>2</a:t>
            </a:r>
          </a:p>
          <a:p>
            <a:pPr eaLnBrk="1" hangingPunct="1">
              <a:tabLst>
                <a:tab pos="355600" algn="l"/>
              </a:tabLst>
              <a:defRPr/>
            </a:pPr>
            <a:r>
              <a:rPr lang="id-ID" sz="2000" dirty="0">
                <a:solidFill>
                  <a:schemeClr val="tx1"/>
                </a:solidFill>
              </a:rPr>
              <a:t>1). </a:t>
            </a:r>
            <a:r>
              <a:rPr lang="fi-FI" sz="2000" dirty="0">
                <a:solidFill>
                  <a:schemeClr val="tx1"/>
                </a:solidFill>
              </a:rPr>
              <a:t>Sosialisasi Perizinan pada DPMPTSP Kota</a:t>
            </a:r>
            <a:r>
              <a:rPr lang="id-ID" sz="2000" dirty="0">
                <a:solidFill>
                  <a:schemeClr val="tx1"/>
                </a:solidFill>
              </a:rPr>
              <a:t> Mercure;</a:t>
            </a:r>
          </a:p>
          <a:p>
            <a:pPr marL="355600" indent="-355600" eaLnBrk="1" hangingPunct="1">
              <a:tabLst>
                <a:tab pos="355600" algn="l"/>
              </a:tabLst>
              <a:defRPr/>
            </a:pPr>
            <a:r>
              <a:rPr lang="id-ID" sz="2000" dirty="0">
                <a:solidFill>
                  <a:schemeClr val="tx1"/>
                </a:solidFill>
              </a:rPr>
              <a:t>2).	Sosialisasi/</a:t>
            </a:r>
            <a:r>
              <a:rPr lang="id-ID" sz="2000" dirty="0" err="1">
                <a:solidFill>
                  <a:schemeClr val="tx1"/>
                </a:solidFill>
              </a:rPr>
              <a:t>pengkomunikasian</a:t>
            </a:r>
            <a:r>
              <a:rPr lang="id-ID" sz="2000" dirty="0">
                <a:solidFill>
                  <a:schemeClr val="tx1"/>
                </a:solidFill>
              </a:rPr>
              <a:t> kepada masyarakat dilakukan melalui penempelan/pemasangan informasi di area publik. Hal ini dapat dilihat pada anjungan DPMPTSP pada saat masyarakat ingin mengetahui sudah sejauh mana proses pengajuan perizinan. Melalui anjungan tersebut dapat terlihat pelayanan perizinan yang telah selesai.</a:t>
            </a:r>
          </a:p>
          <a:p>
            <a:pPr marL="355600" indent="-355600" eaLnBrk="1" hangingPunct="1">
              <a:tabLst>
                <a:tab pos="355600" algn="l"/>
              </a:tabLst>
              <a:defRPr/>
            </a:pPr>
            <a:r>
              <a:rPr lang="id-ID" sz="2000" dirty="0">
                <a:solidFill>
                  <a:schemeClr val="tx1"/>
                </a:solidFill>
              </a:rPr>
              <a:t>3).	Mall Pelayanan Publik / MPP bertempat di Lippo Plaza telah di sosialisakan tanggal 17 Juli 2018 bertempat di Ruang Rapat Sri Baduga balaikota Mercure. </a:t>
            </a:r>
            <a:r>
              <a:rPr lang="id-ID" sz="2000" dirty="0" err="1">
                <a:solidFill>
                  <a:schemeClr val="tx1"/>
                </a:solidFill>
              </a:rPr>
              <a:t>Mall</a:t>
            </a:r>
            <a:r>
              <a:rPr lang="id-ID" sz="2000" dirty="0">
                <a:solidFill>
                  <a:schemeClr val="tx1"/>
                </a:solidFill>
              </a:rPr>
              <a:t> Pelayanan Publik akan diresmikan tanggal 26 Agustus 2019 oleh Presiden Joko Widodo.</a:t>
            </a:r>
          </a:p>
          <a:p>
            <a:pPr eaLnBrk="1" hangingPunct="1">
              <a:tabLst>
                <a:tab pos="355600" algn="l"/>
              </a:tabLst>
              <a:defRPr/>
            </a:pPr>
            <a:r>
              <a:rPr lang="id-ID" sz="2000" dirty="0">
                <a:solidFill>
                  <a:schemeClr val="tx1"/>
                </a:solidFill>
              </a:rPr>
              <a:t>4). </a:t>
            </a:r>
            <a:r>
              <a:rPr lang="it-IT" sz="2000" dirty="0">
                <a:solidFill>
                  <a:schemeClr val="tx1"/>
                </a:solidFill>
              </a:rPr>
              <a:t>Sosialisasi Perwali No 94 Thn 2016 tanggal 29 Maret 201</a:t>
            </a:r>
            <a:r>
              <a:rPr lang="id-ID" sz="2000" dirty="0">
                <a:solidFill>
                  <a:schemeClr val="tx1"/>
                </a:solidFill>
              </a:rPr>
              <a:t>7;</a:t>
            </a:r>
            <a:endParaRPr lang="en-US" sz="2000" dirty="0">
              <a:solidFill>
                <a:schemeClr val="tx1"/>
              </a:solidFill>
            </a:endParaRPr>
          </a:p>
          <a:p>
            <a:pPr marL="355600" indent="-355600" algn="just" eaLnBrk="1" hangingPunct="1">
              <a:defRPr/>
            </a:pPr>
            <a:r>
              <a:rPr lang="id-ID" sz="2000" dirty="0">
                <a:solidFill>
                  <a:schemeClr val="tx1"/>
                </a:solidFill>
              </a:rPr>
              <a:t>5).</a:t>
            </a:r>
            <a:r>
              <a:rPr lang="en-US" sz="2000" dirty="0" err="1">
                <a:solidFill>
                  <a:schemeClr val="tx1"/>
                </a:solidFill>
              </a:rPr>
              <a:t>Pemasangan</a:t>
            </a:r>
            <a:r>
              <a:rPr lang="en-US" sz="2000" dirty="0">
                <a:solidFill>
                  <a:schemeClr val="tx1"/>
                </a:solidFill>
              </a:rPr>
              <a:t> </a:t>
            </a:r>
            <a:r>
              <a:rPr lang="en-US" sz="2000" dirty="0" err="1">
                <a:solidFill>
                  <a:schemeClr val="tx1"/>
                </a:solidFill>
              </a:rPr>
              <a:t>pelayanan</a:t>
            </a:r>
            <a:r>
              <a:rPr lang="en-US" sz="2000" dirty="0">
                <a:solidFill>
                  <a:schemeClr val="tx1"/>
                </a:solidFill>
              </a:rPr>
              <a:t> </a:t>
            </a:r>
            <a:r>
              <a:rPr lang="en-US" sz="2000" dirty="0" err="1">
                <a:solidFill>
                  <a:schemeClr val="tx1"/>
                </a:solidFill>
              </a:rPr>
              <a:t>perizinan</a:t>
            </a:r>
            <a:r>
              <a:rPr lang="en-US" sz="2000" dirty="0">
                <a:solidFill>
                  <a:schemeClr val="tx1"/>
                </a:solidFill>
              </a:rPr>
              <a:t> </a:t>
            </a:r>
            <a:r>
              <a:rPr lang="en-US" sz="2000" dirty="0" err="1">
                <a:solidFill>
                  <a:schemeClr val="tx1"/>
                </a:solidFill>
              </a:rPr>
              <a:t>pada</a:t>
            </a:r>
            <a:r>
              <a:rPr lang="en-US" sz="2000" dirty="0">
                <a:solidFill>
                  <a:schemeClr val="tx1"/>
                </a:solidFill>
              </a:rPr>
              <a:t> DPMPTSP </a:t>
            </a:r>
            <a:r>
              <a:rPr lang="en-US" sz="2000" dirty="0" err="1">
                <a:solidFill>
                  <a:schemeClr val="tx1"/>
                </a:solidFill>
              </a:rPr>
              <a:t>pada</a:t>
            </a:r>
            <a:r>
              <a:rPr lang="en-US" sz="2000" dirty="0">
                <a:solidFill>
                  <a:schemeClr val="tx1"/>
                </a:solidFill>
              </a:rPr>
              <a:t> </a:t>
            </a:r>
            <a:r>
              <a:rPr lang="en-US" sz="2000" dirty="0" err="1">
                <a:solidFill>
                  <a:schemeClr val="tx1"/>
                </a:solidFill>
              </a:rPr>
              <a:t>papan</a:t>
            </a:r>
            <a:r>
              <a:rPr lang="en-US" sz="2000" dirty="0">
                <a:solidFill>
                  <a:schemeClr val="tx1"/>
                </a:solidFill>
              </a:rPr>
              <a:t> </a:t>
            </a:r>
            <a:r>
              <a:rPr lang="en-US" sz="2000" dirty="0" err="1">
                <a:solidFill>
                  <a:schemeClr val="tx1"/>
                </a:solidFill>
              </a:rPr>
              <a:t>pengumuman</a:t>
            </a:r>
            <a:endParaRPr lang="en-US" sz="2000" dirty="0">
              <a:solidFill>
                <a:schemeClr val="tx1"/>
              </a:solidFill>
            </a:endParaRPr>
          </a:p>
          <a:p>
            <a:pPr marL="355600" indent="-355600" algn="just" eaLnBrk="1" hangingPunct="1">
              <a:defRPr/>
            </a:pPr>
            <a:r>
              <a:rPr lang="id-ID" sz="2000" dirty="0">
                <a:solidFill>
                  <a:schemeClr val="tx1"/>
                </a:solidFill>
              </a:rPr>
              <a:t>6). Sosialisasi IAC pada bulan Maret 2017 dalam bentuk forum dan gelar pengawasan, Sosialisasi dilaksanakan pada tanggal 14 Maret 2017 bersamaan dengan gelar pengawasan dengan peserta seluruh pimpinan perangkat daerah, IAC disampaikan dalam bentuk sosialisasi dan diskusi. </a:t>
            </a:r>
            <a:endParaRPr lang="en-US" sz="2000" dirty="0">
              <a:solidFill>
                <a:schemeClr val="tx1"/>
              </a:solidFill>
            </a:endParaRPr>
          </a:p>
          <a:p>
            <a:pPr eaLnBrk="1" hangingPunct="1">
              <a:defRPr/>
            </a:pPr>
            <a:endParaRPr lang="en-US" sz="2000" dirty="0">
              <a:solidFill>
                <a:schemeClr val="tx1"/>
              </a:solidFill>
            </a:endParaRPr>
          </a:p>
        </p:txBody>
      </p:sp>
      <p:sp>
        <p:nvSpPr>
          <p:cNvPr id="7" name="Title 7"/>
          <p:cNvSpPr txBox="1">
            <a:spLocks/>
          </p:cNvSpPr>
          <p:nvPr/>
        </p:nvSpPr>
        <p:spPr bwMode="grayWhite">
          <a:xfrm>
            <a:off x="650875" y="620713"/>
            <a:ext cx="3921125" cy="417512"/>
          </a:xfrm>
          <a:prstGeom prst="rect">
            <a:avLst/>
          </a:prstGeom>
        </p:spPr>
        <p:txBody>
          <a:bodyPr anchor="ctr">
            <a:normAutofit fontScale="925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defRPr/>
            </a:pPr>
            <a:r>
              <a:rPr lang="id-ID" sz="3200" b="0" i="1">
                <a:solidFill>
                  <a:schemeClr val="tx1"/>
                </a:solidFill>
                <a:latin typeface="Bahnschrift Light SemiCondensed" pitchFamily="34" charset="0"/>
              </a:rPr>
              <a:t> </a:t>
            </a:r>
            <a:endParaRPr lang="ru-RU" sz="3200" b="0" i="1" dirty="0">
              <a:solidFill>
                <a:schemeClr val="tx1"/>
              </a:solidFill>
              <a:latin typeface="Bahnschrift Light SemiCondensed" pitchFamily="34" charset="0"/>
            </a:endParaRPr>
          </a:p>
        </p:txBody>
      </p:sp>
    </p:spTree>
    <p:extLst>
      <p:ext uri="{BB962C8B-B14F-4D97-AF65-F5344CB8AC3E}">
        <p14:creationId xmlns:p14="http://schemas.microsoft.com/office/powerpoint/2010/main" val="1456892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7"/>
          <p:cNvSpPr txBox="1">
            <a:spLocks/>
          </p:cNvSpPr>
          <p:nvPr/>
        </p:nvSpPr>
        <p:spPr bwMode="grayWhite">
          <a:xfrm>
            <a:off x="127000" y="48913"/>
            <a:ext cx="8970963" cy="768650"/>
          </a:xfrm>
          <a:prstGeom prst="rect">
            <a:avLst/>
          </a:prstGeom>
          <a:noFill/>
          <a:ln w="9525">
            <a:solidFill>
              <a:srgbClr val="000000"/>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600" u="sng" dirty="0">
                <a:latin typeface="Bahnschrift Light SemiCondensed" panose="020B0502040204020203" pitchFamily="34" charset="0"/>
              </a:rPr>
              <a:t>4.2. </a:t>
            </a:r>
            <a:r>
              <a:rPr lang="en-US" altLang="en-US" sz="3600" u="sng" dirty="0" err="1">
                <a:latin typeface="Bahnschrift Light SemiCondensed" panose="020B0502040204020203" pitchFamily="34" charset="0"/>
              </a:rPr>
              <a:t>Komunikasi</a:t>
            </a:r>
            <a:r>
              <a:rPr lang="en-US" altLang="en-US" sz="3600" u="sng" dirty="0">
                <a:latin typeface="Bahnschrift Light SemiCondensed" panose="020B0502040204020203" pitchFamily="34" charset="0"/>
              </a:rPr>
              <a:t> yang </a:t>
            </a:r>
            <a:r>
              <a:rPr lang="en-US" altLang="en-US" sz="3600" u="sng" dirty="0" err="1">
                <a:latin typeface="Bahnschrift Light SemiCondensed" panose="020B0502040204020203" pitchFamily="34" charset="0"/>
              </a:rPr>
              <a:t>Efektif</a:t>
            </a:r>
            <a:endParaRPr lang="ru-RU" altLang="en-US" sz="3600" b="1" u="sng" dirty="0">
              <a:latin typeface="Bahnschrift Light SemiCondensed" panose="020B0502040204020203" pitchFamily="34" charset="0"/>
            </a:endParaRPr>
          </a:p>
        </p:txBody>
      </p:sp>
      <p:sp>
        <p:nvSpPr>
          <p:cNvPr id="9" name="Rectangle 8"/>
          <p:cNvSpPr/>
          <p:nvPr/>
        </p:nvSpPr>
        <p:spPr>
          <a:xfrm>
            <a:off x="127000" y="817563"/>
            <a:ext cx="9021763" cy="6027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chemeClr val="tx1"/>
                </a:solidFill>
              </a:rPr>
              <a:t>Level 3</a:t>
            </a:r>
            <a:endParaRPr lang="en-US" sz="1600" b="1" dirty="0">
              <a:solidFill>
                <a:schemeClr val="tx1"/>
              </a:solidFill>
            </a:endParaRPr>
          </a:p>
          <a:p>
            <a:pPr eaLnBrk="1" hangingPunct="1">
              <a:defRPr/>
            </a:pPr>
            <a:endParaRPr lang="en-US" sz="800" b="1" dirty="0">
              <a:solidFill>
                <a:schemeClr val="tx1"/>
              </a:solidFill>
            </a:endParaRPr>
          </a:p>
          <a:p>
            <a:pPr marL="342900" indent="-342900" algn="just" eaLnBrk="1" hangingPunct="1">
              <a:buFontTx/>
              <a:buAutoNum type="arabicParenR"/>
              <a:defRPr/>
            </a:pPr>
            <a:r>
              <a:rPr lang="en-US" sz="2000" dirty="0" err="1">
                <a:solidFill>
                  <a:schemeClr val="tx1"/>
                </a:solidFill>
              </a:rPr>
              <a:t>Keputusan</a:t>
            </a:r>
            <a:r>
              <a:rPr lang="en-US" sz="2000" dirty="0">
                <a:solidFill>
                  <a:schemeClr val="tx1"/>
                </a:solidFill>
              </a:rPr>
              <a:t> </a:t>
            </a:r>
            <a:r>
              <a:rPr lang="en-US" sz="2000" dirty="0" err="1">
                <a:solidFill>
                  <a:schemeClr val="tx1"/>
                </a:solidFill>
              </a:rPr>
              <a:t>Kepala</a:t>
            </a:r>
            <a:r>
              <a:rPr lang="en-US" sz="2000" dirty="0">
                <a:solidFill>
                  <a:schemeClr val="tx1"/>
                </a:solidFill>
              </a:rPr>
              <a:t> BPPTPM No. 072-1046-BPPTPM </a:t>
            </a:r>
            <a:r>
              <a:rPr lang="en-US" sz="2000" dirty="0" err="1">
                <a:solidFill>
                  <a:schemeClr val="tx1"/>
                </a:solidFill>
              </a:rPr>
              <a:t>tentang</a:t>
            </a:r>
            <a:r>
              <a:rPr lang="en-US" sz="2000" dirty="0">
                <a:solidFill>
                  <a:schemeClr val="tx1"/>
                </a:solidFill>
              </a:rPr>
              <a:t> </a:t>
            </a:r>
            <a:r>
              <a:rPr lang="en-US" sz="2000" dirty="0" err="1">
                <a:solidFill>
                  <a:schemeClr val="tx1"/>
                </a:solidFill>
              </a:rPr>
              <a:t>Hasil</a:t>
            </a:r>
            <a:r>
              <a:rPr lang="en-US" sz="2000" dirty="0">
                <a:solidFill>
                  <a:schemeClr val="tx1"/>
                </a:solidFill>
              </a:rPr>
              <a:t> Survey </a:t>
            </a:r>
            <a:r>
              <a:rPr lang="en-US" sz="2000" dirty="0" err="1">
                <a:solidFill>
                  <a:schemeClr val="tx1"/>
                </a:solidFill>
              </a:rPr>
              <a:t>kepuasan</a:t>
            </a:r>
            <a:r>
              <a:rPr lang="en-US" sz="2000" dirty="0">
                <a:solidFill>
                  <a:schemeClr val="tx1"/>
                </a:solidFill>
              </a:rPr>
              <a:t> </a:t>
            </a:r>
            <a:r>
              <a:rPr lang="en-US" sz="2000" dirty="0" err="1">
                <a:solidFill>
                  <a:schemeClr val="tx1"/>
                </a:solidFill>
              </a:rPr>
              <a:t>Masyarakat</a:t>
            </a:r>
            <a:r>
              <a:rPr lang="en-US" sz="2000" dirty="0">
                <a:solidFill>
                  <a:schemeClr val="tx1"/>
                </a:solidFill>
              </a:rPr>
              <a:t> </a:t>
            </a:r>
            <a:r>
              <a:rPr lang="en-US" sz="2000" dirty="0" err="1">
                <a:solidFill>
                  <a:schemeClr val="tx1"/>
                </a:solidFill>
              </a:rPr>
              <a:t>terhadap</a:t>
            </a:r>
            <a:r>
              <a:rPr lang="en-US" sz="2000" dirty="0">
                <a:solidFill>
                  <a:schemeClr val="tx1"/>
                </a:solidFill>
              </a:rPr>
              <a:t> </a:t>
            </a:r>
            <a:r>
              <a:rPr lang="en-US" sz="2000" dirty="0" err="1">
                <a:solidFill>
                  <a:schemeClr val="tx1"/>
                </a:solidFill>
              </a:rPr>
              <a:t>penyelenggaraan</a:t>
            </a:r>
            <a:r>
              <a:rPr lang="en-US" sz="2000" dirty="0">
                <a:solidFill>
                  <a:schemeClr val="tx1"/>
                </a:solidFill>
              </a:rPr>
              <a:t> </a:t>
            </a:r>
            <a:r>
              <a:rPr lang="en-US" sz="2000" dirty="0" err="1">
                <a:solidFill>
                  <a:schemeClr val="tx1"/>
                </a:solidFill>
              </a:rPr>
              <a:t>layanan</a:t>
            </a:r>
            <a:r>
              <a:rPr lang="en-US" sz="2000" dirty="0">
                <a:solidFill>
                  <a:schemeClr val="tx1"/>
                </a:solidFill>
              </a:rPr>
              <a:t> </a:t>
            </a:r>
            <a:r>
              <a:rPr lang="en-US" sz="2000" dirty="0" err="1">
                <a:solidFill>
                  <a:schemeClr val="tx1"/>
                </a:solidFill>
              </a:rPr>
              <a:t>publik</a:t>
            </a:r>
            <a:r>
              <a:rPr lang="en-US" sz="2000" dirty="0">
                <a:solidFill>
                  <a:schemeClr val="tx1"/>
                </a:solidFill>
              </a:rPr>
              <a:t> di BPPTPM </a:t>
            </a:r>
          </a:p>
          <a:p>
            <a:pPr marL="342900" indent="-342900" algn="just" eaLnBrk="1" hangingPunct="1">
              <a:buFontTx/>
              <a:buAutoNum type="arabicParenR"/>
              <a:defRPr/>
            </a:pPr>
            <a:r>
              <a:rPr lang="en-US" sz="2000" dirty="0">
                <a:solidFill>
                  <a:schemeClr val="tx1"/>
                </a:solidFill>
              </a:rPr>
              <a:t>Uji </a:t>
            </a:r>
            <a:r>
              <a:rPr lang="en-US" sz="2000" dirty="0" err="1">
                <a:solidFill>
                  <a:schemeClr val="tx1"/>
                </a:solidFill>
              </a:rPr>
              <a:t>petik</a:t>
            </a:r>
            <a:r>
              <a:rPr lang="en-US" sz="2000" dirty="0">
                <a:solidFill>
                  <a:schemeClr val="tx1"/>
                </a:solidFill>
              </a:rPr>
              <a:t> </a:t>
            </a:r>
            <a:r>
              <a:rPr lang="en-US" sz="2000" dirty="0" err="1">
                <a:solidFill>
                  <a:schemeClr val="tx1"/>
                </a:solidFill>
              </a:rPr>
              <a:t>atas</a:t>
            </a:r>
            <a:r>
              <a:rPr lang="en-US" sz="2000" dirty="0">
                <a:solidFill>
                  <a:schemeClr val="tx1"/>
                </a:solidFill>
              </a:rPr>
              <a:t> </a:t>
            </a:r>
            <a:r>
              <a:rPr lang="en-US" sz="2000" dirty="0" err="1">
                <a:solidFill>
                  <a:schemeClr val="tx1"/>
                </a:solidFill>
              </a:rPr>
              <a:t>pengaduan</a:t>
            </a:r>
            <a:r>
              <a:rPr lang="en-US" sz="2000" dirty="0">
                <a:solidFill>
                  <a:schemeClr val="tx1"/>
                </a:solidFill>
              </a:rPr>
              <a:t> </a:t>
            </a:r>
            <a:r>
              <a:rPr lang="en-US" sz="2000" dirty="0" err="1">
                <a:solidFill>
                  <a:schemeClr val="tx1"/>
                </a:solidFill>
              </a:rPr>
              <a:t>masyarakat</a:t>
            </a:r>
            <a:r>
              <a:rPr lang="en-US" sz="2000" dirty="0">
                <a:solidFill>
                  <a:schemeClr val="tx1"/>
                </a:solidFill>
              </a:rPr>
              <a:t> yang </a:t>
            </a:r>
            <a:r>
              <a:rPr lang="en-US" sz="2000" dirty="0" err="1">
                <a:solidFill>
                  <a:schemeClr val="tx1"/>
                </a:solidFill>
              </a:rPr>
              <a:t>disampaikan</a:t>
            </a:r>
            <a:r>
              <a:rPr lang="en-US" sz="2000" dirty="0">
                <a:solidFill>
                  <a:schemeClr val="tx1"/>
                </a:solidFill>
              </a:rPr>
              <a:t> </a:t>
            </a:r>
            <a:r>
              <a:rPr lang="en-US" sz="2000" dirty="0" err="1">
                <a:solidFill>
                  <a:schemeClr val="tx1"/>
                </a:solidFill>
              </a:rPr>
              <a:t>melalui</a:t>
            </a:r>
            <a:r>
              <a:rPr lang="en-US" sz="2000" dirty="0">
                <a:solidFill>
                  <a:schemeClr val="tx1"/>
                </a:solidFill>
              </a:rPr>
              <a:t> </a:t>
            </a:r>
            <a:r>
              <a:rPr lang="en-US" sz="2000" dirty="0" err="1">
                <a:solidFill>
                  <a:schemeClr val="tx1"/>
                </a:solidFill>
              </a:rPr>
              <a:t>aplikasi</a:t>
            </a:r>
            <a:r>
              <a:rPr lang="en-US" sz="2000" dirty="0">
                <a:solidFill>
                  <a:schemeClr val="tx1"/>
                </a:solidFill>
              </a:rPr>
              <a:t> </a:t>
            </a:r>
            <a:r>
              <a:rPr lang="id-ID" sz="2000" dirty="0" err="1">
                <a:solidFill>
                  <a:schemeClr val="tx1"/>
                </a:solidFill>
              </a:rPr>
              <a:t>Sibadra</a:t>
            </a:r>
            <a:r>
              <a:rPr lang="id-ID" sz="2000" dirty="0">
                <a:solidFill>
                  <a:schemeClr val="tx1"/>
                </a:solidFill>
              </a:rPr>
              <a:t> (Sistem </a:t>
            </a:r>
            <a:r>
              <a:rPr lang="id-ID" sz="2000" dirty="0" err="1">
                <a:solidFill>
                  <a:schemeClr val="tx1"/>
                </a:solidFill>
              </a:rPr>
              <a:t>Informsi</a:t>
            </a:r>
            <a:r>
              <a:rPr lang="id-ID" sz="2000" dirty="0">
                <a:solidFill>
                  <a:schemeClr val="tx1"/>
                </a:solidFill>
              </a:rPr>
              <a:t> Berbagi Aduan dan Saran)</a:t>
            </a:r>
            <a:r>
              <a:rPr lang="en-US" sz="2000" dirty="0">
                <a:solidFill>
                  <a:schemeClr val="tx1"/>
                </a:solidFill>
              </a:rPr>
              <a:t> yang </a:t>
            </a:r>
            <a:r>
              <a:rPr lang="en-US" sz="2000" dirty="0" err="1">
                <a:solidFill>
                  <a:schemeClr val="tx1"/>
                </a:solidFill>
              </a:rPr>
              <a:t>langsung</a:t>
            </a:r>
            <a:r>
              <a:rPr lang="en-US" sz="2000" dirty="0">
                <a:solidFill>
                  <a:schemeClr val="tx1"/>
                </a:solidFill>
              </a:rPr>
              <a:t> </a:t>
            </a:r>
            <a:r>
              <a:rPr lang="en-US" sz="2000" dirty="0" err="1">
                <a:solidFill>
                  <a:schemeClr val="tx1"/>
                </a:solidFill>
              </a:rPr>
              <a:t>ditindaklanjuti</a:t>
            </a:r>
            <a:r>
              <a:rPr lang="en-US" sz="2000" dirty="0">
                <a:solidFill>
                  <a:schemeClr val="tx1"/>
                </a:solidFill>
              </a:rPr>
              <a:t> oleh OPD </a:t>
            </a:r>
            <a:r>
              <a:rPr lang="en-US" sz="2000" dirty="0" err="1">
                <a:solidFill>
                  <a:schemeClr val="tx1"/>
                </a:solidFill>
              </a:rPr>
              <a:t>bersangkutan</a:t>
            </a:r>
            <a:r>
              <a:rPr lang="id-ID" sz="2000" dirty="0">
                <a:solidFill>
                  <a:schemeClr val="tx1"/>
                </a:solidFill>
              </a:rPr>
              <a:t>.</a:t>
            </a:r>
          </a:p>
          <a:p>
            <a:pPr marL="342900" indent="-342900" algn="just" eaLnBrk="1" hangingPunct="1">
              <a:buFontTx/>
              <a:buAutoNum type="arabicParenR"/>
              <a:defRPr/>
            </a:pPr>
            <a:r>
              <a:rPr lang="id-ID" sz="2000" dirty="0">
                <a:solidFill>
                  <a:schemeClr val="tx1"/>
                </a:solidFill>
              </a:rPr>
              <a:t>Dengan telah dilaksanakan PMPRB pada Pemerintah Kota Mercure, Inspektorat Kota Mercure telah melakukan komunikasi </a:t>
            </a:r>
            <a:r>
              <a:rPr lang="en-US" sz="2000" dirty="0" err="1">
                <a:solidFill>
                  <a:schemeClr val="tx1"/>
                </a:solidFill>
              </a:rPr>
              <a:t>kepada</a:t>
            </a:r>
            <a:r>
              <a:rPr lang="en-US" sz="2000" dirty="0">
                <a:solidFill>
                  <a:schemeClr val="tx1"/>
                </a:solidFill>
              </a:rPr>
              <a:t> </a:t>
            </a:r>
            <a:r>
              <a:rPr lang="en-US" sz="2000" dirty="0" err="1">
                <a:solidFill>
                  <a:schemeClr val="tx1"/>
                </a:solidFill>
              </a:rPr>
              <a:t>Kementerian</a:t>
            </a:r>
            <a:r>
              <a:rPr lang="en-US" sz="2000" dirty="0">
                <a:solidFill>
                  <a:schemeClr val="tx1"/>
                </a:solidFill>
              </a:rPr>
              <a:t> PAN RB </a:t>
            </a:r>
            <a:r>
              <a:rPr lang="en-US" sz="2000" dirty="0" err="1">
                <a:solidFill>
                  <a:schemeClr val="tx1"/>
                </a:solidFill>
              </a:rPr>
              <a:t>melalui</a:t>
            </a:r>
            <a:r>
              <a:rPr lang="en-US" sz="2000" dirty="0">
                <a:solidFill>
                  <a:schemeClr val="tx1"/>
                </a:solidFill>
              </a:rPr>
              <a:t> e-mail </a:t>
            </a:r>
            <a:r>
              <a:rPr lang="id-ID" sz="2000" dirty="0">
                <a:solidFill>
                  <a:schemeClr val="tx1"/>
                </a:solidFill>
              </a:rPr>
              <a:t>untuk</a:t>
            </a:r>
            <a:r>
              <a:rPr lang="en-US" sz="2000" dirty="0">
                <a:solidFill>
                  <a:schemeClr val="tx1"/>
                </a:solidFill>
              </a:rPr>
              <a:t> </a:t>
            </a:r>
            <a:r>
              <a:rPr lang="en-US" sz="2000" dirty="0" err="1">
                <a:solidFill>
                  <a:schemeClr val="tx1"/>
                </a:solidFill>
              </a:rPr>
              <a:t>mendapatkan</a:t>
            </a:r>
            <a:r>
              <a:rPr lang="en-US" sz="2000" dirty="0">
                <a:solidFill>
                  <a:schemeClr val="tx1"/>
                </a:solidFill>
              </a:rPr>
              <a:t> ID </a:t>
            </a:r>
            <a:r>
              <a:rPr lang="en-US" sz="2000" dirty="0" err="1">
                <a:solidFill>
                  <a:schemeClr val="tx1"/>
                </a:solidFill>
              </a:rPr>
              <a:t>dan</a:t>
            </a:r>
            <a:r>
              <a:rPr lang="en-US" sz="2000" dirty="0">
                <a:solidFill>
                  <a:schemeClr val="tx1"/>
                </a:solidFill>
              </a:rPr>
              <a:t> </a:t>
            </a:r>
            <a:r>
              <a:rPr lang="en-US" sz="2000" dirty="0" err="1">
                <a:solidFill>
                  <a:schemeClr val="tx1"/>
                </a:solidFill>
              </a:rPr>
              <a:t>sandi</a:t>
            </a:r>
            <a:r>
              <a:rPr lang="en-US" sz="2000" dirty="0">
                <a:solidFill>
                  <a:schemeClr val="tx1"/>
                </a:solidFill>
              </a:rPr>
              <a:t> </a:t>
            </a:r>
            <a:r>
              <a:rPr lang="en-US" sz="2000" dirty="0" err="1">
                <a:solidFill>
                  <a:schemeClr val="tx1"/>
                </a:solidFill>
              </a:rPr>
              <a:t>pengguna</a:t>
            </a:r>
            <a:r>
              <a:rPr lang="en-US" sz="2000" dirty="0">
                <a:solidFill>
                  <a:schemeClr val="tx1"/>
                </a:solidFill>
              </a:rPr>
              <a:t> </a:t>
            </a:r>
            <a:r>
              <a:rPr lang="id-ID" sz="2000" dirty="0">
                <a:solidFill>
                  <a:schemeClr val="tx1"/>
                </a:solidFill>
              </a:rPr>
              <a:t>yang akan digunakan oleh </a:t>
            </a:r>
            <a:r>
              <a:rPr lang="id-ID" sz="2000" dirty="0" err="1">
                <a:solidFill>
                  <a:schemeClr val="tx1"/>
                </a:solidFill>
              </a:rPr>
              <a:t>admin</a:t>
            </a:r>
            <a:r>
              <a:rPr lang="id-ID" sz="2000" dirty="0">
                <a:solidFill>
                  <a:schemeClr val="tx1"/>
                </a:solidFill>
              </a:rPr>
              <a:t> untuk Log </a:t>
            </a:r>
            <a:r>
              <a:rPr lang="id-ID" sz="2000" dirty="0" err="1">
                <a:solidFill>
                  <a:schemeClr val="tx1"/>
                </a:solidFill>
              </a:rPr>
              <a:t>in</a:t>
            </a:r>
            <a:r>
              <a:rPr lang="id-ID" sz="2000" dirty="0">
                <a:solidFill>
                  <a:schemeClr val="tx1"/>
                </a:solidFill>
              </a:rPr>
              <a:t> pada aplikasi PMPRB.</a:t>
            </a:r>
          </a:p>
          <a:p>
            <a:pPr marL="342900" indent="-342900" algn="just" eaLnBrk="1" hangingPunct="1">
              <a:buFontTx/>
              <a:buAutoNum type="arabicParenR"/>
              <a:defRPr/>
            </a:pPr>
            <a:r>
              <a:rPr lang="id-ID" sz="2000" dirty="0">
                <a:solidFill>
                  <a:schemeClr val="tx1"/>
                </a:solidFill>
              </a:rPr>
              <a:t>Inspektorat Kota Mercure telah menyelenggarakan Gelar Pengawasan pada tanggal 17 Maret 2017. Gelar pengawasan ini menyampaikan hasil pengawasan yang dilakukan oleh APIP Kota Mercure, disampaikan juga hasil pengawasan yang dilakukan oleh BPK RI Perwakilan Provinsi Jawa Barat dan Inspektorat Provinsi Jawa Barat. Acara Gelar Pengawasan ini dihadiri oleh seluruh Perangkat Daerah di Lingkungan Pemerintah Kota Mercure.</a:t>
            </a:r>
          </a:p>
          <a:p>
            <a:pPr eaLnBrk="1" hangingPunct="1">
              <a:defRPr/>
            </a:pPr>
            <a:endParaRPr lang="en-US" dirty="0">
              <a:solidFill>
                <a:schemeClr val="tx1"/>
              </a:solidFill>
            </a:endParaRPr>
          </a:p>
          <a:p>
            <a:pPr eaLnBrk="1" hangingPunct="1">
              <a:defRPr/>
            </a:pPr>
            <a:endParaRPr lang="en-US" sz="1400" dirty="0">
              <a:solidFill>
                <a:schemeClr val="tx1"/>
              </a:solidFill>
            </a:endParaRPr>
          </a:p>
        </p:txBody>
      </p:sp>
      <p:sp>
        <p:nvSpPr>
          <p:cNvPr id="7" name="Title 7"/>
          <p:cNvSpPr txBox="1">
            <a:spLocks/>
          </p:cNvSpPr>
          <p:nvPr/>
        </p:nvSpPr>
        <p:spPr bwMode="grayWhite">
          <a:xfrm>
            <a:off x="650875" y="620713"/>
            <a:ext cx="3921125" cy="417512"/>
          </a:xfrm>
          <a:prstGeom prst="rect">
            <a:avLst/>
          </a:prstGeom>
        </p:spPr>
        <p:txBody>
          <a:bodyPr anchor="ctr">
            <a:normAutofit fontScale="92500" lnSpcReduction="20000"/>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pPr>
              <a:defRPr/>
            </a:pPr>
            <a:r>
              <a:rPr lang="id-ID" sz="3200" b="0" i="1">
                <a:solidFill>
                  <a:schemeClr val="tx1"/>
                </a:solidFill>
                <a:latin typeface="Bahnschrift Light SemiCondensed" pitchFamily="34" charset="0"/>
              </a:rPr>
              <a:t> </a:t>
            </a:r>
            <a:endParaRPr lang="ru-RU" sz="3200" b="0" i="1" dirty="0">
              <a:solidFill>
                <a:schemeClr val="tx1"/>
              </a:solidFill>
              <a:latin typeface="Bahnschrift Light SemiCondensed" pitchFamily="34" charset="0"/>
            </a:endParaRPr>
          </a:p>
        </p:txBody>
      </p:sp>
    </p:spTree>
    <p:extLst>
      <p:ext uri="{BB962C8B-B14F-4D97-AF65-F5344CB8AC3E}">
        <p14:creationId xmlns:p14="http://schemas.microsoft.com/office/powerpoint/2010/main" val="23525464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7"/>
          <p:cNvSpPr txBox="1">
            <a:spLocks/>
          </p:cNvSpPr>
          <p:nvPr/>
        </p:nvSpPr>
        <p:spPr bwMode="grayWhite">
          <a:xfrm>
            <a:off x="-20638" y="46038"/>
            <a:ext cx="91186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600" u="sng">
                <a:latin typeface="Bahnschrift Light SemiCondensed" panose="020B0502040204020203" pitchFamily="34" charset="0"/>
              </a:rPr>
              <a:t>5.1 Pemantauan Berkelanjutan</a:t>
            </a:r>
            <a:endParaRPr lang="ru-RU" altLang="en-US" sz="3600" b="1" u="sng">
              <a:latin typeface="Bahnschrift Light SemiCondensed" panose="020B0502040204020203" pitchFamily="34" charset="0"/>
            </a:endParaRPr>
          </a:p>
        </p:txBody>
      </p:sp>
      <p:sp>
        <p:nvSpPr>
          <p:cNvPr id="3" name="Rectangle 2"/>
          <p:cNvSpPr/>
          <p:nvPr/>
        </p:nvSpPr>
        <p:spPr>
          <a:xfrm>
            <a:off x="84138" y="765175"/>
            <a:ext cx="9002712" cy="3140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chemeClr val="tx1"/>
                </a:solidFill>
              </a:rPr>
              <a:t>Level 1</a:t>
            </a:r>
            <a:endParaRPr lang="en-US" sz="800" b="1" dirty="0">
              <a:solidFill>
                <a:schemeClr val="tx1"/>
              </a:solidFill>
            </a:endParaRPr>
          </a:p>
          <a:p>
            <a:pPr eaLnBrk="1" hangingPunct="1">
              <a:defRPr/>
            </a:pPr>
            <a:endParaRPr lang="en-US" sz="800" dirty="0">
              <a:solidFill>
                <a:schemeClr val="tx1"/>
              </a:solidFill>
            </a:endParaRPr>
          </a:p>
          <a:p>
            <a:pPr marL="342900" indent="-342900" algn="just" eaLnBrk="1" hangingPunct="1">
              <a:buFontTx/>
              <a:buAutoNum type="arabicParenR"/>
              <a:defRPr/>
            </a:pPr>
            <a:r>
              <a:rPr lang="it-IT" dirty="0">
                <a:solidFill>
                  <a:schemeClr val="tx1"/>
                </a:solidFill>
              </a:rPr>
              <a:t>Perwali </a:t>
            </a:r>
            <a:r>
              <a:rPr lang="id-ID" dirty="0">
                <a:solidFill>
                  <a:schemeClr val="tx1"/>
                </a:solidFill>
              </a:rPr>
              <a:t>Kota Mercure </a:t>
            </a:r>
            <a:r>
              <a:rPr lang="it-IT" dirty="0">
                <a:solidFill>
                  <a:schemeClr val="tx1"/>
                </a:solidFill>
              </a:rPr>
              <a:t>No. 8 tahun 2018 tentang Kebijakan Pengawasan Penyelenggaraan Daerah </a:t>
            </a:r>
            <a:r>
              <a:rPr lang="id-ID" dirty="0">
                <a:solidFill>
                  <a:schemeClr val="tx1"/>
                </a:solidFill>
              </a:rPr>
              <a:t>Kota Mercure;</a:t>
            </a:r>
            <a:endParaRPr lang="it-IT" dirty="0">
              <a:solidFill>
                <a:schemeClr val="tx1"/>
              </a:solidFill>
            </a:endParaRPr>
          </a:p>
          <a:p>
            <a:pPr marL="342900" indent="-342900" algn="just" eaLnBrk="1" hangingPunct="1">
              <a:buFontTx/>
              <a:buAutoNum type="arabicParenR"/>
              <a:defRPr/>
            </a:pPr>
            <a:r>
              <a:rPr lang="it-IT" dirty="0">
                <a:solidFill>
                  <a:schemeClr val="tx1"/>
                </a:solidFill>
              </a:rPr>
              <a:t>Perwali </a:t>
            </a:r>
            <a:r>
              <a:rPr lang="id-ID" dirty="0">
                <a:solidFill>
                  <a:schemeClr val="tx1"/>
                </a:solidFill>
              </a:rPr>
              <a:t>Kota Mercure No</a:t>
            </a:r>
            <a:r>
              <a:rPr lang="it-IT" dirty="0">
                <a:solidFill>
                  <a:schemeClr val="tx1"/>
                </a:solidFill>
              </a:rPr>
              <a:t>. 8 Tahun 2015 tentang Kode Etik dan Kode Perilaku Pegawai di Lingkungan Pemkot Mercure</a:t>
            </a:r>
            <a:r>
              <a:rPr lang="id-ID" dirty="0">
                <a:solidFill>
                  <a:schemeClr val="tx1"/>
                </a:solidFill>
              </a:rPr>
              <a:t>;</a:t>
            </a:r>
            <a:endParaRPr lang="it-IT" dirty="0">
              <a:solidFill>
                <a:schemeClr val="tx1"/>
              </a:solidFill>
            </a:endParaRPr>
          </a:p>
          <a:p>
            <a:pPr marL="342900" indent="-342900" algn="just" eaLnBrk="1" hangingPunct="1">
              <a:buFontTx/>
              <a:buAutoNum type="arabicParenR"/>
              <a:defRPr/>
            </a:pPr>
            <a:r>
              <a:rPr lang="en-US" dirty="0">
                <a:solidFill>
                  <a:schemeClr val="tx1"/>
                </a:solidFill>
              </a:rPr>
              <a:t>SOP No.46 </a:t>
            </a:r>
            <a:r>
              <a:rPr lang="en-US" dirty="0" err="1">
                <a:solidFill>
                  <a:schemeClr val="tx1"/>
                </a:solidFill>
              </a:rPr>
              <a:t>Tahun</a:t>
            </a:r>
            <a:r>
              <a:rPr lang="en-US" dirty="0">
                <a:solidFill>
                  <a:schemeClr val="tx1"/>
                </a:solidFill>
              </a:rPr>
              <a:t> 2018 </a:t>
            </a:r>
            <a:r>
              <a:rPr lang="en-US" dirty="0" err="1">
                <a:solidFill>
                  <a:schemeClr val="tx1"/>
                </a:solidFill>
              </a:rPr>
              <a:t>tentang</a:t>
            </a:r>
            <a:r>
              <a:rPr lang="en-US" dirty="0">
                <a:solidFill>
                  <a:schemeClr val="tx1"/>
                </a:solidFill>
              </a:rPr>
              <a:t> </a:t>
            </a:r>
            <a:r>
              <a:rPr lang="en-US" dirty="0" err="1">
                <a:solidFill>
                  <a:schemeClr val="tx1"/>
                </a:solidFill>
              </a:rPr>
              <a:t>Pemantauan</a:t>
            </a:r>
            <a:r>
              <a:rPr lang="en-US" dirty="0">
                <a:solidFill>
                  <a:schemeClr val="tx1"/>
                </a:solidFill>
              </a:rPr>
              <a:t> </a:t>
            </a:r>
            <a:r>
              <a:rPr lang="en-US" dirty="0" err="1">
                <a:solidFill>
                  <a:schemeClr val="tx1"/>
                </a:solidFill>
              </a:rPr>
              <a:t>Tindak</a:t>
            </a:r>
            <a:r>
              <a:rPr lang="en-US" dirty="0">
                <a:solidFill>
                  <a:schemeClr val="tx1"/>
                </a:solidFill>
              </a:rPr>
              <a:t> </a:t>
            </a:r>
            <a:r>
              <a:rPr lang="en-US" dirty="0" err="1">
                <a:solidFill>
                  <a:schemeClr val="tx1"/>
                </a:solidFill>
              </a:rPr>
              <a:t>Lanjut</a:t>
            </a:r>
            <a:r>
              <a:rPr lang="en-US" dirty="0">
                <a:solidFill>
                  <a:schemeClr val="tx1"/>
                </a:solidFill>
              </a:rPr>
              <a:t> </a:t>
            </a:r>
            <a:r>
              <a:rPr lang="en-US" dirty="0" err="1">
                <a:solidFill>
                  <a:schemeClr val="tx1"/>
                </a:solidFill>
              </a:rPr>
              <a:t>Hasil</a:t>
            </a:r>
            <a:r>
              <a:rPr lang="en-US" dirty="0">
                <a:solidFill>
                  <a:schemeClr val="tx1"/>
                </a:solidFill>
              </a:rPr>
              <a:t> </a:t>
            </a:r>
            <a:r>
              <a:rPr lang="en-US" dirty="0" err="1">
                <a:solidFill>
                  <a:schemeClr val="tx1"/>
                </a:solidFill>
              </a:rPr>
              <a:t>Pengawasan</a:t>
            </a:r>
            <a:r>
              <a:rPr lang="en-US" dirty="0">
                <a:solidFill>
                  <a:schemeClr val="tx1"/>
                </a:solidFill>
              </a:rPr>
              <a:t> </a:t>
            </a:r>
            <a:r>
              <a:rPr lang="en-US" dirty="0" err="1">
                <a:solidFill>
                  <a:schemeClr val="tx1"/>
                </a:solidFill>
              </a:rPr>
              <a:t>Provinsi</a:t>
            </a:r>
            <a:r>
              <a:rPr lang="en-US" dirty="0">
                <a:solidFill>
                  <a:schemeClr val="tx1"/>
                </a:solidFill>
              </a:rPr>
              <a:t> </a:t>
            </a:r>
          </a:p>
          <a:p>
            <a:pPr marL="342900" indent="-342900" algn="just" eaLnBrk="1" hangingPunct="1">
              <a:buFontTx/>
              <a:buAutoNum type="arabicParenR"/>
              <a:defRPr/>
            </a:pPr>
            <a:r>
              <a:rPr lang="en-US" dirty="0">
                <a:solidFill>
                  <a:schemeClr val="tx1"/>
                </a:solidFill>
              </a:rPr>
              <a:t>SOP No .35 </a:t>
            </a:r>
            <a:r>
              <a:rPr lang="en-US" dirty="0" err="1">
                <a:solidFill>
                  <a:schemeClr val="tx1"/>
                </a:solidFill>
              </a:rPr>
              <a:t>Tahun</a:t>
            </a:r>
            <a:r>
              <a:rPr lang="en-US" dirty="0">
                <a:solidFill>
                  <a:schemeClr val="tx1"/>
                </a:solidFill>
              </a:rPr>
              <a:t> 2018 </a:t>
            </a:r>
            <a:r>
              <a:rPr lang="en-US" dirty="0" err="1">
                <a:solidFill>
                  <a:schemeClr val="tx1"/>
                </a:solidFill>
              </a:rPr>
              <a:t>tentang</a:t>
            </a:r>
            <a:r>
              <a:rPr lang="en-US" dirty="0">
                <a:solidFill>
                  <a:schemeClr val="tx1"/>
                </a:solidFill>
              </a:rPr>
              <a:t> </a:t>
            </a:r>
            <a:r>
              <a:rPr lang="en-US" dirty="0" err="1">
                <a:solidFill>
                  <a:schemeClr val="tx1"/>
                </a:solidFill>
              </a:rPr>
              <a:t>Pemutakhiran</a:t>
            </a:r>
            <a:r>
              <a:rPr lang="en-US" dirty="0">
                <a:solidFill>
                  <a:schemeClr val="tx1"/>
                </a:solidFill>
              </a:rPr>
              <a:t> </a:t>
            </a:r>
            <a:r>
              <a:rPr lang="en-US" dirty="0" err="1">
                <a:solidFill>
                  <a:schemeClr val="tx1"/>
                </a:solidFill>
              </a:rPr>
              <a:t>Tindak</a:t>
            </a:r>
            <a:r>
              <a:rPr lang="en-US" dirty="0">
                <a:solidFill>
                  <a:schemeClr val="tx1"/>
                </a:solidFill>
              </a:rPr>
              <a:t> </a:t>
            </a:r>
            <a:r>
              <a:rPr lang="en-US" dirty="0" err="1">
                <a:solidFill>
                  <a:schemeClr val="tx1"/>
                </a:solidFill>
              </a:rPr>
              <a:t>Lanjut</a:t>
            </a:r>
            <a:r>
              <a:rPr lang="en-US" dirty="0">
                <a:solidFill>
                  <a:schemeClr val="tx1"/>
                </a:solidFill>
              </a:rPr>
              <a:t> </a:t>
            </a:r>
            <a:r>
              <a:rPr lang="en-US" dirty="0" err="1">
                <a:solidFill>
                  <a:schemeClr val="tx1"/>
                </a:solidFill>
              </a:rPr>
              <a:t>Hasil</a:t>
            </a:r>
            <a:r>
              <a:rPr lang="en-US" dirty="0">
                <a:solidFill>
                  <a:schemeClr val="tx1"/>
                </a:solidFill>
              </a:rPr>
              <a:t> </a:t>
            </a:r>
            <a:r>
              <a:rPr lang="en-US" dirty="0" err="1">
                <a:solidFill>
                  <a:schemeClr val="tx1"/>
                </a:solidFill>
              </a:rPr>
              <a:t>Temuan</a:t>
            </a:r>
            <a:r>
              <a:rPr lang="en-US" dirty="0">
                <a:solidFill>
                  <a:schemeClr val="tx1"/>
                </a:solidFill>
              </a:rPr>
              <a:t> BPK RI</a:t>
            </a:r>
          </a:p>
          <a:p>
            <a:pPr marL="342900" indent="-342900" algn="just" eaLnBrk="1" hangingPunct="1">
              <a:buFontTx/>
              <a:buAutoNum type="arabicParenR"/>
              <a:defRPr/>
            </a:pPr>
            <a:r>
              <a:rPr lang="en-US" dirty="0">
                <a:solidFill>
                  <a:schemeClr val="tx1"/>
                </a:solidFill>
              </a:rPr>
              <a:t>SOP No 9 </a:t>
            </a:r>
            <a:r>
              <a:rPr lang="en-US" dirty="0" err="1">
                <a:solidFill>
                  <a:schemeClr val="tx1"/>
                </a:solidFill>
              </a:rPr>
              <a:t>Tahun</a:t>
            </a:r>
            <a:r>
              <a:rPr lang="en-US" dirty="0">
                <a:solidFill>
                  <a:schemeClr val="tx1"/>
                </a:solidFill>
              </a:rPr>
              <a:t> 2016 </a:t>
            </a:r>
            <a:r>
              <a:rPr lang="en-US" dirty="0" err="1">
                <a:solidFill>
                  <a:schemeClr val="tx1"/>
                </a:solidFill>
              </a:rPr>
              <a:t>tentang</a:t>
            </a:r>
            <a:r>
              <a:rPr lang="en-US" dirty="0">
                <a:solidFill>
                  <a:schemeClr val="tx1"/>
                </a:solidFill>
              </a:rPr>
              <a:t> </a:t>
            </a:r>
            <a:r>
              <a:rPr lang="en-US" dirty="0" err="1">
                <a:solidFill>
                  <a:schemeClr val="tx1"/>
                </a:solidFill>
              </a:rPr>
              <a:t>Pemutakhiran</a:t>
            </a:r>
            <a:r>
              <a:rPr lang="en-US" dirty="0">
                <a:solidFill>
                  <a:schemeClr val="tx1"/>
                </a:solidFill>
              </a:rPr>
              <a:t> Data </a:t>
            </a:r>
            <a:r>
              <a:rPr lang="en-US" dirty="0" err="1">
                <a:solidFill>
                  <a:schemeClr val="tx1"/>
                </a:solidFill>
              </a:rPr>
              <a:t>Tindak</a:t>
            </a:r>
            <a:r>
              <a:rPr lang="en-US" dirty="0">
                <a:solidFill>
                  <a:schemeClr val="tx1"/>
                </a:solidFill>
              </a:rPr>
              <a:t> </a:t>
            </a:r>
            <a:r>
              <a:rPr lang="en-US" dirty="0" err="1">
                <a:solidFill>
                  <a:schemeClr val="tx1"/>
                </a:solidFill>
              </a:rPr>
              <a:t>Lanjut</a:t>
            </a:r>
            <a:r>
              <a:rPr lang="en-US" dirty="0">
                <a:solidFill>
                  <a:schemeClr val="tx1"/>
                </a:solidFill>
              </a:rPr>
              <a:t> </a:t>
            </a:r>
            <a:r>
              <a:rPr lang="en-US" dirty="0" err="1">
                <a:solidFill>
                  <a:schemeClr val="tx1"/>
                </a:solidFill>
              </a:rPr>
              <a:t>Hasil</a:t>
            </a:r>
            <a:r>
              <a:rPr lang="en-US" dirty="0">
                <a:solidFill>
                  <a:schemeClr val="tx1"/>
                </a:solidFill>
              </a:rPr>
              <a:t> </a:t>
            </a:r>
            <a:r>
              <a:rPr lang="en-US" dirty="0" err="1">
                <a:solidFill>
                  <a:schemeClr val="tx1"/>
                </a:solidFill>
              </a:rPr>
              <a:t>Pemeriksaan</a:t>
            </a:r>
            <a:r>
              <a:rPr lang="en-US" dirty="0">
                <a:solidFill>
                  <a:schemeClr val="tx1"/>
                </a:solidFill>
              </a:rPr>
              <a:t> </a:t>
            </a:r>
            <a:r>
              <a:rPr lang="en-US" dirty="0" err="1">
                <a:solidFill>
                  <a:schemeClr val="tx1"/>
                </a:solidFill>
              </a:rPr>
              <a:t>Reguler</a:t>
            </a:r>
            <a:r>
              <a:rPr lang="en-US" dirty="0">
                <a:solidFill>
                  <a:schemeClr val="tx1"/>
                </a:solidFill>
              </a:rPr>
              <a:t> </a:t>
            </a:r>
            <a:r>
              <a:rPr lang="en-US" dirty="0" err="1">
                <a:solidFill>
                  <a:schemeClr val="tx1"/>
                </a:solidFill>
              </a:rPr>
              <a:t>Inspektora</a:t>
            </a:r>
            <a:r>
              <a:rPr lang="id-ID" dirty="0">
                <a:solidFill>
                  <a:schemeClr val="tx1"/>
                </a:solidFill>
              </a:rPr>
              <a:t>t;</a:t>
            </a:r>
          </a:p>
          <a:p>
            <a:pPr algn="just" eaLnBrk="1" hangingPunct="1">
              <a:defRPr/>
            </a:pPr>
            <a:endParaRPr lang="en-US" dirty="0">
              <a:solidFill>
                <a:schemeClr val="tx1"/>
              </a:solidFill>
            </a:endParaRPr>
          </a:p>
        </p:txBody>
      </p:sp>
      <p:sp>
        <p:nvSpPr>
          <p:cNvPr id="9" name="Rectangle 8"/>
          <p:cNvSpPr/>
          <p:nvPr/>
        </p:nvSpPr>
        <p:spPr>
          <a:xfrm>
            <a:off x="84138" y="3905250"/>
            <a:ext cx="9021762" cy="2924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chemeClr val="tx1"/>
                </a:solidFill>
              </a:rPr>
              <a:t>Level </a:t>
            </a:r>
            <a:r>
              <a:rPr lang="id-ID" sz="2000" b="1" dirty="0">
                <a:solidFill>
                  <a:schemeClr val="tx1"/>
                </a:solidFill>
              </a:rPr>
              <a:t>2</a:t>
            </a:r>
            <a:endParaRPr lang="en-US" sz="1600" b="1" dirty="0">
              <a:solidFill>
                <a:schemeClr val="tx1"/>
              </a:solidFill>
            </a:endParaRPr>
          </a:p>
          <a:p>
            <a:pPr eaLnBrk="1" hangingPunct="1">
              <a:defRPr/>
            </a:pPr>
            <a:endParaRPr lang="en-US" sz="800" b="1" dirty="0">
              <a:solidFill>
                <a:schemeClr val="tx1"/>
              </a:solidFill>
            </a:endParaRPr>
          </a:p>
          <a:p>
            <a:pPr marL="342900" indent="-342900" algn="just" eaLnBrk="1" hangingPunct="1">
              <a:buFontTx/>
              <a:buAutoNum type="arabicParenR"/>
              <a:defRPr/>
            </a:pPr>
            <a:r>
              <a:rPr lang="id-ID" dirty="0">
                <a:solidFill>
                  <a:schemeClr val="tx1"/>
                </a:solidFill>
              </a:rPr>
              <a:t>Sosialisasi </a:t>
            </a:r>
            <a:r>
              <a:rPr lang="it-IT" dirty="0">
                <a:solidFill>
                  <a:schemeClr val="tx1"/>
                </a:solidFill>
              </a:rPr>
              <a:t>Perwali </a:t>
            </a:r>
            <a:r>
              <a:rPr lang="id-ID" dirty="0">
                <a:solidFill>
                  <a:schemeClr val="tx1"/>
                </a:solidFill>
              </a:rPr>
              <a:t>Kota Mercure </a:t>
            </a:r>
            <a:r>
              <a:rPr lang="it-IT" dirty="0">
                <a:solidFill>
                  <a:schemeClr val="tx1"/>
                </a:solidFill>
              </a:rPr>
              <a:t>No. 8 tahun 2018 tentang Kebijakan Pengawasan Penyelenggaraan Daerah </a:t>
            </a:r>
            <a:r>
              <a:rPr lang="id-ID" dirty="0">
                <a:solidFill>
                  <a:schemeClr val="tx1"/>
                </a:solidFill>
              </a:rPr>
              <a:t>Kota Mercure;</a:t>
            </a:r>
            <a:endParaRPr lang="it-IT" dirty="0">
              <a:solidFill>
                <a:schemeClr val="tx1"/>
              </a:solidFill>
            </a:endParaRPr>
          </a:p>
          <a:p>
            <a:pPr marL="342900" indent="-342900" algn="just" eaLnBrk="1" hangingPunct="1">
              <a:buFontTx/>
              <a:buAutoNum type="arabicParenR"/>
              <a:defRPr/>
            </a:pPr>
            <a:r>
              <a:rPr lang="id-ID" dirty="0">
                <a:solidFill>
                  <a:schemeClr val="tx1"/>
                </a:solidFill>
              </a:rPr>
              <a:t>Sosialisasi </a:t>
            </a:r>
            <a:r>
              <a:rPr lang="it-IT" dirty="0">
                <a:solidFill>
                  <a:schemeClr val="tx1"/>
                </a:solidFill>
              </a:rPr>
              <a:t>Perwali </a:t>
            </a:r>
            <a:r>
              <a:rPr lang="id-ID" dirty="0">
                <a:solidFill>
                  <a:schemeClr val="tx1"/>
                </a:solidFill>
              </a:rPr>
              <a:t>Kota Mercure No</a:t>
            </a:r>
            <a:r>
              <a:rPr lang="it-IT" dirty="0">
                <a:solidFill>
                  <a:schemeClr val="tx1"/>
                </a:solidFill>
              </a:rPr>
              <a:t>. 8 Tahun 2015 tentang Kode Etik dan Kode Perilaku Pegawai di Lingkungan Pemkot Mercure</a:t>
            </a:r>
            <a:r>
              <a:rPr lang="id-ID" dirty="0">
                <a:solidFill>
                  <a:schemeClr val="tx1"/>
                </a:solidFill>
              </a:rPr>
              <a:t>;</a:t>
            </a:r>
            <a:endParaRPr lang="it-IT" dirty="0">
              <a:solidFill>
                <a:schemeClr val="tx1"/>
              </a:solidFill>
            </a:endParaRPr>
          </a:p>
          <a:p>
            <a:pPr marL="342900" indent="-342900" algn="just" eaLnBrk="1" hangingPunct="1">
              <a:buFontTx/>
              <a:buAutoNum type="arabicParenR"/>
              <a:defRPr/>
            </a:pPr>
            <a:r>
              <a:rPr lang="id-ID" dirty="0">
                <a:solidFill>
                  <a:schemeClr val="tx1"/>
                </a:solidFill>
              </a:rPr>
              <a:t>Sosialisasi </a:t>
            </a:r>
            <a:r>
              <a:rPr lang="en-US" dirty="0">
                <a:solidFill>
                  <a:schemeClr val="tx1"/>
                </a:solidFill>
              </a:rPr>
              <a:t>SOP No 9 </a:t>
            </a:r>
            <a:r>
              <a:rPr lang="en-US" dirty="0" err="1">
                <a:solidFill>
                  <a:schemeClr val="tx1"/>
                </a:solidFill>
              </a:rPr>
              <a:t>Tahun</a:t>
            </a:r>
            <a:r>
              <a:rPr lang="en-US" dirty="0">
                <a:solidFill>
                  <a:schemeClr val="tx1"/>
                </a:solidFill>
              </a:rPr>
              <a:t> 2016 </a:t>
            </a:r>
            <a:r>
              <a:rPr lang="en-US" dirty="0" err="1">
                <a:solidFill>
                  <a:schemeClr val="tx1"/>
                </a:solidFill>
              </a:rPr>
              <a:t>tentang</a:t>
            </a:r>
            <a:r>
              <a:rPr lang="en-US" dirty="0">
                <a:solidFill>
                  <a:schemeClr val="tx1"/>
                </a:solidFill>
              </a:rPr>
              <a:t> </a:t>
            </a:r>
            <a:r>
              <a:rPr lang="en-US" dirty="0" err="1">
                <a:solidFill>
                  <a:schemeClr val="tx1"/>
                </a:solidFill>
              </a:rPr>
              <a:t>Pemutakhiran</a:t>
            </a:r>
            <a:r>
              <a:rPr lang="en-US" dirty="0">
                <a:solidFill>
                  <a:schemeClr val="tx1"/>
                </a:solidFill>
              </a:rPr>
              <a:t> Data </a:t>
            </a:r>
            <a:r>
              <a:rPr lang="en-US" dirty="0" err="1">
                <a:solidFill>
                  <a:schemeClr val="tx1"/>
                </a:solidFill>
              </a:rPr>
              <a:t>Tindak</a:t>
            </a:r>
            <a:r>
              <a:rPr lang="en-US" dirty="0">
                <a:solidFill>
                  <a:schemeClr val="tx1"/>
                </a:solidFill>
              </a:rPr>
              <a:t> </a:t>
            </a:r>
            <a:r>
              <a:rPr lang="en-US" dirty="0" err="1">
                <a:solidFill>
                  <a:schemeClr val="tx1"/>
                </a:solidFill>
              </a:rPr>
              <a:t>Lanjut</a:t>
            </a:r>
            <a:r>
              <a:rPr lang="en-US" dirty="0">
                <a:solidFill>
                  <a:schemeClr val="tx1"/>
                </a:solidFill>
              </a:rPr>
              <a:t> </a:t>
            </a:r>
            <a:r>
              <a:rPr lang="en-US" dirty="0" err="1">
                <a:solidFill>
                  <a:schemeClr val="tx1"/>
                </a:solidFill>
              </a:rPr>
              <a:t>Hasil</a:t>
            </a:r>
            <a:r>
              <a:rPr lang="en-US" dirty="0">
                <a:solidFill>
                  <a:schemeClr val="tx1"/>
                </a:solidFill>
              </a:rPr>
              <a:t> </a:t>
            </a:r>
            <a:r>
              <a:rPr lang="en-US" dirty="0" err="1">
                <a:solidFill>
                  <a:schemeClr val="tx1"/>
                </a:solidFill>
              </a:rPr>
              <a:t>Pemeriksaan</a:t>
            </a:r>
            <a:r>
              <a:rPr lang="en-US" dirty="0">
                <a:solidFill>
                  <a:schemeClr val="tx1"/>
                </a:solidFill>
              </a:rPr>
              <a:t> </a:t>
            </a:r>
            <a:r>
              <a:rPr lang="en-US" dirty="0" err="1">
                <a:solidFill>
                  <a:schemeClr val="tx1"/>
                </a:solidFill>
              </a:rPr>
              <a:t>Reguler</a:t>
            </a:r>
            <a:r>
              <a:rPr lang="en-US" dirty="0">
                <a:solidFill>
                  <a:schemeClr val="tx1"/>
                </a:solidFill>
              </a:rPr>
              <a:t> </a:t>
            </a:r>
            <a:r>
              <a:rPr lang="en-US" dirty="0" err="1">
                <a:solidFill>
                  <a:schemeClr val="tx1"/>
                </a:solidFill>
              </a:rPr>
              <a:t>Inspektora</a:t>
            </a:r>
            <a:r>
              <a:rPr lang="id-ID" dirty="0">
                <a:solidFill>
                  <a:schemeClr val="tx1"/>
                </a:solidFill>
              </a:rPr>
              <a:t>t;</a:t>
            </a:r>
          </a:p>
          <a:p>
            <a:pPr marL="342900" indent="-342900" algn="just" eaLnBrk="1" hangingPunct="1">
              <a:buFontTx/>
              <a:buAutoNum type="arabicParenR"/>
              <a:defRPr/>
            </a:pPr>
            <a:r>
              <a:rPr lang="id-ID" dirty="0">
                <a:solidFill>
                  <a:schemeClr val="tx1"/>
                </a:solidFill>
              </a:rPr>
              <a:t>Sosialisasi </a:t>
            </a:r>
            <a:r>
              <a:rPr lang="en-US" dirty="0">
                <a:solidFill>
                  <a:schemeClr val="tx1"/>
                </a:solidFill>
              </a:rPr>
              <a:t>SOP No .35 </a:t>
            </a:r>
            <a:r>
              <a:rPr lang="en-US" dirty="0" err="1">
                <a:solidFill>
                  <a:schemeClr val="tx1"/>
                </a:solidFill>
              </a:rPr>
              <a:t>Tahun</a:t>
            </a:r>
            <a:r>
              <a:rPr lang="en-US" dirty="0">
                <a:solidFill>
                  <a:schemeClr val="tx1"/>
                </a:solidFill>
              </a:rPr>
              <a:t> 2018 </a:t>
            </a:r>
            <a:r>
              <a:rPr lang="en-US" dirty="0" err="1">
                <a:solidFill>
                  <a:schemeClr val="tx1"/>
                </a:solidFill>
              </a:rPr>
              <a:t>tentang</a:t>
            </a:r>
            <a:r>
              <a:rPr lang="en-US" dirty="0">
                <a:solidFill>
                  <a:schemeClr val="tx1"/>
                </a:solidFill>
              </a:rPr>
              <a:t> </a:t>
            </a:r>
            <a:r>
              <a:rPr lang="en-US" dirty="0" err="1">
                <a:solidFill>
                  <a:schemeClr val="tx1"/>
                </a:solidFill>
              </a:rPr>
              <a:t>Pemutakhiran</a:t>
            </a:r>
            <a:r>
              <a:rPr lang="en-US" dirty="0">
                <a:solidFill>
                  <a:schemeClr val="tx1"/>
                </a:solidFill>
              </a:rPr>
              <a:t> </a:t>
            </a:r>
            <a:r>
              <a:rPr lang="en-US" dirty="0" err="1">
                <a:solidFill>
                  <a:schemeClr val="tx1"/>
                </a:solidFill>
              </a:rPr>
              <a:t>Tindak</a:t>
            </a:r>
            <a:r>
              <a:rPr lang="en-US" dirty="0">
                <a:solidFill>
                  <a:schemeClr val="tx1"/>
                </a:solidFill>
              </a:rPr>
              <a:t> </a:t>
            </a:r>
            <a:r>
              <a:rPr lang="en-US" dirty="0" err="1">
                <a:solidFill>
                  <a:schemeClr val="tx1"/>
                </a:solidFill>
              </a:rPr>
              <a:t>Lanjut</a:t>
            </a:r>
            <a:r>
              <a:rPr lang="en-US" dirty="0">
                <a:solidFill>
                  <a:schemeClr val="tx1"/>
                </a:solidFill>
              </a:rPr>
              <a:t> </a:t>
            </a:r>
            <a:r>
              <a:rPr lang="en-US" dirty="0" err="1">
                <a:solidFill>
                  <a:schemeClr val="tx1"/>
                </a:solidFill>
              </a:rPr>
              <a:t>Hasil</a:t>
            </a:r>
            <a:r>
              <a:rPr lang="en-US" dirty="0">
                <a:solidFill>
                  <a:schemeClr val="tx1"/>
                </a:solidFill>
              </a:rPr>
              <a:t> </a:t>
            </a:r>
            <a:r>
              <a:rPr lang="en-US" dirty="0" err="1">
                <a:solidFill>
                  <a:schemeClr val="tx1"/>
                </a:solidFill>
              </a:rPr>
              <a:t>Temuan</a:t>
            </a:r>
            <a:r>
              <a:rPr lang="en-US" dirty="0">
                <a:solidFill>
                  <a:schemeClr val="tx1"/>
                </a:solidFill>
              </a:rPr>
              <a:t> BPK RI</a:t>
            </a:r>
          </a:p>
          <a:p>
            <a:pPr eaLnBrk="1" hangingPunct="1">
              <a:defRPr/>
            </a:pPr>
            <a:endParaRPr lang="en-US" sz="1200" dirty="0">
              <a:solidFill>
                <a:schemeClr val="tx1"/>
              </a:solidFill>
            </a:endParaRPr>
          </a:p>
        </p:txBody>
      </p:sp>
    </p:spTree>
    <p:extLst>
      <p:ext uri="{BB962C8B-B14F-4D97-AF65-F5344CB8AC3E}">
        <p14:creationId xmlns:p14="http://schemas.microsoft.com/office/powerpoint/2010/main" val="15622539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7"/>
          <p:cNvSpPr txBox="1">
            <a:spLocks/>
          </p:cNvSpPr>
          <p:nvPr/>
        </p:nvSpPr>
        <p:spPr bwMode="grayWhite">
          <a:xfrm>
            <a:off x="-20638" y="46038"/>
            <a:ext cx="91186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600" u="sng">
                <a:latin typeface="Bahnschrift Light SemiCondensed" panose="020B0502040204020203" pitchFamily="34" charset="0"/>
              </a:rPr>
              <a:t>5.1 Pemantauan Berkelanjutan</a:t>
            </a:r>
            <a:endParaRPr lang="ru-RU" altLang="en-US" sz="3600" b="1" u="sng">
              <a:latin typeface="Bahnschrift Light SemiCondensed" panose="020B0502040204020203" pitchFamily="34" charset="0"/>
            </a:endParaRPr>
          </a:p>
        </p:txBody>
      </p:sp>
      <p:sp>
        <p:nvSpPr>
          <p:cNvPr id="9" name="Rectangle 8"/>
          <p:cNvSpPr/>
          <p:nvPr/>
        </p:nvSpPr>
        <p:spPr>
          <a:xfrm>
            <a:off x="179388" y="765175"/>
            <a:ext cx="9145587" cy="5832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400" b="1" dirty="0">
                <a:solidFill>
                  <a:schemeClr val="tx1"/>
                </a:solidFill>
              </a:rPr>
              <a:t>Level 3</a:t>
            </a:r>
          </a:p>
          <a:p>
            <a:pPr marL="355600" indent="-355600" algn="just" eaLnBrk="1" hangingPunct="1">
              <a:defRPr/>
            </a:pPr>
            <a:r>
              <a:rPr lang="id-ID" sz="1600" dirty="0">
                <a:solidFill>
                  <a:schemeClr val="tx1"/>
                </a:solidFill>
              </a:rPr>
              <a:t>1.   </a:t>
            </a:r>
            <a:r>
              <a:rPr lang="en-US" sz="1600" dirty="0" err="1">
                <a:solidFill>
                  <a:schemeClr val="tx1"/>
                </a:solidFill>
              </a:rPr>
              <a:t>Rekapitulasi</a:t>
            </a:r>
            <a:r>
              <a:rPr lang="en-US" sz="1600" dirty="0">
                <a:solidFill>
                  <a:schemeClr val="tx1"/>
                </a:solidFill>
              </a:rPr>
              <a:t> </a:t>
            </a:r>
            <a:r>
              <a:rPr lang="en-US" sz="1600" dirty="0" err="1">
                <a:solidFill>
                  <a:schemeClr val="tx1"/>
                </a:solidFill>
              </a:rPr>
              <a:t>Hasil</a:t>
            </a:r>
            <a:r>
              <a:rPr lang="en-US" sz="1600" dirty="0">
                <a:solidFill>
                  <a:schemeClr val="tx1"/>
                </a:solidFill>
              </a:rPr>
              <a:t> </a:t>
            </a:r>
            <a:r>
              <a:rPr lang="en-US" sz="1600" dirty="0" err="1">
                <a:solidFill>
                  <a:schemeClr val="tx1"/>
                </a:solidFill>
              </a:rPr>
              <a:t>pemantauan</a:t>
            </a:r>
            <a:r>
              <a:rPr lang="en-US" sz="1600" dirty="0">
                <a:solidFill>
                  <a:schemeClr val="tx1"/>
                </a:solidFill>
              </a:rPr>
              <a:t> </a:t>
            </a:r>
            <a:r>
              <a:rPr lang="en-US" sz="1600" dirty="0" err="1">
                <a:solidFill>
                  <a:schemeClr val="tx1"/>
                </a:solidFill>
              </a:rPr>
              <a:t>tindak</a:t>
            </a:r>
            <a:r>
              <a:rPr lang="en-US" sz="1600" dirty="0">
                <a:solidFill>
                  <a:schemeClr val="tx1"/>
                </a:solidFill>
              </a:rPr>
              <a:t> </a:t>
            </a:r>
            <a:r>
              <a:rPr lang="en-US" sz="1600" dirty="0" err="1">
                <a:solidFill>
                  <a:schemeClr val="tx1"/>
                </a:solidFill>
              </a:rPr>
              <a:t>lanjut</a:t>
            </a:r>
            <a:r>
              <a:rPr lang="en-US" sz="1600" dirty="0">
                <a:solidFill>
                  <a:schemeClr val="tx1"/>
                </a:solidFill>
              </a:rPr>
              <a:t> </a:t>
            </a:r>
            <a:r>
              <a:rPr lang="en-US" sz="1600" dirty="0" err="1">
                <a:solidFill>
                  <a:schemeClr val="tx1"/>
                </a:solidFill>
              </a:rPr>
              <a:t>hasil</a:t>
            </a:r>
            <a:r>
              <a:rPr lang="en-US" sz="1600" dirty="0">
                <a:solidFill>
                  <a:schemeClr val="tx1"/>
                </a:solidFill>
              </a:rPr>
              <a:t> </a:t>
            </a:r>
            <a:r>
              <a:rPr lang="en-US" sz="1600" dirty="0" err="1">
                <a:solidFill>
                  <a:schemeClr val="tx1"/>
                </a:solidFill>
              </a:rPr>
              <a:t>pemeriksaan</a:t>
            </a:r>
            <a:r>
              <a:rPr lang="en-US" sz="1600" dirty="0">
                <a:solidFill>
                  <a:schemeClr val="tx1"/>
                </a:solidFill>
              </a:rPr>
              <a:t> </a:t>
            </a:r>
            <a:r>
              <a:rPr lang="en-US" sz="1600" dirty="0" err="1">
                <a:solidFill>
                  <a:schemeClr val="tx1"/>
                </a:solidFill>
              </a:rPr>
              <a:t>Inspektorat</a:t>
            </a:r>
            <a:r>
              <a:rPr lang="en-US" sz="1600" dirty="0">
                <a:solidFill>
                  <a:schemeClr val="tx1"/>
                </a:solidFill>
              </a:rPr>
              <a:t> Kota </a:t>
            </a:r>
            <a:r>
              <a:rPr lang="en-US" sz="1600" dirty="0" err="1">
                <a:solidFill>
                  <a:schemeClr val="tx1"/>
                </a:solidFill>
              </a:rPr>
              <a:t>Mercure</a:t>
            </a:r>
            <a:r>
              <a:rPr lang="en-US" sz="1600" dirty="0">
                <a:solidFill>
                  <a:schemeClr val="tx1"/>
                </a:solidFill>
              </a:rPr>
              <a:t> </a:t>
            </a:r>
            <a:r>
              <a:rPr lang="en-US" sz="1600" dirty="0" err="1">
                <a:solidFill>
                  <a:schemeClr val="tx1"/>
                </a:solidFill>
              </a:rPr>
              <a:t>Tahun</a:t>
            </a:r>
            <a:r>
              <a:rPr lang="en-US" sz="1600" dirty="0">
                <a:solidFill>
                  <a:schemeClr val="tx1"/>
                </a:solidFill>
              </a:rPr>
              <a:t> 2017 </a:t>
            </a:r>
            <a:r>
              <a:rPr lang="en-US" sz="1600" dirty="0" err="1">
                <a:solidFill>
                  <a:schemeClr val="tx1"/>
                </a:solidFill>
              </a:rPr>
              <a:t>dengan</a:t>
            </a:r>
            <a:r>
              <a:rPr lang="en-US" sz="1600" dirty="0">
                <a:solidFill>
                  <a:schemeClr val="tx1"/>
                </a:solidFill>
              </a:rPr>
              <a:t> total </a:t>
            </a:r>
            <a:r>
              <a:rPr lang="en-US" sz="1600" dirty="0" err="1">
                <a:solidFill>
                  <a:schemeClr val="tx1"/>
                </a:solidFill>
              </a:rPr>
              <a:t>jumlah</a:t>
            </a:r>
            <a:r>
              <a:rPr lang="en-US" sz="1600" dirty="0">
                <a:solidFill>
                  <a:schemeClr val="tx1"/>
                </a:solidFill>
              </a:rPr>
              <a:t> 449  </a:t>
            </a:r>
            <a:r>
              <a:rPr lang="en-US" sz="1600" dirty="0" err="1">
                <a:solidFill>
                  <a:schemeClr val="tx1"/>
                </a:solidFill>
              </a:rPr>
              <a:t>temuan</a:t>
            </a:r>
            <a:r>
              <a:rPr lang="en-US" sz="1600" dirty="0">
                <a:solidFill>
                  <a:schemeClr val="tx1"/>
                </a:solidFill>
              </a:rPr>
              <a:t> </a:t>
            </a:r>
            <a:r>
              <a:rPr lang="en-US" sz="1600" dirty="0" err="1">
                <a:solidFill>
                  <a:schemeClr val="tx1"/>
                </a:solidFill>
              </a:rPr>
              <a:t>dan</a:t>
            </a:r>
            <a:r>
              <a:rPr lang="en-US" sz="1600" dirty="0">
                <a:solidFill>
                  <a:schemeClr val="tx1"/>
                </a:solidFill>
              </a:rPr>
              <a:t> 749 </a:t>
            </a:r>
            <a:r>
              <a:rPr lang="en-US" sz="1600" dirty="0" err="1">
                <a:solidFill>
                  <a:schemeClr val="tx1"/>
                </a:solidFill>
              </a:rPr>
              <a:t>rekomendasi</a:t>
            </a:r>
            <a:r>
              <a:rPr lang="en-US" sz="1600" dirty="0">
                <a:solidFill>
                  <a:schemeClr val="tx1"/>
                </a:solidFill>
              </a:rPr>
              <a:t>. </a:t>
            </a:r>
          </a:p>
          <a:p>
            <a:pPr marL="355600" algn="just" eaLnBrk="1" hangingPunct="1">
              <a:defRPr/>
            </a:pPr>
            <a:r>
              <a:rPr lang="en-US" sz="1600" dirty="0">
                <a:solidFill>
                  <a:schemeClr val="tx1"/>
                </a:solidFill>
              </a:rPr>
              <a:t>Dari 749 </a:t>
            </a:r>
            <a:r>
              <a:rPr lang="en-US" sz="1600" dirty="0" err="1">
                <a:solidFill>
                  <a:schemeClr val="tx1"/>
                </a:solidFill>
              </a:rPr>
              <a:t>rekomendasi</a:t>
            </a:r>
            <a:r>
              <a:rPr lang="en-US" sz="1600" dirty="0">
                <a:solidFill>
                  <a:schemeClr val="tx1"/>
                </a:solidFill>
              </a:rPr>
              <a:t>, yang </a:t>
            </a:r>
            <a:r>
              <a:rPr lang="en-US" sz="1600" dirty="0" err="1">
                <a:solidFill>
                  <a:schemeClr val="tx1"/>
                </a:solidFill>
              </a:rPr>
              <a:t>telah</a:t>
            </a:r>
            <a:r>
              <a:rPr lang="en-US" sz="1600" dirty="0">
                <a:solidFill>
                  <a:schemeClr val="tx1"/>
                </a:solidFill>
              </a:rPr>
              <a:t> </a:t>
            </a:r>
            <a:r>
              <a:rPr lang="en-US" sz="1600" dirty="0" err="1">
                <a:solidFill>
                  <a:schemeClr val="tx1"/>
                </a:solidFill>
              </a:rPr>
              <a:t>selesai</a:t>
            </a:r>
            <a:r>
              <a:rPr lang="en-US" sz="1600" dirty="0">
                <a:solidFill>
                  <a:schemeClr val="tx1"/>
                </a:solidFill>
              </a:rPr>
              <a:t> 636 </a:t>
            </a:r>
            <a:r>
              <a:rPr lang="en-US" sz="1600" dirty="0" err="1">
                <a:solidFill>
                  <a:schemeClr val="tx1"/>
                </a:solidFill>
              </a:rPr>
              <a:t>rekomendasi</a:t>
            </a:r>
            <a:r>
              <a:rPr lang="en-US" sz="1600" dirty="0">
                <a:solidFill>
                  <a:schemeClr val="tx1"/>
                </a:solidFill>
              </a:rPr>
              <a:t> (84,91%), </a:t>
            </a:r>
            <a:r>
              <a:rPr lang="en-US" sz="1600" dirty="0" err="1">
                <a:solidFill>
                  <a:schemeClr val="tx1"/>
                </a:solidFill>
              </a:rPr>
              <a:t>dalam</a:t>
            </a:r>
            <a:r>
              <a:rPr lang="en-US" sz="1600" dirty="0">
                <a:solidFill>
                  <a:schemeClr val="tx1"/>
                </a:solidFill>
              </a:rPr>
              <a:t> proses 78 </a:t>
            </a:r>
            <a:r>
              <a:rPr lang="en-US" sz="1600" dirty="0" err="1">
                <a:solidFill>
                  <a:schemeClr val="tx1"/>
                </a:solidFill>
              </a:rPr>
              <a:t>rekomendasi</a:t>
            </a:r>
            <a:r>
              <a:rPr lang="en-US" sz="1600" dirty="0">
                <a:solidFill>
                  <a:schemeClr val="tx1"/>
                </a:solidFill>
              </a:rPr>
              <a:t> (10,41%) </a:t>
            </a:r>
            <a:r>
              <a:rPr lang="en-US" sz="1600" dirty="0" err="1">
                <a:solidFill>
                  <a:schemeClr val="tx1"/>
                </a:solidFill>
              </a:rPr>
              <a:t>dan</a:t>
            </a:r>
            <a:r>
              <a:rPr lang="en-US" sz="1600" dirty="0">
                <a:solidFill>
                  <a:schemeClr val="tx1"/>
                </a:solidFill>
              </a:rPr>
              <a:t> </a:t>
            </a:r>
            <a:r>
              <a:rPr lang="en-US" sz="1600" dirty="0" err="1">
                <a:solidFill>
                  <a:schemeClr val="tx1"/>
                </a:solidFill>
              </a:rPr>
              <a:t>belum</a:t>
            </a:r>
            <a:r>
              <a:rPr lang="en-US" sz="1600" dirty="0">
                <a:solidFill>
                  <a:schemeClr val="tx1"/>
                </a:solidFill>
              </a:rPr>
              <a:t> </a:t>
            </a:r>
            <a:r>
              <a:rPr lang="en-US" sz="1600" dirty="0" err="1">
                <a:solidFill>
                  <a:schemeClr val="tx1"/>
                </a:solidFill>
              </a:rPr>
              <a:t>ditindaklanjuti</a:t>
            </a:r>
            <a:r>
              <a:rPr lang="en-US" sz="1600" dirty="0">
                <a:solidFill>
                  <a:schemeClr val="tx1"/>
                </a:solidFill>
              </a:rPr>
              <a:t> 35 </a:t>
            </a:r>
            <a:r>
              <a:rPr lang="en-US" sz="1600" dirty="0" err="1">
                <a:solidFill>
                  <a:schemeClr val="tx1"/>
                </a:solidFill>
              </a:rPr>
              <a:t>rekomendasi</a:t>
            </a:r>
            <a:r>
              <a:rPr lang="en-US" sz="1600" dirty="0">
                <a:solidFill>
                  <a:schemeClr val="tx1"/>
                </a:solidFill>
              </a:rPr>
              <a:t> (4,67%).</a:t>
            </a:r>
            <a:endParaRPr lang="id-ID" sz="1600" dirty="0">
              <a:solidFill>
                <a:schemeClr val="tx1"/>
              </a:solidFill>
            </a:endParaRPr>
          </a:p>
          <a:p>
            <a:pPr marL="355600" algn="just" eaLnBrk="1" hangingPunct="1">
              <a:defRPr/>
            </a:pPr>
            <a:endParaRPr lang="id-ID" sz="1600" dirty="0">
              <a:solidFill>
                <a:schemeClr val="tx1"/>
              </a:solidFill>
            </a:endParaRPr>
          </a:p>
          <a:p>
            <a:pPr algn="just" eaLnBrk="1" hangingPunct="1">
              <a:defRPr/>
            </a:pPr>
            <a:r>
              <a:rPr lang="id-ID" sz="1600" dirty="0">
                <a:solidFill>
                  <a:schemeClr val="tx1"/>
                </a:solidFill>
              </a:rPr>
              <a:t>2.    Tindak Lanjut Hasil Pemeriksaan BPK RI pada  Semester I Tahun 2018</a:t>
            </a:r>
          </a:p>
          <a:p>
            <a:pPr marL="355600" algn="just" eaLnBrk="1" hangingPunct="1">
              <a:defRPr/>
            </a:pPr>
            <a:r>
              <a:rPr lang="id-ID" sz="1600" dirty="0">
                <a:solidFill>
                  <a:schemeClr val="tx1"/>
                </a:solidFill>
              </a:rPr>
              <a:t>- Jumlah LHP sebanyak 29 buah</a:t>
            </a:r>
          </a:p>
          <a:p>
            <a:pPr marL="355600" algn="just" eaLnBrk="1" hangingPunct="1">
              <a:defRPr/>
            </a:pPr>
            <a:r>
              <a:rPr lang="id-ID" sz="1600" dirty="0">
                <a:solidFill>
                  <a:schemeClr val="tx1"/>
                </a:solidFill>
              </a:rPr>
              <a:t>- Jumlah temuan sebanyak 323 Temuan</a:t>
            </a:r>
          </a:p>
          <a:p>
            <a:pPr marL="355600" algn="just" eaLnBrk="1" hangingPunct="1">
              <a:defRPr/>
            </a:pPr>
            <a:r>
              <a:rPr lang="id-ID" sz="1600" dirty="0">
                <a:solidFill>
                  <a:schemeClr val="tx1"/>
                </a:solidFill>
              </a:rPr>
              <a:t>- Jumlah rekomendasi sebanyak 852 rekomendasi </a:t>
            </a:r>
          </a:p>
          <a:p>
            <a:pPr marL="355600" algn="just" eaLnBrk="1" hangingPunct="1">
              <a:defRPr/>
            </a:pPr>
            <a:r>
              <a:rPr lang="id-ID" sz="1600" dirty="0">
                <a:solidFill>
                  <a:schemeClr val="tx1"/>
                </a:solidFill>
              </a:rPr>
              <a:t>- Jumlah rekomendasi yang sesuai sebanyak 776 rekomendasi</a:t>
            </a:r>
          </a:p>
          <a:p>
            <a:pPr marL="355600" algn="just" eaLnBrk="1" hangingPunct="1">
              <a:defRPr/>
            </a:pPr>
            <a:r>
              <a:rPr lang="id-ID" sz="1600" dirty="0">
                <a:solidFill>
                  <a:schemeClr val="tx1"/>
                </a:solidFill>
              </a:rPr>
              <a:t>- Jumlah yang belum sesuai dan dalam proses tindak lanjut sebanyak 74 rekomendasi</a:t>
            </a:r>
          </a:p>
          <a:p>
            <a:pPr marL="355600" algn="just" eaLnBrk="1" hangingPunct="1">
              <a:defRPr/>
            </a:pPr>
            <a:r>
              <a:rPr lang="id-ID" sz="1600" dirty="0">
                <a:solidFill>
                  <a:schemeClr val="tx1"/>
                </a:solidFill>
              </a:rPr>
              <a:t>- Jumlah yang belum ditindaklanjuti sebanyak 1 rekomendasi</a:t>
            </a:r>
          </a:p>
          <a:p>
            <a:pPr marL="355600" algn="just" eaLnBrk="1" hangingPunct="1">
              <a:defRPr/>
            </a:pPr>
            <a:r>
              <a:rPr lang="id-ID" sz="1600" dirty="0">
                <a:solidFill>
                  <a:schemeClr val="tx1"/>
                </a:solidFill>
              </a:rPr>
              <a:t>- Jumlah tidak dapat ditindaklanjuti dengan alasan yang sah sebanyak 1 rekomendasi </a:t>
            </a:r>
          </a:p>
          <a:p>
            <a:pPr marL="355600" algn="just" eaLnBrk="1" hangingPunct="1">
              <a:defRPr/>
            </a:pPr>
            <a:r>
              <a:rPr lang="id-ID" sz="1600" dirty="0">
                <a:solidFill>
                  <a:schemeClr val="tx1"/>
                </a:solidFill>
              </a:rPr>
              <a:t>- Nilai penyerahan aset atas penyetoran uang ke Kas daerah sebanyak Rp27.701.739.986,30</a:t>
            </a:r>
          </a:p>
          <a:p>
            <a:pPr marL="355600" algn="just" eaLnBrk="1" hangingPunct="1">
              <a:defRPr/>
            </a:pPr>
            <a:endParaRPr lang="id-ID" sz="1600" dirty="0">
              <a:solidFill>
                <a:schemeClr val="tx1"/>
              </a:solidFill>
            </a:endParaRPr>
          </a:p>
          <a:p>
            <a:pPr marL="355600" indent="-355600" algn="just" eaLnBrk="1" hangingPunct="1">
              <a:defRPr/>
            </a:pPr>
            <a:r>
              <a:rPr lang="id-ID" sz="1600" dirty="0">
                <a:solidFill>
                  <a:schemeClr val="tx1"/>
                </a:solidFill>
              </a:rPr>
              <a:t>3.  </a:t>
            </a:r>
            <a:r>
              <a:rPr lang="en-US" sz="1600" dirty="0">
                <a:solidFill>
                  <a:schemeClr val="tx1"/>
                </a:solidFill>
              </a:rPr>
              <a:t>Monitoring </a:t>
            </a:r>
            <a:r>
              <a:rPr lang="en-US" sz="1600" dirty="0" err="1">
                <a:solidFill>
                  <a:schemeClr val="tx1"/>
                </a:solidFill>
              </a:rPr>
              <a:t>dan</a:t>
            </a:r>
            <a:r>
              <a:rPr lang="en-US" sz="1600" dirty="0">
                <a:solidFill>
                  <a:schemeClr val="tx1"/>
                </a:solidFill>
              </a:rPr>
              <a:t> </a:t>
            </a:r>
            <a:r>
              <a:rPr lang="en-US" sz="1600" dirty="0" err="1">
                <a:solidFill>
                  <a:schemeClr val="tx1"/>
                </a:solidFill>
              </a:rPr>
              <a:t>evaluasi</a:t>
            </a:r>
            <a:r>
              <a:rPr lang="en-US" sz="1600" dirty="0">
                <a:solidFill>
                  <a:schemeClr val="tx1"/>
                </a:solidFill>
              </a:rPr>
              <a:t> </a:t>
            </a:r>
            <a:r>
              <a:rPr lang="en-US" sz="1600" dirty="0" err="1">
                <a:solidFill>
                  <a:schemeClr val="tx1"/>
                </a:solidFill>
              </a:rPr>
              <a:t>secara</a:t>
            </a:r>
            <a:r>
              <a:rPr lang="en-US" sz="1600" dirty="0">
                <a:solidFill>
                  <a:schemeClr val="tx1"/>
                </a:solidFill>
              </a:rPr>
              <a:t> </a:t>
            </a:r>
            <a:r>
              <a:rPr lang="en-US" sz="1600" dirty="0" err="1">
                <a:solidFill>
                  <a:schemeClr val="tx1"/>
                </a:solidFill>
              </a:rPr>
              <a:t>berkala</a:t>
            </a:r>
            <a:r>
              <a:rPr lang="en-US" sz="1600" dirty="0">
                <a:solidFill>
                  <a:schemeClr val="tx1"/>
                </a:solidFill>
              </a:rPr>
              <a:t> </a:t>
            </a:r>
            <a:r>
              <a:rPr lang="en-US" sz="1600" dirty="0" err="1">
                <a:solidFill>
                  <a:schemeClr val="tx1"/>
                </a:solidFill>
              </a:rPr>
              <a:t>terhadap</a:t>
            </a:r>
            <a:r>
              <a:rPr lang="en-US" sz="1600" dirty="0">
                <a:solidFill>
                  <a:schemeClr val="tx1"/>
                </a:solidFill>
              </a:rPr>
              <a:t> </a:t>
            </a:r>
            <a:r>
              <a:rPr lang="en-US" sz="1600" dirty="0" err="1">
                <a:solidFill>
                  <a:schemeClr val="tx1"/>
                </a:solidFill>
              </a:rPr>
              <a:t>kegiatan</a:t>
            </a:r>
            <a:r>
              <a:rPr lang="en-US" sz="1600" dirty="0">
                <a:solidFill>
                  <a:schemeClr val="tx1"/>
                </a:solidFill>
              </a:rPr>
              <a:t> </a:t>
            </a:r>
            <a:r>
              <a:rPr lang="en-US" sz="1600" dirty="0" err="1">
                <a:solidFill>
                  <a:schemeClr val="tx1"/>
                </a:solidFill>
              </a:rPr>
              <a:t>penyelenggaraan</a:t>
            </a:r>
            <a:r>
              <a:rPr lang="en-US" sz="1600" dirty="0">
                <a:solidFill>
                  <a:schemeClr val="tx1"/>
                </a:solidFill>
              </a:rPr>
              <a:t> </a:t>
            </a:r>
            <a:r>
              <a:rPr lang="en-US" sz="1600" dirty="0" err="1">
                <a:solidFill>
                  <a:schemeClr val="tx1"/>
                </a:solidFill>
              </a:rPr>
              <a:t>perizinan</a:t>
            </a:r>
            <a:r>
              <a:rPr lang="id-ID" sz="1600" dirty="0">
                <a:solidFill>
                  <a:schemeClr val="tx1"/>
                </a:solidFill>
              </a:rPr>
              <a:t>. </a:t>
            </a:r>
            <a:r>
              <a:rPr lang="en-US" sz="1600" dirty="0" err="1">
                <a:solidFill>
                  <a:schemeClr val="tx1"/>
                </a:solidFill>
              </a:rPr>
              <a:t>Hasil</a:t>
            </a:r>
            <a:r>
              <a:rPr lang="en-US" sz="1600" dirty="0">
                <a:solidFill>
                  <a:schemeClr val="tx1"/>
                </a:solidFill>
              </a:rPr>
              <a:t> </a:t>
            </a:r>
            <a:r>
              <a:rPr lang="id-ID"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kegiatan</a:t>
            </a:r>
            <a:r>
              <a:rPr lang="en-US" sz="1600" dirty="0">
                <a:solidFill>
                  <a:schemeClr val="tx1"/>
                </a:solidFill>
              </a:rPr>
              <a:t> monitoring </a:t>
            </a:r>
            <a:r>
              <a:rPr lang="en-US" sz="1600" dirty="0" err="1">
                <a:solidFill>
                  <a:schemeClr val="tx1"/>
                </a:solidFill>
              </a:rPr>
              <a:t>dan</a:t>
            </a:r>
            <a:r>
              <a:rPr lang="en-US" sz="1600" dirty="0">
                <a:solidFill>
                  <a:schemeClr val="tx1"/>
                </a:solidFill>
              </a:rPr>
              <a:t> </a:t>
            </a:r>
            <a:r>
              <a:rPr lang="en-US" sz="1600" dirty="0" err="1">
                <a:solidFill>
                  <a:schemeClr val="tx1"/>
                </a:solidFill>
              </a:rPr>
              <a:t>evaluasi</a:t>
            </a:r>
            <a:r>
              <a:rPr lang="en-US" sz="1600" dirty="0">
                <a:solidFill>
                  <a:schemeClr val="tx1"/>
                </a:solidFill>
              </a:rPr>
              <a:t> </a:t>
            </a:r>
            <a:r>
              <a:rPr lang="en-US" sz="1600" dirty="0" err="1">
                <a:solidFill>
                  <a:schemeClr val="tx1"/>
                </a:solidFill>
              </a:rPr>
              <a:t>tersebut</a:t>
            </a:r>
            <a:r>
              <a:rPr lang="en-US" sz="1600" dirty="0">
                <a:solidFill>
                  <a:schemeClr val="tx1"/>
                </a:solidFill>
              </a:rPr>
              <a:t> </a:t>
            </a:r>
            <a:r>
              <a:rPr lang="en-US" sz="1600" dirty="0" err="1">
                <a:solidFill>
                  <a:schemeClr val="tx1"/>
                </a:solidFill>
              </a:rPr>
              <a:t>dituangkan</a:t>
            </a:r>
            <a:r>
              <a:rPr lang="en-US" sz="1600" dirty="0">
                <a:solidFill>
                  <a:schemeClr val="tx1"/>
                </a:solidFill>
              </a:rPr>
              <a:t> </a:t>
            </a:r>
            <a:r>
              <a:rPr lang="en-US" sz="1600" dirty="0" err="1">
                <a:solidFill>
                  <a:schemeClr val="tx1"/>
                </a:solidFill>
              </a:rPr>
              <a:t>dalam</a:t>
            </a:r>
            <a:r>
              <a:rPr lang="en-US" sz="1600" dirty="0">
                <a:solidFill>
                  <a:schemeClr val="tx1"/>
                </a:solidFill>
              </a:rPr>
              <a:t> </a:t>
            </a:r>
            <a:r>
              <a:rPr lang="en-US" sz="1600" dirty="0" err="1">
                <a:solidFill>
                  <a:schemeClr val="tx1"/>
                </a:solidFill>
              </a:rPr>
              <a:t>laporan</a:t>
            </a:r>
            <a:r>
              <a:rPr lang="en-US" sz="1600" dirty="0">
                <a:solidFill>
                  <a:schemeClr val="tx1"/>
                </a:solidFill>
              </a:rPr>
              <a:t> monitoring </a:t>
            </a:r>
            <a:r>
              <a:rPr lang="en-US" sz="1600" dirty="0" err="1">
                <a:solidFill>
                  <a:schemeClr val="tx1"/>
                </a:solidFill>
              </a:rPr>
              <a:t>dan</a:t>
            </a:r>
            <a:r>
              <a:rPr lang="en-US" sz="1600" dirty="0">
                <a:solidFill>
                  <a:schemeClr val="tx1"/>
                </a:solidFill>
              </a:rPr>
              <a:t> </a:t>
            </a:r>
            <a:r>
              <a:rPr lang="en-US" sz="1600" dirty="0" err="1">
                <a:solidFill>
                  <a:schemeClr val="tx1"/>
                </a:solidFill>
              </a:rPr>
              <a:t>evaluasi</a:t>
            </a:r>
            <a:r>
              <a:rPr lang="en-US" sz="1600" dirty="0">
                <a:solidFill>
                  <a:schemeClr val="tx1"/>
                </a:solidFill>
              </a:rPr>
              <a:t> </a:t>
            </a:r>
            <a:r>
              <a:rPr lang="en-US" sz="1600" dirty="0" err="1">
                <a:solidFill>
                  <a:schemeClr val="tx1"/>
                </a:solidFill>
              </a:rPr>
              <a:t>baik</a:t>
            </a:r>
            <a:r>
              <a:rPr lang="en-US" sz="1600" dirty="0">
                <a:solidFill>
                  <a:schemeClr val="tx1"/>
                </a:solidFill>
              </a:rPr>
              <a:t> </a:t>
            </a:r>
            <a:r>
              <a:rPr lang="en-US" sz="1600" dirty="0" err="1">
                <a:solidFill>
                  <a:schemeClr val="tx1"/>
                </a:solidFill>
              </a:rPr>
              <a:t>laporan</a:t>
            </a:r>
            <a:r>
              <a:rPr lang="en-US" sz="1600" dirty="0">
                <a:solidFill>
                  <a:schemeClr val="tx1"/>
                </a:solidFill>
              </a:rPr>
              <a:t> </a:t>
            </a:r>
            <a:r>
              <a:rPr lang="en-US" sz="1600" dirty="0" err="1">
                <a:solidFill>
                  <a:schemeClr val="tx1"/>
                </a:solidFill>
              </a:rPr>
              <a:t>bulanan</a:t>
            </a:r>
            <a:r>
              <a:rPr lang="en-US" sz="1600" dirty="0">
                <a:solidFill>
                  <a:schemeClr val="tx1"/>
                </a:solidFill>
              </a:rPr>
              <a:t>, </a:t>
            </a:r>
            <a:r>
              <a:rPr lang="en-US" sz="1600" dirty="0" err="1">
                <a:solidFill>
                  <a:schemeClr val="tx1"/>
                </a:solidFill>
              </a:rPr>
              <a:t>triwulanan</a:t>
            </a:r>
            <a:r>
              <a:rPr lang="en-US" sz="1600" dirty="0">
                <a:solidFill>
                  <a:schemeClr val="tx1"/>
                </a:solidFill>
              </a:rPr>
              <a:t> </a:t>
            </a:r>
            <a:r>
              <a:rPr lang="en-US" sz="1600" dirty="0" err="1">
                <a:solidFill>
                  <a:schemeClr val="tx1"/>
                </a:solidFill>
              </a:rPr>
              <a:t>maupun</a:t>
            </a:r>
            <a:r>
              <a:rPr lang="en-US" sz="1600" dirty="0">
                <a:solidFill>
                  <a:schemeClr val="tx1"/>
                </a:solidFill>
              </a:rPr>
              <a:t> </a:t>
            </a:r>
            <a:r>
              <a:rPr lang="en-US" sz="1600" dirty="0" err="1">
                <a:solidFill>
                  <a:schemeClr val="tx1"/>
                </a:solidFill>
              </a:rPr>
              <a:t>tahunan</a:t>
            </a:r>
            <a:endParaRPr lang="en-US" sz="1600" dirty="0">
              <a:solidFill>
                <a:schemeClr val="tx1"/>
              </a:solidFill>
            </a:endParaRPr>
          </a:p>
          <a:p>
            <a:pPr marL="355600" indent="-355600" algn="just" eaLnBrk="1" hangingPunct="1">
              <a:defRPr/>
            </a:pPr>
            <a:endParaRPr lang="en-US" sz="1600" dirty="0">
              <a:solidFill>
                <a:schemeClr val="tx1"/>
              </a:solidFill>
            </a:endParaRPr>
          </a:p>
        </p:txBody>
      </p:sp>
    </p:spTree>
    <p:extLst>
      <p:ext uri="{BB962C8B-B14F-4D97-AF65-F5344CB8AC3E}">
        <p14:creationId xmlns:p14="http://schemas.microsoft.com/office/powerpoint/2010/main" val="40156247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7"/>
          <p:cNvSpPr txBox="1">
            <a:spLocks/>
          </p:cNvSpPr>
          <p:nvPr/>
        </p:nvSpPr>
        <p:spPr bwMode="grayWhite">
          <a:xfrm>
            <a:off x="-20638" y="46038"/>
            <a:ext cx="91186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4000" u="sng">
                <a:latin typeface="Bahnschrift Light SemiCondensed" panose="020B0502040204020203" pitchFamily="34" charset="0"/>
              </a:rPr>
              <a:t>5.2 Evaluasi Terpisah</a:t>
            </a:r>
            <a:endParaRPr lang="ru-RU" altLang="en-US" sz="4000" b="1" u="sng">
              <a:latin typeface="Bahnschrift Light SemiCondensed" panose="020B0502040204020203" pitchFamily="34" charset="0"/>
            </a:endParaRPr>
          </a:p>
        </p:txBody>
      </p:sp>
      <p:sp>
        <p:nvSpPr>
          <p:cNvPr id="3" name="Rectangle 2"/>
          <p:cNvSpPr/>
          <p:nvPr/>
        </p:nvSpPr>
        <p:spPr>
          <a:xfrm>
            <a:off x="65088" y="836613"/>
            <a:ext cx="9021762" cy="5905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chemeClr val="tx1"/>
                </a:solidFill>
              </a:rPr>
              <a:t>Level 1</a:t>
            </a:r>
            <a:endParaRPr lang="en-US" sz="1400" b="1" dirty="0">
              <a:solidFill>
                <a:schemeClr val="tx1"/>
              </a:solidFill>
            </a:endParaRPr>
          </a:p>
          <a:p>
            <a:pPr marL="342900" indent="-342900" algn="just" eaLnBrk="1" hangingPunct="1">
              <a:spcAft>
                <a:spcPts val="300"/>
              </a:spcAft>
              <a:buFontTx/>
              <a:buAutoNum type="arabicParenR"/>
              <a:defRPr/>
            </a:pPr>
            <a:r>
              <a:rPr lang="nl-NL" sz="2000" dirty="0">
                <a:solidFill>
                  <a:schemeClr val="tx1"/>
                </a:solidFill>
              </a:rPr>
              <a:t>Perwali </a:t>
            </a:r>
            <a:r>
              <a:rPr lang="id-ID" sz="2000" dirty="0">
                <a:solidFill>
                  <a:schemeClr val="tx1"/>
                </a:solidFill>
              </a:rPr>
              <a:t>Kota Mercure </a:t>
            </a:r>
            <a:r>
              <a:rPr lang="nl-NL" sz="2000" dirty="0">
                <a:solidFill>
                  <a:schemeClr val="tx1"/>
                </a:solidFill>
              </a:rPr>
              <a:t>No. 34 Tahun 2013 </a:t>
            </a:r>
            <a:r>
              <a:rPr lang="id-ID" sz="2000" dirty="0">
                <a:solidFill>
                  <a:schemeClr val="tx1"/>
                </a:solidFill>
              </a:rPr>
              <a:t>tentang </a:t>
            </a:r>
            <a:r>
              <a:rPr lang="nl-NL" sz="2000" dirty="0">
                <a:solidFill>
                  <a:schemeClr val="tx1"/>
                </a:solidFill>
              </a:rPr>
              <a:t>Rencana Tindak Pengendalian</a:t>
            </a:r>
          </a:p>
          <a:p>
            <a:pPr marL="342900" indent="-342900" algn="just" eaLnBrk="1" hangingPunct="1">
              <a:spcAft>
                <a:spcPts val="300"/>
              </a:spcAft>
              <a:buFontTx/>
              <a:buAutoNum type="arabicParenR"/>
              <a:defRPr/>
            </a:pPr>
            <a:r>
              <a:rPr lang="en-US" sz="2000" dirty="0" err="1">
                <a:solidFill>
                  <a:schemeClr val="tx1"/>
                </a:solidFill>
              </a:rPr>
              <a:t>Perwali</a:t>
            </a:r>
            <a:r>
              <a:rPr lang="en-US" sz="2000" dirty="0">
                <a:solidFill>
                  <a:schemeClr val="tx1"/>
                </a:solidFill>
              </a:rPr>
              <a:t> </a:t>
            </a:r>
            <a:r>
              <a:rPr lang="id-ID" sz="2000" dirty="0">
                <a:solidFill>
                  <a:schemeClr val="tx1"/>
                </a:solidFill>
              </a:rPr>
              <a:t>Kota Mercure </a:t>
            </a:r>
            <a:r>
              <a:rPr lang="en-US" sz="2000" dirty="0">
                <a:solidFill>
                  <a:schemeClr val="tx1"/>
                </a:solidFill>
              </a:rPr>
              <a:t>No. 2 </a:t>
            </a:r>
            <a:r>
              <a:rPr lang="en-US" sz="2000" dirty="0" err="1">
                <a:solidFill>
                  <a:schemeClr val="tx1"/>
                </a:solidFill>
              </a:rPr>
              <a:t>Tahun</a:t>
            </a:r>
            <a:r>
              <a:rPr lang="en-US" sz="2000" dirty="0">
                <a:solidFill>
                  <a:schemeClr val="tx1"/>
                </a:solidFill>
              </a:rPr>
              <a:t> 2011</a:t>
            </a:r>
            <a:r>
              <a:rPr lang="id-ID" sz="2000" dirty="0">
                <a:solidFill>
                  <a:schemeClr val="tx1"/>
                </a:solidFill>
              </a:rPr>
              <a:t> tentang Penyelenggaraan SPIP di Lingkungan Pemerintah Kota Mercure</a:t>
            </a:r>
            <a:endParaRPr lang="en-US" sz="2000" dirty="0">
              <a:solidFill>
                <a:schemeClr val="tx1"/>
              </a:solidFill>
            </a:endParaRPr>
          </a:p>
          <a:p>
            <a:pPr marL="342900" indent="-342900" algn="just" eaLnBrk="1" hangingPunct="1">
              <a:spcAft>
                <a:spcPts val="300"/>
              </a:spcAft>
              <a:buFontTx/>
              <a:buAutoNum type="arabicParenR"/>
              <a:defRPr/>
            </a:pPr>
            <a:r>
              <a:rPr lang="en-US" sz="2000" dirty="0">
                <a:solidFill>
                  <a:schemeClr val="tx1"/>
                </a:solidFill>
              </a:rPr>
              <a:t>PKPT </a:t>
            </a:r>
            <a:r>
              <a:rPr lang="en-US" sz="2000" dirty="0" err="1">
                <a:solidFill>
                  <a:schemeClr val="tx1"/>
                </a:solidFill>
              </a:rPr>
              <a:t>Inspektorat</a:t>
            </a:r>
            <a:r>
              <a:rPr lang="en-US" sz="2000" dirty="0">
                <a:solidFill>
                  <a:schemeClr val="tx1"/>
                </a:solidFill>
              </a:rPr>
              <a:t> </a:t>
            </a:r>
            <a:r>
              <a:rPr lang="en-US" sz="2000" dirty="0" err="1">
                <a:solidFill>
                  <a:schemeClr val="tx1"/>
                </a:solidFill>
              </a:rPr>
              <a:t>Tahun</a:t>
            </a:r>
            <a:r>
              <a:rPr lang="en-US" sz="2000" dirty="0">
                <a:solidFill>
                  <a:schemeClr val="tx1"/>
                </a:solidFill>
              </a:rPr>
              <a:t> 201</a:t>
            </a:r>
            <a:r>
              <a:rPr lang="id-ID" sz="2000" dirty="0">
                <a:solidFill>
                  <a:schemeClr val="tx1"/>
                </a:solidFill>
              </a:rPr>
              <a:t>9</a:t>
            </a:r>
            <a:endParaRPr lang="en-US" sz="2000" dirty="0">
              <a:solidFill>
                <a:schemeClr val="tx1"/>
              </a:solidFill>
            </a:endParaRPr>
          </a:p>
          <a:p>
            <a:pPr marL="342900" indent="-342900" algn="just" eaLnBrk="1" hangingPunct="1">
              <a:spcAft>
                <a:spcPts val="300"/>
              </a:spcAft>
              <a:buFontTx/>
              <a:buAutoNum type="arabicParenR"/>
              <a:defRPr/>
            </a:pPr>
            <a:r>
              <a:rPr lang="en-US" sz="2000" dirty="0" err="1">
                <a:solidFill>
                  <a:schemeClr val="tx1"/>
                </a:solidFill>
              </a:rPr>
              <a:t>Perwal</a:t>
            </a:r>
            <a:r>
              <a:rPr lang="id-ID" sz="2000" dirty="0">
                <a:solidFill>
                  <a:schemeClr val="tx1"/>
                </a:solidFill>
              </a:rPr>
              <a:t>i Kota Mercure </a:t>
            </a:r>
            <a:r>
              <a:rPr lang="en-US" sz="2000" dirty="0">
                <a:solidFill>
                  <a:schemeClr val="tx1"/>
                </a:solidFill>
              </a:rPr>
              <a:t> No. 64 </a:t>
            </a:r>
            <a:r>
              <a:rPr lang="id-ID" sz="2000" dirty="0">
                <a:solidFill>
                  <a:schemeClr val="tx1"/>
                </a:solidFill>
              </a:rPr>
              <a:t>T</a:t>
            </a:r>
            <a:r>
              <a:rPr lang="en-US" sz="2000" dirty="0" err="1">
                <a:solidFill>
                  <a:schemeClr val="tx1"/>
                </a:solidFill>
              </a:rPr>
              <a:t>ahun</a:t>
            </a:r>
            <a:r>
              <a:rPr lang="en-US" sz="2000" dirty="0">
                <a:solidFill>
                  <a:schemeClr val="tx1"/>
                </a:solidFill>
              </a:rPr>
              <a:t> 2018 </a:t>
            </a:r>
            <a:r>
              <a:rPr lang="id-ID" sz="2000" dirty="0">
                <a:solidFill>
                  <a:schemeClr val="tx1"/>
                </a:solidFill>
              </a:rPr>
              <a:t>tentang P</a:t>
            </a:r>
            <a:r>
              <a:rPr lang="en-US" sz="2000" dirty="0" err="1">
                <a:solidFill>
                  <a:schemeClr val="tx1"/>
                </a:solidFill>
              </a:rPr>
              <a:t>enilaian</a:t>
            </a:r>
            <a:r>
              <a:rPr lang="en-US" sz="2000" dirty="0">
                <a:solidFill>
                  <a:schemeClr val="tx1"/>
                </a:solidFill>
              </a:rPr>
              <a:t> </a:t>
            </a:r>
            <a:r>
              <a:rPr lang="id-ID" sz="2000" dirty="0" err="1">
                <a:solidFill>
                  <a:schemeClr val="tx1"/>
                </a:solidFill>
              </a:rPr>
              <a:t>Ri</a:t>
            </a:r>
            <a:r>
              <a:rPr lang="en-US" sz="2000" dirty="0" err="1">
                <a:solidFill>
                  <a:schemeClr val="tx1"/>
                </a:solidFill>
              </a:rPr>
              <a:t>siko</a:t>
            </a:r>
            <a:r>
              <a:rPr lang="en-US" sz="2000" dirty="0">
                <a:solidFill>
                  <a:schemeClr val="tx1"/>
                </a:solidFill>
              </a:rPr>
              <a:t> </a:t>
            </a:r>
            <a:r>
              <a:rPr lang="en-US" sz="2000" dirty="0" err="1">
                <a:solidFill>
                  <a:schemeClr val="tx1"/>
                </a:solidFill>
              </a:rPr>
              <a:t>pada</a:t>
            </a:r>
            <a:r>
              <a:rPr lang="en-US" sz="2000" dirty="0">
                <a:solidFill>
                  <a:schemeClr val="tx1"/>
                </a:solidFill>
              </a:rPr>
              <a:t> P</a:t>
            </a:r>
            <a:r>
              <a:rPr lang="id-ID" sz="2000" dirty="0" err="1">
                <a:solidFill>
                  <a:schemeClr val="tx1"/>
                </a:solidFill>
              </a:rPr>
              <a:t>erangkat</a:t>
            </a:r>
            <a:r>
              <a:rPr lang="id-ID" sz="2000" dirty="0">
                <a:solidFill>
                  <a:schemeClr val="tx1"/>
                </a:solidFill>
              </a:rPr>
              <a:t> Daerah di Lingkungan </a:t>
            </a:r>
            <a:r>
              <a:rPr lang="en-US" sz="2000" dirty="0">
                <a:solidFill>
                  <a:schemeClr val="tx1"/>
                </a:solidFill>
              </a:rPr>
              <a:t> Kota </a:t>
            </a:r>
            <a:r>
              <a:rPr lang="en-US" sz="2000" dirty="0" err="1">
                <a:solidFill>
                  <a:schemeClr val="tx1"/>
                </a:solidFill>
              </a:rPr>
              <a:t>Mercure</a:t>
            </a:r>
            <a:r>
              <a:rPr lang="en-US" sz="2000" dirty="0">
                <a:solidFill>
                  <a:schemeClr val="tx1"/>
                </a:solidFill>
              </a:rPr>
              <a:t>;</a:t>
            </a:r>
          </a:p>
          <a:p>
            <a:pPr marL="342900" indent="-342900" algn="just" eaLnBrk="1" hangingPunct="1">
              <a:spcAft>
                <a:spcPts val="300"/>
              </a:spcAft>
              <a:buFontTx/>
              <a:buAutoNum type="arabicParenR"/>
              <a:defRPr/>
            </a:pPr>
            <a:r>
              <a:rPr lang="en-US" sz="2000" dirty="0" err="1">
                <a:solidFill>
                  <a:schemeClr val="tx1"/>
                </a:solidFill>
              </a:rPr>
              <a:t>Perwali</a:t>
            </a:r>
            <a:r>
              <a:rPr lang="en-US" sz="2000" dirty="0">
                <a:solidFill>
                  <a:schemeClr val="tx1"/>
                </a:solidFill>
              </a:rPr>
              <a:t> </a:t>
            </a:r>
            <a:r>
              <a:rPr lang="id-ID" sz="2000" dirty="0">
                <a:solidFill>
                  <a:schemeClr val="tx1"/>
                </a:solidFill>
              </a:rPr>
              <a:t>Kota Mercure </a:t>
            </a:r>
            <a:r>
              <a:rPr lang="en-US" sz="2000" dirty="0">
                <a:solidFill>
                  <a:schemeClr val="tx1"/>
                </a:solidFill>
              </a:rPr>
              <a:t>No. 27 </a:t>
            </a:r>
            <a:r>
              <a:rPr lang="en-US" sz="2000" dirty="0" err="1">
                <a:solidFill>
                  <a:schemeClr val="tx1"/>
                </a:solidFill>
              </a:rPr>
              <a:t>Tahun</a:t>
            </a:r>
            <a:r>
              <a:rPr lang="en-US" sz="2000" dirty="0">
                <a:solidFill>
                  <a:schemeClr val="tx1"/>
                </a:solidFill>
              </a:rPr>
              <a:t> 2016 </a:t>
            </a:r>
            <a:r>
              <a:rPr lang="id-ID" sz="2000" dirty="0">
                <a:solidFill>
                  <a:schemeClr val="tx1"/>
                </a:solidFill>
              </a:rPr>
              <a:t>t</a:t>
            </a:r>
            <a:r>
              <a:rPr lang="en-US" sz="2000" dirty="0" err="1">
                <a:solidFill>
                  <a:schemeClr val="tx1"/>
                </a:solidFill>
              </a:rPr>
              <a:t>anggal</a:t>
            </a:r>
            <a:r>
              <a:rPr lang="en-US" sz="2000" dirty="0">
                <a:solidFill>
                  <a:schemeClr val="tx1"/>
                </a:solidFill>
              </a:rPr>
              <a:t> 6 </a:t>
            </a:r>
            <a:r>
              <a:rPr lang="en-US" sz="2000" dirty="0" err="1">
                <a:solidFill>
                  <a:schemeClr val="tx1"/>
                </a:solidFill>
              </a:rPr>
              <a:t>Juni</a:t>
            </a:r>
            <a:r>
              <a:rPr lang="en-US" sz="2000" dirty="0">
                <a:solidFill>
                  <a:schemeClr val="tx1"/>
                </a:solidFill>
              </a:rPr>
              <a:t> 2016 </a:t>
            </a:r>
            <a:r>
              <a:rPr lang="en-US" sz="2000" dirty="0" err="1">
                <a:solidFill>
                  <a:schemeClr val="tx1"/>
                </a:solidFill>
              </a:rPr>
              <a:t>tentang</a:t>
            </a:r>
            <a:r>
              <a:rPr lang="en-US" sz="2000" dirty="0">
                <a:solidFill>
                  <a:schemeClr val="tx1"/>
                </a:solidFill>
              </a:rPr>
              <a:t> </a:t>
            </a:r>
            <a:r>
              <a:rPr lang="en-US" sz="2000" dirty="0" err="1">
                <a:solidFill>
                  <a:schemeClr val="tx1"/>
                </a:solidFill>
              </a:rPr>
              <a:t>Pengendalian</a:t>
            </a:r>
            <a:r>
              <a:rPr lang="en-US" sz="2000" dirty="0">
                <a:solidFill>
                  <a:schemeClr val="tx1"/>
                </a:solidFill>
              </a:rPr>
              <a:t> </a:t>
            </a:r>
            <a:r>
              <a:rPr lang="en-US" sz="2000" dirty="0" err="1">
                <a:solidFill>
                  <a:schemeClr val="tx1"/>
                </a:solidFill>
              </a:rPr>
              <a:t>Gratiikasi</a:t>
            </a:r>
            <a:r>
              <a:rPr lang="en-US" sz="2000" dirty="0">
                <a:solidFill>
                  <a:schemeClr val="tx1"/>
                </a:solidFill>
              </a:rPr>
              <a:t> di </a:t>
            </a:r>
            <a:r>
              <a:rPr lang="en-US" sz="2000" dirty="0" err="1">
                <a:solidFill>
                  <a:schemeClr val="tx1"/>
                </a:solidFill>
              </a:rPr>
              <a:t>Lingkungan</a:t>
            </a:r>
            <a:r>
              <a:rPr lang="en-US" sz="2000" dirty="0">
                <a:solidFill>
                  <a:schemeClr val="tx1"/>
                </a:solidFill>
              </a:rPr>
              <a:t> </a:t>
            </a:r>
            <a:r>
              <a:rPr lang="en-US" sz="2000" dirty="0" err="1">
                <a:solidFill>
                  <a:schemeClr val="tx1"/>
                </a:solidFill>
              </a:rPr>
              <a:t>Pem</a:t>
            </a:r>
            <a:r>
              <a:rPr lang="id-ID" sz="2000" dirty="0">
                <a:solidFill>
                  <a:schemeClr val="tx1"/>
                </a:solidFill>
              </a:rPr>
              <a:t>erintah Kota</a:t>
            </a:r>
            <a:r>
              <a:rPr lang="en-US" sz="2000" dirty="0">
                <a:solidFill>
                  <a:schemeClr val="tx1"/>
                </a:solidFill>
              </a:rPr>
              <a:t> </a:t>
            </a:r>
            <a:r>
              <a:rPr lang="en-US" sz="2000" dirty="0" err="1">
                <a:solidFill>
                  <a:schemeClr val="tx1"/>
                </a:solidFill>
              </a:rPr>
              <a:t>Mercure</a:t>
            </a:r>
            <a:endParaRPr lang="id-ID" sz="2000" dirty="0">
              <a:solidFill>
                <a:schemeClr val="tx1"/>
              </a:solidFill>
            </a:endParaRPr>
          </a:p>
          <a:p>
            <a:pPr marL="342900" indent="-342900" algn="just" eaLnBrk="1" hangingPunct="1">
              <a:spcAft>
                <a:spcPts val="300"/>
              </a:spcAft>
              <a:buFontTx/>
              <a:buAutoNum type="arabicParenR"/>
              <a:defRPr/>
            </a:pPr>
            <a:r>
              <a:rPr lang="en-US" sz="2000" dirty="0">
                <a:solidFill>
                  <a:schemeClr val="tx1"/>
                </a:solidFill>
              </a:rPr>
              <a:t>SOP No. 49  </a:t>
            </a:r>
            <a:r>
              <a:rPr lang="en-US" sz="2000" dirty="0" err="1">
                <a:solidFill>
                  <a:schemeClr val="tx1"/>
                </a:solidFill>
              </a:rPr>
              <a:t>Tahun</a:t>
            </a:r>
            <a:r>
              <a:rPr lang="en-US" sz="2000" dirty="0">
                <a:solidFill>
                  <a:schemeClr val="tx1"/>
                </a:solidFill>
              </a:rPr>
              <a:t> 2018 </a:t>
            </a:r>
            <a:r>
              <a:rPr lang="en-US" sz="2000" dirty="0" err="1">
                <a:solidFill>
                  <a:schemeClr val="tx1"/>
                </a:solidFill>
              </a:rPr>
              <a:t>tentang</a:t>
            </a:r>
            <a:r>
              <a:rPr lang="en-US" sz="2000" dirty="0">
                <a:solidFill>
                  <a:schemeClr val="tx1"/>
                </a:solidFill>
              </a:rPr>
              <a:t> </a:t>
            </a:r>
            <a:r>
              <a:rPr lang="en-US" sz="2000" dirty="0" err="1">
                <a:solidFill>
                  <a:schemeClr val="tx1"/>
                </a:solidFill>
              </a:rPr>
              <a:t>Gelar</a:t>
            </a:r>
            <a:r>
              <a:rPr lang="en-US" sz="2000" dirty="0">
                <a:solidFill>
                  <a:schemeClr val="tx1"/>
                </a:solidFill>
              </a:rPr>
              <a:t> </a:t>
            </a:r>
            <a:r>
              <a:rPr lang="en-US" sz="2000" dirty="0" err="1">
                <a:solidFill>
                  <a:schemeClr val="tx1"/>
                </a:solidFill>
              </a:rPr>
              <a:t>Pengawasan</a:t>
            </a:r>
            <a:endParaRPr lang="id-ID" sz="2000" dirty="0">
              <a:solidFill>
                <a:schemeClr val="tx1"/>
              </a:solidFill>
            </a:endParaRPr>
          </a:p>
          <a:p>
            <a:pPr marL="342900" indent="-342900" algn="just" eaLnBrk="1" hangingPunct="1">
              <a:spcAft>
                <a:spcPts val="300"/>
              </a:spcAft>
              <a:buFontTx/>
              <a:buAutoNum type="arabicParenR"/>
              <a:defRPr/>
            </a:pPr>
            <a:r>
              <a:rPr lang="id-ID" sz="2000" dirty="0">
                <a:solidFill>
                  <a:schemeClr val="tx1"/>
                </a:solidFill>
              </a:rPr>
              <a:t>Internal Audit </a:t>
            </a:r>
            <a:r>
              <a:rPr lang="id-ID" sz="2000" dirty="0" err="1">
                <a:solidFill>
                  <a:schemeClr val="tx1"/>
                </a:solidFill>
              </a:rPr>
              <a:t>Charter</a:t>
            </a:r>
            <a:r>
              <a:rPr lang="id-ID" sz="2000" dirty="0">
                <a:solidFill>
                  <a:schemeClr val="tx1"/>
                </a:solidFill>
              </a:rPr>
              <a:t> (IAC);</a:t>
            </a:r>
          </a:p>
          <a:p>
            <a:pPr marL="342900" indent="-342900" algn="just" eaLnBrk="1" hangingPunct="1">
              <a:spcAft>
                <a:spcPts val="300"/>
              </a:spcAft>
              <a:buFontTx/>
              <a:buAutoNum type="arabicParenR"/>
              <a:defRPr/>
            </a:pPr>
            <a:r>
              <a:rPr lang="id-ID" sz="2000" dirty="0">
                <a:solidFill>
                  <a:schemeClr val="tx1"/>
                </a:solidFill>
              </a:rPr>
              <a:t>SOP </a:t>
            </a:r>
            <a:r>
              <a:rPr lang="id-ID" sz="2000" dirty="0" err="1">
                <a:solidFill>
                  <a:schemeClr val="tx1"/>
                </a:solidFill>
              </a:rPr>
              <a:t>No</a:t>
            </a:r>
            <a:r>
              <a:rPr lang="id-ID" sz="2000" dirty="0">
                <a:solidFill>
                  <a:schemeClr val="tx1"/>
                </a:solidFill>
              </a:rPr>
              <a:t>. 9 Tanggal 15 Agustus 2016 tentang </a:t>
            </a:r>
            <a:r>
              <a:rPr lang="id-ID" sz="2000" dirty="0" err="1">
                <a:solidFill>
                  <a:schemeClr val="tx1"/>
                </a:solidFill>
              </a:rPr>
              <a:t>Pemutakhiran</a:t>
            </a:r>
            <a:r>
              <a:rPr lang="id-ID" sz="2000" dirty="0">
                <a:solidFill>
                  <a:schemeClr val="tx1"/>
                </a:solidFill>
              </a:rPr>
              <a:t> Data;</a:t>
            </a:r>
          </a:p>
          <a:p>
            <a:pPr marL="342900" indent="-342900" algn="just" eaLnBrk="1" hangingPunct="1">
              <a:spcAft>
                <a:spcPts val="300"/>
              </a:spcAft>
              <a:buFontTx/>
              <a:buAutoNum type="arabicParenR"/>
              <a:defRPr/>
            </a:pPr>
            <a:r>
              <a:rPr lang="id-ID" sz="2000" dirty="0">
                <a:solidFill>
                  <a:schemeClr val="tx1"/>
                </a:solidFill>
              </a:rPr>
              <a:t>Keputusan Kepala BKPSDA No 800/2118 Tahun 2018 tantang Pembentukan Satuan Tugas Penyelenggaraan Sistem Pengendalian Intern Pemerintah (SPIP) di Lingkungan Badan Kepegawaian dan Pengembangan Sumber Daya Aparatur Kota Mercure</a:t>
            </a:r>
          </a:p>
          <a:p>
            <a:pPr marL="342900" indent="-342900" eaLnBrk="1" hangingPunct="1">
              <a:spcAft>
                <a:spcPts val="300"/>
              </a:spcAft>
              <a:buFontTx/>
              <a:buAutoNum type="arabicParenR"/>
              <a:defRPr/>
            </a:pPr>
            <a:endParaRPr lang="en-US" sz="1400" dirty="0">
              <a:solidFill>
                <a:schemeClr val="tx1"/>
              </a:solidFill>
            </a:endParaRPr>
          </a:p>
          <a:p>
            <a:pPr eaLnBrk="1" hangingPunct="1">
              <a:defRPr/>
            </a:pPr>
            <a:endParaRPr lang="en-US" sz="1400" b="1" dirty="0">
              <a:solidFill>
                <a:schemeClr val="tx1"/>
              </a:solidFill>
            </a:endParaRPr>
          </a:p>
          <a:p>
            <a:pPr eaLnBrk="1" hangingPunct="1">
              <a:defRPr/>
            </a:pPr>
            <a:endParaRPr lang="en-US" sz="1400" b="1" dirty="0">
              <a:solidFill>
                <a:schemeClr val="tx1"/>
              </a:solidFill>
            </a:endParaRPr>
          </a:p>
          <a:p>
            <a:pPr eaLnBrk="1" hangingPunct="1">
              <a:defRPr/>
            </a:pPr>
            <a:endParaRPr lang="en-US" sz="1400" dirty="0">
              <a:solidFill>
                <a:schemeClr val="tx1"/>
              </a:solidFill>
            </a:endParaRPr>
          </a:p>
        </p:txBody>
      </p:sp>
    </p:spTree>
    <p:extLst>
      <p:ext uri="{BB962C8B-B14F-4D97-AF65-F5344CB8AC3E}">
        <p14:creationId xmlns:p14="http://schemas.microsoft.com/office/powerpoint/2010/main" val="125329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D87-9E1A-4150-B3F2-26C98D3925A1}"/>
              </a:ext>
            </a:extLst>
          </p:cNvPr>
          <p:cNvSpPr>
            <a:spLocks noGrp="1"/>
          </p:cNvSpPr>
          <p:nvPr>
            <p:ph type="title"/>
          </p:nvPr>
        </p:nvSpPr>
        <p:spPr/>
        <p:txBody>
          <a:bodyPr>
            <a:normAutofit/>
          </a:bodyPr>
          <a:lstStyle/>
          <a:p>
            <a:r>
              <a:rPr lang="en-US" b="1" dirty="0" err="1"/>
              <a:t>Tahapan</a:t>
            </a:r>
            <a:r>
              <a:rPr lang="en-US" b="1" dirty="0"/>
              <a:t> </a:t>
            </a:r>
            <a:r>
              <a:rPr lang="en-US" b="1" dirty="0" err="1"/>
              <a:t>mekanisme</a:t>
            </a:r>
            <a:r>
              <a:rPr lang="en-US" b="1" dirty="0"/>
              <a:t> </a:t>
            </a:r>
            <a:r>
              <a:rPr lang="en-US" b="1" dirty="0" err="1"/>
              <a:t>penilaian</a:t>
            </a:r>
            <a:r>
              <a:rPr lang="en-US" b="1" dirty="0"/>
              <a:t> SPIP:</a:t>
            </a:r>
            <a:endParaRPr lang="en-ID" b="1" dirty="0"/>
          </a:p>
        </p:txBody>
      </p:sp>
      <p:graphicFrame>
        <p:nvGraphicFramePr>
          <p:cNvPr id="4" name="Table 4">
            <a:extLst>
              <a:ext uri="{FF2B5EF4-FFF2-40B4-BE49-F238E27FC236}">
                <a16:creationId xmlns:a16="http://schemas.microsoft.com/office/drawing/2014/main" id="{26B70EC4-9302-425A-BCB4-285AD64B30B3}"/>
              </a:ext>
            </a:extLst>
          </p:cNvPr>
          <p:cNvGraphicFramePr>
            <a:graphicFrameLocks noGrp="1"/>
          </p:cNvGraphicFramePr>
          <p:nvPr>
            <p:ph idx="1"/>
            <p:extLst>
              <p:ext uri="{D42A27DB-BD31-4B8C-83A1-F6EECF244321}">
                <p14:modId xmlns:p14="http://schemas.microsoft.com/office/powerpoint/2010/main" val="2720515469"/>
              </p:ext>
            </p:extLst>
          </p:nvPr>
        </p:nvGraphicFramePr>
        <p:xfrm>
          <a:off x="755576" y="1412776"/>
          <a:ext cx="7632848" cy="329184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4110454130"/>
                    </a:ext>
                  </a:extLst>
                </a:gridCol>
                <a:gridCol w="5688632">
                  <a:extLst>
                    <a:ext uri="{9D8B030D-6E8A-4147-A177-3AD203B41FA5}">
                      <a16:colId xmlns:a16="http://schemas.microsoft.com/office/drawing/2014/main" val="1354579240"/>
                    </a:ext>
                  </a:extLst>
                </a:gridCol>
              </a:tblGrid>
              <a:tr h="370840">
                <a:tc>
                  <a:txBody>
                    <a:bodyPr/>
                    <a:lstStyle/>
                    <a:p>
                      <a:r>
                        <a:rPr lang="en-US" sz="3200" b="1" kern="1200" dirty="0" err="1">
                          <a:solidFill>
                            <a:schemeClr val="lt1"/>
                          </a:solidFill>
                          <a:latin typeface="+mn-lt"/>
                          <a:ea typeface="+mn-ea"/>
                          <a:cs typeface="+mn-cs"/>
                        </a:rPr>
                        <a:t>Tahapan</a:t>
                      </a:r>
                      <a:endParaRPr lang="en-US" sz="3200" b="1" kern="1200" dirty="0">
                        <a:solidFill>
                          <a:schemeClr val="lt1"/>
                        </a:solidFill>
                        <a:latin typeface="+mn-lt"/>
                        <a:ea typeface="+mn-ea"/>
                        <a:cs typeface="+mn-cs"/>
                      </a:endParaRPr>
                    </a:p>
                  </a:txBody>
                  <a:tcPr/>
                </a:tc>
                <a:tc>
                  <a:txBody>
                    <a:bodyPr/>
                    <a:lstStyle/>
                    <a:p>
                      <a:r>
                        <a:rPr lang="en-US" sz="3200" b="1" kern="1200" dirty="0" err="1">
                          <a:solidFill>
                            <a:schemeClr val="lt1"/>
                          </a:solidFill>
                          <a:latin typeface="+mn-lt"/>
                          <a:ea typeface="+mn-ea"/>
                          <a:cs typeface="+mn-cs"/>
                        </a:rPr>
                        <a:t>Keterangan</a:t>
                      </a:r>
                      <a:endParaRPr lang="en-ID" sz="3200" b="1" kern="1200" dirty="0">
                        <a:solidFill>
                          <a:schemeClr val="lt1"/>
                        </a:solidFill>
                        <a:latin typeface="+mn-lt"/>
                        <a:ea typeface="+mn-ea"/>
                        <a:cs typeface="+mn-cs"/>
                      </a:endParaRPr>
                    </a:p>
                  </a:txBody>
                  <a:tcPr/>
                </a:tc>
                <a:extLst>
                  <a:ext uri="{0D108BD9-81ED-4DB2-BD59-A6C34878D82A}">
                    <a16:rowId xmlns:a16="http://schemas.microsoft.com/office/drawing/2014/main" val="2817134893"/>
                  </a:ext>
                </a:extLst>
              </a:tr>
              <a:tr h="370840">
                <a:tc>
                  <a:txBody>
                    <a:bodyPr/>
                    <a:lstStyle/>
                    <a:p>
                      <a:r>
                        <a:rPr lang="en-ID" sz="2000" dirty="0" err="1"/>
                        <a:t>Persiapan</a:t>
                      </a:r>
                      <a:endParaRPr lang="en-ID" sz="2000" dirty="0"/>
                    </a:p>
                  </a:txBody>
                  <a:tcPr/>
                </a:tc>
                <a:tc>
                  <a:txBody>
                    <a:bodyPr/>
                    <a:lstStyle/>
                    <a:p>
                      <a:r>
                        <a:rPr lang="en-ID" sz="2000" kern="1200" dirty="0" err="1">
                          <a:solidFill>
                            <a:schemeClr val="dk1"/>
                          </a:solidFill>
                          <a:effectLst/>
                          <a:latin typeface="+mn-lt"/>
                          <a:ea typeface="+mn-ea"/>
                          <a:cs typeface="+mn-cs"/>
                        </a:rPr>
                        <a:t>Bertujuan</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untuk</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menentukan</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ruang</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lingkup</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kegiatan</a:t>
                      </a:r>
                      <a:r>
                        <a:rPr lang="en-ID" sz="2000" kern="1200" dirty="0">
                          <a:solidFill>
                            <a:schemeClr val="dk1"/>
                          </a:solidFill>
                          <a:effectLst/>
                          <a:latin typeface="+mn-lt"/>
                          <a:ea typeface="+mn-ea"/>
                          <a:cs typeface="+mn-cs"/>
                        </a:rPr>
                        <a:t> dan </a:t>
                      </a:r>
                      <a:r>
                        <a:rPr lang="en-ID" sz="2000" kern="1200" dirty="0" err="1">
                          <a:solidFill>
                            <a:schemeClr val="dk1"/>
                          </a:solidFill>
                          <a:effectLst/>
                          <a:latin typeface="+mn-lt"/>
                          <a:ea typeface="+mn-ea"/>
                          <a:cs typeface="+mn-cs"/>
                        </a:rPr>
                        <a:t>rencana</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kerja</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pelaksanaan</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penilaian</a:t>
                      </a:r>
                      <a:endParaRPr lang="en-ID" sz="2000" dirty="0"/>
                    </a:p>
                  </a:txBody>
                  <a:tcPr/>
                </a:tc>
                <a:extLst>
                  <a:ext uri="{0D108BD9-81ED-4DB2-BD59-A6C34878D82A}">
                    <a16:rowId xmlns:a16="http://schemas.microsoft.com/office/drawing/2014/main" val="287645053"/>
                  </a:ext>
                </a:extLst>
              </a:tr>
              <a:tr h="370840">
                <a:tc>
                  <a:txBody>
                    <a:bodyPr/>
                    <a:lstStyle/>
                    <a:p>
                      <a:r>
                        <a:rPr lang="en-US" sz="2000" dirty="0" err="1"/>
                        <a:t>Pelaksanaan</a:t>
                      </a:r>
                      <a:endParaRPr lang="en-ID" sz="2000" dirty="0"/>
                    </a:p>
                  </a:txBody>
                  <a:tcPr/>
                </a:tc>
                <a:tc>
                  <a:txBody>
                    <a:bodyPr/>
                    <a:lstStyle/>
                    <a:p>
                      <a:r>
                        <a:rPr lang="en-ID" sz="2000" kern="1200" dirty="0" err="1">
                          <a:solidFill>
                            <a:schemeClr val="dk1"/>
                          </a:solidFill>
                          <a:effectLst/>
                          <a:latin typeface="+mn-lt"/>
                          <a:ea typeface="+mn-ea"/>
                          <a:cs typeface="+mn-cs"/>
                        </a:rPr>
                        <a:t>untuk</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memberikan</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penilaian</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mengenai</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tingkat</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kematangan</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penerapan</a:t>
                      </a:r>
                      <a:r>
                        <a:rPr lang="en-ID" sz="2000" kern="1200" dirty="0">
                          <a:solidFill>
                            <a:schemeClr val="dk1"/>
                          </a:solidFill>
                          <a:effectLst/>
                          <a:latin typeface="+mn-lt"/>
                          <a:ea typeface="+mn-ea"/>
                          <a:cs typeface="+mn-cs"/>
                        </a:rPr>
                        <a:t> SPIP dan </a:t>
                      </a:r>
                      <a:r>
                        <a:rPr lang="en-ID" sz="2000" kern="1200" dirty="0" err="1">
                          <a:solidFill>
                            <a:schemeClr val="dk1"/>
                          </a:solidFill>
                          <a:effectLst/>
                          <a:latin typeface="+mn-lt"/>
                          <a:ea typeface="+mn-ea"/>
                          <a:cs typeface="+mn-cs"/>
                        </a:rPr>
                        <a:t>langkah-langkah</a:t>
                      </a:r>
                      <a:r>
                        <a:rPr lang="en-ID" sz="2000" kern="1200" dirty="0">
                          <a:solidFill>
                            <a:schemeClr val="dk1"/>
                          </a:solidFill>
                          <a:effectLst/>
                          <a:latin typeface="+mn-lt"/>
                          <a:ea typeface="+mn-ea"/>
                          <a:cs typeface="+mn-cs"/>
                        </a:rPr>
                        <a:t> yang </a:t>
                      </a:r>
                      <a:r>
                        <a:rPr lang="en-ID" sz="2000" kern="1200" dirty="0" err="1">
                          <a:solidFill>
                            <a:schemeClr val="dk1"/>
                          </a:solidFill>
                          <a:effectLst/>
                          <a:latin typeface="+mn-lt"/>
                          <a:ea typeface="+mn-ea"/>
                          <a:cs typeface="+mn-cs"/>
                        </a:rPr>
                        <a:t>dapat</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dilaksanakan</a:t>
                      </a:r>
                      <a:r>
                        <a:rPr lang="en-ID" sz="2000" kern="1200" dirty="0">
                          <a:solidFill>
                            <a:schemeClr val="dk1"/>
                          </a:solidFill>
                          <a:effectLst/>
                          <a:latin typeface="+mn-lt"/>
                          <a:ea typeface="+mn-ea"/>
                          <a:cs typeface="+mn-cs"/>
                        </a:rPr>
                        <a:t> oleh K/L/P </a:t>
                      </a:r>
                      <a:r>
                        <a:rPr lang="en-ID" sz="2000" kern="1200" dirty="0" err="1">
                          <a:solidFill>
                            <a:schemeClr val="dk1"/>
                          </a:solidFill>
                          <a:effectLst/>
                          <a:latin typeface="+mn-lt"/>
                          <a:ea typeface="+mn-ea"/>
                          <a:cs typeface="+mn-cs"/>
                        </a:rPr>
                        <a:t>untuk</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meningkatkan</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tingkat</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kematangan</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penerapan</a:t>
                      </a:r>
                      <a:r>
                        <a:rPr lang="en-ID" sz="2000" kern="1200" dirty="0">
                          <a:solidFill>
                            <a:schemeClr val="dk1"/>
                          </a:solidFill>
                          <a:effectLst/>
                          <a:latin typeface="+mn-lt"/>
                          <a:ea typeface="+mn-ea"/>
                          <a:cs typeface="+mn-cs"/>
                        </a:rPr>
                        <a:t> SPIP</a:t>
                      </a:r>
                      <a:endParaRPr lang="en-ID" sz="2000" dirty="0"/>
                    </a:p>
                  </a:txBody>
                  <a:tcPr/>
                </a:tc>
                <a:extLst>
                  <a:ext uri="{0D108BD9-81ED-4DB2-BD59-A6C34878D82A}">
                    <a16:rowId xmlns:a16="http://schemas.microsoft.com/office/drawing/2014/main" val="2478280112"/>
                  </a:ext>
                </a:extLst>
              </a:tr>
              <a:tr h="370840">
                <a:tc>
                  <a:txBody>
                    <a:bodyPr/>
                    <a:lstStyle/>
                    <a:p>
                      <a:r>
                        <a:rPr lang="en-US" sz="2000" dirty="0" err="1"/>
                        <a:t>Pelaporan</a:t>
                      </a:r>
                      <a:endParaRPr lang="en-ID" sz="2000" dirty="0"/>
                    </a:p>
                  </a:txBody>
                  <a:tcPr/>
                </a:tc>
                <a:tc>
                  <a:txBody>
                    <a:bodyPr/>
                    <a:lstStyle/>
                    <a:p>
                      <a:r>
                        <a:rPr lang="en-ID" sz="2000" kern="1200" dirty="0" err="1">
                          <a:solidFill>
                            <a:schemeClr val="dk1"/>
                          </a:solidFill>
                          <a:effectLst/>
                          <a:latin typeface="+mn-lt"/>
                          <a:ea typeface="+mn-ea"/>
                          <a:cs typeface="+mn-cs"/>
                        </a:rPr>
                        <a:t>bertujuan</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untuk</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mengkomunikasikan</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hasil</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penilaian</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penerapan</a:t>
                      </a:r>
                      <a:r>
                        <a:rPr lang="en-ID" sz="2000" kern="1200" dirty="0">
                          <a:solidFill>
                            <a:schemeClr val="dk1"/>
                          </a:solidFill>
                          <a:effectLst/>
                          <a:latin typeface="+mn-lt"/>
                          <a:ea typeface="+mn-ea"/>
                          <a:cs typeface="+mn-cs"/>
                        </a:rPr>
                        <a:t> SPIP </a:t>
                      </a:r>
                      <a:r>
                        <a:rPr lang="en-ID" sz="2000" kern="1200" dirty="0" err="1">
                          <a:solidFill>
                            <a:schemeClr val="dk1"/>
                          </a:solidFill>
                          <a:effectLst/>
                          <a:latin typeface="+mn-lt"/>
                          <a:ea typeface="+mn-ea"/>
                          <a:cs typeface="+mn-cs"/>
                        </a:rPr>
                        <a:t>kepada</a:t>
                      </a:r>
                      <a:r>
                        <a:rPr lang="en-ID" sz="2000" kern="1200" dirty="0">
                          <a:solidFill>
                            <a:schemeClr val="dk1"/>
                          </a:solidFill>
                          <a:effectLst/>
                          <a:latin typeface="+mn-lt"/>
                          <a:ea typeface="+mn-ea"/>
                          <a:cs typeface="+mn-cs"/>
                        </a:rPr>
                        <a:t> </a:t>
                      </a:r>
                      <a:r>
                        <a:rPr lang="en-ID" sz="2000" kern="1200" dirty="0" err="1">
                          <a:solidFill>
                            <a:schemeClr val="dk1"/>
                          </a:solidFill>
                          <a:effectLst/>
                          <a:latin typeface="+mn-lt"/>
                          <a:ea typeface="+mn-ea"/>
                          <a:cs typeface="+mn-cs"/>
                        </a:rPr>
                        <a:t>manajemen</a:t>
                      </a:r>
                      <a:r>
                        <a:rPr lang="en-ID" sz="2000" kern="1200" dirty="0">
                          <a:solidFill>
                            <a:schemeClr val="dk1"/>
                          </a:solidFill>
                          <a:effectLst/>
                          <a:latin typeface="+mn-lt"/>
                          <a:ea typeface="+mn-ea"/>
                          <a:cs typeface="+mn-cs"/>
                        </a:rPr>
                        <a:t> K/L/P.</a:t>
                      </a:r>
                      <a:endParaRPr lang="en-ID" sz="2000" dirty="0"/>
                    </a:p>
                  </a:txBody>
                  <a:tcPr/>
                </a:tc>
                <a:extLst>
                  <a:ext uri="{0D108BD9-81ED-4DB2-BD59-A6C34878D82A}">
                    <a16:rowId xmlns:a16="http://schemas.microsoft.com/office/drawing/2014/main" val="514317514"/>
                  </a:ext>
                </a:extLst>
              </a:tr>
            </a:tbl>
          </a:graphicData>
        </a:graphic>
      </p:graphicFrame>
    </p:spTree>
    <p:extLst>
      <p:ext uri="{BB962C8B-B14F-4D97-AF65-F5344CB8AC3E}">
        <p14:creationId xmlns:p14="http://schemas.microsoft.com/office/powerpoint/2010/main" val="10648058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7"/>
          <p:cNvSpPr txBox="1">
            <a:spLocks/>
          </p:cNvSpPr>
          <p:nvPr/>
        </p:nvSpPr>
        <p:spPr bwMode="grayWhite">
          <a:xfrm>
            <a:off x="-20638" y="46038"/>
            <a:ext cx="91186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4000" u="sng">
                <a:latin typeface="Bahnschrift Light SemiCondensed" panose="020B0502040204020203" pitchFamily="34" charset="0"/>
              </a:rPr>
              <a:t>5.2 Evaluasi Terpisah</a:t>
            </a:r>
            <a:endParaRPr lang="ru-RU" altLang="en-US" sz="4000" b="1" u="sng">
              <a:latin typeface="Bahnschrift Light SemiCondensed" panose="020B0502040204020203" pitchFamily="34" charset="0"/>
            </a:endParaRPr>
          </a:p>
        </p:txBody>
      </p:sp>
      <p:sp>
        <p:nvSpPr>
          <p:cNvPr id="3" name="Rectangle 2"/>
          <p:cNvSpPr/>
          <p:nvPr/>
        </p:nvSpPr>
        <p:spPr>
          <a:xfrm>
            <a:off x="65088" y="666750"/>
            <a:ext cx="9021762" cy="5930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chemeClr val="tx1"/>
                </a:solidFill>
              </a:rPr>
              <a:t>Level </a:t>
            </a:r>
            <a:r>
              <a:rPr lang="id-ID" sz="2000" b="1" dirty="0">
                <a:solidFill>
                  <a:schemeClr val="tx1"/>
                </a:solidFill>
              </a:rPr>
              <a:t>2</a:t>
            </a:r>
            <a:endParaRPr lang="en-US" sz="1400" b="1" dirty="0">
              <a:solidFill>
                <a:schemeClr val="tx1"/>
              </a:solidFill>
            </a:endParaRPr>
          </a:p>
          <a:p>
            <a:pPr marL="342900" indent="-342900" eaLnBrk="1" hangingPunct="1">
              <a:spcAft>
                <a:spcPts val="300"/>
              </a:spcAft>
              <a:buFontTx/>
              <a:buAutoNum type="arabicParenR"/>
              <a:defRPr/>
            </a:pPr>
            <a:endParaRPr lang="id-ID" sz="1400" dirty="0">
              <a:solidFill>
                <a:schemeClr val="tx1"/>
              </a:solidFill>
            </a:endParaRPr>
          </a:p>
          <a:p>
            <a:pPr marL="342900" indent="-342900" eaLnBrk="1" hangingPunct="1">
              <a:spcAft>
                <a:spcPts val="300"/>
              </a:spcAft>
              <a:buFontTx/>
              <a:buAutoNum type="arabicParenR"/>
              <a:defRPr/>
            </a:pPr>
            <a:r>
              <a:rPr lang="en-US" dirty="0" err="1">
                <a:solidFill>
                  <a:schemeClr val="tx1"/>
                </a:solidFill>
              </a:rPr>
              <a:t>Inspektorat</a:t>
            </a:r>
            <a:r>
              <a:rPr lang="en-US" dirty="0">
                <a:solidFill>
                  <a:schemeClr val="tx1"/>
                </a:solidFill>
              </a:rPr>
              <a:t> Kota </a:t>
            </a:r>
            <a:r>
              <a:rPr lang="en-US" dirty="0" err="1">
                <a:solidFill>
                  <a:schemeClr val="tx1"/>
                </a:solidFill>
              </a:rPr>
              <a:t>Mercure</a:t>
            </a:r>
            <a:r>
              <a:rPr lang="en-US" dirty="0">
                <a:solidFill>
                  <a:schemeClr val="tx1"/>
                </a:solidFill>
              </a:rPr>
              <a:t> </a:t>
            </a:r>
            <a:r>
              <a:rPr lang="en-US" dirty="0" err="1">
                <a:solidFill>
                  <a:schemeClr val="tx1"/>
                </a:solidFill>
              </a:rPr>
              <a:t>telah</a:t>
            </a:r>
            <a:r>
              <a:rPr lang="en-US" dirty="0">
                <a:solidFill>
                  <a:schemeClr val="tx1"/>
                </a:solidFill>
              </a:rPr>
              <a:t> </a:t>
            </a:r>
            <a:r>
              <a:rPr lang="en-US" dirty="0" err="1">
                <a:solidFill>
                  <a:schemeClr val="tx1"/>
                </a:solidFill>
              </a:rPr>
              <a:t>menyelenggarakan</a:t>
            </a:r>
            <a:r>
              <a:rPr lang="en-US" dirty="0">
                <a:solidFill>
                  <a:schemeClr val="tx1"/>
                </a:solidFill>
              </a:rPr>
              <a:t> </a:t>
            </a:r>
            <a:r>
              <a:rPr lang="en-US" dirty="0" err="1">
                <a:solidFill>
                  <a:schemeClr val="tx1"/>
                </a:solidFill>
              </a:rPr>
              <a:t>Gelar</a:t>
            </a:r>
            <a:r>
              <a:rPr lang="en-US" dirty="0">
                <a:solidFill>
                  <a:schemeClr val="tx1"/>
                </a:solidFill>
              </a:rPr>
              <a:t> </a:t>
            </a:r>
            <a:r>
              <a:rPr lang="en-US" dirty="0" err="1">
                <a:solidFill>
                  <a:schemeClr val="tx1"/>
                </a:solidFill>
              </a:rPr>
              <a:t>Pengawasan</a:t>
            </a:r>
            <a:r>
              <a:rPr lang="en-US" dirty="0">
                <a:solidFill>
                  <a:schemeClr val="tx1"/>
                </a:solidFill>
              </a:rPr>
              <a:t> </a:t>
            </a:r>
            <a:r>
              <a:rPr lang="en-US" dirty="0" err="1">
                <a:solidFill>
                  <a:schemeClr val="tx1"/>
                </a:solidFill>
              </a:rPr>
              <a:t>pada</a:t>
            </a:r>
            <a:r>
              <a:rPr lang="en-US" dirty="0">
                <a:solidFill>
                  <a:schemeClr val="tx1"/>
                </a:solidFill>
              </a:rPr>
              <a:t> </a:t>
            </a:r>
            <a:r>
              <a:rPr lang="en-US" dirty="0" err="1">
                <a:solidFill>
                  <a:schemeClr val="tx1"/>
                </a:solidFill>
              </a:rPr>
              <a:t>tanggal</a:t>
            </a:r>
            <a:r>
              <a:rPr lang="en-US" dirty="0">
                <a:solidFill>
                  <a:schemeClr val="tx1"/>
                </a:solidFill>
              </a:rPr>
              <a:t> 17 </a:t>
            </a:r>
            <a:r>
              <a:rPr lang="en-US" dirty="0" err="1">
                <a:solidFill>
                  <a:schemeClr val="tx1"/>
                </a:solidFill>
              </a:rPr>
              <a:t>Maret</a:t>
            </a:r>
            <a:r>
              <a:rPr lang="en-US" dirty="0">
                <a:solidFill>
                  <a:schemeClr val="tx1"/>
                </a:solidFill>
              </a:rPr>
              <a:t> 2017. </a:t>
            </a:r>
            <a:r>
              <a:rPr lang="en-US" dirty="0" err="1">
                <a:solidFill>
                  <a:schemeClr val="tx1"/>
                </a:solidFill>
              </a:rPr>
              <a:t>Gelar</a:t>
            </a:r>
            <a:r>
              <a:rPr lang="en-US" dirty="0">
                <a:solidFill>
                  <a:schemeClr val="tx1"/>
                </a:solidFill>
              </a:rPr>
              <a:t> </a:t>
            </a:r>
            <a:r>
              <a:rPr lang="en-US" dirty="0" err="1">
                <a:solidFill>
                  <a:schemeClr val="tx1"/>
                </a:solidFill>
              </a:rPr>
              <a:t>pengawasan</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menyampaikan</a:t>
            </a:r>
            <a:r>
              <a:rPr lang="en-US" dirty="0">
                <a:solidFill>
                  <a:schemeClr val="tx1"/>
                </a:solidFill>
              </a:rPr>
              <a:t> </a:t>
            </a:r>
            <a:r>
              <a:rPr lang="en-US" dirty="0" err="1">
                <a:solidFill>
                  <a:schemeClr val="tx1"/>
                </a:solidFill>
              </a:rPr>
              <a:t>hasil</a:t>
            </a:r>
            <a:r>
              <a:rPr lang="en-US" dirty="0">
                <a:solidFill>
                  <a:schemeClr val="tx1"/>
                </a:solidFill>
              </a:rPr>
              <a:t> </a:t>
            </a:r>
            <a:r>
              <a:rPr lang="en-US" dirty="0" err="1">
                <a:solidFill>
                  <a:schemeClr val="tx1"/>
                </a:solidFill>
              </a:rPr>
              <a:t>pengawasan</a:t>
            </a:r>
            <a:r>
              <a:rPr lang="en-US" dirty="0">
                <a:solidFill>
                  <a:schemeClr val="tx1"/>
                </a:solidFill>
              </a:rPr>
              <a:t> yang </a:t>
            </a:r>
            <a:r>
              <a:rPr lang="en-US" dirty="0" err="1">
                <a:solidFill>
                  <a:schemeClr val="tx1"/>
                </a:solidFill>
              </a:rPr>
              <a:t>dilakukan</a:t>
            </a:r>
            <a:r>
              <a:rPr lang="en-US" dirty="0">
                <a:solidFill>
                  <a:schemeClr val="tx1"/>
                </a:solidFill>
              </a:rPr>
              <a:t> </a:t>
            </a:r>
            <a:r>
              <a:rPr lang="en-US" dirty="0" err="1">
                <a:solidFill>
                  <a:schemeClr val="tx1"/>
                </a:solidFill>
              </a:rPr>
              <a:t>oleh</a:t>
            </a:r>
            <a:r>
              <a:rPr lang="en-US" dirty="0">
                <a:solidFill>
                  <a:schemeClr val="tx1"/>
                </a:solidFill>
              </a:rPr>
              <a:t> APIP Kota </a:t>
            </a:r>
            <a:r>
              <a:rPr lang="en-US" dirty="0" err="1">
                <a:solidFill>
                  <a:schemeClr val="tx1"/>
                </a:solidFill>
              </a:rPr>
              <a:t>Mercure</a:t>
            </a:r>
            <a:r>
              <a:rPr lang="en-US" dirty="0">
                <a:solidFill>
                  <a:schemeClr val="tx1"/>
                </a:solidFill>
              </a:rPr>
              <a:t>, </a:t>
            </a:r>
            <a:r>
              <a:rPr lang="en-US" dirty="0" err="1">
                <a:solidFill>
                  <a:schemeClr val="tx1"/>
                </a:solidFill>
              </a:rPr>
              <a:t>disampaikan</a:t>
            </a:r>
            <a:r>
              <a:rPr lang="en-US" dirty="0">
                <a:solidFill>
                  <a:schemeClr val="tx1"/>
                </a:solidFill>
              </a:rPr>
              <a:t> </a:t>
            </a:r>
            <a:r>
              <a:rPr lang="en-US" dirty="0" err="1">
                <a:solidFill>
                  <a:schemeClr val="tx1"/>
                </a:solidFill>
              </a:rPr>
              <a:t>juga</a:t>
            </a:r>
            <a:r>
              <a:rPr lang="en-US" dirty="0">
                <a:solidFill>
                  <a:schemeClr val="tx1"/>
                </a:solidFill>
              </a:rPr>
              <a:t> </a:t>
            </a:r>
            <a:r>
              <a:rPr lang="en-US" dirty="0" err="1">
                <a:solidFill>
                  <a:schemeClr val="tx1"/>
                </a:solidFill>
              </a:rPr>
              <a:t>hasil</a:t>
            </a:r>
            <a:r>
              <a:rPr lang="en-US" dirty="0">
                <a:solidFill>
                  <a:schemeClr val="tx1"/>
                </a:solidFill>
              </a:rPr>
              <a:t> </a:t>
            </a:r>
            <a:r>
              <a:rPr lang="en-US" dirty="0" err="1">
                <a:solidFill>
                  <a:schemeClr val="tx1"/>
                </a:solidFill>
              </a:rPr>
              <a:t>pengawasan</a:t>
            </a:r>
            <a:r>
              <a:rPr lang="en-US" dirty="0">
                <a:solidFill>
                  <a:schemeClr val="tx1"/>
                </a:solidFill>
              </a:rPr>
              <a:t> yang </a:t>
            </a:r>
            <a:r>
              <a:rPr lang="en-US" dirty="0" err="1">
                <a:solidFill>
                  <a:schemeClr val="tx1"/>
                </a:solidFill>
              </a:rPr>
              <a:t>dilakukan</a:t>
            </a:r>
            <a:r>
              <a:rPr lang="en-US" dirty="0">
                <a:solidFill>
                  <a:schemeClr val="tx1"/>
                </a:solidFill>
              </a:rPr>
              <a:t> </a:t>
            </a:r>
            <a:r>
              <a:rPr lang="en-US" dirty="0" err="1">
                <a:solidFill>
                  <a:schemeClr val="tx1"/>
                </a:solidFill>
              </a:rPr>
              <a:t>oleh</a:t>
            </a:r>
            <a:r>
              <a:rPr lang="en-US" dirty="0">
                <a:solidFill>
                  <a:schemeClr val="tx1"/>
                </a:solidFill>
              </a:rPr>
              <a:t> BPK RI </a:t>
            </a:r>
            <a:r>
              <a:rPr lang="en-US" dirty="0" err="1">
                <a:solidFill>
                  <a:schemeClr val="tx1"/>
                </a:solidFill>
              </a:rPr>
              <a:t>Perwakilan</a:t>
            </a:r>
            <a:r>
              <a:rPr lang="en-US" dirty="0">
                <a:solidFill>
                  <a:schemeClr val="tx1"/>
                </a:solidFill>
              </a:rPr>
              <a:t> </a:t>
            </a:r>
            <a:r>
              <a:rPr lang="en-US" dirty="0" err="1">
                <a:solidFill>
                  <a:schemeClr val="tx1"/>
                </a:solidFill>
              </a:rPr>
              <a:t>Provinsi</a:t>
            </a:r>
            <a:r>
              <a:rPr lang="en-US" dirty="0">
                <a:solidFill>
                  <a:schemeClr val="tx1"/>
                </a:solidFill>
              </a:rPr>
              <a:t> </a:t>
            </a:r>
            <a:r>
              <a:rPr lang="en-US" dirty="0" err="1">
                <a:solidFill>
                  <a:schemeClr val="tx1"/>
                </a:solidFill>
              </a:rPr>
              <a:t>Jawa</a:t>
            </a:r>
            <a:r>
              <a:rPr lang="en-US" dirty="0">
                <a:solidFill>
                  <a:schemeClr val="tx1"/>
                </a:solidFill>
              </a:rPr>
              <a:t> Barat </a:t>
            </a:r>
            <a:r>
              <a:rPr lang="en-US" dirty="0" err="1">
                <a:solidFill>
                  <a:schemeClr val="tx1"/>
                </a:solidFill>
              </a:rPr>
              <a:t>dan</a:t>
            </a:r>
            <a:r>
              <a:rPr lang="en-US" dirty="0">
                <a:solidFill>
                  <a:schemeClr val="tx1"/>
                </a:solidFill>
              </a:rPr>
              <a:t> </a:t>
            </a:r>
            <a:r>
              <a:rPr lang="en-US" dirty="0" err="1">
                <a:solidFill>
                  <a:schemeClr val="tx1"/>
                </a:solidFill>
              </a:rPr>
              <a:t>Inspektorat</a:t>
            </a:r>
            <a:r>
              <a:rPr lang="en-US" dirty="0">
                <a:solidFill>
                  <a:schemeClr val="tx1"/>
                </a:solidFill>
              </a:rPr>
              <a:t> </a:t>
            </a:r>
            <a:r>
              <a:rPr lang="en-US" dirty="0" err="1">
                <a:solidFill>
                  <a:schemeClr val="tx1"/>
                </a:solidFill>
              </a:rPr>
              <a:t>Provinsi</a:t>
            </a:r>
            <a:r>
              <a:rPr lang="en-US" dirty="0">
                <a:solidFill>
                  <a:schemeClr val="tx1"/>
                </a:solidFill>
              </a:rPr>
              <a:t> </a:t>
            </a:r>
            <a:r>
              <a:rPr lang="en-US" dirty="0" err="1">
                <a:solidFill>
                  <a:schemeClr val="tx1"/>
                </a:solidFill>
              </a:rPr>
              <a:t>Jawa</a:t>
            </a:r>
            <a:r>
              <a:rPr lang="en-US" dirty="0">
                <a:solidFill>
                  <a:schemeClr val="tx1"/>
                </a:solidFill>
              </a:rPr>
              <a:t> Barat. Acara </a:t>
            </a:r>
            <a:r>
              <a:rPr lang="en-US" dirty="0" err="1">
                <a:solidFill>
                  <a:schemeClr val="tx1"/>
                </a:solidFill>
              </a:rPr>
              <a:t>Gelar</a:t>
            </a:r>
            <a:r>
              <a:rPr lang="en-US" dirty="0">
                <a:solidFill>
                  <a:schemeClr val="tx1"/>
                </a:solidFill>
              </a:rPr>
              <a:t> </a:t>
            </a:r>
            <a:r>
              <a:rPr lang="en-US" dirty="0" err="1">
                <a:solidFill>
                  <a:schemeClr val="tx1"/>
                </a:solidFill>
              </a:rPr>
              <a:t>Pengawasan</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dihadiri</a:t>
            </a:r>
            <a:r>
              <a:rPr lang="en-US" dirty="0">
                <a:solidFill>
                  <a:schemeClr val="tx1"/>
                </a:solidFill>
              </a:rPr>
              <a:t> </a:t>
            </a:r>
            <a:r>
              <a:rPr lang="en-US" dirty="0" err="1">
                <a:solidFill>
                  <a:schemeClr val="tx1"/>
                </a:solidFill>
              </a:rPr>
              <a:t>oleh</a:t>
            </a:r>
            <a:r>
              <a:rPr lang="en-US" dirty="0">
                <a:solidFill>
                  <a:schemeClr val="tx1"/>
                </a:solidFill>
              </a:rPr>
              <a:t> </a:t>
            </a:r>
            <a:r>
              <a:rPr lang="en-US" dirty="0" err="1">
                <a:solidFill>
                  <a:schemeClr val="tx1"/>
                </a:solidFill>
              </a:rPr>
              <a:t>seluruh</a:t>
            </a:r>
            <a:r>
              <a:rPr lang="en-US" dirty="0">
                <a:solidFill>
                  <a:schemeClr val="tx1"/>
                </a:solidFill>
              </a:rPr>
              <a:t> </a:t>
            </a:r>
            <a:r>
              <a:rPr lang="en-US" dirty="0" err="1">
                <a:solidFill>
                  <a:schemeClr val="tx1"/>
                </a:solidFill>
              </a:rPr>
              <a:t>Perangkat</a:t>
            </a:r>
            <a:r>
              <a:rPr lang="en-US" dirty="0">
                <a:solidFill>
                  <a:schemeClr val="tx1"/>
                </a:solidFill>
              </a:rPr>
              <a:t> Daerah di </a:t>
            </a:r>
            <a:r>
              <a:rPr lang="en-US" dirty="0" err="1">
                <a:solidFill>
                  <a:schemeClr val="tx1"/>
                </a:solidFill>
              </a:rPr>
              <a:t>Lingkungan</a:t>
            </a:r>
            <a:r>
              <a:rPr lang="en-US" dirty="0">
                <a:solidFill>
                  <a:schemeClr val="tx1"/>
                </a:solidFill>
              </a:rPr>
              <a:t> </a:t>
            </a:r>
            <a:r>
              <a:rPr lang="en-US" dirty="0" err="1">
                <a:solidFill>
                  <a:schemeClr val="tx1"/>
                </a:solidFill>
              </a:rPr>
              <a:t>Pemerintah</a:t>
            </a:r>
            <a:r>
              <a:rPr lang="en-US" dirty="0">
                <a:solidFill>
                  <a:schemeClr val="tx1"/>
                </a:solidFill>
              </a:rPr>
              <a:t> Kota </a:t>
            </a:r>
            <a:r>
              <a:rPr lang="en-US" dirty="0" err="1">
                <a:solidFill>
                  <a:schemeClr val="tx1"/>
                </a:solidFill>
              </a:rPr>
              <a:t>Mercure</a:t>
            </a:r>
            <a:r>
              <a:rPr lang="en-US" dirty="0">
                <a:solidFill>
                  <a:schemeClr val="tx1"/>
                </a:solidFill>
              </a:rPr>
              <a:t>.</a:t>
            </a:r>
          </a:p>
          <a:p>
            <a:pPr marL="342900" indent="-342900" eaLnBrk="1" hangingPunct="1">
              <a:spcAft>
                <a:spcPts val="300"/>
              </a:spcAft>
              <a:buFontTx/>
              <a:buAutoNum type="arabicParenR"/>
              <a:defRPr/>
            </a:pPr>
            <a:r>
              <a:rPr lang="id-ID" dirty="0">
                <a:solidFill>
                  <a:schemeClr val="tx1"/>
                </a:solidFill>
              </a:rPr>
              <a:t>Sosialisasi P</a:t>
            </a:r>
            <a:r>
              <a:rPr lang="en-US" dirty="0" err="1">
                <a:solidFill>
                  <a:schemeClr val="tx1"/>
                </a:solidFill>
              </a:rPr>
              <a:t>erwali</a:t>
            </a:r>
            <a:r>
              <a:rPr lang="en-US" dirty="0">
                <a:solidFill>
                  <a:schemeClr val="tx1"/>
                </a:solidFill>
              </a:rPr>
              <a:t> </a:t>
            </a:r>
            <a:r>
              <a:rPr lang="id-ID" dirty="0">
                <a:solidFill>
                  <a:schemeClr val="tx1"/>
                </a:solidFill>
              </a:rPr>
              <a:t>Kota Mercure </a:t>
            </a:r>
            <a:r>
              <a:rPr lang="en-US" dirty="0">
                <a:solidFill>
                  <a:schemeClr val="tx1"/>
                </a:solidFill>
              </a:rPr>
              <a:t>No. 2 </a:t>
            </a:r>
            <a:r>
              <a:rPr lang="en-US" dirty="0" err="1">
                <a:solidFill>
                  <a:schemeClr val="tx1"/>
                </a:solidFill>
              </a:rPr>
              <a:t>Tahun</a:t>
            </a:r>
            <a:r>
              <a:rPr lang="en-US" dirty="0">
                <a:solidFill>
                  <a:schemeClr val="tx1"/>
                </a:solidFill>
              </a:rPr>
              <a:t> 2011</a:t>
            </a:r>
            <a:r>
              <a:rPr lang="id-ID" dirty="0">
                <a:solidFill>
                  <a:schemeClr val="tx1"/>
                </a:solidFill>
              </a:rPr>
              <a:t> tentang Penyelenggaraan SPIP di Lingkungan Pemerintah Kota Mercure </a:t>
            </a:r>
            <a:endParaRPr lang="en-US" dirty="0">
              <a:solidFill>
                <a:schemeClr val="tx1"/>
              </a:solidFill>
            </a:endParaRPr>
          </a:p>
          <a:p>
            <a:pPr marL="342900" indent="-342900" eaLnBrk="1" hangingPunct="1">
              <a:spcAft>
                <a:spcPts val="300"/>
              </a:spcAft>
              <a:buFontTx/>
              <a:buAutoNum type="arabicParenR"/>
              <a:defRPr/>
            </a:pPr>
            <a:r>
              <a:rPr lang="id-ID" dirty="0">
                <a:solidFill>
                  <a:schemeClr val="tx1"/>
                </a:solidFill>
              </a:rPr>
              <a:t>Sosialisasi </a:t>
            </a:r>
            <a:r>
              <a:rPr lang="en-US" dirty="0">
                <a:solidFill>
                  <a:schemeClr val="tx1"/>
                </a:solidFill>
              </a:rPr>
              <a:t>PKPT </a:t>
            </a:r>
            <a:r>
              <a:rPr lang="en-US" dirty="0" err="1">
                <a:solidFill>
                  <a:schemeClr val="tx1"/>
                </a:solidFill>
              </a:rPr>
              <a:t>Inspektorat</a:t>
            </a:r>
            <a:r>
              <a:rPr lang="en-US" dirty="0">
                <a:solidFill>
                  <a:schemeClr val="tx1"/>
                </a:solidFill>
              </a:rPr>
              <a:t> </a:t>
            </a:r>
            <a:r>
              <a:rPr lang="en-US" dirty="0" err="1">
                <a:solidFill>
                  <a:schemeClr val="tx1"/>
                </a:solidFill>
              </a:rPr>
              <a:t>Tahun</a:t>
            </a:r>
            <a:r>
              <a:rPr lang="en-US" dirty="0">
                <a:solidFill>
                  <a:schemeClr val="tx1"/>
                </a:solidFill>
              </a:rPr>
              <a:t> 201</a:t>
            </a:r>
            <a:r>
              <a:rPr lang="id-ID" dirty="0">
                <a:solidFill>
                  <a:schemeClr val="tx1"/>
                </a:solidFill>
              </a:rPr>
              <a:t>9 yang dilaksanakan di Ruang Rapat Inspektorat Kota Mercure dan dihadiri oleh seluruh Jabatan Fungsional Auditor dan P2UPD</a:t>
            </a:r>
            <a:endParaRPr lang="en-US" dirty="0">
              <a:solidFill>
                <a:schemeClr val="tx1"/>
              </a:solidFill>
            </a:endParaRPr>
          </a:p>
          <a:p>
            <a:pPr marL="342900" indent="-342900" eaLnBrk="1" hangingPunct="1">
              <a:spcAft>
                <a:spcPts val="300"/>
              </a:spcAft>
              <a:buFontTx/>
              <a:buAutoNum type="arabicParenR"/>
              <a:defRPr/>
            </a:pPr>
            <a:r>
              <a:rPr lang="id-ID" dirty="0">
                <a:solidFill>
                  <a:schemeClr val="tx1"/>
                </a:solidFill>
              </a:rPr>
              <a:t>Sosialisasi </a:t>
            </a:r>
            <a:r>
              <a:rPr lang="en-US" dirty="0" err="1">
                <a:solidFill>
                  <a:schemeClr val="tx1"/>
                </a:solidFill>
              </a:rPr>
              <a:t>Perwal</a:t>
            </a:r>
            <a:r>
              <a:rPr lang="id-ID" dirty="0">
                <a:solidFill>
                  <a:schemeClr val="tx1"/>
                </a:solidFill>
              </a:rPr>
              <a:t>i Kota Mercure </a:t>
            </a:r>
            <a:r>
              <a:rPr lang="en-US" dirty="0">
                <a:solidFill>
                  <a:schemeClr val="tx1"/>
                </a:solidFill>
              </a:rPr>
              <a:t> No. 64 </a:t>
            </a:r>
            <a:r>
              <a:rPr lang="id-ID" dirty="0">
                <a:solidFill>
                  <a:schemeClr val="tx1"/>
                </a:solidFill>
              </a:rPr>
              <a:t>T</a:t>
            </a:r>
            <a:r>
              <a:rPr lang="en-US" dirty="0" err="1">
                <a:solidFill>
                  <a:schemeClr val="tx1"/>
                </a:solidFill>
              </a:rPr>
              <a:t>ahun</a:t>
            </a:r>
            <a:r>
              <a:rPr lang="en-US" dirty="0">
                <a:solidFill>
                  <a:schemeClr val="tx1"/>
                </a:solidFill>
              </a:rPr>
              <a:t> 2018 </a:t>
            </a:r>
            <a:r>
              <a:rPr lang="id-ID" dirty="0">
                <a:solidFill>
                  <a:schemeClr val="tx1"/>
                </a:solidFill>
              </a:rPr>
              <a:t>tentang P</a:t>
            </a:r>
            <a:r>
              <a:rPr lang="en-US" dirty="0" err="1">
                <a:solidFill>
                  <a:schemeClr val="tx1"/>
                </a:solidFill>
              </a:rPr>
              <a:t>enilaian</a:t>
            </a:r>
            <a:r>
              <a:rPr lang="en-US" dirty="0">
                <a:solidFill>
                  <a:schemeClr val="tx1"/>
                </a:solidFill>
              </a:rPr>
              <a:t> </a:t>
            </a:r>
            <a:r>
              <a:rPr lang="id-ID" dirty="0" err="1">
                <a:solidFill>
                  <a:schemeClr val="tx1"/>
                </a:solidFill>
              </a:rPr>
              <a:t>Ri</a:t>
            </a:r>
            <a:r>
              <a:rPr lang="en-US" dirty="0" err="1">
                <a:solidFill>
                  <a:schemeClr val="tx1"/>
                </a:solidFill>
              </a:rPr>
              <a:t>siko</a:t>
            </a:r>
            <a:r>
              <a:rPr lang="en-US" dirty="0">
                <a:solidFill>
                  <a:schemeClr val="tx1"/>
                </a:solidFill>
              </a:rPr>
              <a:t> </a:t>
            </a:r>
            <a:r>
              <a:rPr lang="en-US" dirty="0" err="1">
                <a:solidFill>
                  <a:schemeClr val="tx1"/>
                </a:solidFill>
              </a:rPr>
              <a:t>pada</a:t>
            </a:r>
            <a:r>
              <a:rPr lang="en-US" dirty="0">
                <a:solidFill>
                  <a:schemeClr val="tx1"/>
                </a:solidFill>
              </a:rPr>
              <a:t> P</a:t>
            </a:r>
            <a:r>
              <a:rPr lang="id-ID" dirty="0" err="1">
                <a:solidFill>
                  <a:schemeClr val="tx1"/>
                </a:solidFill>
              </a:rPr>
              <a:t>erangkat</a:t>
            </a:r>
            <a:r>
              <a:rPr lang="id-ID" dirty="0">
                <a:solidFill>
                  <a:schemeClr val="tx1"/>
                </a:solidFill>
              </a:rPr>
              <a:t> Daerah di Lingkungan </a:t>
            </a:r>
            <a:r>
              <a:rPr lang="en-US" dirty="0">
                <a:solidFill>
                  <a:schemeClr val="tx1"/>
                </a:solidFill>
              </a:rPr>
              <a:t> Kota </a:t>
            </a:r>
            <a:r>
              <a:rPr lang="en-US" dirty="0" err="1">
                <a:solidFill>
                  <a:schemeClr val="tx1"/>
                </a:solidFill>
              </a:rPr>
              <a:t>Mercure</a:t>
            </a:r>
            <a:r>
              <a:rPr lang="id-ID" dirty="0">
                <a:solidFill>
                  <a:schemeClr val="tx1"/>
                </a:solidFill>
              </a:rPr>
              <a:t> telah dilaksanakan pada Tahun 2019 bertempat di Hotel Permata Mercure.</a:t>
            </a:r>
            <a:endParaRPr lang="en-US" dirty="0">
              <a:solidFill>
                <a:schemeClr val="tx1"/>
              </a:solidFill>
            </a:endParaRPr>
          </a:p>
          <a:p>
            <a:pPr marL="342900" indent="-342900" eaLnBrk="1" hangingPunct="1">
              <a:spcAft>
                <a:spcPts val="300"/>
              </a:spcAft>
              <a:buFontTx/>
              <a:buAutoNum type="arabicParenR"/>
              <a:defRPr/>
            </a:pPr>
            <a:r>
              <a:rPr lang="id-ID" dirty="0">
                <a:solidFill>
                  <a:schemeClr val="tx1"/>
                </a:solidFill>
              </a:rPr>
              <a:t>Sosialisasi </a:t>
            </a:r>
            <a:r>
              <a:rPr lang="en-US" dirty="0" err="1">
                <a:solidFill>
                  <a:schemeClr val="tx1"/>
                </a:solidFill>
              </a:rPr>
              <a:t>Perwali</a:t>
            </a:r>
            <a:r>
              <a:rPr lang="en-US" dirty="0">
                <a:solidFill>
                  <a:schemeClr val="tx1"/>
                </a:solidFill>
              </a:rPr>
              <a:t> </a:t>
            </a:r>
            <a:r>
              <a:rPr lang="id-ID" dirty="0">
                <a:solidFill>
                  <a:schemeClr val="tx1"/>
                </a:solidFill>
              </a:rPr>
              <a:t>Kota Mercure </a:t>
            </a:r>
            <a:r>
              <a:rPr lang="en-US" dirty="0">
                <a:solidFill>
                  <a:schemeClr val="tx1"/>
                </a:solidFill>
              </a:rPr>
              <a:t>No. 27 </a:t>
            </a:r>
            <a:r>
              <a:rPr lang="en-US" dirty="0" err="1">
                <a:solidFill>
                  <a:schemeClr val="tx1"/>
                </a:solidFill>
              </a:rPr>
              <a:t>Tahun</a:t>
            </a:r>
            <a:r>
              <a:rPr lang="en-US" dirty="0">
                <a:solidFill>
                  <a:schemeClr val="tx1"/>
                </a:solidFill>
              </a:rPr>
              <a:t> 2016 </a:t>
            </a:r>
            <a:r>
              <a:rPr lang="id-ID" dirty="0">
                <a:solidFill>
                  <a:schemeClr val="tx1"/>
                </a:solidFill>
              </a:rPr>
              <a:t>t</a:t>
            </a:r>
            <a:r>
              <a:rPr lang="en-US" dirty="0" err="1">
                <a:solidFill>
                  <a:schemeClr val="tx1"/>
                </a:solidFill>
              </a:rPr>
              <a:t>anggal</a:t>
            </a:r>
            <a:r>
              <a:rPr lang="en-US" dirty="0">
                <a:solidFill>
                  <a:schemeClr val="tx1"/>
                </a:solidFill>
              </a:rPr>
              <a:t> 6 </a:t>
            </a:r>
            <a:r>
              <a:rPr lang="en-US" dirty="0" err="1">
                <a:solidFill>
                  <a:schemeClr val="tx1"/>
                </a:solidFill>
              </a:rPr>
              <a:t>Juni</a:t>
            </a:r>
            <a:r>
              <a:rPr lang="en-US" dirty="0">
                <a:solidFill>
                  <a:schemeClr val="tx1"/>
                </a:solidFill>
              </a:rPr>
              <a:t> 2016 </a:t>
            </a:r>
            <a:r>
              <a:rPr lang="en-US" dirty="0" err="1">
                <a:solidFill>
                  <a:schemeClr val="tx1"/>
                </a:solidFill>
              </a:rPr>
              <a:t>tentang</a:t>
            </a:r>
            <a:r>
              <a:rPr lang="en-US" dirty="0">
                <a:solidFill>
                  <a:schemeClr val="tx1"/>
                </a:solidFill>
              </a:rPr>
              <a:t> </a:t>
            </a:r>
            <a:r>
              <a:rPr lang="en-US" dirty="0" err="1">
                <a:solidFill>
                  <a:schemeClr val="tx1"/>
                </a:solidFill>
              </a:rPr>
              <a:t>Pengendalian</a:t>
            </a:r>
            <a:r>
              <a:rPr lang="en-US" dirty="0">
                <a:solidFill>
                  <a:schemeClr val="tx1"/>
                </a:solidFill>
              </a:rPr>
              <a:t> </a:t>
            </a:r>
            <a:r>
              <a:rPr lang="en-US" dirty="0" err="1">
                <a:solidFill>
                  <a:schemeClr val="tx1"/>
                </a:solidFill>
              </a:rPr>
              <a:t>Grati</a:t>
            </a:r>
            <a:r>
              <a:rPr lang="id-ID" dirty="0">
                <a:solidFill>
                  <a:schemeClr val="tx1"/>
                </a:solidFill>
              </a:rPr>
              <a:t>f</a:t>
            </a:r>
            <a:r>
              <a:rPr lang="en-US" dirty="0" err="1">
                <a:solidFill>
                  <a:schemeClr val="tx1"/>
                </a:solidFill>
              </a:rPr>
              <a:t>ikasi</a:t>
            </a:r>
            <a:r>
              <a:rPr lang="en-US" dirty="0">
                <a:solidFill>
                  <a:schemeClr val="tx1"/>
                </a:solidFill>
              </a:rPr>
              <a:t> di </a:t>
            </a:r>
            <a:r>
              <a:rPr lang="en-US" dirty="0" err="1">
                <a:solidFill>
                  <a:schemeClr val="tx1"/>
                </a:solidFill>
              </a:rPr>
              <a:t>Lingkungan</a:t>
            </a:r>
            <a:r>
              <a:rPr lang="en-US" dirty="0">
                <a:solidFill>
                  <a:schemeClr val="tx1"/>
                </a:solidFill>
              </a:rPr>
              <a:t> </a:t>
            </a:r>
            <a:r>
              <a:rPr lang="en-US" dirty="0" err="1">
                <a:solidFill>
                  <a:schemeClr val="tx1"/>
                </a:solidFill>
              </a:rPr>
              <a:t>Pem</a:t>
            </a:r>
            <a:r>
              <a:rPr lang="id-ID" dirty="0">
                <a:solidFill>
                  <a:schemeClr val="tx1"/>
                </a:solidFill>
              </a:rPr>
              <a:t>erintah Kota</a:t>
            </a:r>
            <a:r>
              <a:rPr lang="en-US" dirty="0">
                <a:solidFill>
                  <a:schemeClr val="tx1"/>
                </a:solidFill>
              </a:rPr>
              <a:t> </a:t>
            </a:r>
            <a:r>
              <a:rPr lang="en-US" dirty="0" err="1">
                <a:solidFill>
                  <a:schemeClr val="tx1"/>
                </a:solidFill>
              </a:rPr>
              <a:t>Mercure</a:t>
            </a:r>
            <a:endParaRPr lang="id-ID" dirty="0">
              <a:solidFill>
                <a:schemeClr val="tx1"/>
              </a:solidFill>
            </a:endParaRPr>
          </a:p>
          <a:p>
            <a:pPr eaLnBrk="1" hangingPunct="1">
              <a:spcAft>
                <a:spcPts val="300"/>
              </a:spcAft>
              <a:defRPr/>
            </a:pPr>
            <a:endParaRPr lang="en-US" sz="1400" b="1" dirty="0">
              <a:solidFill>
                <a:schemeClr val="tx1"/>
              </a:solidFill>
            </a:endParaRPr>
          </a:p>
          <a:p>
            <a:pPr eaLnBrk="1" hangingPunct="1">
              <a:defRPr/>
            </a:pPr>
            <a:endParaRPr lang="en-US" sz="1400" dirty="0">
              <a:solidFill>
                <a:schemeClr val="tx1"/>
              </a:solidFill>
            </a:endParaRPr>
          </a:p>
        </p:txBody>
      </p:sp>
    </p:spTree>
    <p:extLst>
      <p:ext uri="{BB962C8B-B14F-4D97-AF65-F5344CB8AC3E}">
        <p14:creationId xmlns:p14="http://schemas.microsoft.com/office/powerpoint/2010/main" val="26631557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7"/>
          <p:cNvSpPr txBox="1">
            <a:spLocks/>
          </p:cNvSpPr>
          <p:nvPr/>
        </p:nvSpPr>
        <p:spPr bwMode="grayWhite">
          <a:xfrm>
            <a:off x="-20638" y="46038"/>
            <a:ext cx="91186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4000" u="sng">
                <a:latin typeface="Bahnschrift Light SemiCondensed" panose="020B0502040204020203" pitchFamily="34" charset="0"/>
              </a:rPr>
              <a:t>5.2 Evaluasi Terpisah</a:t>
            </a:r>
            <a:endParaRPr lang="ru-RU" altLang="en-US" sz="4000" b="1" u="sng">
              <a:latin typeface="Bahnschrift Light SemiCondensed" panose="020B0502040204020203" pitchFamily="34" charset="0"/>
            </a:endParaRPr>
          </a:p>
        </p:txBody>
      </p:sp>
      <p:sp>
        <p:nvSpPr>
          <p:cNvPr id="9" name="Rectangle 8"/>
          <p:cNvSpPr/>
          <p:nvPr/>
        </p:nvSpPr>
        <p:spPr>
          <a:xfrm>
            <a:off x="65088" y="836613"/>
            <a:ext cx="9021762" cy="60213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2000" b="1" dirty="0">
                <a:solidFill>
                  <a:schemeClr val="tx1"/>
                </a:solidFill>
              </a:rPr>
              <a:t>Level 3</a:t>
            </a:r>
            <a:endParaRPr lang="en-US" sz="800" b="1" dirty="0">
              <a:solidFill>
                <a:schemeClr val="tx1"/>
              </a:solidFill>
            </a:endParaRPr>
          </a:p>
          <a:p>
            <a:pPr eaLnBrk="1" hangingPunct="1">
              <a:defRPr/>
            </a:pPr>
            <a:endParaRPr lang="id-ID" sz="1400" dirty="0">
              <a:solidFill>
                <a:schemeClr val="tx1"/>
              </a:solidFill>
            </a:endParaRPr>
          </a:p>
          <a:p>
            <a:pPr algn="just" eaLnBrk="1" hangingPunct="1">
              <a:defRPr/>
            </a:pPr>
            <a:r>
              <a:rPr lang="en-US" sz="1600" dirty="0" err="1">
                <a:solidFill>
                  <a:schemeClr val="tx1"/>
                </a:solidFill>
              </a:rPr>
              <a:t>Sesuai</a:t>
            </a:r>
            <a:r>
              <a:rPr lang="en-US" sz="1600" dirty="0">
                <a:solidFill>
                  <a:schemeClr val="tx1"/>
                </a:solidFill>
              </a:rPr>
              <a:t> </a:t>
            </a:r>
            <a:r>
              <a:rPr lang="id-ID" sz="1600" dirty="0">
                <a:solidFill>
                  <a:schemeClr val="tx1"/>
                </a:solidFill>
              </a:rPr>
              <a:t> dengan PKPT Tahun 2019 dan hasil </a:t>
            </a:r>
            <a:r>
              <a:rPr lang="en-US" sz="1600" dirty="0" err="1">
                <a:solidFill>
                  <a:schemeClr val="tx1"/>
                </a:solidFill>
              </a:rPr>
              <a:t>identifikasi</a:t>
            </a:r>
            <a:r>
              <a:rPr lang="en-US" sz="1600" dirty="0">
                <a:solidFill>
                  <a:schemeClr val="tx1"/>
                </a:solidFill>
              </a:rPr>
              <a:t> </a:t>
            </a:r>
            <a:r>
              <a:rPr lang="en-US" sz="1600" dirty="0" err="1">
                <a:solidFill>
                  <a:schemeClr val="tx1"/>
                </a:solidFill>
              </a:rPr>
              <a:t>risiko</a:t>
            </a:r>
            <a:r>
              <a:rPr lang="en-US" sz="1600" dirty="0">
                <a:solidFill>
                  <a:schemeClr val="tx1"/>
                </a:solidFill>
              </a:rPr>
              <a:t> </a:t>
            </a:r>
            <a:r>
              <a:rPr lang="id-ID" sz="1600" dirty="0">
                <a:solidFill>
                  <a:schemeClr val="tx1"/>
                </a:solidFill>
              </a:rPr>
              <a:t> Inspektorat Kota Mercure telah</a:t>
            </a:r>
            <a:r>
              <a:rPr lang="en-US" sz="1600" dirty="0">
                <a:solidFill>
                  <a:schemeClr val="tx1"/>
                </a:solidFill>
              </a:rPr>
              <a:t> </a:t>
            </a:r>
            <a:r>
              <a:rPr lang="en-US" sz="1600" dirty="0" err="1">
                <a:solidFill>
                  <a:schemeClr val="tx1"/>
                </a:solidFill>
              </a:rPr>
              <a:t>melaksanakan</a:t>
            </a:r>
            <a:r>
              <a:rPr lang="en-US" sz="1600" dirty="0">
                <a:solidFill>
                  <a:schemeClr val="tx1"/>
                </a:solidFill>
              </a:rPr>
              <a:t> </a:t>
            </a:r>
            <a:r>
              <a:rPr lang="en-US" sz="1600" dirty="0" err="1">
                <a:solidFill>
                  <a:schemeClr val="tx1"/>
                </a:solidFill>
              </a:rPr>
              <a:t>kegiatan</a:t>
            </a:r>
            <a:r>
              <a:rPr lang="en-US" sz="1600" dirty="0">
                <a:solidFill>
                  <a:schemeClr val="tx1"/>
                </a:solidFill>
              </a:rPr>
              <a:t> </a:t>
            </a:r>
            <a:r>
              <a:rPr lang="id-ID" sz="1600" dirty="0">
                <a:solidFill>
                  <a:schemeClr val="tx1"/>
                </a:solidFill>
              </a:rPr>
              <a:t> pemeriksaan</a:t>
            </a:r>
            <a:r>
              <a:rPr lang="en-US" sz="1600" dirty="0">
                <a:solidFill>
                  <a:schemeClr val="tx1"/>
                </a:solidFill>
              </a:rPr>
              <a:t> </a:t>
            </a:r>
            <a:r>
              <a:rPr lang="en-US" sz="1600" dirty="0" err="1">
                <a:solidFill>
                  <a:schemeClr val="tx1"/>
                </a:solidFill>
              </a:rPr>
              <a:t>kinerja</a:t>
            </a:r>
            <a:r>
              <a:rPr lang="en-US" sz="1600" dirty="0">
                <a:solidFill>
                  <a:schemeClr val="tx1"/>
                </a:solidFill>
              </a:rPr>
              <a:t> </a:t>
            </a:r>
          </a:p>
          <a:p>
            <a:pPr marL="342900" indent="-342900" algn="just" eaLnBrk="1" hangingPunct="1">
              <a:buFontTx/>
              <a:buAutoNum type="arabicParenR"/>
              <a:defRPr/>
            </a:pPr>
            <a:r>
              <a:rPr lang="id-ID" sz="1600" dirty="0">
                <a:solidFill>
                  <a:schemeClr val="tx1"/>
                </a:solidFill>
              </a:rPr>
              <a:t>Pemeriksaan</a:t>
            </a:r>
            <a:r>
              <a:rPr lang="en-US" sz="1600" dirty="0">
                <a:solidFill>
                  <a:schemeClr val="tx1"/>
                </a:solidFill>
              </a:rPr>
              <a:t> </a:t>
            </a:r>
            <a:r>
              <a:rPr lang="en-US" sz="1600" dirty="0" err="1">
                <a:solidFill>
                  <a:schemeClr val="tx1"/>
                </a:solidFill>
              </a:rPr>
              <a:t>Kinerja</a:t>
            </a:r>
            <a:r>
              <a:rPr lang="en-US" sz="1600" dirty="0">
                <a:solidFill>
                  <a:schemeClr val="tx1"/>
                </a:solidFill>
              </a:rPr>
              <a:t> </a:t>
            </a:r>
            <a:r>
              <a:rPr lang="id-ID" sz="1600" dirty="0">
                <a:solidFill>
                  <a:schemeClr val="tx1"/>
                </a:solidFill>
              </a:rPr>
              <a:t>terkait Kompetensi dan Pemenuhan Kebutuhan Guru SD Negeri di Lingkungan Pemerintah Kota Mercure </a:t>
            </a:r>
            <a:r>
              <a:rPr lang="en-US" sz="1600" dirty="0" err="1">
                <a:solidFill>
                  <a:schemeClr val="tx1"/>
                </a:solidFill>
              </a:rPr>
              <a:t>sesuai</a:t>
            </a:r>
            <a:r>
              <a:rPr lang="en-US" sz="1600" dirty="0">
                <a:solidFill>
                  <a:schemeClr val="tx1"/>
                </a:solidFill>
              </a:rPr>
              <a:t> PKPT </a:t>
            </a:r>
            <a:r>
              <a:rPr lang="en-US" sz="1600" dirty="0" err="1">
                <a:solidFill>
                  <a:schemeClr val="tx1"/>
                </a:solidFill>
              </a:rPr>
              <a:t>Tahun</a:t>
            </a:r>
            <a:r>
              <a:rPr lang="en-US" sz="1600" dirty="0">
                <a:solidFill>
                  <a:schemeClr val="tx1"/>
                </a:solidFill>
              </a:rPr>
              <a:t> 201</a:t>
            </a:r>
            <a:r>
              <a:rPr lang="id-ID" sz="1600" dirty="0">
                <a:solidFill>
                  <a:schemeClr val="tx1"/>
                </a:solidFill>
              </a:rPr>
              <a:t>9</a:t>
            </a:r>
            <a:r>
              <a:rPr lang="en-US" sz="1600" dirty="0">
                <a:solidFill>
                  <a:schemeClr val="tx1"/>
                </a:solidFill>
              </a:rPr>
              <a:t> : Surat </a:t>
            </a:r>
            <a:r>
              <a:rPr lang="en-US" sz="1600" dirty="0" err="1">
                <a:solidFill>
                  <a:schemeClr val="tx1"/>
                </a:solidFill>
              </a:rPr>
              <a:t>Perintah</a:t>
            </a:r>
            <a:r>
              <a:rPr lang="en-US" sz="1600" dirty="0">
                <a:solidFill>
                  <a:schemeClr val="tx1"/>
                </a:solidFill>
              </a:rPr>
              <a:t> </a:t>
            </a:r>
            <a:r>
              <a:rPr lang="en-US" sz="1600" dirty="0" err="1">
                <a:solidFill>
                  <a:schemeClr val="tx1"/>
                </a:solidFill>
              </a:rPr>
              <a:t>Tugas</a:t>
            </a:r>
            <a:r>
              <a:rPr lang="en-US" sz="1600" dirty="0">
                <a:solidFill>
                  <a:schemeClr val="tx1"/>
                </a:solidFill>
              </a:rPr>
              <a:t> No. </a:t>
            </a:r>
            <a:r>
              <a:rPr lang="id-ID" sz="1600" dirty="0">
                <a:solidFill>
                  <a:schemeClr val="tx1"/>
                </a:solidFill>
              </a:rPr>
              <a:t>700/801 – Inspektorat tanggal 5 Juli 2019.</a:t>
            </a:r>
            <a:endParaRPr lang="en-US" sz="1600" dirty="0">
              <a:solidFill>
                <a:schemeClr val="tx1"/>
              </a:solidFill>
            </a:endParaRPr>
          </a:p>
          <a:p>
            <a:pPr marL="342900" indent="-342900" algn="just" eaLnBrk="1" hangingPunct="1">
              <a:buFontTx/>
              <a:buAutoNum type="arabicParenR"/>
              <a:defRPr/>
            </a:pPr>
            <a:r>
              <a:rPr lang="sv-SE" sz="1600" dirty="0">
                <a:solidFill>
                  <a:schemeClr val="tx1"/>
                </a:solidFill>
              </a:rPr>
              <a:t>S</a:t>
            </a:r>
            <a:r>
              <a:rPr lang="id-ID" sz="1600" dirty="0">
                <a:solidFill>
                  <a:schemeClr val="tx1"/>
                </a:solidFill>
              </a:rPr>
              <a:t>urat Perintah Nomor</a:t>
            </a:r>
            <a:r>
              <a:rPr lang="sv-SE" sz="1600" dirty="0">
                <a:solidFill>
                  <a:schemeClr val="tx1"/>
                </a:solidFill>
              </a:rPr>
              <a:t> No. 700 Sprint.815 </a:t>
            </a:r>
            <a:r>
              <a:rPr lang="id-ID" sz="1600" dirty="0">
                <a:solidFill>
                  <a:schemeClr val="tx1"/>
                </a:solidFill>
              </a:rPr>
              <a:t>– Inspektorat untuk melaksanakan Telaah Sejawat ke Inspektorat Kabupaten Mercure dan </a:t>
            </a:r>
            <a:r>
              <a:rPr lang="sv-SE" sz="1600" dirty="0">
                <a:solidFill>
                  <a:schemeClr val="tx1"/>
                </a:solidFill>
              </a:rPr>
              <a:t>Lap</a:t>
            </a:r>
            <a:r>
              <a:rPr lang="id-ID" sz="1600" dirty="0" err="1">
                <a:solidFill>
                  <a:schemeClr val="tx1"/>
                </a:solidFill>
              </a:rPr>
              <a:t>oran</a:t>
            </a:r>
            <a:r>
              <a:rPr lang="sv-SE" sz="1600" dirty="0">
                <a:solidFill>
                  <a:schemeClr val="tx1"/>
                </a:solidFill>
              </a:rPr>
              <a:t> Telaah Sejawat Inspektorat Kota Mercure terhadap Inspektorat Kabupaten Mercure No. 700/602-Inspektorat tanggal 16 Mei 2018</a:t>
            </a:r>
          </a:p>
          <a:p>
            <a:pPr marL="342900" indent="-342900" algn="just" eaLnBrk="1" hangingPunct="1">
              <a:buFontTx/>
              <a:buAutoNum type="arabicParenR"/>
              <a:defRPr/>
            </a:pPr>
            <a:r>
              <a:rPr lang="en-US" sz="1600" dirty="0">
                <a:solidFill>
                  <a:schemeClr val="tx1"/>
                </a:solidFill>
              </a:rPr>
              <a:t>Surat </a:t>
            </a:r>
            <a:r>
              <a:rPr lang="id-ID" sz="1600" dirty="0">
                <a:solidFill>
                  <a:schemeClr val="tx1"/>
                </a:solidFill>
              </a:rPr>
              <a:t>Perintah Tugas Nomor 700/1942-Inspektorat tgl 13 Agustus 2019 untuk Monitoring Tindak Lanjut Hasil Pemeriksaan Inspektorat Kota Mercure Tahun 2018 pada Bapeda, BPKAD, Bapenda, Dinas Kesehatan, Dinas PUPR, Dinas DalDukKB, Dinas Perumkim dan Dinas PendidikanKota Mercure</a:t>
            </a:r>
          </a:p>
          <a:p>
            <a:pPr marL="342900" indent="-342900" algn="just" eaLnBrk="1" hangingPunct="1">
              <a:buFontTx/>
              <a:buAutoNum type="arabicParenR"/>
              <a:defRPr/>
            </a:pPr>
            <a:r>
              <a:rPr lang="en-US" sz="1600" dirty="0" err="1">
                <a:solidFill>
                  <a:schemeClr val="tx1"/>
                </a:solidFill>
              </a:rPr>
              <a:t>Laporan</a:t>
            </a:r>
            <a:r>
              <a:rPr lang="en-US" sz="1600" dirty="0">
                <a:solidFill>
                  <a:schemeClr val="tx1"/>
                </a:solidFill>
              </a:rPr>
              <a:t> </a:t>
            </a:r>
            <a:r>
              <a:rPr lang="en-US" sz="1600" dirty="0" err="1">
                <a:solidFill>
                  <a:schemeClr val="tx1"/>
                </a:solidFill>
              </a:rPr>
              <a:t>hasil</a:t>
            </a:r>
            <a:r>
              <a:rPr lang="en-US" sz="1600" dirty="0">
                <a:solidFill>
                  <a:schemeClr val="tx1"/>
                </a:solidFill>
              </a:rPr>
              <a:t> audit </a:t>
            </a:r>
            <a:r>
              <a:rPr lang="en-US" sz="1600" dirty="0" err="1">
                <a:solidFill>
                  <a:schemeClr val="tx1"/>
                </a:solidFill>
              </a:rPr>
              <a:t>independen</a:t>
            </a:r>
            <a:r>
              <a:rPr lang="en-US" sz="1600" dirty="0">
                <a:solidFill>
                  <a:schemeClr val="tx1"/>
                </a:solidFill>
              </a:rPr>
              <a:t> </a:t>
            </a:r>
            <a:r>
              <a:rPr lang="en-US" sz="1600" dirty="0" err="1">
                <a:solidFill>
                  <a:schemeClr val="tx1"/>
                </a:solidFill>
              </a:rPr>
              <a:t>oleh</a:t>
            </a:r>
            <a:r>
              <a:rPr lang="en-US" sz="1600" dirty="0">
                <a:solidFill>
                  <a:schemeClr val="tx1"/>
                </a:solidFill>
              </a:rPr>
              <a:t> Kantor </a:t>
            </a:r>
            <a:r>
              <a:rPr lang="en-US" sz="1600" dirty="0" err="1">
                <a:solidFill>
                  <a:schemeClr val="tx1"/>
                </a:solidFill>
              </a:rPr>
              <a:t>Akuntan</a:t>
            </a:r>
            <a:r>
              <a:rPr lang="en-US" sz="1600" dirty="0">
                <a:solidFill>
                  <a:schemeClr val="tx1"/>
                </a:solidFill>
              </a:rPr>
              <a:t> </a:t>
            </a:r>
            <a:r>
              <a:rPr lang="en-US" sz="1600" dirty="0" err="1">
                <a:solidFill>
                  <a:schemeClr val="tx1"/>
                </a:solidFill>
              </a:rPr>
              <a:t>Publik</a:t>
            </a:r>
            <a:r>
              <a:rPr lang="en-US" sz="1600" dirty="0">
                <a:solidFill>
                  <a:schemeClr val="tx1"/>
                </a:solidFill>
              </a:rPr>
              <a:t> KNF </a:t>
            </a:r>
            <a:r>
              <a:rPr lang="en-US" sz="1600" dirty="0" err="1">
                <a:solidFill>
                  <a:schemeClr val="tx1"/>
                </a:solidFill>
              </a:rPr>
              <a:t>pada</a:t>
            </a:r>
            <a:r>
              <a:rPr lang="en-US" sz="1600" dirty="0">
                <a:solidFill>
                  <a:schemeClr val="tx1"/>
                </a:solidFill>
              </a:rPr>
              <a:t> RSUD Kota </a:t>
            </a:r>
            <a:r>
              <a:rPr lang="en-US" sz="1600" dirty="0" err="1">
                <a:solidFill>
                  <a:schemeClr val="tx1"/>
                </a:solidFill>
              </a:rPr>
              <a:t>Mercure</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nomor</a:t>
            </a:r>
            <a:r>
              <a:rPr lang="en-US" sz="1600" dirty="0">
                <a:solidFill>
                  <a:schemeClr val="tx1"/>
                </a:solidFill>
              </a:rPr>
              <a:t> </a:t>
            </a:r>
            <a:r>
              <a:rPr lang="en-US" sz="1600" dirty="0" err="1">
                <a:solidFill>
                  <a:schemeClr val="tx1"/>
                </a:solidFill>
              </a:rPr>
              <a:t>laporan</a:t>
            </a:r>
            <a:r>
              <a:rPr lang="en-US" sz="1600" dirty="0">
                <a:solidFill>
                  <a:schemeClr val="tx1"/>
                </a:solidFill>
              </a:rPr>
              <a:t> 043/A-59/BLUKB-1/18 </a:t>
            </a:r>
            <a:r>
              <a:rPr lang="en-US" sz="1600" dirty="0" err="1">
                <a:solidFill>
                  <a:schemeClr val="tx1"/>
                </a:solidFill>
              </a:rPr>
              <a:t>Laporan</a:t>
            </a:r>
            <a:r>
              <a:rPr lang="en-US" sz="1600" dirty="0">
                <a:solidFill>
                  <a:schemeClr val="tx1"/>
                </a:solidFill>
              </a:rPr>
              <a:t> </a:t>
            </a:r>
            <a:r>
              <a:rPr lang="en-US" sz="1600" dirty="0" err="1">
                <a:solidFill>
                  <a:schemeClr val="tx1"/>
                </a:solidFill>
              </a:rPr>
              <a:t>Keuangan</a:t>
            </a:r>
            <a:r>
              <a:rPr lang="en-US" sz="1600" dirty="0">
                <a:solidFill>
                  <a:schemeClr val="tx1"/>
                </a:solidFill>
              </a:rPr>
              <a:t> per </a:t>
            </a:r>
            <a:r>
              <a:rPr lang="en-US" sz="1600" dirty="0" err="1">
                <a:solidFill>
                  <a:schemeClr val="tx1"/>
                </a:solidFill>
              </a:rPr>
              <a:t>tanggal</a:t>
            </a:r>
            <a:r>
              <a:rPr lang="en-US" sz="1600" dirty="0">
                <a:solidFill>
                  <a:schemeClr val="tx1"/>
                </a:solidFill>
              </a:rPr>
              <a:t> 31 </a:t>
            </a:r>
            <a:r>
              <a:rPr lang="en-US" sz="1600" dirty="0" err="1">
                <a:solidFill>
                  <a:schemeClr val="tx1"/>
                </a:solidFill>
              </a:rPr>
              <a:t>Desember</a:t>
            </a:r>
            <a:r>
              <a:rPr lang="en-US" sz="1600" dirty="0">
                <a:solidFill>
                  <a:schemeClr val="tx1"/>
                </a:solidFill>
              </a:rPr>
              <a:t> 2017 yang </a:t>
            </a:r>
            <a:r>
              <a:rPr lang="en-US" sz="1600" dirty="0" err="1">
                <a:solidFill>
                  <a:schemeClr val="tx1"/>
                </a:solidFill>
              </a:rPr>
              <a:t>disajikan</a:t>
            </a:r>
            <a:r>
              <a:rPr lang="en-US" sz="1600" dirty="0">
                <a:solidFill>
                  <a:schemeClr val="tx1"/>
                </a:solidFill>
              </a:rPr>
              <a:t> </a:t>
            </a:r>
            <a:r>
              <a:rPr lang="en-US" sz="1600" dirty="0" err="1">
                <a:solidFill>
                  <a:schemeClr val="tx1"/>
                </a:solidFill>
              </a:rPr>
              <a:t>oleh</a:t>
            </a:r>
            <a:r>
              <a:rPr lang="en-US" sz="1600" dirty="0">
                <a:solidFill>
                  <a:schemeClr val="tx1"/>
                </a:solidFill>
              </a:rPr>
              <a:t> RSUD Kota </a:t>
            </a:r>
            <a:r>
              <a:rPr lang="en-US" sz="1600" dirty="0" err="1">
                <a:solidFill>
                  <a:schemeClr val="tx1"/>
                </a:solidFill>
              </a:rPr>
              <a:t>Mercure</a:t>
            </a:r>
            <a:r>
              <a:rPr lang="en-US" sz="1600" dirty="0">
                <a:solidFill>
                  <a:schemeClr val="tx1"/>
                </a:solidFill>
              </a:rPr>
              <a:t> </a:t>
            </a:r>
            <a:r>
              <a:rPr lang="en-US" sz="1600" dirty="0" err="1">
                <a:solidFill>
                  <a:schemeClr val="tx1"/>
                </a:solidFill>
              </a:rPr>
              <a:t>dinyatakan</a:t>
            </a:r>
            <a:r>
              <a:rPr lang="en-US" sz="1600" dirty="0">
                <a:solidFill>
                  <a:schemeClr val="tx1"/>
                </a:solidFill>
              </a:rPr>
              <a:t> </a:t>
            </a:r>
            <a:r>
              <a:rPr lang="en-US" sz="1600" dirty="0" err="1">
                <a:solidFill>
                  <a:schemeClr val="tx1"/>
                </a:solidFill>
              </a:rPr>
              <a:t>wajar</a:t>
            </a:r>
            <a:r>
              <a:rPr lang="en-US" sz="1600" dirty="0">
                <a:solidFill>
                  <a:schemeClr val="tx1"/>
                </a:solidFill>
              </a:rPr>
              <a:t>. </a:t>
            </a:r>
            <a:r>
              <a:rPr lang="en-US" sz="1600" dirty="0" err="1">
                <a:solidFill>
                  <a:schemeClr val="tx1"/>
                </a:solidFill>
              </a:rPr>
              <a:t>Posisi</a:t>
            </a:r>
            <a:r>
              <a:rPr lang="en-US" sz="1600" dirty="0">
                <a:solidFill>
                  <a:schemeClr val="tx1"/>
                </a:solidFill>
              </a:rPr>
              <a:t> </a:t>
            </a:r>
            <a:r>
              <a:rPr lang="en-US" sz="1600" dirty="0" err="1">
                <a:solidFill>
                  <a:schemeClr val="tx1"/>
                </a:solidFill>
              </a:rPr>
              <a:t>keuangan</a:t>
            </a:r>
            <a:r>
              <a:rPr lang="en-US" sz="1600" dirty="0">
                <a:solidFill>
                  <a:schemeClr val="tx1"/>
                </a:solidFill>
              </a:rPr>
              <a:t> </a:t>
            </a:r>
            <a:r>
              <a:rPr lang="en-US" sz="1600" dirty="0" err="1">
                <a:solidFill>
                  <a:schemeClr val="tx1"/>
                </a:solidFill>
              </a:rPr>
              <a:t>Badan</a:t>
            </a:r>
            <a:r>
              <a:rPr lang="en-US" sz="1600" dirty="0">
                <a:solidFill>
                  <a:schemeClr val="tx1"/>
                </a:solidFill>
              </a:rPr>
              <a:t> </a:t>
            </a:r>
            <a:r>
              <a:rPr lang="en-US" sz="1600" dirty="0" err="1">
                <a:solidFill>
                  <a:schemeClr val="tx1"/>
                </a:solidFill>
              </a:rPr>
              <a:t>Layanan</a:t>
            </a:r>
            <a:r>
              <a:rPr lang="en-US" sz="1600" dirty="0">
                <a:solidFill>
                  <a:schemeClr val="tx1"/>
                </a:solidFill>
              </a:rPr>
              <a:t> </a:t>
            </a:r>
            <a:r>
              <a:rPr lang="en-US" sz="1600" dirty="0" err="1">
                <a:solidFill>
                  <a:schemeClr val="tx1"/>
                </a:solidFill>
              </a:rPr>
              <a:t>Umum</a:t>
            </a:r>
            <a:r>
              <a:rPr lang="en-US" sz="1600" dirty="0">
                <a:solidFill>
                  <a:schemeClr val="tx1"/>
                </a:solidFill>
              </a:rPr>
              <a:t> </a:t>
            </a:r>
            <a:r>
              <a:rPr lang="en-US" sz="1600" dirty="0" err="1">
                <a:solidFill>
                  <a:schemeClr val="tx1"/>
                </a:solidFill>
              </a:rPr>
              <a:t>Rumah</a:t>
            </a:r>
            <a:r>
              <a:rPr lang="en-US" sz="1600" dirty="0">
                <a:solidFill>
                  <a:schemeClr val="tx1"/>
                </a:solidFill>
              </a:rPr>
              <a:t> </a:t>
            </a:r>
            <a:r>
              <a:rPr lang="en-US" sz="1600" dirty="0" err="1">
                <a:solidFill>
                  <a:schemeClr val="tx1"/>
                </a:solidFill>
              </a:rPr>
              <a:t>Sakit</a:t>
            </a:r>
            <a:r>
              <a:rPr lang="en-US" sz="1600" dirty="0">
                <a:solidFill>
                  <a:schemeClr val="tx1"/>
                </a:solidFill>
              </a:rPr>
              <a:t> </a:t>
            </a:r>
            <a:r>
              <a:rPr lang="en-US" sz="1600" dirty="0" err="1">
                <a:solidFill>
                  <a:schemeClr val="tx1"/>
                </a:solidFill>
              </a:rPr>
              <a:t>Umum</a:t>
            </a:r>
            <a:r>
              <a:rPr lang="en-US" sz="1600" dirty="0">
                <a:solidFill>
                  <a:schemeClr val="tx1"/>
                </a:solidFill>
              </a:rPr>
              <a:t> Daerah Kota </a:t>
            </a:r>
            <a:r>
              <a:rPr lang="en-US" sz="1600" dirty="0" err="1">
                <a:solidFill>
                  <a:schemeClr val="tx1"/>
                </a:solidFill>
              </a:rPr>
              <a:t>Mercure</a:t>
            </a:r>
            <a:r>
              <a:rPr lang="en-US" sz="1600" dirty="0">
                <a:solidFill>
                  <a:schemeClr val="tx1"/>
                </a:solidFill>
              </a:rPr>
              <a:t> </a:t>
            </a:r>
            <a:r>
              <a:rPr lang="en-US" sz="1600" dirty="0" err="1">
                <a:solidFill>
                  <a:schemeClr val="tx1"/>
                </a:solidFill>
              </a:rPr>
              <a:t>tanggal</a:t>
            </a:r>
            <a:r>
              <a:rPr lang="en-US" sz="1600" dirty="0">
                <a:solidFill>
                  <a:schemeClr val="tx1"/>
                </a:solidFill>
              </a:rPr>
              <a:t> 31 </a:t>
            </a:r>
            <a:r>
              <a:rPr lang="en-US" sz="1600" dirty="0" err="1">
                <a:solidFill>
                  <a:schemeClr val="tx1"/>
                </a:solidFill>
              </a:rPr>
              <a:t>Desember</a:t>
            </a:r>
            <a:r>
              <a:rPr lang="en-US" sz="1600" dirty="0">
                <a:solidFill>
                  <a:schemeClr val="tx1"/>
                </a:solidFill>
              </a:rPr>
              <a:t> 2017, </a:t>
            </a:r>
            <a:r>
              <a:rPr lang="en-US" sz="1600" dirty="0" err="1">
                <a:solidFill>
                  <a:schemeClr val="tx1"/>
                </a:solidFill>
              </a:rPr>
              <a:t>serta</a:t>
            </a:r>
            <a:r>
              <a:rPr lang="en-US" sz="1600" dirty="0">
                <a:solidFill>
                  <a:schemeClr val="tx1"/>
                </a:solidFill>
              </a:rPr>
              <a:t> </a:t>
            </a:r>
            <a:r>
              <a:rPr lang="en-US" sz="1600" dirty="0" err="1">
                <a:solidFill>
                  <a:schemeClr val="tx1"/>
                </a:solidFill>
              </a:rPr>
              <a:t>kinerja</a:t>
            </a:r>
            <a:r>
              <a:rPr lang="en-US" sz="1600" dirty="0">
                <a:solidFill>
                  <a:schemeClr val="tx1"/>
                </a:solidFill>
              </a:rPr>
              <a:t> </a:t>
            </a:r>
            <a:r>
              <a:rPr lang="en-US" sz="1600" dirty="0" err="1">
                <a:solidFill>
                  <a:schemeClr val="tx1"/>
                </a:solidFill>
              </a:rPr>
              <a:t>keuangan</a:t>
            </a:r>
            <a:r>
              <a:rPr lang="en-US" sz="1600" dirty="0">
                <a:solidFill>
                  <a:schemeClr val="tx1"/>
                </a:solidFill>
              </a:rPr>
              <a:t> </a:t>
            </a:r>
            <a:r>
              <a:rPr lang="en-US" sz="1600" dirty="0" err="1">
                <a:solidFill>
                  <a:schemeClr val="tx1"/>
                </a:solidFill>
              </a:rPr>
              <a:t>dan</a:t>
            </a:r>
            <a:r>
              <a:rPr lang="en-US" sz="1600" dirty="0">
                <a:solidFill>
                  <a:schemeClr val="tx1"/>
                </a:solidFill>
              </a:rPr>
              <a:t> </a:t>
            </a:r>
            <a:r>
              <a:rPr lang="en-US" sz="1600" dirty="0" err="1">
                <a:solidFill>
                  <a:schemeClr val="tx1"/>
                </a:solidFill>
              </a:rPr>
              <a:t>arus</a:t>
            </a:r>
            <a:r>
              <a:rPr lang="en-US" sz="1600" dirty="0">
                <a:solidFill>
                  <a:schemeClr val="tx1"/>
                </a:solidFill>
              </a:rPr>
              <a:t> </a:t>
            </a:r>
            <a:r>
              <a:rPr lang="en-US" sz="1600" dirty="0" err="1">
                <a:solidFill>
                  <a:schemeClr val="tx1"/>
                </a:solidFill>
              </a:rPr>
              <a:t>kas</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tahun</a:t>
            </a:r>
            <a:r>
              <a:rPr lang="en-US" sz="1600" dirty="0">
                <a:solidFill>
                  <a:schemeClr val="tx1"/>
                </a:solidFill>
              </a:rPr>
              <a:t> yang </a:t>
            </a:r>
            <a:r>
              <a:rPr lang="en-US" sz="1600" dirty="0" err="1">
                <a:solidFill>
                  <a:schemeClr val="tx1"/>
                </a:solidFill>
              </a:rPr>
              <a:t>berakhir</a:t>
            </a:r>
            <a:r>
              <a:rPr lang="en-US" sz="1600" dirty="0">
                <a:solidFill>
                  <a:schemeClr val="tx1"/>
                </a:solidFill>
              </a:rPr>
              <a:t> </a:t>
            </a:r>
            <a:r>
              <a:rPr lang="en-US" sz="1600" dirty="0" err="1">
                <a:solidFill>
                  <a:schemeClr val="tx1"/>
                </a:solidFill>
              </a:rPr>
              <a:t>pada</a:t>
            </a:r>
            <a:r>
              <a:rPr lang="en-US" sz="1600" dirty="0">
                <a:solidFill>
                  <a:schemeClr val="tx1"/>
                </a:solidFill>
              </a:rPr>
              <a:t> </a:t>
            </a:r>
            <a:r>
              <a:rPr lang="en-US" sz="1600" dirty="0" err="1">
                <a:solidFill>
                  <a:schemeClr val="tx1"/>
                </a:solidFill>
              </a:rPr>
              <a:t>tanggal</a:t>
            </a:r>
            <a:r>
              <a:rPr lang="en-US" sz="1600" dirty="0">
                <a:solidFill>
                  <a:schemeClr val="tx1"/>
                </a:solidFill>
              </a:rPr>
              <a:t> </a:t>
            </a:r>
            <a:r>
              <a:rPr lang="en-US" sz="1600" dirty="0" err="1">
                <a:solidFill>
                  <a:schemeClr val="tx1"/>
                </a:solidFill>
              </a:rPr>
              <a:t>tersebut</a:t>
            </a:r>
            <a:r>
              <a:rPr lang="en-US" sz="1600" dirty="0">
                <a:solidFill>
                  <a:schemeClr val="tx1"/>
                </a:solidFill>
              </a:rPr>
              <a:t> </a:t>
            </a:r>
            <a:r>
              <a:rPr lang="en-US" sz="1600" dirty="0" err="1">
                <a:solidFill>
                  <a:schemeClr val="tx1"/>
                </a:solidFill>
              </a:rPr>
              <a:t>telah</a:t>
            </a:r>
            <a:r>
              <a:rPr lang="en-US" sz="1600" dirty="0">
                <a:solidFill>
                  <a:schemeClr val="tx1"/>
                </a:solidFill>
              </a:rPr>
              <a:t> </a:t>
            </a:r>
            <a:r>
              <a:rPr lang="en-US" sz="1600" dirty="0" err="1">
                <a:solidFill>
                  <a:schemeClr val="tx1"/>
                </a:solidFill>
              </a:rPr>
              <a:t>sesuai</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Standar</a:t>
            </a:r>
            <a:r>
              <a:rPr lang="en-US" sz="1600" dirty="0">
                <a:solidFill>
                  <a:schemeClr val="tx1"/>
                </a:solidFill>
              </a:rPr>
              <a:t> </a:t>
            </a:r>
            <a:r>
              <a:rPr lang="en-US" sz="1600" dirty="0" err="1">
                <a:solidFill>
                  <a:schemeClr val="tx1"/>
                </a:solidFill>
              </a:rPr>
              <a:t>Akuntansi</a:t>
            </a:r>
            <a:r>
              <a:rPr lang="en-US" sz="1600" dirty="0">
                <a:solidFill>
                  <a:schemeClr val="tx1"/>
                </a:solidFill>
              </a:rPr>
              <a:t> </a:t>
            </a:r>
            <a:r>
              <a:rPr lang="en-US" sz="1600" dirty="0" err="1">
                <a:solidFill>
                  <a:schemeClr val="tx1"/>
                </a:solidFill>
              </a:rPr>
              <a:t>Pemerintahan</a:t>
            </a:r>
            <a:r>
              <a:rPr lang="en-US" sz="1600" dirty="0">
                <a:solidFill>
                  <a:schemeClr val="tx1"/>
                </a:solidFill>
              </a:rPr>
              <a:t> di Indonesia.</a:t>
            </a:r>
            <a:endParaRPr lang="id-ID" sz="1600" dirty="0">
              <a:solidFill>
                <a:schemeClr val="tx1"/>
              </a:solidFill>
            </a:endParaRPr>
          </a:p>
          <a:p>
            <a:pPr marL="342900" indent="-342900" algn="just" eaLnBrk="1" hangingPunct="1">
              <a:buFontTx/>
              <a:buAutoNum type="arabicParenR"/>
              <a:defRPr/>
            </a:pPr>
            <a:r>
              <a:rPr lang="en-US" sz="1600" dirty="0" err="1">
                <a:solidFill>
                  <a:schemeClr val="tx1"/>
                </a:solidFill>
              </a:rPr>
              <a:t>Hasil</a:t>
            </a:r>
            <a:r>
              <a:rPr lang="en-US" sz="1600" dirty="0">
                <a:solidFill>
                  <a:schemeClr val="tx1"/>
                </a:solidFill>
              </a:rPr>
              <a:t> </a:t>
            </a:r>
            <a:r>
              <a:rPr lang="en-US" sz="1600" dirty="0" err="1">
                <a:solidFill>
                  <a:schemeClr val="tx1"/>
                </a:solidFill>
              </a:rPr>
              <a:t>Evaluasi</a:t>
            </a:r>
            <a:r>
              <a:rPr lang="en-US" sz="1600" dirty="0">
                <a:solidFill>
                  <a:schemeClr val="tx1"/>
                </a:solidFill>
              </a:rPr>
              <a:t> </a:t>
            </a:r>
            <a:r>
              <a:rPr lang="en-US" sz="1600" dirty="0" err="1">
                <a:solidFill>
                  <a:schemeClr val="tx1"/>
                </a:solidFill>
              </a:rPr>
              <a:t>atas</a:t>
            </a:r>
            <a:r>
              <a:rPr lang="en-US" sz="1600" dirty="0">
                <a:solidFill>
                  <a:schemeClr val="tx1"/>
                </a:solidFill>
              </a:rPr>
              <a:t> </a:t>
            </a:r>
            <a:r>
              <a:rPr lang="en-US" sz="1600" dirty="0" err="1">
                <a:solidFill>
                  <a:schemeClr val="tx1"/>
                </a:solidFill>
              </a:rPr>
              <a:t>Implemetasi</a:t>
            </a:r>
            <a:r>
              <a:rPr lang="en-US" sz="1600" dirty="0">
                <a:solidFill>
                  <a:schemeClr val="tx1"/>
                </a:solidFill>
              </a:rPr>
              <a:t> SAKIP </a:t>
            </a:r>
            <a:r>
              <a:rPr lang="en-US" sz="1600" dirty="0" err="1">
                <a:solidFill>
                  <a:schemeClr val="tx1"/>
                </a:solidFill>
              </a:rPr>
              <a:t>Tahun</a:t>
            </a:r>
            <a:r>
              <a:rPr lang="en-US" sz="1600" dirty="0">
                <a:solidFill>
                  <a:schemeClr val="tx1"/>
                </a:solidFill>
              </a:rPr>
              <a:t> 2018 </a:t>
            </a:r>
            <a:r>
              <a:rPr lang="en-US" sz="1600" dirty="0" err="1">
                <a:solidFill>
                  <a:schemeClr val="tx1"/>
                </a:solidFill>
              </a:rPr>
              <a:t>pada</a:t>
            </a:r>
            <a:r>
              <a:rPr lang="en-US" sz="1600" dirty="0">
                <a:solidFill>
                  <a:schemeClr val="tx1"/>
                </a:solidFill>
              </a:rPr>
              <a:t> </a:t>
            </a:r>
            <a:r>
              <a:rPr lang="en-US" sz="1600" dirty="0" err="1">
                <a:solidFill>
                  <a:schemeClr val="tx1"/>
                </a:solidFill>
              </a:rPr>
              <a:t>Badan</a:t>
            </a:r>
            <a:r>
              <a:rPr lang="en-US" sz="1600" dirty="0">
                <a:solidFill>
                  <a:schemeClr val="tx1"/>
                </a:solidFill>
              </a:rPr>
              <a:t> </a:t>
            </a:r>
            <a:r>
              <a:rPr lang="en-US" sz="1600" dirty="0" err="1">
                <a:solidFill>
                  <a:schemeClr val="tx1"/>
                </a:solidFill>
              </a:rPr>
              <a:t>Perencanaan</a:t>
            </a:r>
            <a:r>
              <a:rPr lang="en-US" sz="1600" dirty="0">
                <a:solidFill>
                  <a:schemeClr val="tx1"/>
                </a:solidFill>
              </a:rPr>
              <a:t> Pembangunan Daerah Kota </a:t>
            </a:r>
            <a:r>
              <a:rPr lang="en-US" sz="1600" dirty="0" err="1">
                <a:solidFill>
                  <a:schemeClr val="tx1"/>
                </a:solidFill>
              </a:rPr>
              <a:t>Mercure</a:t>
            </a:r>
            <a:r>
              <a:rPr lang="en-US" sz="1600" dirty="0">
                <a:solidFill>
                  <a:schemeClr val="tx1"/>
                </a:solidFill>
              </a:rPr>
              <a:t> </a:t>
            </a:r>
            <a:r>
              <a:rPr lang="en-US" sz="1600" dirty="0" err="1">
                <a:solidFill>
                  <a:schemeClr val="tx1"/>
                </a:solidFill>
              </a:rPr>
              <a:t>diperoleh</a:t>
            </a:r>
            <a:r>
              <a:rPr lang="en-US" sz="1600" dirty="0">
                <a:solidFill>
                  <a:schemeClr val="tx1"/>
                </a:solidFill>
              </a:rPr>
              <a:t> </a:t>
            </a:r>
            <a:r>
              <a:rPr lang="en-US" sz="1600" dirty="0" err="1">
                <a:solidFill>
                  <a:schemeClr val="tx1"/>
                </a:solidFill>
              </a:rPr>
              <a:t>nilai</a:t>
            </a:r>
            <a:r>
              <a:rPr lang="en-US" sz="1600" dirty="0">
                <a:solidFill>
                  <a:schemeClr val="tx1"/>
                </a:solidFill>
              </a:rPr>
              <a:t> 72,89 </a:t>
            </a:r>
            <a:r>
              <a:rPr lang="en-US" sz="1600" dirty="0" err="1">
                <a:solidFill>
                  <a:schemeClr val="tx1"/>
                </a:solidFill>
              </a:rPr>
              <a:t>dengan</a:t>
            </a:r>
            <a:r>
              <a:rPr lang="en-US" sz="1600" dirty="0">
                <a:solidFill>
                  <a:schemeClr val="tx1"/>
                </a:solidFill>
              </a:rPr>
              <a:t> </a:t>
            </a:r>
            <a:r>
              <a:rPr lang="en-US" sz="1600" dirty="0" err="1">
                <a:solidFill>
                  <a:schemeClr val="tx1"/>
                </a:solidFill>
              </a:rPr>
              <a:t>kriteria</a:t>
            </a:r>
            <a:r>
              <a:rPr lang="en-US" sz="1600" dirty="0">
                <a:solidFill>
                  <a:schemeClr val="tx1"/>
                </a:solidFill>
              </a:rPr>
              <a:t> BB (</a:t>
            </a:r>
            <a:r>
              <a:rPr lang="en-US" sz="1600" dirty="0" err="1">
                <a:solidFill>
                  <a:schemeClr val="tx1"/>
                </a:solidFill>
              </a:rPr>
              <a:t>Sangat</a:t>
            </a:r>
            <a:r>
              <a:rPr lang="en-US" sz="1600" dirty="0">
                <a:solidFill>
                  <a:schemeClr val="tx1"/>
                </a:solidFill>
              </a:rPr>
              <a:t> </a:t>
            </a:r>
            <a:r>
              <a:rPr lang="en-US" sz="1600" dirty="0" err="1">
                <a:solidFill>
                  <a:schemeClr val="tx1"/>
                </a:solidFill>
              </a:rPr>
              <a:t>Baik</a:t>
            </a:r>
            <a:r>
              <a:rPr lang="en-US" sz="1600" dirty="0">
                <a:solidFill>
                  <a:schemeClr val="tx1"/>
                </a:solidFill>
              </a:rPr>
              <a:t>). </a:t>
            </a:r>
          </a:p>
          <a:p>
            <a:pPr eaLnBrk="1" hangingPunct="1">
              <a:defRPr/>
            </a:pPr>
            <a:endParaRPr lang="en-US" sz="2000" dirty="0">
              <a:solidFill>
                <a:schemeClr val="tx1"/>
              </a:solidFill>
            </a:endParaRPr>
          </a:p>
        </p:txBody>
      </p:sp>
    </p:spTree>
    <p:extLst>
      <p:ext uri="{BB962C8B-B14F-4D97-AF65-F5344CB8AC3E}">
        <p14:creationId xmlns:p14="http://schemas.microsoft.com/office/powerpoint/2010/main" val="39475541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4" name="Rectangle 132"/>
          <p:cNvSpPr>
            <a:spLocks noGrp="1" noChangeArrowheads="1"/>
          </p:cNvSpPr>
          <p:nvPr>
            <p:ph type="ctrTitle"/>
          </p:nvPr>
        </p:nvSpPr>
        <p:spPr>
          <a:xfrm>
            <a:off x="0" y="873148"/>
            <a:ext cx="9144000" cy="1006429"/>
          </a:xfrm>
        </p:spPr>
        <p:txBody>
          <a:bodyPr anchor="ctr" anchorCtr="0">
            <a:normAutofit/>
          </a:bodyPr>
          <a:lstStyle/>
          <a:p>
            <a:pPr eaLnBrk="1" hangingPunct="1"/>
            <a:r>
              <a:rPr lang="es-ES" altLang="en-US" sz="6600" b="1" dirty="0">
                <a:solidFill>
                  <a:srgbClr val="FF9900"/>
                </a:solidFill>
                <a:latin typeface="Britannic Bold" panose="020B0903060703020204" pitchFamily="34" charset="0"/>
              </a:rPr>
              <a:t>TERIMA KASIH</a:t>
            </a:r>
          </a:p>
        </p:txBody>
      </p:sp>
    </p:spTree>
    <p:extLst>
      <p:ext uri="{BB962C8B-B14F-4D97-AF65-F5344CB8AC3E}">
        <p14:creationId xmlns:p14="http://schemas.microsoft.com/office/powerpoint/2010/main" val="136656087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2358"/>
            <a:ext cx="1407490"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72226" y="6114337"/>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5721108"/>
            <a:ext cx="1696473"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DBAD302-C4DB-4814-82FF-3C9069CF614F}"/>
              </a:ext>
            </a:extLst>
          </p:cNvPr>
          <p:cNvPicPr>
            <a:picLocks noChangeAspect="1"/>
          </p:cNvPicPr>
          <p:nvPr/>
        </p:nvPicPr>
        <p:blipFill>
          <a:blip r:embed="rId2"/>
          <a:stretch>
            <a:fillRect/>
          </a:stretch>
        </p:blipFill>
        <p:spPr>
          <a:xfrm>
            <a:off x="482600" y="1650111"/>
            <a:ext cx="8178799" cy="3557776"/>
          </a:xfrm>
          <a:prstGeom prst="rect">
            <a:avLst/>
          </a:prstGeom>
          <a:ln>
            <a:noFill/>
          </a:ln>
        </p:spPr>
      </p:pic>
    </p:spTree>
    <p:extLst>
      <p:ext uri="{BB962C8B-B14F-4D97-AF65-F5344CB8AC3E}">
        <p14:creationId xmlns:p14="http://schemas.microsoft.com/office/powerpoint/2010/main" val="378340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a:extLst>
              <a:ext uri="{FF2B5EF4-FFF2-40B4-BE49-F238E27FC236}">
                <a16:creationId xmlns:a16="http://schemas.microsoft.com/office/drawing/2014/main" id="{51928759-2290-42D0-9965-0CB7A1DD1227}"/>
              </a:ext>
            </a:extLst>
          </p:cNvPr>
          <p:cNvCxnSpPr>
            <a:cxnSpLocks/>
          </p:cNvCxnSpPr>
          <p:nvPr/>
        </p:nvCxnSpPr>
        <p:spPr>
          <a:xfrm flipV="1">
            <a:off x="4614854" y="4879327"/>
            <a:ext cx="2015398" cy="72839"/>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624FE1-8238-4DB9-9E0E-DEA52898868F}"/>
              </a:ext>
            </a:extLst>
          </p:cNvPr>
          <p:cNvCxnSpPr>
            <a:cxnSpLocks/>
          </p:cNvCxnSpPr>
          <p:nvPr/>
        </p:nvCxnSpPr>
        <p:spPr>
          <a:xfrm>
            <a:off x="2770852" y="4827560"/>
            <a:ext cx="1758296" cy="125627"/>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a:cxnSpLocks/>
            <a:stCxn id="8" idx="5"/>
          </p:cNvCxnSpPr>
          <p:nvPr/>
        </p:nvCxnSpPr>
        <p:spPr>
          <a:xfrm>
            <a:off x="2724360" y="2366346"/>
            <a:ext cx="1804789" cy="2113497"/>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7" idx="5"/>
          </p:cNvCxnSpPr>
          <p:nvPr/>
        </p:nvCxnSpPr>
        <p:spPr>
          <a:xfrm>
            <a:off x="2712868" y="3476956"/>
            <a:ext cx="1602013" cy="1156297"/>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360" name="Straight Connector 15359"/>
          <p:cNvCxnSpPr>
            <a:stCxn id="9" idx="4"/>
          </p:cNvCxnSpPr>
          <p:nvPr/>
        </p:nvCxnSpPr>
        <p:spPr>
          <a:xfrm>
            <a:off x="4572000" y="3916865"/>
            <a:ext cx="0" cy="776657"/>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364" name="Straight Connector 15363"/>
          <p:cNvCxnSpPr>
            <a:cxnSpLocks/>
            <a:stCxn id="10" idx="3"/>
          </p:cNvCxnSpPr>
          <p:nvPr/>
        </p:nvCxnSpPr>
        <p:spPr>
          <a:xfrm flipH="1">
            <a:off x="4625429" y="2325178"/>
            <a:ext cx="1675760" cy="2167089"/>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367" name="Straight Connector 15366"/>
          <p:cNvCxnSpPr>
            <a:cxnSpLocks/>
            <a:stCxn id="11" idx="3"/>
          </p:cNvCxnSpPr>
          <p:nvPr/>
        </p:nvCxnSpPr>
        <p:spPr>
          <a:xfrm flipH="1">
            <a:off x="4739490" y="3474879"/>
            <a:ext cx="1595220" cy="1189095"/>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p:txBody>
          <a:bodyPr/>
          <a:lstStyle/>
          <a:p>
            <a:r>
              <a:rPr lang="en-US" b="1" dirty="0"/>
              <a:t>Tim </a:t>
            </a:r>
            <a:r>
              <a:rPr lang="en-US" b="1" i="1" dirty="0"/>
              <a:t>Counterpart </a:t>
            </a:r>
            <a:r>
              <a:rPr lang="en-US" b="1" dirty="0"/>
              <a:t>SPIP (</a:t>
            </a:r>
            <a:r>
              <a:rPr lang="en-US" b="1" i="1" dirty="0"/>
              <a:t>2019</a:t>
            </a:r>
            <a:r>
              <a:rPr lang="en-US" b="1" dirty="0"/>
              <a:t>)</a:t>
            </a:r>
          </a:p>
        </p:txBody>
      </p:sp>
      <p:sp>
        <p:nvSpPr>
          <p:cNvPr id="6" name="Chord 14"/>
          <p:cNvSpPr/>
          <p:nvPr/>
        </p:nvSpPr>
        <p:spPr>
          <a:xfrm>
            <a:off x="4086891" y="4414530"/>
            <a:ext cx="960326" cy="121185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2182725" y="2946813"/>
            <a:ext cx="621100" cy="621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2194217" y="1836203"/>
            <a:ext cx="621100" cy="621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4261450" y="3295764"/>
            <a:ext cx="621100" cy="6211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210231" y="1795035"/>
            <a:ext cx="621100" cy="621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10"/>
          <p:cNvSpPr/>
          <p:nvPr/>
        </p:nvSpPr>
        <p:spPr>
          <a:xfrm>
            <a:off x="6243752" y="2944736"/>
            <a:ext cx="621100" cy="621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2" name="Group 11"/>
          <p:cNvGrpSpPr/>
          <p:nvPr/>
        </p:nvGrpSpPr>
        <p:grpSpPr>
          <a:xfrm>
            <a:off x="3623368" y="2132857"/>
            <a:ext cx="1891100" cy="897285"/>
            <a:chOff x="1062658" y="3986014"/>
            <a:chExt cx="1728192" cy="897285"/>
          </a:xfrm>
        </p:grpSpPr>
        <p:sp>
          <p:nvSpPr>
            <p:cNvPr id="13" name="TextBox 12"/>
            <p:cNvSpPr txBox="1"/>
            <p:nvPr/>
          </p:nvSpPr>
          <p:spPr>
            <a:xfrm>
              <a:off x="1062658" y="3986014"/>
              <a:ext cx="1728192" cy="307777"/>
            </a:xfrm>
            <a:prstGeom prst="rect">
              <a:avLst/>
            </a:prstGeom>
            <a:noFill/>
          </p:spPr>
          <p:txBody>
            <a:bodyPr wrap="square" rtlCol="0" anchor="ctr">
              <a:spAutoFit/>
            </a:bodyPr>
            <a:lstStyle/>
            <a:p>
              <a:pPr algn="ctr"/>
              <a:r>
                <a:rPr lang="en-US" altLang="ko-KR" sz="1400" b="1" dirty="0" err="1">
                  <a:solidFill>
                    <a:schemeClr val="tx1">
                      <a:lumMod val="75000"/>
                      <a:lumOff val="25000"/>
                    </a:schemeClr>
                  </a:solidFill>
                </a:rPr>
                <a:t>Deputi</a:t>
              </a:r>
              <a:r>
                <a:rPr lang="en-US" altLang="ko-KR" sz="1400" b="1" dirty="0">
                  <a:solidFill>
                    <a:schemeClr val="tx1">
                      <a:lumMod val="75000"/>
                      <a:lumOff val="25000"/>
                    </a:schemeClr>
                  </a:solidFill>
                </a:rPr>
                <a:t> </a:t>
              </a:r>
              <a:r>
                <a:rPr lang="en-US" altLang="ko-KR" sz="1400" b="1" dirty="0" err="1">
                  <a:solidFill>
                    <a:schemeClr val="tx1">
                      <a:lumMod val="75000"/>
                      <a:lumOff val="25000"/>
                    </a:schemeClr>
                  </a:solidFill>
                </a:rPr>
                <a:t>RBKunWas</a:t>
              </a:r>
              <a:endParaRPr lang="ko-KR" altLang="en-US" sz="1400" b="1" dirty="0">
                <a:solidFill>
                  <a:schemeClr val="tx1">
                    <a:lumMod val="75000"/>
                    <a:lumOff val="25000"/>
                  </a:schemeClr>
                </a:solidFill>
              </a:endParaRPr>
            </a:p>
          </p:txBody>
        </p:sp>
        <p:sp>
          <p:nvSpPr>
            <p:cNvPr id="14" name="TextBox 13"/>
            <p:cNvSpPr txBox="1"/>
            <p:nvPr/>
          </p:nvSpPr>
          <p:spPr>
            <a:xfrm>
              <a:off x="1062658" y="4421634"/>
              <a:ext cx="1728192" cy="461665"/>
            </a:xfrm>
            <a:prstGeom prst="rect">
              <a:avLst/>
            </a:prstGeom>
            <a:noFill/>
          </p:spPr>
          <p:txBody>
            <a:bodyPr wrap="square" rtlCol="0" anchor="ctr">
              <a:spAutoFit/>
            </a:bodyPr>
            <a:lstStyle/>
            <a:p>
              <a:pPr algn="ctr"/>
              <a:r>
                <a:rPr lang="en-US" altLang="ko-KR" sz="1200" dirty="0" err="1">
                  <a:solidFill>
                    <a:schemeClr val="tx1">
                      <a:lumMod val="75000"/>
                      <a:lumOff val="25000"/>
                    </a:schemeClr>
                  </a:solidFill>
                </a:rPr>
                <a:t>Shokhif</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Kh</a:t>
              </a:r>
              <a:r>
                <a:rPr lang="id-ID" altLang="ko-KR" sz="1200" dirty="0">
                  <a:solidFill>
                    <a:schemeClr val="tx1">
                      <a:lumMod val="75000"/>
                      <a:lumOff val="25000"/>
                    </a:schemeClr>
                  </a:solidFill>
                </a:rPr>
                <a:t>o</a:t>
              </a:r>
              <a:r>
                <a:rPr lang="en-US" altLang="ko-KR" sz="1200" dirty="0" err="1">
                  <a:solidFill>
                    <a:schemeClr val="tx1">
                      <a:lumMod val="75000"/>
                      <a:lumOff val="25000"/>
                    </a:schemeClr>
                  </a:solidFill>
                </a:rPr>
                <a:t>irul</a:t>
              </a:r>
              <a:r>
                <a:rPr lang="en-US" altLang="ko-KR" sz="1200" dirty="0">
                  <a:solidFill>
                    <a:schemeClr val="tx1">
                      <a:lumMod val="75000"/>
                      <a:lumOff val="25000"/>
                    </a:schemeClr>
                  </a:solidFill>
                </a:rPr>
                <a:t> A.</a:t>
              </a:r>
            </a:p>
            <a:p>
              <a:pPr algn="ctr"/>
              <a:r>
                <a:rPr lang="en-US" altLang="ko-KR" sz="1200" dirty="0" err="1">
                  <a:solidFill>
                    <a:schemeClr val="tx1">
                      <a:lumMod val="75000"/>
                      <a:lumOff val="25000"/>
                    </a:schemeClr>
                  </a:solidFill>
                </a:rPr>
                <a:t>Gempar</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Ganefianto</a:t>
              </a:r>
              <a:endParaRPr lang="en-US" altLang="ko-KR" sz="1200" dirty="0">
                <a:solidFill>
                  <a:schemeClr val="tx1">
                    <a:lumMod val="75000"/>
                    <a:lumOff val="25000"/>
                  </a:schemeClr>
                </a:solidFill>
              </a:endParaRPr>
            </a:p>
          </p:txBody>
        </p:sp>
      </p:grpSp>
      <p:grpSp>
        <p:nvGrpSpPr>
          <p:cNvPr id="15" name="Group 14"/>
          <p:cNvGrpSpPr/>
          <p:nvPr/>
        </p:nvGrpSpPr>
        <p:grpSpPr>
          <a:xfrm>
            <a:off x="143606" y="1647136"/>
            <a:ext cx="2035116" cy="897285"/>
            <a:chOff x="1062658" y="3986014"/>
            <a:chExt cx="1728192" cy="897285"/>
          </a:xfrm>
        </p:grpSpPr>
        <p:sp>
          <p:nvSpPr>
            <p:cNvPr id="16" name="TextBox 15"/>
            <p:cNvSpPr txBox="1"/>
            <p:nvPr/>
          </p:nvSpPr>
          <p:spPr>
            <a:xfrm>
              <a:off x="1062658" y="3986014"/>
              <a:ext cx="1728192" cy="307777"/>
            </a:xfrm>
            <a:prstGeom prst="rect">
              <a:avLst/>
            </a:prstGeom>
            <a:noFill/>
          </p:spPr>
          <p:txBody>
            <a:bodyPr wrap="square" rtlCol="0" anchor="ctr">
              <a:spAutoFit/>
            </a:bodyPr>
            <a:lstStyle/>
            <a:p>
              <a:pPr algn="r"/>
              <a:r>
                <a:rPr lang="en-US" altLang="ko-KR" sz="1400" b="1" dirty="0" err="1">
                  <a:solidFill>
                    <a:schemeClr val="tx1">
                      <a:lumMod val="75000"/>
                      <a:lumOff val="25000"/>
                    </a:schemeClr>
                  </a:solidFill>
                </a:rPr>
                <a:t>Deputi</a:t>
              </a:r>
              <a:r>
                <a:rPr lang="en-US" altLang="ko-KR" sz="1400" b="1" dirty="0">
                  <a:solidFill>
                    <a:schemeClr val="tx1">
                      <a:lumMod val="75000"/>
                      <a:lumOff val="25000"/>
                    </a:schemeClr>
                  </a:solidFill>
                </a:rPr>
                <a:t> </a:t>
              </a:r>
              <a:r>
                <a:rPr lang="en-US" altLang="ko-KR" sz="1400" b="1" dirty="0" err="1">
                  <a:solidFill>
                    <a:schemeClr val="tx1">
                      <a:lumMod val="75000"/>
                      <a:lumOff val="25000"/>
                    </a:schemeClr>
                  </a:solidFill>
                </a:rPr>
                <a:t>Balaks</a:t>
              </a:r>
              <a:endParaRPr lang="ko-KR" altLang="en-US" sz="1400" b="1" dirty="0">
                <a:solidFill>
                  <a:schemeClr val="tx1">
                    <a:lumMod val="75000"/>
                    <a:lumOff val="25000"/>
                  </a:schemeClr>
                </a:solidFill>
              </a:endParaRPr>
            </a:p>
          </p:txBody>
        </p:sp>
        <p:sp>
          <p:nvSpPr>
            <p:cNvPr id="17" name="TextBox 16"/>
            <p:cNvSpPr txBox="1"/>
            <p:nvPr/>
          </p:nvSpPr>
          <p:spPr>
            <a:xfrm>
              <a:off x="1062658" y="4236968"/>
              <a:ext cx="1728192" cy="646331"/>
            </a:xfrm>
            <a:prstGeom prst="rect">
              <a:avLst/>
            </a:prstGeom>
            <a:noFill/>
          </p:spPr>
          <p:txBody>
            <a:bodyPr wrap="square" rtlCol="0" anchor="ctr">
              <a:spAutoFit/>
            </a:bodyPr>
            <a:lstStyle/>
            <a:p>
              <a:pPr algn="r"/>
              <a:r>
                <a:rPr lang="en-US" altLang="ko-KR" sz="1200" dirty="0" err="1">
                  <a:solidFill>
                    <a:schemeClr val="tx1">
                      <a:lumMod val="75000"/>
                      <a:lumOff val="25000"/>
                    </a:schemeClr>
                  </a:solidFill>
                </a:rPr>
                <a:t>Salvina</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Herda</a:t>
              </a:r>
              <a:endParaRPr lang="en-US" altLang="ko-KR" sz="1200" dirty="0">
                <a:solidFill>
                  <a:schemeClr val="tx1">
                    <a:lumMod val="75000"/>
                    <a:lumOff val="25000"/>
                  </a:schemeClr>
                </a:solidFill>
              </a:endParaRPr>
            </a:p>
            <a:p>
              <a:pPr algn="r"/>
              <a:r>
                <a:rPr lang="en-US" altLang="ko-KR" sz="1200" dirty="0" err="1">
                  <a:solidFill>
                    <a:schemeClr val="tx1">
                      <a:lumMod val="75000"/>
                      <a:lumOff val="25000"/>
                    </a:schemeClr>
                  </a:solidFill>
                </a:rPr>
                <a:t>Dwi</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Yanti</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Woro</a:t>
              </a:r>
              <a:endParaRPr lang="en-US" altLang="ko-KR" sz="1200" dirty="0">
                <a:solidFill>
                  <a:schemeClr val="tx1">
                    <a:lumMod val="75000"/>
                    <a:lumOff val="25000"/>
                  </a:schemeClr>
                </a:solidFill>
              </a:endParaRPr>
            </a:p>
            <a:p>
              <a:pPr algn="r"/>
              <a:r>
                <a:rPr lang="en-US" altLang="ko-KR" sz="1200" dirty="0">
                  <a:solidFill>
                    <a:schemeClr val="tx1">
                      <a:lumMod val="75000"/>
                      <a:lumOff val="25000"/>
                    </a:schemeClr>
                  </a:solidFill>
                </a:rPr>
                <a:t>Erma </a:t>
              </a:r>
              <a:r>
                <a:rPr lang="en-US" altLang="ko-KR" sz="1200" dirty="0" err="1">
                  <a:solidFill>
                    <a:schemeClr val="tx1">
                      <a:lumMod val="75000"/>
                      <a:lumOff val="25000"/>
                    </a:schemeClr>
                  </a:solidFill>
                </a:rPr>
                <a:t>Zuanita</a:t>
              </a:r>
              <a:endParaRPr lang="en-US" altLang="ko-KR" sz="1200" dirty="0">
                <a:solidFill>
                  <a:schemeClr val="tx1">
                    <a:lumMod val="75000"/>
                    <a:lumOff val="25000"/>
                  </a:schemeClr>
                </a:solidFill>
              </a:endParaRPr>
            </a:p>
          </p:txBody>
        </p:sp>
      </p:grpSp>
      <p:grpSp>
        <p:nvGrpSpPr>
          <p:cNvPr id="18" name="Group 17"/>
          <p:cNvGrpSpPr/>
          <p:nvPr/>
        </p:nvGrpSpPr>
        <p:grpSpPr>
          <a:xfrm>
            <a:off x="166669" y="2894256"/>
            <a:ext cx="2035116" cy="897285"/>
            <a:chOff x="1062658" y="3986014"/>
            <a:chExt cx="1728192" cy="897285"/>
          </a:xfrm>
        </p:grpSpPr>
        <p:sp>
          <p:nvSpPr>
            <p:cNvPr id="19" name="TextBox 18"/>
            <p:cNvSpPr txBox="1"/>
            <p:nvPr/>
          </p:nvSpPr>
          <p:spPr>
            <a:xfrm>
              <a:off x="1062658" y="3986014"/>
              <a:ext cx="1728192" cy="307777"/>
            </a:xfrm>
            <a:prstGeom prst="rect">
              <a:avLst/>
            </a:prstGeom>
            <a:noFill/>
          </p:spPr>
          <p:txBody>
            <a:bodyPr wrap="square" rtlCol="0" anchor="ctr">
              <a:spAutoFit/>
            </a:bodyPr>
            <a:lstStyle/>
            <a:p>
              <a:pPr algn="r"/>
              <a:r>
                <a:rPr lang="en-US" altLang="ko-KR" sz="1400" b="1" dirty="0" err="1">
                  <a:solidFill>
                    <a:schemeClr val="tx1">
                      <a:lumMod val="75000"/>
                      <a:lumOff val="25000"/>
                    </a:schemeClr>
                  </a:solidFill>
                </a:rPr>
                <a:t>Deputi</a:t>
              </a:r>
              <a:r>
                <a:rPr lang="en-US" altLang="ko-KR" sz="1400" b="1" dirty="0">
                  <a:solidFill>
                    <a:schemeClr val="tx1">
                      <a:lumMod val="75000"/>
                      <a:lumOff val="25000"/>
                    </a:schemeClr>
                  </a:solidFill>
                </a:rPr>
                <a:t> </a:t>
              </a:r>
              <a:r>
                <a:rPr lang="en-US" altLang="ko-KR" sz="1400" b="1" dirty="0" err="1">
                  <a:solidFill>
                    <a:schemeClr val="tx1">
                      <a:lumMod val="75000"/>
                      <a:lumOff val="25000"/>
                    </a:schemeClr>
                  </a:solidFill>
                </a:rPr>
                <a:t>Yanlik</a:t>
              </a:r>
              <a:endParaRPr lang="ko-KR" altLang="en-US" sz="1400" b="1" dirty="0">
                <a:solidFill>
                  <a:schemeClr val="tx1">
                    <a:lumMod val="75000"/>
                    <a:lumOff val="25000"/>
                  </a:schemeClr>
                </a:solidFill>
              </a:endParaRPr>
            </a:p>
          </p:txBody>
        </p:sp>
        <p:sp>
          <p:nvSpPr>
            <p:cNvPr id="20" name="TextBox 19"/>
            <p:cNvSpPr txBox="1"/>
            <p:nvPr/>
          </p:nvSpPr>
          <p:spPr>
            <a:xfrm>
              <a:off x="1062658" y="4236968"/>
              <a:ext cx="1728192" cy="646331"/>
            </a:xfrm>
            <a:prstGeom prst="rect">
              <a:avLst/>
            </a:prstGeom>
            <a:noFill/>
          </p:spPr>
          <p:txBody>
            <a:bodyPr wrap="square" rtlCol="0" anchor="ctr">
              <a:spAutoFit/>
            </a:bodyPr>
            <a:lstStyle/>
            <a:p>
              <a:pPr algn="r"/>
              <a:r>
                <a:rPr lang="en-US" altLang="ko-KR" sz="1200" dirty="0" err="1">
                  <a:solidFill>
                    <a:schemeClr val="tx1">
                      <a:lumMod val="75000"/>
                      <a:lumOff val="25000"/>
                    </a:schemeClr>
                  </a:solidFill>
                </a:rPr>
                <a:t>Eko</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Widjanarko</a:t>
              </a:r>
              <a:endParaRPr lang="en-US" altLang="ko-KR" sz="1200" dirty="0">
                <a:solidFill>
                  <a:schemeClr val="tx1">
                    <a:lumMod val="75000"/>
                    <a:lumOff val="25000"/>
                  </a:schemeClr>
                </a:solidFill>
              </a:endParaRPr>
            </a:p>
            <a:p>
              <a:pPr algn="r"/>
              <a:r>
                <a:rPr lang="en-US" altLang="ko-KR" sz="1200" dirty="0" err="1">
                  <a:solidFill>
                    <a:schemeClr val="tx1">
                      <a:lumMod val="75000"/>
                      <a:lumOff val="25000"/>
                    </a:schemeClr>
                  </a:solidFill>
                </a:rPr>
                <a:t>Dewi</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Muslikhah</a:t>
              </a:r>
              <a:endParaRPr lang="en-US" altLang="ko-KR" sz="1200" dirty="0">
                <a:solidFill>
                  <a:schemeClr val="tx1">
                    <a:lumMod val="75000"/>
                    <a:lumOff val="25000"/>
                  </a:schemeClr>
                </a:solidFill>
              </a:endParaRPr>
            </a:p>
            <a:p>
              <a:pPr algn="r"/>
              <a:r>
                <a:rPr lang="en-US" altLang="ko-KR" sz="1200" dirty="0" err="1">
                  <a:solidFill>
                    <a:schemeClr val="tx1">
                      <a:lumMod val="75000"/>
                      <a:lumOff val="25000"/>
                    </a:schemeClr>
                  </a:solidFill>
                </a:rPr>
                <a:t>Panji</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Eko</a:t>
              </a:r>
              <a:r>
                <a:rPr lang="en-US" altLang="ko-KR" sz="1200" dirty="0">
                  <a:solidFill>
                    <a:schemeClr val="tx1">
                      <a:lumMod val="75000"/>
                      <a:lumOff val="25000"/>
                    </a:schemeClr>
                  </a:solidFill>
                </a:rPr>
                <a:t> Prabowo T.</a:t>
              </a:r>
            </a:p>
          </p:txBody>
        </p:sp>
      </p:grpSp>
      <p:grpSp>
        <p:nvGrpSpPr>
          <p:cNvPr id="21" name="Group 20"/>
          <p:cNvGrpSpPr/>
          <p:nvPr/>
        </p:nvGrpSpPr>
        <p:grpSpPr>
          <a:xfrm>
            <a:off x="6865424" y="1577744"/>
            <a:ext cx="2035116" cy="897285"/>
            <a:chOff x="1062658" y="3986014"/>
            <a:chExt cx="1728192" cy="897285"/>
          </a:xfrm>
        </p:grpSpPr>
        <p:sp>
          <p:nvSpPr>
            <p:cNvPr id="22" name="TextBox 21"/>
            <p:cNvSpPr txBox="1"/>
            <p:nvPr/>
          </p:nvSpPr>
          <p:spPr>
            <a:xfrm>
              <a:off x="1062658" y="3986014"/>
              <a:ext cx="1728192" cy="307777"/>
            </a:xfrm>
            <a:prstGeom prst="rect">
              <a:avLst/>
            </a:prstGeom>
            <a:noFill/>
          </p:spPr>
          <p:txBody>
            <a:bodyPr wrap="square" rtlCol="0" anchor="ctr">
              <a:spAutoFit/>
            </a:bodyPr>
            <a:lstStyle/>
            <a:p>
              <a:r>
                <a:rPr lang="en-US" altLang="ko-KR" sz="1400" b="1" dirty="0" err="1">
                  <a:solidFill>
                    <a:schemeClr val="tx1">
                      <a:lumMod val="75000"/>
                      <a:lumOff val="25000"/>
                    </a:schemeClr>
                  </a:solidFill>
                </a:rPr>
                <a:t>Deputi</a:t>
              </a:r>
              <a:r>
                <a:rPr lang="en-US" altLang="ko-KR" sz="1400" b="1" dirty="0">
                  <a:solidFill>
                    <a:schemeClr val="tx1">
                      <a:lumMod val="75000"/>
                      <a:lumOff val="25000"/>
                    </a:schemeClr>
                  </a:solidFill>
                </a:rPr>
                <a:t> SDMA</a:t>
              </a:r>
              <a:endParaRPr lang="ko-KR" altLang="en-US" sz="1400" b="1" dirty="0">
                <a:solidFill>
                  <a:schemeClr val="tx1">
                    <a:lumMod val="75000"/>
                    <a:lumOff val="25000"/>
                  </a:schemeClr>
                </a:solidFill>
              </a:endParaRPr>
            </a:p>
          </p:txBody>
        </p:sp>
        <p:sp>
          <p:nvSpPr>
            <p:cNvPr id="23" name="TextBox 22"/>
            <p:cNvSpPr txBox="1"/>
            <p:nvPr/>
          </p:nvSpPr>
          <p:spPr>
            <a:xfrm>
              <a:off x="1062658" y="4236968"/>
              <a:ext cx="1728192" cy="646331"/>
            </a:xfrm>
            <a:prstGeom prst="rect">
              <a:avLst/>
            </a:prstGeom>
            <a:noFill/>
          </p:spPr>
          <p:txBody>
            <a:bodyPr wrap="square" rtlCol="0" anchor="ctr">
              <a:spAutoFit/>
            </a:bodyPr>
            <a:lstStyle/>
            <a:p>
              <a:r>
                <a:rPr lang="en-US" altLang="ko-KR" sz="1200" dirty="0" err="1">
                  <a:solidFill>
                    <a:schemeClr val="tx1">
                      <a:lumMod val="75000"/>
                      <a:lumOff val="25000"/>
                    </a:schemeClr>
                  </a:solidFill>
                </a:rPr>
                <a:t>Amansyah</a:t>
              </a:r>
              <a:endParaRPr lang="en-US" altLang="ko-KR" sz="1200" dirty="0">
                <a:solidFill>
                  <a:schemeClr val="tx1">
                    <a:lumMod val="75000"/>
                    <a:lumOff val="25000"/>
                  </a:schemeClr>
                </a:solidFill>
              </a:endParaRPr>
            </a:p>
            <a:p>
              <a:r>
                <a:rPr lang="en-US" altLang="ko-KR" sz="1200" dirty="0" err="1">
                  <a:solidFill>
                    <a:schemeClr val="tx1">
                      <a:lumMod val="75000"/>
                      <a:lumOff val="25000"/>
                    </a:schemeClr>
                  </a:solidFill>
                </a:rPr>
                <a:t>Sudibyo</a:t>
              </a:r>
              <a:endParaRPr lang="en-US" altLang="ko-KR" sz="1200" dirty="0">
                <a:solidFill>
                  <a:schemeClr val="tx1">
                    <a:lumMod val="75000"/>
                    <a:lumOff val="25000"/>
                  </a:schemeClr>
                </a:solidFill>
              </a:endParaRPr>
            </a:p>
            <a:p>
              <a:r>
                <a:rPr lang="en-US" altLang="ko-KR" sz="1200" dirty="0" err="1">
                  <a:solidFill>
                    <a:schemeClr val="tx1">
                      <a:lumMod val="75000"/>
                      <a:lumOff val="25000"/>
                    </a:schemeClr>
                  </a:solidFill>
                </a:rPr>
                <a:t>Angga</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Kurnia</a:t>
              </a:r>
              <a:r>
                <a:rPr lang="en-US" altLang="ko-KR" sz="1200" dirty="0">
                  <a:solidFill>
                    <a:schemeClr val="tx1">
                      <a:lumMod val="75000"/>
                      <a:lumOff val="25000"/>
                    </a:schemeClr>
                  </a:solidFill>
                </a:rPr>
                <a:t> H.P</a:t>
              </a:r>
            </a:p>
          </p:txBody>
        </p:sp>
      </p:grpSp>
      <p:grpSp>
        <p:nvGrpSpPr>
          <p:cNvPr id="24" name="Group 23"/>
          <p:cNvGrpSpPr/>
          <p:nvPr/>
        </p:nvGrpSpPr>
        <p:grpSpPr>
          <a:xfrm>
            <a:off x="6945296" y="4335377"/>
            <a:ext cx="2035116" cy="804952"/>
            <a:chOff x="1062658" y="3986014"/>
            <a:chExt cx="1728192" cy="804952"/>
          </a:xfrm>
        </p:grpSpPr>
        <p:sp>
          <p:nvSpPr>
            <p:cNvPr id="25" name="TextBox 24"/>
            <p:cNvSpPr txBox="1"/>
            <p:nvPr/>
          </p:nvSpPr>
          <p:spPr>
            <a:xfrm>
              <a:off x="1062658" y="3986014"/>
              <a:ext cx="1728192" cy="307777"/>
            </a:xfrm>
            <a:prstGeom prst="rect">
              <a:avLst/>
            </a:prstGeom>
            <a:noFill/>
          </p:spPr>
          <p:txBody>
            <a:bodyPr wrap="square" rtlCol="0" anchor="ctr">
              <a:spAutoFit/>
            </a:bodyPr>
            <a:lstStyle/>
            <a:p>
              <a:r>
                <a:rPr lang="en-US" altLang="ko-KR" sz="1400" b="1" dirty="0">
                  <a:solidFill>
                    <a:schemeClr val="tx1">
                      <a:lumMod val="75000"/>
                      <a:lumOff val="25000"/>
                    </a:schemeClr>
                  </a:solidFill>
                </a:rPr>
                <a:t>Biro HUKIP</a:t>
              </a:r>
              <a:endParaRPr lang="ko-KR" altLang="en-US" sz="1400" b="1" dirty="0">
                <a:solidFill>
                  <a:schemeClr val="tx1">
                    <a:lumMod val="75000"/>
                    <a:lumOff val="25000"/>
                  </a:schemeClr>
                </a:solidFill>
              </a:endParaRPr>
            </a:p>
          </p:txBody>
        </p:sp>
        <p:sp>
          <p:nvSpPr>
            <p:cNvPr id="26" name="TextBox 25"/>
            <p:cNvSpPr txBox="1"/>
            <p:nvPr/>
          </p:nvSpPr>
          <p:spPr>
            <a:xfrm>
              <a:off x="1062658" y="4329301"/>
              <a:ext cx="1728192" cy="461665"/>
            </a:xfrm>
            <a:prstGeom prst="rect">
              <a:avLst/>
            </a:prstGeom>
            <a:noFill/>
          </p:spPr>
          <p:txBody>
            <a:bodyPr wrap="square" rtlCol="0" anchor="ctr">
              <a:spAutoFit/>
            </a:bodyPr>
            <a:lstStyle/>
            <a:p>
              <a:r>
                <a:rPr lang="en-US" altLang="ko-KR" sz="1200" dirty="0" err="1">
                  <a:solidFill>
                    <a:schemeClr val="tx1">
                      <a:lumMod val="75000"/>
                      <a:lumOff val="25000"/>
                    </a:schemeClr>
                  </a:solidFill>
                </a:rPr>
                <a:t>Suryo</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Hidayat</a:t>
              </a:r>
              <a:endParaRPr lang="en-US" altLang="ko-KR" sz="1200" dirty="0">
                <a:solidFill>
                  <a:schemeClr val="tx1">
                    <a:lumMod val="75000"/>
                    <a:lumOff val="25000"/>
                  </a:schemeClr>
                </a:solidFill>
              </a:endParaRPr>
            </a:p>
            <a:p>
              <a:r>
                <a:rPr lang="en-US" altLang="ko-KR" sz="1200" dirty="0">
                  <a:solidFill>
                    <a:schemeClr val="tx1">
                      <a:lumMod val="75000"/>
                      <a:lumOff val="25000"/>
                    </a:schemeClr>
                  </a:solidFill>
                </a:rPr>
                <a:t>Ahmad </a:t>
              </a:r>
              <a:r>
                <a:rPr lang="en-US" altLang="ko-KR" sz="1200" dirty="0" err="1">
                  <a:solidFill>
                    <a:schemeClr val="tx1">
                      <a:lumMod val="75000"/>
                      <a:lumOff val="25000"/>
                    </a:schemeClr>
                  </a:solidFill>
                </a:rPr>
                <a:t>Yani</a:t>
              </a:r>
              <a:endParaRPr lang="en-US" altLang="ko-KR" sz="1200" dirty="0">
                <a:solidFill>
                  <a:schemeClr val="tx1">
                    <a:lumMod val="75000"/>
                    <a:lumOff val="25000"/>
                  </a:schemeClr>
                </a:solidFill>
              </a:endParaRPr>
            </a:p>
          </p:txBody>
        </p:sp>
      </p:grpSp>
      <p:sp>
        <p:nvSpPr>
          <p:cNvPr id="42" name="Rounded Rectangle 27"/>
          <p:cNvSpPr/>
          <p:nvPr/>
        </p:nvSpPr>
        <p:spPr>
          <a:xfrm>
            <a:off x="6370878" y="1974760"/>
            <a:ext cx="299807" cy="23029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797B4F"/>
              </a:solidFill>
            </a:endParaRPr>
          </a:p>
        </p:txBody>
      </p:sp>
      <p:sp>
        <p:nvSpPr>
          <p:cNvPr id="43" name="Rounded Rectangle 7"/>
          <p:cNvSpPr/>
          <p:nvPr/>
        </p:nvSpPr>
        <p:spPr>
          <a:xfrm>
            <a:off x="2340870" y="3091186"/>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797B4F"/>
              </a:solidFill>
            </a:endParaRPr>
          </a:p>
        </p:txBody>
      </p:sp>
      <p:sp>
        <p:nvSpPr>
          <p:cNvPr id="44" name="Rectangle 16"/>
          <p:cNvSpPr/>
          <p:nvPr/>
        </p:nvSpPr>
        <p:spPr>
          <a:xfrm>
            <a:off x="2346148" y="2064807"/>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797B4F"/>
              </a:solidFill>
            </a:endParaRPr>
          </a:p>
        </p:txBody>
      </p:sp>
      <p:sp>
        <p:nvSpPr>
          <p:cNvPr id="45" name="Rectangle 9"/>
          <p:cNvSpPr/>
          <p:nvPr/>
        </p:nvSpPr>
        <p:spPr>
          <a:xfrm>
            <a:off x="6406193" y="3115803"/>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Rectangle 16"/>
          <p:cNvSpPr/>
          <p:nvPr/>
        </p:nvSpPr>
        <p:spPr>
          <a:xfrm rot="2700000">
            <a:off x="4463501" y="3411795"/>
            <a:ext cx="217001" cy="3890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Oval 49">
            <a:extLst>
              <a:ext uri="{FF2B5EF4-FFF2-40B4-BE49-F238E27FC236}">
                <a16:creationId xmlns:a16="http://schemas.microsoft.com/office/drawing/2014/main" id="{C0E9532A-4325-423B-B62C-0464015B198B}"/>
              </a:ext>
            </a:extLst>
          </p:cNvPr>
          <p:cNvSpPr/>
          <p:nvPr/>
        </p:nvSpPr>
        <p:spPr>
          <a:xfrm>
            <a:off x="2259224" y="4451170"/>
            <a:ext cx="621100" cy="621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Rectangle 16">
            <a:extLst>
              <a:ext uri="{FF2B5EF4-FFF2-40B4-BE49-F238E27FC236}">
                <a16:creationId xmlns:a16="http://schemas.microsoft.com/office/drawing/2014/main" id="{81DCF311-86AB-4BD3-AB4E-0764F65BC986}"/>
              </a:ext>
            </a:extLst>
          </p:cNvPr>
          <p:cNvSpPr/>
          <p:nvPr/>
        </p:nvSpPr>
        <p:spPr>
          <a:xfrm>
            <a:off x="2411155" y="4679774"/>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797B4F"/>
              </a:solidFill>
            </a:endParaRPr>
          </a:p>
        </p:txBody>
      </p:sp>
      <p:sp>
        <p:nvSpPr>
          <p:cNvPr id="53" name="Oval 52">
            <a:extLst>
              <a:ext uri="{FF2B5EF4-FFF2-40B4-BE49-F238E27FC236}">
                <a16:creationId xmlns:a16="http://schemas.microsoft.com/office/drawing/2014/main" id="{DCD37184-6762-46F8-82C8-DFBB3990BD1A}"/>
              </a:ext>
            </a:extLst>
          </p:cNvPr>
          <p:cNvSpPr/>
          <p:nvPr/>
        </p:nvSpPr>
        <p:spPr>
          <a:xfrm>
            <a:off x="6319703" y="4484841"/>
            <a:ext cx="621100" cy="621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Rectangle 16">
            <a:extLst>
              <a:ext uri="{FF2B5EF4-FFF2-40B4-BE49-F238E27FC236}">
                <a16:creationId xmlns:a16="http://schemas.microsoft.com/office/drawing/2014/main" id="{F94D9CC3-B72A-45C2-92EE-A27973199B31}"/>
              </a:ext>
            </a:extLst>
          </p:cNvPr>
          <p:cNvSpPr/>
          <p:nvPr/>
        </p:nvSpPr>
        <p:spPr>
          <a:xfrm>
            <a:off x="6471634" y="4713445"/>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797B4F"/>
              </a:solidFill>
            </a:endParaRPr>
          </a:p>
        </p:txBody>
      </p:sp>
      <p:grpSp>
        <p:nvGrpSpPr>
          <p:cNvPr id="59" name="Group 58">
            <a:extLst>
              <a:ext uri="{FF2B5EF4-FFF2-40B4-BE49-F238E27FC236}">
                <a16:creationId xmlns:a16="http://schemas.microsoft.com/office/drawing/2014/main" id="{FB0F2E25-271D-4C82-B96A-627EB5573071}"/>
              </a:ext>
            </a:extLst>
          </p:cNvPr>
          <p:cNvGrpSpPr/>
          <p:nvPr/>
        </p:nvGrpSpPr>
        <p:grpSpPr>
          <a:xfrm>
            <a:off x="148143" y="4305193"/>
            <a:ext cx="2035116" cy="897285"/>
            <a:chOff x="1062658" y="3986014"/>
            <a:chExt cx="1728192" cy="897285"/>
          </a:xfrm>
        </p:grpSpPr>
        <p:sp>
          <p:nvSpPr>
            <p:cNvPr id="60" name="TextBox 59">
              <a:extLst>
                <a:ext uri="{FF2B5EF4-FFF2-40B4-BE49-F238E27FC236}">
                  <a16:creationId xmlns:a16="http://schemas.microsoft.com/office/drawing/2014/main" id="{204133E4-5B55-4330-81AE-6FF41CDAF854}"/>
                </a:ext>
              </a:extLst>
            </p:cNvPr>
            <p:cNvSpPr txBox="1"/>
            <p:nvPr/>
          </p:nvSpPr>
          <p:spPr>
            <a:xfrm>
              <a:off x="1062658" y="3986014"/>
              <a:ext cx="1728192"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rPr>
                <a:t>Biro MKOK</a:t>
              </a:r>
              <a:endParaRPr lang="ko-KR" altLang="en-US" sz="1400" b="1" dirty="0">
                <a:solidFill>
                  <a:schemeClr val="tx1">
                    <a:lumMod val="75000"/>
                    <a:lumOff val="25000"/>
                  </a:schemeClr>
                </a:solidFill>
              </a:endParaRPr>
            </a:p>
          </p:txBody>
        </p:sp>
        <p:sp>
          <p:nvSpPr>
            <p:cNvPr id="61" name="TextBox 60">
              <a:extLst>
                <a:ext uri="{FF2B5EF4-FFF2-40B4-BE49-F238E27FC236}">
                  <a16:creationId xmlns:a16="http://schemas.microsoft.com/office/drawing/2014/main" id="{0C75E990-2665-42FD-BC03-4EBB61C3EF7E}"/>
                </a:ext>
              </a:extLst>
            </p:cNvPr>
            <p:cNvSpPr txBox="1"/>
            <p:nvPr/>
          </p:nvSpPr>
          <p:spPr>
            <a:xfrm>
              <a:off x="1062658" y="4236968"/>
              <a:ext cx="1728192" cy="646331"/>
            </a:xfrm>
            <a:prstGeom prst="rect">
              <a:avLst/>
            </a:prstGeom>
            <a:noFill/>
          </p:spPr>
          <p:txBody>
            <a:bodyPr wrap="square" rtlCol="0" anchor="ctr">
              <a:spAutoFit/>
            </a:bodyPr>
            <a:lstStyle/>
            <a:p>
              <a:pPr algn="r"/>
              <a:r>
                <a:rPr lang="en-US" altLang="ko-KR" sz="1200" dirty="0" err="1">
                  <a:solidFill>
                    <a:schemeClr val="tx1">
                      <a:lumMod val="75000"/>
                      <a:lumOff val="25000"/>
                    </a:schemeClr>
                  </a:solidFill>
                </a:rPr>
                <a:t>Akhmad</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Hasmy</a:t>
              </a:r>
              <a:endParaRPr lang="en-US" altLang="ko-KR" sz="1200" dirty="0">
                <a:solidFill>
                  <a:schemeClr val="tx1">
                    <a:lumMod val="75000"/>
                    <a:lumOff val="25000"/>
                  </a:schemeClr>
                </a:solidFill>
              </a:endParaRPr>
            </a:p>
            <a:p>
              <a:pPr algn="r"/>
              <a:r>
                <a:rPr lang="en-US" altLang="ko-KR" sz="1200" dirty="0">
                  <a:solidFill>
                    <a:schemeClr val="tx1">
                      <a:lumMod val="75000"/>
                      <a:lumOff val="25000"/>
                    </a:schemeClr>
                  </a:solidFill>
                </a:rPr>
                <a:t>Mohammad </a:t>
              </a:r>
              <a:r>
                <a:rPr lang="en-US" altLang="ko-KR" sz="1200" dirty="0" err="1">
                  <a:solidFill>
                    <a:schemeClr val="tx1">
                      <a:lumMod val="75000"/>
                      <a:lumOff val="25000"/>
                    </a:schemeClr>
                  </a:solidFill>
                </a:rPr>
                <a:t>Averrouce</a:t>
              </a:r>
              <a:endParaRPr lang="en-US" altLang="ko-KR" sz="1200" dirty="0">
                <a:solidFill>
                  <a:schemeClr val="tx1">
                    <a:lumMod val="75000"/>
                    <a:lumOff val="25000"/>
                  </a:schemeClr>
                </a:solidFill>
              </a:endParaRPr>
            </a:p>
            <a:p>
              <a:pPr algn="r"/>
              <a:r>
                <a:rPr lang="en-US" altLang="ko-KR" sz="1200" dirty="0" err="1">
                  <a:solidFill>
                    <a:schemeClr val="tx1">
                      <a:lumMod val="75000"/>
                      <a:lumOff val="25000"/>
                    </a:schemeClr>
                  </a:solidFill>
                </a:rPr>
                <a:t>Arif</a:t>
              </a:r>
              <a:r>
                <a:rPr lang="en-US" altLang="ko-KR" sz="1200" dirty="0">
                  <a:solidFill>
                    <a:schemeClr val="tx1">
                      <a:lumMod val="75000"/>
                      <a:lumOff val="25000"/>
                    </a:schemeClr>
                  </a:solidFill>
                </a:rPr>
                <a:t> Widodo</a:t>
              </a:r>
            </a:p>
          </p:txBody>
        </p:sp>
      </p:grpSp>
      <p:grpSp>
        <p:nvGrpSpPr>
          <p:cNvPr id="62" name="Group 61">
            <a:extLst>
              <a:ext uri="{FF2B5EF4-FFF2-40B4-BE49-F238E27FC236}">
                <a16:creationId xmlns:a16="http://schemas.microsoft.com/office/drawing/2014/main" id="{0CB936A3-A73A-42FB-9609-6F15EE19856C}"/>
              </a:ext>
            </a:extLst>
          </p:cNvPr>
          <p:cNvGrpSpPr/>
          <p:nvPr/>
        </p:nvGrpSpPr>
        <p:grpSpPr>
          <a:xfrm>
            <a:off x="6901954" y="2847122"/>
            <a:ext cx="2035116" cy="897285"/>
            <a:chOff x="1062658" y="3986014"/>
            <a:chExt cx="1728192" cy="897285"/>
          </a:xfrm>
        </p:grpSpPr>
        <p:sp>
          <p:nvSpPr>
            <p:cNvPr id="63" name="TextBox 62">
              <a:extLst>
                <a:ext uri="{FF2B5EF4-FFF2-40B4-BE49-F238E27FC236}">
                  <a16:creationId xmlns:a16="http://schemas.microsoft.com/office/drawing/2014/main" id="{19EC2B81-C739-44C6-8D2C-0CFA07D22972}"/>
                </a:ext>
              </a:extLst>
            </p:cNvPr>
            <p:cNvSpPr txBox="1"/>
            <p:nvPr/>
          </p:nvSpPr>
          <p:spPr>
            <a:xfrm>
              <a:off x="1062658" y="3986014"/>
              <a:ext cx="1728192" cy="307777"/>
            </a:xfrm>
            <a:prstGeom prst="rect">
              <a:avLst/>
            </a:prstGeom>
            <a:noFill/>
          </p:spPr>
          <p:txBody>
            <a:bodyPr wrap="square" rtlCol="0" anchor="ctr">
              <a:spAutoFit/>
            </a:bodyPr>
            <a:lstStyle/>
            <a:p>
              <a:r>
                <a:rPr lang="en-US" altLang="ko-KR" sz="1400" b="1" dirty="0">
                  <a:solidFill>
                    <a:schemeClr val="tx1">
                      <a:lumMod val="75000"/>
                      <a:lumOff val="25000"/>
                    </a:schemeClr>
                  </a:solidFill>
                </a:rPr>
                <a:t>Biro SDMU</a:t>
              </a:r>
              <a:endParaRPr lang="ko-KR" altLang="en-US" sz="1400" b="1" dirty="0">
                <a:solidFill>
                  <a:schemeClr val="tx1">
                    <a:lumMod val="75000"/>
                    <a:lumOff val="25000"/>
                  </a:schemeClr>
                </a:solidFill>
              </a:endParaRPr>
            </a:p>
          </p:txBody>
        </p:sp>
        <p:sp>
          <p:nvSpPr>
            <p:cNvPr id="64" name="TextBox 63">
              <a:extLst>
                <a:ext uri="{FF2B5EF4-FFF2-40B4-BE49-F238E27FC236}">
                  <a16:creationId xmlns:a16="http://schemas.microsoft.com/office/drawing/2014/main" id="{0ED98EAF-DD4C-46C6-A2AB-4E7C473CFA0B}"/>
                </a:ext>
              </a:extLst>
            </p:cNvPr>
            <p:cNvSpPr txBox="1"/>
            <p:nvPr/>
          </p:nvSpPr>
          <p:spPr>
            <a:xfrm>
              <a:off x="1062658" y="4236968"/>
              <a:ext cx="1728192" cy="646331"/>
            </a:xfrm>
            <a:prstGeom prst="rect">
              <a:avLst/>
            </a:prstGeom>
            <a:noFill/>
          </p:spPr>
          <p:txBody>
            <a:bodyPr wrap="square" rtlCol="0" anchor="ctr">
              <a:spAutoFit/>
            </a:bodyPr>
            <a:lstStyle/>
            <a:p>
              <a:r>
                <a:rPr lang="en-US" altLang="ko-KR" sz="1200" dirty="0" err="1">
                  <a:solidFill>
                    <a:schemeClr val="tx1">
                      <a:lumMod val="75000"/>
                      <a:lumOff val="25000"/>
                    </a:schemeClr>
                  </a:solidFill>
                </a:rPr>
                <a:t>Akik</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Dwi</a:t>
              </a:r>
              <a:r>
                <a:rPr lang="en-US" altLang="ko-KR" sz="1200" dirty="0">
                  <a:solidFill>
                    <a:schemeClr val="tx1">
                      <a:lumMod val="75000"/>
                      <a:lumOff val="25000"/>
                    </a:schemeClr>
                  </a:solidFill>
                </a:rPr>
                <a:t> Suharto R.</a:t>
              </a:r>
            </a:p>
            <a:p>
              <a:r>
                <a:rPr lang="en-US" altLang="ko-KR" sz="1200" dirty="0">
                  <a:solidFill>
                    <a:schemeClr val="tx1">
                      <a:lumMod val="75000"/>
                      <a:lumOff val="25000"/>
                    </a:schemeClr>
                  </a:solidFill>
                </a:rPr>
                <a:t>Sri </a:t>
              </a:r>
              <a:r>
                <a:rPr lang="en-US" altLang="ko-KR" sz="1200" dirty="0" err="1">
                  <a:solidFill>
                    <a:schemeClr val="tx1">
                      <a:lumMod val="75000"/>
                      <a:lumOff val="25000"/>
                    </a:schemeClr>
                  </a:solidFill>
                </a:rPr>
                <a:t>Susanti</a:t>
              </a:r>
              <a:endParaRPr lang="en-US" altLang="ko-KR" sz="1200" dirty="0">
                <a:solidFill>
                  <a:schemeClr val="tx1">
                    <a:lumMod val="75000"/>
                    <a:lumOff val="25000"/>
                  </a:schemeClr>
                </a:solidFill>
              </a:endParaRPr>
            </a:p>
            <a:p>
              <a:r>
                <a:rPr lang="en-US" altLang="ko-KR" sz="1200" dirty="0">
                  <a:solidFill>
                    <a:schemeClr val="tx1">
                      <a:lumMod val="75000"/>
                      <a:lumOff val="25000"/>
                    </a:schemeClr>
                  </a:solidFill>
                </a:rPr>
                <a:t>M. </a:t>
              </a:r>
              <a:r>
                <a:rPr lang="en-US" altLang="ko-KR" sz="1200" dirty="0" err="1">
                  <a:solidFill>
                    <a:schemeClr val="tx1">
                      <a:lumMod val="75000"/>
                      <a:lumOff val="25000"/>
                    </a:schemeClr>
                  </a:solidFill>
                </a:rPr>
                <a:t>Wardi</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Fachri</a:t>
              </a:r>
              <a:endParaRPr lang="en-US" altLang="ko-KR" sz="1200" dirty="0">
                <a:solidFill>
                  <a:schemeClr val="tx1">
                    <a:lumMod val="75000"/>
                    <a:lumOff val="25000"/>
                  </a:schemeClr>
                </a:solidFill>
              </a:endParaRPr>
            </a:p>
          </p:txBody>
        </p:sp>
      </p:grpSp>
    </p:spTree>
    <p:extLst>
      <p:ext uri="{BB962C8B-B14F-4D97-AF65-F5344CB8AC3E}">
        <p14:creationId xmlns:p14="http://schemas.microsoft.com/office/powerpoint/2010/main" val="241254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2358"/>
            <a:ext cx="1407490"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72226" y="6114337"/>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5721108"/>
            <a:ext cx="1696473"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EA0BA88-C486-475E-A437-8B73D65077B0}"/>
              </a:ext>
            </a:extLst>
          </p:cNvPr>
          <p:cNvPicPr>
            <a:picLocks noChangeAspect="1"/>
          </p:cNvPicPr>
          <p:nvPr/>
        </p:nvPicPr>
        <p:blipFill>
          <a:blip r:embed="rId2"/>
          <a:stretch>
            <a:fillRect/>
          </a:stretch>
        </p:blipFill>
        <p:spPr>
          <a:xfrm>
            <a:off x="482600" y="282792"/>
            <a:ext cx="8178799" cy="3312412"/>
          </a:xfrm>
          <a:prstGeom prst="rect">
            <a:avLst/>
          </a:prstGeom>
          <a:ln>
            <a:noFill/>
          </a:ln>
        </p:spPr>
      </p:pic>
      <p:sp>
        <p:nvSpPr>
          <p:cNvPr id="14" name="TextBox 13">
            <a:extLst>
              <a:ext uri="{FF2B5EF4-FFF2-40B4-BE49-F238E27FC236}">
                <a16:creationId xmlns:a16="http://schemas.microsoft.com/office/drawing/2014/main" id="{86226A61-A1C4-43ED-B79D-604AA114E269}"/>
              </a:ext>
            </a:extLst>
          </p:cNvPr>
          <p:cNvSpPr txBox="1"/>
          <p:nvPr/>
        </p:nvSpPr>
        <p:spPr>
          <a:xfrm>
            <a:off x="1115616" y="3877996"/>
            <a:ext cx="6336704" cy="923330"/>
          </a:xfrm>
          <a:prstGeom prst="rect">
            <a:avLst/>
          </a:prstGeom>
          <a:noFill/>
        </p:spPr>
        <p:txBody>
          <a:bodyPr wrap="square">
            <a:spAutoFit/>
          </a:bodyPr>
          <a:lstStyle/>
          <a:p>
            <a:pPr marL="342900" indent="-342900">
              <a:buAutoNum type="alphaLcPeriod"/>
            </a:pPr>
            <a:r>
              <a:rPr lang="en-ID" sz="1800" b="1" dirty="0" err="1">
                <a:solidFill>
                  <a:srgbClr val="000000"/>
                </a:solidFill>
                <a:effectLst/>
                <a:latin typeface="Bookman Old Style" panose="02050604050505020204" pitchFamily="18" charset="0"/>
              </a:rPr>
              <a:t>Survai</a:t>
            </a:r>
            <a:r>
              <a:rPr lang="en-ID" sz="1800" b="1" dirty="0">
                <a:solidFill>
                  <a:srgbClr val="000000"/>
                </a:solidFill>
                <a:effectLst/>
                <a:latin typeface="Bookman Old Style" panose="02050604050505020204" pitchFamily="18" charset="0"/>
              </a:rPr>
              <a:t> </a:t>
            </a:r>
            <a:r>
              <a:rPr lang="en-ID" sz="1800" b="1" dirty="0" err="1">
                <a:solidFill>
                  <a:srgbClr val="000000"/>
                </a:solidFill>
                <a:effectLst/>
                <a:latin typeface="Bookman Old Style" panose="02050604050505020204" pitchFamily="18" charset="0"/>
              </a:rPr>
              <a:t>Persepsi</a:t>
            </a:r>
            <a:r>
              <a:rPr lang="en-ID" sz="1800" b="1" dirty="0">
                <a:solidFill>
                  <a:srgbClr val="000000"/>
                </a:solidFill>
                <a:effectLst/>
                <a:latin typeface="Bookman Old Style" panose="02050604050505020204" pitchFamily="18" charset="0"/>
              </a:rPr>
              <a:t> </a:t>
            </a:r>
            <a:r>
              <a:rPr lang="en-ID" sz="1800" b="1" dirty="0" err="1">
                <a:solidFill>
                  <a:srgbClr val="000000"/>
                </a:solidFill>
                <a:effectLst/>
                <a:latin typeface="Bookman Old Style" panose="02050604050505020204" pitchFamily="18" charset="0"/>
              </a:rPr>
              <a:t>Maturitas</a:t>
            </a:r>
            <a:r>
              <a:rPr lang="en-ID" sz="1800" b="1" dirty="0">
                <a:solidFill>
                  <a:srgbClr val="000000"/>
                </a:solidFill>
                <a:effectLst/>
                <a:latin typeface="Bookman Old Style" panose="02050604050505020204" pitchFamily="18" charset="0"/>
              </a:rPr>
              <a:t> SPIP</a:t>
            </a:r>
          </a:p>
          <a:p>
            <a:pPr marL="342900" indent="-342900">
              <a:buAutoNum type="alphaLcPeriod"/>
            </a:pPr>
            <a:r>
              <a:rPr lang="en-ID" sz="1800" b="1" dirty="0" err="1">
                <a:solidFill>
                  <a:srgbClr val="000000"/>
                </a:solidFill>
                <a:effectLst/>
                <a:latin typeface="Bookman Old Style" panose="02050604050505020204" pitchFamily="18" charset="0"/>
              </a:rPr>
              <a:t>Validasi</a:t>
            </a:r>
            <a:r>
              <a:rPr lang="en-ID" sz="1800" b="1" dirty="0">
                <a:solidFill>
                  <a:srgbClr val="000000"/>
                </a:solidFill>
                <a:effectLst/>
                <a:latin typeface="Bookman Old Style" panose="02050604050505020204" pitchFamily="18" charset="0"/>
              </a:rPr>
              <a:t> Awal </a:t>
            </a:r>
            <a:r>
              <a:rPr lang="en-ID" sz="1800" b="1" dirty="0" err="1">
                <a:solidFill>
                  <a:srgbClr val="000000"/>
                </a:solidFill>
                <a:effectLst/>
                <a:latin typeface="Bookman Old Style" panose="02050604050505020204" pitchFamily="18" charset="0"/>
              </a:rPr>
              <a:t>Survai</a:t>
            </a:r>
            <a:r>
              <a:rPr lang="en-ID" sz="1800" b="1" dirty="0">
                <a:solidFill>
                  <a:srgbClr val="000000"/>
                </a:solidFill>
                <a:effectLst/>
                <a:latin typeface="Bookman Old Style" panose="02050604050505020204" pitchFamily="18" charset="0"/>
              </a:rPr>
              <a:t> </a:t>
            </a:r>
            <a:r>
              <a:rPr lang="en-ID" sz="1800" b="1" dirty="0" err="1">
                <a:solidFill>
                  <a:srgbClr val="000000"/>
                </a:solidFill>
                <a:effectLst/>
                <a:latin typeface="Bookman Old Style" panose="02050604050505020204" pitchFamily="18" charset="0"/>
              </a:rPr>
              <a:t>Maturitas</a:t>
            </a:r>
            <a:r>
              <a:rPr lang="en-ID" sz="1800" b="1" dirty="0">
                <a:solidFill>
                  <a:srgbClr val="000000"/>
                </a:solidFill>
                <a:effectLst/>
                <a:latin typeface="Bookman Old Style" panose="02050604050505020204" pitchFamily="18" charset="0"/>
              </a:rPr>
              <a:t> SPIP</a:t>
            </a:r>
            <a:endParaRPr lang="en-ID" b="1" dirty="0">
              <a:solidFill>
                <a:srgbClr val="000000"/>
              </a:solidFill>
              <a:latin typeface="Bookman Old Style" panose="02050604050505020204" pitchFamily="18" charset="0"/>
            </a:endParaRPr>
          </a:p>
          <a:p>
            <a:pPr marL="342900" indent="-342900">
              <a:buAutoNum type="alphaLcPeriod"/>
            </a:pPr>
            <a:r>
              <a:rPr lang="sv-SE" sz="1800" b="1" dirty="0">
                <a:solidFill>
                  <a:srgbClr val="000000"/>
                </a:solidFill>
                <a:effectLst/>
                <a:latin typeface="Bookman Old Style" panose="02050604050505020204" pitchFamily="18" charset="0"/>
              </a:rPr>
              <a:t>Perhitungan Skor Awal Maturitas SPIP</a:t>
            </a:r>
            <a:r>
              <a:rPr lang="fi-FI" sz="1800" b="1" dirty="0">
                <a:solidFill>
                  <a:srgbClr val="000000"/>
                </a:solidFill>
                <a:effectLst/>
                <a:latin typeface="Bookman Old Style" panose="02050604050505020204" pitchFamily="18" charset="0"/>
              </a:rPr>
              <a:t> </a:t>
            </a:r>
            <a:endParaRPr lang="en-ID" b="1" dirty="0"/>
          </a:p>
        </p:txBody>
      </p:sp>
    </p:spTree>
    <p:extLst>
      <p:ext uri="{BB962C8B-B14F-4D97-AF65-F5344CB8AC3E}">
        <p14:creationId xmlns:p14="http://schemas.microsoft.com/office/powerpoint/2010/main" val="1482777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9029</Words>
  <Application>Microsoft Office PowerPoint</Application>
  <PresentationFormat>On-screen Show (4:3)</PresentationFormat>
  <Paragraphs>1310</Paragraphs>
  <Slides>62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Bahnschrift Light SemiCondensed</vt:lpstr>
      <vt:lpstr>Bookman Old Style</vt:lpstr>
      <vt:lpstr>Britannic Bold</vt:lpstr>
      <vt:lpstr>Calibri</vt:lpstr>
      <vt:lpstr>Calibri Light</vt:lpstr>
      <vt:lpstr>Wingdings</vt:lpstr>
      <vt:lpstr>Office Theme</vt:lpstr>
      <vt:lpstr>Penilaian Mandiri atas Penyelenggaraan SPIP  di Lingkungan Kementerian PANRB - Tahun 2020-</vt:lpstr>
      <vt:lpstr>PowerPoint Presentation</vt:lpstr>
      <vt:lpstr>Laporan QA SPIP 2018</vt:lpstr>
      <vt:lpstr>PowerPoint Presentation</vt:lpstr>
      <vt:lpstr>PowerPoint Presentation</vt:lpstr>
      <vt:lpstr>Tahapan mekanisme penilaian SPIP:</vt:lpstr>
      <vt:lpstr>PowerPoint Presentation</vt:lpstr>
      <vt:lpstr>PowerPoint Presentation</vt:lpstr>
      <vt:lpstr>PowerPoint Presentation</vt:lpstr>
      <vt:lpstr>PowerPoint Presentation</vt:lpstr>
      <vt:lpstr>PowerPoint Presentation</vt:lpstr>
      <vt:lpstr>PowerPoint Presentation</vt:lpstr>
      <vt:lpstr>      HASIL QA PENILAIAN MATURITAS SPIP PEMERINTAH KOTA Mercure</vt:lpstr>
      <vt:lpstr>PowerPoint Presentation</vt:lpstr>
      <vt:lpstr>Sanksi Pelanggaran Disiplin</vt:lpstr>
      <vt:lpstr>Pemberian Reward</vt:lpstr>
      <vt:lpstr>Pengendalian Gratifikasi</vt:lpstr>
      <vt:lpstr>Sanksi Pelanggaran Disiplin RSUD</vt:lpstr>
      <vt:lpstr>PowerPoint Presentation</vt:lpstr>
      <vt:lpstr> Kinerja</vt:lpstr>
      <vt:lpstr>PowerPoint Presentation</vt:lpstr>
      <vt:lpstr>PowerPoint Presentation</vt:lpstr>
      <vt:lpstr> DPMPTSP</vt:lpstr>
      <vt:lpstr> DPMPTSP</vt:lpstr>
      <vt:lpstr> DPMPTSP</vt:lpstr>
      <vt:lpstr>PowerPoint Presentation</vt:lpstr>
      <vt:lpstr> Pelimpahan kewenangan kepada Kepala  perangkat daerah dan pejabat lainnya –Level 3</vt:lpstr>
      <vt:lpstr> </vt:lpstr>
      <vt:lpstr>Level 1</vt:lpstr>
      <vt:lpstr>Level 1</vt:lpstr>
      <vt:lpstr>PowerPoint Presentation</vt:lpstr>
      <vt:lpstr>PowerPoint Presentation</vt:lpstr>
      <vt:lpstr>PowerPoint Presentation</vt:lpstr>
      <vt:lpstr>PowerPoint Presentation</vt:lpstr>
      <vt:lpstr>PowerPoint Presentation</vt:lpstr>
      <vt:lpstr>PowerPoint Presentation</vt:lpstr>
      <vt:lpstr>Hubungan Internal</vt:lpstr>
      <vt:lpstr>Hubungan Internal</vt:lpstr>
      <vt:lpstr>PowerPoint Presentation</vt:lpstr>
      <vt:lpstr>PowerPoint Presentation</vt:lpstr>
      <vt:lpstr>DPMPTSP</vt:lpstr>
      <vt:lpstr>Alih Tugas</vt:lpstr>
      <vt:lpstr>Pengendalian Aplikasi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Penilaian Mandiri atas Penyelenggaraan SPIP  di Lingkungan Kementerian PANRB - Tahun 2020-</dc:title>
  <dc:creator>74</dc:creator>
  <cp:lastModifiedBy>74</cp:lastModifiedBy>
  <cp:revision>3</cp:revision>
  <dcterms:created xsi:type="dcterms:W3CDTF">2020-07-16T07:29:29Z</dcterms:created>
  <dcterms:modified xsi:type="dcterms:W3CDTF">2020-07-16T08:49:44Z</dcterms:modified>
</cp:coreProperties>
</file>