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5"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竜太朗 沖" initials="竜太朗" lastIdx="1" clrIdx="0">
    <p:extLst>
      <p:ext uri="{19B8F6BF-5375-455C-9EA6-DF929625EA0E}">
        <p15:presenceInfo xmlns:p15="http://schemas.microsoft.com/office/powerpoint/2012/main" userId="c27ac125abc4b5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6359" autoAdjust="0"/>
  </p:normalViewPr>
  <p:slideViewPr>
    <p:cSldViewPr snapToGrid="0">
      <p:cViewPr varScale="1">
        <p:scale>
          <a:sx n="86" d="100"/>
          <a:sy n="86" d="100"/>
        </p:scale>
        <p:origin x="15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A27454-9F52-4AB9-85F4-C5598C2F8A6C}" type="datetimeFigureOut">
              <a:rPr kumimoji="1" lang="ja-JP" altLang="en-US" smtClean="0"/>
              <a:t>2023/5/23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E9680-17DF-48C3-8D6A-39BAE00A311C}" type="slidenum">
              <a:rPr kumimoji="1" lang="ja-JP" altLang="en-US" smtClean="0"/>
              <a:t>‹#›</a:t>
            </a:fld>
            <a:endParaRPr kumimoji="1" lang="ja-JP" altLang="en-US"/>
          </a:p>
        </p:txBody>
      </p:sp>
    </p:spTree>
    <p:extLst>
      <p:ext uri="{BB962C8B-B14F-4D97-AF65-F5344CB8AC3E}">
        <p14:creationId xmlns:p14="http://schemas.microsoft.com/office/powerpoint/2010/main" val="27647478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SPIRALver.2</a:t>
            </a:r>
            <a:r>
              <a:rPr kumimoji="1" lang="ja-JP" altLang="en-US" dirty="0"/>
              <a:t>を用いた問い合わせ管理システムと題しまして沖竜太朗が発表いたします</a:t>
            </a:r>
          </a:p>
        </p:txBody>
      </p:sp>
      <p:sp>
        <p:nvSpPr>
          <p:cNvPr id="4" name="スライド番号プレースホルダー 3"/>
          <p:cNvSpPr>
            <a:spLocks noGrp="1"/>
          </p:cNvSpPr>
          <p:nvPr>
            <p:ph type="sldNum" sz="quarter" idx="5"/>
          </p:nvPr>
        </p:nvSpPr>
        <p:spPr/>
        <p:txBody>
          <a:bodyPr/>
          <a:lstStyle/>
          <a:p>
            <a:fld id="{1D8E9680-17DF-48C3-8D6A-39BAE00A311C}" type="slidenum">
              <a:rPr kumimoji="1" lang="ja-JP" altLang="en-US" smtClean="0"/>
              <a:t>1</a:t>
            </a:fld>
            <a:endParaRPr kumimoji="1" lang="ja-JP" altLang="en-US"/>
          </a:p>
        </p:txBody>
      </p:sp>
    </p:spTree>
    <p:extLst>
      <p:ext uri="{BB962C8B-B14F-4D97-AF65-F5344CB8AC3E}">
        <p14:creationId xmlns:p14="http://schemas.microsoft.com/office/powerpoint/2010/main" val="514776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まず、テーマ設定です。</a:t>
            </a:r>
            <a:endParaRPr kumimoji="1" lang="en-US" altLang="ja-JP" dirty="0"/>
          </a:p>
          <a:p>
            <a:r>
              <a:rPr kumimoji="1" lang="ja-JP" altLang="en-US" dirty="0"/>
              <a:t>私がこんなものがあったらいいなというものを作ってみました。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私が大好きな超人気漫画ワンピースの単行本において　　話と話の間にある質問コーナー「</a:t>
            </a:r>
            <a:r>
              <a:rPr kumimoji="1" lang="en-US" altLang="ja-JP" sz="1200" dirty="0"/>
              <a:t>SBS</a:t>
            </a:r>
            <a:r>
              <a:rPr kumimoji="1" lang="ja-JP" altLang="en-US" sz="1200" dirty="0"/>
              <a:t>」を題材とした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S</a:t>
            </a:r>
            <a:r>
              <a:rPr kumimoji="1" lang="ja-JP" altLang="en-US" sz="1200" dirty="0"/>
              <a:t>（質問を）</a:t>
            </a:r>
            <a:r>
              <a:rPr kumimoji="1" lang="en-US" altLang="ja-JP" sz="1200" dirty="0"/>
              <a:t>B(</a:t>
            </a:r>
            <a:r>
              <a:rPr kumimoji="1" lang="ja-JP" altLang="en-US" sz="1200" dirty="0"/>
              <a:t>募集</a:t>
            </a:r>
            <a:r>
              <a:rPr kumimoji="1" lang="en-US" altLang="ja-JP" sz="1200" dirty="0"/>
              <a:t>)</a:t>
            </a:r>
            <a:r>
              <a:rPr kumimoji="1" lang="ja-JP" altLang="en-US" sz="1200" dirty="0"/>
              <a:t>　</a:t>
            </a:r>
            <a:r>
              <a:rPr kumimoji="1" lang="en-US" altLang="ja-JP" sz="1200" dirty="0"/>
              <a:t>S</a:t>
            </a:r>
            <a:r>
              <a:rPr kumimoji="1" lang="ja-JP" altLang="en-US" sz="1200" dirty="0"/>
              <a:t>（するのだ）</a:t>
            </a:r>
            <a:endParaRPr kumimoji="1" lang="en-US" altLang="ja-JP" sz="1200" dirty="0"/>
          </a:p>
        </p:txBody>
      </p:sp>
      <p:sp>
        <p:nvSpPr>
          <p:cNvPr id="4" name="スライド番号プレースホルダー 3"/>
          <p:cNvSpPr>
            <a:spLocks noGrp="1"/>
          </p:cNvSpPr>
          <p:nvPr>
            <p:ph type="sldNum" sz="quarter" idx="5"/>
          </p:nvPr>
        </p:nvSpPr>
        <p:spPr/>
        <p:txBody>
          <a:bodyPr/>
          <a:lstStyle/>
          <a:p>
            <a:fld id="{1D8E9680-17DF-48C3-8D6A-39BAE00A311C}" type="slidenum">
              <a:rPr kumimoji="1" lang="ja-JP" altLang="en-US" smtClean="0"/>
              <a:t>2</a:t>
            </a:fld>
            <a:endParaRPr kumimoji="1" lang="ja-JP" altLang="en-US"/>
          </a:p>
        </p:txBody>
      </p:sp>
    </p:spTree>
    <p:extLst>
      <p:ext uri="{BB962C8B-B14F-4D97-AF65-F5344CB8AC3E}">
        <p14:creationId xmlns:p14="http://schemas.microsoft.com/office/powerpoint/2010/main" val="1415294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登場人物です。</a:t>
            </a:r>
          </a:p>
        </p:txBody>
      </p:sp>
      <p:sp>
        <p:nvSpPr>
          <p:cNvPr id="4" name="スライド番号プレースホルダー 3"/>
          <p:cNvSpPr>
            <a:spLocks noGrp="1"/>
          </p:cNvSpPr>
          <p:nvPr>
            <p:ph type="sldNum" sz="quarter" idx="5"/>
          </p:nvPr>
        </p:nvSpPr>
        <p:spPr/>
        <p:txBody>
          <a:bodyPr/>
          <a:lstStyle/>
          <a:p>
            <a:fld id="{1D8E9680-17DF-48C3-8D6A-39BAE00A311C}" type="slidenum">
              <a:rPr kumimoji="1" lang="ja-JP" altLang="en-US" smtClean="0"/>
              <a:t>3</a:t>
            </a:fld>
            <a:endParaRPr kumimoji="1" lang="ja-JP" altLang="en-US"/>
          </a:p>
        </p:txBody>
      </p:sp>
    </p:spTree>
    <p:extLst>
      <p:ext uri="{BB962C8B-B14F-4D97-AF65-F5344CB8AC3E}">
        <p14:creationId xmlns:p14="http://schemas.microsoft.com/office/powerpoint/2010/main" val="4116967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入力画面その</a:t>
            </a:r>
            <a:r>
              <a:rPr kumimoji="1" lang="en-US" altLang="ja-JP" dirty="0"/>
              <a:t>1</a:t>
            </a:r>
            <a:r>
              <a:rPr kumimoji="1" lang="ja-JP" altLang="en-US" dirty="0"/>
              <a:t>です。ニックネームとメールアドレスを入力するフィールドと、利用規約はこちらという部分を作り、利用規約に同意するボタンを追加しました。</a:t>
            </a:r>
            <a:endParaRPr kumimoji="1" lang="en-US" altLang="ja-JP" dirty="0"/>
          </a:p>
          <a:p>
            <a:r>
              <a:rPr kumimoji="1" lang="ja-JP" altLang="en-US" dirty="0"/>
              <a:t>また、メンターの宇都宮さんからもすらっくのほうで指摘があったんですが、</a:t>
            </a:r>
            <a:r>
              <a:rPr lang="ja-JP" altLang="en-US" b="0" i="0" dirty="0">
                <a:solidFill>
                  <a:srgbClr val="1D1C1D"/>
                </a:solidFill>
                <a:effectLst/>
                <a:latin typeface="NotoSansJP"/>
              </a:rPr>
              <a:t>デザイン面で、ルフィの服装になぞらえて配色してみました。スタイリッシュではないんですけど、遊び心があっていいかなと思いこのようにしました。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1D8E9680-17DF-48C3-8D6A-39BAE00A311C}" type="slidenum">
              <a:rPr kumimoji="1" lang="ja-JP" altLang="en-US" smtClean="0"/>
              <a:t>4</a:t>
            </a:fld>
            <a:endParaRPr kumimoji="1" lang="ja-JP" altLang="en-US"/>
          </a:p>
        </p:txBody>
      </p:sp>
    </p:spTree>
    <p:extLst>
      <p:ext uri="{BB962C8B-B14F-4D97-AF65-F5344CB8AC3E}">
        <p14:creationId xmlns:p14="http://schemas.microsoft.com/office/powerpoint/2010/main" val="3866297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入力画面その</a:t>
            </a:r>
            <a:r>
              <a:rPr kumimoji="1" lang="en-US" altLang="ja-JP" dirty="0"/>
              <a:t>2</a:t>
            </a:r>
            <a:r>
              <a:rPr kumimoji="1" lang="ja-JP" altLang="en-US" dirty="0"/>
              <a:t>です。先ほどのニックネームとメールアドレス、この画面のカテゴリー、質問内容は入力必須としました。また、本家の単行本でも最後のほうのページに読者の人が描いた絵がたくさん載ってたりするので、絵を投稿できるフィールドも作りました。拡張子が</a:t>
            </a:r>
            <a:r>
              <a:rPr kumimoji="1" lang="en-US" altLang="ja-JP" dirty="0" err="1"/>
              <a:t>jpg,jpeg,ping</a:t>
            </a:r>
            <a:r>
              <a:rPr kumimoji="1" lang="ja-JP" altLang="en-US" dirty="0"/>
              <a:t>のものだけ投稿することができるようになっています。</a:t>
            </a:r>
            <a:endParaRPr kumimoji="1" lang="en-US" altLang="ja-JP" dirty="0"/>
          </a:p>
          <a:p>
            <a:r>
              <a:rPr kumimoji="1" lang="ja-JP" altLang="en-US" dirty="0"/>
              <a:t>さらに、</a:t>
            </a:r>
            <a:r>
              <a:rPr kumimoji="1" lang="en-US" altLang="ja-JP" dirty="0"/>
              <a:t>reCAPTCHA</a:t>
            </a:r>
            <a:r>
              <a:rPr kumimoji="1" lang="ja-JP" altLang="en-US" dirty="0"/>
              <a:t>機能を追加し、</a:t>
            </a:r>
            <a:r>
              <a:rPr kumimoji="1" lang="en-US" altLang="ja-JP" dirty="0"/>
              <a:t>BOT</a:t>
            </a:r>
            <a:r>
              <a:rPr kumimoji="1" lang="ja-JP" altLang="en-US" dirty="0"/>
              <a:t>からの攻撃に対するセキュリティを向上させました。</a:t>
            </a:r>
          </a:p>
        </p:txBody>
      </p:sp>
      <p:sp>
        <p:nvSpPr>
          <p:cNvPr id="4" name="スライド番号プレースホルダー 3"/>
          <p:cNvSpPr>
            <a:spLocks noGrp="1"/>
          </p:cNvSpPr>
          <p:nvPr>
            <p:ph type="sldNum" sz="quarter" idx="5"/>
          </p:nvPr>
        </p:nvSpPr>
        <p:spPr/>
        <p:txBody>
          <a:bodyPr/>
          <a:lstStyle/>
          <a:p>
            <a:fld id="{1D8E9680-17DF-48C3-8D6A-39BAE00A311C}" type="slidenum">
              <a:rPr kumimoji="1" lang="ja-JP" altLang="en-US" smtClean="0"/>
              <a:t>5</a:t>
            </a:fld>
            <a:endParaRPr kumimoji="1" lang="ja-JP" altLang="en-US"/>
          </a:p>
        </p:txBody>
      </p:sp>
    </p:spTree>
    <p:extLst>
      <p:ext uri="{BB962C8B-B14F-4D97-AF65-F5344CB8AC3E}">
        <p14:creationId xmlns:p14="http://schemas.microsoft.com/office/powerpoint/2010/main" val="3025102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確認画面です。入力したものを一覧で確認できます。</a:t>
            </a:r>
          </a:p>
        </p:txBody>
      </p:sp>
      <p:sp>
        <p:nvSpPr>
          <p:cNvPr id="4" name="スライド番号プレースホルダー 3"/>
          <p:cNvSpPr>
            <a:spLocks noGrp="1"/>
          </p:cNvSpPr>
          <p:nvPr>
            <p:ph type="sldNum" sz="quarter" idx="5"/>
          </p:nvPr>
        </p:nvSpPr>
        <p:spPr/>
        <p:txBody>
          <a:bodyPr/>
          <a:lstStyle/>
          <a:p>
            <a:fld id="{1D8E9680-17DF-48C3-8D6A-39BAE00A311C}" type="slidenum">
              <a:rPr kumimoji="1" lang="ja-JP" altLang="en-US" smtClean="0"/>
              <a:t>6</a:t>
            </a:fld>
            <a:endParaRPr kumimoji="1" lang="ja-JP" altLang="en-US"/>
          </a:p>
        </p:txBody>
      </p:sp>
    </p:spTree>
    <p:extLst>
      <p:ext uri="{BB962C8B-B14F-4D97-AF65-F5344CB8AC3E}">
        <p14:creationId xmlns:p14="http://schemas.microsoft.com/office/powerpoint/2010/main" val="2273105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問い合わせいただいた質問の例です。ポチ</a:t>
            </a:r>
            <a:endParaRPr kumimoji="1" lang="en-US" altLang="ja-JP" dirty="0"/>
          </a:p>
          <a:p>
            <a:endParaRPr kumimoji="1" lang="en-US" altLang="ja-JP" dirty="0"/>
          </a:p>
          <a:p>
            <a:r>
              <a:rPr kumimoji="1" lang="ja-JP" altLang="en-US" dirty="0"/>
              <a:t>この投稿を編集機能で回答し、ステータスを回答済みにします。メール配信ありにすることで、ジャンプの担当部署にメールが配信されます。ポチ</a:t>
            </a:r>
            <a:endParaRPr kumimoji="1" lang="en-US" altLang="ja-JP" dirty="0"/>
          </a:p>
          <a:p>
            <a:endParaRPr kumimoji="1" lang="en-US" altLang="ja-JP" dirty="0"/>
          </a:p>
          <a:p>
            <a:r>
              <a:rPr kumimoji="1" lang="ja-JP" altLang="en-US" dirty="0"/>
              <a:t>回答後の画面がこのようになります。</a:t>
            </a:r>
          </a:p>
        </p:txBody>
      </p:sp>
      <p:sp>
        <p:nvSpPr>
          <p:cNvPr id="4" name="スライド番号プレースホルダー 3"/>
          <p:cNvSpPr>
            <a:spLocks noGrp="1"/>
          </p:cNvSpPr>
          <p:nvPr>
            <p:ph type="sldNum" sz="quarter" idx="5"/>
          </p:nvPr>
        </p:nvSpPr>
        <p:spPr/>
        <p:txBody>
          <a:bodyPr/>
          <a:lstStyle/>
          <a:p>
            <a:fld id="{1D8E9680-17DF-48C3-8D6A-39BAE00A311C}" type="slidenum">
              <a:rPr kumimoji="1" lang="ja-JP" altLang="en-US" smtClean="0"/>
              <a:t>7</a:t>
            </a:fld>
            <a:endParaRPr kumimoji="1" lang="ja-JP" altLang="en-US"/>
          </a:p>
        </p:txBody>
      </p:sp>
    </p:spTree>
    <p:extLst>
      <p:ext uri="{BB962C8B-B14F-4D97-AF65-F5344CB8AC3E}">
        <p14:creationId xmlns:p14="http://schemas.microsoft.com/office/powerpoint/2010/main" val="3954647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8E9680-17DF-48C3-8D6A-39BAE00A311C}" type="slidenum">
              <a:rPr kumimoji="1" lang="ja-JP" altLang="en-US" smtClean="0"/>
              <a:t>8</a:t>
            </a:fld>
            <a:endParaRPr kumimoji="1" lang="ja-JP" altLang="en-US"/>
          </a:p>
        </p:txBody>
      </p:sp>
    </p:spTree>
    <p:extLst>
      <p:ext uri="{BB962C8B-B14F-4D97-AF65-F5344CB8AC3E}">
        <p14:creationId xmlns:p14="http://schemas.microsoft.com/office/powerpoint/2010/main" val="3280493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最後に、</a:t>
            </a:r>
            <a:r>
              <a:rPr kumimoji="1" lang="en-US" altLang="ja-JP" sz="1200" dirty="0"/>
              <a:t>1</a:t>
            </a:r>
            <a:r>
              <a:rPr kumimoji="1" lang="ja-JP" altLang="en-US" sz="1200" dirty="0"/>
              <a:t>週間と短い間でしたがパイプド</a:t>
            </a:r>
            <a:r>
              <a:rPr kumimoji="1" lang="en-US" altLang="ja-JP" sz="1200" dirty="0"/>
              <a:t>HD</a:t>
            </a:r>
            <a:r>
              <a:rPr kumimoji="1" lang="ja-JP" altLang="en-US" sz="1200" dirty="0"/>
              <a:t>の皆様お世話になりました。ありがとうございました。</a:t>
            </a:r>
            <a:endParaRPr kumimoji="1"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1D8E9680-17DF-48C3-8D6A-39BAE00A311C}" type="slidenum">
              <a:rPr kumimoji="1" lang="ja-JP" altLang="en-US" smtClean="0"/>
              <a:t>9</a:t>
            </a:fld>
            <a:endParaRPr kumimoji="1" lang="ja-JP" altLang="en-US"/>
          </a:p>
        </p:txBody>
      </p:sp>
    </p:spTree>
    <p:extLst>
      <p:ext uri="{BB962C8B-B14F-4D97-AF65-F5344CB8AC3E}">
        <p14:creationId xmlns:p14="http://schemas.microsoft.com/office/powerpoint/2010/main" val="3866474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8F52763-E740-4A0E-8D79-056B2F332D33}" type="datetimeFigureOut">
              <a:rPr kumimoji="1" lang="ja-JP" altLang="en-US" smtClean="0"/>
              <a:t>2023/5/23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A93D341-2590-4778-B52C-41FE2DFBD0AD}" type="slidenum">
              <a:rPr kumimoji="1" lang="ja-JP" altLang="en-US" smtClean="0"/>
              <a:t>‹#›</a:t>
            </a:fld>
            <a:endParaRPr kumimoji="1" lang="ja-JP" altLang="en-US"/>
          </a:p>
        </p:txBody>
      </p:sp>
    </p:spTree>
    <p:extLst>
      <p:ext uri="{BB962C8B-B14F-4D97-AF65-F5344CB8AC3E}">
        <p14:creationId xmlns:p14="http://schemas.microsoft.com/office/powerpoint/2010/main" val="361029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F52763-E740-4A0E-8D79-056B2F332D33}" type="datetimeFigureOut">
              <a:rPr kumimoji="1" lang="ja-JP" altLang="en-US" smtClean="0"/>
              <a:t>2023/5/23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A93D341-2590-4778-B52C-41FE2DFBD0AD}" type="slidenum">
              <a:rPr kumimoji="1" lang="ja-JP" altLang="en-US" smtClean="0"/>
              <a:t>‹#›</a:t>
            </a:fld>
            <a:endParaRPr kumimoji="1" lang="ja-JP" altLang="en-US"/>
          </a:p>
        </p:txBody>
      </p:sp>
    </p:spTree>
    <p:extLst>
      <p:ext uri="{BB962C8B-B14F-4D97-AF65-F5344CB8AC3E}">
        <p14:creationId xmlns:p14="http://schemas.microsoft.com/office/powerpoint/2010/main" val="3355852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F52763-E740-4A0E-8D79-056B2F332D33}" type="datetimeFigureOut">
              <a:rPr kumimoji="1" lang="ja-JP" altLang="en-US" smtClean="0"/>
              <a:t>2023/5/23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A93D341-2590-4778-B52C-41FE2DFBD0AD}"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19813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F52763-E740-4A0E-8D79-056B2F332D33}" type="datetimeFigureOut">
              <a:rPr kumimoji="1" lang="ja-JP" altLang="en-US" smtClean="0"/>
              <a:t>2023/5/23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A93D341-2590-4778-B52C-41FE2DFBD0AD}" type="slidenum">
              <a:rPr kumimoji="1" lang="ja-JP" altLang="en-US" smtClean="0"/>
              <a:t>‹#›</a:t>
            </a:fld>
            <a:endParaRPr kumimoji="1" lang="ja-JP" altLang="en-US"/>
          </a:p>
        </p:txBody>
      </p:sp>
    </p:spTree>
    <p:extLst>
      <p:ext uri="{BB962C8B-B14F-4D97-AF65-F5344CB8AC3E}">
        <p14:creationId xmlns:p14="http://schemas.microsoft.com/office/powerpoint/2010/main" val="938552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F52763-E740-4A0E-8D79-056B2F332D33}" type="datetimeFigureOut">
              <a:rPr kumimoji="1" lang="ja-JP" altLang="en-US" smtClean="0"/>
              <a:t>2023/5/23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A93D341-2590-4778-B52C-41FE2DFBD0AD}"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2078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F52763-E740-4A0E-8D79-056B2F332D33}" type="datetimeFigureOut">
              <a:rPr kumimoji="1" lang="ja-JP" altLang="en-US" smtClean="0"/>
              <a:t>2023/5/23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A93D341-2590-4778-B52C-41FE2DFBD0AD}" type="slidenum">
              <a:rPr kumimoji="1" lang="ja-JP" altLang="en-US" smtClean="0"/>
              <a:t>‹#›</a:t>
            </a:fld>
            <a:endParaRPr kumimoji="1" lang="ja-JP" altLang="en-US"/>
          </a:p>
        </p:txBody>
      </p:sp>
    </p:spTree>
    <p:extLst>
      <p:ext uri="{BB962C8B-B14F-4D97-AF65-F5344CB8AC3E}">
        <p14:creationId xmlns:p14="http://schemas.microsoft.com/office/powerpoint/2010/main" val="2367144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F52763-E740-4A0E-8D79-056B2F332D33}" type="datetimeFigureOut">
              <a:rPr kumimoji="1" lang="ja-JP" altLang="en-US" smtClean="0"/>
              <a:t>2023/5/23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A93D341-2590-4778-B52C-41FE2DFBD0AD}" type="slidenum">
              <a:rPr kumimoji="1" lang="ja-JP" altLang="en-US" smtClean="0"/>
              <a:t>‹#›</a:t>
            </a:fld>
            <a:endParaRPr kumimoji="1" lang="ja-JP" altLang="en-US"/>
          </a:p>
        </p:txBody>
      </p:sp>
    </p:spTree>
    <p:extLst>
      <p:ext uri="{BB962C8B-B14F-4D97-AF65-F5344CB8AC3E}">
        <p14:creationId xmlns:p14="http://schemas.microsoft.com/office/powerpoint/2010/main" val="24080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F52763-E740-4A0E-8D79-056B2F332D33}" type="datetimeFigureOut">
              <a:rPr kumimoji="1" lang="ja-JP" altLang="en-US" smtClean="0"/>
              <a:t>2023/5/23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A93D341-2590-4778-B52C-41FE2DFBD0AD}" type="slidenum">
              <a:rPr kumimoji="1" lang="ja-JP" altLang="en-US" smtClean="0"/>
              <a:t>‹#›</a:t>
            </a:fld>
            <a:endParaRPr kumimoji="1" lang="ja-JP" altLang="en-US"/>
          </a:p>
        </p:txBody>
      </p:sp>
    </p:spTree>
    <p:extLst>
      <p:ext uri="{BB962C8B-B14F-4D97-AF65-F5344CB8AC3E}">
        <p14:creationId xmlns:p14="http://schemas.microsoft.com/office/powerpoint/2010/main" val="5695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F52763-E740-4A0E-8D79-056B2F332D33}" type="datetimeFigureOut">
              <a:rPr kumimoji="1" lang="ja-JP" altLang="en-US" smtClean="0"/>
              <a:t>2023/5/23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A93D341-2590-4778-B52C-41FE2DFBD0AD}" type="slidenum">
              <a:rPr kumimoji="1" lang="ja-JP" altLang="en-US" smtClean="0"/>
              <a:t>‹#›</a:t>
            </a:fld>
            <a:endParaRPr kumimoji="1" lang="ja-JP" altLang="en-US"/>
          </a:p>
        </p:txBody>
      </p:sp>
    </p:spTree>
    <p:extLst>
      <p:ext uri="{BB962C8B-B14F-4D97-AF65-F5344CB8AC3E}">
        <p14:creationId xmlns:p14="http://schemas.microsoft.com/office/powerpoint/2010/main" val="3005758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F52763-E740-4A0E-8D79-056B2F332D33}" type="datetimeFigureOut">
              <a:rPr kumimoji="1" lang="ja-JP" altLang="en-US" smtClean="0"/>
              <a:t>2023/5/23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A93D341-2590-4778-B52C-41FE2DFBD0AD}" type="slidenum">
              <a:rPr kumimoji="1" lang="ja-JP" altLang="en-US" smtClean="0"/>
              <a:t>‹#›</a:t>
            </a:fld>
            <a:endParaRPr kumimoji="1" lang="ja-JP" altLang="en-US"/>
          </a:p>
        </p:txBody>
      </p:sp>
    </p:spTree>
    <p:extLst>
      <p:ext uri="{BB962C8B-B14F-4D97-AF65-F5344CB8AC3E}">
        <p14:creationId xmlns:p14="http://schemas.microsoft.com/office/powerpoint/2010/main" val="379457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F52763-E740-4A0E-8D79-056B2F332D33}" type="datetimeFigureOut">
              <a:rPr kumimoji="1" lang="ja-JP" altLang="en-US" smtClean="0"/>
              <a:t>2023/5/23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A93D341-2590-4778-B52C-41FE2DFBD0AD}" type="slidenum">
              <a:rPr kumimoji="1" lang="ja-JP" altLang="en-US" smtClean="0"/>
              <a:t>‹#›</a:t>
            </a:fld>
            <a:endParaRPr kumimoji="1" lang="ja-JP" altLang="en-US"/>
          </a:p>
        </p:txBody>
      </p:sp>
    </p:spTree>
    <p:extLst>
      <p:ext uri="{BB962C8B-B14F-4D97-AF65-F5344CB8AC3E}">
        <p14:creationId xmlns:p14="http://schemas.microsoft.com/office/powerpoint/2010/main" val="2336407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F52763-E740-4A0E-8D79-056B2F332D33}" type="datetimeFigureOut">
              <a:rPr kumimoji="1" lang="ja-JP" altLang="en-US" smtClean="0"/>
              <a:t>2023/5/23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A93D341-2590-4778-B52C-41FE2DFBD0AD}" type="slidenum">
              <a:rPr kumimoji="1" lang="ja-JP" altLang="en-US" smtClean="0"/>
              <a:t>‹#›</a:t>
            </a:fld>
            <a:endParaRPr kumimoji="1" lang="ja-JP" altLang="en-US"/>
          </a:p>
        </p:txBody>
      </p:sp>
    </p:spTree>
    <p:extLst>
      <p:ext uri="{BB962C8B-B14F-4D97-AF65-F5344CB8AC3E}">
        <p14:creationId xmlns:p14="http://schemas.microsoft.com/office/powerpoint/2010/main" val="3280602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F52763-E740-4A0E-8D79-056B2F332D33}" type="datetimeFigureOut">
              <a:rPr kumimoji="1" lang="ja-JP" altLang="en-US" smtClean="0"/>
              <a:t>2023/5/23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A93D341-2590-4778-B52C-41FE2DFBD0AD}" type="slidenum">
              <a:rPr kumimoji="1" lang="ja-JP" altLang="en-US" smtClean="0"/>
              <a:t>‹#›</a:t>
            </a:fld>
            <a:endParaRPr kumimoji="1" lang="ja-JP" altLang="en-US"/>
          </a:p>
        </p:txBody>
      </p:sp>
    </p:spTree>
    <p:extLst>
      <p:ext uri="{BB962C8B-B14F-4D97-AF65-F5344CB8AC3E}">
        <p14:creationId xmlns:p14="http://schemas.microsoft.com/office/powerpoint/2010/main" val="914625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F52763-E740-4A0E-8D79-056B2F332D33}" type="datetimeFigureOut">
              <a:rPr kumimoji="1" lang="ja-JP" altLang="en-US" smtClean="0"/>
              <a:t>2023/5/23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A93D341-2590-4778-B52C-41FE2DFBD0AD}" type="slidenum">
              <a:rPr kumimoji="1" lang="ja-JP" altLang="en-US" smtClean="0"/>
              <a:t>‹#›</a:t>
            </a:fld>
            <a:endParaRPr kumimoji="1" lang="ja-JP" altLang="en-US"/>
          </a:p>
        </p:txBody>
      </p:sp>
    </p:spTree>
    <p:extLst>
      <p:ext uri="{BB962C8B-B14F-4D97-AF65-F5344CB8AC3E}">
        <p14:creationId xmlns:p14="http://schemas.microsoft.com/office/powerpoint/2010/main" val="303347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F52763-E740-4A0E-8D79-056B2F332D33}" type="datetimeFigureOut">
              <a:rPr kumimoji="1" lang="ja-JP" altLang="en-US" smtClean="0"/>
              <a:t>2023/5/23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A93D341-2590-4778-B52C-41FE2DFBD0AD}" type="slidenum">
              <a:rPr kumimoji="1" lang="ja-JP" altLang="en-US" smtClean="0"/>
              <a:t>‹#›</a:t>
            </a:fld>
            <a:endParaRPr kumimoji="1" lang="ja-JP" altLang="en-US"/>
          </a:p>
        </p:txBody>
      </p:sp>
    </p:spTree>
    <p:extLst>
      <p:ext uri="{BB962C8B-B14F-4D97-AF65-F5344CB8AC3E}">
        <p14:creationId xmlns:p14="http://schemas.microsoft.com/office/powerpoint/2010/main" val="2755521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F52763-E740-4A0E-8D79-056B2F332D33}" type="datetimeFigureOut">
              <a:rPr kumimoji="1" lang="ja-JP" altLang="en-US" smtClean="0"/>
              <a:t>2023/5/23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A93D341-2590-4778-B52C-41FE2DFBD0AD}" type="slidenum">
              <a:rPr kumimoji="1" lang="ja-JP" altLang="en-US" smtClean="0"/>
              <a:t>‹#›</a:t>
            </a:fld>
            <a:endParaRPr kumimoji="1" lang="ja-JP" altLang="en-US"/>
          </a:p>
        </p:txBody>
      </p:sp>
    </p:spTree>
    <p:extLst>
      <p:ext uri="{BB962C8B-B14F-4D97-AF65-F5344CB8AC3E}">
        <p14:creationId xmlns:p14="http://schemas.microsoft.com/office/powerpoint/2010/main" val="3794658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F52763-E740-4A0E-8D79-056B2F332D33}" type="datetimeFigureOut">
              <a:rPr kumimoji="1" lang="ja-JP" altLang="en-US" smtClean="0"/>
              <a:t>2023/5/23</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A93D341-2590-4778-B52C-41FE2DFBD0AD}" type="slidenum">
              <a:rPr kumimoji="1" lang="ja-JP" altLang="en-US" smtClean="0"/>
              <a:t>‹#›</a:t>
            </a:fld>
            <a:endParaRPr kumimoji="1" lang="ja-JP" altLang="en-US"/>
          </a:p>
        </p:txBody>
      </p:sp>
    </p:spTree>
    <p:extLst>
      <p:ext uri="{BB962C8B-B14F-4D97-AF65-F5344CB8AC3E}">
        <p14:creationId xmlns:p14="http://schemas.microsoft.com/office/powerpoint/2010/main" val="26167517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A6D1EC-951F-39B3-7BE0-2C20984D2CB8}"/>
              </a:ext>
            </a:extLst>
          </p:cNvPr>
          <p:cNvSpPr>
            <a:spLocks noGrp="1"/>
          </p:cNvSpPr>
          <p:nvPr>
            <p:ph type="ctrTitle"/>
          </p:nvPr>
        </p:nvSpPr>
        <p:spPr/>
        <p:txBody>
          <a:bodyPr/>
          <a:lstStyle/>
          <a:p>
            <a:r>
              <a:rPr kumimoji="1" lang="en-US" altLang="ja-JP" dirty="0"/>
              <a:t>SPIRALver.2</a:t>
            </a:r>
            <a:r>
              <a:rPr kumimoji="1" lang="ja-JP" altLang="en-US" dirty="0"/>
              <a:t>を用いた</a:t>
            </a:r>
            <a:br>
              <a:rPr kumimoji="1" lang="en-US" altLang="ja-JP" dirty="0"/>
            </a:br>
            <a:r>
              <a:rPr kumimoji="1" lang="ja-JP" altLang="en-US" dirty="0"/>
              <a:t>問い合わせ管理システム</a:t>
            </a:r>
          </a:p>
        </p:txBody>
      </p:sp>
      <p:sp>
        <p:nvSpPr>
          <p:cNvPr id="3" name="字幕 2">
            <a:extLst>
              <a:ext uri="{FF2B5EF4-FFF2-40B4-BE49-F238E27FC236}">
                <a16:creationId xmlns:a16="http://schemas.microsoft.com/office/drawing/2014/main" id="{02A0060A-9871-31FB-FE85-20708564B248}"/>
              </a:ext>
            </a:extLst>
          </p:cNvPr>
          <p:cNvSpPr>
            <a:spLocks noGrp="1"/>
          </p:cNvSpPr>
          <p:nvPr>
            <p:ph type="subTitle" idx="1"/>
          </p:nvPr>
        </p:nvSpPr>
        <p:spPr/>
        <p:txBody>
          <a:bodyPr>
            <a:normAutofit lnSpcReduction="10000"/>
          </a:bodyPr>
          <a:lstStyle/>
          <a:p>
            <a:pPr algn="r"/>
            <a:endParaRPr kumimoji="1" lang="en-US" altLang="ja-JP" dirty="0"/>
          </a:p>
          <a:p>
            <a:pPr algn="r"/>
            <a:endParaRPr lang="en-US" altLang="ja-JP" dirty="0"/>
          </a:p>
          <a:p>
            <a:pPr algn="r"/>
            <a:r>
              <a:rPr kumimoji="1" lang="ja-JP" altLang="en-US" dirty="0"/>
              <a:t>沖　竜太朗</a:t>
            </a:r>
          </a:p>
        </p:txBody>
      </p:sp>
    </p:spTree>
    <p:extLst>
      <p:ext uri="{BB962C8B-B14F-4D97-AF65-F5344CB8AC3E}">
        <p14:creationId xmlns:p14="http://schemas.microsoft.com/office/powerpoint/2010/main" val="280952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2C53F6-1855-539F-F35E-BAA396DEB279}"/>
              </a:ext>
            </a:extLst>
          </p:cNvPr>
          <p:cNvSpPr>
            <a:spLocks noGrp="1"/>
          </p:cNvSpPr>
          <p:nvPr>
            <p:ph type="title"/>
          </p:nvPr>
        </p:nvSpPr>
        <p:spPr/>
        <p:txBody>
          <a:bodyPr/>
          <a:lstStyle/>
          <a:p>
            <a:br>
              <a:rPr kumimoji="1" lang="en-US" altLang="ja-JP" dirty="0"/>
            </a:br>
            <a:r>
              <a:rPr kumimoji="1" lang="ja-JP" altLang="en-US" dirty="0"/>
              <a:t>テーマ設定</a:t>
            </a:r>
          </a:p>
        </p:txBody>
      </p:sp>
      <p:sp>
        <p:nvSpPr>
          <p:cNvPr id="3" name="コンテンツ プレースホルダー 2">
            <a:extLst>
              <a:ext uri="{FF2B5EF4-FFF2-40B4-BE49-F238E27FC236}">
                <a16:creationId xmlns:a16="http://schemas.microsoft.com/office/drawing/2014/main" id="{E1FE55B1-9FD1-4A8F-EED7-C13623AB7D28}"/>
              </a:ext>
            </a:extLst>
          </p:cNvPr>
          <p:cNvSpPr>
            <a:spLocks noGrp="1"/>
          </p:cNvSpPr>
          <p:nvPr>
            <p:ph idx="1"/>
          </p:nvPr>
        </p:nvSpPr>
        <p:spPr>
          <a:xfrm>
            <a:off x="795868" y="1991256"/>
            <a:ext cx="8596668" cy="3880773"/>
          </a:xfrm>
        </p:spPr>
        <p:txBody>
          <a:bodyPr/>
          <a:lstStyle/>
          <a:p>
            <a:r>
              <a:rPr kumimoji="1" lang="ja-JP" altLang="en-US" sz="2400" dirty="0"/>
              <a:t>こんなのあったらいいなというものを作ってみた</a:t>
            </a:r>
            <a:endParaRPr kumimoji="1" lang="en-US" altLang="ja-JP" sz="2400" dirty="0"/>
          </a:p>
          <a:p>
            <a:r>
              <a:rPr kumimoji="1" lang="ja-JP" altLang="en-US" sz="2400" dirty="0"/>
              <a:t>私が大好きな超人気漫画ワンピースの単行本において　　話と話の間にある質問コーナー「</a:t>
            </a:r>
            <a:r>
              <a:rPr kumimoji="1" lang="en-US" altLang="ja-JP" sz="2400" dirty="0"/>
              <a:t>SBS</a:t>
            </a:r>
            <a:r>
              <a:rPr kumimoji="1" lang="ja-JP" altLang="en-US" sz="2400" dirty="0"/>
              <a:t>」を題材とした</a:t>
            </a:r>
            <a:endParaRPr kumimoji="1" lang="en-US" altLang="ja-JP" sz="2400" dirty="0"/>
          </a:p>
          <a:p>
            <a:endParaRPr lang="en-US" altLang="ja-JP" dirty="0"/>
          </a:p>
          <a:p>
            <a:endParaRPr lang="en-US" altLang="ja-JP" dirty="0"/>
          </a:p>
        </p:txBody>
      </p:sp>
      <p:pic>
        <p:nvPicPr>
          <p:cNvPr id="1026" name="Picture 2" descr=" モンキー・D・ルフィのイラスト（ONE PIECE）">
            <a:extLst>
              <a:ext uri="{FF2B5EF4-FFF2-40B4-BE49-F238E27FC236}">
                <a16:creationId xmlns:a16="http://schemas.microsoft.com/office/drawing/2014/main" id="{799A7247-FAA3-491B-27B6-B50844FB3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668" y="3217334"/>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44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wipe(down)">
                                      <p:cBhvr>
                                        <p:cTn id="21" dur="580">
                                          <p:stCondLst>
                                            <p:cond delay="0"/>
                                          </p:stCondLst>
                                        </p:cTn>
                                        <p:tgtEl>
                                          <p:spTgt spid="1026"/>
                                        </p:tgtEl>
                                      </p:cBhvr>
                                    </p:animEffect>
                                    <p:anim calcmode="lin" valueType="num">
                                      <p:cBhvr>
                                        <p:cTn id="22"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27" dur="26">
                                          <p:stCondLst>
                                            <p:cond delay="650"/>
                                          </p:stCondLst>
                                        </p:cTn>
                                        <p:tgtEl>
                                          <p:spTgt spid="1026"/>
                                        </p:tgtEl>
                                      </p:cBhvr>
                                      <p:to x="100000" y="60000"/>
                                    </p:animScale>
                                    <p:animScale>
                                      <p:cBhvr>
                                        <p:cTn id="28" dur="166" decel="50000">
                                          <p:stCondLst>
                                            <p:cond delay="676"/>
                                          </p:stCondLst>
                                        </p:cTn>
                                        <p:tgtEl>
                                          <p:spTgt spid="1026"/>
                                        </p:tgtEl>
                                      </p:cBhvr>
                                      <p:to x="100000" y="100000"/>
                                    </p:animScale>
                                    <p:animScale>
                                      <p:cBhvr>
                                        <p:cTn id="29" dur="26">
                                          <p:stCondLst>
                                            <p:cond delay="1312"/>
                                          </p:stCondLst>
                                        </p:cTn>
                                        <p:tgtEl>
                                          <p:spTgt spid="1026"/>
                                        </p:tgtEl>
                                      </p:cBhvr>
                                      <p:to x="100000" y="80000"/>
                                    </p:animScale>
                                    <p:animScale>
                                      <p:cBhvr>
                                        <p:cTn id="30" dur="166" decel="50000">
                                          <p:stCondLst>
                                            <p:cond delay="1338"/>
                                          </p:stCondLst>
                                        </p:cTn>
                                        <p:tgtEl>
                                          <p:spTgt spid="1026"/>
                                        </p:tgtEl>
                                      </p:cBhvr>
                                      <p:to x="100000" y="100000"/>
                                    </p:animScale>
                                    <p:animScale>
                                      <p:cBhvr>
                                        <p:cTn id="31" dur="26">
                                          <p:stCondLst>
                                            <p:cond delay="1642"/>
                                          </p:stCondLst>
                                        </p:cTn>
                                        <p:tgtEl>
                                          <p:spTgt spid="1026"/>
                                        </p:tgtEl>
                                      </p:cBhvr>
                                      <p:to x="100000" y="90000"/>
                                    </p:animScale>
                                    <p:animScale>
                                      <p:cBhvr>
                                        <p:cTn id="32" dur="166" decel="50000">
                                          <p:stCondLst>
                                            <p:cond delay="1668"/>
                                          </p:stCondLst>
                                        </p:cTn>
                                        <p:tgtEl>
                                          <p:spTgt spid="1026"/>
                                        </p:tgtEl>
                                      </p:cBhvr>
                                      <p:to x="100000" y="100000"/>
                                    </p:animScale>
                                    <p:animScale>
                                      <p:cBhvr>
                                        <p:cTn id="33" dur="26">
                                          <p:stCondLst>
                                            <p:cond delay="1808"/>
                                          </p:stCondLst>
                                        </p:cTn>
                                        <p:tgtEl>
                                          <p:spTgt spid="1026"/>
                                        </p:tgtEl>
                                      </p:cBhvr>
                                      <p:to x="100000" y="95000"/>
                                    </p:animScale>
                                    <p:animScale>
                                      <p:cBhvr>
                                        <p:cTn id="34"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014457-2739-F12D-A2DB-BD137BE8E8A3}"/>
              </a:ext>
            </a:extLst>
          </p:cNvPr>
          <p:cNvSpPr>
            <a:spLocks noGrp="1"/>
          </p:cNvSpPr>
          <p:nvPr>
            <p:ph type="title"/>
          </p:nvPr>
        </p:nvSpPr>
        <p:spPr/>
        <p:txBody>
          <a:bodyPr/>
          <a:lstStyle/>
          <a:p>
            <a:br>
              <a:rPr kumimoji="1" lang="en-US" altLang="ja-JP" dirty="0"/>
            </a:br>
            <a:r>
              <a:rPr kumimoji="1" lang="ja-JP" altLang="en-US" dirty="0"/>
              <a:t>登場人物</a:t>
            </a:r>
          </a:p>
        </p:txBody>
      </p:sp>
      <p:sp>
        <p:nvSpPr>
          <p:cNvPr id="3" name="コンテンツ プレースホルダー 2">
            <a:extLst>
              <a:ext uri="{FF2B5EF4-FFF2-40B4-BE49-F238E27FC236}">
                <a16:creationId xmlns:a16="http://schemas.microsoft.com/office/drawing/2014/main" id="{959BC5AD-AB13-A8D4-4AD6-B8792FEF18F6}"/>
              </a:ext>
            </a:extLst>
          </p:cNvPr>
          <p:cNvSpPr>
            <a:spLocks noGrp="1"/>
          </p:cNvSpPr>
          <p:nvPr>
            <p:ph idx="1"/>
          </p:nvPr>
        </p:nvSpPr>
        <p:spPr/>
        <p:txBody>
          <a:bodyPr>
            <a:normAutofit/>
          </a:bodyPr>
          <a:lstStyle/>
          <a:p>
            <a:r>
              <a:rPr kumimoji="1" lang="ja-JP" altLang="en-US" sz="2400" dirty="0"/>
              <a:t>お客様担当者・・・ワンピース作者の尾田栄一郎先生</a:t>
            </a:r>
            <a:endParaRPr lang="en-US" altLang="ja-JP" sz="2000" dirty="0"/>
          </a:p>
          <a:p>
            <a:r>
              <a:rPr lang="ja-JP" altLang="en-US" sz="2400" dirty="0"/>
              <a:t>編集部</a:t>
            </a:r>
            <a:endParaRPr lang="en-US" altLang="ja-JP" sz="2400" dirty="0"/>
          </a:p>
          <a:p>
            <a:pPr marL="0" indent="0">
              <a:buNone/>
            </a:pPr>
            <a:r>
              <a:rPr kumimoji="1" lang="en-US" altLang="ja-JP" sz="2400" dirty="0"/>
              <a:t>(</a:t>
            </a:r>
            <a:r>
              <a:rPr kumimoji="1" lang="ja-JP" altLang="en-US" sz="2400" dirty="0"/>
              <a:t>問い合わせされる側</a:t>
            </a:r>
            <a:r>
              <a:rPr kumimoji="1" lang="en-US" altLang="ja-JP" sz="2400" dirty="0"/>
              <a:t>)</a:t>
            </a:r>
            <a:endParaRPr lang="en-US" altLang="ja-JP" sz="2400" dirty="0"/>
          </a:p>
          <a:p>
            <a:endParaRPr kumimoji="1" lang="en-US" altLang="ja-JP" sz="2400" dirty="0"/>
          </a:p>
          <a:p>
            <a:endParaRPr kumimoji="1" lang="en-US" altLang="ja-JP" sz="2400" dirty="0"/>
          </a:p>
          <a:p>
            <a:r>
              <a:rPr kumimoji="1" lang="ja-JP" altLang="en-US" sz="2400" dirty="0"/>
              <a:t>お客様・・・ワンピース読者</a:t>
            </a:r>
            <a:endParaRPr kumimoji="1" lang="en-US" altLang="ja-JP" sz="2400" dirty="0"/>
          </a:p>
          <a:p>
            <a:pPr marL="0" indent="0">
              <a:buNone/>
            </a:pPr>
            <a:r>
              <a:rPr kumimoji="1" lang="ja-JP" altLang="en-US" sz="2400" dirty="0"/>
              <a:t>　</a:t>
            </a:r>
            <a:r>
              <a:rPr kumimoji="1" lang="en-US" altLang="ja-JP" sz="2400" dirty="0"/>
              <a:t>(</a:t>
            </a:r>
            <a:r>
              <a:rPr kumimoji="1" lang="ja-JP" altLang="en-US" sz="2400" dirty="0"/>
              <a:t>問い合わせする側</a:t>
            </a:r>
            <a:r>
              <a:rPr kumimoji="1" lang="en-US" altLang="ja-JP" sz="2400" dirty="0"/>
              <a:t>)</a:t>
            </a:r>
          </a:p>
        </p:txBody>
      </p:sp>
      <p:sp>
        <p:nvSpPr>
          <p:cNvPr id="4" name="矢印: 上下 3">
            <a:extLst>
              <a:ext uri="{FF2B5EF4-FFF2-40B4-BE49-F238E27FC236}">
                <a16:creationId xmlns:a16="http://schemas.microsoft.com/office/drawing/2014/main" id="{EF096593-3B1A-EE5E-6DC6-46BB5701A68E}"/>
              </a:ext>
            </a:extLst>
          </p:cNvPr>
          <p:cNvSpPr/>
          <p:nvPr/>
        </p:nvSpPr>
        <p:spPr>
          <a:xfrm>
            <a:off x="4451561" y="3398448"/>
            <a:ext cx="735980" cy="108166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6162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F7962-3113-0486-6088-69A2627403EF}"/>
              </a:ext>
            </a:extLst>
          </p:cNvPr>
          <p:cNvSpPr>
            <a:spLocks noGrp="1"/>
          </p:cNvSpPr>
          <p:nvPr>
            <p:ph type="title"/>
          </p:nvPr>
        </p:nvSpPr>
        <p:spPr>
          <a:xfrm>
            <a:off x="626534" y="296333"/>
            <a:ext cx="8596668" cy="1320800"/>
          </a:xfrm>
        </p:spPr>
        <p:txBody>
          <a:bodyPr/>
          <a:lstStyle/>
          <a:p>
            <a:r>
              <a:rPr kumimoji="1" lang="ja-JP" altLang="en-US" dirty="0"/>
              <a:t>入力画面その１</a:t>
            </a:r>
          </a:p>
        </p:txBody>
      </p:sp>
      <p:pic>
        <p:nvPicPr>
          <p:cNvPr id="7" name="コンテンツ プレースホルダー 6">
            <a:extLst>
              <a:ext uri="{FF2B5EF4-FFF2-40B4-BE49-F238E27FC236}">
                <a16:creationId xmlns:a16="http://schemas.microsoft.com/office/drawing/2014/main" id="{FEF2D15A-A143-4E86-4808-3A10F15CD1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06933"/>
            <a:ext cx="12192000" cy="5751067"/>
          </a:xfrm>
        </p:spPr>
      </p:pic>
    </p:spTree>
    <p:extLst>
      <p:ext uri="{BB962C8B-B14F-4D97-AF65-F5344CB8AC3E}">
        <p14:creationId xmlns:p14="http://schemas.microsoft.com/office/powerpoint/2010/main" val="125329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0C746-0BEF-85DF-E15F-5E8B80637E1A}"/>
              </a:ext>
            </a:extLst>
          </p:cNvPr>
          <p:cNvSpPr>
            <a:spLocks noGrp="1"/>
          </p:cNvSpPr>
          <p:nvPr>
            <p:ph type="title"/>
          </p:nvPr>
        </p:nvSpPr>
        <p:spPr>
          <a:xfrm>
            <a:off x="448734" y="156238"/>
            <a:ext cx="8596668" cy="1320800"/>
          </a:xfrm>
        </p:spPr>
        <p:txBody>
          <a:bodyPr/>
          <a:lstStyle/>
          <a:p>
            <a:r>
              <a:rPr kumimoji="1" lang="ja-JP" altLang="en-US" dirty="0"/>
              <a:t>入力画面その２</a:t>
            </a:r>
          </a:p>
        </p:txBody>
      </p:sp>
      <p:pic>
        <p:nvPicPr>
          <p:cNvPr id="6" name="コンテンツ プレースホルダー 5">
            <a:extLst>
              <a:ext uri="{FF2B5EF4-FFF2-40B4-BE49-F238E27FC236}">
                <a16:creationId xmlns:a16="http://schemas.microsoft.com/office/drawing/2014/main" id="{2FE2D204-A58F-F48D-D2BB-30FBB3D056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03971"/>
            <a:ext cx="12192000" cy="5754029"/>
          </a:xfrm>
        </p:spPr>
      </p:pic>
    </p:spTree>
    <p:extLst>
      <p:ext uri="{BB962C8B-B14F-4D97-AF65-F5344CB8AC3E}">
        <p14:creationId xmlns:p14="http://schemas.microsoft.com/office/powerpoint/2010/main" val="381009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53B582-5EDC-A1AC-9B8F-F8EFBFAF94A8}"/>
              </a:ext>
            </a:extLst>
          </p:cNvPr>
          <p:cNvSpPr>
            <a:spLocks noGrp="1"/>
          </p:cNvSpPr>
          <p:nvPr>
            <p:ph type="title"/>
          </p:nvPr>
        </p:nvSpPr>
        <p:spPr>
          <a:xfrm>
            <a:off x="482601" y="156238"/>
            <a:ext cx="8596668" cy="1320800"/>
          </a:xfrm>
        </p:spPr>
        <p:txBody>
          <a:bodyPr/>
          <a:lstStyle/>
          <a:p>
            <a:r>
              <a:rPr kumimoji="1" lang="ja-JP" altLang="en-US" dirty="0"/>
              <a:t>確認画面</a:t>
            </a:r>
          </a:p>
        </p:txBody>
      </p:sp>
      <p:pic>
        <p:nvPicPr>
          <p:cNvPr id="7" name="コンテンツ プレースホルダー 6">
            <a:extLst>
              <a:ext uri="{FF2B5EF4-FFF2-40B4-BE49-F238E27FC236}">
                <a16:creationId xmlns:a16="http://schemas.microsoft.com/office/drawing/2014/main" id="{EEA3826F-0DDC-7B1D-A650-51C6FFA391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970156"/>
            <a:ext cx="12192000" cy="5887845"/>
          </a:xfrm>
        </p:spPr>
      </p:pic>
    </p:spTree>
    <p:extLst>
      <p:ext uri="{BB962C8B-B14F-4D97-AF65-F5344CB8AC3E}">
        <p14:creationId xmlns:p14="http://schemas.microsoft.com/office/powerpoint/2010/main" val="2273985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A8DB7B-3437-CA36-8312-77FDC7506519}"/>
              </a:ext>
            </a:extLst>
          </p:cNvPr>
          <p:cNvSpPr>
            <a:spLocks noGrp="1"/>
          </p:cNvSpPr>
          <p:nvPr>
            <p:ph type="title"/>
          </p:nvPr>
        </p:nvSpPr>
        <p:spPr>
          <a:xfrm>
            <a:off x="355601" y="304800"/>
            <a:ext cx="8596668" cy="660400"/>
          </a:xfrm>
        </p:spPr>
        <p:txBody>
          <a:bodyPr/>
          <a:lstStyle/>
          <a:p>
            <a:r>
              <a:rPr kumimoji="1" lang="ja-JP" altLang="en-US" dirty="0"/>
              <a:t>回答</a:t>
            </a:r>
          </a:p>
        </p:txBody>
      </p:sp>
      <p:pic>
        <p:nvPicPr>
          <p:cNvPr id="7" name="図 6">
            <a:extLst>
              <a:ext uri="{FF2B5EF4-FFF2-40B4-BE49-F238E27FC236}">
                <a16:creationId xmlns:a16="http://schemas.microsoft.com/office/drawing/2014/main" id="{4CB1367D-2D15-02F6-5432-BBB4E2D9B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598" y="2874433"/>
            <a:ext cx="9878804" cy="1871133"/>
          </a:xfrm>
          <a:prstGeom prst="rect">
            <a:avLst/>
          </a:prstGeom>
        </p:spPr>
      </p:pic>
      <p:pic>
        <p:nvPicPr>
          <p:cNvPr id="8" name="コンテンツ プレースホルダー 7">
            <a:extLst>
              <a:ext uri="{FF2B5EF4-FFF2-40B4-BE49-F238E27FC236}">
                <a16:creationId xmlns:a16="http://schemas.microsoft.com/office/drawing/2014/main" id="{A3D22CB2-46A5-E88C-4194-2DD4F9FE3C3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 y="829734"/>
            <a:ext cx="12192000" cy="2006600"/>
          </a:xfrm>
        </p:spPr>
      </p:pic>
      <p:pic>
        <p:nvPicPr>
          <p:cNvPr id="11" name="図 10">
            <a:extLst>
              <a:ext uri="{FF2B5EF4-FFF2-40B4-BE49-F238E27FC236}">
                <a16:creationId xmlns:a16="http://schemas.microsoft.com/office/drawing/2014/main" id="{A74EA573-3E58-8654-729C-06FE99741D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783665"/>
            <a:ext cx="12192000" cy="2074335"/>
          </a:xfrm>
          <a:prstGeom prst="rect">
            <a:avLst/>
          </a:prstGeom>
        </p:spPr>
      </p:pic>
    </p:spTree>
    <p:extLst>
      <p:ext uri="{BB962C8B-B14F-4D97-AF65-F5344CB8AC3E}">
        <p14:creationId xmlns:p14="http://schemas.microsoft.com/office/powerpoint/2010/main" val="263287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5B8814-F1DA-5FFC-5E62-DEE2F29B0D59}"/>
              </a:ext>
            </a:extLst>
          </p:cNvPr>
          <p:cNvSpPr>
            <a:spLocks noGrp="1"/>
          </p:cNvSpPr>
          <p:nvPr>
            <p:ph type="title"/>
          </p:nvPr>
        </p:nvSpPr>
        <p:spPr>
          <a:xfrm>
            <a:off x="220134" y="156238"/>
            <a:ext cx="8596668" cy="1320800"/>
          </a:xfrm>
        </p:spPr>
        <p:txBody>
          <a:bodyPr/>
          <a:lstStyle/>
          <a:p>
            <a:r>
              <a:rPr kumimoji="1" lang="ja-JP" altLang="en-US" dirty="0"/>
              <a:t>メール通知</a:t>
            </a:r>
          </a:p>
        </p:txBody>
      </p:sp>
      <p:sp>
        <p:nvSpPr>
          <p:cNvPr id="3" name="コンテンツ プレースホルダー 2">
            <a:extLst>
              <a:ext uri="{FF2B5EF4-FFF2-40B4-BE49-F238E27FC236}">
                <a16:creationId xmlns:a16="http://schemas.microsoft.com/office/drawing/2014/main" id="{C3DB14B1-6486-C4B5-1223-860BDAFE44C3}"/>
              </a:ext>
            </a:extLst>
          </p:cNvPr>
          <p:cNvSpPr>
            <a:spLocks noGrp="1"/>
          </p:cNvSpPr>
          <p:nvPr>
            <p:ph idx="1"/>
          </p:nvPr>
        </p:nvSpPr>
        <p:spPr>
          <a:xfrm>
            <a:off x="220134" y="1296989"/>
            <a:ext cx="8596668" cy="4897573"/>
          </a:xfrm>
        </p:spPr>
        <p:txBody>
          <a:bodyPr>
            <a:normAutofit/>
          </a:bodyPr>
          <a:lstStyle/>
          <a:p>
            <a:r>
              <a:rPr kumimoji="1" lang="ja-JP" altLang="en-US" dirty="0"/>
              <a:t>フォーム投稿されると</a:t>
            </a:r>
            <a:endParaRPr kumimoji="1" lang="en-US" altLang="ja-JP" dirty="0"/>
          </a:p>
          <a:p>
            <a:pPr marL="0" indent="0">
              <a:buNone/>
            </a:pPr>
            <a:r>
              <a:rPr lang="ja-JP" altLang="en-US" dirty="0"/>
              <a:t>編集部から尾田先生へ</a:t>
            </a:r>
            <a:r>
              <a:rPr kumimoji="1" lang="ja-JP" altLang="en-US" dirty="0"/>
              <a:t>通知</a:t>
            </a:r>
            <a:endParaRPr kumimoji="1" lang="en-US" altLang="ja-JP" dirty="0"/>
          </a:p>
          <a:p>
            <a:endParaRPr kumimoji="1" lang="en-US" altLang="ja-JP" dirty="0"/>
          </a:p>
          <a:p>
            <a:endParaRPr kumimoji="1" lang="en-US" altLang="ja-JP" dirty="0"/>
          </a:p>
          <a:p>
            <a:endParaRPr kumimoji="1" lang="en-US" altLang="ja-JP" dirty="0"/>
          </a:p>
          <a:p>
            <a:r>
              <a:rPr kumimoji="1" lang="ja-JP" altLang="en-US" dirty="0"/>
              <a:t>尾田先生が回答すると</a:t>
            </a:r>
            <a:endParaRPr kumimoji="1" lang="en-US" altLang="ja-JP" dirty="0"/>
          </a:p>
          <a:p>
            <a:pPr marL="0" indent="0">
              <a:buNone/>
            </a:pPr>
            <a:r>
              <a:rPr lang="ja-JP" altLang="en-US" dirty="0"/>
              <a:t>編集部、投稿者へそれぞれ</a:t>
            </a:r>
            <a:endParaRPr lang="en-US" altLang="ja-JP" dirty="0"/>
          </a:p>
          <a:p>
            <a:pPr marL="0" indent="0">
              <a:buNone/>
            </a:pPr>
            <a:r>
              <a:rPr kumimoji="1" lang="ja-JP" altLang="en-US" dirty="0"/>
              <a:t>通知</a:t>
            </a:r>
            <a:endParaRPr kumimoji="1" lang="en-US" altLang="ja-JP" dirty="0"/>
          </a:p>
          <a:p>
            <a:endParaRPr lang="en-US" altLang="ja-JP" dirty="0"/>
          </a:p>
          <a:p>
            <a:pPr marL="0" indent="0">
              <a:buNone/>
            </a:pPr>
            <a:endParaRPr lang="en-US" altLang="ja-JP" dirty="0"/>
          </a:p>
          <a:p>
            <a:pPr marL="0" indent="0">
              <a:buNone/>
            </a:pPr>
            <a:endParaRPr kumimoji="1" lang="ja-JP" altLang="en-US" dirty="0"/>
          </a:p>
        </p:txBody>
      </p:sp>
      <p:pic>
        <p:nvPicPr>
          <p:cNvPr id="11" name="図 10">
            <a:extLst>
              <a:ext uri="{FF2B5EF4-FFF2-40B4-BE49-F238E27FC236}">
                <a16:creationId xmlns:a16="http://schemas.microsoft.com/office/drawing/2014/main" id="{746216C8-1620-34C5-6714-EBF95B103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972" y="452835"/>
            <a:ext cx="5658640" cy="2629267"/>
          </a:xfrm>
          <a:prstGeom prst="rect">
            <a:avLst/>
          </a:prstGeom>
        </p:spPr>
      </p:pic>
      <p:pic>
        <p:nvPicPr>
          <p:cNvPr id="13" name="図 12">
            <a:extLst>
              <a:ext uri="{FF2B5EF4-FFF2-40B4-BE49-F238E27FC236}">
                <a16:creationId xmlns:a16="http://schemas.microsoft.com/office/drawing/2014/main" id="{1D2A4CCF-C28E-7AC6-D153-C2DFA7ACC5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3943" y="3429000"/>
            <a:ext cx="4517923" cy="2786290"/>
          </a:xfrm>
          <a:prstGeom prst="rect">
            <a:avLst/>
          </a:prstGeom>
        </p:spPr>
      </p:pic>
      <p:pic>
        <p:nvPicPr>
          <p:cNvPr id="15" name="図 14">
            <a:extLst>
              <a:ext uri="{FF2B5EF4-FFF2-40B4-BE49-F238E27FC236}">
                <a16:creationId xmlns:a16="http://schemas.microsoft.com/office/drawing/2014/main" id="{E20BECD4-E9BE-AD3A-1161-6C4E6FDB08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0220" y="3208842"/>
            <a:ext cx="4136418" cy="3196323"/>
          </a:xfrm>
          <a:prstGeom prst="rect">
            <a:avLst/>
          </a:prstGeom>
        </p:spPr>
      </p:pic>
    </p:spTree>
    <p:extLst>
      <p:ext uri="{BB962C8B-B14F-4D97-AF65-F5344CB8AC3E}">
        <p14:creationId xmlns:p14="http://schemas.microsoft.com/office/powerpoint/2010/main" val="89895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45777A-FE14-ECA3-F47B-BE2E38B854D8}"/>
              </a:ext>
            </a:extLst>
          </p:cNvPr>
          <p:cNvSpPr>
            <a:spLocks noGrp="1"/>
          </p:cNvSpPr>
          <p:nvPr>
            <p:ph type="title"/>
          </p:nvPr>
        </p:nvSpPr>
        <p:spPr>
          <a:xfrm>
            <a:off x="677334" y="174703"/>
            <a:ext cx="8596668" cy="1320800"/>
          </a:xfrm>
        </p:spPr>
        <p:txBody>
          <a:bodyPr/>
          <a:lstStyle/>
          <a:p>
            <a:br>
              <a:rPr kumimoji="1" lang="en-US" altLang="ja-JP" dirty="0"/>
            </a:br>
            <a:r>
              <a:rPr kumimoji="1" lang="ja-JP" altLang="en-US" dirty="0"/>
              <a:t>総括</a:t>
            </a:r>
          </a:p>
        </p:txBody>
      </p:sp>
      <p:sp>
        <p:nvSpPr>
          <p:cNvPr id="3" name="コンテンツ プレースホルダー 2">
            <a:extLst>
              <a:ext uri="{FF2B5EF4-FFF2-40B4-BE49-F238E27FC236}">
                <a16:creationId xmlns:a16="http://schemas.microsoft.com/office/drawing/2014/main" id="{A270C692-5A8D-65BA-5F2D-F85AE40C1B44}"/>
              </a:ext>
            </a:extLst>
          </p:cNvPr>
          <p:cNvSpPr>
            <a:spLocks noGrp="1"/>
          </p:cNvSpPr>
          <p:nvPr>
            <p:ph idx="1"/>
          </p:nvPr>
        </p:nvSpPr>
        <p:spPr>
          <a:xfrm>
            <a:off x="677334" y="1728439"/>
            <a:ext cx="8596668" cy="4661210"/>
          </a:xfrm>
        </p:spPr>
        <p:txBody>
          <a:bodyPr>
            <a:normAutofit/>
          </a:bodyPr>
          <a:lstStyle/>
          <a:p>
            <a:r>
              <a:rPr kumimoji="1" lang="en-US" altLang="ja-JP" sz="2000" dirty="0"/>
              <a:t>SPIRAL ver.2</a:t>
            </a:r>
            <a:r>
              <a:rPr kumimoji="1" lang="ja-JP" altLang="en-US" sz="2000" dirty="0"/>
              <a:t>を用いてワンピース単行本にある質問コーナー</a:t>
            </a:r>
            <a:r>
              <a:rPr kumimoji="1" lang="en-US" altLang="ja-JP" sz="2000" dirty="0"/>
              <a:t>SBS</a:t>
            </a:r>
            <a:r>
              <a:rPr kumimoji="1" lang="ja-JP" altLang="en-US" sz="2000" dirty="0"/>
              <a:t>を      　　 問い合わせ管理システムとして</a:t>
            </a:r>
            <a:r>
              <a:rPr lang="ja-JP" altLang="en-US" sz="2000" dirty="0"/>
              <a:t>開発した</a:t>
            </a:r>
            <a:endParaRPr lang="en-US" altLang="ja-JP" sz="2000" dirty="0"/>
          </a:p>
          <a:p>
            <a:endParaRPr lang="en-US" altLang="ja-JP" sz="2000" dirty="0"/>
          </a:p>
          <a:p>
            <a:r>
              <a:rPr lang="ja-JP" altLang="en-US" sz="2000" dirty="0"/>
              <a:t>管理者画面にログインする際に</a:t>
            </a:r>
            <a:r>
              <a:rPr lang="en-US" altLang="ja-JP" sz="2000" dirty="0"/>
              <a:t>ID</a:t>
            </a:r>
            <a:r>
              <a:rPr lang="ja-JP" altLang="en-US" sz="2000" dirty="0"/>
              <a:t>とパスワードを入力することでログインすることができるようにしたかったが時間の都合でできなかった</a:t>
            </a:r>
          </a:p>
          <a:p>
            <a:endParaRPr lang="en-US" altLang="ja-JP" sz="2000" dirty="0"/>
          </a:p>
          <a:p>
            <a:endParaRPr kumimoji="1" lang="en-US" altLang="ja-JP" sz="2000" dirty="0"/>
          </a:p>
          <a:p>
            <a:r>
              <a:rPr kumimoji="1" lang="ja-JP" altLang="en-US" sz="2000" dirty="0"/>
              <a:t>ローコードを用いて開発することが初めてだったが、ローコードの　　　メリットを肌で感じることができて良かった　　　　　　　　　　　　　また、ほかの人と差別化するためにはどうすればいいか考えながら　　　開発することができた</a:t>
            </a:r>
            <a:endParaRPr kumimoji="1" lang="en-US" altLang="ja-JP" sz="2000" dirty="0"/>
          </a:p>
          <a:p>
            <a:endParaRPr lang="en-US" altLang="ja-JP" sz="2000" dirty="0"/>
          </a:p>
          <a:p>
            <a:endParaRPr lang="en-US" altLang="ja-JP" dirty="0"/>
          </a:p>
          <a:p>
            <a:endParaRPr kumimoji="1" lang="ja-JP" altLang="en-US" dirty="0"/>
          </a:p>
        </p:txBody>
      </p:sp>
    </p:spTree>
    <p:extLst>
      <p:ext uri="{BB962C8B-B14F-4D97-AF65-F5344CB8AC3E}">
        <p14:creationId xmlns:p14="http://schemas.microsoft.com/office/powerpoint/2010/main" val="188844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anim calcmode="lin" valueType="num">
                                      <p:cBhvr>
                                        <p:cTn id="2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851</TotalTime>
  <Words>571</Words>
  <Application>Microsoft Office PowerPoint</Application>
  <PresentationFormat>ワイド画面</PresentationFormat>
  <Paragraphs>64</Paragraphs>
  <Slides>9</Slides>
  <Notes>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NotoSansJP</vt:lpstr>
      <vt:lpstr>游ゴシック</vt:lpstr>
      <vt:lpstr>Arial</vt:lpstr>
      <vt:lpstr>Trebuchet MS</vt:lpstr>
      <vt:lpstr>Wingdings 3</vt:lpstr>
      <vt:lpstr>ファセット</vt:lpstr>
      <vt:lpstr>SPIRALver.2を用いた 問い合わせ管理システム</vt:lpstr>
      <vt:lpstr> テーマ設定</vt:lpstr>
      <vt:lpstr> 登場人物</vt:lpstr>
      <vt:lpstr>入力画面その１</vt:lpstr>
      <vt:lpstr>入力画面その２</vt:lpstr>
      <vt:lpstr>確認画面</vt:lpstr>
      <vt:lpstr>回答</vt:lpstr>
      <vt:lpstr>メール通知</vt:lpstr>
      <vt:lpstr> 総括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SPIRALver.2を用いた 問い合わせ管理システム</dc:title>
  <dc:creator>竜太朗 沖</dc:creator>
  <cp:lastModifiedBy>竜太朗 沖</cp:lastModifiedBy>
  <cp:revision>11</cp:revision>
  <dcterms:created xsi:type="dcterms:W3CDTF">2023-05-21T07:06:52Z</dcterms:created>
  <dcterms:modified xsi:type="dcterms:W3CDTF">2023-05-23T06:52:09Z</dcterms:modified>
</cp:coreProperties>
</file>