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400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800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201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5601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001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8401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9802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1202" algn="l" defTabSz="73140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500"/>
    <a:srgbClr val="D43400"/>
    <a:srgbClr val="6F777D"/>
    <a:srgbClr val="6FB3B8"/>
    <a:srgbClr val="E8EAEB"/>
    <a:srgbClr val="ADB3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82"/>
  </p:normalViewPr>
  <p:slideViewPr>
    <p:cSldViewPr snapToGrid="0" snapToObjects="1" showGuides="1">
      <p:cViewPr varScale="1">
        <p:scale>
          <a:sx n="45" d="100"/>
          <a:sy n="45" d="100"/>
        </p:scale>
        <p:origin x="1170" y="36"/>
      </p:cViewPr>
      <p:guideLst>
        <p:guide orient="horz" pos="133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44F95-2421-43FA-BEDE-F2BA32CFBEC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7F9E8DE-A492-47A5-8EBE-AFFE6B3A769B}">
      <dgm:prSet phldrT="[Text]" custT="1"/>
      <dgm:spPr/>
      <dgm:t>
        <a:bodyPr/>
        <a:lstStyle/>
        <a:p>
          <a:r>
            <a:rPr lang="en-US" sz="2100" b="1" dirty="0"/>
            <a:t>The amount of the donation and emoji are added to a graph</a:t>
          </a:r>
        </a:p>
      </dgm:t>
    </dgm:pt>
    <dgm:pt modelId="{CF0650CD-0122-440B-96AE-55BC313E67DB}" type="parTrans" cxnId="{B0190D09-A391-4913-917E-DA9840DB75A2}">
      <dgm:prSet/>
      <dgm:spPr/>
      <dgm:t>
        <a:bodyPr/>
        <a:lstStyle/>
        <a:p>
          <a:endParaRPr lang="en-US"/>
        </a:p>
      </dgm:t>
    </dgm:pt>
    <dgm:pt modelId="{5DEC4C2E-3B4A-4DEC-9F7A-1AB364BE853E}" type="sibTrans" cxnId="{B0190D09-A391-4913-917E-DA9840DB75A2}">
      <dgm:prSet/>
      <dgm:spPr/>
      <dgm:t>
        <a:bodyPr/>
        <a:lstStyle/>
        <a:p>
          <a:endParaRPr lang="en-US"/>
        </a:p>
      </dgm:t>
    </dgm:pt>
    <dgm:pt modelId="{6B904DAE-8137-4C7D-A8CE-2A25B8990B5C}">
      <dgm:prSet phldrT="[Text]" custT="1"/>
      <dgm:spPr/>
      <dgm:t>
        <a:bodyPr/>
        <a:lstStyle/>
        <a:p>
          <a:r>
            <a:rPr lang="en-US" sz="2100" b="1" dirty="0"/>
            <a:t>Finally, the program prints a bar graph.  The height of the bars illustrate the amount of money donated for each emoji </a:t>
          </a:r>
        </a:p>
      </dgm:t>
    </dgm:pt>
    <dgm:pt modelId="{D7D1AE96-DA85-4B1B-A5B3-C296C40F5BB9}" type="parTrans" cxnId="{B12E6B8B-DD8B-4B51-AF47-F1744C47CA21}">
      <dgm:prSet/>
      <dgm:spPr/>
      <dgm:t>
        <a:bodyPr/>
        <a:lstStyle/>
        <a:p>
          <a:endParaRPr lang="en-US"/>
        </a:p>
      </dgm:t>
    </dgm:pt>
    <dgm:pt modelId="{9C6A0CB8-4BB3-40B4-8EA6-91AC39DE1F75}" type="sibTrans" cxnId="{B12E6B8B-DD8B-4B51-AF47-F1744C47CA21}">
      <dgm:prSet/>
      <dgm:spPr/>
      <dgm:t>
        <a:bodyPr/>
        <a:lstStyle/>
        <a:p>
          <a:endParaRPr lang="en-US"/>
        </a:p>
      </dgm:t>
    </dgm:pt>
    <dgm:pt modelId="{80FAE7C0-E269-4783-A723-E55807969752}">
      <dgm:prSet custT="1"/>
      <dgm:spPr/>
      <dgm:t>
        <a:bodyPr/>
        <a:lstStyle/>
        <a:p>
          <a:r>
            <a:rPr lang="en-US" sz="2100" b="1" dirty="0"/>
            <a:t>Venmo sends an email when a payment is received </a:t>
          </a:r>
        </a:p>
      </dgm:t>
    </dgm:pt>
    <dgm:pt modelId="{9F1FBC18-79F3-4B78-9BDD-889E7A23B19E}" type="parTrans" cxnId="{27F67D21-490F-4A4E-BC5E-7F28CEE70751}">
      <dgm:prSet/>
      <dgm:spPr/>
      <dgm:t>
        <a:bodyPr/>
        <a:lstStyle/>
        <a:p>
          <a:endParaRPr lang="en-US"/>
        </a:p>
      </dgm:t>
    </dgm:pt>
    <dgm:pt modelId="{E7F3C37F-22BD-4140-ABA9-BBD735153487}" type="sibTrans" cxnId="{27F67D21-490F-4A4E-BC5E-7F28CEE70751}">
      <dgm:prSet/>
      <dgm:spPr/>
      <dgm:t>
        <a:bodyPr/>
        <a:lstStyle/>
        <a:p>
          <a:endParaRPr lang="en-US"/>
        </a:p>
      </dgm:t>
    </dgm:pt>
    <dgm:pt modelId="{9CECF054-C0BA-436A-8FBE-A1E634263204}">
      <dgm:prSet custT="1"/>
      <dgm:spPr/>
      <dgm:t>
        <a:bodyPr/>
        <a:lstStyle/>
        <a:p>
          <a:r>
            <a:rPr lang="en-US" sz="2100" b="1" dirty="0"/>
            <a:t>Our code reads the email and extracts the amount of the donation and the emoji</a:t>
          </a:r>
        </a:p>
      </dgm:t>
    </dgm:pt>
    <dgm:pt modelId="{E7C77725-4FBC-4B5C-9081-DBD566E53E79}" type="parTrans" cxnId="{4E50A328-26F5-42C5-A491-60F94006FD65}">
      <dgm:prSet/>
      <dgm:spPr/>
      <dgm:t>
        <a:bodyPr/>
        <a:lstStyle/>
        <a:p>
          <a:endParaRPr lang="en-US"/>
        </a:p>
      </dgm:t>
    </dgm:pt>
    <dgm:pt modelId="{2EF36316-3342-4439-9681-21C64E12A11E}" type="sibTrans" cxnId="{4E50A328-26F5-42C5-A491-60F94006FD65}">
      <dgm:prSet/>
      <dgm:spPr/>
      <dgm:t>
        <a:bodyPr/>
        <a:lstStyle/>
        <a:p>
          <a:endParaRPr lang="en-US"/>
        </a:p>
      </dgm:t>
    </dgm:pt>
    <dgm:pt modelId="{13EBEA0D-73E7-4AD3-BA9B-B2C99FB6CAE7}" type="pres">
      <dgm:prSet presAssocID="{73F44F95-2421-43FA-BEDE-F2BA32CFBEC1}" presName="linearFlow" presStyleCnt="0">
        <dgm:presLayoutVars>
          <dgm:resizeHandles val="exact"/>
        </dgm:presLayoutVars>
      </dgm:prSet>
      <dgm:spPr/>
    </dgm:pt>
    <dgm:pt modelId="{DFE97027-1B2E-4F99-929D-0BD9E45D81C2}" type="pres">
      <dgm:prSet presAssocID="{80FAE7C0-E269-4783-A723-E55807969752}" presName="node" presStyleLbl="node1" presStyleIdx="0" presStyleCnt="4" custScaleX="121739" custScaleY="80412" custLinFactNeighborX="708" custLinFactNeighborY="14009">
        <dgm:presLayoutVars>
          <dgm:bulletEnabled val="1"/>
        </dgm:presLayoutVars>
      </dgm:prSet>
      <dgm:spPr/>
    </dgm:pt>
    <dgm:pt modelId="{D9DD367F-D5D9-491A-8A92-39B9910BEF5F}" type="pres">
      <dgm:prSet presAssocID="{E7F3C37F-22BD-4140-ABA9-BBD735153487}" presName="sibTrans" presStyleLbl="sibTrans2D1" presStyleIdx="0" presStyleCnt="3"/>
      <dgm:spPr/>
    </dgm:pt>
    <dgm:pt modelId="{348AD44C-7194-4554-8143-8CFF47A2C287}" type="pres">
      <dgm:prSet presAssocID="{E7F3C37F-22BD-4140-ABA9-BBD735153487}" presName="connectorText" presStyleLbl="sibTrans2D1" presStyleIdx="0" presStyleCnt="3"/>
      <dgm:spPr/>
    </dgm:pt>
    <dgm:pt modelId="{8195A339-0DF3-4801-95CC-C0C1E0E435BC}" type="pres">
      <dgm:prSet presAssocID="{9CECF054-C0BA-436A-8FBE-A1E634263204}" presName="node" presStyleLbl="node1" presStyleIdx="1" presStyleCnt="4" custScaleX="121739">
        <dgm:presLayoutVars>
          <dgm:bulletEnabled val="1"/>
        </dgm:presLayoutVars>
      </dgm:prSet>
      <dgm:spPr/>
    </dgm:pt>
    <dgm:pt modelId="{C530E5D4-9522-4458-A5F1-C4530B4A7DBC}" type="pres">
      <dgm:prSet presAssocID="{2EF36316-3342-4439-9681-21C64E12A11E}" presName="sibTrans" presStyleLbl="sibTrans2D1" presStyleIdx="1" presStyleCnt="3"/>
      <dgm:spPr/>
    </dgm:pt>
    <dgm:pt modelId="{9B5A26E6-26E4-4100-AECC-0F171A494933}" type="pres">
      <dgm:prSet presAssocID="{2EF36316-3342-4439-9681-21C64E12A11E}" presName="connectorText" presStyleLbl="sibTrans2D1" presStyleIdx="1" presStyleCnt="3"/>
      <dgm:spPr/>
    </dgm:pt>
    <dgm:pt modelId="{16B22561-6F0C-46BA-8265-E28EC6B4057F}" type="pres">
      <dgm:prSet presAssocID="{C7F9E8DE-A492-47A5-8EBE-AFFE6B3A769B}" presName="node" presStyleLbl="node1" presStyleIdx="2" presStyleCnt="4" custScaleX="115863">
        <dgm:presLayoutVars>
          <dgm:bulletEnabled val="1"/>
        </dgm:presLayoutVars>
      </dgm:prSet>
      <dgm:spPr/>
    </dgm:pt>
    <dgm:pt modelId="{124F0689-0A3E-4D11-B42A-620E17B8E960}" type="pres">
      <dgm:prSet presAssocID="{5DEC4C2E-3B4A-4DEC-9F7A-1AB364BE853E}" presName="sibTrans" presStyleLbl="sibTrans2D1" presStyleIdx="2" presStyleCnt="3"/>
      <dgm:spPr/>
    </dgm:pt>
    <dgm:pt modelId="{221E0989-A205-40FF-8ACB-4141763FDD89}" type="pres">
      <dgm:prSet presAssocID="{5DEC4C2E-3B4A-4DEC-9F7A-1AB364BE853E}" presName="connectorText" presStyleLbl="sibTrans2D1" presStyleIdx="2" presStyleCnt="3"/>
      <dgm:spPr/>
    </dgm:pt>
    <dgm:pt modelId="{0819BA87-575F-4368-BBED-24B121FE4FF2}" type="pres">
      <dgm:prSet presAssocID="{6B904DAE-8137-4C7D-A8CE-2A25B8990B5C}" presName="node" presStyleLbl="node1" presStyleIdx="3" presStyleCnt="4" custScaleX="118326">
        <dgm:presLayoutVars>
          <dgm:bulletEnabled val="1"/>
        </dgm:presLayoutVars>
      </dgm:prSet>
      <dgm:spPr/>
    </dgm:pt>
  </dgm:ptLst>
  <dgm:cxnLst>
    <dgm:cxn modelId="{D3FB55D1-F571-402C-AFEC-4A156E8CAD0F}" type="presOf" srcId="{C7F9E8DE-A492-47A5-8EBE-AFFE6B3A769B}" destId="{16B22561-6F0C-46BA-8265-E28EC6B4057F}" srcOrd="0" destOrd="0" presId="urn:microsoft.com/office/officeart/2005/8/layout/process2"/>
    <dgm:cxn modelId="{41541F4F-1309-43B7-8773-665D95D5116B}" type="presOf" srcId="{2EF36316-3342-4439-9681-21C64E12A11E}" destId="{9B5A26E6-26E4-4100-AECC-0F171A494933}" srcOrd="1" destOrd="0" presId="urn:microsoft.com/office/officeart/2005/8/layout/process2"/>
    <dgm:cxn modelId="{13C8F2E5-6BAE-4CE4-8B49-35AAF1AB1FAD}" type="presOf" srcId="{80FAE7C0-E269-4783-A723-E55807969752}" destId="{DFE97027-1B2E-4F99-929D-0BD9E45D81C2}" srcOrd="0" destOrd="0" presId="urn:microsoft.com/office/officeart/2005/8/layout/process2"/>
    <dgm:cxn modelId="{B0190D09-A391-4913-917E-DA9840DB75A2}" srcId="{73F44F95-2421-43FA-BEDE-F2BA32CFBEC1}" destId="{C7F9E8DE-A492-47A5-8EBE-AFFE6B3A769B}" srcOrd="2" destOrd="0" parTransId="{CF0650CD-0122-440B-96AE-55BC313E67DB}" sibTransId="{5DEC4C2E-3B4A-4DEC-9F7A-1AB364BE853E}"/>
    <dgm:cxn modelId="{3BDB2CD1-76F5-4634-8E7E-88B1D20C681B}" type="presOf" srcId="{E7F3C37F-22BD-4140-ABA9-BBD735153487}" destId="{D9DD367F-D5D9-491A-8A92-39B9910BEF5F}" srcOrd="0" destOrd="0" presId="urn:microsoft.com/office/officeart/2005/8/layout/process2"/>
    <dgm:cxn modelId="{324EA3A5-2D70-4544-92E0-709354BE07AC}" type="presOf" srcId="{73F44F95-2421-43FA-BEDE-F2BA32CFBEC1}" destId="{13EBEA0D-73E7-4AD3-BA9B-B2C99FB6CAE7}" srcOrd="0" destOrd="0" presId="urn:microsoft.com/office/officeart/2005/8/layout/process2"/>
    <dgm:cxn modelId="{4E50A328-26F5-42C5-A491-60F94006FD65}" srcId="{73F44F95-2421-43FA-BEDE-F2BA32CFBEC1}" destId="{9CECF054-C0BA-436A-8FBE-A1E634263204}" srcOrd="1" destOrd="0" parTransId="{E7C77725-4FBC-4B5C-9081-DBD566E53E79}" sibTransId="{2EF36316-3342-4439-9681-21C64E12A11E}"/>
    <dgm:cxn modelId="{7AA4B204-BC19-4036-BDE1-B76D249C5F92}" type="presOf" srcId="{5DEC4C2E-3B4A-4DEC-9F7A-1AB364BE853E}" destId="{221E0989-A205-40FF-8ACB-4141763FDD89}" srcOrd="1" destOrd="0" presId="urn:microsoft.com/office/officeart/2005/8/layout/process2"/>
    <dgm:cxn modelId="{A2CBA86B-6570-4CCA-A356-D4B6FA2FB59C}" type="presOf" srcId="{5DEC4C2E-3B4A-4DEC-9F7A-1AB364BE853E}" destId="{124F0689-0A3E-4D11-B42A-620E17B8E960}" srcOrd="0" destOrd="0" presId="urn:microsoft.com/office/officeart/2005/8/layout/process2"/>
    <dgm:cxn modelId="{3E2DF7E9-FA85-4BBF-BFFF-AE896727E56A}" type="presOf" srcId="{6B904DAE-8137-4C7D-A8CE-2A25B8990B5C}" destId="{0819BA87-575F-4368-BBED-24B121FE4FF2}" srcOrd="0" destOrd="0" presId="urn:microsoft.com/office/officeart/2005/8/layout/process2"/>
    <dgm:cxn modelId="{27F67D21-490F-4A4E-BC5E-7F28CEE70751}" srcId="{73F44F95-2421-43FA-BEDE-F2BA32CFBEC1}" destId="{80FAE7C0-E269-4783-A723-E55807969752}" srcOrd="0" destOrd="0" parTransId="{9F1FBC18-79F3-4B78-9BDD-889E7A23B19E}" sibTransId="{E7F3C37F-22BD-4140-ABA9-BBD735153487}"/>
    <dgm:cxn modelId="{B12E6B8B-DD8B-4B51-AF47-F1744C47CA21}" srcId="{73F44F95-2421-43FA-BEDE-F2BA32CFBEC1}" destId="{6B904DAE-8137-4C7D-A8CE-2A25B8990B5C}" srcOrd="3" destOrd="0" parTransId="{D7D1AE96-DA85-4B1B-A5B3-C296C40F5BB9}" sibTransId="{9C6A0CB8-4BB3-40B4-8EA6-91AC39DE1F75}"/>
    <dgm:cxn modelId="{E3D0AD42-7A2A-42C4-886C-7A6BA9097563}" type="presOf" srcId="{9CECF054-C0BA-436A-8FBE-A1E634263204}" destId="{8195A339-0DF3-4801-95CC-C0C1E0E435BC}" srcOrd="0" destOrd="0" presId="urn:microsoft.com/office/officeart/2005/8/layout/process2"/>
    <dgm:cxn modelId="{3AF164D1-F6DE-415E-BD1B-1D10C5C32CBD}" type="presOf" srcId="{E7F3C37F-22BD-4140-ABA9-BBD735153487}" destId="{348AD44C-7194-4554-8143-8CFF47A2C287}" srcOrd="1" destOrd="0" presId="urn:microsoft.com/office/officeart/2005/8/layout/process2"/>
    <dgm:cxn modelId="{2FF622BC-7C47-452C-B5DF-330D2BEC5B72}" type="presOf" srcId="{2EF36316-3342-4439-9681-21C64E12A11E}" destId="{C530E5D4-9522-4458-A5F1-C4530B4A7DBC}" srcOrd="0" destOrd="0" presId="urn:microsoft.com/office/officeart/2005/8/layout/process2"/>
    <dgm:cxn modelId="{CF9EE6A2-7797-47FD-95AF-5BB2E47E64A9}" type="presParOf" srcId="{13EBEA0D-73E7-4AD3-BA9B-B2C99FB6CAE7}" destId="{DFE97027-1B2E-4F99-929D-0BD9E45D81C2}" srcOrd="0" destOrd="0" presId="urn:microsoft.com/office/officeart/2005/8/layout/process2"/>
    <dgm:cxn modelId="{AF5C8422-AF8C-48E5-8D1B-2B585A2A875A}" type="presParOf" srcId="{13EBEA0D-73E7-4AD3-BA9B-B2C99FB6CAE7}" destId="{D9DD367F-D5D9-491A-8A92-39B9910BEF5F}" srcOrd="1" destOrd="0" presId="urn:microsoft.com/office/officeart/2005/8/layout/process2"/>
    <dgm:cxn modelId="{2DC124F1-34D1-4C5C-ABB0-0C73AD36CDC6}" type="presParOf" srcId="{D9DD367F-D5D9-491A-8A92-39B9910BEF5F}" destId="{348AD44C-7194-4554-8143-8CFF47A2C287}" srcOrd="0" destOrd="0" presId="urn:microsoft.com/office/officeart/2005/8/layout/process2"/>
    <dgm:cxn modelId="{A964E77A-98DC-49CB-97BD-A131D4D3FB96}" type="presParOf" srcId="{13EBEA0D-73E7-4AD3-BA9B-B2C99FB6CAE7}" destId="{8195A339-0DF3-4801-95CC-C0C1E0E435BC}" srcOrd="2" destOrd="0" presId="urn:microsoft.com/office/officeart/2005/8/layout/process2"/>
    <dgm:cxn modelId="{1BE353F6-5CD2-46B3-89E4-4BEB0165A359}" type="presParOf" srcId="{13EBEA0D-73E7-4AD3-BA9B-B2C99FB6CAE7}" destId="{C530E5D4-9522-4458-A5F1-C4530B4A7DBC}" srcOrd="3" destOrd="0" presId="urn:microsoft.com/office/officeart/2005/8/layout/process2"/>
    <dgm:cxn modelId="{87F94400-B424-4577-B6E7-3F6E6D435589}" type="presParOf" srcId="{C530E5D4-9522-4458-A5F1-C4530B4A7DBC}" destId="{9B5A26E6-26E4-4100-AECC-0F171A494933}" srcOrd="0" destOrd="0" presId="urn:microsoft.com/office/officeart/2005/8/layout/process2"/>
    <dgm:cxn modelId="{0D2C581A-27BA-4493-93B4-DCFF5E912536}" type="presParOf" srcId="{13EBEA0D-73E7-4AD3-BA9B-B2C99FB6CAE7}" destId="{16B22561-6F0C-46BA-8265-E28EC6B4057F}" srcOrd="4" destOrd="0" presId="urn:microsoft.com/office/officeart/2005/8/layout/process2"/>
    <dgm:cxn modelId="{69B90D54-AA0D-4BA3-BE69-067A785F7B1E}" type="presParOf" srcId="{13EBEA0D-73E7-4AD3-BA9B-B2C99FB6CAE7}" destId="{124F0689-0A3E-4D11-B42A-620E17B8E960}" srcOrd="5" destOrd="0" presId="urn:microsoft.com/office/officeart/2005/8/layout/process2"/>
    <dgm:cxn modelId="{6BCFB53A-7601-437D-9CF2-C2CCE3BA0A3C}" type="presParOf" srcId="{124F0689-0A3E-4D11-B42A-620E17B8E960}" destId="{221E0989-A205-40FF-8ACB-4141763FDD89}" srcOrd="0" destOrd="0" presId="urn:microsoft.com/office/officeart/2005/8/layout/process2"/>
    <dgm:cxn modelId="{14C8E8A2-63E5-4715-848F-A5D93B463E25}" type="presParOf" srcId="{13EBEA0D-73E7-4AD3-BA9B-B2C99FB6CAE7}" destId="{0819BA87-575F-4368-BBED-24B121FE4FF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97027-1B2E-4F99-929D-0BD9E45D81C2}">
      <dsp:nvSpPr>
        <dsp:cNvPr id="0" name=""/>
        <dsp:cNvSpPr/>
      </dsp:nvSpPr>
      <dsp:spPr>
        <a:xfrm>
          <a:off x="-105522" y="88212"/>
          <a:ext cx="4372414" cy="966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Venmo sends an email when a payment is received </a:t>
          </a:r>
        </a:p>
      </dsp:txBody>
      <dsp:txXfrm>
        <a:off x="-77228" y="116506"/>
        <a:ext cx="4315826" cy="909436"/>
      </dsp:txXfrm>
    </dsp:sp>
    <dsp:sp modelId="{D9DD367F-D5D9-491A-8A92-39B9910BEF5F}">
      <dsp:nvSpPr>
        <dsp:cNvPr id="0" name=""/>
        <dsp:cNvSpPr/>
      </dsp:nvSpPr>
      <dsp:spPr>
        <a:xfrm rot="5400000">
          <a:off x="1886988" y="1042196"/>
          <a:ext cx="387392" cy="540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918503" y="1118802"/>
        <a:ext cx="324362" cy="271174"/>
      </dsp:txXfrm>
    </dsp:sp>
    <dsp:sp modelId="{8195A339-0DF3-4801-95CC-C0C1E0E435BC}">
      <dsp:nvSpPr>
        <dsp:cNvPr id="0" name=""/>
        <dsp:cNvSpPr/>
      </dsp:nvSpPr>
      <dsp:spPr>
        <a:xfrm>
          <a:off x="-105522" y="1570761"/>
          <a:ext cx="4372414" cy="1201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Our code reads the email and extracts the amount of the donation and the emoji</a:t>
          </a:r>
        </a:p>
      </dsp:txBody>
      <dsp:txXfrm>
        <a:off x="-70336" y="1605947"/>
        <a:ext cx="4302042" cy="1130972"/>
      </dsp:txXfrm>
    </dsp:sp>
    <dsp:sp modelId="{C530E5D4-9522-4458-A5F1-C4530B4A7DBC}">
      <dsp:nvSpPr>
        <dsp:cNvPr id="0" name=""/>
        <dsp:cNvSpPr/>
      </dsp:nvSpPr>
      <dsp:spPr>
        <a:xfrm rot="5400000">
          <a:off x="1855432" y="2802138"/>
          <a:ext cx="450504" cy="540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918504" y="2847188"/>
        <a:ext cx="324362" cy="315353"/>
      </dsp:txXfrm>
    </dsp:sp>
    <dsp:sp modelId="{16B22561-6F0C-46BA-8265-E28EC6B4057F}">
      <dsp:nvSpPr>
        <dsp:cNvPr id="0" name=""/>
        <dsp:cNvSpPr/>
      </dsp:nvSpPr>
      <dsp:spPr>
        <a:xfrm>
          <a:off x="0" y="3372777"/>
          <a:ext cx="4161370" cy="1201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The amount of the donation and emoji are added to a graph</a:t>
          </a:r>
        </a:p>
      </dsp:txBody>
      <dsp:txXfrm>
        <a:off x="35186" y="3407963"/>
        <a:ext cx="4090998" cy="1130972"/>
      </dsp:txXfrm>
    </dsp:sp>
    <dsp:sp modelId="{124F0689-0A3E-4D11-B42A-620E17B8E960}">
      <dsp:nvSpPr>
        <dsp:cNvPr id="0" name=""/>
        <dsp:cNvSpPr/>
      </dsp:nvSpPr>
      <dsp:spPr>
        <a:xfrm rot="5400000">
          <a:off x="1855432" y="4604155"/>
          <a:ext cx="450504" cy="540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918504" y="4649205"/>
        <a:ext cx="324362" cy="315353"/>
      </dsp:txXfrm>
    </dsp:sp>
    <dsp:sp modelId="{0819BA87-575F-4368-BBED-24B121FE4FF2}">
      <dsp:nvSpPr>
        <dsp:cNvPr id="0" name=""/>
        <dsp:cNvSpPr/>
      </dsp:nvSpPr>
      <dsp:spPr>
        <a:xfrm>
          <a:off x="-44230" y="5174793"/>
          <a:ext cx="4249831" cy="1201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Finally, the program prints a bar graph.  The height of the bars illustrate the amount of money donated for each emoji </a:t>
          </a:r>
        </a:p>
      </dsp:txBody>
      <dsp:txXfrm>
        <a:off x="-9044" y="5209979"/>
        <a:ext cx="4179459" cy="1130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304F-3AAF-43DD-999C-A8FB9C7D8DE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207C1-EBC9-43E6-B294-E180548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1143000"/>
            <a:ext cx="476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07C1-EBC9-43E6-B294-E1805488D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6"/>
            <a:ext cx="1321308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73011" y="1289898"/>
            <a:ext cx="12589670" cy="274626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8609" y="1289898"/>
            <a:ext cx="37515323" cy="27462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285720" y="0"/>
            <a:ext cx="259080" cy="1005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endParaRPr lang="en-US" sz="290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259080" cy="1005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endParaRPr lang="en-US" sz="290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5544800" cy="1257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endParaRPr lang="en-US" sz="2901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8801100"/>
            <a:ext cx="15544800" cy="1257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endParaRPr lang="en-US" sz="2901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3627120" y="0"/>
            <a:ext cx="3368040" cy="1005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25" tIns="57125" rIns="57125" bIns="571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2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2201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2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22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1501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1501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2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2201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22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1501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1501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1501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50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br>
              <a:rPr lang="en-US" sz="11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5803880" y="0"/>
            <a:ext cx="3368040" cy="1005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220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22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220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220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150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1501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1501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22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220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150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1501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600"/>
                </a:spcAft>
              </a:pP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1501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50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985" y="9935724"/>
            <a:ext cx="2501567" cy="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1">
                <a:solidFill>
                  <a:schemeClr val="tx1">
                    <a:tint val="75000"/>
                  </a:schemeClr>
                </a:solidFill>
              </a:defRPr>
            </a:lvl1pPr>
            <a:lvl2pPr marL="731536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2pPr>
            <a:lvl3pPr marL="14630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608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4pPr>
            <a:lvl5pPr marL="2926145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5pPr>
            <a:lvl6pPr marL="3657682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6pPr>
            <a:lvl7pPr marL="4389217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7pPr>
            <a:lvl8pPr marL="5120755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8pPr>
            <a:lvl9pPr marL="5852292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605" y="7511204"/>
            <a:ext cx="25052495" cy="21241386"/>
          </a:xfrm>
        </p:spPr>
        <p:txBody>
          <a:bodyPr/>
          <a:lstStyle>
            <a:lvl1pPr>
              <a:defRPr sz="4501"/>
            </a:lvl1pPr>
            <a:lvl2pPr>
              <a:defRPr sz="3800"/>
            </a:lvl2pPr>
            <a:lvl3pPr>
              <a:defRPr sz="3201"/>
            </a:lvl3pPr>
            <a:lvl4pPr>
              <a:defRPr sz="2901"/>
            </a:lvl4pPr>
            <a:lvl5pPr>
              <a:defRPr sz="2901"/>
            </a:lvl5pPr>
            <a:lvl6pPr>
              <a:defRPr sz="2901"/>
            </a:lvl6pPr>
            <a:lvl7pPr>
              <a:defRPr sz="2901"/>
            </a:lvl7pPr>
            <a:lvl8pPr>
              <a:defRPr sz="2901"/>
            </a:lvl8pPr>
            <a:lvl9pPr>
              <a:defRPr sz="2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10184" y="7511204"/>
            <a:ext cx="25052497" cy="21241386"/>
          </a:xfrm>
        </p:spPr>
        <p:txBody>
          <a:bodyPr/>
          <a:lstStyle>
            <a:lvl1pPr>
              <a:defRPr sz="4501"/>
            </a:lvl1pPr>
            <a:lvl2pPr>
              <a:defRPr sz="3800"/>
            </a:lvl2pPr>
            <a:lvl3pPr>
              <a:defRPr sz="3201"/>
            </a:lvl3pPr>
            <a:lvl4pPr>
              <a:defRPr sz="2901"/>
            </a:lvl4pPr>
            <a:lvl5pPr>
              <a:defRPr sz="2901"/>
            </a:lvl5pPr>
            <a:lvl6pPr>
              <a:defRPr sz="2901"/>
            </a:lvl6pPr>
            <a:lvl7pPr>
              <a:defRPr sz="2901"/>
            </a:lvl7pPr>
            <a:lvl8pPr>
              <a:defRPr sz="2901"/>
            </a:lvl8pPr>
            <a:lvl9pPr>
              <a:defRPr sz="2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3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36" indent="0">
              <a:buNone/>
              <a:defRPr sz="3201" b="1"/>
            </a:lvl2pPr>
            <a:lvl3pPr marL="1463072" indent="0">
              <a:buNone/>
              <a:defRPr sz="2901" b="1"/>
            </a:lvl3pPr>
            <a:lvl4pPr marL="2194608" indent="0">
              <a:buNone/>
              <a:defRPr sz="2600" b="1"/>
            </a:lvl4pPr>
            <a:lvl5pPr marL="2926145" indent="0">
              <a:buNone/>
              <a:defRPr sz="2600" b="1"/>
            </a:lvl5pPr>
            <a:lvl6pPr marL="3657682" indent="0">
              <a:buNone/>
              <a:defRPr sz="2600" b="1"/>
            </a:lvl6pPr>
            <a:lvl7pPr marL="4389217" indent="0">
              <a:buNone/>
              <a:defRPr sz="2600" b="1"/>
            </a:lvl7pPr>
            <a:lvl8pPr marL="5120755" indent="0">
              <a:buNone/>
              <a:defRPr sz="2600" b="1"/>
            </a:lvl8pPr>
            <a:lvl9pPr marL="5852292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6"/>
            <a:ext cx="6868320" cy="5795223"/>
          </a:xfrm>
        </p:spPr>
        <p:txBody>
          <a:bodyPr/>
          <a:lstStyle>
            <a:lvl1pPr>
              <a:defRPr sz="3800"/>
            </a:lvl1pPr>
            <a:lvl2pPr>
              <a:defRPr sz="3201"/>
            </a:lvl2pPr>
            <a:lvl3pPr>
              <a:defRPr sz="2901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4" y="2251499"/>
            <a:ext cx="6871018" cy="93831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36" indent="0">
              <a:buNone/>
              <a:defRPr sz="3201" b="1"/>
            </a:lvl2pPr>
            <a:lvl3pPr marL="1463072" indent="0">
              <a:buNone/>
              <a:defRPr sz="2901" b="1"/>
            </a:lvl3pPr>
            <a:lvl4pPr marL="2194608" indent="0">
              <a:buNone/>
              <a:defRPr sz="2600" b="1"/>
            </a:lvl4pPr>
            <a:lvl5pPr marL="2926145" indent="0">
              <a:buNone/>
              <a:defRPr sz="2600" b="1"/>
            </a:lvl5pPr>
            <a:lvl6pPr marL="3657682" indent="0">
              <a:buNone/>
              <a:defRPr sz="2600" b="1"/>
            </a:lvl6pPr>
            <a:lvl7pPr marL="4389217" indent="0">
              <a:buNone/>
              <a:defRPr sz="2600" b="1"/>
            </a:lvl7pPr>
            <a:lvl8pPr marL="5120755" indent="0">
              <a:buNone/>
              <a:defRPr sz="2600" b="1"/>
            </a:lvl8pPr>
            <a:lvl9pPr marL="5852292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4" y="3189816"/>
            <a:ext cx="6871018" cy="5795223"/>
          </a:xfrm>
        </p:spPr>
        <p:txBody>
          <a:bodyPr/>
          <a:lstStyle>
            <a:lvl1pPr>
              <a:defRPr sz="3800"/>
            </a:lvl1pPr>
            <a:lvl2pPr>
              <a:defRPr sz="3201"/>
            </a:lvl2pPr>
            <a:lvl3pPr>
              <a:defRPr sz="2901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7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1"/>
            </a:lvl2pPr>
            <a:lvl3pPr>
              <a:defRPr sz="3800"/>
            </a:lvl3pPr>
            <a:lvl4pPr>
              <a:defRPr sz="3201"/>
            </a:lvl4pPr>
            <a:lvl5pPr>
              <a:defRPr sz="3201"/>
            </a:lvl5pPr>
            <a:lvl6pPr>
              <a:defRPr sz="3201"/>
            </a:lvl6pPr>
            <a:lvl7pPr>
              <a:defRPr sz="3201"/>
            </a:lvl7pPr>
            <a:lvl8pPr>
              <a:defRPr sz="3201"/>
            </a:lvl8pPr>
            <a:lvl9pPr>
              <a:defRPr sz="3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1"/>
            </a:lvl1pPr>
            <a:lvl2pPr marL="731536" indent="0">
              <a:buNone/>
              <a:defRPr sz="1899"/>
            </a:lvl2pPr>
            <a:lvl3pPr marL="1463072" indent="0">
              <a:buNone/>
              <a:defRPr sz="1600"/>
            </a:lvl3pPr>
            <a:lvl4pPr marL="2194608" indent="0">
              <a:buNone/>
              <a:defRPr sz="1400"/>
            </a:lvl4pPr>
            <a:lvl5pPr marL="2926145" indent="0">
              <a:buNone/>
              <a:defRPr sz="1400"/>
            </a:lvl5pPr>
            <a:lvl6pPr marL="3657682" indent="0">
              <a:buNone/>
              <a:defRPr sz="1400"/>
            </a:lvl6pPr>
            <a:lvl7pPr marL="4389217" indent="0">
              <a:buNone/>
              <a:defRPr sz="1400"/>
            </a:lvl7pPr>
            <a:lvl8pPr marL="5120755" indent="0">
              <a:buNone/>
              <a:defRPr sz="1400"/>
            </a:lvl8pPr>
            <a:lvl9pPr marL="585229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36" indent="0">
              <a:buNone/>
              <a:defRPr sz="4501"/>
            </a:lvl2pPr>
            <a:lvl3pPr marL="1463072" indent="0">
              <a:buNone/>
              <a:defRPr sz="3800"/>
            </a:lvl3pPr>
            <a:lvl4pPr marL="2194608" indent="0">
              <a:buNone/>
              <a:defRPr sz="3201"/>
            </a:lvl4pPr>
            <a:lvl5pPr marL="2926145" indent="0">
              <a:buNone/>
              <a:defRPr sz="3201"/>
            </a:lvl5pPr>
            <a:lvl6pPr marL="3657682" indent="0">
              <a:buNone/>
              <a:defRPr sz="3201"/>
            </a:lvl6pPr>
            <a:lvl7pPr marL="4389217" indent="0">
              <a:buNone/>
              <a:defRPr sz="3201"/>
            </a:lvl7pPr>
            <a:lvl8pPr marL="5120755" indent="0">
              <a:buNone/>
              <a:defRPr sz="3201"/>
            </a:lvl8pPr>
            <a:lvl9pPr marL="5852292" indent="0">
              <a:buNone/>
              <a:defRPr sz="3201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1"/>
            </a:lvl1pPr>
            <a:lvl2pPr marL="731536" indent="0">
              <a:buNone/>
              <a:defRPr sz="1899"/>
            </a:lvl2pPr>
            <a:lvl3pPr marL="1463072" indent="0">
              <a:buNone/>
              <a:defRPr sz="1600"/>
            </a:lvl3pPr>
            <a:lvl4pPr marL="2194608" indent="0">
              <a:buNone/>
              <a:defRPr sz="1400"/>
            </a:lvl4pPr>
            <a:lvl5pPr marL="2926145" indent="0">
              <a:buNone/>
              <a:defRPr sz="1400"/>
            </a:lvl5pPr>
            <a:lvl6pPr marL="3657682" indent="0">
              <a:buNone/>
              <a:defRPr sz="1400"/>
            </a:lvl6pPr>
            <a:lvl7pPr marL="4389217" indent="0">
              <a:buNone/>
              <a:defRPr sz="1400"/>
            </a:lvl7pPr>
            <a:lvl8pPr marL="5120755" indent="0">
              <a:buNone/>
              <a:defRPr sz="1400"/>
            </a:lvl8pPr>
            <a:lvl9pPr marL="585229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3"/>
            <a:ext cx="13990320" cy="1676400"/>
          </a:xfrm>
          <a:prstGeom prst="rect">
            <a:avLst/>
          </a:prstGeom>
        </p:spPr>
        <p:txBody>
          <a:bodyPr vert="horz" lIns="146280" tIns="73140" rIns="146280" bIns="731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46280" tIns="73140" rIns="146280" bIns="731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9"/>
            <a:ext cx="3627120" cy="535517"/>
          </a:xfrm>
          <a:prstGeom prst="rect">
            <a:avLst/>
          </a:prstGeom>
        </p:spPr>
        <p:txBody>
          <a:bodyPr vert="horz" lIns="146280" tIns="73140" rIns="146280" bIns="73140" rtlCol="0" anchor="ctr"/>
          <a:lstStyle>
            <a:lvl1pPr algn="l">
              <a:defRPr sz="1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223F-D397-E046-9DCA-BAA2E364ADC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9"/>
            <a:ext cx="4922520" cy="535517"/>
          </a:xfrm>
          <a:prstGeom prst="rect">
            <a:avLst/>
          </a:prstGeom>
        </p:spPr>
        <p:txBody>
          <a:bodyPr vert="horz" lIns="146280" tIns="73140" rIns="146280" bIns="73140" rtlCol="0" anchor="ctr"/>
          <a:lstStyle>
            <a:lvl1pPr algn="ctr">
              <a:defRPr sz="1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9"/>
            <a:ext cx="3627120" cy="535517"/>
          </a:xfrm>
          <a:prstGeom prst="rect">
            <a:avLst/>
          </a:prstGeom>
        </p:spPr>
        <p:txBody>
          <a:bodyPr vert="horz" lIns="146280" tIns="73140" rIns="146280" bIns="73140" rtlCol="0" anchor="ctr"/>
          <a:lstStyle>
            <a:lvl1pPr algn="r">
              <a:defRPr sz="1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EDB1-FA35-B340-ABB2-213866DC2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731536" rtl="0" eaLnBrk="1" latinLnBrk="0" hangingPunct="1">
        <a:spcBef>
          <a:spcPct val="0"/>
        </a:spcBef>
        <a:buNone/>
        <a:defRPr sz="70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52" indent="-548652" algn="l" defTabSz="731536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47" indent="-457210" algn="l" defTabSz="731536" rtl="0" eaLnBrk="1" latinLnBrk="0" hangingPunct="1">
        <a:spcBef>
          <a:spcPct val="20000"/>
        </a:spcBef>
        <a:buFont typeface="Arial"/>
        <a:buChar char="–"/>
        <a:defRPr sz="4501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1" indent="-365767" algn="l" defTabSz="73153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77" indent="-365767" algn="l" defTabSz="731536" rtl="0" eaLnBrk="1" latinLnBrk="0" hangingPunct="1">
        <a:spcBef>
          <a:spcPct val="20000"/>
        </a:spcBef>
        <a:buFont typeface="Arial"/>
        <a:buChar char="–"/>
        <a:defRPr sz="3201" kern="1200">
          <a:solidFill>
            <a:schemeClr val="tx1"/>
          </a:solidFill>
          <a:latin typeface="+mn-lt"/>
          <a:ea typeface="+mn-ea"/>
          <a:cs typeface="+mn-cs"/>
        </a:defRPr>
      </a:lvl4pPr>
      <a:lvl5pPr marL="3291914" indent="-365767" algn="l" defTabSz="731536" rtl="0" eaLnBrk="1" latinLnBrk="0" hangingPunct="1">
        <a:spcBef>
          <a:spcPct val="20000"/>
        </a:spcBef>
        <a:buFont typeface="Arial"/>
        <a:buChar char="»"/>
        <a:defRPr sz="3201" kern="1200">
          <a:solidFill>
            <a:schemeClr val="tx1"/>
          </a:solidFill>
          <a:latin typeface="+mn-lt"/>
          <a:ea typeface="+mn-ea"/>
          <a:cs typeface="+mn-cs"/>
        </a:defRPr>
      </a:lvl5pPr>
      <a:lvl6pPr marL="4023450" indent="-365767" algn="l" defTabSz="731536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6pPr>
      <a:lvl7pPr marL="4754987" indent="-365767" algn="l" defTabSz="731536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7pPr>
      <a:lvl8pPr marL="5486523" indent="-365767" algn="l" defTabSz="731536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8pPr>
      <a:lvl9pPr marL="6218058" indent="-365767" algn="l" defTabSz="731536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1pPr>
      <a:lvl2pPr marL="731536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2pPr>
      <a:lvl3pPr marL="1463072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3pPr>
      <a:lvl4pPr marL="2194608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4pPr>
      <a:lvl5pPr marL="2926145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5pPr>
      <a:lvl6pPr marL="3657682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6pPr>
      <a:lvl7pPr marL="4389217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7pPr>
      <a:lvl8pPr marL="5120755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8pPr>
      <a:lvl9pPr marL="5852292" algn="l" defTabSz="731536" rtl="0" eaLnBrk="1" latinLnBrk="0" hangingPunct="1">
        <a:defRPr sz="29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emf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5544800" cy="2573117"/>
          </a:xfrm>
          <a:solidFill>
            <a:srgbClr val="D44500"/>
          </a:solidFill>
        </p:spPr>
        <p:txBody>
          <a:bodyPr>
            <a:noAutofit/>
          </a:bodyPr>
          <a:lstStyle/>
          <a:p>
            <a:pPr>
              <a:spcAft>
                <a:spcPts val="559"/>
              </a:spcAft>
            </a:pPr>
            <a:br>
              <a:rPr lang="en-US" sz="3601" dirty="0">
                <a:solidFill>
                  <a:schemeClr val="bg1"/>
                </a:solidFill>
                <a:latin typeface="Sherman Serif"/>
              </a:rPr>
            </a:br>
            <a:r>
              <a:rPr lang="en-US" sz="3201" b="1" dirty="0">
                <a:solidFill>
                  <a:schemeClr val="bg1"/>
                </a:solidFill>
                <a:latin typeface="Sherman Serif"/>
              </a:rPr>
              <a:t>Using the Appeal of Emoji to Increase </a:t>
            </a:r>
            <a:br>
              <a:rPr lang="en-US" sz="3201" b="1" dirty="0">
                <a:solidFill>
                  <a:schemeClr val="bg1"/>
                </a:solidFill>
                <a:latin typeface="Sherman Serif"/>
              </a:rPr>
            </a:br>
            <a:r>
              <a:rPr lang="en-US" sz="3201" b="1" dirty="0">
                <a:solidFill>
                  <a:schemeClr val="bg1"/>
                </a:solidFill>
                <a:latin typeface="Sherman Serif"/>
              </a:rPr>
              <a:t>Donations for Mental Health Awareness </a:t>
            </a:r>
            <a:br>
              <a:rPr lang="en-US" sz="3201" b="1" dirty="0">
                <a:solidFill>
                  <a:schemeClr val="bg1"/>
                </a:solidFill>
                <a:latin typeface="Sherman Serif"/>
              </a:rPr>
            </a:br>
            <a:br>
              <a:rPr lang="en-US" sz="2400" b="1" i="1" dirty="0">
                <a:solidFill>
                  <a:schemeClr val="bg1"/>
                </a:solidFill>
                <a:latin typeface="Sherman Serif"/>
              </a:rPr>
            </a:br>
            <a:r>
              <a:rPr lang="en-US" sz="2400" i="1" dirty="0">
                <a:solidFill>
                  <a:schemeClr val="bg1"/>
                </a:solidFill>
                <a:latin typeface="Sherman Serif"/>
              </a:rPr>
              <a:t>Samantha Greenberg, Olivia Kisker, &amp; Sam Turecamo</a:t>
            </a:r>
            <a:br>
              <a:rPr lang="en-US" sz="2400" i="1" dirty="0">
                <a:solidFill>
                  <a:schemeClr val="bg1"/>
                </a:solidFill>
                <a:latin typeface="Sherman Serif"/>
              </a:rPr>
            </a:br>
            <a:r>
              <a:rPr lang="en-US" sz="2400" i="1" dirty="0">
                <a:solidFill>
                  <a:schemeClr val="bg1"/>
                </a:solidFill>
                <a:latin typeface="Sherman Serif"/>
              </a:rPr>
              <a:t>Syracuse University, Syracuse, NY </a:t>
            </a:r>
            <a:br>
              <a:rPr lang="en-US" sz="2400" i="1" dirty="0">
                <a:solidFill>
                  <a:schemeClr val="bg1"/>
                </a:solidFill>
                <a:latin typeface="Sherman Serif"/>
              </a:rPr>
            </a:br>
            <a:br>
              <a:rPr lang="en-US" sz="3201" dirty="0">
                <a:solidFill>
                  <a:schemeClr val="bg1"/>
                </a:solidFill>
                <a:latin typeface="Sherman Serif"/>
              </a:rPr>
            </a:br>
            <a:endParaRPr lang="en-US" sz="1300" i="1" dirty="0">
              <a:solidFill>
                <a:schemeClr val="bg1"/>
              </a:solidFill>
              <a:latin typeface="Sherman Serif"/>
            </a:endParaRPr>
          </a:p>
        </p:txBody>
      </p:sp>
      <p:pic>
        <p:nvPicPr>
          <p:cNvPr id="5" name="Picture 4" descr="sam tit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90176" cy="27081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1181" y="2685527"/>
            <a:ext cx="4210741" cy="594138"/>
          </a:xfrm>
          <a:prstGeom prst="rect">
            <a:avLst/>
          </a:prstGeom>
          <a:solidFill>
            <a:srgbClr val="D445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hermanSerif-Book"/>
                <a:cs typeface="ShermanSerif-Book"/>
              </a:rPr>
              <a:t>Problem</a:t>
            </a:r>
            <a:r>
              <a:rPr lang="en-US" sz="2501" b="1" dirty="0">
                <a:solidFill>
                  <a:schemeClr val="bg1"/>
                </a:solidFill>
                <a:latin typeface="ShermanSerif-Book"/>
                <a:cs typeface="ShermanSerif-Book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1179" y="4515230"/>
            <a:ext cx="4210742" cy="655015"/>
          </a:xfrm>
          <a:prstGeom prst="rect">
            <a:avLst/>
          </a:prstGeom>
          <a:solidFill>
            <a:srgbClr val="D445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hermanSerif-Book"/>
                <a:cs typeface="ShermanSerif-Book"/>
              </a:rPr>
              <a:t>Solution</a:t>
            </a:r>
            <a:r>
              <a:rPr lang="en-US" sz="2501" b="1" dirty="0">
                <a:solidFill>
                  <a:schemeClr val="bg1"/>
                </a:solidFill>
                <a:latin typeface="ShermanSerif-Book"/>
                <a:cs typeface="ShermanSerif-Book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6118" y="2685531"/>
            <a:ext cx="4161371" cy="639331"/>
          </a:xfrm>
          <a:prstGeom prst="rect">
            <a:avLst/>
          </a:prstGeom>
          <a:solidFill>
            <a:srgbClr val="D445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hermanSerif-Book"/>
                <a:cs typeface="ShermanSerif-Book"/>
              </a:rPr>
              <a:t>How it Works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179" y="3392075"/>
            <a:ext cx="4358836" cy="1381911"/>
          </a:xfrm>
          <a:prstGeom prst="rect">
            <a:avLst/>
          </a:prstGeom>
          <a:noFill/>
        </p:spPr>
        <p:txBody>
          <a:bodyPr wrap="square" lIns="42665" tIns="21333" rIns="42665" bIns="21333" rtlCol="0">
            <a:spAutoFit/>
          </a:bodyPr>
          <a:lstStyle/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/>
              <a:t>How do we raise money in a creative way for suicide prevention and mental health awareness?</a:t>
            </a:r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57708" y="570006"/>
            <a:ext cx="3368392" cy="2028883"/>
          </a:xfrm>
          <a:prstGeom prst="rect">
            <a:avLst/>
          </a:prstGeom>
          <a:noFill/>
        </p:spPr>
        <p:txBody>
          <a:bodyPr wrap="square" lIns="42665" tIns="21333" rIns="42665" bIns="21333" rtlCol="0">
            <a:spAutoFit/>
          </a:bodyPr>
          <a:lstStyle/>
          <a:p>
            <a:pPr algn="ctr"/>
            <a:r>
              <a:rPr lang="en-US" sz="2501" b="1" dirty="0">
                <a:solidFill>
                  <a:schemeClr val="bg1"/>
                </a:solidFill>
                <a:latin typeface="ShermanSerif-Book"/>
                <a:cs typeface="ShermanSerif-Book"/>
              </a:rPr>
              <a:t>IST256: Applications Programming for Information Systems</a:t>
            </a:r>
          </a:p>
          <a:p>
            <a:pPr algn="ctr"/>
            <a:r>
              <a:rPr lang="en-US" sz="2501" b="1" dirty="0">
                <a:solidFill>
                  <a:schemeClr val="bg1"/>
                </a:solidFill>
                <a:latin typeface="ShermanSerif-Book"/>
                <a:cs typeface="ShermanSerif-Book"/>
              </a:rPr>
              <a:t>Final Project</a:t>
            </a:r>
          </a:p>
          <a:p>
            <a:endParaRPr lang="en-US" sz="2901" dirty="0"/>
          </a:p>
        </p:txBody>
      </p:sp>
      <p:sp>
        <p:nvSpPr>
          <p:cNvPr id="18" name="TextBox 17"/>
          <p:cNvSpPr txBox="1"/>
          <p:nvPr/>
        </p:nvSpPr>
        <p:spPr>
          <a:xfrm>
            <a:off x="481179" y="5170244"/>
            <a:ext cx="4060839" cy="4890564"/>
          </a:xfrm>
          <a:prstGeom prst="rect">
            <a:avLst/>
          </a:prstGeom>
          <a:noFill/>
        </p:spPr>
        <p:txBody>
          <a:bodyPr wrap="square" lIns="42665" tIns="21333" rIns="42665" bIns="21333" rtlCol="0">
            <a:spAutoFit/>
          </a:bodyPr>
          <a:lstStyle/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 err="1"/>
              <a:t>Venmo</a:t>
            </a:r>
            <a:r>
              <a:rPr lang="en-US" sz="2100" dirty="0"/>
              <a:t> is a popular way to make payments and is also a form of social media</a:t>
            </a:r>
          </a:p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/>
              <a:t>Users can attach captions to their payments that friends can read, like, and comment on </a:t>
            </a:r>
          </a:p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 err="1"/>
              <a:t>Venmo</a:t>
            </a:r>
            <a:r>
              <a:rPr lang="en-US" sz="2100" dirty="0"/>
              <a:t> could be used to collect donations for suicide prevention/ mental health awareness</a:t>
            </a:r>
          </a:p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/>
              <a:t>Users could be encouraged to put an emoji in their caption</a:t>
            </a:r>
          </a:p>
          <a:p>
            <a:pPr marL="342965" indent="-342965">
              <a:buFont typeface="Arial" panose="020B0604020202020204" pitchFamily="34" charset="0"/>
              <a:buChar char="•"/>
            </a:pPr>
            <a:r>
              <a:rPr lang="en-US" sz="2100" dirty="0"/>
              <a:t>To get people interested in the campaign, our program plots the emoji to show which emoji is the favorite of the donators</a:t>
            </a:r>
          </a:p>
        </p:txBody>
      </p:sp>
      <p:pic>
        <p:nvPicPr>
          <p:cNvPr id="32" name="Picture 2" descr="https://scontent-lga3-1.xx.fbcdn.net/v/t35.0-12/18120432_1463304810387077_1513642767_o.png?oh=c731ecb5a8e6ec346145a512aab77fc1&amp;oe=59024B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869" y="3975951"/>
            <a:ext cx="5905462" cy="46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1798409"/>
              </p:ext>
            </p:extLst>
          </p:nvPr>
        </p:nvGraphicFramePr>
        <p:xfrm>
          <a:off x="5006117" y="3542700"/>
          <a:ext cx="4161370" cy="638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0232" y="2665052"/>
            <a:ext cx="4210741" cy="655015"/>
          </a:xfrm>
          <a:prstGeom prst="rect">
            <a:avLst/>
          </a:prstGeom>
          <a:solidFill>
            <a:srgbClr val="D445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0" tIns="11426" rIns="22850" bIns="11426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ShermanSerif-Book"/>
                <a:cs typeface="ShermanSerif-Book"/>
              </a:rPr>
              <a:t>Example</a:t>
            </a:r>
            <a:r>
              <a:rPr lang="en-US" sz="2501" b="1" dirty="0">
                <a:solidFill>
                  <a:schemeClr val="bg1"/>
                </a:solidFill>
                <a:latin typeface="ShermanSerif-Book"/>
                <a:cs typeface="ShermanSerif-Book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9371351" y="5700330"/>
            <a:ext cx="1633929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1" b="1" cap="small" dirty="0"/>
              <a:t>Donations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07974" y="8855779"/>
            <a:ext cx="1633929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1" b="1" cap="small" dirty="0"/>
              <a:t>Emoji</a:t>
            </a:r>
          </a:p>
        </p:txBody>
      </p:sp>
    </p:spTree>
    <p:extLst>
      <p:ext uri="{BB962C8B-B14F-4D97-AF65-F5344CB8AC3E}">
        <p14:creationId xmlns:p14="http://schemas.microsoft.com/office/powerpoint/2010/main" val="199634565"/>
      </p:ext>
    </p:extLst>
  </p:cSld>
  <p:clrMapOvr>
    <a:masterClrMapping/>
  </p:clrMapOvr>
</p:sld>
</file>

<file path=ppt/theme/theme1.xml><?xml version="1.0" encoding="utf-8"?>
<a:theme xmlns:a="http://schemas.openxmlformats.org/drawingml/2006/main" name="Syracususe Poster">
  <a:themeElements>
    <a:clrScheme name="Syracuse U Colors">
      <a:dk1>
        <a:srgbClr val="000000"/>
      </a:dk1>
      <a:lt1>
        <a:sysClr val="window" lastClr="FFFFFF"/>
      </a:lt1>
      <a:dk2>
        <a:srgbClr val="6F777D"/>
      </a:dk2>
      <a:lt2>
        <a:srgbClr val="EEECE1"/>
      </a:lt2>
      <a:accent1>
        <a:srgbClr val="D445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Syracususe Poster.thmx</Template>
  <TotalTime>225</TotalTime>
  <Words>175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Sherman Serif</vt:lpstr>
      <vt:lpstr>ShermanSerif-Book</vt:lpstr>
      <vt:lpstr>Syracususe Poster</vt:lpstr>
      <vt:lpstr> Using the Appeal of Emoji to Increase  Donations for Mental Health Awareness   Samantha Greenberg, Olivia Kisker, &amp; Sam Turecamo Syracuse University, Syracuse, NY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Orsillo</dc:creator>
  <cp:lastModifiedBy>Sam Turecamo</cp:lastModifiedBy>
  <cp:revision>54</cp:revision>
  <dcterms:created xsi:type="dcterms:W3CDTF">2017-04-14T16:30:57Z</dcterms:created>
  <dcterms:modified xsi:type="dcterms:W3CDTF">2017-05-02T14:08:06Z</dcterms:modified>
</cp:coreProperties>
</file>