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5"/>
  </p:notesMasterIdLst>
  <p:handoutMasterIdLst>
    <p:handoutMasterId r:id="rId26"/>
  </p:handoutMasterIdLst>
  <p:sldIdLst>
    <p:sldId id="256" r:id="rId10"/>
    <p:sldId id="257" r:id="rId11"/>
    <p:sldId id="259" r:id="rId12"/>
    <p:sldId id="260" r:id="rId13"/>
    <p:sldId id="261" r:id="rId14"/>
    <p:sldId id="262" r:id="rId15"/>
    <p:sldId id="263" r:id="rId16"/>
    <p:sldId id="264" r:id="rId17"/>
    <p:sldId id="270" r:id="rId18"/>
    <p:sldId id="265" r:id="rId19"/>
    <p:sldId id="266" r:id="rId20"/>
    <p:sldId id="267" r:id="rId21"/>
    <p:sldId id="271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3" autoAdjust="0"/>
    <p:restoredTop sz="99728" autoAdjust="0"/>
  </p:normalViewPr>
  <p:slideViewPr>
    <p:cSldViewPr snapToGrid="0">
      <p:cViewPr varScale="1">
        <p:scale>
          <a:sx n="67" d="100"/>
          <a:sy n="67" d="100"/>
        </p:scale>
        <p:origin x="118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5890" y="1242379"/>
            <a:ext cx="6977242" cy="1648865"/>
          </a:xfrm>
        </p:spPr>
        <p:txBody>
          <a:bodyPr/>
          <a:lstStyle/>
          <a:p>
            <a:r>
              <a:rPr lang="en-US" dirty="0"/>
              <a:t>Optimization of Ventilators for COVID-19 Patients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40666" y="4846319"/>
            <a:ext cx="3845138" cy="13324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/>
              <a:t>                                                                                          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6" y="2442754"/>
            <a:ext cx="3611276" cy="229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7013" y="1709351"/>
            <a:ext cx="8691562" cy="4384542"/>
          </a:xfrm>
        </p:spPr>
        <p:txBody>
          <a:bodyPr/>
          <a:lstStyle/>
          <a:p>
            <a:r>
              <a:rPr lang="en-US" dirty="0"/>
              <a:t>The result below shows current life years expected upon random selection of patients using a normal distribution to emulate </a:t>
            </a:r>
            <a:r>
              <a:rPr lang="en-US" i="1" dirty="0"/>
              <a:t>‘</a:t>
            </a:r>
            <a:r>
              <a:rPr lang="en-US" b="1" i="1" dirty="0"/>
              <a:t>first come first serve</a:t>
            </a:r>
            <a:r>
              <a:rPr lang="en-US" i="1" dirty="0"/>
              <a:t>’</a:t>
            </a:r>
            <a:r>
              <a:rPr lang="en-US" dirty="0"/>
              <a:t> policy: 2215082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Results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37" y="2599510"/>
            <a:ext cx="5560287" cy="30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1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1412" y="1003957"/>
            <a:ext cx="8691562" cy="4384542"/>
          </a:xfrm>
        </p:spPr>
        <p:txBody>
          <a:bodyPr/>
          <a:lstStyle/>
          <a:p>
            <a:r>
              <a:rPr lang="en-US" dirty="0"/>
              <a:t>Total life years through optimization of ventilator usage using </a:t>
            </a:r>
            <a:r>
              <a:rPr lang="en-US" b="1" i="1" dirty="0"/>
              <a:t>custom penalty method</a:t>
            </a:r>
            <a:r>
              <a:rPr lang="en-US" dirty="0"/>
              <a:t>: 2262823.</a:t>
            </a:r>
          </a:p>
          <a:p>
            <a:r>
              <a:rPr lang="en-US" dirty="0"/>
              <a:t>By optimizing ventilator usage, we were able to increase expected life years by 547741.</a:t>
            </a:r>
          </a:p>
          <a:p>
            <a:r>
              <a:rPr lang="en-US" dirty="0"/>
              <a:t>It took the model 20 iteration to reach threshold penalty value of 0.004.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36" y="2353933"/>
            <a:ext cx="5700717" cy="303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7013" y="979714"/>
            <a:ext cx="8655730" cy="5114179"/>
          </a:xfrm>
        </p:spPr>
        <p:txBody>
          <a:bodyPr/>
          <a:lstStyle/>
          <a:p>
            <a:r>
              <a:rPr lang="en-US" dirty="0"/>
              <a:t>Total life years through optimization of ventilator usage using </a:t>
            </a:r>
            <a:r>
              <a:rPr lang="en-US" b="1" i="1" dirty="0"/>
              <a:t>pulp library</a:t>
            </a:r>
            <a:r>
              <a:rPr lang="en-US" dirty="0"/>
              <a:t>: 2717742</a:t>
            </a:r>
          </a:p>
          <a:p>
            <a:r>
              <a:rPr lang="en-US" dirty="0"/>
              <a:t>By optimizing ventilator usage, we were able to increase expected life years by 502660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62" y="2236366"/>
            <a:ext cx="5048406" cy="308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7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A6734-2C5D-4B9C-ABE6-BD10E07159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116494-9B33-4FDE-8842-BB798D54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EE6B-F794-40A4-8A42-CA65C0EE57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13" y="1006102"/>
            <a:ext cx="8691562" cy="19057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optimizing the ventilators we are able to increase the saved life years </a:t>
            </a:r>
          </a:p>
          <a:p>
            <a:r>
              <a:rPr lang="en-US" dirty="0"/>
              <a:t>     by 547741.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custom model of penalty method has performed better than the pre-written</a:t>
            </a:r>
          </a:p>
          <a:p>
            <a:r>
              <a:rPr lang="en-US" dirty="0"/>
              <a:t>     pulp library in optimizing the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save more lives, it is advised to provide ventilators to patients based on the</a:t>
            </a:r>
          </a:p>
          <a:p>
            <a:r>
              <a:rPr lang="en-US" dirty="0"/>
              <a:t>     mortality rate rather than first come first serve basis.</a:t>
            </a:r>
          </a:p>
        </p:txBody>
      </p:sp>
    </p:spTree>
    <p:extLst>
      <p:ext uri="{BB962C8B-B14F-4D97-AF65-F5344CB8AC3E}">
        <p14:creationId xmlns:p14="http://schemas.microsoft.com/office/powerpoint/2010/main" val="147005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7013" y="1528354"/>
            <a:ext cx="8655730" cy="4565539"/>
          </a:xfrm>
        </p:spPr>
        <p:txBody>
          <a:bodyPr/>
          <a:lstStyle/>
          <a:p>
            <a:r>
              <a:rPr lang="en-US" sz="2800" dirty="0"/>
              <a:t>Week 1 : Gathering new COVID-19 cases data and equation formulation</a:t>
            </a:r>
          </a:p>
          <a:p>
            <a:endParaRPr lang="en-US" sz="2800" dirty="0"/>
          </a:p>
          <a:p>
            <a:r>
              <a:rPr lang="en-US" sz="2800" dirty="0"/>
              <a:t>Week 2: Problem solution and Software Implementation.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Project Schedule</a:t>
            </a:r>
          </a:p>
        </p:txBody>
      </p:sp>
    </p:spTree>
    <p:extLst>
      <p:ext uri="{BB962C8B-B14F-4D97-AF65-F5344CB8AC3E}">
        <p14:creationId xmlns:p14="http://schemas.microsoft.com/office/powerpoint/2010/main" val="327029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525101" cy="4384542"/>
          </a:xfrm>
        </p:spPr>
        <p:txBody>
          <a:bodyPr/>
          <a:lstStyle/>
          <a:p>
            <a:r>
              <a:rPr lang="en-US" sz="2800" dirty="0"/>
              <a:t>We collaborated through zoom meetings, conference calls and GitHub.</a:t>
            </a:r>
          </a:p>
          <a:p>
            <a:endParaRPr lang="en-US" sz="2800" dirty="0"/>
          </a:p>
          <a:p>
            <a:r>
              <a:rPr lang="en-US" sz="2800" dirty="0"/>
              <a:t>Github link:</a:t>
            </a:r>
          </a:p>
          <a:p>
            <a:r>
              <a:rPr lang="en-US" sz="2800" dirty="0">
                <a:hlinkClick r:id="rId2"/>
              </a:rPr>
              <a:t>https://github.com/csash7/ventilator_optimization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 Collaboration </a:t>
            </a:r>
          </a:p>
        </p:txBody>
      </p:sp>
    </p:spTree>
    <p:extLst>
      <p:ext uri="{BB962C8B-B14F-4D97-AF65-F5344CB8AC3E}">
        <p14:creationId xmlns:p14="http://schemas.microsoft.com/office/powerpoint/2010/main" val="96420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The total number of COVID-19 cases recorded worldwide till date is ~4.5 million with an increasing death rate.</a:t>
            </a:r>
          </a:p>
          <a:p>
            <a:r>
              <a:rPr lang="en-US" sz="2800" dirty="0"/>
              <a:t>Our project deals with optimizing the use of ventilators based on the patient’s age as hospitals have a limited number of ventilators.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7013" y="1709351"/>
            <a:ext cx="8691562" cy="4384542"/>
          </a:xfrm>
        </p:spPr>
        <p:txBody>
          <a:bodyPr/>
          <a:lstStyle/>
          <a:p>
            <a:r>
              <a:rPr lang="en-US" sz="2800" dirty="0"/>
              <a:t>This problem is of utmost importance as the world is facing a disastrous pandemic which is getting out of control day by day.</a:t>
            </a:r>
          </a:p>
          <a:p>
            <a:r>
              <a:rPr lang="en-US" sz="2800" dirty="0"/>
              <a:t>At this point of the outbreak hospitals are facing problems regarding ventilators as there is a limited number of ventilators. Hospitals can make use of our optimization.</a:t>
            </a:r>
          </a:p>
          <a:p>
            <a:r>
              <a:rPr lang="en-US" sz="2800" dirty="0"/>
              <a:t> Giving preference to a younger generation.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Problem Significance</a:t>
            </a:r>
          </a:p>
        </p:txBody>
      </p:sp>
    </p:spTree>
    <p:extLst>
      <p:ext uri="{BB962C8B-B14F-4D97-AF65-F5344CB8AC3E}">
        <p14:creationId xmlns:p14="http://schemas.microsoft.com/office/powerpoint/2010/main" val="108107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7013" y="1709351"/>
            <a:ext cx="8691562" cy="4384542"/>
          </a:xfrm>
        </p:spPr>
        <p:txBody>
          <a:bodyPr/>
          <a:lstStyle/>
          <a:p>
            <a:r>
              <a:rPr lang="en-US" sz="2800" dirty="0"/>
              <a:t>Currently, the COVID-19 critically ill patients who need ventilators are provided on first come first serve basis.</a:t>
            </a:r>
          </a:p>
          <a:p>
            <a:r>
              <a:rPr lang="en-US" sz="2800" dirty="0"/>
              <a:t>But they don’t take into consideration on how critical the patients are and the immortality rate for patients based on the age group.</a:t>
            </a:r>
          </a:p>
          <a:p>
            <a:r>
              <a:rPr lang="en-US" sz="2800" dirty="0"/>
              <a:t>And, the survival rate differs within age groups based on the ventilators provided.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 Current Solution</a:t>
            </a:r>
          </a:p>
        </p:txBody>
      </p:sp>
    </p:spTree>
    <p:extLst>
      <p:ext uri="{BB962C8B-B14F-4D97-AF65-F5344CB8AC3E}">
        <p14:creationId xmlns:p14="http://schemas.microsoft.com/office/powerpoint/2010/main" val="257568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Optimization approach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7013" y="1709738"/>
            <a:ext cx="8691562" cy="4384675"/>
          </a:xfrm>
        </p:spPr>
        <p:txBody>
          <a:bodyPr/>
          <a:lstStyle/>
          <a:p>
            <a:r>
              <a:rPr lang="en-US" sz="2400" dirty="0"/>
              <a:t>Our optimization focuses on optimizing the patient’s age to obtain maximum Quality-adjusted life year (QALY).</a:t>
            </a:r>
          </a:p>
          <a:p>
            <a:r>
              <a:rPr lang="en-US" sz="2400" dirty="0"/>
              <a:t>A patient with higher Quality-adjusted life year (QALY) will be provided with a Ventilator.</a:t>
            </a:r>
          </a:p>
          <a:p>
            <a:r>
              <a:rPr lang="en-US" sz="2400" dirty="0"/>
              <a:t>We have assumed all the patients are critical.</a:t>
            </a:r>
          </a:p>
          <a:p>
            <a:r>
              <a:rPr lang="en-US" sz="2400" dirty="0"/>
              <a:t>Number of Ventilators available in a hospital is another constraint.</a:t>
            </a:r>
          </a:p>
          <a:p>
            <a:r>
              <a:rPr lang="en-US" sz="2400" dirty="0"/>
              <a:t>We have also taken into consideration on how survival rate differs with providing ventilators in different age groups.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729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7013" y="1709351"/>
            <a:ext cx="8498976" cy="4384542"/>
          </a:xfrm>
        </p:spPr>
        <p:txBody>
          <a:bodyPr/>
          <a:lstStyle/>
          <a:p>
            <a:r>
              <a:rPr lang="en-US" sz="2400" dirty="0"/>
              <a:t>We will be using Penalty Method for optimization.</a:t>
            </a:r>
          </a:p>
          <a:p>
            <a:r>
              <a:rPr lang="en-US" sz="2400" dirty="0"/>
              <a:t> Collecting data on new COVID-19 cases using </a:t>
            </a:r>
            <a:r>
              <a:rPr lang="en-US" sz="2400" dirty="0">
                <a:hlinkClick r:id="rId2"/>
              </a:rPr>
              <a:t>https://covid19api.io/api/v1/ReportsByCountries/US</a:t>
            </a:r>
            <a:r>
              <a:rPr lang="en-US" sz="2400" dirty="0"/>
              <a:t> API. After which the patient’s data is sorted based on age group and provided with Ventilators.</a:t>
            </a:r>
          </a:p>
          <a:p>
            <a:r>
              <a:rPr lang="en-US" sz="2400" dirty="0"/>
              <a:t>Output will be the ventilators to be provided for patients based on the age group.</a:t>
            </a: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3" y="418353"/>
            <a:ext cx="7303340" cy="744241"/>
          </a:xfrm>
        </p:spPr>
        <p:txBody>
          <a:bodyPr/>
          <a:lstStyle/>
          <a:p>
            <a:r>
              <a:rPr lang="en-US" sz="4000" dirty="0"/>
              <a:t> Optimization Solution</a:t>
            </a:r>
          </a:p>
        </p:txBody>
      </p:sp>
    </p:spTree>
    <p:extLst>
      <p:ext uri="{BB962C8B-B14F-4D97-AF65-F5344CB8AC3E}">
        <p14:creationId xmlns:p14="http://schemas.microsoft.com/office/powerpoint/2010/main" val="295329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7013" y="1709351"/>
            <a:ext cx="8691562" cy="4384542"/>
          </a:xfrm>
        </p:spPr>
        <p:txBody>
          <a:bodyPr/>
          <a:lstStyle/>
          <a:p>
            <a:r>
              <a:rPr lang="en-US" sz="2800" dirty="0"/>
              <a:t>Providing ventilators based on age may not be ethical.</a:t>
            </a:r>
          </a:p>
          <a:p>
            <a:r>
              <a:rPr lang="en-US" sz="2800" dirty="0"/>
              <a:t>No data is found and errors in the data. </a:t>
            </a:r>
          </a:p>
          <a:p>
            <a:r>
              <a:rPr lang="en-US" sz="2800" dirty="0"/>
              <a:t>Since our model depends on the real time data, if there is a delay in the updating of new cases, it may be lethal.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 </a:t>
            </a:r>
            <a:r>
              <a:rPr lang="en-US" sz="4400" dirty="0"/>
              <a:t>Risks</a:t>
            </a:r>
          </a:p>
        </p:txBody>
      </p:sp>
    </p:spTree>
    <p:extLst>
      <p:ext uri="{BB962C8B-B14F-4D97-AF65-F5344CB8AC3E}">
        <p14:creationId xmlns:p14="http://schemas.microsoft.com/office/powerpoint/2010/main" val="312647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7013" y="1201783"/>
            <a:ext cx="8691562" cy="4892110"/>
          </a:xfrm>
        </p:spPr>
        <p:txBody>
          <a:bodyPr/>
          <a:lstStyle/>
          <a:p>
            <a:r>
              <a:rPr lang="en-US" dirty="0"/>
              <a:t>We used penalty function to optimize , satisfying Armijo rule and curvature.</a:t>
            </a:r>
          </a:p>
          <a:p>
            <a:r>
              <a:rPr lang="en-US" dirty="0"/>
              <a:t>Armijo rule and curvature: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11" name="AutoShape 6" descr="{\displaystyle {\begin{aligned}{\textbf {i)}}&amp;\quad f(\mathbf {x} _{k}+\alpha _{k}\mathbf {p} _{k})\leq f(\mathbf {x} _{k})+c_{1}\alpha _{k}\mathbf {p} _{k}^{\mathrm {T} }\nabla f(\mathbf {x} _{k}),\\[6pt]{\textbf {ii)}}&amp;\quad {-\mathbf {p} }_{k}^{\mathrm {T} }\nabla f(\mathbf {x} _{k}+\alpha _{k}\mathbf {p} _{k})\leq -c_{2}\mathbf {p} _{k}^{\mathrm {T} }\nabla f(\mathbf {x} _{k}),\end{aligned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 descr="{\displaystyle {\begin{aligned}{\textbf {i)}}&amp;\quad f(\mathbf {x} _{k}+\alpha _{k}\mathbf {p} _{k})\leq f(\mathbf {x} _{k})+c_{1}\alpha _{k}\mathbf {p} _{k}^{\mathrm {T} }\nabla f(\mathbf {x} _{k}),\\[6pt]{\textbf {ii)}}&amp;\quad {-\mathbf {p} }_{k}^{\mathrm {T} }\nabla f(\mathbf {x} _{k}+\alpha _{k}\mathbf {p} _{k})\leq -c_{2}\mathbf {p} _{k}^{\mathrm {T} }\nabla f(\mathbf {x} _{k}),\end{aligned}}}"/>
          <p:cNvSpPr>
            <a:spLocks noChangeAspect="1" noChangeArrowheads="1"/>
          </p:cNvSpPr>
          <p:nvPr/>
        </p:nvSpPr>
        <p:spPr bwMode="auto">
          <a:xfrm>
            <a:off x="2228215" y="1378354"/>
            <a:ext cx="1938836" cy="193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2234974"/>
            <a:ext cx="8841230" cy="1374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09EE49-2210-496F-803C-5243025570D9}"/>
              </a:ext>
            </a:extLst>
          </p:cNvPr>
          <p:cNvSpPr txBox="1"/>
          <p:nvPr/>
        </p:nvSpPr>
        <p:spPr>
          <a:xfrm flipH="1">
            <a:off x="225425" y="4163627"/>
            <a:ext cx="8691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our optimization is to maximize the life years, we used the negative of the function to find minimum and then apply absolute to the final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the following constraints we applied:</a:t>
            </a:r>
          </a:p>
          <a:p>
            <a:r>
              <a:rPr lang="en-US" dirty="0"/>
              <a:t>All the ventilators should be positive.</a:t>
            </a:r>
          </a:p>
          <a:p>
            <a:r>
              <a:rPr lang="en-US" dirty="0"/>
              <a:t>Total number of ventilators is less than or equal to the ventilators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time of running our program, the number of active cases in the US were 247868. And we tested our model with providing 100000 ventilators.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8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5A8B2-241A-439E-AB87-1F190FF41AE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341D51-D55D-4DA7-B5CB-752E98F2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01F66-91CD-4047-AA0F-DABA2240D9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013" y="1006102"/>
            <a:ext cx="8691562" cy="2962215"/>
          </a:xfrm>
        </p:spPr>
        <p:txBody>
          <a:bodyPr/>
          <a:lstStyle/>
          <a:p>
            <a:r>
              <a:rPr lang="en-US" dirty="0"/>
              <a:t>Function: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0C88A-65D2-4FB5-B33A-6263C7D5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46" y="1437883"/>
            <a:ext cx="7933107" cy="1691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6AA81A-04B2-4867-8B21-13EFFD6F6871}"/>
              </a:ext>
            </a:extLst>
          </p:cNvPr>
          <p:cNvSpPr txBox="1"/>
          <p:nvPr/>
        </p:nvSpPr>
        <p:spPr>
          <a:xfrm>
            <a:off x="605446" y="3648722"/>
            <a:ext cx="7940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Where, life[n] is the life years left for an age group if they survive.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Num_cases</a:t>
            </a:r>
            <a:r>
              <a:rPr lang="en-US" dirty="0"/>
              <a:t>[n] is the number of cases for an age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survWvent</a:t>
            </a:r>
            <a:r>
              <a:rPr lang="en-US" dirty="0"/>
              <a:t>[n] is the percentage of people survived on ventilators based on age group. Similarly, </a:t>
            </a:r>
            <a:r>
              <a:rPr lang="en-US" dirty="0" err="1"/>
              <a:t>survWO</a:t>
            </a:r>
            <a:r>
              <a:rPr lang="en-US" dirty="0"/>
              <a:t>[n].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B16EE-4230-43E5-A4B0-77FB7D106833}"/>
              </a:ext>
            </a:extLst>
          </p:cNvPr>
          <p:cNvSpPr txBox="1"/>
          <p:nvPr/>
        </p:nvSpPr>
        <p:spPr>
          <a:xfrm>
            <a:off x="597649" y="4891463"/>
            <a:ext cx="7940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Initialization values:</a:t>
            </a:r>
          </a:p>
          <a:p>
            <a:r>
              <a:rPr lang="en-US" dirty="0"/>
              <a:t>X0 = [-1, 0, 0, 0, 0, 0, 0, 0, 0]</a:t>
            </a:r>
          </a:p>
          <a:p>
            <a:r>
              <a:rPr lang="en-US" dirty="0"/>
              <a:t>C0 = 0.5</a:t>
            </a:r>
          </a:p>
          <a:p>
            <a:r>
              <a:rPr lang="en-US" dirty="0"/>
              <a:t>Multiplication factor (beta) 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7182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38077</TotalTime>
  <Words>801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Problem</vt:lpstr>
      <vt:lpstr> Problem Significance</vt:lpstr>
      <vt:lpstr> Current Solution</vt:lpstr>
      <vt:lpstr> Optimization approach</vt:lpstr>
      <vt:lpstr> Optimization Solution</vt:lpstr>
      <vt:lpstr> Risks</vt:lpstr>
      <vt:lpstr>Implementation</vt:lpstr>
      <vt:lpstr>Implementation</vt:lpstr>
      <vt:lpstr>Results</vt:lpstr>
      <vt:lpstr>PowerPoint Presentation</vt:lpstr>
      <vt:lpstr>PowerPoint Presentation</vt:lpstr>
      <vt:lpstr>Conclusion:</vt:lpstr>
      <vt:lpstr> Project Schedule</vt:lpstr>
      <vt:lpstr> Collaboration 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Thomas Carter</cp:lastModifiedBy>
  <cp:revision>985</cp:revision>
  <cp:lastPrinted>2016-08-09T14:57:31Z</cp:lastPrinted>
  <dcterms:created xsi:type="dcterms:W3CDTF">2013-11-01T14:42:31Z</dcterms:created>
  <dcterms:modified xsi:type="dcterms:W3CDTF">2021-04-09T12:50:38Z</dcterms:modified>
</cp:coreProperties>
</file>