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4" r:id="rId4"/>
    <p:sldId id="265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53B221-085A-41AE-A5D1-838FEED2E294}">
          <p14:sldIdLst>
            <p14:sldId id="256"/>
            <p14:sldId id="257"/>
            <p14:sldId id="264"/>
            <p14:sldId id="265"/>
            <p14:sldId id="263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5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8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4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2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5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4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at lying on a chair&#10;&#10;Description automatically generated with low confidence">
            <a:extLst>
              <a:ext uri="{FF2B5EF4-FFF2-40B4-BE49-F238E27FC236}">
                <a16:creationId xmlns:a16="http://schemas.microsoft.com/office/drawing/2014/main" id="{1812E9FE-60D3-4B0A-8EA1-339D46E64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8" r="31477" b="-2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092F7-74B1-49F4-B7CF-068F6EEC8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181581"/>
            <a:ext cx="5334000" cy="191441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800"/>
              </a:spcAft>
            </a:pPr>
            <a:endParaRPr lang="en-US" sz="2800">
              <a:solidFill>
                <a:srgbClr val="FFFFFF"/>
              </a:solidFill>
            </a:endParaRPr>
          </a:p>
          <a:p>
            <a:pPr algn="l">
              <a:spcAft>
                <a:spcPts val="800"/>
              </a:spcAft>
            </a:pPr>
            <a:r>
              <a:rPr lang="en-US" sz="2800">
                <a:solidFill>
                  <a:srgbClr val="FFFFFF"/>
                </a:solidFill>
              </a:rPr>
              <a:t>EE </a:t>
            </a:r>
            <a:r>
              <a:rPr lang="en-US" sz="2800" dirty="0">
                <a:solidFill>
                  <a:srgbClr val="FFFFFF"/>
                </a:solidFill>
              </a:rPr>
              <a:t>608 Spring 2021</a:t>
            </a:r>
          </a:p>
          <a:p>
            <a:pPr marL="0" indent="-228600" algn="l"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AABFB-999A-42F9-938A-8F854DAE6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870" y="410967"/>
            <a:ext cx="5804899" cy="34684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/>
              <a:t>Medical Care Optimization Model for Traumatic Brain Injuries</a:t>
            </a:r>
          </a:p>
        </p:txBody>
      </p:sp>
    </p:spTree>
    <p:extLst>
      <p:ext uri="{BB962C8B-B14F-4D97-AF65-F5344CB8AC3E}">
        <p14:creationId xmlns:p14="http://schemas.microsoft.com/office/powerpoint/2010/main" val="92176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BC6D4-958B-480E-AD22-B98E3220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3917"/>
            <a:ext cx="10668000" cy="15320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+mn-lt"/>
              </a:rPr>
              <a:t>The Problem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E121A4-1B52-4AB9-9149-529CCE6A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95928"/>
            <a:ext cx="10668000" cy="4008155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Traumatic Brain Injury (TBI) leads to deaths and disabilities numbering in the thousands every year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Approximately</a:t>
            </a:r>
            <a:r>
              <a:rPr lang="en-US" sz="3000" b="0" i="0" dirty="0">
                <a:solidFill>
                  <a:schemeClr val="tx1"/>
                </a:solidFill>
                <a:effectLst/>
              </a:rPr>
              <a:t> 150 Americans die from TBI-related injuries each day</a:t>
            </a:r>
            <a:endParaRPr lang="en-US" sz="3000" b="0" i="0" u="none" strike="noStrike" baseline="0" dirty="0"/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During 2014, nearly 2.87 million </a:t>
            </a:r>
            <a:r>
              <a:rPr lang="en-US" sz="3200" dirty="0" err="1">
                <a:solidFill>
                  <a:schemeClr val="tx1"/>
                </a:solidFill>
              </a:rPr>
              <a:t>TBI-EDHDs</a:t>
            </a:r>
            <a:r>
              <a:rPr lang="en-US" sz="3200" dirty="0">
                <a:solidFill>
                  <a:schemeClr val="tx1"/>
                </a:solidFill>
              </a:rPr>
              <a:t> were reported in the U.S., of which 837,000 cases were related to children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6398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9726-5BE3-46AA-B315-B1A624C7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5831"/>
            <a:ext cx="10668000" cy="1524000"/>
          </a:xfrm>
        </p:spPr>
        <p:txBody>
          <a:bodyPr/>
          <a:lstStyle/>
          <a:p>
            <a:r>
              <a:rPr lang="en-US" dirty="0"/>
              <a:t>Current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1B1E-FC11-4E95-A103-F3BEA695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87703"/>
            <a:ext cx="10668000" cy="4316381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11200" b="0" i="0" u="none" strike="noStrike" baseline="0" dirty="0"/>
              <a:t>TBIs are classified using twelve codes from the International Classification of Diseases, Ninth Edition, Clinical Modification (ICD-9-CM) and treated accordingly. A few examples of the</a:t>
            </a:r>
            <a:r>
              <a:rPr lang="en-US" sz="11200" dirty="0"/>
              <a:t> </a:t>
            </a:r>
            <a:r>
              <a:rPr lang="en-US" sz="11200" b="0" i="0" u="none" strike="noStrike" baseline="0" dirty="0"/>
              <a:t>codes are listed below:</a:t>
            </a:r>
            <a:endParaRPr lang="en-US" sz="86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US" sz="10400" b="0" i="0" u="none" strike="noStrike" baseline="0" dirty="0"/>
              <a:t>800: fracture of vault of skull </a:t>
            </a:r>
          </a:p>
          <a:p>
            <a:r>
              <a:rPr lang="en-US" sz="10400" b="0" i="0" u="none" strike="noStrike" baseline="0" dirty="0"/>
              <a:t>801: fracture of the base of skull</a:t>
            </a:r>
          </a:p>
          <a:p>
            <a:r>
              <a:rPr lang="en-US" sz="10400" b="0" i="0" u="none" strike="noStrike" baseline="0" dirty="0"/>
              <a:t>803: other and unqualified skull fractures</a:t>
            </a:r>
          </a:p>
          <a:p>
            <a:r>
              <a:rPr lang="en-US" sz="10400" b="0" i="0" u="none" strike="noStrike" baseline="0" dirty="0"/>
              <a:t>804: multiple fractures involving skull or face with other bones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F788F1-0F83-4579-978C-30E95E36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C473A3-7B73-4FBD-82A5-D8EAD965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9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4664-FC39-498E-91C0-69C459B8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F0DC-3647-4668-94F9-5F3BB6E6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52090"/>
            <a:ext cx="10668000" cy="4151993"/>
          </a:xfrm>
        </p:spPr>
        <p:txBody>
          <a:bodyPr>
            <a:normAutofit/>
          </a:bodyPr>
          <a:lstStyle/>
          <a:p>
            <a:r>
              <a:rPr lang="en-US" sz="2800" dirty="0"/>
              <a:t>Traumatic Brain Injury creates a public health concern with serious consequences that touches the lives of our family members and people living in our communities</a:t>
            </a:r>
          </a:p>
          <a:p>
            <a:r>
              <a:rPr lang="en-US" dirty="0"/>
              <a:t>Literally a</a:t>
            </a:r>
            <a:r>
              <a:rPr lang="en-US" sz="2800" dirty="0"/>
              <a:t>nyone could be affected by TBI in the duration of their lives since the major causes of TBI include unintentional falls, </a:t>
            </a:r>
            <a:r>
              <a:rPr lang="en-US" sz="2800" b="0" i="0" u="none" strike="noStrike" baseline="0" dirty="0"/>
              <a:t>being unintentionally struck by or against an object, and </a:t>
            </a:r>
            <a:r>
              <a:rPr lang="en-US" dirty="0"/>
              <a:t>car </a:t>
            </a:r>
            <a:r>
              <a:rPr lang="en-US" sz="2800" b="0" i="0" u="none" strike="noStrike" baseline="0" dirty="0"/>
              <a:t>crashes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7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504A-779E-461D-AA52-246CCB9F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62001"/>
            <a:ext cx="10668000" cy="82021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+mn-lt"/>
              </a:rPr>
              <a:t>Limitations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31EF-C5F3-4D71-B3C1-D4E95CB6F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582220"/>
            <a:ext cx="10668000" cy="451377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data does not include the people who did not look for medical help at all, or did not visit hospitals </a:t>
            </a:r>
            <a:r>
              <a:rPr lang="en-US" sz="2800">
                <a:solidFill>
                  <a:schemeClr val="tx1"/>
                </a:solidFill>
              </a:rPr>
              <a:t>and instead received </a:t>
            </a:r>
            <a:r>
              <a:rPr lang="en-US" sz="2800" dirty="0">
                <a:solidFill>
                  <a:schemeClr val="tx1"/>
                </a:solidFill>
              </a:rPr>
              <a:t>medical </a:t>
            </a:r>
            <a:r>
              <a:rPr lang="en-US" sz="2800">
                <a:solidFill>
                  <a:schemeClr val="tx1"/>
                </a:solidFill>
              </a:rPr>
              <a:t>help from one of </a:t>
            </a:r>
            <a:r>
              <a:rPr lang="en-US" sz="2800" dirty="0">
                <a:solidFill>
                  <a:schemeClr val="tx1"/>
                </a:solidFill>
              </a:rPr>
              <a:t>the following providers: </a:t>
            </a:r>
            <a:r>
              <a:rPr lang="en-US" sz="2800" b="0" i="0" u="none" strike="noStrike" baseline="0" dirty="0">
                <a:latin typeface="BentonSans"/>
              </a:rPr>
              <a:t>primary care, </a:t>
            </a:r>
            <a:r>
              <a:rPr lang="en-US" sz="2800" b="0" i="0" u="none" strike="noStrike" baseline="0">
                <a:latin typeface="BentonSans"/>
              </a:rPr>
              <a:t>urgent care or </a:t>
            </a:r>
            <a:r>
              <a:rPr lang="en-US" sz="2800" b="0" i="0" u="none" strike="noStrike" baseline="0" dirty="0">
                <a:latin typeface="BentonSans"/>
              </a:rPr>
              <a:t>specialty care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data does not provide detailed information regarding the treatments of the most common causes of TBIs leading to death, such as intended self-harm, unplanned falls, and motor vehicle crashes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b="0" i="0" u="none" strike="noStrike" baseline="0" dirty="0">
              <a:latin typeface="Benton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b="0" i="0" u="none" strike="noStrike" baseline="0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7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E34-1DC1-4C77-8069-041B1898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46580"/>
            <a:ext cx="10668000" cy="124317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Data Collected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554B0AE-758C-45FD-A45F-A60E2E6BD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35640"/>
            <a:ext cx="10668000" cy="4768298"/>
          </a:xfrm>
        </p:spPr>
      </p:pic>
    </p:spTree>
    <p:extLst>
      <p:ext uri="{BB962C8B-B14F-4D97-AF65-F5344CB8AC3E}">
        <p14:creationId xmlns:p14="http://schemas.microsoft.com/office/powerpoint/2010/main" val="179416836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3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7A52C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276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BentonSans</vt:lpstr>
      <vt:lpstr>PebbleVTI</vt:lpstr>
      <vt:lpstr>Medical Care Optimization Model for Traumatic Brain Injuries</vt:lpstr>
      <vt:lpstr>The Problem</vt:lpstr>
      <vt:lpstr>Current Approaches</vt:lpstr>
      <vt:lpstr>Innovation</vt:lpstr>
      <vt:lpstr>Who Cares?</vt:lpstr>
      <vt:lpstr>Limitations</vt:lpstr>
      <vt:lpstr>The Data Collected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Care Optimization for    Traumatic Brain    Injuries</dc:title>
  <dc:creator>Thomas Carter</dc:creator>
  <cp:lastModifiedBy>Thomas Carter</cp:lastModifiedBy>
  <cp:revision>55</cp:revision>
  <dcterms:created xsi:type="dcterms:W3CDTF">2021-04-09T16:31:55Z</dcterms:created>
  <dcterms:modified xsi:type="dcterms:W3CDTF">2021-04-29T20:20:31Z</dcterms:modified>
</cp:coreProperties>
</file>