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57" r:id="rId11"/>
    <p:sldId id="259" r:id="rId12"/>
    <p:sldId id="261" r:id="rId13"/>
    <p:sldId id="262" r:id="rId14"/>
    <p:sldId id="269" r:id="rId15"/>
    <p:sldId id="264" r:id="rId16"/>
    <p:sldId id="267" r:id="rId17"/>
    <p:sldId id="272" r:id="rId18"/>
    <p:sldId id="274" r:id="rId19"/>
    <p:sldId id="273" r:id="rId20"/>
    <p:sldId id="268" r:id="rId21"/>
    <p:sldId id="271" r:id="rId22"/>
    <p:sldId id="270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72" d="100"/>
          <a:sy n="72" d="100"/>
        </p:scale>
        <p:origin x="12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1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emf"/><Relationship Id="rId4" Type="http://schemas.openxmlformats.org/officeDocument/2006/relationships/image" Target="../media/image1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emf"/><Relationship Id="rId5" Type="http://schemas.openxmlformats.org/officeDocument/2006/relationships/image" Target="../media/image1.jp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7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889" y="1314887"/>
            <a:ext cx="8922094" cy="1648865"/>
          </a:xfrm>
        </p:spPr>
        <p:txBody>
          <a:bodyPr/>
          <a:lstStyle/>
          <a:p>
            <a:r>
              <a:rPr lang="en-US" dirty="0"/>
              <a:t>Optimization of Cell Tower Distribution for Extending Drone Coverage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5889" y="2638082"/>
            <a:ext cx="3845138" cy="1256167"/>
          </a:xfrm>
        </p:spPr>
        <p:txBody>
          <a:bodyPr/>
          <a:lstStyle/>
          <a:p>
            <a:r>
              <a:rPr lang="en-US" sz="2000" i="1" kern="0" dirty="0">
                <a:solidFill>
                  <a:srgbClr val="000000"/>
                </a:solidFill>
                <a:sym typeface="Arial"/>
              </a:rPr>
              <a:t>Ismet </a:t>
            </a:r>
            <a:r>
              <a:rPr lang="en-US" sz="2000" i="1" kern="0" dirty="0" err="1">
                <a:solidFill>
                  <a:srgbClr val="000000"/>
                </a:solidFill>
                <a:sym typeface="Arial"/>
              </a:rPr>
              <a:t>Celik</a:t>
            </a:r>
            <a:r>
              <a:rPr lang="en-US" sz="2000" i="1" kern="0" dirty="0">
                <a:solidFill>
                  <a:srgbClr val="000000"/>
                </a:solidFill>
                <a:sym typeface="Arial"/>
              </a:rPr>
              <a:t> (10472265)</a:t>
            </a:r>
          </a:p>
          <a:p>
            <a:r>
              <a:rPr lang="en-US" sz="2000" i="1" kern="0" dirty="0">
                <a:solidFill>
                  <a:srgbClr val="000000"/>
                </a:solidFill>
                <a:sym typeface="Arial"/>
              </a:rPr>
              <a:t>Namadev Narne (10457631)</a:t>
            </a:r>
          </a:p>
          <a:p>
            <a:r>
              <a:rPr lang="en-US" sz="2000" i="1" kern="0" dirty="0" err="1">
                <a:solidFill>
                  <a:srgbClr val="000000"/>
                </a:solidFill>
                <a:sym typeface="Arial"/>
              </a:rPr>
              <a:t>Rituraj</a:t>
            </a:r>
            <a:r>
              <a:rPr lang="en-US" sz="2000" i="1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sym typeface="Arial"/>
              </a:rPr>
              <a:t>Gaikawad</a:t>
            </a:r>
            <a:r>
              <a:rPr lang="en-US" sz="2000" i="1" kern="0">
                <a:solidFill>
                  <a:srgbClr val="000000"/>
                </a:solidFill>
                <a:sym typeface="Arial"/>
              </a:rPr>
              <a:t>(10455838)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41857-BD5D-4F5D-BB73-B2DF250711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76ED-5A6C-4B0C-8ABD-353C9EE469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b="1" u="sng" dirty="0"/>
              <a:t>Iteration 2: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Iteration 3(final output):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E6A62-5B25-4E34-9C17-511997A8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(contd.)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42A28-C069-4282-A393-9C46DD38EB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F5838F-449B-46B5-ACB8-8DE9F2E7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6" y="2033793"/>
            <a:ext cx="8405121" cy="1557419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A0B3CB-D57F-4E20-AEE4-C4D143E6A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6" y="4071026"/>
            <a:ext cx="8405120" cy="19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4B469-55B3-48F2-BCD0-D480AB3BEB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DD10-36CA-4881-BC1F-50879B582D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742181"/>
            <a:ext cx="8691562" cy="4702356"/>
          </a:xfrm>
        </p:spPr>
        <p:txBody>
          <a:bodyPr/>
          <a:lstStyle/>
          <a:p>
            <a:r>
              <a:rPr lang="en-US" dirty="0"/>
              <a:t>Graph of Budget vs Percentage of Population covered: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 of Number of Towers vs Percentage of Population covered: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F1F0E9-2557-4F8A-8BA1-B6545EAB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06318"/>
            <a:ext cx="7303340" cy="5358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E6917C-9E64-43EE-B90F-F6168D7B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1145106"/>
            <a:ext cx="6453809" cy="228825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E0ECB26-6837-4F1B-8AE9-308512CF5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3843130"/>
            <a:ext cx="6649672" cy="24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CDC65-E9E6-4486-B5B3-A347A6FEF5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CA486-E19E-4BFF-9E95-44E279C314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r>
              <a:rPr lang="en-US" dirty="0"/>
              <a:t>In our model we assumed the budget to construct a tower at a location, with increase in the budget backup towers can be designed to the faulty ones.</a:t>
            </a:r>
          </a:p>
          <a:p>
            <a:r>
              <a:rPr lang="en-US" dirty="0"/>
              <a:t>The proposed model can be developed using Real-Time data from various Wireless Companies for designing and using the towers.  </a:t>
            </a:r>
          </a:p>
          <a:p>
            <a:r>
              <a:rPr lang="en-US" dirty="0"/>
              <a:t>Further Improvements can be done by incorporating more constraints associated in the Drone operation such as the permeability of the materials of the building, weather conditions,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8760-949D-4CD1-AA85-8F718D8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70D02-7CF8-41DB-B016-0D671CCA7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DB1A8-8ABC-4463-8864-05D1A3DA23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6ABF-5995-40AD-8D01-A63567AF4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r>
              <a:rPr lang="en-US" dirty="0"/>
              <a:t>ZOOM meetings and conference calls were thoroughly used for communication and collaboration between the group members.</a:t>
            </a:r>
          </a:p>
          <a:p>
            <a:r>
              <a:rPr lang="en-US" dirty="0"/>
              <a:t>Google Slides was used to create the presentation.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770B7-E141-4165-ADB4-EC3FE73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Collabration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F73F0-38DB-4F9F-9C0E-0FE47DE0E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0E7B5-0489-4D4D-944C-434094960D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EC347-A3EC-4D81-8C23-FE64C430E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effectLst/>
              </a:rPr>
              <a:t>“Cell Tower Coverage.” </a:t>
            </a:r>
            <a:r>
              <a:rPr lang="en-US" i="1" dirty="0" err="1">
                <a:effectLst/>
              </a:rPr>
              <a:t>cell_tower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Gurobi</a:t>
            </a:r>
            <a:r>
              <a:rPr lang="en-US" dirty="0">
                <a:effectLst/>
              </a:rPr>
              <a:t> Optimization, gurobi.github.io/modeling-	examples/</a:t>
            </a:r>
            <a:r>
              <a:rPr lang="en-US" dirty="0" err="1">
                <a:effectLst/>
              </a:rPr>
              <a:t>cell_tower_coverage</a:t>
            </a:r>
            <a:r>
              <a:rPr lang="en-US" dirty="0">
                <a:effectLst/>
              </a:rPr>
              <a:t>/cell_tower.html. 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>
                <a:effectLst/>
              </a:rPr>
              <a:t>“Manhattan Neighborhoods by Population.” </a:t>
            </a:r>
            <a:r>
              <a:rPr lang="en-US" i="1" dirty="0" err="1">
                <a:effectLst/>
              </a:rPr>
              <a:t>WorldAtlas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WorldAtlas</a:t>
            </a:r>
            <a:r>
              <a:rPr lang="en-US" dirty="0">
                <a:effectLst/>
              </a:rPr>
              <a:t>, 	worldatlas.com/articles/manhattan-neighborhoods-by-population.html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ChargeUp</a:t>
            </a:r>
            <a:r>
              <a:rPr lang="en-US" dirty="0">
                <a:effectLst/>
              </a:rPr>
              <a:t>.”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Ccubc</a:t>
            </a:r>
            <a:r>
              <a:rPr lang="en-US" dirty="0">
                <a:effectLst/>
              </a:rPr>
              <a:t>, </a:t>
            </a:r>
            <a:r>
              <a:rPr lang="en-US" dirty="0"/>
              <a:t>https://github.com/ccubc/ChargeUp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334A5-F687-429F-9B0D-712B1D5B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36DCC-CCFD-42A6-821A-A8686E10B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5725" y="1709351"/>
            <a:ext cx="4751318" cy="438454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drones have a flight range of 50 meters to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kilometres (about the cruising altitude of a commercial jet)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considering various factors such as obstacles, payload, weather and frequency interference.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Cell Towers could be placed to cover the Manhattan area to increase the flight range of the drones.</a:t>
            </a:r>
          </a:p>
          <a:p>
            <a:r>
              <a:rPr lang="en-US" dirty="0"/>
              <a:t>With a strong signal from the towers, drones will be able to extend their flight range and  deliver more packages.</a:t>
            </a:r>
          </a:p>
          <a:p>
            <a:r>
              <a:rPr lang="en-US" dirty="0"/>
              <a:t>Improving the range of the cell tower can be further used for crime detection and surveillance over a larger population of people.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56105C6-7A69-4A31-9A1F-9DFD2AEB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2" y="1709351"/>
            <a:ext cx="4221231" cy="46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F931-F938-4A18-9D46-9A48B32C1B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F2E0B-8DAD-456A-B841-8C28FE2B86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r>
              <a:rPr lang="en-US" dirty="0"/>
              <a:t>Drones might use by major security forces (NYPD) for crime detection and surveillance over the major cities.</a:t>
            </a:r>
          </a:p>
          <a:p>
            <a:r>
              <a:rPr lang="en-US" dirty="0"/>
              <a:t>Many companies such as Amazon, UPS etc. are considering to deliver packages by using drones in near future.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9982D-9837-4F69-B750-D79C3E1B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77C22-FB14-4401-9503-616A574F7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247ED-B08D-4406-ACB0-75C8108A4A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B699-AE92-4402-B2E4-3450122213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approach we  build a network of towers by choosing their locations and numbers over Manhattan. These towers will be used for covering maximum population. In order to achieve that, we will use MIXED-INTEGER LINEAR PROGRAMING model to choose locations to build cell towers.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CD9E06-D513-42EE-8437-830E170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6B3C-489E-406F-8A01-01535E745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A6202-1496-40BA-B7F1-DCE4A287E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29C3-6F6F-4B98-A2A9-D0BC239853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2D1377-4AA6-4A7E-85AD-2D5AFDA4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6574B-0391-4624-B93B-19818D4E4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19EB6F-B3A4-4662-89F9-27F49B21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1456270"/>
            <a:ext cx="5457825" cy="153352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6C2435-9886-409B-8610-1827566A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2989795"/>
            <a:ext cx="4876800" cy="1704975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D3E11196-3AE0-491D-A247-D26428B5B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4694770"/>
            <a:ext cx="8505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4733E-3342-4549-B59E-5B3AD9AE60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B34A5-95E5-40C4-B6A4-6F80096B95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3B534-62C9-4C19-B38C-FDB587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83E52-2603-4F6C-BAFD-D30CF5F09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563D9CE-60B7-4279-8AC0-6483D361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1414163"/>
            <a:ext cx="8691561" cy="46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59030-A007-41BC-98D8-4ADC0ECD6B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79DE-8C39-41DF-88FD-FD2C2156CD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691561" cy="4384542"/>
          </a:xfrm>
        </p:spPr>
        <p:txBody>
          <a:bodyPr/>
          <a:lstStyle/>
          <a:p>
            <a:r>
              <a:rPr lang="en-US" dirty="0"/>
              <a:t>Extracted the neighborhoods and the population of Manhattan from [2]</a:t>
            </a:r>
          </a:p>
          <a:p>
            <a:r>
              <a:rPr lang="en-US" dirty="0"/>
              <a:t>Budgets for building the towers are assumed.</a:t>
            </a:r>
          </a:p>
          <a:p>
            <a:r>
              <a:rPr lang="en-US" dirty="0"/>
              <a:t>Population and possible Tower location to cover the neighborhoods is as follows: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53C1E-A564-4929-8098-2859D6D6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E1EC6-E1BD-4DDA-A696-974915FAD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B12D1-7552-4EB5-A314-C9555086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4" y="3065192"/>
            <a:ext cx="8315325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2462D-836F-4C70-903E-C67B6517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3835153"/>
            <a:ext cx="8934197" cy="25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9FD80-609E-4542-B678-E15509FDB7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5BCA-37E0-4896-A909-F016BE02C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dirty="0"/>
              <a:t>As from the result obtained from Algorithm three towers gives us the total coverage of the people.</a:t>
            </a:r>
          </a:p>
          <a:p>
            <a:r>
              <a:rPr lang="en-US" dirty="0"/>
              <a:t> When one of the tower malfunctions the entire the operation is disrupted as there are no backup options.</a:t>
            </a:r>
          </a:p>
          <a:p>
            <a:r>
              <a:rPr lang="en-US" dirty="0"/>
              <a:t>This will have a great effect on the efficiency of the entire system.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3048D-E657-4962-A287-5AB91977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4B1A5-D607-41AC-807C-840859D9F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1F593-57C1-4B39-B44D-D4E917A4A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FF14-5680-4664-B087-1513ED4385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795961" cy="4384542"/>
          </a:xfrm>
        </p:spPr>
        <p:txBody>
          <a:bodyPr/>
          <a:lstStyle/>
          <a:p>
            <a:r>
              <a:rPr lang="en-US" dirty="0"/>
              <a:t>With this Model our Algorithm maximize the covered population and location to build the tower along with budget consideration.</a:t>
            </a:r>
          </a:p>
          <a:p>
            <a:r>
              <a:rPr lang="en-US" dirty="0"/>
              <a:t>We implemented our algorithm with budgets $5M, $10M, $15M and assumed the cost of $5M to construct a single tower, you can see our outputs in the pictures attached below and </a:t>
            </a:r>
            <a:r>
              <a:rPr lang="en-US"/>
              <a:t>in the </a:t>
            </a:r>
            <a:r>
              <a:rPr lang="en-US" dirty="0"/>
              <a:t>next slides.</a:t>
            </a:r>
          </a:p>
          <a:p>
            <a:r>
              <a:rPr lang="en-US" b="1" u="sng" dirty="0"/>
              <a:t>Iteration 1: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26080-4444-4E91-9413-690DC36D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6F523-5AAA-446D-AAA3-29C9D031B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161C85D-9D6A-4F64-BFA3-45E6F18C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3769001"/>
            <a:ext cx="8328093" cy="12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31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38211</TotalTime>
  <Words>614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Problem Description</vt:lpstr>
      <vt:lpstr>Problem Significance</vt:lpstr>
      <vt:lpstr>Innovation</vt:lpstr>
      <vt:lpstr>Optimization Model</vt:lpstr>
      <vt:lpstr>Optimization Model</vt:lpstr>
      <vt:lpstr>Implementation</vt:lpstr>
      <vt:lpstr>Risk</vt:lpstr>
      <vt:lpstr>Conclusion</vt:lpstr>
      <vt:lpstr>Conclusion (contd.)</vt:lpstr>
      <vt:lpstr>Results</vt:lpstr>
      <vt:lpstr>Future Work</vt:lpstr>
      <vt:lpstr>Collabration</vt:lpstr>
      <vt:lpstr>References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Namdev Narne</cp:lastModifiedBy>
  <cp:revision>976</cp:revision>
  <cp:lastPrinted>2016-08-09T14:57:31Z</cp:lastPrinted>
  <dcterms:created xsi:type="dcterms:W3CDTF">2013-11-01T14:42:31Z</dcterms:created>
  <dcterms:modified xsi:type="dcterms:W3CDTF">2021-05-14T12:12:31Z</dcterms:modified>
</cp:coreProperties>
</file>