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5"/>
  </p:notesMasterIdLst>
  <p:handoutMasterIdLst>
    <p:handoutMasterId r:id="rId26"/>
  </p:handoutMasterIdLst>
  <p:sldIdLst>
    <p:sldId id="256" r:id="rId10"/>
    <p:sldId id="257" r:id="rId11"/>
    <p:sldId id="259" r:id="rId12"/>
    <p:sldId id="261" r:id="rId13"/>
    <p:sldId id="262" r:id="rId14"/>
    <p:sldId id="269" r:id="rId15"/>
    <p:sldId id="264" r:id="rId16"/>
    <p:sldId id="267" r:id="rId17"/>
    <p:sldId id="272" r:id="rId18"/>
    <p:sldId id="274" r:id="rId19"/>
    <p:sldId id="273" r:id="rId20"/>
    <p:sldId id="268" r:id="rId21"/>
    <p:sldId id="271" r:id="rId22"/>
    <p:sldId id="270"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43" autoAdjust="0"/>
    <p:restoredTop sz="99728" autoAdjust="0"/>
  </p:normalViewPr>
  <p:slideViewPr>
    <p:cSldViewPr snapToGrid="0">
      <p:cViewPr varScale="1">
        <p:scale>
          <a:sx n="86" d="100"/>
          <a:sy n="86" d="100"/>
        </p:scale>
        <p:origin x="1267"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5/13/2021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3.emf"/><Relationship Id="rId4" Type="http://schemas.openxmlformats.org/officeDocument/2006/relationships/slideLayout" Target="../slideLayouts/slideLayout12.xml"/><Relationship Id="rId9" Type="http://schemas.openxmlformats.org/officeDocument/2006/relationships/image" Target="../media/image1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18.xml"/><Relationship Id="rId5" Type="http://schemas.openxmlformats.org/officeDocument/2006/relationships/image" Target="../media/image3.emf"/><Relationship Id="rId4"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image" Target="../media/image1.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21.xml"/><Relationship Id="rId5" Type="http://schemas.openxmlformats.org/officeDocument/2006/relationships/image" Target="../media/image3.emf"/><Relationship Id="rId4" Type="http://schemas.openxmlformats.org/officeDocument/2006/relationships/image" Target="../media/image1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3.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jp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27.xml"/><Relationship Id="rId7" Type="http://schemas.openxmlformats.org/officeDocument/2006/relationships/image" Target="../media/image12.emf"/><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jpg"/><Relationship Id="rId5" Type="http://schemas.openxmlformats.org/officeDocument/2006/relationships/theme" Target="../theme/theme8.xml"/><Relationship Id="rId4" Type="http://schemas.openxmlformats.org/officeDocument/2006/relationships/slideLayout" Target="../slideLayouts/slideLayout2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9.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alphaModFix amt="75000"/>
            <a:lum/>
          </a:blip>
          <a:srcRect/>
          <a:stretch>
            <a:fillRect l="-14000" r="-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75000"/>
            <a:lum/>
          </a:blip>
          <a:srcRect/>
          <a:stretch>
            <a:fillRect l="-14000" r="-14000"/>
          </a:stretch>
        </a:blipFill>
        <a:effectLst/>
      </p:bgPr>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9"/>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10"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alphaModFix amt="75000"/>
            <a:lum/>
          </a:blip>
          <a:srcRect/>
          <a:stretch>
            <a:fillRect l="-14000" r="-14000"/>
          </a:stretch>
        </a:blipFill>
        <a:effectLst/>
      </p:bgPr>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75000"/>
            <a:lum/>
          </a:blip>
          <a:srcRect/>
          <a:stretch>
            <a:fillRect l="-14000" r="-14000"/>
          </a:stretch>
        </a:blipFill>
        <a:effectLst/>
      </p:bgPr>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4"/>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alphaModFix amt="75000"/>
            <a:lum/>
          </a:blip>
          <a:srcRect/>
          <a:stretch>
            <a:fillRect l="-14000" r="-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75000"/>
            <a:lum/>
          </a:blip>
          <a:srcRect/>
          <a:stretch>
            <a:fillRect l="-14000" r="-14000"/>
          </a:stretch>
        </a:blipFill>
        <a:effectLst/>
      </p:bgPr>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4"/>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alphaModFix amt="75000"/>
            <a:lum/>
          </a:blip>
          <a:srcRect/>
          <a:stretch>
            <a:fillRect l="-14000" r="-14000"/>
          </a:stretch>
        </a:blipFill>
        <a:effectLst/>
      </p:bgPr>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alphaModFix amt="75000"/>
            <a:lum/>
          </a:blip>
          <a:srcRect/>
          <a:stretch>
            <a:fillRect l="-14000" r="-14000"/>
          </a:stretch>
        </a:blipFill>
        <a:effectLst/>
      </p:bgPr>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7"/>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8"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75000"/>
            <a:lum/>
          </a:blip>
          <a:srcRect/>
          <a:stretch>
            <a:fillRect l="-14000" r="-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0.xml"/><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15889" y="1314887"/>
            <a:ext cx="8922094" cy="1648865"/>
          </a:xfrm>
        </p:spPr>
        <p:txBody>
          <a:bodyPr/>
          <a:lstStyle/>
          <a:p>
            <a:r>
              <a:rPr lang="en-US" dirty="0"/>
              <a:t>Optimization of Cell Tower Distribution for Extending Drone Coverage</a:t>
            </a:r>
          </a:p>
        </p:txBody>
      </p:sp>
      <p:sp>
        <p:nvSpPr>
          <p:cNvPr id="4" name="Text Placeholder 3"/>
          <p:cNvSpPr>
            <a:spLocks noGrp="1"/>
          </p:cNvSpPr>
          <p:nvPr>
            <p:ph type="body" sz="quarter" idx="14"/>
          </p:nvPr>
        </p:nvSpPr>
        <p:spPr>
          <a:xfrm>
            <a:off x="115889" y="2638082"/>
            <a:ext cx="3845138" cy="1256167"/>
          </a:xfrm>
        </p:spPr>
        <p:txBody>
          <a:bodyPr/>
          <a:lstStyle/>
          <a:p>
            <a:r>
              <a:rPr lang="en-US" sz="2000" i="1" kern="0" dirty="0">
                <a:solidFill>
                  <a:srgbClr val="000000"/>
                </a:solidFill>
                <a:sym typeface="Arial"/>
              </a:rPr>
              <a:t>Ismet </a:t>
            </a:r>
            <a:r>
              <a:rPr lang="en-US" sz="2000" i="1" kern="0" dirty="0" err="1">
                <a:solidFill>
                  <a:srgbClr val="000000"/>
                </a:solidFill>
                <a:sym typeface="Arial"/>
              </a:rPr>
              <a:t>Celik</a:t>
            </a:r>
            <a:endParaRPr lang="en-US" sz="2000" i="1" kern="0" dirty="0">
              <a:solidFill>
                <a:srgbClr val="000000"/>
              </a:solidFill>
              <a:sym typeface="Arial"/>
            </a:endParaRPr>
          </a:p>
          <a:p>
            <a:r>
              <a:rPr lang="en-US" sz="2000" i="1" kern="0" dirty="0">
                <a:solidFill>
                  <a:srgbClr val="000000"/>
                </a:solidFill>
                <a:sym typeface="Arial"/>
              </a:rPr>
              <a:t>Namadev Narne</a:t>
            </a:r>
          </a:p>
          <a:p>
            <a:r>
              <a:rPr lang="en-US" sz="2000" i="1" kern="0" dirty="0" err="1">
                <a:solidFill>
                  <a:srgbClr val="000000"/>
                </a:solidFill>
                <a:sym typeface="Arial"/>
              </a:rPr>
              <a:t>Rituraj</a:t>
            </a:r>
            <a:r>
              <a:rPr lang="en-US" sz="2000" i="1" kern="0" dirty="0">
                <a:solidFill>
                  <a:srgbClr val="000000"/>
                </a:solidFill>
                <a:sym typeface="Arial"/>
              </a:rPr>
              <a:t> </a:t>
            </a:r>
            <a:r>
              <a:rPr lang="en-US" sz="2000" i="1" kern="0" dirty="0" err="1">
                <a:solidFill>
                  <a:srgbClr val="000000"/>
                </a:solidFill>
                <a:sym typeface="Arial"/>
              </a:rPr>
              <a:t>Gaikawad</a:t>
            </a:r>
            <a:endParaRPr lang="en-US" dirty="0"/>
          </a:p>
        </p:txBody>
      </p:sp>
    </p:spTree>
    <p:extLst>
      <p:ext uri="{BB962C8B-B14F-4D97-AF65-F5344CB8AC3E}">
        <p14:creationId xmlns:p14="http://schemas.microsoft.com/office/powerpoint/2010/main" val="9127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A41857-BD5D-4F5D-BB73-B2DF2507113C}"/>
              </a:ext>
            </a:extLst>
          </p:cNvPr>
          <p:cNvSpPr>
            <a:spLocks noGrp="1"/>
          </p:cNvSpPr>
          <p:nvPr>
            <p:ph type="sldNum" sz="quarter" idx="15"/>
          </p:nvPr>
        </p:nvSpPr>
        <p:spPr/>
        <p:txBody>
          <a:bodyPr/>
          <a:lstStyle/>
          <a:p>
            <a:fld id="{12342C3A-DD85-7843-B416-BD52AB030D59}" type="slidenum">
              <a:rPr lang="en-US" smtClean="0"/>
              <a:pPr/>
              <a:t>10</a:t>
            </a:fld>
            <a:endParaRPr lang="en-US" dirty="0"/>
          </a:p>
        </p:txBody>
      </p:sp>
      <p:sp>
        <p:nvSpPr>
          <p:cNvPr id="3" name="Text Placeholder 2">
            <a:extLst>
              <a:ext uri="{FF2B5EF4-FFF2-40B4-BE49-F238E27FC236}">
                <a16:creationId xmlns:a16="http://schemas.microsoft.com/office/drawing/2014/main" id="{F24576ED-5A6C-4B0C-8ABD-353C9EE469EA}"/>
              </a:ext>
            </a:extLst>
          </p:cNvPr>
          <p:cNvSpPr>
            <a:spLocks noGrp="1"/>
          </p:cNvSpPr>
          <p:nvPr>
            <p:ph type="body" sz="quarter" idx="12"/>
          </p:nvPr>
        </p:nvSpPr>
        <p:spPr>
          <a:xfrm>
            <a:off x="227013" y="1709351"/>
            <a:ext cx="8691562" cy="4384542"/>
          </a:xfrm>
        </p:spPr>
        <p:txBody>
          <a:bodyPr/>
          <a:lstStyle/>
          <a:p>
            <a:r>
              <a:rPr lang="en-US" b="1" u="sng" dirty="0"/>
              <a:t>Iteration 2:</a:t>
            </a:r>
          </a:p>
          <a:p>
            <a:endParaRPr lang="en-US" dirty="0"/>
          </a:p>
          <a:p>
            <a:endParaRPr lang="en-US" dirty="0"/>
          </a:p>
          <a:p>
            <a:endParaRPr lang="en-US" dirty="0"/>
          </a:p>
          <a:p>
            <a:endParaRPr lang="en-US" dirty="0"/>
          </a:p>
          <a:p>
            <a:r>
              <a:rPr lang="en-US" b="1" u="sng" dirty="0"/>
              <a:t>Iteration 3(final output):</a:t>
            </a:r>
          </a:p>
          <a:p>
            <a:pPr marL="0" indent="0">
              <a:buNone/>
            </a:pPr>
            <a:endParaRPr lang="en-US" dirty="0"/>
          </a:p>
        </p:txBody>
      </p:sp>
      <p:sp>
        <p:nvSpPr>
          <p:cNvPr id="4" name="Title 3">
            <a:extLst>
              <a:ext uri="{FF2B5EF4-FFF2-40B4-BE49-F238E27FC236}">
                <a16:creationId xmlns:a16="http://schemas.microsoft.com/office/drawing/2014/main" id="{F55E6A62-5B25-4E34-9C17-511997A8AA01}"/>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82C42A28-C069-4282-A393-9C46DD38EBDE}"/>
              </a:ext>
            </a:extLst>
          </p:cNvPr>
          <p:cNvSpPr>
            <a:spLocks noGrp="1"/>
          </p:cNvSpPr>
          <p:nvPr>
            <p:ph type="body" sz="quarter" idx="13"/>
          </p:nvPr>
        </p:nvSpPr>
        <p:spPr/>
        <p:txBody>
          <a:bodyPr/>
          <a:lstStyle/>
          <a:p>
            <a:endParaRPr lang="en-US"/>
          </a:p>
        </p:txBody>
      </p:sp>
      <p:pic>
        <p:nvPicPr>
          <p:cNvPr id="8" name="Picture 7" descr="Graphical user interface, text, application&#10;&#10;Description automatically generated">
            <a:extLst>
              <a:ext uri="{FF2B5EF4-FFF2-40B4-BE49-F238E27FC236}">
                <a16:creationId xmlns:a16="http://schemas.microsoft.com/office/drawing/2014/main" id="{28F5838F-449B-46B5-ACB8-8DE9F2E79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66" y="2033793"/>
            <a:ext cx="8405121" cy="1557419"/>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0BA0B3CB-D57F-4E20-AEE4-C4D143E6AF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66" y="4071026"/>
            <a:ext cx="8405120" cy="1967673"/>
          </a:xfrm>
          <a:prstGeom prst="rect">
            <a:avLst/>
          </a:prstGeom>
        </p:spPr>
      </p:pic>
    </p:spTree>
    <p:extLst>
      <p:ext uri="{BB962C8B-B14F-4D97-AF65-F5344CB8AC3E}">
        <p14:creationId xmlns:p14="http://schemas.microsoft.com/office/powerpoint/2010/main" val="190334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74B469-55B3-48F2-BCD0-D480AB3BEB88}"/>
              </a:ext>
            </a:extLst>
          </p:cNvPr>
          <p:cNvSpPr>
            <a:spLocks noGrp="1"/>
          </p:cNvSpPr>
          <p:nvPr>
            <p:ph type="sldNum" sz="quarter" idx="15"/>
          </p:nvPr>
        </p:nvSpPr>
        <p:spPr/>
        <p:txBody>
          <a:bodyPr/>
          <a:lstStyle/>
          <a:p>
            <a:fld id="{12342C3A-DD85-7843-B416-BD52AB030D59}" type="slidenum">
              <a:rPr lang="en-US" smtClean="0"/>
              <a:pPr/>
              <a:t>11</a:t>
            </a:fld>
            <a:endParaRPr lang="en-US" dirty="0"/>
          </a:p>
        </p:txBody>
      </p:sp>
      <p:sp>
        <p:nvSpPr>
          <p:cNvPr id="3" name="Text Placeholder 2">
            <a:extLst>
              <a:ext uri="{FF2B5EF4-FFF2-40B4-BE49-F238E27FC236}">
                <a16:creationId xmlns:a16="http://schemas.microsoft.com/office/drawing/2014/main" id="{CCB4DD10-36CA-4881-BC1F-50879B582DD5}"/>
              </a:ext>
            </a:extLst>
          </p:cNvPr>
          <p:cNvSpPr>
            <a:spLocks noGrp="1"/>
          </p:cNvSpPr>
          <p:nvPr>
            <p:ph type="body" sz="quarter" idx="12"/>
          </p:nvPr>
        </p:nvSpPr>
        <p:spPr>
          <a:xfrm>
            <a:off x="227013" y="742181"/>
            <a:ext cx="8691562" cy="4702356"/>
          </a:xfrm>
        </p:spPr>
        <p:txBody>
          <a:bodyPr/>
          <a:lstStyle/>
          <a:p>
            <a:r>
              <a:rPr lang="en-US" dirty="0"/>
              <a:t>Graph of Budget vs Percentage of Population covered:</a:t>
            </a:r>
          </a:p>
          <a:p>
            <a:endParaRPr lang="en-US" dirty="0"/>
          </a:p>
          <a:p>
            <a:endParaRPr lang="en-US" dirty="0"/>
          </a:p>
          <a:p>
            <a:endParaRPr lang="en-US" dirty="0"/>
          </a:p>
          <a:p>
            <a:endParaRPr lang="en-US" dirty="0"/>
          </a:p>
          <a:p>
            <a:endParaRPr lang="en-US" dirty="0"/>
          </a:p>
          <a:p>
            <a:endParaRPr lang="en-US" dirty="0"/>
          </a:p>
          <a:p>
            <a:r>
              <a:rPr lang="en-US" dirty="0"/>
              <a:t>Graph of Number of Towers vs Percentage of Population covered:</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dirty="0"/>
              <a:t> </a:t>
            </a:r>
          </a:p>
        </p:txBody>
      </p:sp>
      <p:sp>
        <p:nvSpPr>
          <p:cNvPr id="4" name="Title 3">
            <a:extLst>
              <a:ext uri="{FF2B5EF4-FFF2-40B4-BE49-F238E27FC236}">
                <a16:creationId xmlns:a16="http://schemas.microsoft.com/office/drawing/2014/main" id="{66F1F0E9-2557-4F8A-8BA1-B6545EAB6BE1}"/>
              </a:ext>
            </a:extLst>
          </p:cNvPr>
          <p:cNvSpPr>
            <a:spLocks noGrp="1"/>
          </p:cNvSpPr>
          <p:nvPr>
            <p:ph type="title"/>
          </p:nvPr>
        </p:nvSpPr>
        <p:spPr>
          <a:xfrm>
            <a:off x="227013" y="206318"/>
            <a:ext cx="7303340" cy="535863"/>
          </a:xfrm>
        </p:spPr>
        <p:txBody>
          <a:bodyPr/>
          <a:lstStyle/>
          <a:p>
            <a:endParaRPr lang="en-US" dirty="0"/>
          </a:p>
        </p:txBody>
      </p:sp>
      <p:pic>
        <p:nvPicPr>
          <p:cNvPr id="7" name="Picture 6" descr="Chart, bar chart&#10;&#10;Description automatically generated">
            <a:extLst>
              <a:ext uri="{FF2B5EF4-FFF2-40B4-BE49-F238E27FC236}">
                <a16:creationId xmlns:a16="http://schemas.microsoft.com/office/drawing/2014/main" id="{EBE6917C-9E64-43EE-B90F-F6168D7B1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69" y="1145106"/>
            <a:ext cx="6453809" cy="2288258"/>
          </a:xfrm>
          <a:prstGeom prst="rect">
            <a:avLst/>
          </a:prstGeom>
        </p:spPr>
      </p:pic>
      <p:pic>
        <p:nvPicPr>
          <p:cNvPr id="10" name="Picture 9" descr="Chart, bar chart&#10;&#10;Description automatically generated">
            <a:extLst>
              <a:ext uri="{FF2B5EF4-FFF2-40B4-BE49-F238E27FC236}">
                <a16:creationId xmlns:a16="http://schemas.microsoft.com/office/drawing/2014/main" id="{0E0ECB26-6837-4F1B-8AE9-308512CF5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69" y="3843130"/>
            <a:ext cx="6649672" cy="2458783"/>
          </a:xfrm>
          <a:prstGeom prst="rect">
            <a:avLst/>
          </a:prstGeom>
        </p:spPr>
      </p:pic>
    </p:spTree>
    <p:extLst>
      <p:ext uri="{BB962C8B-B14F-4D97-AF65-F5344CB8AC3E}">
        <p14:creationId xmlns:p14="http://schemas.microsoft.com/office/powerpoint/2010/main" val="200738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9CDC65-E9E6-4486-B5B3-A347A6FEF55A}"/>
              </a:ext>
            </a:extLst>
          </p:cNvPr>
          <p:cNvSpPr>
            <a:spLocks noGrp="1"/>
          </p:cNvSpPr>
          <p:nvPr>
            <p:ph type="sldNum" sz="quarter" idx="15"/>
          </p:nvPr>
        </p:nvSpPr>
        <p:spPr/>
        <p:txBody>
          <a:bodyPr/>
          <a:lstStyle/>
          <a:p>
            <a:fld id="{12342C3A-DD85-7843-B416-BD52AB030D59}" type="slidenum">
              <a:rPr lang="en-US" smtClean="0"/>
              <a:pPr/>
              <a:t>12</a:t>
            </a:fld>
            <a:endParaRPr lang="en-US" dirty="0"/>
          </a:p>
        </p:txBody>
      </p:sp>
      <p:sp>
        <p:nvSpPr>
          <p:cNvPr id="3" name="Text Placeholder 2">
            <a:extLst>
              <a:ext uri="{FF2B5EF4-FFF2-40B4-BE49-F238E27FC236}">
                <a16:creationId xmlns:a16="http://schemas.microsoft.com/office/drawing/2014/main" id="{A79CA486-E19E-4BFF-9E95-44E279C314FC}"/>
              </a:ext>
            </a:extLst>
          </p:cNvPr>
          <p:cNvSpPr>
            <a:spLocks noGrp="1"/>
          </p:cNvSpPr>
          <p:nvPr>
            <p:ph type="body" sz="quarter" idx="12"/>
          </p:nvPr>
        </p:nvSpPr>
        <p:spPr>
          <a:xfrm>
            <a:off x="227012" y="1709351"/>
            <a:ext cx="8691561" cy="4384542"/>
          </a:xfrm>
        </p:spPr>
        <p:txBody>
          <a:bodyPr/>
          <a:lstStyle/>
          <a:p>
            <a:r>
              <a:rPr lang="en-US" dirty="0"/>
              <a:t>In our model we assumed the budget to construct a tower at a location, with increase in the budget backup towers can be designed to the faulty ones.</a:t>
            </a:r>
          </a:p>
          <a:p>
            <a:r>
              <a:rPr lang="en-US" dirty="0"/>
              <a:t>The proposed model can be developed using Real-Time data from various Wireless Companies for designing and using the towers  </a:t>
            </a:r>
          </a:p>
          <a:p>
            <a:r>
              <a:rPr lang="en-US" dirty="0"/>
              <a:t>Further Improvements can be done by incorporating the constraints associated in the Drone operation.</a:t>
            </a:r>
          </a:p>
        </p:txBody>
      </p:sp>
      <p:sp>
        <p:nvSpPr>
          <p:cNvPr id="4" name="Title 3">
            <a:extLst>
              <a:ext uri="{FF2B5EF4-FFF2-40B4-BE49-F238E27FC236}">
                <a16:creationId xmlns:a16="http://schemas.microsoft.com/office/drawing/2014/main" id="{69D38760-949D-4CD1-AA85-8F718D8A2385}"/>
              </a:ext>
            </a:extLst>
          </p:cNvPr>
          <p:cNvSpPr>
            <a:spLocks noGrp="1"/>
          </p:cNvSpPr>
          <p:nvPr>
            <p:ph type="title"/>
          </p:nvPr>
        </p:nvSpPr>
        <p:spPr/>
        <p:txBody>
          <a:bodyPr/>
          <a:lstStyle/>
          <a:p>
            <a:r>
              <a:rPr lang="en-US" dirty="0"/>
              <a:t>Future Work</a:t>
            </a:r>
          </a:p>
        </p:txBody>
      </p:sp>
      <p:sp>
        <p:nvSpPr>
          <p:cNvPr id="5" name="Text Placeholder 4">
            <a:extLst>
              <a:ext uri="{FF2B5EF4-FFF2-40B4-BE49-F238E27FC236}">
                <a16:creationId xmlns:a16="http://schemas.microsoft.com/office/drawing/2014/main" id="{21C70D02-7CF8-41DB-B016-0D671CCA7DA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847839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BDB1A8-8ABC-4463-8864-05D1A3DA239D}"/>
              </a:ext>
            </a:extLst>
          </p:cNvPr>
          <p:cNvSpPr>
            <a:spLocks noGrp="1"/>
          </p:cNvSpPr>
          <p:nvPr>
            <p:ph type="sldNum" sz="quarter" idx="15"/>
          </p:nvPr>
        </p:nvSpPr>
        <p:spPr/>
        <p:txBody>
          <a:bodyPr/>
          <a:lstStyle/>
          <a:p>
            <a:fld id="{12342C3A-DD85-7843-B416-BD52AB030D59}" type="slidenum">
              <a:rPr lang="en-US" smtClean="0"/>
              <a:pPr/>
              <a:t>13</a:t>
            </a:fld>
            <a:endParaRPr lang="en-US" dirty="0"/>
          </a:p>
        </p:txBody>
      </p:sp>
      <p:sp>
        <p:nvSpPr>
          <p:cNvPr id="3" name="Text Placeholder 2">
            <a:extLst>
              <a:ext uri="{FF2B5EF4-FFF2-40B4-BE49-F238E27FC236}">
                <a16:creationId xmlns:a16="http://schemas.microsoft.com/office/drawing/2014/main" id="{05586ABF-5995-40AD-8D01-A63567AF40BC}"/>
              </a:ext>
            </a:extLst>
          </p:cNvPr>
          <p:cNvSpPr>
            <a:spLocks noGrp="1"/>
          </p:cNvSpPr>
          <p:nvPr>
            <p:ph type="body" sz="quarter" idx="12"/>
          </p:nvPr>
        </p:nvSpPr>
        <p:spPr>
          <a:xfrm>
            <a:off x="227012" y="1709351"/>
            <a:ext cx="8691561" cy="4384542"/>
          </a:xfrm>
        </p:spPr>
        <p:txBody>
          <a:bodyPr/>
          <a:lstStyle/>
          <a:p>
            <a:r>
              <a:rPr lang="en-US" dirty="0"/>
              <a:t>Interacted in ZOOM meetings and conference calls.</a:t>
            </a:r>
          </a:p>
        </p:txBody>
      </p:sp>
      <p:sp>
        <p:nvSpPr>
          <p:cNvPr id="4" name="Title 3">
            <a:extLst>
              <a:ext uri="{FF2B5EF4-FFF2-40B4-BE49-F238E27FC236}">
                <a16:creationId xmlns:a16="http://schemas.microsoft.com/office/drawing/2014/main" id="{9EB770B7-E141-4165-ADB4-EC3FE73C87F1}"/>
              </a:ext>
            </a:extLst>
          </p:cNvPr>
          <p:cNvSpPr>
            <a:spLocks noGrp="1"/>
          </p:cNvSpPr>
          <p:nvPr>
            <p:ph type="title"/>
          </p:nvPr>
        </p:nvSpPr>
        <p:spPr/>
        <p:txBody>
          <a:bodyPr/>
          <a:lstStyle/>
          <a:p>
            <a:r>
              <a:rPr lang="en-US" dirty="0" err="1"/>
              <a:t>Collabration</a:t>
            </a:r>
            <a:endParaRPr lang="en-US" dirty="0"/>
          </a:p>
        </p:txBody>
      </p:sp>
      <p:sp>
        <p:nvSpPr>
          <p:cNvPr id="5" name="Text Placeholder 4">
            <a:extLst>
              <a:ext uri="{FF2B5EF4-FFF2-40B4-BE49-F238E27FC236}">
                <a16:creationId xmlns:a16="http://schemas.microsoft.com/office/drawing/2014/main" id="{6CCF73F0-38DB-4F9F-9C0E-0FE47DE0E03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1620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50E7B5-0489-4D4D-944C-434094960D38}"/>
              </a:ext>
            </a:extLst>
          </p:cNvPr>
          <p:cNvSpPr>
            <a:spLocks noGrp="1"/>
          </p:cNvSpPr>
          <p:nvPr>
            <p:ph type="sldNum" sz="quarter" idx="15"/>
          </p:nvPr>
        </p:nvSpPr>
        <p:spPr/>
        <p:txBody>
          <a:bodyPr/>
          <a:lstStyle/>
          <a:p>
            <a:fld id="{12342C3A-DD85-7843-B416-BD52AB030D59}" type="slidenum">
              <a:rPr lang="en-US" smtClean="0"/>
              <a:pPr/>
              <a:t>14</a:t>
            </a:fld>
            <a:endParaRPr lang="en-US" dirty="0"/>
          </a:p>
        </p:txBody>
      </p:sp>
      <p:sp>
        <p:nvSpPr>
          <p:cNvPr id="3" name="Text Placeholder 2">
            <a:extLst>
              <a:ext uri="{FF2B5EF4-FFF2-40B4-BE49-F238E27FC236}">
                <a16:creationId xmlns:a16="http://schemas.microsoft.com/office/drawing/2014/main" id="{03FEC347-A3EC-4D81-8C23-FE64C430E8D4}"/>
              </a:ext>
            </a:extLst>
          </p:cNvPr>
          <p:cNvSpPr>
            <a:spLocks noGrp="1"/>
          </p:cNvSpPr>
          <p:nvPr>
            <p:ph type="body" sz="quarter" idx="12"/>
          </p:nvPr>
        </p:nvSpPr>
        <p:spPr>
          <a:xfrm>
            <a:off x="227012" y="1709351"/>
            <a:ext cx="8691561" cy="4384542"/>
          </a:xfrm>
        </p:spPr>
        <p:txBody>
          <a:bodyPr/>
          <a:lstStyle/>
          <a:p>
            <a:pPr marL="0" indent="0">
              <a:buNone/>
            </a:pPr>
            <a:r>
              <a:rPr lang="en-US" dirty="0"/>
              <a:t>[1] </a:t>
            </a:r>
            <a:r>
              <a:rPr lang="en-US" dirty="0">
                <a:effectLst/>
              </a:rPr>
              <a:t>“Cell Tower Coverage.” </a:t>
            </a:r>
            <a:r>
              <a:rPr lang="en-US" i="1" dirty="0" err="1">
                <a:effectLst/>
              </a:rPr>
              <a:t>cell_tower</a:t>
            </a:r>
            <a:r>
              <a:rPr lang="en-US" dirty="0">
                <a:effectLst/>
              </a:rPr>
              <a:t>, </a:t>
            </a:r>
            <a:r>
              <a:rPr lang="en-US" dirty="0" err="1">
                <a:effectLst/>
              </a:rPr>
              <a:t>Gurobi</a:t>
            </a:r>
            <a:r>
              <a:rPr lang="en-US" dirty="0">
                <a:effectLst/>
              </a:rPr>
              <a:t> Optimization, gurobi.github.io/modeling-	examples/</a:t>
            </a:r>
            <a:r>
              <a:rPr lang="en-US" dirty="0" err="1">
                <a:effectLst/>
              </a:rPr>
              <a:t>cell_tower_coverage</a:t>
            </a:r>
            <a:r>
              <a:rPr lang="en-US" dirty="0">
                <a:effectLst/>
              </a:rPr>
              <a:t>/cell_tower.html. </a:t>
            </a:r>
          </a:p>
          <a:p>
            <a:pPr marL="0" indent="0">
              <a:buNone/>
            </a:pPr>
            <a:r>
              <a:rPr lang="en-US" dirty="0"/>
              <a:t>[2]</a:t>
            </a:r>
            <a:r>
              <a:rPr lang="en-US" dirty="0">
                <a:effectLst/>
              </a:rPr>
              <a:t>“Manhattan Neighborhoods by Population.” </a:t>
            </a:r>
            <a:r>
              <a:rPr lang="en-US" i="1" dirty="0" err="1">
                <a:effectLst/>
              </a:rPr>
              <a:t>WorldAtlas</a:t>
            </a:r>
            <a:r>
              <a:rPr lang="en-US" dirty="0">
                <a:effectLst/>
              </a:rPr>
              <a:t>, </a:t>
            </a:r>
            <a:r>
              <a:rPr lang="en-US" dirty="0" err="1">
                <a:effectLst/>
              </a:rPr>
              <a:t>WorldAtlas</a:t>
            </a:r>
            <a:r>
              <a:rPr lang="en-US" dirty="0">
                <a:effectLst/>
              </a:rPr>
              <a:t>, 	worldatlas.com/articles/manhattan-neighborhoods-by-population.html</a:t>
            </a:r>
            <a:endParaRPr lang="en-US" dirty="0"/>
          </a:p>
          <a:p>
            <a:pPr marL="0" indent="0">
              <a:buNone/>
            </a:pPr>
            <a:r>
              <a:rPr lang="en-US" dirty="0"/>
              <a:t>[3] </a:t>
            </a:r>
            <a:r>
              <a:rPr lang="en-US" dirty="0">
                <a:effectLst/>
              </a:rPr>
              <a:t>“</a:t>
            </a:r>
            <a:r>
              <a:rPr lang="en-US" dirty="0" err="1">
                <a:effectLst/>
              </a:rPr>
              <a:t>ChargeUp</a:t>
            </a:r>
            <a:r>
              <a:rPr lang="en-US" dirty="0">
                <a:effectLst/>
              </a:rPr>
              <a:t>.” </a:t>
            </a:r>
            <a:r>
              <a:rPr lang="en-US" i="1" dirty="0">
                <a:effectLst/>
              </a:rPr>
              <a:t>GitHub</a:t>
            </a:r>
            <a:r>
              <a:rPr lang="en-US" dirty="0">
                <a:effectLst/>
              </a:rPr>
              <a:t>, </a:t>
            </a:r>
            <a:r>
              <a:rPr lang="en-US" dirty="0" err="1">
                <a:effectLst/>
              </a:rPr>
              <a:t>Ccubc</a:t>
            </a:r>
            <a:r>
              <a:rPr lang="en-US" dirty="0">
                <a:effectLst/>
              </a:rPr>
              <a:t>, </a:t>
            </a:r>
            <a:r>
              <a:rPr lang="en-US" dirty="0"/>
              <a:t>https://github.com/ccubc/ChargeUp   </a:t>
            </a:r>
          </a:p>
          <a:p>
            <a:pPr marL="0" indent="0">
              <a:buNone/>
            </a:pPr>
            <a:endParaRPr lang="en-US" dirty="0"/>
          </a:p>
        </p:txBody>
      </p:sp>
      <p:sp>
        <p:nvSpPr>
          <p:cNvPr id="4" name="Title 3">
            <a:extLst>
              <a:ext uri="{FF2B5EF4-FFF2-40B4-BE49-F238E27FC236}">
                <a16:creationId xmlns:a16="http://schemas.microsoft.com/office/drawing/2014/main" id="{EAF334A5-F687-429F-9B0D-712B1D5B36DA}"/>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C1936DCC-CCFD-42A6-821A-A8686E10B6C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13290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297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5725" y="1709351"/>
            <a:ext cx="4751318" cy="4384542"/>
          </a:xfrm>
        </p:spPr>
        <p:txBody>
          <a:bodyPr/>
          <a:lstStyle/>
          <a:p>
            <a:r>
              <a:rPr lang="en-US" dirty="0">
                <a:solidFill>
                  <a:srgbClr val="000000"/>
                </a:solidFill>
                <a:latin typeface="Arial" panose="020B0604020202020204" pitchFamily="34" charset="0"/>
                <a:cs typeface="Arial" panose="020B0604020202020204" pitchFamily="34" charset="0"/>
              </a:rPr>
              <a:t>Currently various </a:t>
            </a:r>
            <a:r>
              <a:rPr lang="en-US" b="0" i="0" dirty="0">
                <a:solidFill>
                  <a:srgbClr val="000000"/>
                </a:solidFill>
                <a:effectLst/>
                <a:latin typeface="Arial" panose="020B0604020202020204" pitchFamily="34" charset="0"/>
                <a:cs typeface="Arial" panose="020B0604020202020204" pitchFamily="34" charset="0"/>
              </a:rPr>
              <a:t>drones can only fly 50 meter to 10 kilom</a:t>
            </a:r>
            <a:r>
              <a:rPr lang="en-US" dirty="0">
                <a:solidFill>
                  <a:srgbClr val="000000"/>
                </a:solidFill>
                <a:latin typeface="Arial" panose="020B0604020202020204" pitchFamily="34" charset="0"/>
                <a:cs typeface="Arial" panose="020B0604020202020204" pitchFamily="34" charset="0"/>
              </a:rPr>
              <a:t>eter </a:t>
            </a:r>
            <a:r>
              <a:rPr lang="en-US" b="0" i="0" dirty="0">
                <a:solidFill>
                  <a:srgbClr val="000000"/>
                </a:solidFill>
                <a:effectLst/>
                <a:latin typeface="Arial" panose="020B0604020202020204" pitchFamily="34" charset="0"/>
                <a:cs typeface="Arial" panose="020B0604020202020204" pitchFamily="34" charset="0"/>
              </a:rPr>
              <a:t>from its remote controller without considering various factors such as obstacles, payload, weather and frequency tunning.</a:t>
            </a:r>
            <a:endParaRPr lang="en-US" dirty="0">
              <a:latin typeface="Arial" panose="020B0604020202020204" pitchFamily="34" charset="0"/>
              <a:cs typeface="Arial" panose="020B0604020202020204" pitchFamily="34" charset="0"/>
            </a:endParaRPr>
          </a:p>
          <a:p>
            <a:r>
              <a:rPr lang="en-US" dirty="0"/>
              <a:t>Cell Towers Distribution over Manhattan area  to increase the flight range of the drones.</a:t>
            </a:r>
          </a:p>
          <a:p>
            <a:r>
              <a:rPr lang="en-US" dirty="0"/>
              <a:t>With good signal from the towers drones will be able to extend their flight range and  deliver more packages.</a:t>
            </a:r>
          </a:p>
          <a:p>
            <a:r>
              <a:rPr lang="en-US" dirty="0"/>
              <a:t>Improving the coverage range of the cell tower also can be used for crime detection and surveillance over maximum number people.</a:t>
            </a:r>
          </a:p>
          <a:p>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2</a:t>
            </a:fld>
            <a:endParaRPr lang="en-US" dirty="0"/>
          </a:p>
        </p:txBody>
      </p:sp>
      <p:sp>
        <p:nvSpPr>
          <p:cNvPr id="4" name="Title 3"/>
          <p:cNvSpPr>
            <a:spLocks noGrp="1"/>
          </p:cNvSpPr>
          <p:nvPr>
            <p:ph type="title"/>
          </p:nvPr>
        </p:nvSpPr>
        <p:spPr/>
        <p:txBody>
          <a:bodyPr/>
          <a:lstStyle/>
          <a:p>
            <a:r>
              <a:rPr lang="en-US" dirty="0"/>
              <a:t>Problem Description</a:t>
            </a:r>
          </a:p>
        </p:txBody>
      </p:sp>
      <p:sp>
        <p:nvSpPr>
          <p:cNvPr id="5" name="Text Placeholder 4"/>
          <p:cNvSpPr>
            <a:spLocks noGrp="1"/>
          </p:cNvSpPr>
          <p:nvPr>
            <p:ph type="body" sz="quarter" idx="13"/>
          </p:nvPr>
        </p:nvSpPr>
        <p:spPr/>
        <p:txBody>
          <a:bodyPr/>
          <a:lstStyle/>
          <a:p>
            <a:endParaRPr lang="en-US"/>
          </a:p>
        </p:txBody>
      </p:sp>
      <p:pic>
        <p:nvPicPr>
          <p:cNvPr id="7" name="Picture 6" descr="Table&#10;&#10;Description automatically generated">
            <a:extLst>
              <a:ext uri="{FF2B5EF4-FFF2-40B4-BE49-F238E27FC236}">
                <a16:creationId xmlns:a16="http://schemas.microsoft.com/office/drawing/2014/main" id="{056105C6-7A69-4A31-9A1F-9DFD2AEBD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042" y="1709351"/>
            <a:ext cx="4221231" cy="4600961"/>
          </a:xfrm>
          <a:prstGeom prst="rect">
            <a:avLst/>
          </a:prstGeom>
        </p:spPr>
      </p:pic>
    </p:spTree>
    <p:extLst>
      <p:ext uri="{BB962C8B-B14F-4D97-AF65-F5344CB8AC3E}">
        <p14:creationId xmlns:p14="http://schemas.microsoft.com/office/powerpoint/2010/main" val="181551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5FF931-F938-4A18-9D46-9A48B32C1B9B}"/>
              </a:ext>
            </a:extLst>
          </p:cNvPr>
          <p:cNvSpPr>
            <a:spLocks noGrp="1"/>
          </p:cNvSpPr>
          <p:nvPr>
            <p:ph type="sldNum" sz="quarter" idx="15"/>
          </p:nvPr>
        </p:nvSpPr>
        <p:spPr/>
        <p:txBody>
          <a:bodyPr/>
          <a:lstStyle/>
          <a:p>
            <a:fld id="{12342C3A-DD85-7843-B416-BD52AB030D59}" type="slidenum">
              <a:rPr lang="en-US" smtClean="0"/>
              <a:pPr/>
              <a:t>3</a:t>
            </a:fld>
            <a:endParaRPr lang="en-US" dirty="0"/>
          </a:p>
        </p:txBody>
      </p:sp>
      <p:sp>
        <p:nvSpPr>
          <p:cNvPr id="3" name="Text Placeholder 2">
            <a:extLst>
              <a:ext uri="{FF2B5EF4-FFF2-40B4-BE49-F238E27FC236}">
                <a16:creationId xmlns:a16="http://schemas.microsoft.com/office/drawing/2014/main" id="{949F2E0B-8DAD-456A-B841-8C28FE2B865F}"/>
              </a:ext>
            </a:extLst>
          </p:cNvPr>
          <p:cNvSpPr>
            <a:spLocks noGrp="1"/>
          </p:cNvSpPr>
          <p:nvPr>
            <p:ph type="body" sz="quarter" idx="12"/>
          </p:nvPr>
        </p:nvSpPr>
        <p:spPr>
          <a:xfrm>
            <a:off x="227012" y="1709351"/>
            <a:ext cx="8691561" cy="4384542"/>
          </a:xfrm>
        </p:spPr>
        <p:txBody>
          <a:bodyPr/>
          <a:lstStyle/>
          <a:p>
            <a:r>
              <a:rPr lang="en-US" dirty="0"/>
              <a:t>Drones might use by major security forces (NYPD) for crime detection and surveillance purposes over the major cities.</a:t>
            </a:r>
          </a:p>
          <a:p>
            <a:r>
              <a:rPr lang="en-US" dirty="0"/>
              <a:t>Many companies such as Amazon, UPS </a:t>
            </a:r>
            <a:r>
              <a:rPr lang="en-US" dirty="0" err="1"/>
              <a:t>etc</a:t>
            </a:r>
            <a:r>
              <a:rPr lang="en-US" dirty="0"/>
              <a:t> are considering to start package delivery model by using drones in near future.</a:t>
            </a:r>
          </a:p>
        </p:txBody>
      </p:sp>
      <p:sp>
        <p:nvSpPr>
          <p:cNvPr id="4" name="Title 3">
            <a:extLst>
              <a:ext uri="{FF2B5EF4-FFF2-40B4-BE49-F238E27FC236}">
                <a16:creationId xmlns:a16="http://schemas.microsoft.com/office/drawing/2014/main" id="{BDD9982D-9837-4F69-B750-D79C3E1BC3BE}"/>
              </a:ext>
            </a:extLst>
          </p:cNvPr>
          <p:cNvSpPr>
            <a:spLocks noGrp="1"/>
          </p:cNvSpPr>
          <p:nvPr>
            <p:ph type="title"/>
          </p:nvPr>
        </p:nvSpPr>
        <p:spPr/>
        <p:txBody>
          <a:bodyPr/>
          <a:lstStyle/>
          <a:p>
            <a:r>
              <a:rPr lang="en-US" dirty="0"/>
              <a:t>Problem Significance</a:t>
            </a:r>
          </a:p>
        </p:txBody>
      </p:sp>
      <p:sp>
        <p:nvSpPr>
          <p:cNvPr id="5" name="Text Placeholder 4">
            <a:extLst>
              <a:ext uri="{FF2B5EF4-FFF2-40B4-BE49-F238E27FC236}">
                <a16:creationId xmlns:a16="http://schemas.microsoft.com/office/drawing/2014/main" id="{2B377C22-FB14-4401-9503-616A574F7FA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6043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C247ED-B08D-4406-ACB0-75C8108A4ABF}"/>
              </a:ext>
            </a:extLst>
          </p:cNvPr>
          <p:cNvSpPr>
            <a:spLocks noGrp="1"/>
          </p:cNvSpPr>
          <p:nvPr>
            <p:ph type="sldNum" sz="quarter" idx="15"/>
          </p:nvPr>
        </p:nvSpPr>
        <p:spPr/>
        <p:txBody>
          <a:bodyPr/>
          <a:lstStyle/>
          <a:p>
            <a:fld id="{12342C3A-DD85-7843-B416-BD52AB030D59}" type="slidenum">
              <a:rPr lang="en-US" smtClean="0"/>
              <a:pPr/>
              <a:t>4</a:t>
            </a:fld>
            <a:endParaRPr lang="en-US" dirty="0"/>
          </a:p>
        </p:txBody>
      </p:sp>
      <p:sp>
        <p:nvSpPr>
          <p:cNvPr id="3" name="Text Placeholder 2">
            <a:extLst>
              <a:ext uri="{FF2B5EF4-FFF2-40B4-BE49-F238E27FC236}">
                <a16:creationId xmlns:a16="http://schemas.microsoft.com/office/drawing/2014/main" id="{B6E6B699-AE92-4402-B2E4-345012221370}"/>
              </a:ext>
            </a:extLst>
          </p:cNvPr>
          <p:cNvSpPr>
            <a:spLocks noGrp="1"/>
          </p:cNvSpPr>
          <p:nvPr>
            <p:ph type="body" sz="quarter" idx="12"/>
          </p:nvPr>
        </p:nvSpPr>
        <p:spPr>
          <a:xfrm>
            <a:off x="227013" y="1709351"/>
            <a:ext cx="8691562" cy="4384542"/>
          </a:xfrm>
        </p:spPr>
        <p:txBody>
          <a:bodyPr/>
          <a:lstStyle/>
          <a:p>
            <a:r>
              <a:rPr lang="en-US" dirty="0"/>
              <a:t>Drones need more flight range to use in the delivery and security operations, by help of our model, drones will be operated from Single Control Stations by the help of signal towers that we located.</a:t>
            </a:r>
          </a:p>
          <a:p>
            <a:r>
              <a:rPr lang="en-US" dirty="0"/>
              <a:t>In this approach we are considering the build a network of towers by choosing their locations and numbers over Manhattan. These towers will use for covering maximum population by doing so, we used MIXED-INTEGER LINEAR PROGRAMING model to find locations to build cell towers.</a:t>
            </a:r>
          </a:p>
          <a:p>
            <a:endParaRPr lang="en-US" dirty="0"/>
          </a:p>
        </p:txBody>
      </p:sp>
      <p:sp>
        <p:nvSpPr>
          <p:cNvPr id="4" name="Title 3">
            <a:extLst>
              <a:ext uri="{FF2B5EF4-FFF2-40B4-BE49-F238E27FC236}">
                <a16:creationId xmlns:a16="http://schemas.microsoft.com/office/drawing/2014/main" id="{61CD9E06-D513-42EE-8437-830E17099FF2}"/>
              </a:ext>
            </a:extLst>
          </p:cNvPr>
          <p:cNvSpPr>
            <a:spLocks noGrp="1"/>
          </p:cNvSpPr>
          <p:nvPr>
            <p:ph type="title"/>
          </p:nvPr>
        </p:nvSpPr>
        <p:spPr/>
        <p:txBody>
          <a:bodyPr/>
          <a:lstStyle/>
          <a:p>
            <a:r>
              <a:rPr lang="en-US" dirty="0"/>
              <a:t>Innovation</a:t>
            </a:r>
          </a:p>
        </p:txBody>
      </p:sp>
      <p:sp>
        <p:nvSpPr>
          <p:cNvPr id="5" name="Text Placeholder 4">
            <a:extLst>
              <a:ext uri="{FF2B5EF4-FFF2-40B4-BE49-F238E27FC236}">
                <a16:creationId xmlns:a16="http://schemas.microsoft.com/office/drawing/2014/main" id="{E0BF6B3C-489E-406F-8A01-01535E74533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0965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A6202-1496-40BA-B7F1-DCE4A287E014}"/>
              </a:ext>
            </a:extLst>
          </p:cNvPr>
          <p:cNvSpPr>
            <a:spLocks noGrp="1"/>
          </p:cNvSpPr>
          <p:nvPr>
            <p:ph type="sldNum" sz="quarter" idx="15"/>
          </p:nvPr>
        </p:nvSpPr>
        <p:spPr/>
        <p:txBody>
          <a:bodyPr/>
          <a:lstStyle/>
          <a:p>
            <a:fld id="{12342C3A-DD85-7843-B416-BD52AB030D59}" type="slidenum">
              <a:rPr lang="en-US" smtClean="0"/>
              <a:pPr/>
              <a:t>5</a:t>
            </a:fld>
            <a:endParaRPr lang="en-US" dirty="0"/>
          </a:p>
        </p:txBody>
      </p:sp>
      <p:sp>
        <p:nvSpPr>
          <p:cNvPr id="3" name="Text Placeholder 2">
            <a:extLst>
              <a:ext uri="{FF2B5EF4-FFF2-40B4-BE49-F238E27FC236}">
                <a16:creationId xmlns:a16="http://schemas.microsoft.com/office/drawing/2014/main" id="{594E29C3-6F6F-4B98-A2A9-D0BC2398534E}"/>
              </a:ext>
            </a:extLst>
          </p:cNvPr>
          <p:cNvSpPr>
            <a:spLocks noGrp="1"/>
          </p:cNvSpPr>
          <p:nvPr>
            <p:ph type="body" sz="quarter" idx="12"/>
          </p:nvPr>
        </p:nvSpPr>
        <p:spPr>
          <a:xfrm>
            <a:off x="227012" y="1709351"/>
            <a:ext cx="8691561" cy="438454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B62D1377-4AA6-4A7E-85AD-2D5AFDA49841}"/>
              </a:ext>
            </a:extLst>
          </p:cNvPr>
          <p:cNvSpPr>
            <a:spLocks noGrp="1"/>
          </p:cNvSpPr>
          <p:nvPr>
            <p:ph type="title"/>
          </p:nvPr>
        </p:nvSpPr>
        <p:spPr/>
        <p:txBody>
          <a:bodyPr/>
          <a:lstStyle/>
          <a:p>
            <a:r>
              <a:rPr lang="en-US" dirty="0"/>
              <a:t>Optimization Model</a:t>
            </a:r>
          </a:p>
        </p:txBody>
      </p:sp>
      <p:sp>
        <p:nvSpPr>
          <p:cNvPr id="5" name="Text Placeholder 4">
            <a:extLst>
              <a:ext uri="{FF2B5EF4-FFF2-40B4-BE49-F238E27FC236}">
                <a16:creationId xmlns:a16="http://schemas.microsoft.com/office/drawing/2014/main" id="{9E96574B-0391-4624-B93B-19818D4E440C}"/>
              </a:ext>
            </a:extLst>
          </p:cNvPr>
          <p:cNvSpPr>
            <a:spLocks noGrp="1"/>
          </p:cNvSpPr>
          <p:nvPr>
            <p:ph type="body" sz="quarter" idx="13"/>
          </p:nvPr>
        </p:nvSpPr>
        <p:spPr/>
        <p:txBody>
          <a:bodyPr/>
          <a:lstStyle/>
          <a:p>
            <a:r>
              <a:rPr lang="en-US" dirty="0"/>
              <a:t>Parameters to forming the model</a:t>
            </a:r>
          </a:p>
        </p:txBody>
      </p:sp>
      <p:pic>
        <p:nvPicPr>
          <p:cNvPr id="15" name="Picture 14" descr="Graphical user interface, text, application&#10;&#10;Description automatically generated">
            <a:extLst>
              <a:ext uri="{FF2B5EF4-FFF2-40B4-BE49-F238E27FC236}">
                <a16:creationId xmlns:a16="http://schemas.microsoft.com/office/drawing/2014/main" id="{3619EB6F-B3A4-4662-89F9-27F49B218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17" y="1456270"/>
            <a:ext cx="5457825" cy="1533525"/>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156C2435-9886-409B-8610-1827566A3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17" y="2989795"/>
            <a:ext cx="4876800" cy="1704975"/>
          </a:xfrm>
          <a:prstGeom prst="rect">
            <a:avLst/>
          </a:prstGeom>
        </p:spPr>
      </p:pic>
      <p:pic>
        <p:nvPicPr>
          <p:cNvPr id="19" name="Picture 18" descr="Text&#10;&#10;Description automatically generated">
            <a:extLst>
              <a:ext uri="{FF2B5EF4-FFF2-40B4-BE49-F238E27FC236}">
                <a16:creationId xmlns:a16="http://schemas.microsoft.com/office/drawing/2014/main" id="{D3E11196-3AE0-491D-A247-D26428B5B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217" y="4694770"/>
            <a:ext cx="8505825" cy="1552575"/>
          </a:xfrm>
          <a:prstGeom prst="rect">
            <a:avLst/>
          </a:prstGeom>
        </p:spPr>
      </p:pic>
    </p:spTree>
    <p:extLst>
      <p:ext uri="{BB962C8B-B14F-4D97-AF65-F5344CB8AC3E}">
        <p14:creationId xmlns:p14="http://schemas.microsoft.com/office/powerpoint/2010/main" val="34954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4733E-3342-4549-B59E-5B3AD9AE6003}"/>
              </a:ext>
            </a:extLst>
          </p:cNvPr>
          <p:cNvSpPr>
            <a:spLocks noGrp="1"/>
          </p:cNvSpPr>
          <p:nvPr>
            <p:ph type="sldNum" sz="quarter" idx="15"/>
          </p:nvPr>
        </p:nvSpPr>
        <p:spPr/>
        <p:txBody>
          <a:bodyPr/>
          <a:lstStyle/>
          <a:p>
            <a:fld id="{12342C3A-DD85-7843-B416-BD52AB030D59}" type="slidenum">
              <a:rPr lang="en-US" smtClean="0"/>
              <a:pPr/>
              <a:t>6</a:t>
            </a:fld>
            <a:endParaRPr lang="en-US" dirty="0"/>
          </a:p>
        </p:txBody>
      </p:sp>
      <p:sp>
        <p:nvSpPr>
          <p:cNvPr id="3" name="Text Placeholder 2">
            <a:extLst>
              <a:ext uri="{FF2B5EF4-FFF2-40B4-BE49-F238E27FC236}">
                <a16:creationId xmlns:a16="http://schemas.microsoft.com/office/drawing/2014/main" id="{6B3B34A5-95E5-40C4-B6A4-6F80096B9550}"/>
              </a:ext>
            </a:extLst>
          </p:cNvPr>
          <p:cNvSpPr>
            <a:spLocks noGrp="1"/>
          </p:cNvSpPr>
          <p:nvPr>
            <p:ph type="body" sz="quarter" idx="12"/>
          </p:nvPr>
        </p:nvSpPr>
        <p:spPr>
          <a:xfrm>
            <a:off x="227012" y="1709351"/>
            <a:ext cx="8691561" cy="4384542"/>
          </a:xfrm>
        </p:spPr>
        <p:txBody>
          <a:bodyPr/>
          <a:lstStyle/>
          <a:p>
            <a:endParaRPr lang="en-US" dirty="0"/>
          </a:p>
        </p:txBody>
      </p:sp>
      <p:sp>
        <p:nvSpPr>
          <p:cNvPr id="4" name="Title 3">
            <a:extLst>
              <a:ext uri="{FF2B5EF4-FFF2-40B4-BE49-F238E27FC236}">
                <a16:creationId xmlns:a16="http://schemas.microsoft.com/office/drawing/2014/main" id="{03C3B534-62C9-4C19-B38C-FDB58718F7E5}"/>
              </a:ext>
            </a:extLst>
          </p:cNvPr>
          <p:cNvSpPr>
            <a:spLocks noGrp="1"/>
          </p:cNvSpPr>
          <p:nvPr>
            <p:ph type="title"/>
          </p:nvPr>
        </p:nvSpPr>
        <p:spPr/>
        <p:txBody>
          <a:bodyPr/>
          <a:lstStyle/>
          <a:p>
            <a:r>
              <a:rPr lang="en-US" dirty="0"/>
              <a:t>Optimization Model</a:t>
            </a:r>
          </a:p>
        </p:txBody>
      </p:sp>
      <p:sp>
        <p:nvSpPr>
          <p:cNvPr id="5" name="Text Placeholder 4">
            <a:extLst>
              <a:ext uri="{FF2B5EF4-FFF2-40B4-BE49-F238E27FC236}">
                <a16:creationId xmlns:a16="http://schemas.microsoft.com/office/drawing/2014/main" id="{77B83E52-2603-4F6C-BAFD-D30CF5F09EAF}"/>
              </a:ext>
            </a:extLst>
          </p:cNvPr>
          <p:cNvSpPr>
            <a:spLocks noGrp="1"/>
          </p:cNvSpPr>
          <p:nvPr>
            <p:ph type="body" sz="quarter" idx="13"/>
          </p:nvPr>
        </p:nvSpPr>
        <p:spPr/>
        <p:txBody>
          <a:bodyPr/>
          <a:lstStyle/>
          <a:p>
            <a:endParaRPr lang="en-US"/>
          </a:p>
        </p:txBody>
      </p:sp>
      <p:pic>
        <p:nvPicPr>
          <p:cNvPr id="8" name="Picture 7" descr="Text, letter&#10;&#10;Description automatically generated">
            <a:extLst>
              <a:ext uri="{FF2B5EF4-FFF2-40B4-BE49-F238E27FC236}">
                <a16:creationId xmlns:a16="http://schemas.microsoft.com/office/drawing/2014/main" id="{4563D9CE-60B7-4279-8AC0-6483D3618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25" y="1414163"/>
            <a:ext cx="8691561" cy="4679730"/>
          </a:xfrm>
          <a:prstGeom prst="rect">
            <a:avLst/>
          </a:prstGeom>
        </p:spPr>
      </p:pic>
    </p:spTree>
    <p:extLst>
      <p:ext uri="{BB962C8B-B14F-4D97-AF65-F5344CB8AC3E}">
        <p14:creationId xmlns:p14="http://schemas.microsoft.com/office/powerpoint/2010/main" val="356484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759030-A007-41BC-98D8-4ADC0ECD6B26}"/>
              </a:ext>
            </a:extLst>
          </p:cNvPr>
          <p:cNvSpPr>
            <a:spLocks noGrp="1"/>
          </p:cNvSpPr>
          <p:nvPr>
            <p:ph type="sldNum" sz="quarter" idx="15"/>
          </p:nvPr>
        </p:nvSpPr>
        <p:spPr/>
        <p:txBody>
          <a:bodyPr/>
          <a:lstStyle/>
          <a:p>
            <a:fld id="{12342C3A-DD85-7843-B416-BD52AB030D59}" type="slidenum">
              <a:rPr lang="en-US" smtClean="0"/>
              <a:pPr/>
              <a:t>7</a:t>
            </a:fld>
            <a:endParaRPr lang="en-US" dirty="0"/>
          </a:p>
        </p:txBody>
      </p:sp>
      <p:sp>
        <p:nvSpPr>
          <p:cNvPr id="3" name="Text Placeholder 2">
            <a:extLst>
              <a:ext uri="{FF2B5EF4-FFF2-40B4-BE49-F238E27FC236}">
                <a16:creationId xmlns:a16="http://schemas.microsoft.com/office/drawing/2014/main" id="{B37E79DE-8C39-41DF-88FD-FD2C2156CD5D}"/>
              </a:ext>
            </a:extLst>
          </p:cNvPr>
          <p:cNvSpPr>
            <a:spLocks noGrp="1"/>
          </p:cNvSpPr>
          <p:nvPr>
            <p:ph type="body" sz="quarter" idx="12"/>
          </p:nvPr>
        </p:nvSpPr>
        <p:spPr>
          <a:xfrm>
            <a:off x="227012" y="1709351"/>
            <a:ext cx="8691561" cy="4384542"/>
          </a:xfrm>
        </p:spPr>
        <p:txBody>
          <a:bodyPr/>
          <a:lstStyle/>
          <a:p>
            <a:r>
              <a:rPr lang="en-US" dirty="0"/>
              <a:t>Extracted the neighborhoods and the population of Manhattan from [2]</a:t>
            </a:r>
          </a:p>
          <a:p>
            <a:r>
              <a:rPr lang="en-US" dirty="0"/>
              <a:t>Budgets for building the towers are assumed.</a:t>
            </a:r>
          </a:p>
          <a:p>
            <a:r>
              <a:rPr lang="en-US" dirty="0"/>
              <a:t>Population and possible Tower location to cover the neighborhoods is as follows:</a:t>
            </a:r>
          </a:p>
          <a:p>
            <a:endParaRPr lang="en-US" dirty="0"/>
          </a:p>
          <a:p>
            <a:pPr marL="0" indent="0">
              <a:buNone/>
            </a:pPr>
            <a:endParaRPr lang="en-US" dirty="0"/>
          </a:p>
        </p:txBody>
      </p:sp>
      <p:sp>
        <p:nvSpPr>
          <p:cNvPr id="4" name="Title 3">
            <a:extLst>
              <a:ext uri="{FF2B5EF4-FFF2-40B4-BE49-F238E27FC236}">
                <a16:creationId xmlns:a16="http://schemas.microsoft.com/office/drawing/2014/main" id="{CD653C1E-A564-4929-8098-2859D6D6FF2E}"/>
              </a:ext>
            </a:extLst>
          </p:cNvPr>
          <p:cNvSpPr>
            <a:spLocks noGrp="1"/>
          </p:cNvSpPr>
          <p:nvPr>
            <p:ph type="title"/>
          </p:nvPr>
        </p:nvSpPr>
        <p:spPr/>
        <p:txBody>
          <a:bodyPr/>
          <a:lstStyle/>
          <a:p>
            <a:r>
              <a:rPr lang="en-US" dirty="0"/>
              <a:t>Implementation</a:t>
            </a:r>
          </a:p>
        </p:txBody>
      </p:sp>
      <p:sp>
        <p:nvSpPr>
          <p:cNvPr id="5" name="Text Placeholder 4">
            <a:extLst>
              <a:ext uri="{FF2B5EF4-FFF2-40B4-BE49-F238E27FC236}">
                <a16:creationId xmlns:a16="http://schemas.microsoft.com/office/drawing/2014/main" id="{064E1EC6-E1BD-4DDA-A696-974915FAD913}"/>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6BBB12D1-7552-4EB5-A314-C9555086D654}"/>
              </a:ext>
            </a:extLst>
          </p:cNvPr>
          <p:cNvPicPr>
            <a:picLocks noChangeAspect="1"/>
          </p:cNvPicPr>
          <p:nvPr/>
        </p:nvPicPr>
        <p:blipFill>
          <a:blip r:embed="rId2"/>
          <a:stretch>
            <a:fillRect/>
          </a:stretch>
        </p:blipFill>
        <p:spPr>
          <a:xfrm>
            <a:off x="307804" y="3065192"/>
            <a:ext cx="8315325" cy="676275"/>
          </a:xfrm>
          <a:prstGeom prst="rect">
            <a:avLst/>
          </a:prstGeom>
        </p:spPr>
      </p:pic>
      <p:pic>
        <p:nvPicPr>
          <p:cNvPr id="9" name="Picture 8">
            <a:extLst>
              <a:ext uri="{FF2B5EF4-FFF2-40B4-BE49-F238E27FC236}">
                <a16:creationId xmlns:a16="http://schemas.microsoft.com/office/drawing/2014/main" id="{08C2462D-836F-4C70-903E-C67B65170A52}"/>
              </a:ext>
            </a:extLst>
          </p:cNvPr>
          <p:cNvPicPr>
            <a:picLocks noChangeAspect="1"/>
          </p:cNvPicPr>
          <p:nvPr/>
        </p:nvPicPr>
        <p:blipFill>
          <a:blip r:embed="rId3"/>
          <a:stretch>
            <a:fillRect/>
          </a:stretch>
        </p:blipFill>
        <p:spPr>
          <a:xfrm>
            <a:off x="88776" y="3835153"/>
            <a:ext cx="8934197" cy="2553928"/>
          </a:xfrm>
          <a:prstGeom prst="rect">
            <a:avLst/>
          </a:prstGeom>
        </p:spPr>
      </p:pic>
    </p:spTree>
    <p:extLst>
      <p:ext uri="{BB962C8B-B14F-4D97-AF65-F5344CB8AC3E}">
        <p14:creationId xmlns:p14="http://schemas.microsoft.com/office/powerpoint/2010/main" val="133146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9FD80-609E-4542-B678-E15509FDB753}"/>
              </a:ext>
            </a:extLst>
          </p:cNvPr>
          <p:cNvSpPr>
            <a:spLocks noGrp="1"/>
          </p:cNvSpPr>
          <p:nvPr>
            <p:ph type="sldNum" sz="quarter" idx="15"/>
          </p:nvPr>
        </p:nvSpPr>
        <p:spPr/>
        <p:txBody>
          <a:bodyPr/>
          <a:lstStyle/>
          <a:p>
            <a:fld id="{12342C3A-DD85-7843-B416-BD52AB030D59}" type="slidenum">
              <a:rPr lang="en-US" smtClean="0"/>
              <a:pPr/>
              <a:t>8</a:t>
            </a:fld>
            <a:endParaRPr lang="en-US" dirty="0"/>
          </a:p>
        </p:txBody>
      </p:sp>
      <p:sp>
        <p:nvSpPr>
          <p:cNvPr id="3" name="Text Placeholder 2">
            <a:extLst>
              <a:ext uri="{FF2B5EF4-FFF2-40B4-BE49-F238E27FC236}">
                <a16:creationId xmlns:a16="http://schemas.microsoft.com/office/drawing/2014/main" id="{86E85BCA-37E0-4896-A909-F016BE02C744}"/>
              </a:ext>
            </a:extLst>
          </p:cNvPr>
          <p:cNvSpPr>
            <a:spLocks noGrp="1"/>
          </p:cNvSpPr>
          <p:nvPr>
            <p:ph type="body" sz="quarter" idx="12"/>
          </p:nvPr>
        </p:nvSpPr>
        <p:spPr>
          <a:xfrm>
            <a:off x="227013" y="1709351"/>
            <a:ext cx="8691562" cy="4384542"/>
          </a:xfrm>
        </p:spPr>
        <p:txBody>
          <a:bodyPr/>
          <a:lstStyle/>
          <a:p>
            <a:r>
              <a:rPr lang="en-US" dirty="0"/>
              <a:t>As from the result obtained from Algorithm three towers gives us the total coverage of the people, When one of the tower malfunctions the entire the operation is disrupted as there are no backup options, This will have a great effect on the efficiency of the entire system.</a:t>
            </a:r>
          </a:p>
        </p:txBody>
      </p:sp>
      <p:sp>
        <p:nvSpPr>
          <p:cNvPr id="4" name="Title 3">
            <a:extLst>
              <a:ext uri="{FF2B5EF4-FFF2-40B4-BE49-F238E27FC236}">
                <a16:creationId xmlns:a16="http://schemas.microsoft.com/office/drawing/2014/main" id="{6373048D-E657-4962-A287-5AB91977CB0E}"/>
              </a:ext>
            </a:extLst>
          </p:cNvPr>
          <p:cNvSpPr>
            <a:spLocks noGrp="1"/>
          </p:cNvSpPr>
          <p:nvPr>
            <p:ph type="title"/>
          </p:nvPr>
        </p:nvSpPr>
        <p:spPr/>
        <p:txBody>
          <a:bodyPr/>
          <a:lstStyle/>
          <a:p>
            <a:r>
              <a:rPr lang="en-US" dirty="0"/>
              <a:t>Risk</a:t>
            </a:r>
          </a:p>
        </p:txBody>
      </p:sp>
      <p:sp>
        <p:nvSpPr>
          <p:cNvPr id="5" name="Text Placeholder 4">
            <a:extLst>
              <a:ext uri="{FF2B5EF4-FFF2-40B4-BE49-F238E27FC236}">
                <a16:creationId xmlns:a16="http://schemas.microsoft.com/office/drawing/2014/main" id="{12E4B1A5-D607-41AC-807C-840859D9F33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6539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F1F593-57C1-4B39-B44D-D4E917A4A6EA}"/>
              </a:ext>
            </a:extLst>
          </p:cNvPr>
          <p:cNvSpPr>
            <a:spLocks noGrp="1"/>
          </p:cNvSpPr>
          <p:nvPr>
            <p:ph type="sldNum" sz="quarter" idx="15"/>
          </p:nvPr>
        </p:nvSpPr>
        <p:spPr/>
        <p:txBody>
          <a:bodyPr/>
          <a:lstStyle/>
          <a:p>
            <a:fld id="{12342C3A-DD85-7843-B416-BD52AB030D59}" type="slidenum">
              <a:rPr lang="en-US" smtClean="0"/>
              <a:pPr/>
              <a:t>9</a:t>
            </a:fld>
            <a:endParaRPr lang="en-US" dirty="0"/>
          </a:p>
        </p:txBody>
      </p:sp>
      <p:sp>
        <p:nvSpPr>
          <p:cNvPr id="3" name="Text Placeholder 2">
            <a:extLst>
              <a:ext uri="{FF2B5EF4-FFF2-40B4-BE49-F238E27FC236}">
                <a16:creationId xmlns:a16="http://schemas.microsoft.com/office/drawing/2014/main" id="{E21FFF14-5680-4664-B087-1513ED438575}"/>
              </a:ext>
            </a:extLst>
          </p:cNvPr>
          <p:cNvSpPr>
            <a:spLocks noGrp="1"/>
          </p:cNvSpPr>
          <p:nvPr>
            <p:ph type="body" sz="quarter" idx="12"/>
          </p:nvPr>
        </p:nvSpPr>
        <p:spPr>
          <a:xfrm>
            <a:off x="227012" y="1709351"/>
            <a:ext cx="8795961" cy="4384542"/>
          </a:xfrm>
        </p:spPr>
        <p:txBody>
          <a:bodyPr/>
          <a:lstStyle/>
          <a:p>
            <a:r>
              <a:rPr lang="en-US" dirty="0"/>
              <a:t>With this Model our Algorithm maximize the covered population and location to build the tower along with budget consideration.</a:t>
            </a:r>
          </a:p>
          <a:p>
            <a:r>
              <a:rPr lang="en-US" dirty="0"/>
              <a:t>We implemented our algorithm with budgets $5M, $10M, $15M and assumed the cost of $5M to construct a single tower, you can see our outputs in the pictures attached below and next slides.</a:t>
            </a:r>
          </a:p>
          <a:p>
            <a:r>
              <a:rPr lang="en-US" b="1" u="sng" dirty="0"/>
              <a:t>Iteration 1:</a:t>
            </a:r>
          </a:p>
          <a:p>
            <a:endParaRPr lang="en-US" dirty="0"/>
          </a:p>
          <a:p>
            <a:pPr marL="0" indent="0">
              <a:buNone/>
            </a:pPr>
            <a:endParaRPr lang="en-US" dirty="0"/>
          </a:p>
          <a:p>
            <a:pPr marL="0" indent="0">
              <a:buNone/>
            </a:pPr>
            <a:endParaRPr lang="en-US" dirty="0"/>
          </a:p>
          <a:p>
            <a:endParaRPr lang="en-US" dirty="0"/>
          </a:p>
        </p:txBody>
      </p:sp>
      <p:sp>
        <p:nvSpPr>
          <p:cNvPr id="4" name="Title 3">
            <a:extLst>
              <a:ext uri="{FF2B5EF4-FFF2-40B4-BE49-F238E27FC236}">
                <a16:creationId xmlns:a16="http://schemas.microsoft.com/office/drawing/2014/main" id="{7A726080-4444-4E91-9413-690DC36D32FD}"/>
              </a:ext>
            </a:extLst>
          </p:cNvPr>
          <p:cNvSpPr>
            <a:spLocks noGrp="1"/>
          </p:cNvSpPr>
          <p:nvPr>
            <p:ph type="title"/>
          </p:nvPr>
        </p:nvSpPr>
        <p:spPr/>
        <p:txBody>
          <a:bodyPr/>
          <a:lstStyle/>
          <a:p>
            <a:r>
              <a:rPr lang="en-US" dirty="0"/>
              <a:t>Conclusion</a:t>
            </a:r>
          </a:p>
        </p:txBody>
      </p:sp>
      <p:sp>
        <p:nvSpPr>
          <p:cNvPr id="5" name="Text Placeholder 4">
            <a:extLst>
              <a:ext uri="{FF2B5EF4-FFF2-40B4-BE49-F238E27FC236}">
                <a16:creationId xmlns:a16="http://schemas.microsoft.com/office/drawing/2014/main" id="{8A06F523-5AAA-446D-AAA3-29C9D031BA0D}"/>
              </a:ext>
            </a:extLst>
          </p:cNvPr>
          <p:cNvSpPr>
            <a:spLocks noGrp="1"/>
          </p:cNvSpPr>
          <p:nvPr>
            <p:ph type="body" sz="quarter" idx="13"/>
          </p:nvPr>
        </p:nvSpPr>
        <p:spPr/>
        <p:txBody>
          <a:bodyPr/>
          <a:lstStyle/>
          <a:p>
            <a:endParaRPr lang="en-US"/>
          </a:p>
        </p:txBody>
      </p:sp>
      <p:pic>
        <p:nvPicPr>
          <p:cNvPr id="7" name="Picture 6" descr="Text&#10;&#10;Description automatically generated with medium confidence">
            <a:extLst>
              <a:ext uri="{FF2B5EF4-FFF2-40B4-BE49-F238E27FC236}">
                <a16:creationId xmlns:a16="http://schemas.microsoft.com/office/drawing/2014/main" id="{E161C85D-9D6A-4F64-BFA3-45E6F18C7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0" y="3769001"/>
            <a:ext cx="8328093" cy="1264638"/>
          </a:xfrm>
          <a:prstGeom prst="rect">
            <a:avLst/>
          </a:prstGeom>
        </p:spPr>
      </p:pic>
    </p:spTree>
    <p:extLst>
      <p:ext uri="{BB962C8B-B14F-4D97-AF65-F5344CB8AC3E}">
        <p14:creationId xmlns:p14="http://schemas.microsoft.com/office/powerpoint/2010/main" val="3899363100"/>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38190</TotalTime>
  <Words>593</Words>
  <Application>Microsoft Office PowerPoint</Application>
  <PresentationFormat>On-screen Show (4:3)</PresentationFormat>
  <Paragraphs>86</Paragraphs>
  <Slides>15</Slides>
  <Notes>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15</vt:i4>
      </vt:variant>
    </vt:vector>
  </HeadingPairs>
  <TitlesOfParts>
    <vt:vector size="28" baseType="lpstr">
      <vt:lpstr>Arial</vt:lpstr>
      <vt:lpstr>Calibri</vt:lpstr>
      <vt:lpstr>Century Gothic</vt:lpstr>
      <vt:lpstr>Times New Roman</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Problem Description</vt:lpstr>
      <vt:lpstr>Problem Significance</vt:lpstr>
      <vt:lpstr>Innovation</vt:lpstr>
      <vt:lpstr>Optimization Model</vt:lpstr>
      <vt:lpstr>Optimization Model</vt:lpstr>
      <vt:lpstr>Implementation</vt:lpstr>
      <vt:lpstr>Risk</vt:lpstr>
      <vt:lpstr>Conclusion</vt:lpstr>
      <vt:lpstr>Conclusion</vt:lpstr>
      <vt:lpstr>PowerPoint Presentation</vt:lpstr>
      <vt:lpstr>Future Work</vt:lpstr>
      <vt:lpstr>Collabration</vt:lpstr>
      <vt:lpstr>References</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Ismet Celik</cp:lastModifiedBy>
  <cp:revision>972</cp:revision>
  <cp:lastPrinted>2016-08-09T14:57:31Z</cp:lastPrinted>
  <dcterms:created xsi:type="dcterms:W3CDTF">2013-11-01T14:42:31Z</dcterms:created>
  <dcterms:modified xsi:type="dcterms:W3CDTF">2021-05-13T23:21:48Z</dcterms:modified>
</cp:coreProperties>
</file>