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59" r:id="rId3"/>
    <p:sldId id="257" r:id="rId4"/>
    <p:sldId id="261" r:id="rId5"/>
    <p:sldId id="262" r:id="rId6"/>
    <p:sldId id="264" r:id="rId7"/>
    <p:sldId id="265" r:id="rId8"/>
    <p:sldId id="266" r:id="rId9"/>
    <p:sldId id="267" r:id="rId10"/>
    <p:sldId id="268" r:id="rId11"/>
    <p:sldId id="269" r:id="rId12"/>
    <p:sldId id="270" r:id="rId13"/>
    <p:sldId id="258" r:id="rId14"/>
    <p:sldId id="26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96" y="14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wmf"/><Relationship Id="rId5" Type="http://schemas.openxmlformats.org/officeDocument/2006/relationships/oleObject" Target="../embeddings/oleObject9.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wmf"/><Relationship Id="rId5" Type="http://schemas.openxmlformats.org/officeDocument/2006/relationships/oleObject" Target="../embeddings/oleObject13.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9150" y="2019299"/>
            <a:ext cx="4279900" cy="1219201"/>
          </a:xfrm>
        </p:spPr>
        <p:txBody>
          <a:bodyPr>
            <a:normAutofit fontScale="90000"/>
          </a:bodyPr>
          <a:lstStyle/>
          <a:p>
            <a:pPr algn="l"/>
            <a:r>
              <a:rPr lang="en-US" dirty="0"/>
              <a:t>Store sales </a:t>
            </a:r>
            <a:br>
              <a:rPr lang="en-US" dirty="0"/>
            </a:br>
            <a:r>
              <a:rPr lang="en-US" dirty="0"/>
              <a:t>Time Series Forecasting</a:t>
            </a:r>
          </a:p>
        </p:txBody>
      </p:sp>
      <p:sp>
        <p:nvSpPr>
          <p:cNvPr id="3" name="Subtitle 2"/>
          <p:cNvSpPr>
            <a:spLocks noGrp="1"/>
          </p:cNvSpPr>
          <p:nvPr>
            <p:ph type="subTitle" idx="1"/>
          </p:nvPr>
        </p:nvSpPr>
        <p:spPr>
          <a:xfrm>
            <a:off x="4991100" y="3753458"/>
            <a:ext cx="3917950" cy="374042"/>
          </a:xfrm>
        </p:spPr>
        <p:txBody>
          <a:bodyPr>
            <a:noAutofit/>
          </a:bodyPr>
          <a:lstStyle/>
          <a:p>
            <a:pPr algn="l"/>
            <a:r>
              <a:rPr lang="en-US" sz="1130" dirty="0"/>
              <a:t>Team Member: </a:t>
            </a:r>
            <a:r>
              <a:rPr lang="en-US" sz="1130" dirty="0" err="1"/>
              <a:t>Ismet</a:t>
            </a:r>
            <a:r>
              <a:rPr lang="en-US" sz="1130" dirty="0"/>
              <a:t> </a:t>
            </a:r>
            <a:r>
              <a:rPr lang="en-US" sz="1130" dirty="0" err="1"/>
              <a:t>Okan</a:t>
            </a:r>
            <a:r>
              <a:rPr lang="en-US" sz="1130" dirty="0"/>
              <a:t> </a:t>
            </a:r>
            <a:r>
              <a:rPr lang="en-US" sz="1130" dirty="0" err="1"/>
              <a:t>Celik</a:t>
            </a:r>
            <a:r>
              <a:rPr lang="en-US" sz="1130" dirty="0"/>
              <a:t> , </a:t>
            </a:r>
            <a:r>
              <a:rPr lang="en-US" sz="1130" dirty="0" err="1"/>
              <a:t>Rishab</a:t>
            </a:r>
            <a:r>
              <a:rPr lang="en-US" sz="1130" dirty="0"/>
              <a:t> </a:t>
            </a:r>
            <a:r>
              <a:rPr lang="en-US" sz="1130" dirty="0" err="1"/>
              <a:t>Katteri</a:t>
            </a:r>
            <a:r>
              <a:rPr lang="en-US" sz="1130" dirty="0"/>
              <a:t>, Swapnali Patki </a:t>
            </a:r>
          </a:p>
        </p:txBody>
      </p:sp>
      <p:pic>
        <p:nvPicPr>
          <p:cNvPr id="4" name="Picture 3" descr="C:\Users\user\AppData\Local\Microsoft\Windows\INetCache\Content.MSO\48210570.tmp"/>
          <p:cNvPicPr/>
          <p:nvPr/>
        </p:nvPicPr>
        <p:blipFill rotWithShape="1">
          <a:blip r:embed="rId2">
            <a:extLst>
              <a:ext uri="{28A0092B-C50C-407E-A947-70E740481C1C}">
                <a14:useLocalDpi xmlns:a14="http://schemas.microsoft.com/office/drawing/2010/main" val="0"/>
              </a:ext>
            </a:extLst>
          </a:blip>
          <a:srcRect l="3753" t="9468" r="3551" b="10024"/>
          <a:stretch/>
        </p:blipFill>
        <p:spPr bwMode="auto">
          <a:xfrm>
            <a:off x="5638801" y="0"/>
            <a:ext cx="2730500" cy="10763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8B2C-78E9-A763-28A7-E472215565CE}"/>
              </a:ext>
            </a:extLst>
          </p:cNvPr>
          <p:cNvSpPr>
            <a:spLocks noGrp="1"/>
          </p:cNvSpPr>
          <p:nvPr>
            <p:ph type="title"/>
          </p:nvPr>
        </p:nvSpPr>
        <p:spPr/>
        <p:txBody>
          <a:bodyPr/>
          <a:lstStyle/>
          <a:p>
            <a:r>
              <a:rPr lang="en-US" dirty="0"/>
              <a:t>ARIMA</a:t>
            </a:r>
          </a:p>
        </p:txBody>
      </p:sp>
      <p:sp>
        <p:nvSpPr>
          <p:cNvPr id="3" name="Content Placeholder 2">
            <a:extLst>
              <a:ext uri="{FF2B5EF4-FFF2-40B4-BE49-F238E27FC236}">
                <a16:creationId xmlns:a16="http://schemas.microsoft.com/office/drawing/2014/main" id="{46CB1F77-4D4A-C6F2-15DF-BC9C5E0086C2}"/>
              </a:ext>
            </a:extLst>
          </p:cNvPr>
          <p:cNvSpPr>
            <a:spLocks noGrp="1"/>
          </p:cNvSpPr>
          <p:nvPr>
            <p:ph idx="1"/>
          </p:nvPr>
        </p:nvSpPr>
        <p:spPr>
          <a:xfrm>
            <a:off x="463714" y="1312606"/>
            <a:ext cx="8246070" cy="649198"/>
          </a:xfrm>
        </p:spPr>
        <p:txBody>
          <a:bodyPr>
            <a:normAutofit fontScale="70000" lnSpcReduction="20000"/>
          </a:bodyPr>
          <a:lstStyle/>
          <a:p>
            <a:r>
              <a:rPr lang="en-US" sz="2000" dirty="0"/>
              <a:t>In order to understand time-series better for each category ACF (Auto Correlation Function) and PACF (Partial Auto Correlation Function) plotted, to be able to see how present value of the time series related with its past.</a:t>
            </a:r>
          </a:p>
        </p:txBody>
      </p:sp>
      <p:graphicFrame>
        <p:nvGraphicFramePr>
          <p:cNvPr id="5" name="Object 4">
            <a:extLst>
              <a:ext uri="{FF2B5EF4-FFF2-40B4-BE49-F238E27FC236}">
                <a16:creationId xmlns:a16="http://schemas.microsoft.com/office/drawing/2014/main" id="{9691E711-4034-C649-E3A5-D25CC7813EF4}"/>
              </a:ext>
            </a:extLst>
          </p:cNvPr>
          <p:cNvGraphicFramePr>
            <a:graphicFrameLocks noChangeAspect="1"/>
          </p:cNvGraphicFramePr>
          <p:nvPr>
            <p:extLst>
              <p:ext uri="{D42A27DB-BD31-4B8C-83A1-F6EECF244321}">
                <p14:modId xmlns:p14="http://schemas.microsoft.com/office/powerpoint/2010/main" val="2988267888"/>
              </p:ext>
            </p:extLst>
          </p:nvPr>
        </p:nvGraphicFramePr>
        <p:xfrm>
          <a:off x="1712769" y="1961805"/>
          <a:ext cx="2488595" cy="1325534"/>
        </p:xfrm>
        <a:graphic>
          <a:graphicData uri="http://schemas.openxmlformats.org/presentationml/2006/ole">
            <mc:AlternateContent xmlns:mc="http://schemas.openxmlformats.org/markup-compatibility/2006">
              <mc:Choice xmlns:v="urn:schemas-microsoft-com:vml" Requires="v">
                <p:oleObj spid="_x0000_s8195" name="Bitmap Image" r:id="rId3" imgW="3390840" imgH="2301120" progId="Paint.Picture">
                  <p:embed/>
                </p:oleObj>
              </mc:Choice>
              <mc:Fallback>
                <p:oleObj name="Bitmap Image" r:id="rId3" imgW="3390840" imgH="2301120" progId="Paint.Picture">
                  <p:embed/>
                  <p:pic>
                    <p:nvPicPr>
                      <p:cNvPr id="0" name=""/>
                      <p:cNvPicPr/>
                      <p:nvPr/>
                    </p:nvPicPr>
                    <p:blipFill>
                      <a:blip r:embed="rId4"/>
                      <a:stretch>
                        <a:fillRect/>
                      </a:stretch>
                    </p:blipFill>
                    <p:spPr>
                      <a:xfrm>
                        <a:off x="1712769" y="1961805"/>
                        <a:ext cx="2488595" cy="1325534"/>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4BB687F9-41C4-D7E8-2A69-0E8542E23D3A}"/>
              </a:ext>
            </a:extLst>
          </p:cNvPr>
          <p:cNvGraphicFramePr>
            <a:graphicFrameLocks noChangeAspect="1"/>
          </p:cNvGraphicFramePr>
          <p:nvPr>
            <p:extLst>
              <p:ext uri="{D42A27DB-BD31-4B8C-83A1-F6EECF244321}">
                <p14:modId xmlns:p14="http://schemas.microsoft.com/office/powerpoint/2010/main" val="3750385337"/>
              </p:ext>
            </p:extLst>
          </p:nvPr>
        </p:nvGraphicFramePr>
        <p:xfrm>
          <a:off x="4572000" y="1948283"/>
          <a:ext cx="2488595" cy="1339056"/>
        </p:xfrm>
        <a:graphic>
          <a:graphicData uri="http://schemas.openxmlformats.org/presentationml/2006/ole">
            <mc:AlternateContent xmlns:mc="http://schemas.openxmlformats.org/markup-compatibility/2006">
              <mc:Choice xmlns:v="urn:schemas-microsoft-com:vml" Requires="v">
                <p:oleObj spid="_x0000_s8196" name="Bitmap Image" r:id="rId5" imgW="3291840" imgH="2331720" progId="Paint.Picture">
                  <p:embed/>
                </p:oleObj>
              </mc:Choice>
              <mc:Fallback>
                <p:oleObj name="Bitmap Image" r:id="rId5" imgW="3291840" imgH="2331720" progId="Paint.Picture">
                  <p:embed/>
                  <p:pic>
                    <p:nvPicPr>
                      <p:cNvPr id="0" name=""/>
                      <p:cNvPicPr/>
                      <p:nvPr/>
                    </p:nvPicPr>
                    <p:blipFill>
                      <a:blip r:embed="rId6"/>
                      <a:stretch>
                        <a:fillRect/>
                      </a:stretch>
                    </p:blipFill>
                    <p:spPr>
                      <a:xfrm>
                        <a:off x="4572000" y="1948283"/>
                        <a:ext cx="2488595" cy="1339056"/>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C5E1C22-8740-C980-D425-A80239DD9D94}"/>
              </a:ext>
            </a:extLst>
          </p:cNvPr>
          <p:cNvGraphicFramePr>
            <a:graphicFrameLocks noChangeAspect="1"/>
          </p:cNvGraphicFramePr>
          <p:nvPr>
            <p:extLst>
              <p:ext uri="{D42A27DB-BD31-4B8C-83A1-F6EECF244321}">
                <p14:modId xmlns:p14="http://schemas.microsoft.com/office/powerpoint/2010/main" val="2430959361"/>
              </p:ext>
            </p:extLst>
          </p:nvPr>
        </p:nvGraphicFramePr>
        <p:xfrm>
          <a:off x="1712768" y="3413761"/>
          <a:ext cx="2488595" cy="1414202"/>
        </p:xfrm>
        <a:graphic>
          <a:graphicData uri="http://schemas.openxmlformats.org/presentationml/2006/ole">
            <mc:AlternateContent xmlns:mc="http://schemas.openxmlformats.org/markup-compatibility/2006">
              <mc:Choice xmlns:v="urn:schemas-microsoft-com:vml" Requires="v">
                <p:oleObj spid="_x0000_s8197" name="Bitmap Image" r:id="rId7" imgW="3406320" imgH="2362320" progId="Paint.Picture">
                  <p:embed/>
                </p:oleObj>
              </mc:Choice>
              <mc:Fallback>
                <p:oleObj name="Bitmap Image" r:id="rId7" imgW="3406320" imgH="2362320" progId="Paint.Picture">
                  <p:embed/>
                  <p:pic>
                    <p:nvPicPr>
                      <p:cNvPr id="0" name=""/>
                      <p:cNvPicPr/>
                      <p:nvPr/>
                    </p:nvPicPr>
                    <p:blipFill>
                      <a:blip r:embed="rId8"/>
                      <a:stretch>
                        <a:fillRect/>
                      </a:stretch>
                    </p:blipFill>
                    <p:spPr>
                      <a:xfrm>
                        <a:off x="1712768" y="3413761"/>
                        <a:ext cx="2488595" cy="1414202"/>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A9765D86-8500-E27A-1C83-A4DB2001FA92}"/>
              </a:ext>
            </a:extLst>
          </p:cNvPr>
          <p:cNvGraphicFramePr>
            <a:graphicFrameLocks noChangeAspect="1"/>
          </p:cNvGraphicFramePr>
          <p:nvPr>
            <p:extLst>
              <p:ext uri="{D42A27DB-BD31-4B8C-83A1-F6EECF244321}">
                <p14:modId xmlns:p14="http://schemas.microsoft.com/office/powerpoint/2010/main" val="3230431689"/>
              </p:ext>
            </p:extLst>
          </p:nvPr>
        </p:nvGraphicFramePr>
        <p:xfrm>
          <a:off x="4572000" y="3413761"/>
          <a:ext cx="2488595" cy="1414202"/>
        </p:xfrm>
        <a:graphic>
          <a:graphicData uri="http://schemas.openxmlformats.org/presentationml/2006/ole">
            <mc:AlternateContent xmlns:mc="http://schemas.openxmlformats.org/markup-compatibility/2006">
              <mc:Choice xmlns:v="urn:schemas-microsoft-com:vml" Requires="v">
                <p:oleObj spid="_x0000_s8198" name="Bitmap Image" r:id="rId9" imgW="3330000" imgH="2209680" progId="Paint.Picture">
                  <p:embed/>
                </p:oleObj>
              </mc:Choice>
              <mc:Fallback>
                <p:oleObj name="Bitmap Image" r:id="rId9" imgW="3330000" imgH="2209680" progId="Paint.Picture">
                  <p:embed/>
                  <p:pic>
                    <p:nvPicPr>
                      <p:cNvPr id="0" name=""/>
                      <p:cNvPicPr/>
                      <p:nvPr/>
                    </p:nvPicPr>
                    <p:blipFill>
                      <a:blip r:embed="rId10"/>
                      <a:stretch>
                        <a:fillRect/>
                      </a:stretch>
                    </p:blipFill>
                    <p:spPr>
                      <a:xfrm>
                        <a:off x="4572000" y="3413761"/>
                        <a:ext cx="2488595" cy="1414202"/>
                      </a:xfrm>
                      <a:prstGeom prst="rect">
                        <a:avLst/>
                      </a:prstGeom>
                    </p:spPr>
                  </p:pic>
                </p:oleObj>
              </mc:Fallback>
            </mc:AlternateContent>
          </a:graphicData>
        </a:graphic>
      </p:graphicFrame>
    </p:spTree>
    <p:extLst>
      <p:ext uri="{BB962C8B-B14F-4D97-AF65-F5344CB8AC3E}">
        <p14:creationId xmlns:p14="http://schemas.microsoft.com/office/powerpoint/2010/main" val="3165544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8B2C-78E9-A763-28A7-E472215565CE}"/>
              </a:ext>
            </a:extLst>
          </p:cNvPr>
          <p:cNvSpPr>
            <a:spLocks noGrp="1"/>
          </p:cNvSpPr>
          <p:nvPr>
            <p:ph type="title"/>
          </p:nvPr>
        </p:nvSpPr>
        <p:spPr/>
        <p:txBody>
          <a:bodyPr/>
          <a:lstStyle/>
          <a:p>
            <a:r>
              <a:rPr lang="en-US" dirty="0"/>
              <a:t>ARIMA</a:t>
            </a:r>
          </a:p>
        </p:txBody>
      </p:sp>
      <p:sp>
        <p:nvSpPr>
          <p:cNvPr id="3" name="Content Placeholder 2">
            <a:extLst>
              <a:ext uri="{FF2B5EF4-FFF2-40B4-BE49-F238E27FC236}">
                <a16:creationId xmlns:a16="http://schemas.microsoft.com/office/drawing/2014/main" id="{46CB1F77-4D4A-C6F2-15DF-BC9C5E0086C2}"/>
              </a:ext>
            </a:extLst>
          </p:cNvPr>
          <p:cNvSpPr>
            <a:spLocks noGrp="1"/>
          </p:cNvSpPr>
          <p:nvPr>
            <p:ph idx="1"/>
          </p:nvPr>
        </p:nvSpPr>
        <p:spPr>
          <a:xfrm>
            <a:off x="463714" y="1312606"/>
            <a:ext cx="8246070" cy="649198"/>
          </a:xfrm>
        </p:spPr>
        <p:txBody>
          <a:bodyPr>
            <a:normAutofit fontScale="70000" lnSpcReduction="20000"/>
          </a:bodyPr>
          <a:lstStyle/>
          <a:p>
            <a:r>
              <a:rPr lang="en-US" sz="2000" dirty="0"/>
              <a:t>In order to understand time-series better for each category ACF (Auto Correlation Function) and PACF (Partial Auto Correlation Function) plotted, to be able to see how present value of the time series related with its past.</a:t>
            </a:r>
          </a:p>
        </p:txBody>
      </p:sp>
      <p:graphicFrame>
        <p:nvGraphicFramePr>
          <p:cNvPr id="5" name="Object 4">
            <a:extLst>
              <a:ext uri="{FF2B5EF4-FFF2-40B4-BE49-F238E27FC236}">
                <a16:creationId xmlns:a16="http://schemas.microsoft.com/office/drawing/2014/main" id="{9691E711-4034-C649-E3A5-D25CC7813EF4}"/>
              </a:ext>
            </a:extLst>
          </p:cNvPr>
          <p:cNvGraphicFramePr>
            <a:graphicFrameLocks noChangeAspect="1"/>
          </p:cNvGraphicFramePr>
          <p:nvPr/>
        </p:nvGraphicFramePr>
        <p:xfrm>
          <a:off x="1712769" y="1961805"/>
          <a:ext cx="2488595" cy="1325534"/>
        </p:xfrm>
        <a:graphic>
          <a:graphicData uri="http://schemas.openxmlformats.org/presentationml/2006/ole">
            <mc:AlternateContent xmlns:mc="http://schemas.openxmlformats.org/markup-compatibility/2006">
              <mc:Choice xmlns:v="urn:schemas-microsoft-com:vml" Requires="v">
                <p:oleObj spid="_x0000_s10246" name="Bitmap Image" r:id="rId3" imgW="3390840" imgH="2301120" progId="Paint.Picture">
                  <p:embed/>
                </p:oleObj>
              </mc:Choice>
              <mc:Fallback>
                <p:oleObj name="Bitmap Image" r:id="rId3" imgW="3390840" imgH="2301120" progId="Paint.Picture">
                  <p:embed/>
                  <p:pic>
                    <p:nvPicPr>
                      <p:cNvPr id="5" name="Object 4">
                        <a:extLst>
                          <a:ext uri="{FF2B5EF4-FFF2-40B4-BE49-F238E27FC236}">
                            <a16:creationId xmlns:a16="http://schemas.microsoft.com/office/drawing/2014/main" id="{9691E711-4034-C649-E3A5-D25CC7813EF4}"/>
                          </a:ext>
                        </a:extLst>
                      </p:cNvPr>
                      <p:cNvPicPr/>
                      <p:nvPr/>
                    </p:nvPicPr>
                    <p:blipFill>
                      <a:blip r:embed="rId4"/>
                      <a:stretch>
                        <a:fillRect/>
                      </a:stretch>
                    </p:blipFill>
                    <p:spPr>
                      <a:xfrm>
                        <a:off x="1712769" y="1961805"/>
                        <a:ext cx="2488595" cy="1325534"/>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4BB687F9-41C4-D7E8-2A69-0E8542E23D3A}"/>
              </a:ext>
            </a:extLst>
          </p:cNvPr>
          <p:cNvGraphicFramePr>
            <a:graphicFrameLocks noChangeAspect="1"/>
          </p:cNvGraphicFramePr>
          <p:nvPr/>
        </p:nvGraphicFramePr>
        <p:xfrm>
          <a:off x="4572000" y="1948283"/>
          <a:ext cx="2488595" cy="1339056"/>
        </p:xfrm>
        <a:graphic>
          <a:graphicData uri="http://schemas.openxmlformats.org/presentationml/2006/ole">
            <mc:AlternateContent xmlns:mc="http://schemas.openxmlformats.org/markup-compatibility/2006">
              <mc:Choice xmlns:v="urn:schemas-microsoft-com:vml" Requires="v">
                <p:oleObj spid="_x0000_s10247" name="Bitmap Image" r:id="rId5" imgW="3291840" imgH="2331720" progId="Paint.Picture">
                  <p:embed/>
                </p:oleObj>
              </mc:Choice>
              <mc:Fallback>
                <p:oleObj name="Bitmap Image" r:id="rId5" imgW="3291840" imgH="2331720" progId="Paint.Picture">
                  <p:embed/>
                  <p:pic>
                    <p:nvPicPr>
                      <p:cNvPr id="6" name="Object 5">
                        <a:extLst>
                          <a:ext uri="{FF2B5EF4-FFF2-40B4-BE49-F238E27FC236}">
                            <a16:creationId xmlns:a16="http://schemas.microsoft.com/office/drawing/2014/main" id="{4BB687F9-41C4-D7E8-2A69-0E8542E23D3A}"/>
                          </a:ext>
                        </a:extLst>
                      </p:cNvPr>
                      <p:cNvPicPr/>
                      <p:nvPr/>
                    </p:nvPicPr>
                    <p:blipFill>
                      <a:blip r:embed="rId6"/>
                      <a:stretch>
                        <a:fillRect/>
                      </a:stretch>
                    </p:blipFill>
                    <p:spPr>
                      <a:xfrm>
                        <a:off x="4572000" y="1948283"/>
                        <a:ext cx="2488595" cy="1339056"/>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0C5E1C22-8740-C980-D425-A80239DD9D94}"/>
              </a:ext>
            </a:extLst>
          </p:cNvPr>
          <p:cNvGraphicFramePr>
            <a:graphicFrameLocks noChangeAspect="1"/>
          </p:cNvGraphicFramePr>
          <p:nvPr/>
        </p:nvGraphicFramePr>
        <p:xfrm>
          <a:off x="1712768" y="3413761"/>
          <a:ext cx="2488595" cy="1414202"/>
        </p:xfrm>
        <a:graphic>
          <a:graphicData uri="http://schemas.openxmlformats.org/presentationml/2006/ole">
            <mc:AlternateContent xmlns:mc="http://schemas.openxmlformats.org/markup-compatibility/2006">
              <mc:Choice xmlns:v="urn:schemas-microsoft-com:vml" Requires="v">
                <p:oleObj spid="_x0000_s10248" name="Bitmap Image" r:id="rId7" imgW="3406320" imgH="2362320" progId="Paint.Picture">
                  <p:embed/>
                </p:oleObj>
              </mc:Choice>
              <mc:Fallback>
                <p:oleObj name="Bitmap Image" r:id="rId7" imgW="3406320" imgH="2362320" progId="Paint.Picture">
                  <p:embed/>
                  <p:pic>
                    <p:nvPicPr>
                      <p:cNvPr id="7" name="Object 6">
                        <a:extLst>
                          <a:ext uri="{FF2B5EF4-FFF2-40B4-BE49-F238E27FC236}">
                            <a16:creationId xmlns:a16="http://schemas.microsoft.com/office/drawing/2014/main" id="{0C5E1C22-8740-C980-D425-A80239DD9D94}"/>
                          </a:ext>
                        </a:extLst>
                      </p:cNvPr>
                      <p:cNvPicPr/>
                      <p:nvPr/>
                    </p:nvPicPr>
                    <p:blipFill>
                      <a:blip r:embed="rId8"/>
                      <a:stretch>
                        <a:fillRect/>
                      </a:stretch>
                    </p:blipFill>
                    <p:spPr>
                      <a:xfrm>
                        <a:off x="1712768" y="3413761"/>
                        <a:ext cx="2488595" cy="1414202"/>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A9765D86-8500-E27A-1C83-A4DB2001FA92}"/>
              </a:ext>
            </a:extLst>
          </p:cNvPr>
          <p:cNvGraphicFramePr>
            <a:graphicFrameLocks noChangeAspect="1"/>
          </p:cNvGraphicFramePr>
          <p:nvPr/>
        </p:nvGraphicFramePr>
        <p:xfrm>
          <a:off x="4572000" y="3413761"/>
          <a:ext cx="2488595" cy="1414202"/>
        </p:xfrm>
        <a:graphic>
          <a:graphicData uri="http://schemas.openxmlformats.org/presentationml/2006/ole">
            <mc:AlternateContent xmlns:mc="http://schemas.openxmlformats.org/markup-compatibility/2006">
              <mc:Choice xmlns:v="urn:schemas-microsoft-com:vml" Requires="v">
                <p:oleObj spid="_x0000_s10249" name="Bitmap Image" r:id="rId9" imgW="3330000" imgH="2209680" progId="Paint.Picture">
                  <p:embed/>
                </p:oleObj>
              </mc:Choice>
              <mc:Fallback>
                <p:oleObj name="Bitmap Image" r:id="rId9" imgW="3330000" imgH="2209680" progId="Paint.Picture">
                  <p:embed/>
                  <p:pic>
                    <p:nvPicPr>
                      <p:cNvPr id="8" name="Object 7">
                        <a:extLst>
                          <a:ext uri="{FF2B5EF4-FFF2-40B4-BE49-F238E27FC236}">
                            <a16:creationId xmlns:a16="http://schemas.microsoft.com/office/drawing/2014/main" id="{A9765D86-8500-E27A-1C83-A4DB2001FA92}"/>
                          </a:ext>
                        </a:extLst>
                      </p:cNvPr>
                      <p:cNvPicPr/>
                      <p:nvPr/>
                    </p:nvPicPr>
                    <p:blipFill>
                      <a:blip r:embed="rId10"/>
                      <a:stretch>
                        <a:fillRect/>
                      </a:stretch>
                    </p:blipFill>
                    <p:spPr>
                      <a:xfrm>
                        <a:off x="4572000" y="3413761"/>
                        <a:ext cx="2488595" cy="1414202"/>
                      </a:xfrm>
                      <a:prstGeom prst="rect">
                        <a:avLst/>
                      </a:prstGeom>
                    </p:spPr>
                  </p:pic>
                </p:oleObj>
              </mc:Fallback>
            </mc:AlternateContent>
          </a:graphicData>
        </a:graphic>
      </p:graphicFrame>
    </p:spTree>
    <p:extLst>
      <p:ext uri="{BB962C8B-B14F-4D97-AF65-F5344CB8AC3E}">
        <p14:creationId xmlns:p14="http://schemas.microsoft.com/office/powerpoint/2010/main" val="1876147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8B2C-78E9-A763-28A7-E472215565CE}"/>
              </a:ext>
            </a:extLst>
          </p:cNvPr>
          <p:cNvSpPr>
            <a:spLocks noGrp="1"/>
          </p:cNvSpPr>
          <p:nvPr>
            <p:ph type="title"/>
          </p:nvPr>
        </p:nvSpPr>
        <p:spPr/>
        <p:txBody>
          <a:bodyPr/>
          <a:lstStyle/>
          <a:p>
            <a:r>
              <a:rPr lang="en-US" dirty="0"/>
              <a:t>ARIMA</a:t>
            </a:r>
          </a:p>
        </p:txBody>
      </p:sp>
      <p:sp>
        <p:nvSpPr>
          <p:cNvPr id="3" name="Content Placeholder 2">
            <a:extLst>
              <a:ext uri="{FF2B5EF4-FFF2-40B4-BE49-F238E27FC236}">
                <a16:creationId xmlns:a16="http://schemas.microsoft.com/office/drawing/2014/main" id="{46CB1F77-4D4A-C6F2-15DF-BC9C5E0086C2}"/>
              </a:ext>
            </a:extLst>
          </p:cNvPr>
          <p:cNvSpPr>
            <a:spLocks noGrp="1"/>
          </p:cNvSpPr>
          <p:nvPr>
            <p:ph idx="1"/>
          </p:nvPr>
        </p:nvSpPr>
        <p:spPr>
          <a:xfrm>
            <a:off x="463714" y="1312606"/>
            <a:ext cx="8246070" cy="763526"/>
          </a:xfrm>
        </p:spPr>
        <p:txBody>
          <a:bodyPr>
            <a:normAutofit fontScale="62500" lnSpcReduction="20000"/>
          </a:bodyPr>
          <a:lstStyle/>
          <a:p>
            <a:r>
              <a:rPr lang="en-US" sz="2000" dirty="0"/>
              <a:t>After examining ACF and PACF graphs for each family, it seems that finding a common ARIMA model for each family is not possible. For this reason, I decide to use the </a:t>
            </a:r>
            <a:r>
              <a:rPr lang="en-US" sz="2000" dirty="0" err="1"/>
              <a:t>auto_arima</a:t>
            </a:r>
            <a:r>
              <a:rPr lang="en-US" sz="2000" dirty="0"/>
              <a:t> function from the </a:t>
            </a:r>
            <a:r>
              <a:rPr lang="en-US" sz="2000" dirty="0" err="1"/>
              <a:t>pmdarima</a:t>
            </a:r>
            <a:r>
              <a:rPr lang="en-US" sz="2000" dirty="0"/>
              <a:t> library. Which basically find the best ARIMA model for given time-series and applied that to the data. After that future prediction applied by using ARIMA model and prediction values were saved on new data frame.</a:t>
            </a:r>
          </a:p>
        </p:txBody>
      </p:sp>
      <p:graphicFrame>
        <p:nvGraphicFramePr>
          <p:cNvPr id="4" name="Object 3">
            <a:extLst>
              <a:ext uri="{FF2B5EF4-FFF2-40B4-BE49-F238E27FC236}">
                <a16:creationId xmlns:a16="http://schemas.microsoft.com/office/drawing/2014/main" id="{48B40269-0779-C3B9-786A-00F38A1BCCFB}"/>
              </a:ext>
            </a:extLst>
          </p:cNvPr>
          <p:cNvGraphicFramePr>
            <a:graphicFrameLocks noChangeAspect="1"/>
          </p:cNvGraphicFramePr>
          <p:nvPr>
            <p:extLst>
              <p:ext uri="{D42A27DB-BD31-4B8C-83A1-F6EECF244321}">
                <p14:modId xmlns:p14="http://schemas.microsoft.com/office/powerpoint/2010/main" val="213019953"/>
              </p:ext>
            </p:extLst>
          </p:nvPr>
        </p:nvGraphicFramePr>
        <p:xfrm>
          <a:off x="1898160" y="2344189"/>
          <a:ext cx="5113337" cy="2487902"/>
        </p:xfrm>
        <a:graphic>
          <a:graphicData uri="http://schemas.openxmlformats.org/presentationml/2006/ole">
            <mc:AlternateContent xmlns:mc="http://schemas.openxmlformats.org/markup-compatibility/2006">
              <mc:Choice xmlns:v="urn:schemas-microsoft-com:vml" Requires="v">
                <p:oleObj spid="_x0000_s11270" name="Bitmap Image" r:id="rId3" imgW="5113080" imgH="3101400" progId="Paint.Picture">
                  <p:embed/>
                </p:oleObj>
              </mc:Choice>
              <mc:Fallback>
                <p:oleObj name="Bitmap Image" r:id="rId3" imgW="5113080" imgH="3101400" progId="Paint.Picture">
                  <p:embed/>
                  <p:pic>
                    <p:nvPicPr>
                      <p:cNvPr id="0" name=""/>
                      <p:cNvPicPr/>
                      <p:nvPr/>
                    </p:nvPicPr>
                    <p:blipFill>
                      <a:blip r:embed="rId4"/>
                      <a:stretch>
                        <a:fillRect/>
                      </a:stretch>
                    </p:blipFill>
                    <p:spPr>
                      <a:xfrm>
                        <a:off x="1898160" y="2344189"/>
                        <a:ext cx="5113337" cy="2487902"/>
                      </a:xfrm>
                      <a:prstGeom prst="rect">
                        <a:avLst/>
                      </a:prstGeom>
                    </p:spPr>
                  </p:pic>
                </p:oleObj>
              </mc:Fallback>
            </mc:AlternateContent>
          </a:graphicData>
        </a:graphic>
      </p:graphicFrame>
    </p:spTree>
    <p:extLst>
      <p:ext uri="{BB962C8B-B14F-4D97-AF65-F5344CB8AC3E}">
        <p14:creationId xmlns:p14="http://schemas.microsoft.com/office/powerpoint/2010/main" val="333440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Slide Title</a:t>
            </a:r>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endParaRPr lang="en-US" dirty="0"/>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websites\free-power-point-templates\2012\logos.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Slide Title</a:t>
            </a:r>
            <a:endParaRPr lang="en-US" dirty="0"/>
          </a:p>
        </p:txBody>
      </p:sp>
      <p:sp>
        <p:nvSpPr>
          <p:cNvPr id="5" name="Content Placeholder 4"/>
          <p:cNvSpPr>
            <a:spLocks noGrp="1"/>
          </p:cNvSpPr>
          <p:nvPr>
            <p:ph idx="1"/>
          </p:nvPr>
        </p:nvSpPr>
        <p:spPr/>
        <p:txBody>
          <a:bodyPr/>
          <a:lstStyle/>
          <a:p>
            <a:r>
              <a:rPr lang="en-US" dirty="0"/>
              <a:t>Make Effective Presentations</a:t>
            </a:r>
          </a:p>
          <a:p>
            <a:r>
              <a:rPr lang="en-US" dirty="0"/>
              <a:t>Using Awesome Backgrounds</a:t>
            </a:r>
          </a:p>
          <a:p>
            <a:r>
              <a:rPr lang="en-US" dirty="0"/>
              <a:t>Engage your Audience</a:t>
            </a:r>
          </a:p>
          <a:p>
            <a:r>
              <a:rPr lang="en-US" dirty="0"/>
              <a:t>Capture Audience Attention</a:t>
            </a:r>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Pre-processing</a:t>
            </a:r>
          </a:p>
        </p:txBody>
      </p:sp>
      <p:sp>
        <p:nvSpPr>
          <p:cNvPr id="3" name="Content Placeholder 2"/>
          <p:cNvSpPr>
            <a:spLocks noGrp="1"/>
          </p:cNvSpPr>
          <p:nvPr>
            <p:ph idx="1"/>
          </p:nvPr>
        </p:nvSpPr>
        <p:spPr>
          <a:xfrm>
            <a:off x="463713" y="1226634"/>
            <a:ext cx="8267331" cy="1345116"/>
          </a:xfrm>
        </p:spPr>
        <p:txBody>
          <a:bodyPr>
            <a:normAutofit/>
          </a:bodyPr>
          <a:lstStyle/>
          <a:p>
            <a:r>
              <a:rPr lang="en-US" sz="2000" dirty="0"/>
              <a:t>Unnecessary columns on the data dropped from the data frame</a:t>
            </a:r>
          </a:p>
          <a:p>
            <a:r>
              <a:rPr lang="en-US" sz="2000" dirty="0"/>
              <a:t>By using the pandas </a:t>
            </a:r>
            <a:r>
              <a:rPr lang="en-US" sz="2000" dirty="0" err="1"/>
              <a:t>groupby</a:t>
            </a:r>
            <a:r>
              <a:rPr lang="en-US" sz="2000" dirty="0"/>
              <a:t> function, all sales for each category (family) calculated for each date</a:t>
            </a:r>
          </a:p>
          <a:p>
            <a:endParaRPr lang="en-US" sz="2400" dirty="0"/>
          </a:p>
          <a:p>
            <a:endParaRPr lang="en-US" dirty="0"/>
          </a:p>
          <a:p>
            <a:endParaRPr lang="en-US" dirty="0"/>
          </a:p>
        </p:txBody>
      </p:sp>
      <p:graphicFrame>
        <p:nvGraphicFramePr>
          <p:cNvPr id="4" name="Object 3">
            <a:extLst>
              <a:ext uri="{FF2B5EF4-FFF2-40B4-BE49-F238E27FC236}">
                <a16:creationId xmlns:a16="http://schemas.microsoft.com/office/drawing/2014/main" id="{284D7675-5429-7B66-BAB2-ECFB910F88F1}"/>
              </a:ext>
            </a:extLst>
          </p:cNvPr>
          <p:cNvGraphicFramePr>
            <a:graphicFrameLocks noChangeAspect="1"/>
          </p:cNvGraphicFramePr>
          <p:nvPr>
            <p:extLst>
              <p:ext uri="{D42A27DB-BD31-4B8C-83A1-F6EECF244321}">
                <p14:modId xmlns:p14="http://schemas.microsoft.com/office/powerpoint/2010/main" val="930583864"/>
              </p:ext>
            </p:extLst>
          </p:nvPr>
        </p:nvGraphicFramePr>
        <p:xfrm>
          <a:off x="1561171" y="2423532"/>
          <a:ext cx="5672253" cy="2393795"/>
        </p:xfrm>
        <a:graphic>
          <a:graphicData uri="http://schemas.openxmlformats.org/presentationml/2006/ole">
            <mc:AlternateContent xmlns:mc="http://schemas.openxmlformats.org/markup-compatibility/2006">
              <mc:Choice xmlns:v="urn:schemas-microsoft-com:vml" Requires="v">
                <p:oleObj spid="_x0000_s6148" name="Bitmap Image" r:id="rId3" imgW="5753160" imgH="3154680" progId="Paint.Picture">
                  <p:embed/>
                </p:oleObj>
              </mc:Choice>
              <mc:Fallback>
                <p:oleObj name="Bitmap Image" r:id="rId3" imgW="5753160" imgH="3154680" progId="Paint.Picture">
                  <p:embed/>
                  <p:pic>
                    <p:nvPicPr>
                      <p:cNvPr id="0" name=""/>
                      <p:cNvPicPr/>
                      <p:nvPr/>
                    </p:nvPicPr>
                    <p:blipFill>
                      <a:blip r:embed="rId4"/>
                      <a:stretch>
                        <a:fillRect/>
                      </a:stretch>
                    </p:blipFill>
                    <p:spPr>
                      <a:xfrm>
                        <a:off x="1561171" y="2423532"/>
                        <a:ext cx="5672253" cy="2393795"/>
                      </a:xfrm>
                      <a:prstGeom prst="rect">
                        <a:avLst/>
                      </a:prstGeom>
                    </p:spPr>
                  </p:pic>
                </p:oleObj>
              </mc:Fallback>
            </mc:AlternateContent>
          </a:graphicData>
        </a:graphic>
      </p:graphicFrame>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Pre-processing</a:t>
            </a:r>
          </a:p>
        </p:txBody>
      </p:sp>
      <p:sp>
        <p:nvSpPr>
          <p:cNvPr id="3" name="Content Placeholder 2"/>
          <p:cNvSpPr>
            <a:spLocks noGrp="1"/>
          </p:cNvSpPr>
          <p:nvPr>
            <p:ph idx="1"/>
          </p:nvPr>
        </p:nvSpPr>
        <p:spPr>
          <a:xfrm>
            <a:off x="463713" y="1226634"/>
            <a:ext cx="8267332" cy="862361"/>
          </a:xfrm>
        </p:spPr>
        <p:txBody>
          <a:bodyPr>
            <a:normAutofit/>
          </a:bodyPr>
          <a:lstStyle/>
          <a:p>
            <a:r>
              <a:rPr lang="en-US" sz="2000" dirty="0"/>
              <a:t>After that by using pandas pivot function, data frame turned into classical time series table for each category (family)</a:t>
            </a:r>
          </a:p>
          <a:p>
            <a:pPr marL="0" indent="0">
              <a:buNone/>
            </a:pPr>
            <a:endParaRPr lang="en-US" sz="2400" dirty="0"/>
          </a:p>
          <a:p>
            <a:endParaRPr lang="en-US" dirty="0"/>
          </a:p>
          <a:p>
            <a:endParaRPr lang="en-US" dirty="0"/>
          </a:p>
        </p:txBody>
      </p:sp>
      <p:graphicFrame>
        <p:nvGraphicFramePr>
          <p:cNvPr id="5" name="Object 4">
            <a:extLst>
              <a:ext uri="{FF2B5EF4-FFF2-40B4-BE49-F238E27FC236}">
                <a16:creationId xmlns:a16="http://schemas.microsoft.com/office/drawing/2014/main" id="{AC21B751-E78C-CDEC-E999-BD83FB6C91CB}"/>
              </a:ext>
            </a:extLst>
          </p:cNvPr>
          <p:cNvGraphicFramePr>
            <a:graphicFrameLocks noChangeAspect="1"/>
          </p:cNvGraphicFramePr>
          <p:nvPr>
            <p:extLst>
              <p:ext uri="{D42A27DB-BD31-4B8C-83A1-F6EECF244321}">
                <p14:modId xmlns:p14="http://schemas.microsoft.com/office/powerpoint/2010/main" val="4212127306"/>
              </p:ext>
            </p:extLst>
          </p:nvPr>
        </p:nvGraphicFramePr>
        <p:xfrm>
          <a:off x="1842197" y="1903142"/>
          <a:ext cx="5249863" cy="3122342"/>
        </p:xfrm>
        <a:graphic>
          <a:graphicData uri="http://schemas.openxmlformats.org/presentationml/2006/ole">
            <mc:AlternateContent xmlns:mc="http://schemas.openxmlformats.org/markup-compatibility/2006">
              <mc:Choice xmlns:v="urn:schemas-microsoft-com:vml" Requires="v">
                <p:oleObj spid="_x0000_s1029" name="Bitmap Image" r:id="rId3" imgW="5250240" imgH="3291840" progId="Paint.Picture">
                  <p:embed/>
                </p:oleObj>
              </mc:Choice>
              <mc:Fallback>
                <p:oleObj name="Bitmap Image" r:id="rId3" imgW="5250240" imgH="3291840" progId="Paint.Picture">
                  <p:embed/>
                  <p:pic>
                    <p:nvPicPr>
                      <p:cNvPr id="0" name=""/>
                      <p:cNvPicPr/>
                      <p:nvPr/>
                    </p:nvPicPr>
                    <p:blipFill>
                      <a:blip r:embed="rId4"/>
                      <a:stretch>
                        <a:fillRect/>
                      </a:stretch>
                    </p:blipFill>
                    <p:spPr>
                      <a:xfrm>
                        <a:off x="1842197" y="1903142"/>
                        <a:ext cx="5249863" cy="3122342"/>
                      </a:xfrm>
                      <a:prstGeom prst="rect">
                        <a:avLst/>
                      </a:prstGeom>
                    </p:spPr>
                  </p:pic>
                </p:oleObj>
              </mc:Fallback>
            </mc:AlternateContent>
          </a:graphicData>
        </a:graphic>
      </p:graphicFrame>
    </p:spTree>
    <p:extLst>
      <p:ext uri="{BB962C8B-B14F-4D97-AF65-F5344CB8AC3E}">
        <p14:creationId xmlns:p14="http://schemas.microsoft.com/office/powerpoint/2010/main" val="395799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Pre-processing</a:t>
            </a:r>
          </a:p>
        </p:txBody>
      </p:sp>
      <p:sp>
        <p:nvSpPr>
          <p:cNvPr id="3" name="Content Placeholder 2"/>
          <p:cNvSpPr>
            <a:spLocks noGrp="1"/>
          </p:cNvSpPr>
          <p:nvPr>
            <p:ph idx="1"/>
          </p:nvPr>
        </p:nvSpPr>
        <p:spPr>
          <a:xfrm>
            <a:off x="463713" y="1226634"/>
            <a:ext cx="8267332" cy="862361"/>
          </a:xfrm>
        </p:spPr>
        <p:txBody>
          <a:bodyPr>
            <a:normAutofit/>
          </a:bodyPr>
          <a:lstStyle/>
          <a:p>
            <a:r>
              <a:rPr lang="en-US" sz="2000" dirty="0"/>
              <a:t>After that by using pandas pivot function, data frame turned into classical time series table for each category (family)</a:t>
            </a:r>
          </a:p>
          <a:p>
            <a:pPr marL="0" indent="0">
              <a:buNone/>
            </a:pPr>
            <a:endParaRPr lang="en-US" sz="2400" dirty="0"/>
          </a:p>
          <a:p>
            <a:endParaRPr lang="en-US" dirty="0"/>
          </a:p>
          <a:p>
            <a:endParaRPr lang="en-US" dirty="0"/>
          </a:p>
        </p:txBody>
      </p:sp>
      <p:graphicFrame>
        <p:nvGraphicFramePr>
          <p:cNvPr id="5" name="Object 4">
            <a:extLst>
              <a:ext uri="{FF2B5EF4-FFF2-40B4-BE49-F238E27FC236}">
                <a16:creationId xmlns:a16="http://schemas.microsoft.com/office/drawing/2014/main" id="{AC21B751-E78C-CDEC-E999-BD83FB6C91CB}"/>
              </a:ext>
            </a:extLst>
          </p:cNvPr>
          <p:cNvGraphicFramePr>
            <a:graphicFrameLocks noChangeAspect="1"/>
          </p:cNvGraphicFramePr>
          <p:nvPr/>
        </p:nvGraphicFramePr>
        <p:xfrm>
          <a:off x="1842197" y="1903142"/>
          <a:ext cx="5249863" cy="3122342"/>
        </p:xfrm>
        <a:graphic>
          <a:graphicData uri="http://schemas.openxmlformats.org/presentationml/2006/ole">
            <mc:AlternateContent xmlns:mc="http://schemas.openxmlformats.org/markup-compatibility/2006">
              <mc:Choice xmlns:v="urn:schemas-microsoft-com:vml" Requires="v">
                <p:oleObj spid="_x0000_s2053" name="Bitmap Image" r:id="rId3" imgW="5250240" imgH="3291840" progId="Paint.Picture">
                  <p:embed/>
                </p:oleObj>
              </mc:Choice>
              <mc:Fallback>
                <p:oleObj name="Bitmap Image" r:id="rId3" imgW="5250240" imgH="3291840" progId="Paint.Picture">
                  <p:embed/>
                  <p:pic>
                    <p:nvPicPr>
                      <p:cNvPr id="5" name="Object 4">
                        <a:extLst>
                          <a:ext uri="{FF2B5EF4-FFF2-40B4-BE49-F238E27FC236}">
                            <a16:creationId xmlns:a16="http://schemas.microsoft.com/office/drawing/2014/main" id="{AC21B751-E78C-CDEC-E999-BD83FB6C91CB}"/>
                          </a:ext>
                        </a:extLst>
                      </p:cNvPr>
                      <p:cNvPicPr/>
                      <p:nvPr/>
                    </p:nvPicPr>
                    <p:blipFill>
                      <a:blip r:embed="rId4"/>
                      <a:stretch>
                        <a:fillRect/>
                      </a:stretch>
                    </p:blipFill>
                    <p:spPr>
                      <a:xfrm>
                        <a:off x="1842197" y="1903142"/>
                        <a:ext cx="5249863" cy="3122342"/>
                      </a:xfrm>
                      <a:prstGeom prst="rect">
                        <a:avLst/>
                      </a:prstGeom>
                    </p:spPr>
                  </p:pic>
                </p:oleObj>
              </mc:Fallback>
            </mc:AlternateContent>
          </a:graphicData>
        </a:graphic>
      </p:graphicFrame>
    </p:spTree>
    <p:extLst>
      <p:ext uri="{BB962C8B-B14F-4D97-AF65-F5344CB8AC3E}">
        <p14:creationId xmlns:p14="http://schemas.microsoft.com/office/powerpoint/2010/main" val="278674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Statistical Approach </a:t>
            </a:r>
          </a:p>
        </p:txBody>
      </p:sp>
      <p:sp>
        <p:nvSpPr>
          <p:cNvPr id="3" name="Content Placeholder 2"/>
          <p:cNvSpPr>
            <a:spLocks noGrp="1"/>
          </p:cNvSpPr>
          <p:nvPr>
            <p:ph idx="1"/>
          </p:nvPr>
        </p:nvSpPr>
        <p:spPr>
          <a:xfrm>
            <a:off x="463713" y="1226634"/>
            <a:ext cx="8267332" cy="862361"/>
          </a:xfrm>
        </p:spPr>
        <p:txBody>
          <a:bodyPr>
            <a:normAutofit fontScale="92500" lnSpcReduction="20000"/>
          </a:bodyPr>
          <a:lstStyle/>
          <a:p>
            <a:r>
              <a:rPr lang="en-US" sz="2000" dirty="0"/>
              <a:t>Graphical representation of the time series for each family</a:t>
            </a:r>
          </a:p>
          <a:p>
            <a:r>
              <a:rPr lang="en-US" sz="2000" dirty="0"/>
              <a:t> Time series don’t seem stationary for statistical analysis to predict future values.</a:t>
            </a:r>
          </a:p>
          <a:p>
            <a:endParaRPr lang="en-US" sz="2400" dirty="0"/>
          </a:p>
          <a:p>
            <a:endParaRPr lang="en-US" dirty="0"/>
          </a:p>
          <a:p>
            <a:endParaRPr lang="en-US" dirty="0"/>
          </a:p>
        </p:txBody>
      </p:sp>
      <p:graphicFrame>
        <p:nvGraphicFramePr>
          <p:cNvPr id="4" name="Object 3">
            <a:extLst>
              <a:ext uri="{FF2B5EF4-FFF2-40B4-BE49-F238E27FC236}">
                <a16:creationId xmlns:a16="http://schemas.microsoft.com/office/drawing/2014/main" id="{8A7B6AE9-D350-A6E0-6C2A-8229C644913E}"/>
              </a:ext>
            </a:extLst>
          </p:cNvPr>
          <p:cNvGraphicFramePr>
            <a:graphicFrameLocks noChangeAspect="1"/>
          </p:cNvGraphicFramePr>
          <p:nvPr/>
        </p:nvGraphicFramePr>
        <p:xfrm>
          <a:off x="2155902" y="2088995"/>
          <a:ext cx="4973445" cy="2830168"/>
        </p:xfrm>
        <a:graphic>
          <a:graphicData uri="http://schemas.openxmlformats.org/presentationml/2006/ole">
            <mc:AlternateContent xmlns:mc="http://schemas.openxmlformats.org/markup-compatibility/2006">
              <mc:Choice xmlns:v="urn:schemas-microsoft-com:vml" Requires="v">
                <p:oleObj spid="_x0000_s4101" name="Bitmap Image" r:id="rId3" imgW="6568560" imgH="3627000" progId="Paint.Picture">
                  <p:embed/>
                </p:oleObj>
              </mc:Choice>
              <mc:Fallback>
                <p:oleObj name="Bitmap Image" r:id="rId3" imgW="6568560" imgH="3627000" progId="Paint.Picture">
                  <p:embed/>
                  <p:pic>
                    <p:nvPicPr>
                      <p:cNvPr id="4" name="Object 3">
                        <a:extLst>
                          <a:ext uri="{FF2B5EF4-FFF2-40B4-BE49-F238E27FC236}">
                            <a16:creationId xmlns:a16="http://schemas.microsoft.com/office/drawing/2014/main" id="{8A7B6AE9-D350-A6E0-6C2A-8229C644913E}"/>
                          </a:ext>
                        </a:extLst>
                      </p:cNvPr>
                      <p:cNvPicPr/>
                      <p:nvPr/>
                    </p:nvPicPr>
                    <p:blipFill>
                      <a:blip r:embed="rId4"/>
                      <a:stretch>
                        <a:fillRect/>
                      </a:stretch>
                    </p:blipFill>
                    <p:spPr>
                      <a:xfrm>
                        <a:off x="2155902" y="2088995"/>
                        <a:ext cx="4973445" cy="2830168"/>
                      </a:xfrm>
                      <a:prstGeom prst="rect">
                        <a:avLst/>
                      </a:prstGeom>
                    </p:spPr>
                  </p:pic>
                </p:oleObj>
              </mc:Fallback>
            </mc:AlternateContent>
          </a:graphicData>
        </a:graphic>
      </p:graphicFrame>
    </p:spTree>
    <p:extLst>
      <p:ext uri="{BB962C8B-B14F-4D97-AF65-F5344CB8AC3E}">
        <p14:creationId xmlns:p14="http://schemas.microsoft.com/office/powerpoint/2010/main" val="265598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ARIMA </a:t>
            </a:r>
          </a:p>
        </p:txBody>
      </p:sp>
      <p:sp>
        <p:nvSpPr>
          <p:cNvPr id="3" name="Content Placeholder 2"/>
          <p:cNvSpPr>
            <a:spLocks noGrp="1"/>
          </p:cNvSpPr>
          <p:nvPr>
            <p:ph idx="1"/>
          </p:nvPr>
        </p:nvSpPr>
        <p:spPr>
          <a:xfrm>
            <a:off x="463713" y="1226635"/>
            <a:ext cx="8267332" cy="763526"/>
          </a:xfrm>
        </p:spPr>
        <p:txBody>
          <a:bodyPr>
            <a:normAutofit/>
          </a:bodyPr>
          <a:lstStyle/>
          <a:p>
            <a:r>
              <a:rPr lang="en-US" sz="2000" dirty="0"/>
              <a:t>In order to make the time series stationary first-order difference is applied the data</a:t>
            </a:r>
          </a:p>
          <a:p>
            <a:endParaRPr lang="en-US" sz="2400" dirty="0"/>
          </a:p>
          <a:p>
            <a:endParaRPr lang="en-US" dirty="0"/>
          </a:p>
          <a:p>
            <a:pPr marL="0" indent="0">
              <a:buNone/>
            </a:pPr>
            <a:endParaRPr lang="en-US" dirty="0"/>
          </a:p>
        </p:txBody>
      </p:sp>
      <p:graphicFrame>
        <p:nvGraphicFramePr>
          <p:cNvPr id="6" name="Object 5">
            <a:extLst>
              <a:ext uri="{FF2B5EF4-FFF2-40B4-BE49-F238E27FC236}">
                <a16:creationId xmlns:a16="http://schemas.microsoft.com/office/drawing/2014/main" id="{75FC2E39-0AFA-8EDF-1568-85BDA5E7F7F1}"/>
              </a:ext>
            </a:extLst>
          </p:cNvPr>
          <p:cNvGraphicFramePr>
            <a:graphicFrameLocks noChangeAspect="1"/>
          </p:cNvGraphicFramePr>
          <p:nvPr>
            <p:extLst>
              <p:ext uri="{D42A27DB-BD31-4B8C-83A1-F6EECF244321}">
                <p14:modId xmlns:p14="http://schemas.microsoft.com/office/powerpoint/2010/main" val="655771981"/>
              </p:ext>
            </p:extLst>
          </p:nvPr>
        </p:nvGraphicFramePr>
        <p:xfrm>
          <a:off x="1474123" y="1936911"/>
          <a:ext cx="5752408" cy="2432857"/>
        </p:xfrm>
        <a:graphic>
          <a:graphicData uri="http://schemas.openxmlformats.org/presentationml/2006/ole">
            <mc:AlternateContent xmlns:mc="http://schemas.openxmlformats.org/markup-compatibility/2006">
              <mc:Choice xmlns:v="urn:schemas-microsoft-com:vml" Requires="v">
                <p:oleObj spid="_x0000_s5125" name="Bitmap Image" r:id="rId3" imgW="6850440" imgH="4000680" progId="Paint.Picture">
                  <p:embed/>
                </p:oleObj>
              </mc:Choice>
              <mc:Fallback>
                <p:oleObj name="Bitmap Image" r:id="rId3" imgW="6850440" imgH="4000680" progId="Paint.Picture">
                  <p:embed/>
                  <p:pic>
                    <p:nvPicPr>
                      <p:cNvPr id="0" name=""/>
                      <p:cNvPicPr/>
                      <p:nvPr/>
                    </p:nvPicPr>
                    <p:blipFill>
                      <a:blip r:embed="rId4"/>
                      <a:stretch>
                        <a:fillRect/>
                      </a:stretch>
                    </p:blipFill>
                    <p:spPr>
                      <a:xfrm>
                        <a:off x="1474123" y="1936911"/>
                        <a:ext cx="5752408" cy="2432857"/>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27FB51C0-2D64-8C02-AFC4-0FB24F104145}"/>
              </a:ext>
            </a:extLst>
          </p:cNvPr>
          <p:cNvSpPr txBox="1"/>
          <p:nvPr/>
        </p:nvSpPr>
        <p:spPr>
          <a:xfrm>
            <a:off x="648393" y="4433713"/>
            <a:ext cx="7248697" cy="707886"/>
          </a:xfrm>
          <a:prstGeom prst="rect">
            <a:avLst/>
          </a:prstGeom>
          <a:noFill/>
        </p:spPr>
        <p:txBody>
          <a:bodyPr wrap="square">
            <a:spAutoFit/>
          </a:bodyPr>
          <a:lstStyle/>
          <a:p>
            <a:pPr marL="342900" indent="-342900">
              <a:spcBef>
                <a:spcPct val="20000"/>
              </a:spcBef>
              <a:buFont typeface="Arial" pitchFamily="34" charset="0"/>
              <a:buChar char="•"/>
            </a:pPr>
            <a:r>
              <a:rPr lang="en-US" sz="2000" dirty="0">
                <a:solidFill>
                  <a:schemeClr val="bg1"/>
                </a:solidFill>
              </a:rPr>
              <a:t>After first order difference data seems stationary but to be sure we need to perform Augmented Dickey Fuller Test (ADF)</a:t>
            </a:r>
          </a:p>
        </p:txBody>
      </p:sp>
    </p:spTree>
    <p:extLst>
      <p:ext uri="{BB962C8B-B14F-4D97-AF65-F5344CB8AC3E}">
        <p14:creationId xmlns:p14="http://schemas.microsoft.com/office/powerpoint/2010/main" val="322543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8B2C-78E9-A763-28A7-E472215565CE}"/>
              </a:ext>
            </a:extLst>
          </p:cNvPr>
          <p:cNvSpPr>
            <a:spLocks noGrp="1"/>
          </p:cNvSpPr>
          <p:nvPr>
            <p:ph type="title"/>
          </p:nvPr>
        </p:nvSpPr>
        <p:spPr/>
        <p:txBody>
          <a:bodyPr/>
          <a:lstStyle/>
          <a:p>
            <a:r>
              <a:rPr lang="en-US" dirty="0"/>
              <a:t>ARIMA</a:t>
            </a:r>
          </a:p>
        </p:txBody>
      </p:sp>
      <p:sp>
        <p:nvSpPr>
          <p:cNvPr id="3" name="Content Placeholder 2">
            <a:extLst>
              <a:ext uri="{FF2B5EF4-FFF2-40B4-BE49-F238E27FC236}">
                <a16:creationId xmlns:a16="http://schemas.microsoft.com/office/drawing/2014/main" id="{46CB1F77-4D4A-C6F2-15DF-BC9C5E0086C2}"/>
              </a:ext>
            </a:extLst>
          </p:cNvPr>
          <p:cNvSpPr>
            <a:spLocks noGrp="1"/>
          </p:cNvSpPr>
          <p:nvPr>
            <p:ph idx="1"/>
          </p:nvPr>
        </p:nvSpPr>
        <p:spPr>
          <a:xfrm>
            <a:off x="463714" y="1312606"/>
            <a:ext cx="8246070" cy="649198"/>
          </a:xfrm>
        </p:spPr>
        <p:txBody>
          <a:bodyPr>
            <a:normAutofit lnSpcReduction="10000"/>
          </a:bodyPr>
          <a:lstStyle/>
          <a:p>
            <a:r>
              <a:rPr lang="en-US" sz="2000" dirty="0"/>
              <a:t>After we applied ADF test we saw that data is stationary after first order difference</a:t>
            </a:r>
          </a:p>
        </p:txBody>
      </p:sp>
      <p:graphicFrame>
        <p:nvGraphicFramePr>
          <p:cNvPr id="4" name="Object 3">
            <a:extLst>
              <a:ext uri="{FF2B5EF4-FFF2-40B4-BE49-F238E27FC236}">
                <a16:creationId xmlns:a16="http://schemas.microsoft.com/office/drawing/2014/main" id="{1E28ED3E-9216-7467-B31D-1F42C4495898}"/>
              </a:ext>
            </a:extLst>
          </p:cNvPr>
          <p:cNvGraphicFramePr>
            <a:graphicFrameLocks noChangeAspect="1"/>
          </p:cNvGraphicFramePr>
          <p:nvPr>
            <p:extLst>
              <p:ext uri="{D42A27DB-BD31-4B8C-83A1-F6EECF244321}">
                <p14:modId xmlns:p14="http://schemas.microsoft.com/office/powerpoint/2010/main" val="3013955227"/>
              </p:ext>
            </p:extLst>
          </p:nvPr>
        </p:nvGraphicFramePr>
        <p:xfrm>
          <a:off x="677196" y="1961804"/>
          <a:ext cx="7848600" cy="1782763"/>
        </p:xfrm>
        <a:graphic>
          <a:graphicData uri="http://schemas.openxmlformats.org/presentationml/2006/ole">
            <mc:AlternateContent xmlns:mc="http://schemas.openxmlformats.org/markup-compatibility/2006">
              <mc:Choice xmlns:v="urn:schemas-microsoft-com:vml" Requires="v">
                <p:oleObj spid="_x0000_s9219" name="Bitmap Image" r:id="rId3" imgW="7848720" imgH="1783080" progId="Paint.Picture">
                  <p:embed/>
                </p:oleObj>
              </mc:Choice>
              <mc:Fallback>
                <p:oleObj name="Bitmap Image" r:id="rId3" imgW="7848720" imgH="1783080" progId="Paint.Picture">
                  <p:embed/>
                  <p:pic>
                    <p:nvPicPr>
                      <p:cNvPr id="0" name=""/>
                      <p:cNvPicPr/>
                      <p:nvPr/>
                    </p:nvPicPr>
                    <p:blipFill>
                      <a:blip r:embed="rId4"/>
                      <a:stretch>
                        <a:fillRect/>
                      </a:stretch>
                    </p:blipFill>
                    <p:spPr>
                      <a:xfrm>
                        <a:off x="677196" y="1961804"/>
                        <a:ext cx="7848600" cy="1782763"/>
                      </a:xfrm>
                      <a:prstGeom prst="rect">
                        <a:avLst/>
                      </a:prstGeom>
                    </p:spPr>
                  </p:pic>
                </p:oleObj>
              </mc:Fallback>
            </mc:AlternateContent>
          </a:graphicData>
        </a:graphic>
      </p:graphicFrame>
    </p:spTree>
    <p:extLst>
      <p:ext uri="{BB962C8B-B14F-4D97-AF65-F5344CB8AC3E}">
        <p14:creationId xmlns:p14="http://schemas.microsoft.com/office/powerpoint/2010/main" val="489418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8B2C-78E9-A763-28A7-E472215565CE}"/>
              </a:ext>
            </a:extLst>
          </p:cNvPr>
          <p:cNvSpPr>
            <a:spLocks noGrp="1"/>
          </p:cNvSpPr>
          <p:nvPr>
            <p:ph type="title"/>
          </p:nvPr>
        </p:nvSpPr>
        <p:spPr/>
        <p:txBody>
          <a:bodyPr/>
          <a:lstStyle/>
          <a:p>
            <a:r>
              <a:rPr lang="en-US" dirty="0"/>
              <a:t>ARIMA</a:t>
            </a:r>
          </a:p>
        </p:txBody>
      </p:sp>
      <p:sp>
        <p:nvSpPr>
          <p:cNvPr id="3" name="Content Placeholder 2">
            <a:extLst>
              <a:ext uri="{FF2B5EF4-FFF2-40B4-BE49-F238E27FC236}">
                <a16:creationId xmlns:a16="http://schemas.microsoft.com/office/drawing/2014/main" id="{46CB1F77-4D4A-C6F2-15DF-BC9C5E0086C2}"/>
              </a:ext>
            </a:extLst>
          </p:cNvPr>
          <p:cNvSpPr>
            <a:spLocks noGrp="1"/>
          </p:cNvSpPr>
          <p:nvPr>
            <p:ph idx="1"/>
          </p:nvPr>
        </p:nvSpPr>
        <p:spPr>
          <a:xfrm>
            <a:off x="463714" y="1312606"/>
            <a:ext cx="8246070" cy="649198"/>
          </a:xfrm>
        </p:spPr>
        <p:txBody>
          <a:bodyPr>
            <a:normAutofit lnSpcReduction="10000"/>
          </a:bodyPr>
          <a:lstStyle/>
          <a:p>
            <a:r>
              <a:rPr lang="en-US" sz="2000" dirty="0"/>
              <a:t>After we applied ADF test we saw that data is stationary after first order difference</a:t>
            </a:r>
          </a:p>
        </p:txBody>
      </p:sp>
      <p:graphicFrame>
        <p:nvGraphicFramePr>
          <p:cNvPr id="4" name="Object 3">
            <a:extLst>
              <a:ext uri="{FF2B5EF4-FFF2-40B4-BE49-F238E27FC236}">
                <a16:creationId xmlns:a16="http://schemas.microsoft.com/office/drawing/2014/main" id="{1E28ED3E-9216-7467-B31D-1F42C4495898}"/>
              </a:ext>
            </a:extLst>
          </p:cNvPr>
          <p:cNvGraphicFramePr>
            <a:graphicFrameLocks noChangeAspect="1"/>
          </p:cNvGraphicFramePr>
          <p:nvPr/>
        </p:nvGraphicFramePr>
        <p:xfrm>
          <a:off x="677196" y="1961804"/>
          <a:ext cx="7848600" cy="1782763"/>
        </p:xfrm>
        <a:graphic>
          <a:graphicData uri="http://schemas.openxmlformats.org/presentationml/2006/ole">
            <mc:AlternateContent xmlns:mc="http://schemas.openxmlformats.org/markup-compatibility/2006">
              <mc:Choice xmlns:v="urn:schemas-microsoft-com:vml" Requires="v">
                <p:oleObj spid="_x0000_s7172" name="Bitmap Image" r:id="rId3" imgW="7848720" imgH="1783080" progId="Paint.Picture">
                  <p:embed/>
                </p:oleObj>
              </mc:Choice>
              <mc:Fallback>
                <p:oleObj name="Bitmap Image" r:id="rId3" imgW="7848720" imgH="1783080" progId="Paint.Picture">
                  <p:embed/>
                  <p:pic>
                    <p:nvPicPr>
                      <p:cNvPr id="4" name="Object 3">
                        <a:extLst>
                          <a:ext uri="{FF2B5EF4-FFF2-40B4-BE49-F238E27FC236}">
                            <a16:creationId xmlns:a16="http://schemas.microsoft.com/office/drawing/2014/main" id="{1E28ED3E-9216-7467-B31D-1F42C4495898}"/>
                          </a:ext>
                        </a:extLst>
                      </p:cNvPr>
                      <p:cNvPicPr/>
                      <p:nvPr/>
                    </p:nvPicPr>
                    <p:blipFill>
                      <a:blip r:embed="rId4"/>
                      <a:stretch>
                        <a:fillRect/>
                      </a:stretch>
                    </p:blipFill>
                    <p:spPr>
                      <a:xfrm>
                        <a:off x="677196" y="1961804"/>
                        <a:ext cx="7848600" cy="1782763"/>
                      </a:xfrm>
                      <a:prstGeom prst="rect">
                        <a:avLst/>
                      </a:prstGeom>
                    </p:spPr>
                  </p:pic>
                </p:oleObj>
              </mc:Fallback>
            </mc:AlternateContent>
          </a:graphicData>
        </a:graphic>
      </p:graphicFrame>
    </p:spTree>
    <p:extLst>
      <p:ext uri="{BB962C8B-B14F-4D97-AF65-F5344CB8AC3E}">
        <p14:creationId xmlns:p14="http://schemas.microsoft.com/office/powerpoint/2010/main" val="2243836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Words>
  <Application>Microsoft Office PowerPoint</Application>
  <PresentationFormat>On-screen Show (16:9)</PresentationFormat>
  <Paragraphs>45</Paragraphs>
  <Slides>14</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19" baseType="lpstr">
      <vt:lpstr>Arial</vt:lpstr>
      <vt:lpstr>Calibri</vt:lpstr>
      <vt:lpstr>Office Theme</vt:lpstr>
      <vt:lpstr>Paintbrush Picture</vt:lpstr>
      <vt:lpstr>Bitmap Image</vt:lpstr>
      <vt:lpstr>Store sales  Time Series Forecasting</vt:lpstr>
      <vt:lpstr>Slide Title</vt:lpstr>
      <vt:lpstr>Data Pre-processing</vt:lpstr>
      <vt:lpstr>Data Pre-processing</vt:lpstr>
      <vt:lpstr>Data Pre-processing</vt:lpstr>
      <vt:lpstr>Statistical Approach </vt:lpstr>
      <vt:lpstr>ARIMA </vt:lpstr>
      <vt:lpstr>ARIMA</vt:lpstr>
      <vt:lpstr>ARIMA</vt:lpstr>
      <vt:lpstr>ARIMA</vt:lpstr>
      <vt:lpstr>ARIMA</vt:lpstr>
      <vt:lpstr>ARIMA</vt:lpstr>
      <vt:lpstr>Slide Title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2022-05-04T19:04:31Z</dcterms:modified>
</cp:coreProperties>
</file>