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0" r:id="rId2"/>
    <p:sldId id="271" r:id="rId3"/>
    <p:sldId id="273" r:id="rId4"/>
    <p:sldId id="274" r:id="rId5"/>
    <p:sldId id="283" r:id="rId6"/>
    <p:sldId id="286" r:id="rId7"/>
    <p:sldId id="272" r:id="rId8"/>
    <p:sldId id="275" r:id="rId9"/>
    <p:sldId id="287" r:id="rId10"/>
    <p:sldId id="276" r:id="rId11"/>
    <p:sldId id="277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学生用ログイン処理" id="{F60B4C66-CE7C-8A48-8F7D-C2369061B0BD}">
          <p14:sldIdLst>
            <p14:sldId id="270"/>
          </p14:sldIdLst>
        </p14:section>
        <p14:section name="学生用ログイン処理①" id="{33D42D5A-323F-2148-A6A3-6F299735C5A7}">
          <p14:sldIdLst>
            <p14:sldId id="271"/>
          </p14:sldIdLst>
        </p14:section>
        <p14:section name="学生用ログイン処理②" id="{12181365-6950-2B43-99B1-A4BA96889C32}">
          <p14:sldIdLst>
            <p14:sldId id="273"/>
          </p14:sldIdLst>
        </p14:section>
        <p14:section name="学生用ログイン処理③" id="{55DF20D5-8ECB-8E40-A9C0-B1442241E6B9}">
          <p14:sldIdLst>
            <p14:sldId id="274"/>
          </p14:sldIdLst>
        </p14:section>
        <p14:section name="学生用ログイン処理④" id="{461F8E67-2225-844C-BFA6-885A82C0FECA}">
          <p14:sldIdLst>
            <p14:sldId id="283"/>
          </p14:sldIdLst>
        </p14:section>
        <p14:section name="学生用ログイン処理⑤" id="{3DBF75BD-8F44-9E46-8CEF-24308AD6F9E1}">
          <p14:sldIdLst>
            <p14:sldId id="286"/>
          </p14:sldIdLst>
        </p14:section>
        <p14:section name="学生用ログイン処理⑥" id="{A2BDD798-A4D8-494D-ACD5-3540BB3536D1}">
          <p14:sldIdLst>
            <p14:sldId id="272"/>
          </p14:sldIdLst>
        </p14:section>
        <p14:section name="学生用ログイン処理⑦" id="{0FD75A50-AB61-0145-8451-2AF50F75DE15}">
          <p14:sldIdLst>
            <p14:sldId id="275"/>
          </p14:sldIdLst>
        </p14:section>
        <p14:section name="学生用ログイン処理⑧" id="{CD496775-555C-2D4C-835F-5A5F750FC25A}">
          <p14:sldIdLst>
            <p14:sldId id="287"/>
          </p14:sldIdLst>
        </p14:section>
        <p14:section name="学生用ログイン処理⑨" id="{FC2B0AB2-8746-3E49-999C-289683390EF8}">
          <p14:sldIdLst>
            <p14:sldId id="276"/>
          </p14:sldIdLst>
        </p14:section>
        <p14:section name="学生用ログイン処理⑩" id="{1DFF0D59-C09E-F647-8731-7AC4B009C9D4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diadmin" initials="v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481" autoAdjust="0"/>
    <p:restoredTop sz="94660" autoAdjust="0"/>
  </p:normalViewPr>
  <p:slideViewPr>
    <p:cSldViewPr snapToGrid="0">
      <p:cViewPr>
        <p:scale>
          <a:sx n="71" d="100"/>
          <a:sy n="71" d="100"/>
        </p:scale>
        <p:origin x="144" y="10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3049E-0796-E04F-90AF-76DC1098B002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72906-EC88-D746-A414-4D0EE59E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861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E5A7-548E-4F71-B7A1-A53F8D97671F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3DE4-72B0-4EAD-A8F1-C8E807437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32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E5A7-548E-4F71-B7A1-A53F8D97671F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3DE4-72B0-4EAD-A8F1-C8E807437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29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E5A7-548E-4F71-B7A1-A53F8D97671F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3DE4-72B0-4EAD-A8F1-C8E807437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960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E5A7-548E-4F71-B7A1-A53F8D97671F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3DE4-72B0-4EAD-A8F1-C8E807437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27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E5A7-548E-4F71-B7A1-A53F8D97671F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3DE4-72B0-4EAD-A8F1-C8E807437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4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E5A7-548E-4F71-B7A1-A53F8D97671F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3DE4-72B0-4EAD-A8F1-C8E807437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90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E5A7-548E-4F71-B7A1-A53F8D97671F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3DE4-72B0-4EAD-A8F1-C8E807437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51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E5A7-548E-4F71-B7A1-A53F8D97671F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3DE4-72B0-4EAD-A8F1-C8E807437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09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E5A7-548E-4F71-B7A1-A53F8D97671F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3DE4-72B0-4EAD-A8F1-C8E807437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73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E5A7-548E-4F71-B7A1-A53F8D97671F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3DE4-72B0-4EAD-A8F1-C8E807437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90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E5A7-548E-4F71-B7A1-A53F8D97671F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3DE4-72B0-4EAD-A8F1-C8E807437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07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9E5A7-548E-4F71-B7A1-A53F8D97671F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B3DE4-72B0-4EAD-A8F1-C8E807437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04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-2040300" y="-1401150"/>
            <a:ext cx="1944000" cy="10413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ja-JP" altLang="en-US" sz="1400" dirty="0" smtClean="0">
                <a:latin typeface="+mn-ea"/>
              </a:rPr>
              <a:t>学生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15599" y="-1401150"/>
            <a:ext cx="1944000" cy="10413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ja-JP" altLang="en-US" sz="1400" dirty="0" smtClean="0">
                <a:latin typeface="+mn-ea"/>
              </a:rPr>
              <a:t>入力受付部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386482" y="-1401151"/>
            <a:ext cx="1944000" cy="10413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ja-JP" altLang="en-US" sz="1400" dirty="0" smtClean="0">
                <a:latin typeface="+mn-ea"/>
              </a:rPr>
              <a:t>ユーザ情報管理部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-1896300" y="-543496"/>
            <a:ext cx="1656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ログイン画面</a:t>
            </a:r>
            <a:endParaRPr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-1158300" y="-111880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>
            <a:stCxn id="6" idx="4"/>
            <a:endCxn id="5" idx="0"/>
          </p:cNvCxnSpPr>
          <p:nvPr/>
        </p:nvCxnSpPr>
        <p:spPr>
          <a:xfrm>
            <a:off x="-1068300" y="-938805"/>
            <a:ext cx="0" cy="39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1859599" y="2389671"/>
            <a:ext cx="1656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④履修者判定処理</a:t>
            </a:r>
            <a:endParaRPr kumimoji="1" lang="ja-JP" altLang="en-US" sz="1400" dirty="0"/>
          </a:p>
        </p:txBody>
      </p:sp>
      <p:sp>
        <p:nvSpPr>
          <p:cNvPr id="9" name="ホームベース 8"/>
          <p:cNvSpPr/>
          <p:nvPr/>
        </p:nvSpPr>
        <p:spPr>
          <a:xfrm>
            <a:off x="-60970" y="113632"/>
            <a:ext cx="1680193" cy="614778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ユーザ情報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5567118" y="517417"/>
            <a:ext cx="1656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②</a:t>
            </a:r>
            <a:r>
              <a:rPr lang="ja-JP" altLang="en-US" sz="1400" dirty="0" smtClean="0"/>
              <a:t>ログイン情報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判定処理</a:t>
            </a:r>
            <a:endParaRPr kumimoji="1" lang="ja-JP" altLang="en-US" sz="1400" dirty="0"/>
          </a:p>
        </p:txBody>
      </p:sp>
      <p:cxnSp>
        <p:nvCxnSpPr>
          <p:cNvPr id="11" name="直線矢印コネクタ 10"/>
          <p:cNvCxnSpPr/>
          <p:nvPr/>
        </p:nvCxnSpPr>
        <p:spPr>
          <a:xfrm flipV="1">
            <a:off x="3515598" y="818109"/>
            <a:ext cx="204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>
            <a:off x="3513524" y="1024257"/>
            <a:ext cx="2060510" cy="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ホームベース 12"/>
          <p:cNvSpPr/>
          <p:nvPr/>
        </p:nvSpPr>
        <p:spPr>
          <a:xfrm>
            <a:off x="3731799" y="97454"/>
            <a:ext cx="1536938" cy="614778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ユーザ情報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>
            <a:stCxn id="5" idx="2"/>
            <a:endCxn id="15" idx="0"/>
          </p:cNvCxnSpPr>
          <p:nvPr/>
        </p:nvCxnSpPr>
        <p:spPr>
          <a:xfrm>
            <a:off x="-1068300" y="-3496"/>
            <a:ext cx="0" cy="4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-1896300" y="411744"/>
            <a:ext cx="1656000" cy="1114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ユーザ情報</a:t>
            </a:r>
            <a:endParaRPr kumimoji="1" lang="en-US" altLang="ja-JP" sz="1600" dirty="0" smtClean="0"/>
          </a:p>
          <a:p>
            <a:pPr algn="ctr"/>
            <a:r>
              <a:rPr kumimoji="1" lang="ja-JP" altLang="en-US" sz="1600" dirty="0" smtClean="0"/>
              <a:t>入力・</a:t>
            </a:r>
            <a:r>
              <a:rPr lang="ja-JP" altLang="en-US" sz="1600" dirty="0" smtClean="0"/>
              <a:t>ログイン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ボタン押下</a:t>
            </a:r>
            <a:endParaRPr kumimoji="1" lang="en-US" altLang="ja-JP" sz="1600" dirty="0" smtClean="0"/>
          </a:p>
        </p:txBody>
      </p:sp>
      <p:cxnSp>
        <p:nvCxnSpPr>
          <p:cNvPr id="16" name="直線矢印コネクタ 15"/>
          <p:cNvCxnSpPr/>
          <p:nvPr/>
        </p:nvCxnSpPr>
        <p:spPr>
          <a:xfrm flipV="1">
            <a:off x="-240301" y="834341"/>
            <a:ext cx="2101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endCxn id="131" idx="3"/>
          </p:cNvCxnSpPr>
          <p:nvPr/>
        </p:nvCxnSpPr>
        <p:spPr>
          <a:xfrm flipH="1">
            <a:off x="-240300" y="1088259"/>
            <a:ext cx="2102888" cy="1151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25" idx="1"/>
            <a:endCxn id="19" idx="3"/>
          </p:cNvCxnSpPr>
          <p:nvPr/>
        </p:nvCxnSpPr>
        <p:spPr>
          <a:xfrm flipH="1">
            <a:off x="-240301" y="5718246"/>
            <a:ext cx="2093544" cy="1763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-1889944" y="7211291"/>
            <a:ext cx="1649643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学生用のホーム画面表示</a:t>
            </a:r>
            <a:endParaRPr lang="en-US" altLang="ja-JP" dirty="0" smtClean="0"/>
          </a:p>
        </p:txBody>
      </p:sp>
      <p:cxnSp>
        <p:nvCxnSpPr>
          <p:cNvPr id="20" name="直線矢印コネクタ 19"/>
          <p:cNvCxnSpPr>
            <a:stCxn id="19" idx="2"/>
            <a:endCxn id="21" idx="0"/>
          </p:cNvCxnSpPr>
          <p:nvPr/>
        </p:nvCxnSpPr>
        <p:spPr>
          <a:xfrm flipH="1">
            <a:off x="-1068300" y="7751291"/>
            <a:ext cx="3178" cy="536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円/楕円 20"/>
          <p:cNvSpPr/>
          <p:nvPr/>
        </p:nvSpPr>
        <p:spPr>
          <a:xfrm>
            <a:off x="-1158300" y="828828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-1890442" y="4335423"/>
            <a:ext cx="1656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履修者登録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ボタン押下</a:t>
            </a:r>
            <a:endParaRPr kumimoji="1" lang="en-US" altLang="ja-JP" dirty="0" smtClean="0"/>
          </a:p>
        </p:txBody>
      </p:sp>
      <p:sp>
        <p:nvSpPr>
          <p:cNvPr id="25" name="正方形/長方形 24"/>
          <p:cNvSpPr/>
          <p:nvPr/>
        </p:nvSpPr>
        <p:spPr>
          <a:xfrm>
            <a:off x="-1890442" y="2967608"/>
            <a:ext cx="1656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履修者登録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画面表示</a:t>
            </a:r>
            <a:endParaRPr lang="ja-JP" altLang="en-US" dirty="0"/>
          </a:p>
        </p:txBody>
      </p:sp>
      <p:cxnSp>
        <p:nvCxnSpPr>
          <p:cNvPr id="26" name="直線矢印コネクタ 25"/>
          <p:cNvCxnSpPr>
            <a:stCxn id="8" idx="1"/>
            <a:endCxn id="25" idx="3"/>
          </p:cNvCxnSpPr>
          <p:nvPr/>
        </p:nvCxnSpPr>
        <p:spPr>
          <a:xfrm flipH="1">
            <a:off x="-234442" y="2659671"/>
            <a:ext cx="2094041" cy="577937"/>
          </a:xfrm>
          <a:prstGeom prst="straightConnector1">
            <a:avLst/>
          </a:prstGeom>
          <a:ln w="9525" cmpd="sng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25" idx="2"/>
            <a:endCxn id="24" idx="0"/>
          </p:cNvCxnSpPr>
          <p:nvPr/>
        </p:nvCxnSpPr>
        <p:spPr>
          <a:xfrm>
            <a:off x="-1062442" y="3507608"/>
            <a:ext cx="0" cy="827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V="1">
            <a:off x="-234443" y="4498182"/>
            <a:ext cx="2083865" cy="2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1853243" y="4279684"/>
            <a:ext cx="1656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⑥ユーザ情報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転送処理</a:t>
            </a:r>
            <a:endParaRPr lang="en-US" altLang="ja-JP" sz="1400" dirty="0" smtClean="0"/>
          </a:p>
        </p:txBody>
      </p:sp>
      <p:sp>
        <p:nvSpPr>
          <p:cNvPr id="46" name="正方形/長方形 45"/>
          <p:cNvSpPr/>
          <p:nvPr/>
        </p:nvSpPr>
        <p:spPr>
          <a:xfrm>
            <a:off x="5548179" y="4167296"/>
            <a:ext cx="1656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⑦履修者追加</a:t>
            </a:r>
            <a:r>
              <a:rPr kumimoji="1" lang="ja-JP" altLang="en-US" sz="1400" dirty="0" smtClean="0"/>
              <a:t>処理</a:t>
            </a:r>
            <a:endParaRPr kumimoji="1" lang="ja-JP" altLang="en-US" sz="1400" dirty="0"/>
          </a:p>
        </p:txBody>
      </p:sp>
      <p:cxnSp>
        <p:nvCxnSpPr>
          <p:cNvPr id="47" name="直線矢印コネクタ 46"/>
          <p:cNvCxnSpPr/>
          <p:nvPr/>
        </p:nvCxnSpPr>
        <p:spPr>
          <a:xfrm flipV="1">
            <a:off x="3521456" y="4377952"/>
            <a:ext cx="2052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H="1">
            <a:off x="3515598" y="4645226"/>
            <a:ext cx="204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-1884584" y="6270877"/>
            <a:ext cx="1656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グループ選択・作成画面表示</a:t>
            </a:r>
            <a:endParaRPr lang="en-US" altLang="ja-JP" dirty="0" smtClean="0"/>
          </a:p>
        </p:txBody>
      </p:sp>
      <p:cxnSp>
        <p:nvCxnSpPr>
          <p:cNvPr id="59" name="直線矢印コネクタ 58"/>
          <p:cNvCxnSpPr>
            <a:stCxn id="125" idx="1"/>
            <a:endCxn id="49" idx="3"/>
          </p:cNvCxnSpPr>
          <p:nvPr/>
        </p:nvCxnSpPr>
        <p:spPr>
          <a:xfrm flipH="1">
            <a:off x="-228584" y="5718246"/>
            <a:ext cx="2081827" cy="822631"/>
          </a:xfrm>
          <a:prstGeom prst="straightConnector1">
            <a:avLst/>
          </a:prstGeom>
          <a:ln w="9525" cmpd="sng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正方形/長方形 79"/>
          <p:cNvSpPr/>
          <p:nvPr/>
        </p:nvSpPr>
        <p:spPr>
          <a:xfrm>
            <a:off x="8924288" y="-1398162"/>
            <a:ext cx="1944000" cy="104103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ja-JP" altLang="en-US" sz="1400" dirty="0" smtClean="0">
                <a:latin typeface="+mn-ea"/>
              </a:rPr>
              <a:t>開講授業情報管理部</a:t>
            </a:r>
            <a:endParaRPr lang="en-US" altLang="ja-JP" sz="1400" dirty="0" smtClean="0">
              <a:latin typeface="+mn-ea"/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9081284" y="535346"/>
            <a:ext cx="1656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③</a:t>
            </a:r>
            <a:r>
              <a:rPr lang="ja-JP" altLang="en-US" sz="1400" dirty="0" smtClean="0"/>
              <a:t>公開授業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判定処理</a:t>
            </a:r>
            <a:endParaRPr lang="en-US" altLang="ja-JP" sz="1400" dirty="0" smtClean="0"/>
          </a:p>
        </p:txBody>
      </p:sp>
      <p:cxnSp>
        <p:nvCxnSpPr>
          <p:cNvPr id="82" name="直線矢印コネクタ 81"/>
          <p:cNvCxnSpPr/>
          <p:nvPr/>
        </p:nvCxnSpPr>
        <p:spPr>
          <a:xfrm>
            <a:off x="7223118" y="802712"/>
            <a:ext cx="1858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 flipH="1">
            <a:off x="7251700" y="1048493"/>
            <a:ext cx="1867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ホームベース 86"/>
          <p:cNvSpPr/>
          <p:nvPr/>
        </p:nvSpPr>
        <p:spPr>
          <a:xfrm>
            <a:off x="-46484" y="4080431"/>
            <a:ext cx="1461029" cy="346748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ユーザ番号</a:t>
            </a:r>
            <a:endParaRPr kumimoji="1" lang="en-US" altLang="ja-JP" dirty="0" smtClean="0"/>
          </a:p>
        </p:txBody>
      </p:sp>
      <p:sp>
        <p:nvSpPr>
          <p:cNvPr id="45" name="正方形/長方形 44"/>
          <p:cNvSpPr/>
          <p:nvPr/>
        </p:nvSpPr>
        <p:spPr>
          <a:xfrm>
            <a:off x="1862587" y="668848"/>
            <a:ext cx="1656000" cy="768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①</a:t>
            </a:r>
            <a:r>
              <a:rPr lang="ja-JP" altLang="en-US" sz="1400" dirty="0" smtClean="0"/>
              <a:t>入力情報転送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アカウント・授業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判定処理</a:t>
            </a:r>
            <a:endParaRPr lang="en-US" altLang="ja-JP" sz="1400" dirty="0" smtClean="0"/>
          </a:p>
        </p:txBody>
      </p:sp>
      <p:sp>
        <p:nvSpPr>
          <p:cNvPr id="72" name="正方形/長方形 71"/>
          <p:cNvSpPr/>
          <p:nvPr/>
        </p:nvSpPr>
        <p:spPr>
          <a:xfrm>
            <a:off x="12498177" y="-1395172"/>
            <a:ext cx="1944000" cy="104103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ja-JP" altLang="en-US" sz="1400" dirty="0" smtClean="0">
                <a:latin typeface="+mn-ea"/>
              </a:rPr>
              <a:t>質問管理部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16143781" y="-1395172"/>
            <a:ext cx="1944000" cy="104103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ja-JP" altLang="en-US" sz="1400" dirty="0" smtClean="0">
                <a:latin typeface="+mn-ea"/>
              </a:rPr>
              <a:t>進捗管理部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12660250" y="5312700"/>
            <a:ext cx="1656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⑨質問読込処理</a:t>
            </a:r>
            <a:endParaRPr kumimoji="1" lang="ja-JP" altLang="en-US" sz="1400" dirty="0"/>
          </a:p>
        </p:txBody>
      </p:sp>
      <p:sp>
        <p:nvSpPr>
          <p:cNvPr id="77" name="ホームベース 76"/>
          <p:cNvSpPr/>
          <p:nvPr/>
        </p:nvSpPr>
        <p:spPr>
          <a:xfrm>
            <a:off x="10943536" y="5040984"/>
            <a:ext cx="1540019" cy="361138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500" dirty="0" smtClean="0"/>
              <a:t>質問読込情報</a:t>
            </a:r>
            <a:endParaRPr lang="en-US" altLang="ja-JP" sz="1500" dirty="0" smtClean="0"/>
          </a:p>
        </p:txBody>
      </p:sp>
      <p:sp>
        <p:nvSpPr>
          <p:cNvPr id="83" name="正方形/長方形 82"/>
          <p:cNvSpPr/>
          <p:nvPr/>
        </p:nvSpPr>
        <p:spPr>
          <a:xfrm>
            <a:off x="16292818" y="5312700"/>
            <a:ext cx="1656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⑩進捗読込処理</a:t>
            </a:r>
            <a:endParaRPr kumimoji="1" lang="ja-JP" altLang="en-US" sz="1400" dirty="0"/>
          </a:p>
        </p:txBody>
      </p:sp>
      <p:cxnSp>
        <p:nvCxnSpPr>
          <p:cNvPr id="85" name="直線矢印コネクタ 84"/>
          <p:cNvCxnSpPr/>
          <p:nvPr/>
        </p:nvCxnSpPr>
        <p:spPr>
          <a:xfrm>
            <a:off x="14316250" y="5467587"/>
            <a:ext cx="1987176" cy="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/>
          <p:nvPr/>
        </p:nvCxnSpPr>
        <p:spPr>
          <a:xfrm flipH="1" flipV="1">
            <a:off x="14316251" y="5750205"/>
            <a:ext cx="1987178" cy="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ホームベース 89"/>
          <p:cNvSpPr/>
          <p:nvPr/>
        </p:nvSpPr>
        <p:spPr>
          <a:xfrm>
            <a:off x="14578076" y="4748389"/>
            <a:ext cx="1536938" cy="614778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500" dirty="0" smtClean="0"/>
              <a:t>進捗読込情報</a:t>
            </a:r>
            <a:endParaRPr lang="en-US" altLang="ja-JP" sz="1500" dirty="0" smtClean="0"/>
          </a:p>
        </p:txBody>
      </p:sp>
      <p:cxnSp>
        <p:nvCxnSpPr>
          <p:cNvPr id="127" name="直線矢印コネクタ 126"/>
          <p:cNvCxnSpPr/>
          <p:nvPr/>
        </p:nvCxnSpPr>
        <p:spPr>
          <a:xfrm flipV="1">
            <a:off x="3489489" y="5551557"/>
            <a:ext cx="9152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/>
          <p:nvPr/>
        </p:nvCxnSpPr>
        <p:spPr>
          <a:xfrm flipH="1">
            <a:off x="3504425" y="5777163"/>
            <a:ext cx="91420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>
            <a:off x="2914650" y="-2457450"/>
            <a:ext cx="586817" cy="2974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3208058" y="-2781114"/>
            <a:ext cx="446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これの名前がわからんからそのままにしてる</a:t>
            </a:r>
            <a:endParaRPr kumimoji="1" lang="ja-JP" altLang="en-US" dirty="0"/>
          </a:p>
        </p:txBody>
      </p:sp>
      <p:cxnSp>
        <p:nvCxnSpPr>
          <p:cNvPr id="66" name="直線矢印コネクタ 65"/>
          <p:cNvCxnSpPr>
            <a:stCxn id="45" idx="2"/>
            <a:endCxn id="8" idx="0"/>
          </p:cNvCxnSpPr>
          <p:nvPr/>
        </p:nvCxnSpPr>
        <p:spPr>
          <a:xfrm flipH="1">
            <a:off x="2687599" y="1436963"/>
            <a:ext cx="2988" cy="952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/>
          <p:cNvSpPr/>
          <p:nvPr/>
        </p:nvSpPr>
        <p:spPr>
          <a:xfrm>
            <a:off x="9081284" y="2215967"/>
            <a:ext cx="1656000" cy="768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⑤履修者情報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読込処理</a:t>
            </a:r>
            <a:endParaRPr lang="en-US" altLang="ja-JP" sz="1400" dirty="0" smtClean="0"/>
          </a:p>
        </p:txBody>
      </p:sp>
      <p:cxnSp>
        <p:nvCxnSpPr>
          <p:cNvPr id="68" name="直線矢印コネクタ 67"/>
          <p:cNvCxnSpPr/>
          <p:nvPr/>
        </p:nvCxnSpPr>
        <p:spPr>
          <a:xfrm flipV="1">
            <a:off x="3515598" y="2510408"/>
            <a:ext cx="55654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 flipH="1" flipV="1">
            <a:off x="3501467" y="2666108"/>
            <a:ext cx="55795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/>
          <p:cNvSpPr/>
          <p:nvPr/>
        </p:nvSpPr>
        <p:spPr>
          <a:xfrm>
            <a:off x="1853243" y="5448246"/>
            <a:ext cx="1656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⑧授業形態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判定処理</a:t>
            </a:r>
            <a:endParaRPr lang="en-US" altLang="ja-JP" sz="1400" dirty="0" smtClean="0"/>
          </a:p>
        </p:txBody>
      </p:sp>
      <p:cxnSp>
        <p:nvCxnSpPr>
          <p:cNvPr id="128" name="直線矢印コネクタ 127"/>
          <p:cNvCxnSpPr>
            <a:stCxn id="43" idx="2"/>
            <a:endCxn id="125" idx="0"/>
          </p:cNvCxnSpPr>
          <p:nvPr/>
        </p:nvCxnSpPr>
        <p:spPr>
          <a:xfrm>
            <a:off x="2681243" y="4819684"/>
            <a:ext cx="0" cy="62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正方形/長方形 130"/>
          <p:cNvSpPr/>
          <p:nvPr/>
        </p:nvSpPr>
        <p:spPr>
          <a:xfrm>
            <a:off x="-1896300" y="1970112"/>
            <a:ext cx="1656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未開講時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画面表示</a:t>
            </a:r>
            <a:endParaRPr lang="ja-JP" altLang="en-US" dirty="0"/>
          </a:p>
        </p:txBody>
      </p:sp>
      <p:cxnSp>
        <p:nvCxnSpPr>
          <p:cNvPr id="132" name="曲線コネクタ 131"/>
          <p:cNvCxnSpPr>
            <a:stCxn id="131" idx="1"/>
            <a:endCxn id="5" idx="1"/>
          </p:cNvCxnSpPr>
          <p:nvPr/>
        </p:nvCxnSpPr>
        <p:spPr>
          <a:xfrm rot="10800000">
            <a:off x="-1896300" y="-273496"/>
            <a:ext cx="12700" cy="2513608"/>
          </a:xfrm>
          <a:prstGeom prst="curvedConnector3">
            <a:avLst>
              <a:gd name="adj1" fmla="val 3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線矢印コネクタ 146"/>
          <p:cNvCxnSpPr>
            <a:stCxn id="45" idx="1"/>
          </p:cNvCxnSpPr>
          <p:nvPr/>
        </p:nvCxnSpPr>
        <p:spPr>
          <a:xfrm flipH="1">
            <a:off x="-270293" y="1052906"/>
            <a:ext cx="21328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矢印コネクタ 150"/>
          <p:cNvCxnSpPr>
            <a:stCxn id="8" idx="1"/>
            <a:endCxn id="125" idx="1"/>
          </p:cNvCxnSpPr>
          <p:nvPr/>
        </p:nvCxnSpPr>
        <p:spPr>
          <a:xfrm rot="10800000" flipV="1">
            <a:off x="1853243" y="2659670"/>
            <a:ext cx="6356" cy="3058575"/>
          </a:xfrm>
          <a:prstGeom prst="curvedConnector3">
            <a:avLst>
              <a:gd name="adj1" fmla="val 36966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ホームベース 163"/>
          <p:cNvSpPr/>
          <p:nvPr/>
        </p:nvSpPr>
        <p:spPr>
          <a:xfrm>
            <a:off x="10943536" y="4607981"/>
            <a:ext cx="1540019" cy="361138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500" dirty="0" smtClean="0"/>
              <a:t>進捗読込情報</a:t>
            </a:r>
            <a:endParaRPr lang="en-US" altLang="ja-JP" sz="1500" dirty="0" smtClean="0"/>
          </a:p>
        </p:txBody>
      </p:sp>
      <p:cxnSp>
        <p:nvCxnSpPr>
          <p:cNvPr id="166" name="直線矢印コネクタ 150"/>
          <p:cNvCxnSpPr>
            <a:stCxn id="49" idx="1"/>
            <a:endCxn id="21" idx="2"/>
          </p:cNvCxnSpPr>
          <p:nvPr/>
        </p:nvCxnSpPr>
        <p:spPr>
          <a:xfrm rot="10800000" flipH="1" flipV="1">
            <a:off x="-1884584" y="6540876"/>
            <a:ext cx="726284" cy="1837403"/>
          </a:xfrm>
          <a:prstGeom prst="curvedConnector3">
            <a:avLst>
              <a:gd name="adj1" fmla="val -438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ホームベース 171"/>
          <p:cNvSpPr/>
          <p:nvPr/>
        </p:nvSpPr>
        <p:spPr>
          <a:xfrm>
            <a:off x="-50603" y="3694521"/>
            <a:ext cx="1461029" cy="346748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開講年度番号</a:t>
            </a:r>
            <a:endParaRPr kumimoji="1" lang="en-US" altLang="ja-JP" sz="1400" dirty="0" smtClean="0"/>
          </a:p>
        </p:txBody>
      </p:sp>
      <p:sp>
        <p:nvSpPr>
          <p:cNvPr id="173" name="ホームベース 172"/>
          <p:cNvSpPr/>
          <p:nvPr/>
        </p:nvSpPr>
        <p:spPr>
          <a:xfrm>
            <a:off x="3816243" y="3978429"/>
            <a:ext cx="1461029" cy="346748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ユーザ番号</a:t>
            </a:r>
            <a:endParaRPr kumimoji="1" lang="en-US" altLang="ja-JP" dirty="0" smtClean="0"/>
          </a:p>
        </p:txBody>
      </p:sp>
      <p:sp>
        <p:nvSpPr>
          <p:cNvPr id="174" name="ホームベース 173"/>
          <p:cNvSpPr/>
          <p:nvPr/>
        </p:nvSpPr>
        <p:spPr>
          <a:xfrm>
            <a:off x="3812124" y="3592519"/>
            <a:ext cx="1461029" cy="346748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開講年度番号</a:t>
            </a:r>
            <a:endParaRPr kumimoji="1"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251039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2251051" y="146084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2251050" y="6588354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判断 3"/>
          <p:cNvSpPr/>
          <p:nvPr/>
        </p:nvSpPr>
        <p:spPr>
          <a:xfrm>
            <a:off x="904133" y="1155952"/>
            <a:ext cx="2873829" cy="10559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進捗管理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機能が必要</a:t>
            </a:r>
            <a:endParaRPr lang="en-US" altLang="ja-JP" dirty="0" smtClean="0"/>
          </a:p>
        </p:txBody>
      </p:sp>
      <p:sp>
        <p:nvSpPr>
          <p:cNvPr id="8" name="フローチャート: 処理 7"/>
          <p:cNvSpPr/>
          <p:nvPr/>
        </p:nvSpPr>
        <p:spPr>
          <a:xfrm>
            <a:off x="1166056" y="4902022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質問情報を返却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20" idx="2"/>
            <a:endCxn id="8" idx="0"/>
          </p:cNvCxnSpPr>
          <p:nvPr/>
        </p:nvCxnSpPr>
        <p:spPr>
          <a:xfrm>
            <a:off x="2341047" y="3762120"/>
            <a:ext cx="3" cy="113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2"/>
            <a:endCxn id="3" idx="0"/>
          </p:cNvCxnSpPr>
          <p:nvPr/>
        </p:nvCxnSpPr>
        <p:spPr>
          <a:xfrm>
            <a:off x="2341050" y="5748959"/>
            <a:ext cx="0" cy="839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2431047" y="2338909"/>
            <a:ext cx="56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123728" y="1341645"/>
            <a:ext cx="56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No</a:t>
            </a:r>
          </a:p>
        </p:txBody>
      </p:sp>
      <p:sp>
        <p:nvSpPr>
          <p:cNvPr id="46" name="フローチャート: 処理 45"/>
          <p:cNvSpPr/>
          <p:nvPr/>
        </p:nvSpPr>
        <p:spPr>
          <a:xfrm>
            <a:off x="7424231" y="115765"/>
            <a:ext cx="4582886" cy="662249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sz="1400" dirty="0" smtClean="0"/>
              <a:t>入力値説明：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開講中授業情報</a:t>
            </a:r>
            <a:endParaRPr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出力値説明：</a:t>
            </a:r>
            <a:endParaRPr lang="en-US" altLang="ja-JP" sz="1400" dirty="0" smtClean="0"/>
          </a:p>
          <a:p>
            <a:r>
              <a:rPr lang="ja-JP" altLang="en-US" sz="1400" dirty="0" smtClean="0"/>
              <a:t>質問情報及び進捗情報</a:t>
            </a:r>
            <a:endParaRPr kumimoji="1"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処理内容補足：</a:t>
            </a:r>
            <a:endParaRPr lang="en-US" altLang="ja-JP" sz="1400" dirty="0" smtClean="0"/>
          </a:p>
          <a:p>
            <a:r>
              <a:rPr lang="en-US" altLang="ja-JP" sz="1400" dirty="0" smtClean="0"/>
              <a:t>⑥</a:t>
            </a:r>
            <a:r>
              <a:rPr lang="ja-JP" altLang="en-US" sz="1400" dirty="0" smtClean="0"/>
              <a:t>の処理</a:t>
            </a:r>
            <a:endParaRPr lang="en-US" altLang="ja-JP" sz="1400" dirty="0" smtClean="0"/>
          </a:p>
          <a:p>
            <a:endParaRPr lang="en-US" altLang="ja-JP" sz="1400" dirty="0" smtClean="0"/>
          </a:p>
          <a:p>
            <a:r>
              <a:rPr kumimoji="1" lang="ja-JP" altLang="en-US" sz="1400" dirty="0" smtClean="0"/>
              <a:t>エラー処理：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なし</a:t>
            </a:r>
            <a:endParaRPr kumimoji="1" lang="en-US" altLang="ja-JP" sz="1400" dirty="0" smtClean="0"/>
          </a:p>
        </p:txBody>
      </p:sp>
      <p:cxnSp>
        <p:nvCxnSpPr>
          <p:cNvPr id="18" name="直線矢印コネクタ 17"/>
          <p:cNvCxnSpPr>
            <a:stCxn id="2" idx="4"/>
            <a:endCxn id="4" idx="0"/>
          </p:cNvCxnSpPr>
          <p:nvPr/>
        </p:nvCxnSpPr>
        <p:spPr>
          <a:xfrm flipH="1">
            <a:off x="2341048" y="326084"/>
            <a:ext cx="3" cy="82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4" idx="2"/>
            <a:endCxn id="20" idx="0"/>
          </p:cNvCxnSpPr>
          <p:nvPr/>
        </p:nvCxnSpPr>
        <p:spPr>
          <a:xfrm flipH="1">
            <a:off x="2341047" y="2211866"/>
            <a:ext cx="1" cy="725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endCxn id="8" idx="3"/>
          </p:cNvCxnSpPr>
          <p:nvPr/>
        </p:nvCxnSpPr>
        <p:spPr>
          <a:xfrm rot="5400000">
            <a:off x="3178061" y="2031032"/>
            <a:ext cx="3632443" cy="2956475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フローチャート: 定義済み処理 19"/>
          <p:cNvSpPr/>
          <p:nvPr/>
        </p:nvSpPr>
        <p:spPr>
          <a:xfrm>
            <a:off x="1123341" y="2937345"/>
            <a:ext cx="2435411" cy="824775"/>
          </a:xfrm>
          <a:prstGeom prst="flowChartPredefinedProcess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dirty="0" smtClean="0">
                <a:solidFill>
                  <a:prstClr val="black"/>
                </a:solidFill>
              </a:rPr>
              <a:t>進捗読込処理</a:t>
            </a:r>
            <a:endParaRPr lang="en-US" altLang="ja-JP" dirty="0">
              <a:solidFill>
                <a:prstClr val="black"/>
              </a:solidFill>
            </a:endParaRPr>
          </a:p>
        </p:txBody>
      </p:sp>
      <p:cxnSp>
        <p:nvCxnSpPr>
          <p:cNvPr id="27" name="直線コネクタ 26"/>
          <p:cNvCxnSpPr>
            <a:stCxn id="4" idx="3"/>
          </p:cNvCxnSpPr>
          <p:nvPr/>
        </p:nvCxnSpPr>
        <p:spPr>
          <a:xfrm>
            <a:off x="3777962" y="1683909"/>
            <a:ext cx="2694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8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2269457" y="1530897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2269457" y="4012224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>
            <a:stCxn id="2" idx="4"/>
            <a:endCxn id="8" idx="0"/>
          </p:cNvCxnSpPr>
          <p:nvPr/>
        </p:nvCxnSpPr>
        <p:spPr>
          <a:xfrm>
            <a:off x="2359457" y="1710897"/>
            <a:ext cx="0" cy="72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フローチャート: 処理 7"/>
          <p:cNvSpPr/>
          <p:nvPr/>
        </p:nvSpPr>
        <p:spPr>
          <a:xfrm>
            <a:off x="1184463" y="2438092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進捗情報を返却</a:t>
            </a:r>
            <a:endParaRPr lang="en-US" altLang="ja-JP" dirty="0" smtClean="0"/>
          </a:p>
        </p:txBody>
      </p:sp>
      <p:cxnSp>
        <p:nvCxnSpPr>
          <p:cNvPr id="14" name="直線矢印コネクタ 13"/>
          <p:cNvCxnSpPr>
            <a:stCxn id="8" idx="2"/>
            <a:endCxn id="3" idx="0"/>
          </p:cNvCxnSpPr>
          <p:nvPr/>
        </p:nvCxnSpPr>
        <p:spPr>
          <a:xfrm>
            <a:off x="2359457" y="3285029"/>
            <a:ext cx="0" cy="72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フローチャート: 処理 45"/>
          <p:cNvSpPr/>
          <p:nvPr/>
        </p:nvSpPr>
        <p:spPr>
          <a:xfrm>
            <a:off x="7424231" y="115765"/>
            <a:ext cx="4582886" cy="662249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sz="1400" dirty="0" smtClean="0"/>
              <a:t>入力値説明：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開講中授業情報</a:t>
            </a:r>
            <a:endParaRPr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出力値説明：</a:t>
            </a:r>
            <a:endParaRPr lang="en-US" altLang="ja-JP" sz="1400" dirty="0" smtClean="0"/>
          </a:p>
          <a:p>
            <a:r>
              <a:rPr lang="ja-JP" altLang="en-US" sz="1400" dirty="0" smtClean="0"/>
              <a:t>進捗情報を返却</a:t>
            </a:r>
            <a:endParaRPr kumimoji="1"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処理内容補足：</a:t>
            </a:r>
            <a:endParaRPr lang="en-US" altLang="ja-JP" sz="1400" dirty="0" smtClean="0"/>
          </a:p>
          <a:p>
            <a:endParaRPr lang="en-US" altLang="ja-JP" sz="1400" dirty="0" smtClean="0"/>
          </a:p>
          <a:p>
            <a:r>
              <a:rPr kumimoji="1" lang="ja-JP" altLang="en-US" sz="1400" dirty="0" smtClean="0"/>
              <a:t>エラー処理：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なし</a:t>
            </a:r>
            <a:endParaRPr lang="en-US" altLang="ja-JP" sz="1400" dirty="0"/>
          </a:p>
          <a:p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9372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1414345" y="102738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1414345" y="6050507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フローチャート: 判断 3"/>
          <p:cNvSpPr/>
          <p:nvPr/>
        </p:nvSpPr>
        <p:spPr>
          <a:xfrm>
            <a:off x="67430" y="4435929"/>
            <a:ext cx="2873829" cy="10559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ログインが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可能である</a:t>
            </a:r>
            <a:endParaRPr lang="en-US" altLang="ja-JP" dirty="0" smtClean="0"/>
          </a:p>
        </p:txBody>
      </p:sp>
      <p:cxnSp>
        <p:nvCxnSpPr>
          <p:cNvPr id="6" name="直線矢印コネクタ 5"/>
          <p:cNvCxnSpPr>
            <a:stCxn id="2" idx="4"/>
            <a:endCxn id="16" idx="0"/>
          </p:cNvCxnSpPr>
          <p:nvPr/>
        </p:nvCxnSpPr>
        <p:spPr>
          <a:xfrm flipH="1">
            <a:off x="1504344" y="282738"/>
            <a:ext cx="1" cy="423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4" idx="2"/>
            <a:endCxn id="3" idx="0"/>
          </p:cNvCxnSpPr>
          <p:nvPr/>
        </p:nvCxnSpPr>
        <p:spPr>
          <a:xfrm>
            <a:off x="1504345" y="5491843"/>
            <a:ext cx="0" cy="55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3575122" y="4534639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ログイン不可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ログイン画面表示</a:t>
            </a:r>
            <a:endParaRPr kumimoji="1" lang="ja-JP" altLang="en-US" dirty="0"/>
          </a:p>
        </p:txBody>
      </p:sp>
      <p:cxnSp>
        <p:nvCxnSpPr>
          <p:cNvPr id="42" name="直線矢印コネクタ 41"/>
          <p:cNvCxnSpPr>
            <a:stCxn id="4" idx="3"/>
            <a:endCxn id="36" idx="1"/>
          </p:cNvCxnSpPr>
          <p:nvPr/>
        </p:nvCxnSpPr>
        <p:spPr>
          <a:xfrm flipV="1">
            <a:off x="2941259" y="4958108"/>
            <a:ext cx="633863" cy="5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1509942" y="5557061"/>
            <a:ext cx="56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996601" y="4618733"/>
            <a:ext cx="56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No</a:t>
            </a:r>
          </a:p>
        </p:txBody>
      </p:sp>
      <p:sp>
        <p:nvSpPr>
          <p:cNvPr id="46" name="フローチャート: 処理 45"/>
          <p:cNvSpPr/>
          <p:nvPr/>
        </p:nvSpPr>
        <p:spPr>
          <a:xfrm>
            <a:off x="7424231" y="115765"/>
            <a:ext cx="4582886" cy="662249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sz="1400" dirty="0" smtClean="0"/>
              <a:t>入力値説明：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アカウント情報受け取り</a:t>
            </a:r>
            <a:endParaRPr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出力値説明：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完了時：開講中の授業画面を返却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不可：ログイン画面を返却</a:t>
            </a:r>
            <a:endParaRPr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処理内容補足：</a:t>
            </a:r>
            <a:endParaRPr lang="en-US" altLang="ja-JP" sz="1400" dirty="0" smtClean="0"/>
          </a:p>
          <a:p>
            <a:r>
              <a:rPr lang="en-US" altLang="ja-JP" sz="1400" dirty="0" smtClean="0"/>
              <a:t>①</a:t>
            </a:r>
            <a:r>
              <a:rPr lang="ja-JP" altLang="en-US" sz="1400" dirty="0" smtClean="0"/>
              <a:t>の処理</a:t>
            </a:r>
            <a:endParaRPr lang="en-US" altLang="ja-JP" sz="1400" dirty="0" smtClean="0"/>
          </a:p>
          <a:p>
            <a:r>
              <a:rPr lang="ja-JP" altLang="en-US" sz="1400" dirty="0" smtClean="0"/>
              <a:t>入力</a:t>
            </a:r>
            <a:r>
              <a:rPr kumimoji="1" lang="ja-JP" altLang="en-US" sz="1400" dirty="0" smtClean="0"/>
              <a:t>情報の送信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返却された値の比較</a:t>
            </a:r>
            <a:r>
              <a:rPr kumimoji="1" lang="en-US" altLang="ja-JP" sz="1400" dirty="0" smtClean="0"/>
              <a:t>(</a:t>
            </a:r>
            <a:r>
              <a:rPr kumimoji="1" lang="ja-JP" altLang="en-US" sz="1400" dirty="0" smtClean="0"/>
              <a:t>ログイン可能、履修登録済み、授業中の画面種類</a:t>
            </a:r>
            <a:r>
              <a:rPr kumimoji="1" lang="en-US" altLang="ja-JP" sz="1400" dirty="0" smtClean="0"/>
              <a:t>)</a:t>
            </a:r>
            <a:endParaRPr kumimoji="1" lang="en-US" altLang="ja-JP" sz="1400" dirty="0"/>
          </a:p>
          <a:p>
            <a:endParaRPr lang="en-US" altLang="ja-JP" sz="1400" dirty="0" smtClean="0"/>
          </a:p>
          <a:p>
            <a:r>
              <a:rPr kumimoji="1" lang="ja-JP" altLang="en-US" sz="1400" dirty="0" smtClean="0"/>
              <a:t>エラー処理：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アカウントの登録不可の場合ログイン画面を再び返す</a:t>
            </a:r>
            <a:endParaRPr lang="en-US" altLang="ja-JP" sz="1400" dirty="0"/>
          </a:p>
          <a:p>
            <a:endParaRPr kumimoji="1" lang="ja-JP" altLang="en-US" sz="1400" dirty="0"/>
          </a:p>
        </p:txBody>
      </p:sp>
      <p:sp>
        <p:nvSpPr>
          <p:cNvPr id="16" name="フローチャート: 処理 15"/>
          <p:cNvSpPr/>
          <p:nvPr/>
        </p:nvSpPr>
        <p:spPr>
          <a:xfrm>
            <a:off x="280344" y="706206"/>
            <a:ext cx="2448000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ログインボタン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押下判定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>
            <a:stCxn id="16" idx="2"/>
            <a:endCxn id="32" idx="0"/>
          </p:cNvCxnSpPr>
          <p:nvPr/>
        </p:nvCxnSpPr>
        <p:spPr>
          <a:xfrm>
            <a:off x="1504344" y="1553143"/>
            <a:ext cx="0" cy="36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37" idx="2"/>
            <a:endCxn id="4" idx="0"/>
          </p:cNvCxnSpPr>
          <p:nvPr/>
        </p:nvCxnSpPr>
        <p:spPr>
          <a:xfrm>
            <a:off x="1504344" y="4001379"/>
            <a:ext cx="1" cy="434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カギ線コネクタ 96"/>
          <p:cNvCxnSpPr>
            <a:stCxn id="36" idx="2"/>
            <a:endCxn id="3" idx="6"/>
          </p:cNvCxnSpPr>
          <p:nvPr/>
        </p:nvCxnSpPr>
        <p:spPr>
          <a:xfrm rot="5400000">
            <a:off x="2792766" y="4183156"/>
            <a:ext cx="758931" cy="315577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定義済み処理 36"/>
          <p:cNvSpPr/>
          <p:nvPr/>
        </p:nvSpPr>
        <p:spPr>
          <a:xfrm>
            <a:off x="280344" y="3176604"/>
            <a:ext cx="2448000" cy="824775"/>
          </a:xfrm>
          <a:prstGeom prst="flowChartPredefinedProcess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dirty="0" smtClean="0">
                <a:solidFill>
                  <a:prstClr val="black"/>
                </a:solidFill>
              </a:rPr>
              <a:t>ログイン情報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 lvl="0" algn="ctr"/>
            <a:r>
              <a:rPr lang="ja-JP" altLang="en-US" dirty="0" smtClean="0">
                <a:solidFill>
                  <a:prstClr val="black"/>
                </a:solidFill>
              </a:rPr>
              <a:t>判定処理</a:t>
            </a:r>
            <a:endParaRPr lang="ja-JP" altLang="en-US" dirty="0"/>
          </a:p>
        </p:txBody>
      </p:sp>
      <p:sp>
        <p:nvSpPr>
          <p:cNvPr id="32" name="フローチャート: 処理 31"/>
          <p:cNvSpPr/>
          <p:nvPr/>
        </p:nvSpPr>
        <p:spPr>
          <a:xfrm>
            <a:off x="280344" y="1917279"/>
            <a:ext cx="2448000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ログイン情報転送</a:t>
            </a:r>
            <a:endParaRPr lang="en-US" altLang="ja-JP" dirty="0" smtClean="0"/>
          </a:p>
        </p:txBody>
      </p:sp>
      <p:cxnSp>
        <p:nvCxnSpPr>
          <p:cNvPr id="38" name="直線矢印コネクタ 37"/>
          <p:cNvCxnSpPr>
            <a:stCxn id="32" idx="2"/>
            <a:endCxn id="37" idx="0"/>
          </p:cNvCxnSpPr>
          <p:nvPr/>
        </p:nvCxnSpPr>
        <p:spPr>
          <a:xfrm>
            <a:off x="1504344" y="2764216"/>
            <a:ext cx="0" cy="41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38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2251051" y="146084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2251050" y="4816704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判断 3"/>
          <p:cNvSpPr/>
          <p:nvPr/>
        </p:nvSpPr>
        <p:spPr>
          <a:xfrm>
            <a:off x="904134" y="1661880"/>
            <a:ext cx="2873829" cy="10559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ログイン情報が正しい</a:t>
            </a:r>
            <a:endParaRPr lang="en-US" altLang="ja-JP" sz="1600" dirty="0" smtClean="0"/>
          </a:p>
        </p:txBody>
      </p:sp>
      <p:cxnSp>
        <p:nvCxnSpPr>
          <p:cNvPr id="6" name="直線矢印コネクタ 5"/>
          <p:cNvCxnSpPr>
            <a:stCxn id="2" idx="4"/>
            <a:endCxn id="16" idx="0"/>
          </p:cNvCxnSpPr>
          <p:nvPr/>
        </p:nvCxnSpPr>
        <p:spPr>
          <a:xfrm>
            <a:off x="2341051" y="326084"/>
            <a:ext cx="6383" cy="23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20" idx="2"/>
            <a:endCxn id="3" idx="0"/>
          </p:cNvCxnSpPr>
          <p:nvPr/>
        </p:nvCxnSpPr>
        <p:spPr>
          <a:xfrm>
            <a:off x="2338299" y="4175954"/>
            <a:ext cx="2751" cy="640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4627714" y="1766368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ログイン不可を返却</a:t>
            </a:r>
            <a:endParaRPr kumimoji="1" lang="en-US" altLang="ja-JP" dirty="0" smtClean="0"/>
          </a:p>
        </p:txBody>
      </p:sp>
      <p:cxnSp>
        <p:nvCxnSpPr>
          <p:cNvPr id="42" name="直線矢印コネクタ 41"/>
          <p:cNvCxnSpPr>
            <a:stCxn id="4" idx="3"/>
            <a:endCxn id="36" idx="1"/>
          </p:cNvCxnSpPr>
          <p:nvPr/>
        </p:nvCxnSpPr>
        <p:spPr>
          <a:xfrm>
            <a:off x="3777963" y="2189837"/>
            <a:ext cx="849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2431049" y="2676464"/>
            <a:ext cx="56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919809" y="1623446"/>
            <a:ext cx="56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No</a:t>
            </a:r>
          </a:p>
        </p:txBody>
      </p:sp>
      <p:sp>
        <p:nvSpPr>
          <p:cNvPr id="46" name="フローチャート: 処理 45"/>
          <p:cNvSpPr/>
          <p:nvPr/>
        </p:nvSpPr>
        <p:spPr>
          <a:xfrm>
            <a:off x="7424231" y="115765"/>
            <a:ext cx="4582886" cy="662249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sz="1400" dirty="0" smtClean="0"/>
              <a:t>入力値説明：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アカウント情報</a:t>
            </a:r>
            <a:endParaRPr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出力値説明：</a:t>
            </a:r>
            <a:endParaRPr lang="en-US" altLang="ja-JP" sz="1400" dirty="0" smtClean="0"/>
          </a:p>
          <a:p>
            <a:r>
              <a:rPr lang="ja-JP" altLang="en-US" sz="1400" dirty="0" smtClean="0"/>
              <a:t>アカウント情報及びログイン情報</a:t>
            </a:r>
            <a:endParaRPr kumimoji="1"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処理内容補足：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アカウント判定処理項目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・アカウントが存在している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・アカウントの権限レベルが学生</a:t>
            </a:r>
            <a:endParaRPr kumimoji="1" lang="en-US" altLang="ja-JP" sz="1400" dirty="0"/>
          </a:p>
          <a:p>
            <a:r>
              <a:rPr lang="en-US" altLang="ja-JP" sz="1400" dirty="0" smtClean="0"/>
              <a:t>②</a:t>
            </a:r>
            <a:r>
              <a:rPr lang="ja-JP" altLang="en-US" sz="1400" dirty="0" smtClean="0"/>
              <a:t>の処理</a:t>
            </a:r>
            <a:endParaRPr lang="en-US" altLang="ja-JP" sz="1400" dirty="0" smtClean="0"/>
          </a:p>
          <a:p>
            <a:endParaRPr lang="en-US" altLang="ja-JP" sz="1400" dirty="0" smtClean="0"/>
          </a:p>
          <a:p>
            <a:r>
              <a:rPr kumimoji="1" lang="ja-JP" altLang="en-US" sz="1400" dirty="0" smtClean="0"/>
              <a:t>エラー処理：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アカウントが存在していない</a:t>
            </a:r>
            <a:endParaRPr lang="en-US" altLang="ja-JP" sz="1400" dirty="0" smtClean="0"/>
          </a:p>
          <a:p>
            <a:r>
              <a:rPr lang="ja-JP" altLang="en-US" sz="1400" dirty="0" smtClean="0"/>
              <a:t>・ログイン不可を返却</a:t>
            </a:r>
            <a:endParaRPr lang="en-US" altLang="ja-JP" sz="1400" dirty="0" smtClean="0"/>
          </a:p>
          <a:p>
            <a:r>
              <a:rPr lang="ja-JP" altLang="en-US" sz="1400" dirty="0" smtClean="0"/>
              <a:t>アカウントの権限レベルがサポータ以上</a:t>
            </a:r>
            <a:endParaRPr lang="en-US" altLang="ja-JP" sz="1400" dirty="0" smtClean="0"/>
          </a:p>
          <a:p>
            <a:r>
              <a:rPr lang="ja-JP" altLang="en-US" sz="1400" dirty="0" smtClean="0"/>
              <a:t>・管理者用のログイン処理を参照</a:t>
            </a:r>
            <a:endParaRPr lang="en-US" altLang="ja-JP" sz="1400" dirty="0"/>
          </a:p>
          <a:p>
            <a:endParaRPr kumimoji="1" lang="ja-JP" altLang="en-US" sz="1400" dirty="0"/>
          </a:p>
        </p:txBody>
      </p:sp>
      <p:sp>
        <p:nvSpPr>
          <p:cNvPr id="16" name="フローチャート: 処理 15"/>
          <p:cNvSpPr/>
          <p:nvPr/>
        </p:nvSpPr>
        <p:spPr>
          <a:xfrm>
            <a:off x="1172440" y="565524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ログイン情報を検索</a:t>
            </a:r>
            <a:endParaRPr kumimoji="1" lang="en-US" altLang="ja-JP" dirty="0" smtClean="0"/>
          </a:p>
        </p:txBody>
      </p:sp>
      <p:cxnSp>
        <p:nvCxnSpPr>
          <p:cNvPr id="18" name="直線矢印コネクタ 17"/>
          <p:cNvCxnSpPr>
            <a:stCxn id="16" idx="2"/>
            <a:endCxn id="4" idx="0"/>
          </p:cNvCxnSpPr>
          <p:nvPr/>
        </p:nvCxnSpPr>
        <p:spPr>
          <a:xfrm flipH="1">
            <a:off x="2341049" y="1412461"/>
            <a:ext cx="0" cy="249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4" idx="2"/>
            <a:endCxn id="20" idx="0"/>
          </p:cNvCxnSpPr>
          <p:nvPr/>
        </p:nvCxnSpPr>
        <p:spPr>
          <a:xfrm flipH="1">
            <a:off x="2338299" y="2717794"/>
            <a:ext cx="0" cy="63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36" idx="2"/>
            <a:endCxn id="3" idx="6"/>
          </p:cNvCxnSpPr>
          <p:nvPr/>
        </p:nvCxnSpPr>
        <p:spPr>
          <a:xfrm rot="5400000">
            <a:off x="2970180" y="2074175"/>
            <a:ext cx="2293399" cy="3371658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フローチャート: 定義済み処理 19"/>
          <p:cNvSpPr/>
          <p:nvPr/>
        </p:nvSpPr>
        <p:spPr>
          <a:xfrm>
            <a:off x="1120593" y="3351179"/>
            <a:ext cx="2435411" cy="824775"/>
          </a:xfrm>
          <a:prstGeom prst="flowChartPredefinedProcess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dirty="0" smtClean="0">
                <a:solidFill>
                  <a:prstClr val="black"/>
                </a:solidFill>
              </a:rPr>
              <a:t>公開授業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 lvl="0" algn="ctr"/>
            <a:r>
              <a:rPr lang="ja-JP" altLang="en-US" dirty="0" smtClean="0">
                <a:solidFill>
                  <a:prstClr val="black"/>
                </a:solidFill>
              </a:rPr>
              <a:t>判定処理</a:t>
            </a:r>
            <a:endParaRPr lang="en-US" altLang="ja-JP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2269457" y="482704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2269457" y="5633007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処理 7"/>
          <p:cNvSpPr/>
          <p:nvPr/>
        </p:nvSpPr>
        <p:spPr>
          <a:xfrm>
            <a:off x="1180994" y="2854955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開講回テーブルから公開中の授業情報を返却</a:t>
            </a:r>
            <a:endParaRPr kumimoji="1" lang="ja-JP" altLang="en-US" sz="1600" dirty="0"/>
          </a:p>
        </p:txBody>
      </p:sp>
      <p:cxnSp>
        <p:nvCxnSpPr>
          <p:cNvPr id="14" name="直線矢印コネクタ 13"/>
          <p:cNvCxnSpPr>
            <a:stCxn id="24" idx="2"/>
            <a:endCxn id="3" idx="0"/>
          </p:cNvCxnSpPr>
          <p:nvPr/>
        </p:nvCxnSpPr>
        <p:spPr>
          <a:xfrm>
            <a:off x="2355988" y="5090918"/>
            <a:ext cx="3469" cy="54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フローチャート: 処理 45"/>
          <p:cNvSpPr/>
          <p:nvPr/>
        </p:nvSpPr>
        <p:spPr>
          <a:xfrm>
            <a:off x="7424231" y="115765"/>
            <a:ext cx="4582886" cy="662249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sz="1400" dirty="0" smtClean="0"/>
              <a:t>入力値説明：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開講中確認要求</a:t>
            </a:r>
            <a:endParaRPr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出力値説明：</a:t>
            </a:r>
            <a:endParaRPr lang="en-US" altLang="ja-JP" sz="1400" dirty="0" smtClean="0"/>
          </a:p>
          <a:p>
            <a:r>
              <a:rPr lang="ja-JP" altLang="en-US" sz="1400" dirty="0" smtClean="0"/>
              <a:t>開講中授業情報</a:t>
            </a:r>
            <a:endParaRPr kumimoji="1"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処理内容補足：</a:t>
            </a:r>
            <a:endParaRPr lang="en-US" altLang="ja-JP" sz="1400" dirty="0" smtClean="0"/>
          </a:p>
          <a:p>
            <a:r>
              <a:rPr kumimoji="1" lang="en-US" altLang="ja-JP" sz="1400" dirty="0" smtClean="0"/>
              <a:t>③</a:t>
            </a:r>
            <a:r>
              <a:rPr kumimoji="1" lang="ja-JP" altLang="en-US" sz="1400" dirty="0" smtClean="0"/>
              <a:t>の処理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開講回テーブルから読込み</a:t>
            </a:r>
            <a:endParaRPr lang="en-US" altLang="ja-JP" sz="1400" dirty="0" smtClean="0"/>
          </a:p>
          <a:p>
            <a:endParaRPr kumimoji="1" lang="en-US" altLang="ja-JP" sz="1400" dirty="0"/>
          </a:p>
          <a:p>
            <a:endParaRPr lang="en-US" altLang="ja-JP" sz="1400" dirty="0" smtClean="0"/>
          </a:p>
          <a:p>
            <a:r>
              <a:rPr kumimoji="1" lang="ja-JP" altLang="en-US" sz="1400" dirty="0" smtClean="0"/>
              <a:t>エラー処理：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なし</a:t>
            </a:r>
            <a:endParaRPr lang="en-US" altLang="ja-JP" sz="1400" dirty="0"/>
          </a:p>
          <a:p>
            <a:endParaRPr kumimoji="1" lang="ja-JP" altLang="en-US" sz="1400" dirty="0"/>
          </a:p>
        </p:txBody>
      </p:sp>
      <p:sp>
        <p:nvSpPr>
          <p:cNvPr id="9" name="フローチャート: 判断 8"/>
          <p:cNvSpPr/>
          <p:nvPr/>
        </p:nvSpPr>
        <p:spPr>
          <a:xfrm>
            <a:off x="919074" y="1256952"/>
            <a:ext cx="2873829" cy="10559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公開テー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ブルに情報がある</a:t>
            </a:r>
            <a:endParaRPr lang="en-US" altLang="ja-JP" dirty="0" smtClean="0"/>
          </a:p>
        </p:txBody>
      </p:sp>
      <p:cxnSp>
        <p:nvCxnSpPr>
          <p:cNvPr id="15" name="直線矢印コネクタ 14"/>
          <p:cNvCxnSpPr>
            <a:stCxn id="2" idx="4"/>
            <a:endCxn id="9" idx="0"/>
          </p:cNvCxnSpPr>
          <p:nvPr/>
        </p:nvCxnSpPr>
        <p:spPr>
          <a:xfrm flipH="1">
            <a:off x="2355989" y="662704"/>
            <a:ext cx="3468" cy="59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9" idx="2"/>
            <a:endCxn id="8" idx="0"/>
          </p:cNvCxnSpPr>
          <p:nvPr/>
        </p:nvCxnSpPr>
        <p:spPr>
          <a:xfrm flipH="1">
            <a:off x="2355988" y="2312866"/>
            <a:ext cx="1" cy="54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フローチャート: 処理 21"/>
          <p:cNvSpPr/>
          <p:nvPr/>
        </p:nvSpPr>
        <p:spPr>
          <a:xfrm>
            <a:off x="4697594" y="1361440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授業未開講を返却</a:t>
            </a:r>
            <a:endParaRPr kumimoji="1" lang="ja-JP" altLang="en-US" dirty="0"/>
          </a:p>
        </p:txBody>
      </p:sp>
      <p:cxnSp>
        <p:nvCxnSpPr>
          <p:cNvPr id="23" name="直線矢印コネクタ 22"/>
          <p:cNvCxnSpPr>
            <a:stCxn id="9" idx="3"/>
            <a:endCxn id="22" idx="1"/>
          </p:cNvCxnSpPr>
          <p:nvPr/>
        </p:nvCxnSpPr>
        <p:spPr>
          <a:xfrm>
            <a:off x="3792903" y="1784909"/>
            <a:ext cx="904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22" idx="2"/>
            <a:endCxn id="3" idx="6"/>
          </p:cNvCxnSpPr>
          <p:nvPr/>
        </p:nvCxnSpPr>
        <p:spPr>
          <a:xfrm rot="5400000">
            <a:off x="2403708" y="2254127"/>
            <a:ext cx="3514630" cy="3423131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2381958" y="2389506"/>
            <a:ext cx="56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962219" y="1422465"/>
            <a:ext cx="56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No</a:t>
            </a:r>
          </a:p>
        </p:txBody>
      </p:sp>
      <p:sp>
        <p:nvSpPr>
          <p:cNvPr id="24" name="フローチャート: 処理 23"/>
          <p:cNvSpPr/>
          <p:nvPr/>
        </p:nvSpPr>
        <p:spPr>
          <a:xfrm>
            <a:off x="1180994" y="4243981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開講年度テーブルから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授業形態を返却</a:t>
            </a:r>
            <a:endParaRPr kumimoji="1" lang="ja-JP" altLang="en-US" sz="1600" dirty="0"/>
          </a:p>
        </p:txBody>
      </p:sp>
      <p:cxnSp>
        <p:nvCxnSpPr>
          <p:cNvPr id="33" name="直線矢印コネクタ 32"/>
          <p:cNvCxnSpPr>
            <a:stCxn id="8" idx="2"/>
            <a:endCxn id="24" idx="0"/>
          </p:cNvCxnSpPr>
          <p:nvPr/>
        </p:nvCxnSpPr>
        <p:spPr>
          <a:xfrm>
            <a:off x="2355988" y="3701892"/>
            <a:ext cx="0" cy="54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04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2251051" y="146084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2251051" y="581376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判断 3"/>
          <p:cNvSpPr/>
          <p:nvPr/>
        </p:nvSpPr>
        <p:spPr>
          <a:xfrm>
            <a:off x="904135" y="3859267"/>
            <a:ext cx="2873829" cy="10559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ログインユーザは履修者である</a:t>
            </a:r>
            <a:endParaRPr lang="en-US" altLang="ja-JP" sz="1600" dirty="0" smtClean="0"/>
          </a:p>
        </p:txBody>
      </p:sp>
      <p:cxnSp>
        <p:nvCxnSpPr>
          <p:cNvPr id="6" name="直線矢印コネクタ 5"/>
          <p:cNvCxnSpPr>
            <a:stCxn id="2" idx="4"/>
            <a:endCxn id="16" idx="0"/>
          </p:cNvCxnSpPr>
          <p:nvPr/>
        </p:nvCxnSpPr>
        <p:spPr>
          <a:xfrm flipH="1">
            <a:off x="2341050" y="326084"/>
            <a:ext cx="1" cy="669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4794029" y="3963755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履修者登録画面表示</a:t>
            </a:r>
            <a:endParaRPr lang="en-US" altLang="ja-JP" dirty="0"/>
          </a:p>
        </p:txBody>
      </p:sp>
      <p:cxnSp>
        <p:nvCxnSpPr>
          <p:cNvPr id="42" name="直線矢印コネクタ 41"/>
          <p:cNvCxnSpPr>
            <a:stCxn id="4" idx="3"/>
            <a:endCxn id="36" idx="1"/>
          </p:cNvCxnSpPr>
          <p:nvPr/>
        </p:nvCxnSpPr>
        <p:spPr>
          <a:xfrm>
            <a:off x="3777964" y="4387224"/>
            <a:ext cx="1016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2323748" y="5179805"/>
            <a:ext cx="61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002967" y="3963755"/>
            <a:ext cx="56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No</a:t>
            </a:r>
          </a:p>
        </p:txBody>
      </p:sp>
      <p:sp>
        <p:nvSpPr>
          <p:cNvPr id="46" name="フローチャート: 処理 45"/>
          <p:cNvSpPr/>
          <p:nvPr/>
        </p:nvSpPr>
        <p:spPr>
          <a:xfrm>
            <a:off x="7424231" y="115765"/>
            <a:ext cx="4582886" cy="662249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sz="1400" dirty="0" smtClean="0"/>
              <a:t>入力値説明：</a:t>
            </a:r>
            <a:endParaRPr kumimoji="1" lang="en-US" altLang="ja-JP" sz="1400" dirty="0" smtClean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出力値説明：</a:t>
            </a:r>
            <a:endParaRPr lang="en-US" altLang="ja-JP" sz="1400" dirty="0" smtClean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処理内容補足：</a:t>
            </a:r>
            <a:endParaRPr lang="en-US" altLang="ja-JP" sz="1400" dirty="0" smtClean="0"/>
          </a:p>
          <a:p>
            <a:endParaRPr lang="en-US" altLang="ja-JP" sz="1400" dirty="0" smtClean="0"/>
          </a:p>
          <a:p>
            <a:r>
              <a:rPr kumimoji="1" lang="ja-JP" altLang="en-US" sz="1400" dirty="0" smtClean="0"/>
              <a:t>エラー処理：</a:t>
            </a:r>
            <a:endParaRPr kumimoji="1" lang="en-US" altLang="ja-JP" sz="1400" dirty="0" smtClean="0"/>
          </a:p>
          <a:p>
            <a:endParaRPr kumimoji="1" lang="en-US" altLang="ja-JP" sz="1400" dirty="0" smtClean="0"/>
          </a:p>
        </p:txBody>
      </p:sp>
      <p:sp>
        <p:nvSpPr>
          <p:cNvPr id="16" name="フローチャート: 処理 15"/>
          <p:cNvSpPr/>
          <p:nvPr/>
        </p:nvSpPr>
        <p:spPr>
          <a:xfrm>
            <a:off x="1166056" y="995826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開講年度番号・</a:t>
            </a:r>
            <a:endParaRPr lang="en-US" altLang="ja-JP" dirty="0"/>
          </a:p>
          <a:p>
            <a:pPr algn="ctr"/>
            <a:r>
              <a:rPr lang="ja-JP" altLang="en-US" dirty="0"/>
              <a:t>ユーザ番号を</a:t>
            </a:r>
            <a:r>
              <a:rPr lang="ja-JP" altLang="en-US" dirty="0" smtClean="0"/>
              <a:t>転送</a:t>
            </a:r>
            <a:endParaRPr lang="en-US" altLang="ja-JP" dirty="0"/>
          </a:p>
        </p:txBody>
      </p:sp>
      <p:cxnSp>
        <p:nvCxnSpPr>
          <p:cNvPr id="18" name="直線矢印コネクタ 17"/>
          <p:cNvCxnSpPr>
            <a:stCxn id="16" idx="2"/>
            <a:endCxn id="20" idx="0"/>
          </p:cNvCxnSpPr>
          <p:nvPr/>
        </p:nvCxnSpPr>
        <p:spPr>
          <a:xfrm>
            <a:off x="2341050" y="1842763"/>
            <a:ext cx="1" cy="623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36" idx="2"/>
            <a:endCxn id="3" idx="6"/>
          </p:cNvCxnSpPr>
          <p:nvPr/>
        </p:nvCxnSpPr>
        <p:spPr>
          <a:xfrm rot="5400000">
            <a:off x="3653503" y="3588240"/>
            <a:ext cx="1093069" cy="3537972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フローチャート: 定義済み処理 19"/>
          <p:cNvSpPr/>
          <p:nvPr/>
        </p:nvSpPr>
        <p:spPr>
          <a:xfrm>
            <a:off x="1166057" y="2466316"/>
            <a:ext cx="2349988" cy="824775"/>
          </a:xfrm>
          <a:prstGeom prst="flowChartPredefinedProcess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dirty="0" smtClean="0">
                <a:solidFill>
                  <a:prstClr val="black"/>
                </a:solidFill>
              </a:rPr>
              <a:t>履修者情報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 lvl="0" algn="ctr"/>
            <a:r>
              <a:rPr lang="ja-JP" altLang="en-US" dirty="0" smtClean="0">
                <a:solidFill>
                  <a:prstClr val="black"/>
                </a:solidFill>
              </a:rPr>
              <a:t>読込処理</a:t>
            </a:r>
            <a:endParaRPr lang="en-US" altLang="ja-JP" dirty="0">
              <a:solidFill>
                <a:prstClr val="black"/>
              </a:solidFill>
            </a:endParaRPr>
          </a:p>
        </p:txBody>
      </p:sp>
      <p:cxnSp>
        <p:nvCxnSpPr>
          <p:cNvPr id="41" name="直線矢印コネクタ 40"/>
          <p:cNvCxnSpPr>
            <a:stCxn id="20" idx="2"/>
            <a:endCxn id="4" idx="0"/>
          </p:cNvCxnSpPr>
          <p:nvPr/>
        </p:nvCxnSpPr>
        <p:spPr>
          <a:xfrm flipH="1">
            <a:off x="2341050" y="3291091"/>
            <a:ext cx="1" cy="56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4" idx="2"/>
            <a:endCxn id="3" idx="0"/>
          </p:cNvCxnSpPr>
          <p:nvPr/>
        </p:nvCxnSpPr>
        <p:spPr>
          <a:xfrm>
            <a:off x="2341050" y="4915181"/>
            <a:ext cx="1" cy="89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71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2251051" y="504674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2251050" y="5072897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>
            <a:stCxn id="2" idx="4"/>
            <a:endCxn id="16" idx="0"/>
          </p:cNvCxnSpPr>
          <p:nvPr/>
        </p:nvCxnSpPr>
        <p:spPr>
          <a:xfrm flipH="1">
            <a:off x="2341050" y="684674"/>
            <a:ext cx="1" cy="998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フローチャート: 処理 7"/>
          <p:cNvSpPr/>
          <p:nvPr/>
        </p:nvSpPr>
        <p:spPr>
          <a:xfrm>
            <a:off x="1166056" y="3241248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検索結果を返却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>
            <a:stCxn id="8" idx="2"/>
            <a:endCxn id="3" idx="0"/>
          </p:cNvCxnSpPr>
          <p:nvPr/>
        </p:nvCxnSpPr>
        <p:spPr>
          <a:xfrm>
            <a:off x="2341050" y="4088185"/>
            <a:ext cx="0" cy="984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フローチャート: 処理 45"/>
          <p:cNvSpPr/>
          <p:nvPr/>
        </p:nvSpPr>
        <p:spPr>
          <a:xfrm>
            <a:off x="7424231" y="115765"/>
            <a:ext cx="4582886" cy="662249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sz="1400" dirty="0" smtClean="0"/>
              <a:t>入力値説明：</a:t>
            </a:r>
            <a:endParaRPr kumimoji="1" lang="en-US" altLang="ja-JP" sz="1400" dirty="0" smtClean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出力値説明：</a:t>
            </a:r>
            <a:endParaRPr lang="en-US" altLang="ja-JP" sz="1400" dirty="0" smtClean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処理内容補足：</a:t>
            </a:r>
            <a:endParaRPr lang="en-US" altLang="ja-JP" sz="1400" dirty="0" smtClean="0"/>
          </a:p>
          <a:p>
            <a:endParaRPr lang="en-US" altLang="ja-JP" sz="1400" dirty="0" smtClean="0"/>
          </a:p>
          <a:p>
            <a:r>
              <a:rPr kumimoji="1" lang="ja-JP" altLang="en-US" sz="1400" dirty="0" smtClean="0"/>
              <a:t>エラー処理：</a:t>
            </a:r>
            <a:endParaRPr kumimoji="1" lang="en-US" altLang="ja-JP" sz="1400" dirty="0" smtClean="0"/>
          </a:p>
          <a:p>
            <a:endParaRPr kumimoji="1" lang="en-US" altLang="ja-JP" sz="1400" dirty="0" smtClean="0"/>
          </a:p>
        </p:txBody>
      </p:sp>
      <p:sp>
        <p:nvSpPr>
          <p:cNvPr id="16" name="フローチャート: 処理 15"/>
          <p:cNvSpPr/>
          <p:nvPr/>
        </p:nvSpPr>
        <p:spPr>
          <a:xfrm>
            <a:off x="1166056" y="1682796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履修者テーブルで転送されたデータを検索</a:t>
            </a:r>
            <a:endParaRPr lang="en-US" altLang="ja-JP" dirty="0" smtClean="0"/>
          </a:p>
        </p:txBody>
      </p:sp>
      <p:cxnSp>
        <p:nvCxnSpPr>
          <p:cNvPr id="18" name="直線矢印コネクタ 17"/>
          <p:cNvCxnSpPr>
            <a:stCxn id="16" idx="2"/>
            <a:endCxn id="8" idx="0"/>
          </p:cNvCxnSpPr>
          <p:nvPr/>
        </p:nvCxnSpPr>
        <p:spPr>
          <a:xfrm>
            <a:off x="2341050" y="2529733"/>
            <a:ext cx="0" cy="71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30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2251051" y="11620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2248952" y="479135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>
            <a:stCxn id="2" idx="4"/>
            <a:endCxn id="19" idx="0"/>
          </p:cNvCxnSpPr>
          <p:nvPr/>
        </p:nvCxnSpPr>
        <p:spPr>
          <a:xfrm>
            <a:off x="2341051" y="296202"/>
            <a:ext cx="503" cy="480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16" idx="2"/>
            <a:endCxn id="18" idx="0"/>
          </p:cNvCxnSpPr>
          <p:nvPr/>
        </p:nvCxnSpPr>
        <p:spPr>
          <a:xfrm>
            <a:off x="2341554" y="2904025"/>
            <a:ext cx="0" cy="434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8" idx="2"/>
            <a:endCxn id="3" idx="0"/>
          </p:cNvCxnSpPr>
          <p:nvPr/>
        </p:nvCxnSpPr>
        <p:spPr>
          <a:xfrm flipH="1">
            <a:off x="2338952" y="4163350"/>
            <a:ext cx="2602" cy="62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フローチャート: 処理 45"/>
          <p:cNvSpPr/>
          <p:nvPr/>
        </p:nvSpPr>
        <p:spPr>
          <a:xfrm>
            <a:off x="7424231" y="115765"/>
            <a:ext cx="4582886" cy="662249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sz="1400" dirty="0" smtClean="0"/>
              <a:t>入力値説明：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履修登録要求ボタン情報</a:t>
            </a:r>
            <a:endParaRPr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出力値説明：</a:t>
            </a:r>
            <a:endParaRPr lang="en-US" altLang="ja-JP" sz="1400" dirty="0" smtClean="0"/>
          </a:p>
          <a:p>
            <a:r>
              <a:rPr lang="ja-JP" altLang="en-US" sz="1400" dirty="0" smtClean="0"/>
              <a:t>開講中の授業画面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グループの場合グループ選択・作成処理を参照</a:t>
            </a:r>
            <a:endParaRPr kumimoji="1"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処理内容補足：</a:t>
            </a:r>
            <a:endParaRPr lang="en-US" altLang="ja-JP" sz="1400" dirty="0" smtClean="0"/>
          </a:p>
          <a:p>
            <a:r>
              <a:rPr lang="en-US" altLang="ja-JP" sz="1400" dirty="0" smtClean="0"/>
              <a:t>⑧</a:t>
            </a:r>
            <a:r>
              <a:rPr kumimoji="1" lang="ja-JP" altLang="en-US" sz="1400" dirty="0" smtClean="0"/>
              <a:t>の処理</a:t>
            </a:r>
            <a:endParaRPr kumimoji="1" lang="en-US" altLang="ja-JP" sz="1400" dirty="0" smtClean="0"/>
          </a:p>
          <a:p>
            <a:endParaRPr lang="en-US" altLang="ja-JP" sz="1400" dirty="0"/>
          </a:p>
          <a:p>
            <a:r>
              <a:rPr kumimoji="1" lang="ja-JP" altLang="en-US" sz="1400" dirty="0" smtClean="0"/>
              <a:t>エラー処理：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なし</a:t>
            </a:r>
            <a:endParaRPr kumimoji="1" lang="ja-JP" altLang="en-US" sz="1400" dirty="0"/>
          </a:p>
        </p:txBody>
      </p:sp>
      <p:sp>
        <p:nvSpPr>
          <p:cNvPr id="16" name="フローチャート: 処理 15"/>
          <p:cNvSpPr/>
          <p:nvPr/>
        </p:nvSpPr>
        <p:spPr>
          <a:xfrm>
            <a:off x="1166560" y="2057088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開講年度番号・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ユーザ番号を転送</a:t>
            </a:r>
            <a:endParaRPr kumimoji="1" lang="en-US" altLang="ja-JP" dirty="0" smtClean="0"/>
          </a:p>
        </p:txBody>
      </p:sp>
      <p:sp>
        <p:nvSpPr>
          <p:cNvPr id="18" name="フローチャート: 定義済み処理 17"/>
          <p:cNvSpPr/>
          <p:nvPr/>
        </p:nvSpPr>
        <p:spPr>
          <a:xfrm>
            <a:off x="1166560" y="3338575"/>
            <a:ext cx="2349988" cy="824775"/>
          </a:xfrm>
          <a:prstGeom prst="flowChartPredefinedProcess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dirty="0" smtClean="0">
                <a:solidFill>
                  <a:prstClr val="black"/>
                </a:solidFill>
              </a:rPr>
              <a:t>履修者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 lvl="0" algn="ctr"/>
            <a:r>
              <a:rPr lang="ja-JP" altLang="en-US" dirty="0" smtClean="0">
                <a:solidFill>
                  <a:prstClr val="black"/>
                </a:solidFill>
              </a:rPr>
              <a:t>追加処理</a:t>
            </a:r>
            <a:endParaRPr lang="ja-JP" altLang="en-US" dirty="0">
              <a:solidFill>
                <a:prstClr val="black"/>
              </a:solidFill>
            </a:endParaRPr>
          </a:p>
        </p:txBody>
      </p:sp>
      <p:cxnSp>
        <p:nvCxnSpPr>
          <p:cNvPr id="17" name="直線矢印コネクタ 16"/>
          <p:cNvCxnSpPr>
            <a:stCxn id="19" idx="2"/>
            <a:endCxn id="16" idx="0"/>
          </p:cNvCxnSpPr>
          <p:nvPr/>
        </p:nvCxnSpPr>
        <p:spPr>
          <a:xfrm>
            <a:off x="2341554" y="1623269"/>
            <a:ext cx="0" cy="43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フローチャート: 処理 18"/>
          <p:cNvSpPr/>
          <p:nvPr/>
        </p:nvSpPr>
        <p:spPr>
          <a:xfrm>
            <a:off x="1166560" y="776332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履修者登録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ボタン押下判定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302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2266714" y="1258949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2266714" y="437417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>
            <a:stCxn id="2" idx="4"/>
            <a:endCxn id="8" idx="0"/>
          </p:cNvCxnSpPr>
          <p:nvPr/>
        </p:nvCxnSpPr>
        <p:spPr>
          <a:xfrm>
            <a:off x="2356714" y="1438949"/>
            <a:ext cx="2743" cy="999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フローチャート: 処理 7"/>
          <p:cNvSpPr/>
          <p:nvPr/>
        </p:nvSpPr>
        <p:spPr>
          <a:xfrm>
            <a:off x="1184463" y="2438092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履修者を追加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>
            <a:stCxn id="8" idx="2"/>
            <a:endCxn id="3" idx="0"/>
          </p:cNvCxnSpPr>
          <p:nvPr/>
        </p:nvCxnSpPr>
        <p:spPr>
          <a:xfrm flipH="1">
            <a:off x="2356714" y="3285029"/>
            <a:ext cx="2743" cy="1089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フローチャート: 処理 45"/>
          <p:cNvSpPr/>
          <p:nvPr/>
        </p:nvSpPr>
        <p:spPr>
          <a:xfrm>
            <a:off x="7424231" y="115765"/>
            <a:ext cx="4582886" cy="662249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sz="1400" dirty="0" smtClean="0"/>
              <a:t>入力値説明：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履修登録ユーザ情報</a:t>
            </a:r>
            <a:endParaRPr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出力値説明：</a:t>
            </a:r>
            <a:endParaRPr lang="en-US" altLang="ja-JP" sz="1400" dirty="0" smtClean="0"/>
          </a:p>
          <a:p>
            <a:r>
              <a:rPr lang="ja-JP" altLang="en-US" sz="1400" dirty="0" smtClean="0"/>
              <a:t>登録完了を返却</a:t>
            </a:r>
            <a:endParaRPr kumimoji="1"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処理内容補足：</a:t>
            </a:r>
            <a:endParaRPr lang="en-US" altLang="ja-JP" sz="1400" dirty="0" smtClean="0"/>
          </a:p>
          <a:p>
            <a:r>
              <a:rPr lang="en-US" altLang="ja-JP" sz="1400" dirty="0" smtClean="0"/>
              <a:t>⑨</a:t>
            </a:r>
            <a:r>
              <a:rPr kumimoji="1" lang="ja-JP" altLang="en-US" sz="1400" dirty="0" smtClean="0"/>
              <a:t>の処理</a:t>
            </a:r>
            <a:endParaRPr kumimoji="1" lang="en-US" altLang="ja-JP" sz="1400" dirty="0"/>
          </a:p>
          <a:p>
            <a:endParaRPr lang="en-US" altLang="ja-JP" sz="1400" dirty="0" smtClean="0"/>
          </a:p>
          <a:p>
            <a:r>
              <a:rPr kumimoji="1" lang="ja-JP" altLang="en-US" sz="1400" dirty="0" smtClean="0"/>
              <a:t>エラー処理：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なし</a:t>
            </a:r>
            <a:endParaRPr lang="en-US" altLang="ja-JP" sz="1400" dirty="0"/>
          </a:p>
          <a:p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8611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2028236" y="42056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2028236" y="6099879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処理 7"/>
          <p:cNvSpPr/>
          <p:nvPr/>
        </p:nvSpPr>
        <p:spPr>
          <a:xfrm>
            <a:off x="943240" y="4329566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グループ選択</a:t>
            </a:r>
            <a:r>
              <a:rPr lang="ja-JP" altLang="en-US" dirty="0" smtClean="0"/>
              <a:t>・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作成</a:t>
            </a:r>
            <a:r>
              <a:rPr lang="ja-JP" altLang="en-US" dirty="0"/>
              <a:t>画面</a:t>
            </a:r>
            <a:r>
              <a:rPr lang="ja-JP" altLang="en-US" dirty="0" smtClean="0"/>
              <a:t>表示</a:t>
            </a:r>
            <a:endParaRPr lang="en-US" altLang="ja-JP" dirty="0"/>
          </a:p>
        </p:txBody>
      </p:sp>
      <p:cxnSp>
        <p:nvCxnSpPr>
          <p:cNvPr id="10" name="直線矢印コネクタ 9"/>
          <p:cNvCxnSpPr>
            <a:stCxn id="20" idx="2"/>
            <a:endCxn id="56" idx="0"/>
          </p:cNvCxnSpPr>
          <p:nvPr/>
        </p:nvCxnSpPr>
        <p:spPr>
          <a:xfrm>
            <a:off x="2118235" y="1852347"/>
            <a:ext cx="0" cy="497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2"/>
            <a:endCxn id="3" idx="0"/>
          </p:cNvCxnSpPr>
          <p:nvPr/>
        </p:nvCxnSpPr>
        <p:spPr>
          <a:xfrm>
            <a:off x="2118234" y="5176503"/>
            <a:ext cx="2" cy="923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フローチャート: 処理 45"/>
          <p:cNvSpPr/>
          <p:nvPr/>
        </p:nvSpPr>
        <p:spPr>
          <a:xfrm>
            <a:off x="7355079" y="166749"/>
            <a:ext cx="4582886" cy="662249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sz="1400" dirty="0" smtClean="0"/>
              <a:t>入力値説明：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開講中授業情報</a:t>
            </a:r>
            <a:endParaRPr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出力値説明：</a:t>
            </a:r>
            <a:endParaRPr lang="en-US" altLang="ja-JP" sz="1400" dirty="0" smtClean="0"/>
          </a:p>
          <a:p>
            <a:r>
              <a:rPr lang="ja-JP" altLang="en-US" sz="1400" dirty="0" smtClean="0"/>
              <a:t>質問情報及び進捗情報</a:t>
            </a:r>
            <a:endParaRPr kumimoji="1"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処理内容補足：</a:t>
            </a:r>
            <a:endParaRPr lang="en-US" altLang="ja-JP" sz="1400" dirty="0" smtClean="0"/>
          </a:p>
          <a:p>
            <a:r>
              <a:rPr lang="en-US" altLang="ja-JP" sz="1400" dirty="0" smtClean="0"/>
              <a:t>⑥</a:t>
            </a:r>
            <a:r>
              <a:rPr lang="ja-JP" altLang="en-US" sz="1400" dirty="0" smtClean="0"/>
              <a:t>の処理</a:t>
            </a:r>
            <a:endParaRPr lang="en-US" altLang="ja-JP" sz="1400" dirty="0" smtClean="0"/>
          </a:p>
          <a:p>
            <a:endParaRPr lang="en-US" altLang="ja-JP" sz="1400" dirty="0" smtClean="0"/>
          </a:p>
          <a:p>
            <a:r>
              <a:rPr kumimoji="1" lang="ja-JP" altLang="en-US" sz="1400" dirty="0" smtClean="0"/>
              <a:t>エラー処理：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なし</a:t>
            </a:r>
            <a:endParaRPr kumimoji="1" lang="en-US" altLang="ja-JP" sz="1400" dirty="0" smtClean="0"/>
          </a:p>
        </p:txBody>
      </p:sp>
      <p:sp>
        <p:nvSpPr>
          <p:cNvPr id="20" name="フローチャート: 定義済み処理 19"/>
          <p:cNvSpPr/>
          <p:nvPr/>
        </p:nvSpPr>
        <p:spPr>
          <a:xfrm>
            <a:off x="943241" y="1027572"/>
            <a:ext cx="2349988" cy="824775"/>
          </a:xfrm>
          <a:prstGeom prst="flowChartPredefinedProcess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dirty="0" smtClean="0">
                <a:solidFill>
                  <a:prstClr val="black"/>
                </a:solidFill>
              </a:rPr>
              <a:t>質問読込処理</a:t>
            </a:r>
            <a:endParaRPr lang="en-US" altLang="ja-JP" dirty="0">
              <a:solidFill>
                <a:prstClr val="black"/>
              </a:solidFill>
            </a:endParaRPr>
          </a:p>
        </p:txBody>
      </p:sp>
      <p:cxnSp>
        <p:nvCxnSpPr>
          <p:cNvPr id="48" name="直線矢印コネクタ 47"/>
          <p:cNvCxnSpPr>
            <a:stCxn id="2" idx="4"/>
            <a:endCxn id="20" idx="0"/>
          </p:cNvCxnSpPr>
          <p:nvPr/>
        </p:nvCxnSpPr>
        <p:spPr>
          <a:xfrm flipH="1">
            <a:off x="2118235" y="600565"/>
            <a:ext cx="1" cy="427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フローチャート: 判断 55"/>
          <p:cNvSpPr/>
          <p:nvPr/>
        </p:nvSpPr>
        <p:spPr>
          <a:xfrm>
            <a:off x="681320" y="2350276"/>
            <a:ext cx="2873829" cy="10559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グループ課題である</a:t>
            </a:r>
            <a:endParaRPr lang="en-US" altLang="ja-JP" dirty="0" smtClean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2208234" y="3642245"/>
            <a:ext cx="56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783508" y="2496000"/>
            <a:ext cx="56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No</a:t>
            </a:r>
          </a:p>
        </p:txBody>
      </p:sp>
      <p:cxnSp>
        <p:nvCxnSpPr>
          <p:cNvPr id="60" name="カギ線コネクタ 59"/>
          <p:cNvCxnSpPr>
            <a:stCxn id="75" idx="2"/>
            <a:endCxn id="3" idx="6"/>
          </p:cNvCxnSpPr>
          <p:nvPr/>
        </p:nvCxnSpPr>
        <p:spPr>
          <a:xfrm rot="5400000">
            <a:off x="2536489" y="2973449"/>
            <a:ext cx="2888178" cy="3544683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6" idx="3"/>
            <a:endCxn id="75" idx="1"/>
          </p:cNvCxnSpPr>
          <p:nvPr/>
        </p:nvCxnSpPr>
        <p:spPr>
          <a:xfrm>
            <a:off x="3555149" y="2878233"/>
            <a:ext cx="1022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56" idx="2"/>
            <a:endCxn id="8" idx="0"/>
          </p:cNvCxnSpPr>
          <p:nvPr/>
        </p:nvCxnSpPr>
        <p:spPr>
          <a:xfrm flipH="1">
            <a:off x="2118234" y="3406190"/>
            <a:ext cx="1" cy="923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フローチャート: 処理 74"/>
          <p:cNvSpPr/>
          <p:nvPr/>
        </p:nvSpPr>
        <p:spPr>
          <a:xfrm>
            <a:off x="4577925" y="2454764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学生用のホーム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画面表示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7991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6050</TotalTime>
  <Words>608</Words>
  <Application>Microsoft Macintosh PowerPoint</Application>
  <PresentationFormat>ワイド画面</PresentationFormat>
  <Paragraphs>217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ＭＳ Ｐゴシック</vt:lpstr>
      <vt:lpstr>Yu Gothic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vdiadmin</dc:creator>
  <cp:lastModifiedBy>溝渕祐雅</cp:lastModifiedBy>
  <cp:revision>130</cp:revision>
  <cp:lastPrinted>2017-12-08T11:12:20Z</cp:lastPrinted>
  <dcterms:created xsi:type="dcterms:W3CDTF">2017-12-04T19:04:44Z</dcterms:created>
  <dcterms:modified xsi:type="dcterms:W3CDTF">2017-12-10T17:54:53Z</dcterms:modified>
</cp:coreProperties>
</file>