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62" r:id="rId3"/>
    <p:sldId id="268" r:id="rId4"/>
    <p:sldId id="26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アカウント編集機能" id="{0EE3C5CF-E9CF-402A-87A5-DE801B60CF10}">
          <p14:sldIdLst>
            <p14:sldId id="257"/>
          </p14:sldIdLst>
        </p14:section>
        <p14:section name="アカウント編集機能①" id="{04F71127-E7D8-694C-B9C0-56B8274A865B}">
          <p14:sldIdLst>
            <p14:sldId id="262"/>
          </p14:sldIdLst>
        </p14:section>
        <p14:section name="アカウント編集機能②" id="{B8DE15E2-7765-ED48-84CE-3FCC3076530A}">
          <p14:sldIdLst>
            <p14:sldId id="268"/>
          </p14:sldIdLst>
        </p14:section>
        <p14:section name="アカウント編集機能③" id="{1C463CEE-3703-F242-AAC0-3C7EFDB56EF8}">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2" autoAdjust="0"/>
    <p:restoredTop sz="94660"/>
  </p:normalViewPr>
  <p:slideViewPr>
    <p:cSldViewPr snapToGrid="0">
      <p:cViewPr>
        <p:scale>
          <a:sx n="109" d="100"/>
          <a:sy n="109" d="100"/>
        </p:scale>
        <p:origin x="-1488"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28A5E-DB93-F04B-9864-F999681BBC7D}" type="datetimeFigureOut">
              <a:rPr kumimoji="1" lang="ja-JP" altLang="en-US" smtClean="0"/>
              <a:t>2017/12/10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43548-D8D9-9542-BA59-51958283DEC4}" type="slidenum">
              <a:rPr kumimoji="1" lang="ja-JP" altLang="en-US" smtClean="0"/>
              <a:t>‹#›</a:t>
            </a:fld>
            <a:endParaRPr kumimoji="1" lang="ja-JP" altLang="en-US"/>
          </a:p>
        </p:txBody>
      </p:sp>
    </p:spTree>
    <p:extLst>
      <p:ext uri="{BB962C8B-B14F-4D97-AF65-F5344CB8AC3E}">
        <p14:creationId xmlns:p14="http://schemas.microsoft.com/office/powerpoint/2010/main" val="11692004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3760378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257343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70227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140189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74964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12427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4761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114322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262266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136222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829DC4-7BF8-42D6-AC23-D39D477640C3}" type="datetimeFigureOut">
              <a:rPr kumimoji="1" lang="ja-JP" altLang="en-US" smtClean="0"/>
              <a:t>2017/12/10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18532967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29DC4-7BF8-42D6-AC23-D39D477640C3}" type="datetimeFigureOut">
              <a:rPr kumimoji="1" lang="ja-JP" altLang="en-US" smtClean="0"/>
              <a:t>2017/12/10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7292D-9DF0-44FB-9ADF-00901A47BD9A}" type="slidenum">
              <a:rPr kumimoji="1" lang="ja-JP" altLang="en-US" smtClean="0"/>
              <a:t>‹#›</a:t>
            </a:fld>
            <a:endParaRPr kumimoji="1" lang="ja-JP" altLang="en-US"/>
          </a:p>
        </p:txBody>
      </p:sp>
    </p:spTree>
    <p:extLst>
      <p:ext uri="{BB962C8B-B14F-4D97-AF65-F5344CB8AC3E}">
        <p14:creationId xmlns:p14="http://schemas.microsoft.com/office/powerpoint/2010/main" val="2228350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60000" y="180000"/>
            <a:ext cx="1800000" cy="6480000"/>
          </a:xfrm>
          <a:prstGeom prst="rect">
            <a:avLst/>
          </a:prstGeom>
        </p:spPr>
        <p:style>
          <a:lnRef idx="2">
            <a:schemeClr val="dk1"/>
          </a:lnRef>
          <a:fillRef idx="1">
            <a:schemeClr val="lt1"/>
          </a:fillRef>
          <a:effectRef idx="0">
            <a:schemeClr val="dk1"/>
          </a:effectRef>
          <a:fontRef idx="minor">
            <a:schemeClr val="dk1"/>
          </a:fontRef>
        </p:style>
        <p:txBody>
          <a:bodyPr rtlCol="0" anchor="t" anchorCtr="1"/>
          <a:lstStyle/>
          <a:p>
            <a:pPr algn="ctr"/>
            <a:r>
              <a:rPr kumimoji="1" lang="ja-JP" altLang="en-US" sz="1400" dirty="0" smtClean="0">
                <a:latin typeface="+mn-ea"/>
              </a:rPr>
              <a:t>ユーザ</a:t>
            </a:r>
            <a:endParaRPr kumimoji="1" lang="ja-JP" altLang="en-US" sz="1400" dirty="0">
              <a:latin typeface="+mn-ea"/>
            </a:endParaRPr>
          </a:p>
        </p:txBody>
      </p:sp>
      <p:sp>
        <p:nvSpPr>
          <p:cNvPr id="3" name="円/楕円 2"/>
          <p:cNvSpPr/>
          <p:nvPr/>
        </p:nvSpPr>
        <p:spPr>
          <a:xfrm>
            <a:off x="1170000" y="143409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円/楕円 3"/>
          <p:cNvSpPr/>
          <p:nvPr/>
        </p:nvSpPr>
        <p:spPr>
          <a:xfrm>
            <a:off x="1170000" y="488898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6" name="直線矢印コネクタ 15"/>
          <p:cNvCxnSpPr>
            <a:stCxn id="3" idx="4"/>
          </p:cNvCxnSpPr>
          <p:nvPr/>
        </p:nvCxnSpPr>
        <p:spPr>
          <a:xfrm>
            <a:off x="1260000" y="1614097"/>
            <a:ext cx="0" cy="22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角丸四角形 19"/>
          <p:cNvSpPr/>
          <p:nvPr/>
        </p:nvSpPr>
        <p:spPr>
          <a:xfrm>
            <a:off x="504000" y="1839222"/>
            <a:ext cx="1512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t>クイックアクセス</a:t>
            </a:r>
            <a:endParaRPr kumimoji="1" lang="ja-JP" altLang="en-US" sz="1400" dirty="0"/>
          </a:p>
        </p:txBody>
      </p:sp>
      <p:sp>
        <p:nvSpPr>
          <p:cNvPr id="27" name="正方形/長方形 26"/>
          <p:cNvSpPr/>
          <p:nvPr/>
        </p:nvSpPr>
        <p:spPr>
          <a:xfrm>
            <a:off x="504000" y="2600846"/>
            <a:ext cx="1512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t>登録情報編集</a:t>
            </a:r>
            <a:endParaRPr lang="en-US" altLang="ja-JP" sz="1400" dirty="0" smtClean="0"/>
          </a:p>
          <a:p>
            <a:pPr algn="ctr"/>
            <a:r>
              <a:rPr lang="ja-JP" altLang="en-US" sz="1400" dirty="0" smtClean="0"/>
              <a:t>画面表示</a:t>
            </a:r>
            <a:endParaRPr kumimoji="1" lang="ja-JP" altLang="en-US" sz="1400" dirty="0"/>
          </a:p>
        </p:txBody>
      </p:sp>
      <p:sp>
        <p:nvSpPr>
          <p:cNvPr id="29" name="角丸四角形 28"/>
          <p:cNvSpPr/>
          <p:nvPr/>
        </p:nvSpPr>
        <p:spPr>
          <a:xfrm>
            <a:off x="504000" y="3364645"/>
            <a:ext cx="1512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t>変更情報入力・</a:t>
            </a:r>
            <a:endParaRPr kumimoji="1" lang="en-US" altLang="ja-JP" sz="1400" dirty="0" smtClean="0"/>
          </a:p>
          <a:p>
            <a:pPr algn="ctr"/>
            <a:r>
              <a:rPr kumimoji="1" lang="ja-JP" altLang="en-US" sz="1400" dirty="0" smtClean="0"/>
              <a:t>変更ボタン</a:t>
            </a:r>
            <a:r>
              <a:rPr lang="ja-JP" altLang="en-US" sz="1400" dirty="0" smtClean="0"/>
              <a:t>押下</a:t>
            </a:r>
            <a:endParaRPr kumimoji="1" lang="ja-JP" altLang="en-US" sz="1400" dirty="0"/>
          </a:p>
        </p:txBody>
      </p:sp>
      <p:sp>
        <p:nvSpPr>
          <p:cNvPr id="31" name="正方形/長方形 30"/>
          <p:cNvSpPr/>
          <p:nvPr/>
        </p:nvSpPr>
        <p:spPr>
          <a:xfrm>
            <a:off x="504000" y="4126270"/>
            <a:ext cx="1512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t>前画面表示</a:t>
            </a:r>
            <a:endParaRPr kumimoji="1" lang="ja-JP" altLang="en-US" sz="1400" dirty="0"/>
          </a:p>
        </p:txBody>
      </p:sp>
      <p:cxnSp>
        <p:nvCxnSpPr>
          <p:cNvPr id="39" name="直線矢印コネクタ 38"/>
          <p:cNvCxnSpPr>
            <a:stCxn id="27" idx="2"/>
            <a:endCxn id="29" idx="0"/>
          </p:cNvCxnSpPr>
          <p:nvPr/>
        </p:nvCxnSpPr>
        <p:spPr>
          <a:xfrm>
            <a:off x="1260000" y="3140846"/>
            <a:ext cx="0" cy="223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p:cNvCxnSpPr>
            <a:endCxn id="4" idx="0"/>
          </p:cNvCxnSpPr>
          <p:nvPr/>
        </p:nvCxnSpPr>
        <p:spPr>
          <a:xfrm>
            <a:off x="1260000" y="4666270"/>
            <a:ext cx="0" cy="222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3546767" y="179037"/>
            <a:ext cx="1800000" cy="6480000"/>
          </a:xfrm>
          <a:prstGeom prst="rect">
            <a:avLst/>
          </a:prstGeom>
        </p:spPr>
        <p:style>
          <a:lnRef idx="2">
            <a:schemeClr val="dk1"/>
          </a:lnRef>
          <a:fillRef idx="1">
            <a:schemeClr val="lt1"/>
          </a:fillRef>
          <a:effectRef idx="0">
            <a:schemeClr val="dk1"/>
          </a:effectRef>
          <a:fontRef idx="minor">
            <a:schemeClr val="dk1"/>
          </a:fontRef>
        </p:style>
        <p:txBody>
          <a:bodyPr rtlCol="0" anchor="t" anchorCtr="1"/>
          <a:lstStyle/>
          <a:p>
            <a:pPr algn="ctr"/>
            <a:r>
              <a:rPr kumimoji="1" lang="ja-JP" altLang="en-US" sz="1400" dirty="0" smtClean="0">
                <a:latin typeface="+mn-ea"/>
              </a:rPr>
              <a:t>入力受付部</a:t>
            </a:r>
            <a:endParaRPr kumimoji="1" lang="ja-JP" altLang="en-US" sz="1400" dirty="0">
              <a:latin typeface="+mn-ea"/>
            </a:endParaRPr>
          </a:p>
        </p:txBody>
      </p:sp>
      <p:sp>
        <p:nvSpPr>
          <p:cNvPr id="56" name="正方形/長方形 55"/>
          <p:cNvSpPr/>
          <p:nvPr/>
        </p:nvSpPr>
        <p:spPr>
          <a:xfrm>
            <a:off x="3690767" y="1837171"/>
            <a:ext cx="1512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t>①現画面</a:t>
            </a:r>
            <a:endParaRPr lang="en-US" altLang="ja-JP" sz="1400" dirty="0" smtClean="0"/>
          </a:p>
          <a:p>
            <a:pPr algn="ctr"/>
            <a:r>
              <a:rPr lang="ja-JP" altLang="en-US" sz="1400" dirty="0" smtClean="0"/>
              <a:t>保存処理</a:t>
            </a:r>
            <a:endParaRPr kumimoji="1" lang="ja-JP" altLang="en-US" sz="1400" dirty="0"/>
          </a:p>
        </p:txBody>
      </p:sp>
      <p:sp>
        <p:nvSpPr>
          <p:cNvPr id="60" name="正方形/長方形 59"/>
          <p:cNvSpPr/>
          <p:nvPr/>
        </p:nvSpPr>
        <p:spPr>
          <a:xfrm>
            <a:off x="3690767" y="3357469"/>
            <a:ext cx="1512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t>②パスワード</a:t>
            </a:r>
            <a:endParaRPr lang="en-US" altLang="ja-JP" sz="1400" dirty="0" smtClean="0"/>
          </a:p>
          <a:p>
            <a:pPr algn="ctr"/>
            <a:r>
              <a:rPr lang="ja-JP" altLang="en-US" sz="1400" dirty="0" smtClean="0"/>
              <a:t>形式判定処理</a:t>
            </a:r>
            <a:endParaRPr lang="en-US" altLang="ja-JP" sz="1400" dirty="0" smtClean="0"/>
          </a:p>
        </p:txBody>
      </p:sp>
      <p:sp>
        <p:nvSpPr>
          <p:cNvPr id="68" name="正方形/長方形 67"/>
          <p:cNvSpPr/>
          <p:nvPr/>
        </p:nvSpPr>
        <p:spPr>
          <a:xfrm>
            <a:off x="6733534" y="179037"/>
            <a:ext cx="1800000" cy="6480000"/>
          </a:xfrm>
          <a:prstGeom prst="rect">
            <a:avLst/>
          </a:prstGeom>
        </p:spPr>
        <p:style>
          <a:lnRef idx="2">
            <a:schemeClr val="dk1"/>
          </a:lnRef>
          <a:fillRef idx="1">
            <a:schemeClr val="lt1"/>
          </a:fillRef>
          <a:effectRef idx="0">
            <a:schemeClr val="dk1"/>
          </a:effectRef>
          <a:fontRef idx="minor">
            <a:schemeClr val="dk1"/>
          </a:fontRef>
        </p:style>
        <p:txBody>
          <a:bodyPr rtlCol="0" anchor="t" anchorCtr="1"/>
          <a:lstStyle/>
          <a:p>
            <a:pPr algn="ctr"/>
            <a:r>
              <a:rPr kumimoji="1" lang="ja-JP" altLang="en-US" sz="1400" dirty="0" smtClean="0">
                <a:latin typeface="+mn-ea"/>
              </a:rPr>
              <a:t>ユーザ情報管理部</a:t>
            </a:r>
            <a:endParaRPr kumimoji="1" lang="ja-JP" altLang="en-US" sz="1400" dirty="0">
              <a:latin typeface="+mn-ea"/>
            </a:endParaRPr>
          </a:p>
        </p:txBody>
      </p:sp>
      <p:sp>
        <p:nvSpPr>
          <p:cNvPr id="75" name="正方形/長方形 74"/>
          <p:cNvSpPr/>
          <p:nvPr/>
        </p:nvSpPr>
        <p:spPr>
          <a:xfrm>
            <a:off x="6877534" y="3357469"/>
            <a:ext cx="1512000" cy="54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400" dirty="0" smtClean="0"/>
              <a:t>③登録情報</a:t>
            </a:r>
            <a:endParaRPr lang="en-US" altLang="ja-JP" sz="1400" dirty="0" smtClean="0"/>
          </a:p>
          <a:p>
            <a:pPr algn="ctr"/>
            <a:r>
              <a:rPr lang="ja-JP" altLang="en-US" sz="1400" dirty="0" smtClean="0"/>
              <a:t>変更処理</a:t>
            </a:r>
            <a:endParaRPr kumimoji="1" lang="ja-JP" altLang="en-US" sz="1400" dirty="0"/>
          </a:p>
        </p:txBody>
      </p:sp>
      <p:cxnSp>
        <p:nvCxnSpPr>
          <p:cNvPr id="149" name="直線矢印コネクタ 148"/>
          <p:cNvCxnSpPr/>
          <p:nvPr/>
        </p:nvCxnSpPr>
        <p:spPr>
          <a:xfrm flipV="1">
            <a:off x="2016000" y="1990595"/>
            <a:ext cx="16747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直線矢印コネクタ 167"/>
          <p:cNvCxnSpPr>
            <a:stCxn id="56" idx="1"/>
            <a:endCxn id="27" idx="3"/>
          </p:cNvCxnSpPr>
          <p:nvPr/>
        </p:nvCxnSpPr>
        <p:spPr>
          <a:xfrm flipH="1">
            <a:off x="2016000" y="2107171"/>
            <a:ext cx="1674767" cy="763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直線矢印コネクタ 170"/>
          <p:cNvCxnSpPr/>
          <p:nvPr/>
        </p:nvCxnSpPr>
        <p:spPr>
          <a:xfrm flipH="1">
            <a:off x="2016000" y="3742713"/>
            <a:ext cx="1672344" cy="633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2" name="直線矢印コネクタ 191"/>
          <p:cNvCxnSpPr/>
          <p:nvPr/>
        </p:nvCxnSpPr>
        <p:spPr>
          <a:xfrm>
            <a:off x="5202767" y="3508513"/>
            <a:ext cx="1662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9" name="直線矢印コネクタ 198"/>
          <p:cNvCxnSpPr/>
          <p:nvPr/>
        </p:nvCxnSpPr>
        <p:spPr>
          <a:xfrm flipH="1">
            <a:off x="5190780" y="3684119"/>
            <a:ext cx="167476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8" name="ホームベース 207"/>
          <p:cNvSpPr/>
          <p:nvPr/>
        </p:nvSpPr>
        <p:spPr>
          <a:xfrm>
            <a:off x="5418767" y="2861689"/>
            <a:ext cx="1252495" cy="614778"/>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t>変更情報</a:t>
            </a:r>
            <a:endParaRPr kumimoji="1" lang="ja-JP" altLang="en-US" sz="1400" dirty="0"/>
          </a:p>
        </p:txBody>
      </p:sp>
      <p:cxnSp>
        <p:nvCxnSpPr>
          <p:cNvPr id="32" name="直線矢印コネクタ 31"/>
          <p:cNvCxnSpPr/>
          <p:nvPr/>
        </p:nvCxnSpPr>
        <p:spPr>
          <a:xfrm>
            <a:off x="2015623" y="3511828"/>
            <a:ext cx="1662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flipH="1">
            <a:off x="2013578" y="3687434"/>
            <a:ext cx="1674766"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0" name="ホームベース 29"/>
          <p:cNvSpPr/>
          <p:nvPr/>
        </p:nvSpPr>
        <p:spPr>
          <a:xfrm>
            <a:off x="2232000" y="2855446"/>
            <a:ext cx="1252495" cy="614778"/>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smtClean="0"/>
              <a:t>変更情報</a:t>
            </a:r>
            <a:endParaRPr kumimoji="1" lang="ja-JP" altLang="en-US" sz="1400" dirty="0"/>
          </a:p>
        </p:txBody>
      </p:sp>
    </p:spTree>
    <p:extLst>
      <p:ext uri="{BB962C8B-B14F-4D97-AF65-F5344CB8AC3E}">
        <p14:creationId xmlns:p14="http://schemas.microsoft.com/office/powerpoint/2010/main" val="2729280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2269457" y="68396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 name="円/楕円 2"/>
          <p:cNvSpPr/>
          <p:nvPr/>
        </p:nvSpPr>
        <p:spPr>
          <a:xfrm>
            <a:off x="2269457" y="6125266"/>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 name="直線矢印コネクタ 5"/>
          <p:cNvCxnSpPr>
            <a:stCxn id="2" idx="4"/>
            <a:endCxn id="47" idx="0"/>
          </p:cNvCxnSpPr>
          <p:nvPr/>
        </p:nvCxnSpPr>
        <p:spPr>
          <a:xfrm flipH="1">
            <a:off x="2359456" y="863960"/>
            <a:ext cx="1" cy="578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フローチャート: 処理 7"/>
          <p:cNvSpPr/>
          <p:nvPr/>
        </p:nvSpPr>
        <p:spPr>
          <a:xfrm>
            <a:off x="1184462" y="4571092"/>
            <a:ext cx="2349988" cy="84693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登録情報編集</a:t>
            </a:r>
            <a:endParaRPr kumimoji="1" lang="en-US" altLang="ja-JP" dirty="0" smtClean="0"/>
          </a:p>
          <a:p>
            <a:pPr algn="ctr"/>
            <a:r>
              <a:rPr kumimoji="1" lang="ja-JP" altLang="en-US" dirty="0" smtClean="0"/>
              <a:t>画面表示</a:t>
            </a:r>
            <a:endParaRPr kumimoji="1" lang="ja-JP" altLang="en-US" dirty="0"/>
          </a:p>
        </p:txBody>
      </p:sp>
      <p:cxnSp>
        <p:nvCxnSpPr>
          <p:cNvPr id="14" name="直線矢印コネクタ 13"/>
          <p:cNvCxnSpPr>
            <a:stCxn id="8" idx="2"/>
            <a:endCxn id="3" idx="0"/>
          </p:cNvCxnSpPr>
          <p:nvPr/>
        </p:nvCxnSpPr>
        <p:spPr>
          <a:xfrm>
            <a:off x="2359456" y="5418029"/>
            <a:ext cx="1" cy="707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フローチャート: 処理 35"/>
          <p:cNvSpPr/>
          <p:nvPr/>
        </p:nvSpPr>
        <p:spPr>
          <a:xfrm>
            <a:off x="1184462" y="3015792"/>
            <a:ext cx="2349988" cy="84693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現在の画面を保存</a:t>
            </a:r>
            <a:endParaRPr kumimoji="1" lang="ja-JP" altLang="en-US" dirty="0"/>
          </a:p>
        </p:txBody>
      </p:sp>
      <p:sp>
        <p:nvSpPr>
          <p:cNvPr id="46" name="フローチャート: 処理 45"/>
          <p:cNvSpPr/>
          <p:nvPr/>
        </p:nvSpPr>
        <p:spPr>
          <a:xfrm>
            <a:off x="7424231" y="115765"/>
            <a:ext cx="4582886" cy="662249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t" anchorCtr="0"/>
          <a:lstStyle/>
          <a:p>
            <a:r>
              <a:rPr kumimoji="1" lang="ja-JP" altLang="en-US" sz="1400" dirty="0" smtClean="0"/>
              <a:t>入力値説明：</a:t>
            </a:r>
            <a:endParaRPr kumimoji="1" lang="en-US" altLang="ja-JP" sz="1400" dirty="0" smtClean="0"/>
          </a:p>
          <a:p>
            <a:endParaRPr lang="en-US" altLang="ja-JP" sz="1400" dirty="0"/>
          </a:p>
          <a:p>
            <a:endParaRPr kumimoji="1" lang="en-US" altLang="ja-JP" sz="1400" dirty="0" smtClean="0"/>
          </a:p>
          <a:p>
            <a:r>
              <a:rPr lang="ja-JP" altLang="en-US" sz="1400" dirty="0" smtClean="0"/>
              <a:t>出力値説明：</a:t>
            </a:r>
            <a:endParaRPr lang="en-US" altLang="ja-JP" sz="1400" dirty="0" smtClean="0"/>
          </a:p>
          <a:p>
            <a:r>
              <a:rPr kumimoji="1" lang="ja-JP" altLang="en-US" sz="1400" dirty="0" smtClean="0"/>
              <a:t>ログイン中のユーザのユーザ番号、</a:t>
            </a:r>
            <a:endParaRPr kumimoji="1" lang="en-US" altLang="ja-JP" sz="1400" dirty="0" smtClean="0"/>
          </a:p>
          <a:p>
            <a:r>
              <a:rPr lang="ja-JP" altLang="en-US" sz="1400" dirty="0" smtClean="0"/>
              <a:t>ユーザ</a:t>
            </a:r>
            <a:r>
              <a:rPr lang="en-US" altLang="ja-JP" sz="1400" dirty="0" smtClean="0"/>
              <a:t>ID</a:t>
            </a:r>
            <a:r>
              <a:rPr lang="ja-JP" altLang="en-US" sz="1400" dirty="0" smtClean="0"/>
              <a:t>、氏名</a:t>
            </a:r>
            <a:endParaRPr kumimoji="1" lang="en-US" altLang="ja-JP" sz="1400" dirty="0"/>
          </a:p>
          <a:p>
            <a:endParaRPr kumimoji="1" lang="en-US" altLang="ja-JP" sz="1400" dirty="0" smtClean="0"/>
          </a:p>
          <a:p>
            <a:r>
              <a:rPr lang="ja-JP" altLang="en-US" sz="1400" dirty="0" smtClean="0"/>
              <a:t>処理内容補足：</a:t>
            </a:r>
            <a:endParaRPr lang="en-US" altLang="ja-JP" sz="1400" dirty="0" smtClean="0"/>
          </a:p>
          <a:p>
            <a:r>
              <a:rPr lang="ja-JP" altLang="en-US" sz="1400" dirty="0" smtClean="0"/>
              <a:t>クイックアクセスによって「登録情報変更」が選択されるとこの処理に入る。「登録情報変更」を選択した時の画面がどこかを保存する。</a:t>
            </a:r>
            <a:endParaRPr kumimoji="1" lang="en-US" altLang="ja-JP" sz="1400" dirty="0"/>
          </a:p>
          <a:p>
            <a:endParaRPr lang="en-US" altLang="ja-JP" sz="1400" dirty="0" smtClean="0"/>
          </a:p>
          <a:p>
            <a:r>
              <a:rPr kumimoji="1" lang="ja-JP" altLang="en-US" sz="1400" dirty="0" smtClean="0"/>
              <a:t>エラー処理：</a:t>
            </a:r>
            <a:endParaRPr kumimoji="1" lang="en-US" altLang="ja-JP" sz="1400" dirty="0" smtClean="0"/>
          </a:p>
          <a:p>
            <a:endParaRPr lang="en-US" altLang="ja-JP" sz="1400" dirty="0"/>
          </a:p>
          <a:p>
            <a:endParaRPr kumimoji="1" lang="ja-JP" altLang="en-US" sz="1400" dirty="0"/>
          </a:p>
        </p:txBody>
      </p:sp>
      <p:cxnSp>
        <p:nvCxnSpPr>
          <p:cNvPr id="24" name="直線矢印コネクタ 23"/>
          <p:cNvCxnSpPr>
            <a:stCxn id="36" idx="2"/>
            <a:endCxn id="8" idx="0"/>
          </p:cNvCxnSpPr>
          <p:nvPr/>
        </p:nvCxnSpPr>
        <p:spPr>
          <a:xfrm>
            <a:off x="2359456" y="3862729"/>
            <a:ext cx="0" cy="708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47" idx="2"/>
            <a:endCxn id="36" idx="0"/>
          </p:cNvCxnSpPr>
          <p:nvPr/>
        </p:nvCxnSpPr>
        <p:spPr>
          <a:xfrm>
            <a:off x="2359456" y="2289618"/>
            <a:ext cx="0" cy="726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フローチャート: 処理 46"/>
          <p:cNvSpPr/>
          <p:nvPr/>
        </p:nvSpPr>
        <p:spPr>
          <a:xfrm>
            <a:off x="1184462" y="1442681"/>
            <a:ext cx="2349988" cy="84693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登録情報変更</a:t>
            </a:r>
            <a:endParaRPr lang="en-US" altLang="ja-JP" dirty="0" smtClean="0"/>
          </a:p>
          <a:p>
            <a:pPr algn="ctr"/>
            <a:r>
              <a:rPr lang="ja-JP" altLang="en-US" dirty="0" smtClean="0"/>
              <a:t>選択判定</a:t>
            </a:r>
            <a:endParaRPr kumimoji="1" lang="ja-JP" altLang="en-US" dirty="0"/>
          </a:p>
        </p:txBody>
      </p:sp>
    </p:spTree>
    <p:extLst>
      <p:ext uri="{BB962C8B-B14F-4D97-AF65-F5344CB8AC3E}">
        <p14:creationId xmlns:p14="http://schemas.microsoft.com/office/powerpoint/2010/main" val="1275870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1383989" y="-61386"/>
            <a:ext cx="161410" cy="1679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 name="円/楕円 2"/>
          <p:cNvSpPr/>
          <p:nvPr/>
        </p:nvSpPr>
        <p:spPr>
          <a:xfrm>
            <a:off x="1394572" y="6688970"/>
            <a:ext cx="161849" cy="1690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フローチャート: 判断 3"/>
          <p:cNvSpPr/>
          <p:nvPr/>
        </p:nvSpPr>
        <p:spPr>
          <a:xfrm>
            <a:off x="182985" y="1526906"/>
            <a:ext cx="2584049" cy="71153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smtClean="0"/>
              <a:t>新パスワードの形式が正しい</a:t>
            </a:r>
            <a:endParaRPr kumimoji="1" lang="ja-JP" altLang="en-US" sz="1200" dirty="0"/>
          </a:p>
        </p:txBody>
      </p:sp>
      <p:cxnSp>
        <p:nvCxnSpPr>
          <p:cNvPr id="6" name="直線矢印コネクタ 5"/>
          <p:cNvCxnSpPr>
            <a:stCxn id="2" idx="4"/>
            <a:endCxn id="92" idx="0"/>
          </p:cNvCxnSpPr>
          <p:nvPr/>
        </p:nvCxnSpPr>
        <p:spPr>
          <a:xfrm>
            <a:off x="1464694" y="106526"/>
            <a:ext cx="0" cy="443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フローチャート: 処理 7"/>
          <p:cNvSpPr/>
          <p:nvPr/>
        </p:nvSpPr>
        <p:spPr>
          <a:xfrm>
            <a:off x="415590" y="5546172"/>
            <a:ext cx="2113029" cy="5707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前画面表示</a:t>
            </a:r>
            <a:endParaRPr kumimoji="1" lang="ja-JP" altLang="en-US" sz="1600" dirty="0"/>
          </a:p>
        </p:txBody>
      </p:sp>
      <p:cxnSp>
        <p:nvCxnSpPr>
          <p:cNvPr id="10" name="直線矢印コネクタ 9"/>
          <p:cNvCxnSpPr>
            <a:stCxn id="4" idx="2"/>
            <a:endCxn id="17" idx="0"/>
          </p:cNvCxnSpPr>
          <p:nvPr/>
        </p:nvCxnSpPr>
        <p:spPr>
          <a:xfrm flipH="1">
            <a:off x="1472105" y="2238442"/>
            <a:ext cx="2905" cy="416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a:stCxn id="8" idx="2"/>
            <a:endCxn id="3" idx="0"/>
          </p:cNvCxnSpPr>
          <p:nvPr/>
        </p:nvCxnSpPr>
        <p:spPr>
          <a:xfrm>
            <a:off x="1472105" y="6116887"/>
            <a:ext cx="3392" cy="572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フローチャート: 処理 35"/>
          <p:cNvSpPr/>
          <p:nvPr/>
        </p:nvSpPr>
        <p:spPr>
          <a:xfrm>
            <a:off x="4619838" y="1597316"/>
            <a:ext cx="2113029" cy="5707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パスワード登録</a:t>
            </a:r>
            <a:endParaRPr lang="en-US" altLang="ja-JP" sz="1600" dirty="0" smtClean="0"/>
          </a:p>
          <a:p>
            <a:pPr algn="ctr"/>
            <a:r>
              <a:rPr lang="ja-JP" altLang="en-US" sz="1600" dirty="0" smtClean="0"/>
              <a:t>不可を返却</a:t>
            </a:r>
            <a:endParaRPr kumimoji="1" lang="ja-JP" altLang="en-US" sz="1600" dirty="0"/>
          </a:p>
        </p:txBody>
      </p:sp>
      <p:cxnSp>
        <p:nvCxnSpPr>
          <p:cNvPr id="42" name="直線矢印コネクタ 41"/>
          <p:cNvCxnSpPr>
            <a:stCxn id="4" idx="3"/>
            <a:endCxn id="36" idx="1"/>
          </p:cNvCxnSpPr>
          <p:nvPr/>
        </p:nvCxnSpPr>
        <p:spPr>
          <a:xfrm>
            <a:off x="2767034" y="1882674"/>
            <a:ext cx="18528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1540560" y="2243064"/>
            <a:ext cx="508980"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45" name="テキスト ボックス 44"/>
          <p:cNvSpPr txBox="1"/>
          <p:nvPr/>
        </p:nvSpPr>
        <p:spPr>
          <a:xfrm>
            <a:off x="3462261" y="1578145"/>
            <a:ext cx="453020" cy="369332"/>
          </a:xfrm>
          <a:prstGeom prst="rect">
            <a:avLst/>
          </a:prstGeom>
          <a:noFill/>
        </p:spPr>
        <p:txBody>
          <a:bodyPr wrap="square" rtlCol="0">
            <a:spAutoFit/>
          </a:bodyPr>
          <a:lstStyle/>
          <a:p>
            <a:r>
              <a:rPr lang="en-US" altLang="ja-JP" dirty="0" smtClean="0"/>
              <a:t>No</a:t>
            </a:r>
          </a:p>
        </p:txBody>
      </p:sp>
      <p:sp>
        <p:nvSpPr>
          <p:cNvPr id="46" name="フローチャート: 処理 45"/>
          <p:cNvSpPr/>
          <p:nvPr/>
        </p:nvSpPr>
        <p:spPr>
          <a:xfrm>
            <a:off x="7424231" y="115765"/>
            <a:ext cx="4582886" cy="662249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t" anchorCtr="0"/>
          <a:lstStyle/>
          <a:p>
            <a:r>
              <a:rPr kumimoji="1" lang="ja-JP" altLang="en-US" sz="1400" dirty="0" smtClean="0"/>
              <a:t>入力値説明：</a:t>
            </a:r>
            <a:endParaRPr kumimoji="1" lang="en-US" altLang="ja-JP" sz="1400" dirty="0" smtClean="0"/>
          </a:p>
          <a:p>
            <a:endParaRPr lang="en-US" altLang="ja-JP" sz="1400" dirty="0"/>
          </a:p>
          <a:p>
            <a:endParaRPr kumimoji="1" lang="en-US" altLang="ja-JP" sz="1400" dirty="0" smtClean="0"/>
          </a:p>
          <a:p>
            <a:r>
              <a:rPr lang="ja-JP" altLang="en-US" sz="1400" dirty="0" smtClean="0"/>
              <a:t>出力値説明：</a:t>
            </a:r>
            <a:endParaRPr kumimoji="1" lang="en-US" altLang="ja-JP" sz="1400" dirty="0"/>
          </a:p>
          <a:p>
            <a:endParaRPr kumimoji="1" lang="en-US" altLang="ja-JP" sz="1400" dirty="0" smtClean="0"/>
          </a:p>
          <a:p>
            <a:r>
              <a:rPr lang="ja-JP" altLang="en-US" sz="1400" dirty="0" smtClean="0"/>
              <a:t>処理内容補足：</a:t>
            </a:r>
            <a:endParaRPr lang="en-US" altLang="ja-JP" sz="1400" dirty="0" smtClean="0"/>
          </a:p>
          <a:p>
            <a:r>
              <a:rPr lang="ja-JP" altLang="en-US" sz="1400" dirty="0" smtClean="0"/>
              <a:t>登録情報の変更処理後、登録情報編集画面に遷移する前の画面に遷移するために保存しておいた画面の情報を読み込む。</a:t>
            </a:r>
            <a:endParaRPr lang="en-US" altLang="ja-JP" sz="1400" dirty="0" smtClean="0"/>
          </a:p>
          <a:p>
            <a:endParaRPr lang="en-US" altLang="ja-JP" sz="1400" dirty="0" smtClean="0"/>
          </a:p>
          <a:p>
            <a:r>
              <a:rPr kumimoji="1" lang="ja-JP" altLang="en-US" sz="1400" dirty="0" smtClean="0"/>
              <a:t>エラー処理：</a:t>
            </a:r>
            <a:endParaRPr kumimoji="1" lang="en-US" altLang="ja-JP" sz="1400" dirty="0" smtClean="0"/>
          </a:p>
          <a:p>
            <a:r>
              <a:rPr lang="ja-JP" altLang="en-US" sz="1400" dirty="0"/>
              <a:t>新パスワードがパスワードとして定めた形式に</a:t>
            </a:r>
            <a:r>
              <a:rPr lang="ja-JP" altLang="en-US" sz="1400" dirty="0" smtClean="0"/>
              <a:t>沿っていない場合に、パスワード登録不可のエラーを返す。</a:t>
            </a:r>
            <a:endParaRPr lang="en-US" altLang="ja-JP" sz="1400" dirty="0"/>
          </a:p>
          <a:p>
            <a:endParaRPr lang="en-US" altLang="ja-JP" sz="1400" dirty="0"/>
          </a:p>
          <a:p>
            <a:endParaRPr kumimoji="1" lang="ja-JP" altLang="en-US" sz="1400" dirty="0"/>
          </a:p>
        </p:txBody>
      </p:sp>
      <p:sp>
        <p:nvSpPr>
          <p:cNvPr id="17" name="フローチャート: 処理 16"/>
          <p:cNvSpPr/>
          <p:nvPr/>
        </p:nvSpPr>
        <p:spPr>
          <a:xfrm>
            <a:off x="415590" y="2654721"/>
            <a:ext cx="2113029" cy="5707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変更情報転送</a:t>
            </a:r>
            <a:endParaRPr kumimoji="1" lang="ja-JP" altLang="en-US" sz="1600" dirty="0"/>
          </a:p>
        </p:txBody>
      </p:sp>
      <p:cxnSp>
        <p:nvCxnSpPr>
          <p:cNvPr id="18" name="直線矢印コネクタ 17"/>
          <p:cNvCxnSpPr>
            <a:stCxn id="27" idx="2"/>
            <a:endCxn id="8" idx="0"/>
          </p:cNvCxnSpPr>
          <p:nvPr/>
        </p:nvCxnSpPr>
        <p:spPr>
          <a:xfrm>
            <a:off x="1472105" y="5145552"/>
            <a:ext cx="0" cy="400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p:cNvCxnSpPr>
            <a:stCxn id="17" idx="2"/>
            <a:endCxn id="83" idx="0"/>
          </p:cNvCxnSpPr>
          <p:nvPr/>
        </p:nvCxnSpPr>
        <p:spPr>
          <a:xfrm flipH="1">
            <a:off x="1472104" y="3225436"/>
            <a:ext cx="1" cy="387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フローチャート: 処理 26"/>
          <p:cNvSpPr/>
          <p:nvPr/>
        </p:nvSpPr>
        <p:spPr>
          <a:xfrm>
            <a:off x="415590" y="4574837"/>
            <a:ext cx="2113029" cy="5707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smtClean="0"/>
              <a:t>保存してある前</a:t>
            </a:r>
            <a:endParaRPr kumimoji="1" lang="en-US" altLang="ja-JP" sz="1200" dirty="0" smtClean="0"/>
          </a:p>
          <a:p>
            <a:pPr algn="ctr"/>
            <a:r>
              <a:rPr kumimoji="1" lang="ja-JP" altLang="en-US" sz="1200" dirty="0" smtClean="0"/>
              <a:t>画面の情報</a:t>
            </a:r>
            <a:r>
              <a:rPr lang="ja-JP" altLang="en-US" sz="1200" dirty="0" smtClean="0"/>
              <a:t>読込</a:t>
            </a:r>
            <a:endParaRPr kumimoji="1" lang="ja-JP" altLang="en-US" sz="1200" dirty="0"/>
          </a:p>
        </p:txBody>
      </p:sp>
      <p:cxnSp>
        <p:nvCxnSpPr>
          <p:cNvPr id="28" name="直線矢印コネクタ 27"/>
          <p:cNvCxnSpPr>
            <a:stCxn id="83" idx="2"/>
            <a:endCxn id="27" idx="0"/>
          </p:cNvCxnSpPr>
          <p:nvPr/>
        </p:nvCxnSpPr>
        <p:spPr>
          <a:xfrm>
            <a:off x="1472104" y="4185571"/>
            <a:ext cx="1" cy="389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a:stCxn id="92" idx="2"/>
            <a:endCxn id="4" idx="0"/>
          </p:cNvCxnSpPr>
          <p:nvPr/>
        </p:nvCxnSpPr>
        <p:spPr>
          <a:xfrm>
            <a:off x="1472105" y="1120531"/>
            <a:ext cx="2905" cy="406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線コネクタ 72"/>
          <p:cNvCxnSpPr>
            <a:stCxn id="36" idx="2"/>
          </p:cNvCxnSpPr>
          <p:nvPr/>
        </p:nvCxnSpPr>
        <p:spPr>
          <a:xfrm>
            <a:off x="5676353" y="2168031"/>
            <a:ext cx="0" cy="4570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endCxn id="3" idx="6"/>
          </p:cNvCxnSpPr>
          <p:nvPr/>
        </p:nvCxnSpPr>
        <p:spPr>
          <a:xfrm flipH="1">
            <a:off x="1556421" y="6738257"/>
            <a:ext cx="41199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フローチャート: 定義済み処理 82"/>
          <p:cNvSpPr/>
          <p:nvPr/>
        </p:nvSpPr>
        <p:spPr>
          <a:xfrm>
            <a:off x="413828" y="3613129"/>
            <a:ext cx="2116551" cy="572442"/>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300" dirty="0" smtClean="0"/>
              <a:t>登録情報変更処理</a:t>
            </a:r>
            <a:endParaRPr kumimoji="1" lang="ja-JP" altLang="en-US" sz="1300" dirty="0"/>
          </a:p>
        </p:txBody>
      </p:sp>
      <p:sp>
        <p:nvSpPr>
          <p:cNvPr id="92" name="フローチャート: 処理 91"/>
          <p:cNvSpPr/>
          <p:nvPr/>
        </p:nvSpPr>
        <p:spPr>
          <a:xfrm>
            <a:off x="415590" y="549816"/>
            <a:ext cx="2113029" cy="5707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変更ボタン押下判定</a:t>
            </a:r>
            <a:endParaRPr lang="en-US" altLang="ja-JP" sz="1600" dirty="0" smtClean="0"/>
          </a:p>
        </p:txBody>
      </p:sp>
    </p:spTree>
    <p:extLst>
      <p:ext uri="{BB962C8B-B14F-4D97-AF65-F5344CB8AC3E}">
        <p14:creationId xmlns:p14="http://schemas.microsoft.com/office/powerpoint/2010/main" val="912972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円/楕円 1"/>
          <p:cNvSpPr/>
          <p:nvPr/>
        </p:nvSpPr>
        <p:spPr>
          <a:xfrm>
            <a:off x="1412116" y="285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 name="円/楕円 2"/>
          <p:cNvSpPr/>
          <p:nvPr/>
        </p:nvSpPr>
        <p:spPr>
          <a:xfrm>
            <a:off x="1388399" y="586421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フローチャート: 判断 3"/>
          <p:cNvSpPr/>
          <p:nvPr/>
        </p:nvSpPr>
        <p:spPr>
          <a:xfrm>
            <a:off x="377079" y="792515"/>
            <a:ext cx="2250075" cy="91679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smtClean="0"/>
              <a:t>旧パスワードが登録情報と一致する</a:t>
            </a:r>
            <a:endParaRPr kumimoji="1" lang="ja-JP" altLang="en-US" sz="1200" dirty="0"/>
          </a:p>
        </p:txBody>
      </p:sp>
      <p:cxnSp>
        <p:nvCxnSpPr>
          <p:cNvPr id="6" name="直線矢印コネクタ 5"/>
          <p:cNvCxnSpPr>
            <a:stCxn id="2" idx="4"/>
            <a:endCxn id="4" idx="0"/>
          </p:cNvCxnSpPr>
          <p:nvPr/>
        </p:nvCxnSpPr>
        <p:spPr>
          <a:xfrm>
            <a:off x="1502116" y="465191"/>
            <a:ext cx="1" cy="327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フローチャート: 処理 7"/>
          <p:cNvSpPr/>
          <p:nvPr/>
        </p:nvSpPr>
        <p:spPr>
          <a:xfrm>
            <a:off x="574784" y="4213256"/>
            <a:ext cx="1839932" cy="73535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登録情報変更</a:t>
            </a:r>
            <a:endParaRPr kumimoji="1" lang="ja-JP" altLang="en-US" sz="1600" dirty="0"/>
          </a:p>
        </p:txBody>
      </p:sp>
      <p:cxnSp>
        <p:nvCxnSpPr>
          <p:cNvPr id="10" name="直線矢印コネクタ 9"/>
          <p:cNvCxnSpPr>
            <a:stCxn id="4" idx="2"/>
            <a:endCxn id="18" idx="0"/>
          </p:cNvCxnSpPr>
          <p:nvPr/>
        </p:nvCxnSpPr>
        <p:spPr>
          <a:xfrm>
            <a:off x="1502117" y="1709312"/>
            <a:ext cx="0" cy="834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p:cNvCxnSpPr>
            <a:stCxn id="8" idx="2"/>
            <a:endCxn id="3" idx="0"/>
          </p:cNvCxnSpPr>
          <p:nvPr/>
        </p:nvCxnSpPr>
        <p:spPr>
          <a:xfrm flipH="1">
            <a:off x="1478399" y="4948609"/>
            <a:ext cx="16351" cy="91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p:cNvCxnSpPr/>
          <p:nvPr/>
        </p:nvCxnSpPr>
        <p:spPr>
          <a:xfrm flipH="1">
            <a:off x="1568399" y="6010847"/>
            <a:ext cx="4695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フローチャート: 処理 35"/>
          <p:cNvSpPr/>
          <p:nvPr/>
        </p:nvSpPr>
        <p:spPr>
          <a:xfrm>
            <a:off x="5343499" y="874873"/>
            <a:ext cx="1839932" cy="73535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パスワード不一致を返却</a:t>
            </a:r>
            <a:endParaRPr kumimoji="1" lang="ja-JP" altLang="en-US" dirty="0"/>
          </a:p>
        </p:txBody>
      </p:sp>
      <p:cxnSp>
        <p:nvCxnSpPr>
          <p:cNvPr id="42" name="直線矢印コネクタ 41"/>
          <p:cNvCxnSpPr>
            <a:stCxn id="4" idx="3"/>
            <a:endCxn id="36" idx="1"/>
          </p:cNvCxnSpPr>
          <p:nvPr/>
        </p:nvCxnSpPr>
        <p:spPr>
          <a:xfrm flipV="1">
            <a:off x="2627154" y="1242550"/>
            <a:ext cx="27163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1478399" y="1926647"/>
            <a:ext cx="578871"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45" name="テキスト ボックス 44"/>
          <p:cNvSpPr txBox="1"/>
          <p:nvPr/>
        </p:nvSpPr>
        <p:spPr>
          <a:xfrm>
            <a:off x="3678473" y="881581"/>
            <a:ext cx="578219" cy="369332"/>
          </a:xfrm>
          <a:prstGeom prst="rect">
            <a:avLst/>
          </a:prstGeom>
          <a:noFill/>
        </p:spPr>
        <p:txBody>
          <a:bodyPr wrap="square" rtlCol="0">
            <a:spAutoFit/>
          </a:bodyPr>
          <a:lstStyle/>
          <a:p>
            <a:r>
              <a:rPr lang="en-US" altLang="ja-JP" dirty="0" smtClean="0"/>
              <a:t>No</a:t>
            </a:r>
          </a:p>
        </p:txBody>
      </p:sp>
      <p:sp>
        <p:nvSpPr>
          <p:cNvPr id="46" name="フローチャート: 処理 45"/>
          <p:cNvSpPr/>
          <p:nvPr/>
        </p:nvSpPr>
        <p:spPr>
          <a:xfrm>
            <a:off x="7424231" y="115765"/>
            <a:ext cx="4582886" cy="6622492"/>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t" anchorCtr="0"/>
          <a:lstStyle/>
          <a:p>
            <a:r>
              <a:rPr kumimoji="1" lang="ja-JP" altLang="en-US" sz="1400" dirty="0" smtClean="0"/>
              <a:t>入力値説明：</a:t>
            </a:r>
            <a:endParaRPr kumimoji="1" lang="en-US" altLang="ja-JP" sz="1400" dirty="0" smtClean="0"/>
          </a:p>
          <a:p>
            <a:endParaRPr lang="en-US" altLang="ja-JP" sz="1400" dirty="0"/>
          </a:p>
          <a:p>
            <a:endParaRPr kumimoji="1" lang="en-US" altLang="ja-JP" sz="1400" dirty="0" smtClean="0"/>
          </a:p>
          <a:p>
            <a:r>
              <a:rPr lang="ja-JP" altLang="en-US" sz="1400" dirty="0" smtClean="0"/>
              <a:t>出力値説明：</a:t>
            </a:r>
            <a:endParaRPr lang="en-US" altLang="ja-JP" sz="1400" dirty="0" smtClean="0"/>
          </a:p>
          <a:p>
            <a:endParaRPr kumimoji="1" lang="en-US" altLang="ja-JP" sz="1400" dirty="0"/>
          </a:p>
          <a:p>
            <a:endParaRPr kumimoji="1" lang="en-US" altLang="ja-JP" sz="1400" dirty="0" smtClean="0"/>
          </a:p>
          <a:p>
            <a:r>
              <a:rPr lang="ja-JP" altLang="en-US" sz="1400" dirty="0" smtClean="0"/>
              <a:t>処理内容補足：</a:t>
            </a:r>
            <a:endParaRPr lang="en-US" altLang="ja-JP" sz="1400" dirty="0" smtClean="0"/>
          </a:p>
          <a:p>
            <a:r>
              <a:rPr kumimoji="1" lang="ja-JP" altLang="en-US" sz="1400" dirty="0" smtClean="0"/>
              <a:t>ユーザテーブルを使用。</a:t>
            </a:r>
            <a:endParaRPr kumimoji="1" lang="en-US" altLang="ja-JP" sz="1400" dirty="0"/>
          </a:p>
          <a:p>
            <a:endParaRPr lang="en-US" altLang="ja-JP" sz="1400" dirty="0" smtClean="0"/>
          </a:p>
          <a:p>
            <a:r>
              <a:rPr kumimoji="1" lang="ja-JP" altLang="en-US" sz="1400" dirty="0" smtClean="0"/>
              <a:t>エラー処理：</a:t>
            </a:r>
            <a:endParaRPr kumimoji="1" lang="en-US" altLang="ja-JP" sz="1400" dirty="0" smtClean="0"/>
          </a:p>
          <a:p>
            <a:r>
              <a:rPr lang="ja-JP" altLang="en-US" sz="1400" dirty="0" smtClean="0"/>
              <a:t>旧パスワードが登録されている情報と一致しない場合はパスワードの不一致のエラーを返す。</a:t>
            </a:r>
            <a:endParaRPr lang="en-US" altLang="ja-JP" sz="1400" dirty="0" smtClean="0"/>
          </a:p>
          <a:p>
            <a:r>
              <a:rPr lang="ja-JP" altLang="en-US" sz="1400" dirty="0" smtClean="0"/>
              <a:t>変更しようと思っているユーザ</a:t>
            </a:r>
            <a:r>
              <a:rPr lang="en-US" altLang="ja-JP" sz="1400" dirty="0" smtClean="0"/>
              <a:t>ID</a:t>
            </a:r>
            <a:r>
              <a:rPr lang="ja-JP" altLang="en-US" sz="1400" dirty="0" smtClean="0"/>
              <a:t>がすでに登録されている場合はユーザ</a:t>
            </a:r>
            <a:r>
              <a:rPr lang="en-US" altLang="ja-JP" sz="1400" dirty="0" smtClean="0"/>
              <a:t>ID</a:t>
            </a:r>
            <a:r>
              <a:rPr lang="ja-JP" altLang="en-US" sz="1400" dirty="0" smtClean="0"/>
              <a:t>の重複のエラーを返す。</a:t>
            </a:r>
            <a:endParaRPr lang="en-US" altLang="ja-JP" sz="1400" dirty="0"/>
          </a:p>
          <a:p>
            <a:endParaRPr kumimoji="1" lang="ja-JP" altLang="en-US" sz="1400" dirty="0"/>
          </a:p>
        </p:txBody>
      </p:sp>
      <p:sp>
        <p:nvSpPr>
          <p:cNvPr id="18" name="フローチャート: 判断 17"/>
          <p:cNvSpPr/>
          <p:nvPr/>
        </p:nvSpPr>
        <p:spPr>
          <a:xfrm>
            <a:off x="377079" y="2543960"/>
            <a:ext cx="2250075" cy="91679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ユーザ</a:t>
            </a:r>
            <a:r>
              <a:rPr kumimoji="1" lang="en-US" altLang="ja-JP" sz="1100" dirty="0" smtClean="0"/>
              <a:t>ID</a:t>
            </a:r>
            <a:r>
              <a:rPr kumimoji="1" lang="ja-JP" altLang="en-US" sz="1100" dirty="0" smtClean="0"/>
              <a:t>が</a:t>
            </a:r>
            <a:endParaRPr lang="en-US" altLang="ja-JP" sz="1100" dirty="0"/>
          </a:p>
          <a:p>
            <a:pPr algn="ctr"/>
            <a:r>
              <a:rPr kumimoji="1" lang="ja-JP" altLang="en-US" sz="1100" dirty="0" smtClean="0"/>
              <a:t>重複しない</a:t>
            </a:r>
            <a:endParaRPr kumimoji="1" lang="ja-JP" altLang="en-US" sz="1100" dirty="0"/>
          </a:p>
        </p:txBody>
      </p:sp>
      <p:cxnSp>
        <p:nvCxnSpPr>
          <p:cNvPr id="19" name="直線矢印コネクタ 18"/>
          <p:cNvCxnSpPr>
            <a:stCxn id="18" idx="2"/>
            <a:endCxn id="8" idx="0"/>
          </p:cNvCxnSpPr>
          <p:nvPr/>
        </p:nvCxnSpPr>
        <p:spPr>
          <a:xfrm flipH="1">
            <a:off x="1494750" y="3460757"/>
            <a:ext cx="7367" cy="752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フローチャート: 処理 19"/>
          <p:cNvSpPr/>
          <p:nvPr/>
        </p:nvSpPr>
        <p:spPr>
          <a:xfrm>
            <a:off x="3503567" y="2634681"/>
            <a:ext cx="1839932" cy="73535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ユーザ</a:t>
            </a:r>
            <a:r>
              <a:rPr lang="en-US" altLang="ja-JP" dirty="0" smtClean="0"/>
              <a:t>ID</a:t>
            </a:r>
            <a:r>
              <a:rPr lang="ja-JP" altLang="en-US" dirty="0" smtClean="0"/>
              <a:t>の重複エラーを返却</a:t>
            </a:r>
            <a:endParaRPr kumimoji="1" lang="ja-JP" altLang="en-US" dirty="0"/>
          </a:p>
        </p:txBody>
      </p:sp>
      <p:cxnSp>
        <p:nvCxnSpPr>
          <p:cNvPr id="21" name="直線矢印コネクタ 20"/>
          <p:cNvCxnSpPr>
            <a:stCxn id="18" idx="3"/>
            <a:endCxn id="20" idx="1"/>
          </p:cNvCxnSpPr>
          <p:nvPr/>
        </p:nvCxnSpPr>
        <p:spPr>
          <a:xfrm flipV="1">
            <a:off x="2627154" y="3002358"/>
            <a:ext cx="8764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1485065" y="3587388"/>
            <a:ext cx="575365"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24" name="テキスト ボックス 23"/>
          <p:cNvSpPr txBox="1"/>
          <p:nvPr/>
        </p:nvSpPr>
        <p:spPr>
          <a:xfrm>
            <a:off x="2873338" y="2676538"/>
            <a:ext cx="540229" cy="369332"/>
          </a:xfrm>
          <a:prstGeom prst="rect">
            <a:avLst/>
          </a:prstGeom>
          <a:noFill/>
        </p:spPr>
        <p:txBody>
          <a:bodyPr wrap="square" rtlCol="0">
            <a:spAutoFit/>
          </a:bodyPr>
          <a:lstStyle/>
          <a:p>
            <a:r>
              <a:rPr lang="en-US" altLang="ja-JP" dirty="0" smtClean="0"/>
              <a:t>No</a:t>
            </a:r>
          </a:p>
        </p:txBody>
      </p:sp>
      <p:cxnSp>
        <p:nvCxnSpPr>
          <p:cNvPr id="73" name="直線矢印コネクタ 72"/>
          <p:cNvCxnSpPr/>
          <p:nvPr/>
        </p:nvCxnSpPr>
        <p:spPr>
          <a:xfrm flipH="1">
            <a:off x="1568400" y="5939518"/>
            <a:ext cx="28551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コネクタ 11"/>
          <p:cNvCxnSpPr>
            <a:stCxn id="36" idx="2"/>
          </p:cNvCxnSpPr>
          <p:nvPr/>
        </p:nvCxnSpPr>
        <p:spPr>
          <a:xfrm>
            <a:off x="6263465" y="1610226"/>
            <a:ext cx="0" cy="440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0" idx="2"/>
          </p:cNvCxnSpPr>
          <p:nvPr/>
        </p:nvCxnSpPr>
        <p:spPr>
          <a:xfrm>
            <a:off x="4423533" y="3370034"/>
            <a:ext cx="0" cy="2569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874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6695</TotalTime>
  <Words>300</Words>
  <Application>Microsoft Macintosh PowerPoint</Application>
  <PresentationFormat>ワイド画面</PresentationFormat>
  <Paragraphs>76</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Calibri</vt:lpstr>
      <vt:lpstr>Calibri Light</vt:lpstr>
      <vt:lpstr>ＭＳ Ｐゴシック</vt:lpstr>
      <vt:lpstr>Yu Gothic</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 t</dc:creator>
  <cp:lastModifiedBy>溝渕祐雅</cp:lastModifiedBy>
  <cp:revision>133</cp:revision>
  <dcterms:created xsi:type="dcterms:W3CDTF">2017-11-29T17:00:14Z</dcterms:created>
  <dcterms:modified xsi:type="dcterms:W3CDTF">2017-12-10T08:15:39Z</dcterms:modified>
</cp:coreProperties>
</file>