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63" r:id="rId3"/>
    <p:sldId id="271" r:id="rId4"/>
    <p:sldId id="27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グループ作成機能" id="{9F78E7B7-AD74-564A-968A-93684B1555DF}">
          <p14:sldIdLst>
            <p14:sldId id="259"/>
          </p14:sldIdLst>
        </p14:section>
        <p14:section name="グループ作成機能①" id="{8B32A43D-0987-4540-9EA3-A9D35D1016EE}">
          <p14:sldIdLst>
            <p14:sldId id="263"/>
          </p14:sldIdLst>
        </p14:section>
        <p14:section name="グループ作成機能②" id="{19288BD4-B3C7-B54C-B5FD-4C90CF3B394E}">
          <p14:sldIdLst>
            <p14:sldId id="271"/>
          </p14:sldIdLst>
        </p14:section>
        <p14:section name="グループ作成機能③" id="{F44B1E1E-7BC1-0649-8FAA-612D42A67C04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02" autoAdjust="0"/>
    <p:restoredTop sz="94660"/>
  </p:normalViewPr>
  <p:slideViewPr>
    <p:cSldViewPr snapToGrid="0">
      <p:cViewPr>
        <p:scale>
          <a:sx n="109" d="100"/>
          <a:sy n="109" d="100"/>
        </p:scale>
        <p:origin x="-148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28A5E-DB93-F04B-9864-F999681BBC7D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43548-D8D9-9542-BA59-51958283DE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9200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0378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343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2275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898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964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74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11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322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266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222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296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35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60000" y="180000"/>
            <a:ext cx="1800000" cy="64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ja-JP" altLang="en-US" sz="1400" dirty="0" smtClean="0">
                <a:latin typeface="+mn-ea"/>
              </a:rPr>
              <a:t>学生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3" name="円/楕円 2"/>
          <p:cNvSpPr/>
          <p:nvPr/>
        </p:nvSpPr>
        <p:spPr>
          <a:xfrm>
            <a:off x="1170000" y="673599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/>
          <p:cNvSpPr/>
          <p:nvPr/>
        </p:nvSpPr>
        <p:spPr>
          <a:xfrm>
            <a:off x="1170000" y="4917711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/>
          <p:cNvCxnSpPr>
            <a:stCxn id="3" idx="4"/>
          </p:cNvCxnSpPr>
          <p:nvPr/>
        </p:nvCxnSpPr>
        <p:spPr>
          <a:xfrm>
            <a:off x="1260000" y="853599"/>
            <a:ext cx="0" cy="223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角丸四角形 19"/>
          <p:cNvSpPr/>
          <p:nvPr/>
        </p:nvSpPr>
        <p:spPr>
          <a:xfrm>
            <a:off x="504000" y="1869038"/>
            <a:ext cx="1512000" cy="54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グループ作成</a:t>
            </a:r>
            <a:endParaRPr kumimoji="1" lang="en-US" altLang="ja-JP" sz="1400" dirty="0" smtClean="0"/>
          </a:p>
          <a:p>
            <a:pPr algn="ctr"/>
            <a:r>
              <a:rPr kumimoji="1" lang="ja-JP" altLang="en-US" sz="1400" dirty="0" smtClean="0"/>
              <a:t>ボタン</a:t>
            </a:r>
            <a:r>
              <a:rPr lang="ja-JP" altLang="en-US" sz="1400" dirty="0" smtClean="0"/>
              <a:t>押下</a:t>
            </a:r>
            <a:endParaRPr kumimoji="1" lang="ja-JP" altLang="en-US" sz="1400" dirty="0"/>
          </a:p>
        </p:txBody>
      </p:sp>
      <p:sp>
        <p:nvSpPr>
          <p:cNvPr id="27" name="正方形/長方形 26"/>
          <p:cNvSpPr/>
          <p:nvPr/>
        </p:nvSpPr>
        <p:spPr>
          <a:xfrm>
            <a:off x="504000" y="2630662"/>
            <a:ext cx="1512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グループ名</a:t>
            </a:r>
            <a:endParaRPr lang="en-US" altLang="ja-JP" sz="1400" dirty="0" smtClean="0"/>
          </a:p>
          <a:p>
            <a:pPr algn="ctr"/>
            <a:r>
              <a:rPr lang="ja-JP" altLang="en-US" sz="1400" dirty="0" smtClean="0"/>
              <a:t>入力欄表示</a:t>
            </a:r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504000" y="3394461"/>
            <a:ext cx="1512000" cy="54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300" dirty="0" smtClean="0"/>
              <a:t>グループ名入力・</a:t>
            </a:r>
            <a:endParaRPr kumimoji="1" lang="en-US" altLang="ja-JP" sz="1300" dirty="0" smtClean="0"/>
          </a:p>
          <a:p>
            <a:pPr algn="ctr"/>
            <a:r>
              <a:rPr kumimoji="1" lang="ja-JP" altLang="en-US" sz="1300" dirty="0" smtClean="0"/>
              <a:t>作成ボタン</a:t>
            </a:r>
            <a:r>
              <a:rPr lang="ja-JP" altLang="en-US" sz="1300" dirty="0" smtClean="0"/>
              <a:t>押下</a:t>
            </a:r>
            <a:endParaRPr kumimoji="1" lang="ja-JP" altLang="en-US" sz="1300" dirty="0"/>
          </a:p>
        </p:txBody>
      </p:sp>
      <p:sp>
        <p:nvSpPr>
          <p:cNvPr id="31" name="正方形/長方形 30"/>
          <p:cNvSpPr/>
          <p:nvPr/>
        </p:nvSpPr>
        <p:spPr>
          <a:xfrm>
            <a:off x="504000" y="4156086"/>
            <a:ext cx="1512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グループ参加・</a:t>
            </a:r>
            <a:endParaRPr lang="en-US" altLang="ja-JP" sz="1400" dirty="0" smtClean="0"/>
          </a:p>
          <a:p>
            <a:pPr algn="ctr"/>
            <a:r>
              <a:rPr lang="ja-JP" altLang="en-US" sz="1400" dirty="0" smtClean="0"/>
              <a:t>作成画面表示</a:t>
            </a:r>
            <a:endParaRPr kumimoji="1" lang="ja-JP" altLang="en-US" sz="1400" dirty="0"/>
          </a:p>
        </p:txBody>
      </p:sp>
      <p:cxnSp>
        <p:nvCxnSpPr>
          <p:cNvPr id="39" name="直線矢印コネクタ 38"/>
          <p:cNvCxnSpPr>
            <a:stCxn id="27" idx="2"/>
            <a:endCxn id="29" idx="0"/>
          </p:cNvCxnSpPr>
          <p:nvPr/>
        </p:nvCxnSpPr>
        <p:spPr>
          <a:xfrm>
            <a:off x="1260000" y="3170662"/>
            <a:ext cx="0" cy="22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endCxn id="4" idx="0"/>
          </p:cNvCxnSpPr>
          <p:nvPr/>
        </p:nvCxnSpPr>
        <p:spPr>
          <a:xfrm>
            <a:off x="1260000" y="4694999"/>
            <a:ext cx="0" cy="222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3546767" y="179037"/>
            <a:ext cx="1800000" cy="64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ja-JP" altLang="en-US" sz="1400" dirty="0" smtClean="0">
                <a:latin typeface="+mn-ea"/>
              </a:rPr>
              <a:t>入力受付部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3690767" y="1866987"/>
            <a:ext cx="1512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①グループ名</a:t>
            </a:r>
            <a:endParaRPr lang="en-US" altLang="ja-JP" sz="1400" dirty="0" smtClean="0"/>
          </a:p>
          <a:p>
            <a:pPr algn="ctr"/>
            <a:r>
              <a:rPr lang="ja-JP" altLang="en-US" sz="1400" dirty="0" smtClean="0"/>
              <a:t>入力欄表示処理</a:t>
            </a:r>
            <a:endParaRPr kumimoji="1" lang="ja-JP" altLang="en-US" sz="1400" dirty="0"/>
          </a:p>
        </p:txBody>
      </p:sp>
      <p:sp>
        <p:nvSpPr>
          <p:cNvPr id="60" name="正方形/長方形 59"/>
          <p:cNvSpPr/>
          <p:nvPr/>
        </p:nvSpPr>
        <p:spPr>
          <a:xfrm>
            <a:off x="3690767" y="3387285"/>
            <a:ext cx="1512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②グループ参加・</a:t>
            </a:r>
            <a:endParaRPr lang="en-US" altLang="ja-JP" sz="1200" dirty="0" smtClean="0"/>
          </a:p>
          <a:p>
            <a:pPr algn="ctr"/>
            <a:r>
              <a:rPr lang="ja-JP" altLang="en-US" sz="1200" dirty="0" smtClean="0"/>
              <a:t>作成画面更新処理</a:t>
            </a:r>
            <a:endParaRPr kumimoji="1" lang="ja-JP" altLang="en-US" sz="1200" dirty="0"/>
          </a:p>
        </p:txBody>
      </p:sp>
      <p:sp>
        <p:nvSpPr>
          <p:cNvPr id="68" name="正方形/長方形 67"/>
          <p:cNvSpPr/>
          <p:nvPr/>
        </p:nvSpPr>
        <p:spPr>
          <a:xfrm>
            <a:off x="6733534" y="179037"/>
            <a:ext cx="1800000" cy="64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ja-JP" altLang="en-US" sz="1400" dirty="0" smtClean="0">
                <a:latin typeface="+mn-ea"/>
              </a:rPr>
              <a:t>グループ</a:t>
            </a:r>
            <a:r>
              <a:rPr kumimoji="1" lang="ja-JP" altLang="en-US" sz="1400" dirty="0" smtClean="0">
                <a:latin typeface="+mn-ea"/>
              </a:rPr>
              <a:t>管理部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6877534" y="3387285"/>
            <a:ext cx="1512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③グループ</a:t>
            </a:r>
            <a:endParaRPr kumimoji="1" lang="en-US" altLang="ja-JP" sz="1400" dirty="0" smtClean="0"/>
          </a:p>
          <a:p>
            <a:pPr algn="ctr"/>
            <a:r>
              <a:rPr kumimoji="1" lang="ja-JP" altLang="en-US" sz="1400" dirty="0" smtClean="0"/>
              <a:t>作成処理</a:t>
            </a:r>
            <a:endParaRPr kumimoji="1" lang="ja-JP" altLang="en-US" sz="1400" dirty="0"/>
          </a:p>
        </p:txBody>
      </p:sp>
      <p:cxnSp>
        <p:nvCxnSpPr>
          <p:cNvPr id="149" name="直線矢印コネクタ 148"/>
          <p:cNvCxnSpPr/>
          <p:nvPr/>
        </p:nvCxnSpPr>
        <p:spPr>
          <a:xfrm flipV="1">
            <a:off x="2016000" y="2020411"/>
            <a:ext cx="1674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直線矢印コネクタ 167"/>
          <p:cNvCxnSpPr>
            <a:stCxn id="56" idx="1"/>
            <a:endCxn id="27" idx="3"/>
          </p:cNvCxnSpPr>
          <p:nvPr/>
        </p:nvCxnSpPr>
        <p:spPr>
          <a:xfrm flipH="1">
            <a:off x="2016000" y="2136987"/>
            <a:ext cx="1674767" cy="763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直線矢印コネクタ 170"/>
          <p:cNvCxnSpPr/>
          <p:nvPr/>
        </p:nvCxnSpPr>
        <p:spPr>
          <a:xfrm flipH="1">
            <a:off x="2022780" y="3679714"/>
            <a:ext cx="1674767" cy="768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矢印コネクタ 191"/>
          <p:cNvCxnSpPr/>
          <p:nvPr/>
        </p:nvCxnSpPr>
        <p:spPr>
          <a:xfrm flipV="1">
            <a:off x="5202767" y="3561162"/>
            <a:ext cx="1662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直線矢印コネクタ 198"/>
          <p:cNvCxnSpPr/>
          <p:nvPr/>
        </p:nvCxnSpPr>
        <p:spPr>
          <a:xfrm flipH="1">
            <a:off x="5190780" y="3743752"/>
            <a:ext cx="1674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直線矢印コネクタ 202"/>
          <p:cNvCxnSpPr/>
          <p:nvPr/>
        </p:nvCxnSpPr>
        <p:spPr>
          <a:xfrm flipV="1">
            <a:off x="2009220" y="3575971"/>
            <a:ext cx="1674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ホームベース 206"/>
          <p:cNvSpPr/>
          <p:nvPr/>
        </p:nvSpPr>
        <p:spPr>
          <a:xfrm>
            <a:off x="2229462" y="2902967"/>
            <a:ext cx="1252495" cy="614778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グループ名</a:t>
            </a:r>
            <a:endParaRPr kumimoji="1" lang="ja-JP" altLang="en-US" sz="1400" dirty="0"/>
          </a:p>
        </p:txBody>
      </p:sp>
      <p:sp>
        <p:nvSpPr>
          <p:cNvPr id="208" name="ホームベース 207"/>
          <p:cNvSpPr/>
          <p:nvPr/>
        </p:nvSpPr>
        <p:spPr>
          <a:xfrm>
            <a:off x="5418767" y="2891505"/>
            <a:ext cx="1252495" cy="614778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グループ名</a:t>
            </a:r>
            <a:endParaRPr kumimoji="1" lang="ja-JP" altLang="en-US" sz="1400" dirty="0"/>
          </a:p>
        </p:txBody>
      </p:sp>
      <p:sp>
        <p:nvSpPr>
          <p:cNvPr id="57" name="正方形/長方形 56"/>
          <p:cNvSpPr/>
          <p:nvPr/>
        </p:nvSpPr>
        <p:spPr>
          <a:xfrm>
            <a:off x="504000" y="1107214"/>
            <a:ext cx="1512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グループ参加・</a:t>
            </a:r>
            <a:endParaRPr lang="en-US" altLang="ja-JP" sz="1400" dirty="0" smtClean="0"/>
          </a:p>
          <a:p>
            <a:pPr algn="ctr"/>
            <a:r>
              <a:rPr lang="ja-JP" altLang="en-US" sz="1400" dirty="0" smtClean="0"/>
              <a:t>作成画面</a:t>
            </a:r>
            <a:endParaRPr kumimoji="1" lang="ja-JP" altLang="en-US" sz="1400" dirty="0"/>
          </a:p>
        </p:txBody>
      </p:sp>
      <p:cxnSp>
        <p:nvCxnSpPr>
          <p:cNvPr id="58" name="直線矢印コネクタ 57"/>
          <p:cNvCxnSpPr/>
          <p:nvPr/>
        </p:nvCxnSpPr>
        <p:spPr>
          <a:xfrm>
            <a:off x="1260000" y="1643188"/>
            <a:ext cx="0" cy="22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60" idx="1"/>
          </p:cNvCxnSpPr>
          <p:nvPr/>
        </p:nvCxnSpPr>
        <p:spPr>
          <a:xfrm flipH="1">
            <a:off x="2019802" y="3657285"/>
            <a:ext cx="167096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フローチャート: 処理 45"/>
          <p:cNvSpPr/>
          <p:nvPr/>
        </p:nvSpPr>
        <p:spPr>
          <a:xfrm>
            <a:off x="7424231" y="115765"/>
            <a:ext cx="4582886" cy="662249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ja-JP" altLang="en-US" sz="1400" dirty="0" smtClean="0"/>
              <a:t>入力値説明：</a:t>
            </a:r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en-US" altLang="ja-JP" sz="1400" dirty="0" smtClean="0"/>
          </a:p>
          <a:p>
            <a:r>
              <a:rPr lang="ja-JP" altLang="en-US" sz="1400" dirty="0" smtClean="0"/>
              <a:t>出力値説明：</a:t>
            </a:r>
            <a:endParaRPr lang="en-US" altLang="ja-JP" sz="1400" dirty="0" smtClean="0"/>
          </a:p>
          <a:p>
            <a:endParaRPr kumimoji="1" lang="en-US" altLang="ja-JP" sz="1400" dirty="0"/>
          </a:p>
          <a:p>
            <a:endParaRPr kumimoji="1" lang="en-US" altLang="ja-JP" sz="1400" dirty="0" smtClean="0"/>
          </a:p>
          <a:p>
            <a:r>
              <a:rPr lang="ja-JP" altLang="en-US" sz="1400" dirty="0" smtClean="0"/>
              <a:t>処理内容補足：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グループ作成時に必要な情報であるグループ名の入力欄を表示する。</a:t>
            </a:r>
            <a:endParaRPr kumimoji="1" lang="en-US" altLang="ja-JP" sz="1400" dirty="0"/>
          </a:p>
          <a:p>
            <a:endParaRPr lang="en-US" altLang="ja-JP" sz="1400" dirty="0" smtClean="0"/>
          </a:p>
          <a:p>
            <a:r>
              <a:rPr kumimoji="1" lang="ja-JP" altLang="en-US" sz="1400" dirty="0" smtClean="0"/>
              <a:t>エラー処理：</a:t>
            </a:r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ja-JP" altLang="en-US" sz="1400" dirty="0"/>
          </a:p>
        </p:txBody>
      </p:sp>
      <p:sp>
        <p:nvSpPr>
          <p:cNvPr id="9" name="円/楕円 8"/>
          <p:cNvSpPr/>
          <p:nvPr/>
        </p:nvSpPr>
        <p:spPr>
          <a:xfrm>
            <a:off x="2390001" y="393504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2390001" y="4967308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/>
          <p:cNvCxnSpPr>
            <a:stCxn id="9" idx="4"/>
            <a:endCxn id="26" idx="0"/>
          </p:cNvCxnSpPr>
          <p:nvPr/>
        </p:nvCxnSpPr>
        <p:spPr>
          <a:xfrm flipH="1">
            <a:off x="2480000" y="573504"/>
            <a:ext cx="1" cy="889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フローチャート: 処理 15"/>
          <p:cNvSpPr/>
          <p:nvPr/>
        </p:nvSpPr>
        <p:spPr>
          <a:xfrm>
            <a:off x="1305006" y="3215225"/>
            <a:ext cx="2349988" cy="8469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新規グループ名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入力欄表示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>
            <a:stCxn id="16" idx="2"/>
            <a:endCxn id="11" idx="0"/>
          </p:cNvCxnSpPr>
          <p:nvPr/>
        </p:nvCxnSpPr>
        <p:spPr>
          <a:xfrm>
            <a:off x="2480000" y="4062162"/>
            <a:ext cx="1" cy="905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26" idx="2"/>
            <a:endCxn id="16" idx="0"/>
          </p:cNvCxnSpPr>
          <p:nvPr/>
        </p:nvCxnSpPr>
        <p:spPr>
          <a:xfrm>
            <a:off x="2480000" y="2309796"/>
            <a:ext cx="0" cy="905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フローチャート: 処理 25"/>
          <p:cNvSpPr/>
          <p:nvPr/>
        </p:nvSpPr>
        <p:spPr>
          <a:xfrm>
            <a:off x="1305006" y="1462859"/>
            <a:ext cx="2349988" cy="8469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グループ作成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ボタン押下判定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92958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フローチャート: 処理 45"/>
          <p:cNvSpPr/>
          <p:nvPr/>
        </p:nvSpPr>
        <p:spPr>
          <a:xfrm>
            <a:off x="7424231" y="115765"/>
            <a:ext cx="4582886" cy="662249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ja-JP" altLang="en-US" sz="1400" dirty="0" smtClean="0"/>
              <a:t>入力値説明：</a:t>
            </a:r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en-US" altLang="ja-JP" sz="1400" dirty="0" smtClean="0"/>
          </a:p>
          <a:p>
            <a:r>
              <a:rPr lang="ja-JP" altLang="en-US" sz="1400" dirty="0" smtClean="0"/>
              <a:t>出力値説明：</a:t>
            </a:r>
            <a:endParaRPr lang="en-US" altLang="ja-JP" sz="1400" dirty="0" smtClean="0"/>
          </a:p>
          <a:p>
            <a:endParaRPr kumimoji="1" lang="en-US" altLang="ja-JP" sz="1400" dirty="0"/>
          </a:p>
          <a:p>
            <a:endParaRPr kumimoji="1" lang="en-US" altLang="ja-JP" sz="1400" dirty="0" smtClean="0"/>
          </a:p>
          <a:p>
            <a:r>
              <a:rPr lang="ja-JP" altLang="en-US" sz="1400" dirty="0" smtClean="0"/>
              <a:t>処理内容補足：</a:t>
            </a:r>
            <a:endParaRPr lang="en-US" altLang="ja-JP" sz="1400" dirty="0" smtClean="0"/>
          </a:p>
          <a:p>
            <a:endParaRPr kumimoji="1" lang="en-US" altLang="ja-JP" sz="1400" dirty="0"/>
          </a:p>
          <a:p>
            <a:endParaRPr lang="en-US" altLang="ja-JP" sz="1400" dirty="0" smtClean="0"/>
          </a:p>
          <a:p>
            <a:r>
              <a:rPr kumimoji="1" lang="ja-JP" altLang="en-US" sz="1400" dirty="0" smtClean="0"/>
              <a:t>エラー処理：</a:t>
            </a:r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ja-JP" altLang="en-US" sz="1400" dirty="0"/>
          </a:p>
        </p:txBody>
      </p:sp>
      <p:sp>
        <p:nvSpPr>
          <p:cNvPr id="15" name="円/楕円 14"/>
          <p:cNvSpPr/>
          <p:nvPr/>
        </p:nvSpPr>
        <p:spPr>
          <a:xfrm>
            <a:off x="3567412" y="488468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/>
          <p:cNvCxnSpPr>
            <a:stCxn id="15" idx="4"/>
            <a:endCxn id="50" idx="0"/>
          </p:cNvCxnSpPr>
          <p:nvPr/>
        </p:nvCxnSpPr>
        <p:spPr>
          <a:xfrm flipH="1">
            <a:off x="3657411" y="668468"/>
            <a:ext cx="1" cy="498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50" idx="2"/>
            <a:endCxn id="37" idx="0"/>
          </p:cNvCxnSpPr>
          <p:nvPr/>
        </p:nvCxnSpPr>
        <p:spPr>
          <a:xfrm>
            <a:off x="3657411" y="2014326"/>
            <a:ext cx="77" cy="57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円/楕円 32"/>
          <p:cNvSpPr/>
          <p:nvPr/>
        </p:nvSpPr>
        <p:spPr>
          <a:xfrm>
            <a:off x="3567489" y="6472495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ローチャート: 処理 33"/>
          <p:cNvSpPr/>
          <p:nvPr/>
        </p:nvSpPr>
        <p:spPr>
          <a:xfrm>
            <a:off x="2482494" y="5215653"/>
            <a:ext cx="2349988" cy="8469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グループ参加・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作成画面表示</a:t>
            </a:r>
            <a:endParaRPr kumimoji="1" lang="en-US" altLang="ja-JP" dirty="0" smtClean="0"/>
          </a:p>
        </p:txBody>
      </p:sp>
      <p:cxnSp>
        <p:nvCxnSpPr>
          <p:cNvPr id="35" name="直線矢印コネクタ 34"/>
          <p:cNvCxnSpPr>
            <a:stCxn id="34" idx="2"/>
            <a:endCxn id="33" idx="0"/>
          </p:cNvCxnSpPr>
          <p:nvPr/>
        </p:nvCxnSpPr>
        <p:spPr>
          <a:xfrm>
            <a:off x="3657488" y="6062590"/>
            <a:ext cx="1" cy="409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フローチャート: 処理 36"/>
          <p:cNvSpPr/>
          <p:nvPr/>
        </p:nvSpPr>
        <p:spPr>
          <a:xfrm>
            <a:off x="2482494" y="2589417"/>
            <a:ext cx="2349988" cy="8469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グループ名転送</a:t>
            </a:r>
            <a:endParaRPr kumimoji="1" lang="ja-JP" altLang="en-US" dirty="0"/>
          </a:p>
        </p:txBody>
      </p:sp>
      <p:cxnSp>
        <p:nvCxnSpPr>
          <p:cNvPr id="38" name="直線矢印コネクタ 37"/>
          <p:cNvCxnSpPr>
            <a:stCxn id="43" idx="2"/>
            <a:endCxn id="34" idx="0"/>
          </p:cNvCxnSpPr>
          <p:nvPr/>
        </p:nvCxnSpPr>
        <p:spPr>
          <a:xfrm>
            <a:off x="3657488" y="4774384"/>
            <a:ext cx="0" cy="44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stCxn id="37" idx="2"/>
            <a:endCxn id="43" idx="0"/>
          </p:cNvCxnSpPr>
          <p:nvPr/>
        </p:nvCxnSpPr>
        <p:spPr>
          <a:xfrm>
            <a:off x="3657488" y="3436354"/>
            <a:ext cx="0" cy="484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フローチャート: 定義済み処理 42"/>
          <p:cNvSpPr/>
          <p:nvPr/>
        </p:nvSpPr>
        <p:spPr>
          <a:xfrm>
            <a:off x="2482494" y="3920817"/>
            <a:ext cx="2349988" cy="853567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グループ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追加処理</a:t>
            </a:r>
            <a:endParaRPr kumimoji="1" lang="ja-JP" altLang="en-US" dirty="0"/>
          </a:p>
        </p:txBody>
      </p:sp>
      <p:sp>
        <p:nvSpPr>
          <p:cNvPr id="50" name="フローチャート: 処理 49"/>
          <p:cNvSpPr/>
          <p:nvPr/>
        </p:nvSpPr>
        <p:spPr>
          <a:xfrm>
            <a:off x="2482417" y="1167389"/>
            <a:ext cx="2349988" cy="8469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作成ボタン押下判定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350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/>
          <p:cNvSpPr/>
          <p:nvPr/>
        </p:nvSpPr>
        <p:spPr>
          <a:xfrm>
            <a:off x="1692987" y="365909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"/>
          <p:cNvSpPr/>
          <p:nvPr/>
        </p:nvSpPr>
        <p:spPr>
          <a:xfrm>
            <a:off x="1692985" y="6240206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ローチャート: 判断 3"/>
          <p:cNvSpPr/>
          <p:nvPr/>
        </p:nvSpPr>
        <p:spPr>
          <a:xfrm>
            <a:off x="346071" y="1392846"/>
            <a:ext cx="2873829" cy="105591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同じグループ名がない</a:t>
            </a:r>
            <a:endParaRPr kumimoji="1" lang="ja-JP" altLang="en-US" sz="1600" dirty="0"/>
          </a:p>
        </p:txBody>
      </p:sp>
      <p:cxnSp>
        <p:nvCxnSpPr>
          <p:cNvPr id="6" name="直線矢印コネクタ 5"/>
          <p:cNvCxnSpPr>
            <a:stCxn id="2" idx="4"/>
            <a:endCxn id="4" idx="0"/>
          </p:cNvCxnSpPr>
          <p:nvPr/>
        </p:nvCxnSpPr>
        <p:spPr>
          <a:xfrm flipH="1">
            <a:off x="1782986" y="545909"/>
            <a:ext cx="1" cy="846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フローチャート: 処理 7"/>
          <p:cNvSpPr/>
          <p:nvPr/>
        </p:nvSpPr>
        <p:spPr>
          <a:xfrm>
            <a:off x="607991" y="2976716"/>
            <a:ext cx="2349988" cy="8469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グループ追加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>
            <a:stCxn id="4" idx="2"/>
            <a:endCxn id="8" idx="0"/>
          </p:cNvCxnSpPr>
          <p:nvPr/>
        </p:nvCxnSpPr>
        <p:spPr>
          <a:xfrm flipH="1">
            <a:off x="1782985" y="2448760"/>
            <a:ext cx="1" cy="527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endCxn id="22" idx="0"/>
          </p:cNvCxnSpPr>
          <p:nvPr/>
        </p:nvCxnSpPr>
        <p:spPr>
          <a:xfrm>
            <a:off x="1782985" y="3826567"/>
            <a:ext cx="2" cy="659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endCxn id="3" idx="6"/>
          </p:cNvCxnSpPr>
          <p:nvPr/>
        </p:nvCxnSpPr>
        <p:spPr>
          <a:xfrm flipH="1">
            <a:off x="1872984" y="6325496"/>
            <a:ext cx="4287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フローチャート: 処理 35"/>
          <p:cNvSpPr/>
          <p:nvPr/>
        </p:nvSpPr>
        <p:spPr>
          <a:xfrm>
            <a:off x="4993991" y="1497334"/>
            <a:ext cx="2349988" cy="8469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グループ名の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重複エラーを返却</a:t>
            </a:r>
            <a:endParaRPr kumimoji="1" lang="ja-JP" altLang="en-US" dirty="0"/>
          </a:p>
        </p:txBody>
      </p:sp>
      <p:cxnSp>
        <p:nvCxnSpPr>
          <p:cNvPr id="42" name="直線矢印コネクタ 41"/>
          <p:cNvCxnSpPr>
            <a:stCxn id="4" idx="3"/>
            <a:endCxn id="36" idx="1"/>
          </p:cNvCxnSpPr>
          <p:nvPr/>
        </p:nvCxnSpPr>
        <p:spPr>
          <a:xfrm>
            <a:off x="3219900" y="1920803"/>
            <a:ext cx="1774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1782985" y="2478046"/>
            <a:ext cx="56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Yes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3361746" y="1578540"/>
            <a:ext cx="56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No</a:t>
            </a:r>
          </a:p>
        </p:txBody>
      </p:sp>
      <p:sp>
        <p:nvSpPr>
          <p:cNvPr id="46" name="フローチャート: 処理 45"/>
          <p:cNvSpPr/>
          <p:nvPr/>
        </p:nvSpPr>
        <p:spPr>
          <a:xfrm>
            <a:off x="7424231" y="115765"/>
            <a:ext cx="4582886" cy="662249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ja-JP" altLang="en-US" sz="1400" dirty="0" smtClean="0"/>
              <a:t>入力値説明：</a:t>
            </a:r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en-US" altLang="ja-JP" sz="1400" dirty="0" smtClean="0"/>
          </a:p>
          <a:p>
            <a:r>
              <a:rPr lang="ja-JP" altLang="en-US" sz="1400" dirty="0" smtClean="0"/>
              <a:t>出力値説明：</a:t>
            </a:r>
            <a:endParaRPr lang="en-US" altLang="ja-JP" sz="1400" dirty="0" smtClean="0"/>
          </a:p>
          <a:p>
            <a:endParaRPr kumimoji="1" lang="en-US" altLang="ja-JP" sz="1400" dirty="0"/>
          </a:p>
          <a:p>
            <a:endParaRPr kumimoji="1" lang="en-US" altLang="ja-JP" sz="1400" dirty="0" smtClean="0"/>
          </a:p>
          <a:p>
            <a:r>
              <a:rPr lang="ja-JP" altLang="en-US" sz="1400" dirty="0" smtClean="0"/>
              <a:t>処理内容補足：</a:t>
            </a:r>
            <a:endParaRPr lang="en-US" altLang="ja-JP" sz="1400" dirty="0" smtClean="0"/>
          </a:p>
          <a:p>
            <a:endParaRPr kumimoji="1" lang="en-US" altLang="ja-JP" sz="1400" dirty="0"/>
          </a:p>
          <a:p>
            <a:endParaRPr lang="en-US" altLang="ja-JP" sz="1400" dirty="0" smtClean="0"/>
          </a:p>
          <a:p>
            <a:r>
              <a:rPr kumimoji="1" lang="ja-JP" altLang="en-US" sz="1400" dirty="0" smtClean="0"/>
              <a:t>エラー処理：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すでに登録されているグループ名でグループを作成しようとした場合にグループ名の重複のエラーを返す。</a:t>
            </a:r>
            <a:endParaRPr lang="en-US" altLang="ja-JP" sz="1400" dirty="0"/>
          </a:p>
          <a:p>
            <a:endParaRPr kumimoji="1" lang="ja-JP" altLang="en-US" sz="1400" dirty="0"/>
          </a:p>
        </p:txBody>
      </p:sp>
      <p:sp>
        <p:nvSpPr>
          <p:cNvPr id="22" name="フローチャート: 処理 21"/>
          <p:cNvSpPr/>
          <p:nvPr/>
        </p:nvSpPr>
        <p:spPr>
          <a:xfrm>
            <a:off x="607993" y="4485838"/>
            <a:ext cx="2349988" cy="8469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グループ情報を返却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>
            <a:endCxn id="24" idx="0"/>
          </p:cNvCxnSpPr>
          <p:nvPr/>
        </p:nvCxnSpPr>
        <p:spPr>
          <a:xfrm>
            <a:off x="1782987" y="5332775"/>
            <a:ext cx="0" cy="899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36" idx="2"/>
          </p:cNvCxnSpPr>
          <p:nvPr/>
        </p:nvCxnSpPr>
        <p:spPr>
          <a:xfrm>
            <a:off x="6168985" y="2344271"/>
            <a:ext cx="0" cy="3981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32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6694</TotalTime>
  <Words>168</Words>
  <Application>Microsoft Macintosh PowerPoint</Application>
  <PresentationFormat>ワイド画面</PresentationFormat>
  <Paragraphs>69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Calibri</vt:lpstr>
      <vt:lpstr>Calibri Light</vt:lpstr>
      <vt:lpstr>ＭＳ Ｐゴシック</vt:lpstr>
      <vt:lpstr>Yu Gothic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 t</dc:creator>
  <cp:lastModifiedBy>溝渕祐雅</cp:lastModifiedBy>
  <cp:revision>133</cp:revision>
  <dcterms:created xsi:type="dcterms:W3CDTF">2017-11-29T17:00:14Z</dcterms:created>
  <dcterms:modified xsi:type="dcterms:W3CDTF">2017-12-10T08:17:44Z</dcterms:modified>
</cp:coreProperties>
</file>