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4" r:id="rId3"/>
    <p:sldId id="263" r:id="rId4"/>
    <p:sldId id="262" r:id="rId5"/>
    <p:sldId id="261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進捗確認機能処理定義" id="{0EE3C5CF-E9CF-402A-87A5-DE801B60CF10}">
          <p14:sldIdLst>
            <p14:sldId id="257"/>
          </p14:sldIdLst>
        </p14:section>
        <p14:section name="①進捗確認画面遷移処理" id="{9B8B77F0-45B2-44CC-ACA0-666DF109F6BF}">
          <p14:sldIdLst>
            <p14:sldId id="264"/>
          </p14:sldIdLst>
        </p14:section>
        <p14:section name="③授業形態情報読込処理" id="{69BD3366-FADB-4C56-A94C-D90EC1C60F11}">
          <p14:sldIdLst>
            <p14:sldId id="263"/>
          </p14:sldIdLst>
        </p14:section>
        <p14:section name="④進捗情報読込処理" id="{C35CC4E4-BA64-4058-9B66-5E23A8C597CF}">
          <p14:sldIdLst>
            <p14:sldId id="262"/>
          </p14:sldIdLst>
        </p14:section>
        <p14:section name="⑤進捗情報更新処理" id="{A243C4C2-3620-4060-AE29-915365C1266E}">
          <p14:sldIdLst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5" autoAdjust="0"/>
    <p:restoredTop sz="94660"/>
  </p:normalViewPr>
  <p:slideViewPr>
    <p:cSldViewPr snapToGrid="0">
      <p:cViewPr varScale="1">
        <p:scale>
          <a:sx n="89" d="100"/>
          <a:sy n="89" d="100"/>
        </p:scale>
        <p:origin x="23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29DC4-7BF8-42D6-AC23-D39D477640C3}" type="datetimeFigureOut">
              <a:rPr kumimoji="1" lang="ja-JP" altLang="en-US" smtClean="0"/>
              <a:t>2017/12/10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7292D-9DF0-44FB-9ADF-00901A47BD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0378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29DC4-7BF8-42D6-AC23-D39D477640C3}" type="datetimeFigureOut">
              <a:rPr kumimoji="1" lang="ja-JP" altLang="en-US" smtClean="0"/>
              <a:t>2017/12/10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7292D-9DF0-44FB-9ADF-00901A47BD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3430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29DC4-7BF8-42D6-AC23-D39D477640C3}" type="datetimeFigureOut">
              <a:rPr kumimoji="1" lang="ja-JP" altLang="en-US" smtClean="0"/>
              <a:t>2017/12/10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7292D-9DF0-44FB-9ADF-00901A47BD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2275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29DC4-7BF8-42D6-AC23-D39D477640C3}" type="datetimeFigureOut">
              <a:rPr kumimoji="1" lang="ja-JP" altLang="en-US" smtClean="0"/>
              <a:t>2017/12/10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7292D-9DF0-44FB-9ADF-00901A47BD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1898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29DC4-7BF8-42D6-AC23-D39D477640C3}" type="datetimeFigureOut">
              <a:rPr kumimoji="1" lang="ja-JP" altLang="en-US" smtClean="0"/>
              <a:t>2017/12/10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7292D-9DF0-44FB-9ADF-00901A47BD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9643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29DC4-7BF8-42D6-AC23-D39D477640C3}" type="datetimeFigureOut">
              <a:rPr kumimoji="1" lang="ja-JP" altLang="en-US" smtClean="0"/>
              <a:t>2017/12/10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7292D-9DF0-44FB-9ADF-00901A47BD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2740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29DC4-7BF8-42D6-AC23-D39D477640C3}" type="datetimeFigureOut">
              <a:rPr kumimoji="1" lang="ja-JP" altLang="en-US" smtClean="0"/>
              <a:t>2017/12/10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7292D-9DF0-44FB-9ADF-00901A47BD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611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29DC4-7BF8-42D6-AC23-D39D477640C3}" type="datetimeFigureOut">
              <a:rPr kumimoji="1" lang="ja-JP" altLang="en-US" smtClean="0"/>
              <a:t>2017/12/10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7292D-9DF0-44FB-9ADF-00901A47BD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3228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29DC4-7BF8-42D6-AC23-D39D477640C3}" type="datetimeFigureOut">
              <a:rPr kumimoji="1" lang="ja-JP" altLang="en-US" smtClean="0"/>
              <a:t>2017/12/10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7292D-9DF0-44FB-9ADF-00901A47BD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2667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29DC4-7BF8-42D6-AC23-D39D477640C3}" type="datetimeFigureOut">
              <a:rPr kumimoji="1" lang="ja-JP" altLang="en-US" smtClean="0"/>
              <a:t>2017/12/10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7292D-9DF0-44FB-9ADF-00901A47BD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2222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29DC4-7BF8-42D6-AC23-D39D477640C3}" type="datetimeFigureOut">
              <a:rPr kumimoji="1" lang="ja-JP" altLang="en-US" smtClean="0"/>
              <a:t>2017/12/10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7292D-9DF0-44FB-9ADF-00901A47BD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3296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829DC4-7BF8-42D6-AC23-D39D477640C3}" type="datetimeFigureOut">
              <a:rPr kumimoji="1" lang="ja-JP" altLang="en-US" smtClean="0"/>
              <a:t>2017/12/10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77292D-9DF0-44FB-9ADF-00901A47BD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8350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正方形/長方形 52"/>
          <p:cNvSpPr/>
          <p:nvPr/>
        </p:nvSpPr>
        <p:spPr>
          <a:xfrm>
            <a:off x="2842614" y="255755"/>
            <a:ext cx="1800000" cy="648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1"/>
          <a:lstStyle/>
          <a:p>
            <a:pPr algn="ctr"/>
            <a:r>
              <a:rPr kumimoji="1" lang="ja-JP" altLang="en-US" sz="1400" dirty="0" smtClean="0">
                <a:latin typeface="+mn-ea"/>
              </a:rPr>
              <a:t>入力受付部</a:t>
            </a:r>
            <a:endParaRPr kumimoji="1" lang="ja-JP" altLang="en-US" sz="1400" dirty="0">
              <a:latin typeface="+mn-ea"/>
            </a:endParaRPr>
          </a:p>
        </p:txBody>
      </p:sp>
      <p:sp>
        <p:nvSpPr>
          <p:cNvPr id="68" name="正方形/長方形 67"/>
          <p:cNvSpPr/>
          <p:nvPr/>
        </p:nvSpPr>
        <p:spPr>
          <a:xfrm>
            <a:off x="8206444" y="249497"/>
            <a:ext cx="1800000" cy="648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1"/>
          <a:lstStyle/>
          <a:p>
            <a:pPr algn="ctr"/>
            <a:r>
              <a:rPr lang="ja-JP" altLang="en-US" sz="1400" dirty="0">
                <a:latin typeface="+mn-ea"/>
              </a:rPr>
              <a:t>進捗</a:t>
            </a:r>
            <a:r>
              <a:rPr kumimoji="1" lang="ja-JP" altLang="en-US" sz="1400" dirty="0" smtClean="0">
                <a:latin typeface="+mn-ea"/>
              </a:rPr>
              <a:t>情報管理部</a:t>
            </a:r>
            <a:endParaRPr kumimoji="1" lang="ja-JP" altLang="en-US" sz="1400" dirty="0">
              <a:latin typeface="+mn-ea"/>
            </a:endParaRPr>
          </a:p>
        </p:txBody>
      </p:sp>
      <p:sp>
        <p:nvSpPr>
          <p:cNvPr id="116" name="正方形/長方形 115"/>
          <p:cNvSpPr/>
          <p:nvPr/>
        </p:nvSpPr>
        <p:spPr>
          <a:xfrm>
            <a:off x="5542614" y="249497"/>
            <a:ext cx="1800000" cy="648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1"/>
          <a:lstStyle/>
          <a:p>
            <a:pPr algn="ctr"/>
            <a:r>
              <a:rPr lang="ja-JP" altLang="en-US" sz="1400" dirty="0">
                <a:latin typeface="+mn-ea"/>
              </a:rPr>
              <a:t>授業</a:t>
            </a:r>
            <a:r>
              <a:rPr kumimoji="1" lang="ja-JP" altLang="en-US" sz="1400" dirty="0" smtClean="0">
                <a:latin typeface="+mn-ea"/>
              </a:rPr>
              <a:t>情報管理部</a:t>
            </a:r>
            <a:endParaRPr kumimoji="1" lang="ja-JP" altLang="en-US" sz="1400" dirty="0">
              <a:latin typeface="+mn-ea"/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142614" y="249497"/>
            <a:ext cx="1800000" cy="648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1"/>
          <a:lstStyle/>
          <a:p>
            <a:pPr algn="ctr"/>
            <a:r>
              <a:rPr kumimoji="1" lang="ja-JP" altLang="en-US" sz="1400" dirty="0" smtClean="0">
                <a:latin typeface="+mn-ea"/>
              </a:rPr>
              <a:t>ユーザ</a:t>
            </a:r>
            <a:endParaRPr kumimoji="1" lang="ja-JP" altLang="en-US" sz="1400" dirty="0">
              <a:latin typeface="+mn-ea"/>
            </a:endParaRPr>
          </a:p>
        </p:txBody>
      </p:sp>
      <p:sp>
        <p:nvSpPr>
          <p:cNvPr id="3" name="円/楕円 2"/>
          <p:cNvSpPr/>
          <p:nvPr/>
        </p:nvSpPr>
        <p:spPr>
          <a:xfrm>
            <a:off x="952614" y="748829"/>
            <a:ext cx="180000" cy="1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円/楕円 3"/>
          <p:cNvSpPr/>
          <p:nvPr/>
        </p:nvSpPr>
        <p:spPr>
          <a:xfrm>
            <a:off x="952614" y="5970976"/>
            <a:ext cx="180000" cy="1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286614" y="1151903"/>
            <a:ext cx="1512000" cy="54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dirty="0"/>
              <a:t>開講</a:t>
            </a:r>
            <a:r>
              <a:rPr kumimoji="1" lang="ja-JP" altLang="en-US" sz="1400" dirty="0" smtClean="0"/>
              <a:t>回選択画面</a:t>
            </a:r>
            <a:endParaRPr kumimoji="1" lang="ja-JP" altLang="en-US" sz="1400" dirty="0"/>
          </a:p>
        </p:txBody>
      </p:sp>
      <p:cxnSp>
        <p:nvCxnSpPr>
          <p:cNvPr id="16" name="直線矢印コネクタ 15"/>
          <p:cNvCxnSpPr>
            <a:stCxn id="3" idx="4"/>
            <a:endCxn id="5" idx="0"/>
          </p:cNvCxnSpPr>
          <p:nvPr/>
        </p:nvCxnSpPr>
        <p:spPr>
          <a:xfrm>
            <a:off x="1042614" y="928829"/>
            <a:ext cx="0" cy="223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角丸四角形 19"/>
          <p:cNvSpPr/>
          <p:nvPr/>
        </p:nvSpPr>
        <p:spPr>
          <a:xfrm>
            <a:off x="286614" y="1914977"/>
            <a:ext cx="1512000" cy="540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/>
              <a:t>開講授業回選択</a:t>
            </a:r>
            <a:endParaRPr kumimoji="1" lang="ja-JP" altLang="en-US" sz="1400" dirty="0"/>
          </a:p>
        </p:txBody>
      </p:sp>
      <p:cxnSp>
        <p:nvCxnSpPr>
          <p:cNvPr id="24" name="直線矢印コネクタ 23"/>
          <p:cNvCxnSpPr>
            <a:stCxn id="5" idx="2"/>
            <a:endCxn id="20" idx="0"/>
          </p:cNvCxnSpPr>
          <p:nvPr/>
        </p:nvCxnSpPr>
        <p:spPr>
          <a:xfrm>
            <a:off x="1042614" y="1691903"/>
            <a:ext cx="0" cy="223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正方形/長方形 26"/>
          <p:cNvSpPr/>
          <p:nvPr/>
        </p:nvSpPr>
        <p:spPr>
          <a:xfrm>
            <a:off x="290206" y="3683928"/>
            <a:ext cx="1512000" cy="54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/>
              <a:t>進捗確認画面</a:t>
            </a:r>
            <a:endParaRPr kumimoji="1" lang="en-US" altLang="ja-JP" sz="1400" dirty="0" smtClean="0"/>
          </a:p>
          <a:p>
            <a:pPr algn="ctr"/>
            <a:r>
              <a:rPr kumimoji="1" lang="ja-JP" altLang="en-US" sz="1400" dirty="0" smtClean="0"/>
              <a:t>表示</a:t>
            </a:r>
            <a:endParaRPr kumimoji="1" lang="ja-JP" altLang="en-US" sz="1400" dirty="0"/>
          </a:p>
        </p:txBody>
      </p:sp>
      <p:sp>
        <p:nvSpPr>
          <p:cNvPr id="34" name="正方形/長方形 33"/>
          <p:cNvSpPr/>
          <p:nvPr/>
        </p:nvSpPr>
        <p:spPr>
          <a:xfrm>
            <a:off x="286614" y="5209352"/>
            <a:ext cx="1512000" cy="54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/>
              <a:t>進捗確認画面</a:t>
            </a:r>
            <a:endParaRPr kumimoji="1" lang="en-US" altLang="ja-JP" sz="1400" dirty="0" smtClean="0"/>
          </a:p>
          <a:p>
            <a:pPr algn="ctr"/>
            <a:r>
              <a:rPr lang="ja-JP" altLang="en-US" sz="1400" dirty="0"/>
              <a:t>再表示</a:t>
            </a:r>
            <a:endParaRPr kumimoji="1" lang="ja-JP" altLang="en-US" sz="1400" dirty="0"/>
          </a:p>
        </p:txBody>
      </p:sp>
      <p:cxnSp>
        <p:nvCxnSpPr>
          <p:cNvPr id="39" name="直線矢印コネクタ 38"/>
          <p:cNvCxnSpPr>
            <a:stCxn id="27" idx="2"/>
          </p:cNvCxnSpPr>
          <p:nvPr/>
        </p:nvCxnSpPr>
        <p:spPr>
          <a:xfrm>
            <a:off x="1046206" y="4223928"/>
            <a:ext cx="0" cy="223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直線矢印コネクタ 50"/>
          <p:cNvCxnSpPr>
            <a:stCxn id="34" idx="2"/>
            <a:endCxn id="4" idx="0"/>
          </p:cNvCxnSpPr>
          <p:nvPr/>
        </p:nvCxnSpPr>
        <p:spPr>
          <a:xfrm>
            <a:off x="1042614" y="5749352"/>
            <a:ext cx="0" cy="221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正方形/長方形 55"/>
          <p:cNvSpPr/>
          <p:nvPr/>
        </p:nvSpPr>
        <p:spPr>
          <a:xfrm>
            <a:off x="2982366" y="2394452"/>
            <a:ext cx="1512000" cy="54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dirty="0"/>
              <a:t>②</a:t>
            </a:r>
            <a:r>
              <a:rPr kumimoji="1" lang="ja-JP" altLang="en-US" sz="1400" dirty="0" smtClean="0"/>
              <a:t>進捗確認画面</a:t>
            </a:r>
            <a:endParaRPr kumimoji="1" lang="en-US" altLang="ja-JP" sz="1400" dirty="0" smtClean="0"/>
          </a:p>
          <a:p>
            <a:pPr algn="ctr"/>
            <a:r>
              <a:rPr kumimoji="1" lang="ja-JP" altLang="en-US" sz="1400" dirty="0" smtClean="0"/>
              <a:t>遷移処理</a:t>
            </a:r>
            <a:endParaRPr kumimoji="1" lang="ja-JP" altLang="en-US" sz="1400" dirty="0"/>
          </a:p>
        </p:txBody>
      </p:sp>
      <p:sp>
        <p:nvSpPr>
          <p:cNvPr id="62" name="正方形/長方形 61"/>
          <p:cNvSpPr/>
          <p:nvPr/>
        </p:nvSpPr>
        <p:spPr>
          <a:xfrm>
            <a:off x="2990841" y="4441638"/>
            <a:ext cx="1512000" cy="5389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/>
              <a:t>⑤</a:t>
            </a:r>
            <a:r>
              <a:rPr kumimoji="1" lang="ja-JP" altLang="en-US" sz="1400" dirty="0" smtClean="0"/>
              <a:t>進捗情報</a:t>
            </a:r>
            <a:endParaRPr kumimoji="1" lang="en-US" altLang="ja-JP" sz="1400" dirty="0" smtClean="0"/>
          </a:p>
          <a:p>
            <a:pPr algn="ctr"/>
            <a:r>
              <a:rPr kumimoji="1" lang="ja-JP" altLang="en-US" sz="1400" dirty="0" smtClean="0"/>
              <a:t>更新処理</a:t>
            </a:r>
            <a:endParaRPr kumimoji="1" lang="ja-JP" altLang="en-US" sz="1400" dirty="0"/>
          </a:p>
        </p:txBody>
      </p:sp>
      <p:sp>
        <p:nvSpPr>
          <p:cNvPr id="71" name="正方形/長方形 70"/>
          <p:cNvSpPr/>
          <p:nvPr/>
        </p:nvSpPr>
        <p:spPr>
          <a:xfrm>
            <a:off x="2982366" y="1677974"/>
            <a:ext cx="1512000" cy="54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dirty="0"/>
              <a:t>①</a:t>
            </a:r>
            <a:r>
              <a:rPr kumimoji="1" lang="ja-JP" altLang="en-US" sz="1400" dirty="0" smtClean="0"/>
              <a:t>開講処理</a:t>
            </a:r>
            <a:endParaRPr kumimoji="1" lang="ja-JP" altLang="en-US" sz="1400" dirty="0"/>
          </a:p>
        </p:txBody>
      </p:sp>
      <p:cxnSp>
        <p:nvCxnSpPr>
          <p:cNvPr id="149" name="直線矢印コネクタ 148"/>
          <p:cNvCxnSpPr/>
          <p:nvPr/>
        </p:nvCxnSpPr>
        <p:spPr>
          <a:xfrm flipV="1">
            <a:off x="1798614" y="2072067"/>
            <a:ext cx="1188000" cy="8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8" name="直線矢印コネクタ 167"/>
          <p:cNvCxnSpPr>
            <a:stCxn id="56" idx="1"/>
            <a:endCxn id="27" idx="0"/>
          </p:cNvCxnSpPr>
          <p:nvPr/>
        </p:nvCxnSpPr>
        <p:spPr>
          <a:xfrm flipH="1">
            <a:off x="1046206" y="2664452"/>
            <a:ext cx="1936160" cy="10194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4" name="直線矢印コネクタ 173"/>
          <p:cNvCxnSpPr>
            <a:endCxn id="34" idx="3"/>
          </p:cNvCxnSpPr>
          <p:nvPr/>
        </p:nvCxnSpPr>
        <p:spPr>
          <a:xfrm flipH="1">
            <a:off x="1798614" y="4839419"/>
            <a:ext cx="1183752" cy="639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6" name="ホームベース 175"/>
          <p:cNvSpPr/>
          <p:nvPr/>
        </p:nvSpPr>
        <p:spPr>
          <a:xfrm>
            <a:off x="1860886" y="1423324"/>
            <a:ext cx="1252495" cy="614778"/>
          </a:xfrm>
          <a:prstGeom prst="homePlat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/>
              <a:t>開講授業回選択情報</a:t>
            </a:r>
            <a:endParaRPr kumimoji="1" lang="ja-JP" altLang="en-US" sz="1400" dirty="0"/>
          </a:p>
        </p:txBody>
      </p:sp>
      <p:cxnSp>
        <p:nvCxnSpPr>
          <p:cNvPr id="190" name="直線矢印コネクタ 189"/>
          <p:cNvCxnSpPr>
            <a:stCxn id="71" idx="2"/>
            <a:endCxn id="56" idx="0"/>
          </p:cNvCxnSpPr>
          <p:nvPr/>
        </p:nvCxnSpPr>
        <p:spPr>
          <a:xfrm>
            <a:off x="3738366" y="2217974"/>
            <a:ext cx="0" cy="176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4" name="直線矢印コネクタ 203"/>
          <p:cNvCxnSpPr>
            <a:stCxn id="40" idx="3"/>
            <a:endCxn id="62" idx="1"/>
          </p:cNvCxnSpPr>
          <p:nvPr/>
        </p:nvCxnSpPr>
        <p:spPr>
          <a:xfrm flipV="1">
            <a:off x="1798614" y="4711095"/>
            <a:ext cx="1192227" cy="6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曲線コネクタ 16"/>
          <p:cNvCxnSpPr>
            <a:stCxn id="27" idx="1"/>
            <a:endCxn id="5" idx="1"/>
          </p:cNvCxnSpPr>
          <p:nvPr/>
        </p:nvCxnSpPr>
        <p:spPr>
          <a:xfrm rot="10800000">
            <a:off x="286614" y="1421904"/>
            <a:ext cx="3592" cy="2532025"/>
          </a:xfrm>
          <a:prstGeom prst="curvedConnector3">
            <a:avLst>
              <a:gd name="adj1" fmla="val 646414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正方形/長方形 117"/>
          <p:cNvSpPr/>
          <p:nvPr/>
        </p:nvSpPr>
        <p:spPr>
          <a:xfrm>
            <a:off x="8350444" y="4440552"/>
            <a:ext cx="1512000" cy="54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/>
              <a:t>④</a:t>
            </a:r>
            <a:r>
              <a:rPr kumimoji="1" lang="ja-JP" altLang="en-US" sz="1400" dirty="0" smtClean="0"/>
              <a:t>進捗情報</a:t>
            </a:r>
            <a:endParaRPr kumimoji="1" lang="en-US" altLang="ja-JP" sz="1400" dirty="0" smtClean="0"/>
          </a:p>
          <a:p>
            <a:pPr algn="ctr"/>
            <a:r>
              <a:rPr lang="ja-JP" altLang="en-US" sz="1400" dirty="0"/>
              <a:t>読込</a:t>
            </a:r>
            <a:r>
              <a:rPr kumimoji="1" lang="ja-JP" altLang="en-US" sz="1400" dirty="0" smtClean="0"/>
              <a:t>処理</a:t>
            </a:r>
            <a:endParaRPr kumimoji="1" lang="ja-JP" altLang="en-US" sz="1400" dirty="0"/>
          </a:p>
        </p:txBody>
      </p:sp>
      <p:cxnSp>
        <p:nvCxnSpPr>
          <p:cNvPr id="120" name="直線矢印コネクタ 119"/>
          <p:cNvCxnSpPr>
            <a:stCxn id="62" idx="3"/>
            <a:endCxn id="118" idx="1"/>
          </p:cNvCxnSpPr>
          <p:nvPr/>
        </p:nvCxnSpPr>
        <p:spPr>
          <a:xfrm flipV="1">
            <a:off x="4502841" y="4710552"/>
            <a:ext cx="3847603" cy="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直線矢印コネクタ 121"/>
          <p:cNvCxnSpPr/>
          <p:nvPr/>
        </p:nvCxnSpPr>
        <p:spPr>
          <a:xfrm flipH="1">
            <a:off x="4502841" y="4860694"/>
            <a:ext cx="38391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直線矢印コネクタ 130"/>
          <p:cNvCxnSpPr/>
          <p:nvPr/>
        </p:nvCxnSpPr>
        <p:spPr>
          <a:xfrm rot="10800000" flipV="1">
            <a:off x="4497958" y="2771953"/>
            <a:ext cx="3852486" cy="11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線矢印コネクタ 6"/>
          <p:cNvCxnSpPr>
            <a:stCxn id="34" idx="0"/>
          </p:cNvCxnSpPr>
          <p:nvPr/>
        </p:nvCxnSpPr>
        <p:spPr>
          <a:xfrm flipV="1">
            <a:off x="1042614" y="4986640"/>
            <a:ext cx="3591" cy="2227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正方形/長方形 71"/>
          <p:cNvSpPr/>
          <p:nvPr/>
        </p:nvSpPr>
        <p:spPr>
          <a:xfrm>
            <a:off x="8350444" y="2394452"/>
            <a:ext cx="1512000" cy="54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/>
              <a:t>④</a:t>
            </a:r>
            <a:r>
              <a:rPr kumimoji="1" lang="ja-JP" altLang="en-US" sz="1400" dirty="0" smtClean="0"/>
              <a:t>進捗情報</a:t>
            </a:r>
            <a:endParaRPr kumimoji="1" lang="en-US" altLang="ja-JP" sz="1400" dirty="0" smtClean="0"/>
          </a:p>
          <a:p>
            <a:pPr algn="ctr"/>
            <a:r>
              <a:rPr lang="ja-JP" altLang="en-US" sz="1400" dirty="0"/>
              <a:t>読込</a:t>
            </a:r>
            <a:r>
              <a:rPr kumimoji="1" lang="ja-JP" altLang="en-US" sz="1400" dirty="0" smtClean="0"/>
              <a:t>処理</a:t>
            </a:r>
            <a:endParaRPr kumimoji="1" lang="ja-JP" altLang="en-US" sz="1400" dirty="0"/>
          </a:p>
        </p:txBody>
      </p:sp>
      <p:sp>
        <p:nvSpPr>
          <p:cNvPr id="89" name="正方形/長方形 88"/>
          <p:cNvSpPr/>
          <p:nvPr/>
        </p:nvSpPr>
        <p:spPr>
          <a:xfrm>
            <a:off x="5680946" y="2130283"/>
            <a:ext cx="1512000" cy="54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dirty="0"/>
              <a:t>③</a:t>
            </a:r>
            <a:r>
              <a:rPr lang="ja-JP" altLang="en-US" sz="1400" dirty="0" smtClean="0"/>
              <a:t>授業形態</a:t>
            </a:r>
            <a:r>
              <a:rPr kumimoji="1" lang="ja-JP" altLang="en-US" sz="1400" dirty="0" smtClean="0"/>
              <a:t>情報</a:t>
            </a:r>
            <a:endParaRPr kumimoji="1" lang="en-US" altLang="ja-JP" sz="1400" dirty="0" smtClean="0"/>
          </a:p>
          <a:p>
            <a:pPr algn="ctr"/>
            <a:r>
              <a:rPr lang="ja-JP" altLang="en-US" sz="1400" dirty="0"/>
              <a:t>読込</a:t>
            </a:r>
            <a:r>
              <a:rPr kumimoji="1" lang="ja-JP" altLang="en-US" sz="1400" dirty="0" smtClean="0"/>
              <a:t>処理</a:t>
            </a:r>
            <a:endParaRPr kumimoji="1" lang="ja-JP" altLang="en-US" sz="1400" dirty="0"/>
          </a:p>
        </p:txBody>
      </p:sp>
      <p:cxnSp>
        <p:nvCxnSpPr>
          <p:cNvPr id="55" name="直線矢印コネクタ 54"/>
          <p:cNvCxnSpPr/>
          <p:nvPr/>
        </p:nvCxnSpPr>
        <p:spPr>
          <a:xfrm rot="10800000" flipH="1">
            <a:off x="7192946" y="2572398"/>
            <a:ext cx="11895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直線矢印コネクタ 58"/>
          <p:cNvCxnSpPr/>
          <p:nvPr/>
        </p:nvCxnSpPr>
        <p:spPr>
          <a:xfrm rot="10800000" flipH="1">
            <a:off x="4487240" y="2572398"/>
            <a:ext cx="1169630" cy="5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角丸四角形 39"/>
          <p:cNvSpPr/>
          <p:nvPr/>
        </p:nvSpPr>
        <p:spPr>
          <a:xfrm>
            <a:off x="286614" y="4447727"/>
            <a:ext cx="1512000" cy="540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/>
              <a:t>更新ボタン押下</a:t>
            </a:r>
            <a:endParaRPr kumimoji="1" lang="ja-JP" altLang="en-US" sz="1400" dirty="0"/>
          </a:p>
        </p:txBody>
      </p:sp>
      <p:sp>
        <p:nvSpPr>
          <p:cNvPr id="46" name="ホームベース 45"/>
          <p:cNvSpPr/>
          <p:nvPr/>
        </p:nvSpPr>
        <p:spPr>
          <a:xfrm>
            <a:off x="4533481" y="1906786"/>
            <a:ext cx="1252495" cy="614778"/>
          </a:xfrm>
          <a:prstGeom prst="homePlat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/>
              <a:t>開講授業回選択情報</a:t>
            </a:r>
            <a:endParaRPr kumimoji="1" lang="ja-JP" altLang="en-US" sz="1400" dirty="0"/>
          </a:p>
        </p:txBody>
      </p:sp>
      <p:sp>
        <p:nvSpPr>
          <p:cNvPr id="38" name="ホームベース 37"/>
          <p:cNvSpPr/>
          <p:nvPr/>
        </p:nvSpPr>
        <p:spPr>
          <a:xfrm>
            <a:off x="7211799" y="1621082"/>
            <a:ext cx="1252495" cy="455180"/>
          </a:xfrm>
          <a:prstGeom prst="homePlat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/>
              <a:t>開講授業回選択情報</a:t>
            </a:r>
            <a:endParaRPr kumimoji="1" lang="ja-JP" altLang="en-US" sz="1400" dirty="0"/>
          </a:p>
        </p:txBody>
      </p:sp>
      <p:sp>
        <p:nvSpPr>
          <p:cNvPr id="205" name="ホームベース 204"/>
          <p:cNvSpPr/>
          <p:nvPr/>
        </p:nvSpPr>
        <p:spPr>
          <a:xfrm>
            <a:off x="7211799" y="2102941"/>
            <a:ext cx="1252495" cy="433423"/>
          </a:xfrm>
          <a:prstGeom prst="homePlat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/>
              <a:t>授業形態</a:t>
            </a:r>
            <a:endParaRPr lang="en-US" altLang="ja-JP" sz="1400" dirty="0" smtClean="0"/>
          </a:p>
          <a:p>
            <a:pPr algn="ctr"/>
            <a:r>
              <a:rPr lang="ja-JP" altLang="en-US" sz="1400" dirty="0" smtClean="0"/>
              <a:t>情報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729280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円/楕円 1"/>
          <p:cNvSpPr/>
          <p:nvPr/>
        </p:nvSpPr>
        <p:spPr>
          <a:xfrm>
            <a:off x="2409715" y="852142"/>
            <a:ext cx="180000" cy="1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円/楕円 2"/>
          <p:cNvSpPr/>
          <p:nvPr/>
        </p:nvSpPr>
        <p:spPr>
          <a:xfrm>
            <a:off x="2409715" y="5954408"/>
            <a:ext cx="180000" cy="1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矢印コネクタ 5"/>
          <p:cNvCxnSpPr>
            <a:stCxn id="2" idx="4"/>
            <a:endCxn id="29" idx="0"/>
          </p:cNvCxnSpPr>
          <p:nvPr/>
        </p:nvCxnSpPr>
        <p:spPr>
          <a:xfrm>
            <a:off x="2499715" y="1032142"/>
            <a:ext cx="0" cy="391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線矢印コネクタ 9"/>
          <p:cNvCxnSpPr>
            <a:stCxn id="29" idx="2"/>
            <a:endCxn id="30" idx="0"/>
          </p:cNvCxnSpPr>
          <p:nvPr/>
        </p:nvCxnSpPr>
        <p:spPr>
          <a:xfrm>
            <a:off x="2499715" y="2134394"/>
            <a:ext cx="0" cy="390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線矢印コネクタ 13"/>
          <p:cNvCxnSpPr>
            <a:stCxn id="31" idx="2"/>
            <a:endCxn id="78" idx="0"/>
          </p:cNvCxnSpPr>
          <p:nvPr/>
        </p:nvCxnSpPr>
        <p:spPr>
          <a:xfrm>
            <a:off x="2499715" y="4336090"/>
            <a:ext cx="0" cy="390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フローチャート: 処理 45"/>
          <p:cNvSpPr/>
          <p:nvPr/>
        </p:nvSpPr>
        <p:spPr>
          <a:xfrm>
            <a:off x="7424231" y="115765"/>
            <a:ext cx="4582886" cy="6622492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kumimoji="1" lang="ja-JP" altLang="en-US" sz="1400" dirty="0" smtClean="0">
                <a:solidFill>
                  <a:srgbClr val="0070C0"/>
                </a:solidFill>
              </a:rPr>
              <a:t>入力値説明：</a:t>
            </a:r>
            <a:endParaRPr kumimoji="1" lang="en-US" altLang="ja-JP" sz="1400" dirty="0" smtClean="0">
              <a:solidFill>
                <a:srgbClr val="0070C0"/>
              </a:solidFill>
            </a:endParaRPr>
          </a:p>
          <a:p>
            <a:endParaRPr lang="en-US" altLang="ja-JP" sz="1400" dirty="0"/>
          </a:p>
          <a:p>
            <a:endParaRPr kumimoji="1" lang="en-US" altLang="ja-JP" sz="1400" dirty="0" smtClean="0"/>
          </a:p>
          <a:p>
            <a:r>
              <a:rPr lang="ja-JP" altLang="en-US" sz="1400" dirty="0" smtClean="0">
                <a:solidFill>
                  <a:srgbClr val="0070C0"/>
                </a:solidFill>
              </a:rPr>
              <a:t>出力値説明：</a:t>
            </a:r>
            <a:endParaRPr lang="en-US" altLang="ja-JP" sz="1400" dirty="0" smtClean="0">
              <a:solidFill>
                <a:srgbClr val="0070C0"/>
              </a:solidFill>
            </a:endParaRPr>
          </a:p>
          <a:p>
            <a:endParaRPr kumimoji="1" lang="en-US" altLang="ja-JP" sz="1400" dirty="0"/>
          </a:p>
          <a:p>
            <a:endParaRPr kumimoji="1" lang="en-US" altLang="ja-JP" sz="1400" dirty="0" smtClean="0"/>
          </a:p>
          <a:p>
            <a:r>
              <a:rPr lang="ja-JP" altLang="en-US" sz="1400" dirty="0" smtClean="0">
                <a:solidFill>
                  <a:srgbClr val="0070C0"/>
                </a:solidFill>
              </a:rPr>
              <a:t>処理内容補足：</a:t>
            </a:r>
            <a:endParaRPr lang="en-US" altLang="ja-JP" sz="1400" dirty="0" smtClean="0">
              <a:solidFill>
                <a:srgbClr val="0070C0"/>
              </a:solidFill>
            </a:endParaRPr>
          </a:p>
          <a:p>
            <a:r>
              <a:rPr kumimoji="1" lang="ja-JP" altLang="en-US" sz="1400" dirty="0" smtClean="0"/>
              <a:t>・進捗確認が必要な授業であるかどうかは、課題テーブルの開講回番号から課題数を求め、課題数が</a:t>
            </a:r>
            <a:r>
              <a:rPr lang="en-US" altLang="ja-JP" sz="1400" dirty="0" smtClean="0"/>
              <a:t>1</a:t>
            </a:r>
            <a:r>
              <a:rPr lang="ja-JP" altLang="en-US" sz="1400" dirty="0" smtClean="0"/>
              <a:t>以上の場合に進捗確認が必要と判定する</a:t>
            </a:r>
            <a:r>
              <a:rPr lang="en-US" altLang="ja-JP" sz="1400" dirty="0" smtClean="0"/>
              <a:t>(</a:t>
            </a:r>
            <a:r>
              <a:rPr lang="ja-JP" altLang="en-US" sz="1400" dirty="0" smtClean="0"/>
              <a:t>課題数が</a:t>
            </a:r>
            <a:r>
              <a:rPr lang="en-US" altLang="ja-JP" sz="1400" dirty="0" smtClean="0"/>
              <a:t>0</a:t>
            </a:r>
            <a:r>
              <a:rPr lang="ja-JP" altLang="en-US" sz="1400" dirty="0" smtClean="0"/>
              <a:t>の場合は進捗確認が不要なため、回答画面へ遷移する</a:t>
            </a:r>
            <a:r>
              <a:rPr lang="en-US" altLang="ja-JP" sz="1400" dirty="0" smtClean="0"/>
              <a:t>)</a:t>
            </a:r>
          </a:p>
          <a:p>
            <a:r>
              <a:rPr kumimoji="1" lang="ja-JP" altLang="en-US" sz="1400" dirty="0" smtClean="0"/>
              <a:t>・課題数は、開講回選択画面を表示する</a:t>
            </a:r>
            <a:r>
              <a:rPr lang="ja-JP" altLang="en-US" sz="1400" dirty="0" smtClean="0"/>
              <a:t>際に保存されている</a:t>
            </a:r>
            <a:endParaRPr lang="en-US" altLang="ja-JP" sz="1400" dirty="0" smtClean="0"/>
          </a:p>
          <a:p>
            <a:r>
              <a:rPr lang="en-US" altLang="ja-JP" sz="1400" dirty="0" smtClean="0"/>
              <a:t>(</a:t>
            </a:r>
            <a:r>
              <a:rPr lang="ja-JP" altLang="en-US" sz="1400" dirty="0" smtClean="0"/>
              <a:t>なお上記の処理は開講機能に含まれているとする</a:t>
            </a:r>
            <a:r>
              <a:rPr lang="en-US" altLang="ja-JP" sz="1400" dirty="0" smtClean="0"/>
              <a:t>)</a:t>
            </a:r>
          </a:p>
          <a:p>
            <a:endParaRPr lang="en-US" altLang="ja-JP" sz="1400" dirty="0" smtClean="0"/>
          </a:p>
          <a:p>
            <a:r>
              <a:rPr kumimoji="1" lang="ja-JP" altLang="en-US" sz="1400" dirty="0" smtClean="0">
                <a:solidFill>
                  <a:srgbClr val="0070C0"/>
                </a:solidFill>
              </a:rPr>
              <a:t>エラー処理：</a:t>
            </a:r>
            <a:endParaRPr kumimoji="1" lang="en-US" altLang="ja-JP" sz="1400" dirty="0" smtClean="0">
              <a:solidFill>
                <a:srgbClr val="0070C0"/>
              </a:solidFill>
            </a:endParaRPr>
          </a:p>
          <a:p>
            <a:endParaRPr lang="en-US" altLang="ja-JP" sz="1400" dirty="0"/>
          </a:p>
          <a:p>
            <a:endParaRPr kumimoji="1" lang="ja-JP" altLang="en-US" sz="1400" dirty="0"/>
          </a:p>
        </p:txBody>
      </p:sp>
      <p:sp>
        <p:nvSpPr>
          <p:cNvPr id="29" name="フローチャート: 定義済み処理 28"/>
          <p:cNvSpPr/>
          <p:nvPr/>
        </p:nvSpPr>
        <p:spPr>
          <a:xfrm>
            <a:off x="1324721" y="1423749"/>
            <a:ext cx="2349988" cy="710645"/>
          </a:xfrm>
          <a:prstGeom prst="flowChartPredefined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/>
              <a:t>開講設定処理</a:t>
            </a:r>
            <a:endParaRPr kumimoji="1" lang="ja-JP" altLang="en-US" sz="1400" dirty="0"/>
          </a:p>
        </p:txBody>
      </p:sp>
      <p:sp>
        <p:nvSpPr>
          <p:cNvPr id="30" name="フローチャート: 定義済み処理 29"/>
          <p:cNvSpPr/>
          <p:nvPr/>
        </p:nvSpPr>
        <p:spPr>
          <a:xfrm>
            <a:off x="1324721" y="2524597"/>
            <a:ext cx="2349988" cy="710645"/>
          </a:xfrm>
          <a:prstGeom prst="flowChartPredefined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/>
              <a:t>授業形態転情報</a:t>
            </a:r>
            <a:endParaRPr kumimoji="1" lang="en-US" altLang="ja-JP" sz="1400" dirty="0" smtClean="0"/>
          </a:p>
          <a:p>
            <a:pPr algn="ctr"/>
            <a:r>
              <a:rPr lang="ja-JP" altLang="en-US" sz="1400" dirty="0"/>
              <a:t>読込</a:t>
            </a:r>
            <a:r>
              <a:rPr kumimoji="1" lang="ja-JP" altLang="en-US" sz="1400" dirty="0" smtClean="0"/>
              <a:t>処理</a:t>
            </a:r>
            <a:endParaRPr kumimoji="1" lang="ja-JP" altLang="en-US" sz="1400" dirty="0"/>
          </a:p>
        </p:txBody>
      </p:sp>
      <p:sp>
        <p:nvSpPr>
          <p:cNvPr id="31" name="フローチャート: 定義済み処理 30"/>
          <p:cNvSpPr/>
          <p:nvPr/>
        </p:nvSpPr>
        <p:spPr>
          <a:xfrm>
            <a:off x="1324721" y="3625445"/>
            <a:ext cx="2349988" cy="710645"/>
          </a:xfrm>
          <a:prstGeom prst="flowChartPredefined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/>
              <a:t>進捗情報読込処理</a:t>
            </a:r>
            <a:endParaRPr kumimoji="1" lang="ja-JP" altLang="en-US" sz="1400" dirty="0"/>
          </a:p>
        </p:txBody>
      </p:sp>
      <p:cxnSp>
        <p:nvCxnSpPr>
          <p:cNvPr id="58" name="直線矢印コネクタ 57"/>
          <p:cNvCxnSpPr>
            <a:stCxn id="30" idx="2"/>
            <a:endCxn id="31" idx="0"/>
          </p:cNvCxnSpPr>
          <p:nvPr/>
        </p:nvCxnSpPr>
        <p:spPr>
          <a:xfrm>
            <a:off x="2499715" y="3235242"/>
            <a:ext cx="0" cy="390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フローチャート: 処理 77"/>
          <p:cNvSpPr/>
          <p:nvPr/>
        </p:nvSpPr>
        <p:spPr>
          <a:xfrm>
            <a:off x="1324721" y="4726293"/>
            <a:ext cx="2349988" cy="710645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/>
              <a:t>進捗</a:t>
            </a:r>
            <a:r>
              <a:rPr lang="ja-JP" altLang="en-US" sz="1400" dirty="0"/>
              <a:t>確認</a:t>
            </a:r>
            <a:r>
              <a:rPr lang="ja-JP" altLang="en-US" sz="1400" dirty="0" smtClean="0"/>
              <a:t>画面を表示</a:t>
            </a:r>
            <a:endParaRPr lang="ja-JP" altLang="en-US" sz="1400" dirty="0"/>
          </a:p>
        </p:txBody>
      </p:sp>
      <p:cxnSp>
        <p:nvCxnSpPr>
          <p:cNvPr id="80" name="直線矢印コネクタ 79"/>
          <p:cNvCxnSpPr>
            <a:stCxn id="78" idx="2"/>
            <a:endCxn id="3" idx="0"/>
          </p:cNvCxnSpPr>
          <p:nvPr/>
        </p:nvCxnSpPr>
        <p:spPr>
          <a:xfrm>
            <a:off x="2499715" y="5436938"/>
            <a:ext cx="0" cy="5174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フローチャート: 判断 3"/>
          <p:cNvSpPr/>
          <p:nvPr/>
        </p:nvSpPr>
        <p:spPr>
          <a:xfrm>
            <a:off x="8097524" y="4378715"/>
            <a:ext cx="3236300" cy="951427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/>
              <a:t>進捗確認が必要な授業であるか</a:t>
            </a:r>
            <a:endParaRPr kumimoji="1" lang="ja-JP" altLang="en-US" sz="1400" dirty="0"/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8033166" y="4044628"/>
            <a:ext cx="566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No</a:t>
            </a: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7499287" y="4045048"/>
            <a:ext cx="566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Yes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96597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円/楕円 1"/>
          <p:cNvSpPr/>
          <p:nvPr/>
        </p:nvSpPr>
        <p:spPr>
          <a:xfrm>
            <a:off x="2269456" y="1179303"/>
            <a:ext cx="180000" cy="1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円/楕円 2"/>
          <p:cNvSpPr/>
          <p:nvPr/>
        </p:nvSpPr>
        <p:spPr>
          <a:xfrm>
            <a:off x="2269457" y="4141762"/>
            <a:ext cx="180000" cy="1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矢印コネクタ 5"/>
          <p:cNvCxnSpPr>
            <a:stCxn id="2" idx="4"/>
            <a:endCxn id="8" idx="0"/>
          </p:cNvCxnSpPr>
          <p:nvPr/>
        </p:nvCxnSpPr>
        <p:spPr>
          <a:xfrm>
            <a:off x="2359456" y="1359303"/>
            <a:ext cx="0" cy="967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フローチャート: 処理 7"/>
          <p:cNvSpPr/>
          <p:nvPr/>
        </p:nvSpPr>
        <p:spPr>
          <a:xfrm>
            <a:off x="1184462" y="2327064"/>
            <a:ext cx="2349988" cy="846937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dirty="0"/>
              <a:t>授業形態</a:t>
            </a:r>
            <a:r>
              <a:rPr kumimoji="1" lang="ja-JP" altLang="en-US" sz="1400" dirty="0" smtClean="0"/>
              <a:t>情報を返却</a:t>
            </a:r>
            <a:endParaRPr kumimoji="1" lang="ja-JP" altLang="en-US" sz="1400" dirty="0"/>
          </a:p>
        </p:txBody>
      </p:sp>
      <p:cxnSp>
        <p:nvCxnSpPr>
          <p:cNvPr id="14" name="直線矢印コネクタ 13"/>
          <p:cNvCxnSpPr>
            <a:stCxn id="8" idx="2"/>
            <a:endCxn id="3" idx="0"/>
          </p:cNvCxnSpPr>
          <p:nvPr/>
        </p:nvCxnSpPr>
        <p:spPr>
          <a:xfrm>
            <a:off x="2359456" y="3174001"/>
            <a:ext cx="1" cy="967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フローチャート: 処理 45"/>
          <p:cNvSpPr/>
          <p:nvPr/>
        </p:nvSpPr>
        <p:spPr>
          <a:xfrm>
            <a:off x="7424231" y="115765"/>
            <a:ext cx="4582886" cy="6622492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kumimoji="1" lang="ja-JP" altLang="en-US" sz="1400" dirty="0" smtClean="0">
                <a:solidFill>
                  <a:srgbClr val="0070C0"/>
                </a:solidFill>
              </a:rPr>
              <a:t>入力値説明：</a:t>
            </a:r>
            <a:endParaRPr kumimoji="1" lang="en-US" altLang="ja-JP" sz="1400" dirty="0" smtClean="0">
              <a:solidFill>
                <a:srgbClr val="0070C0"/>
              </a:solidFill>
            </a:endParaRPr>
          </a:p>
          <a:p>
            <a:r>
              <a:rPr lang="ja-JP" altLang="en-US" sz="1400" dirty="0" smtClean="0"/>
              <a:t>なし</a:t>
            </a:r>
            <a:endParaRPr lang="en-US" altLang="ja-JP" sz="1400" dirty="0"/>
          </a:p>
          <a:p>
            <a:endParaRPr kumimoji="1" lang="en-US" altLang="ja-JP" sz="1400" dirty="0" smtClean="0"/>
          </a:p>
          <a:p>
            <a:r>
              <a:rPr lang="ja-JP" altLang="en-US" sz="1400" dirty="0" smtClean="0">
                <a:solidFill>
                  <a:srgbClr val="0070C0"/>
                </a:solidFill>
              </a:rPr>
              <a:t>出力値説明</a:t>
            </a:r>
            <a:r>
              <a:rPr lang="ja-JP" altLang="en-US" sz="1400" dirty="0" smtClean="0"/>
              <a:t>：</a:t>
            </a:r>
            <a:endParaRPr lang="en-US" altLang="ja-JP" sz="1400" dirty="0" smtClean="0"/>
          </a:p>
          <a:p>
            <a:r>
              <a:rPr lang="ja-JP" altLang="en-US" sz="1400" dirty="0" smtClean="0"/>
              <a:t>授業形態情報</a:t>
            </a:r>
            <a:r>
              <a:rPr lang="en-US" altLang="ja-JP" sz="1400" dirty="0" smtClean="0"/>
              <a:t>(</a:t>
            </a:r>
            <a:r>
              <a:rPr lang="ja-JP" altLang="en-US" sz="1400" dirty="0"/>
              <a:t>開講</a:t>
            </a:r>
            <a:r>
              <a:rPr lang="ja-JP" altLang="en-US" sz="1400" dirty="0" smtClean="0"/>
              <a:t>年度テーブル</a:t>
            </a:r>
            <a:r>
              <a:rPr lang="en-US" altLang="ja-JP" sz="1400" dirty="0"/>
              <a:t>)(</a:t>
            </a:r>
            <a:r>
              <a:rPr lang="ja-JP" altLang="en-US" sz="1400" dirty="0"/>
              <a:t>進捗テーブル</a:t>
            </a:r>
            <a:r>
              <a:rPr lang="ja-JP" altLang="en-US" sz="1400" dirty="0" smtClean="0"/>
              <a:t>の開講回番号から開講回テーブルの開講年度番号を読み、開講年度テーブルから参照する</a:t>
            </a:r>
            <a:r>
              <a:rPr lang="en-US" altLang="ja-JP" sz="1400" dirty="0" smtClean="0"/>
              <a:t>)</a:t>
            </a:r>
          </a:p>
          <a:p>
            <a:endParaRPr kumimoji="1" lang="en-US" altLang="ja-JP" sz="1400" dirty="0" smtClean="0"/>
          </a:p>
          <a:p>
            <a:r>
              <a:rPr lang="ja-JP" altLang="en-US" sz="1400" dirty="0" smtClean="0">
                <a:solidFill>
                  <a:srgbClr val="0070C0"/>
                </a:solidFill>
              </a:rPr>
              <a:t>処理内容補足：</a:t>
            </a:r>
            <a:endParaRPr lang="en-US" altLang="ja-JP" sz="1400" dirty="0" smtClean="0">
              <a:solidFill>
                <a:srgbClr val="0070C0"/>
              </a:solidFill>
            </a:endParaRPr>
          </a:p>
          <a:p>
            <a:r>
              <a:rPr kumimoji="1" lang="ja-JP" altLang="en-US" sz="1400" dirty="0" smtClean="0"/>
              <a:t>・授業形態情報を読み込む</a:t>
            </a:r>
            <a:endParaRPr kumimoji="1" lang="en-US" altLang="ja-JP" sz="1400" dirty="0"/>
          </a:p>
          <a:p>
            <a:endParaRPr lang="en-US" altLang="ja-JP" sz="1400" dirty="0" smtClean="0"/>
          </a:p>
          <a:p>
            <a:r>
              <a:rPr kumimoji="1" lang="ja-JP" altLang="en-US" sz="1400" dirty="0" smtClean="0">
                <a:solidFill>
                  <a:srgbClr val="0070C0"/>
                </a:solidFill>
              </a:rPr>
              <a:t>エラー処理：</a:t>
            </a:r>
            <a:endParaRPr kumimoji="1" lang="en-US" altLang="ja-JP" sz="1400" dirty="0" smtClean="0">
              <a:solidFill>
                <a:srgbClr val="0070C0"/>
              </a:solidFill>
            </a:endParaRPr>
          </a:p>
          <a:p>
            <a:r>
              <a:rPr lang="ja-JP" altLang="en-US" sz="1400" dirty="0"/>
              <a:t>なし</a:t>
            </a:r>
            <a:endParaRPr lang="en-US" altLang="ja-JP" sz="1400" dirty="0"/>
          </a:p>
          <a:p>
            <a:endParaRPr kumimoji="1" lang="en-US" altLang="ja-JP" sz="1400" dirty="0" smtClean="0">
              <a:solidFill>
                <a:srgbClr val="0070C0"/>
              </a:solidFill>
            </a:endParaRPr>
          </a:p>
          <a:p>
            <a:endParaRPr lang="en-US" altLang="ja-JP" sz="1400" dirty="0"/>
          </a:p>
          <a:p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913815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円/楕円 1"/>
          <p:cNvSpPr/>
          <p:nvPr/>
        </p:nvSpPr>
        <p:spPr>
          <a:xfrm>
            <a:off x="2269456" y="1179303"/>
            <a:ext cx="180000" cy="1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円/楕円 2"/>
          <p:cNvSpPr/>
          <p:nvPr/>
        </p:nvSpPr>
        <p:spPr>
          <a:xfrm>
            <a:off x="2269457" y="4141762"/>
            <a:ext cx="180000" cy="1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矢印コネクタ 5"/>
          <p:cNvCxnSpPr>
            <a:stCxn id="2" idx="4"/>
            <a:endCxn id="8" idx="0"/>
          </p:cNvCxnSpPr>
          <p:nvPr/>
        </p:nvCxnSpPr>
        <p:spPr>
          <a:xfrm>
            <a:off x="2359456" y="1359303"/>
            <a:ext cx="0" cy="967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フローチャート: 処理 7"/>
          <p:cNvSpPr/>
          <p:nvPr/>
        </p:nvSpPr>
        <p:spPr>
          <a:xfrm>
            <a:off x="1184462" y="2327064"/>
            <a:ext cx="2349988" cy="846937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 smtClean="0"/>
              <a:t>進捗情報を返却</a:t>
            </a:r>
            <a:endParaRPr kumimoji="1" lang="ja-JP" altLang="en-US" sz="1400"/>
          </a:p>
        </p:txBody>
      </p:sp>
      <p:cxnSp>
        <p:nvCxnSpPr>
          <p:cNvPr id="14" name="直線矢印コネクタ 13"/>
          <p:cNvCxnSpPr>
            <a:stCxn id="8" idx="2"/>
            <a:endCxn id="3" idx="0"/>
          </p:cNvCxnSpPr>
          <p:nvPr/>
        </p:nvCxnSpPr>
        <p:spPr>
          <a:xfrm>
            <a:off x="2359456" y="3174001"/>
            <a:ext cx="1" cy="967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フローチャート: 処理 45"/>
          <p:cNvSpPr/>
          <p:nvPr/>
        </p:nvSpPr>
        <p:spPr>
          <a:xfrm>
            <a:off x="7424231" y="115765"/>
            <a:ext cx="4582886" cy="6622492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kumimoji="1" lang="ja-JP" altLang="en-US" sz="1400" dirty="0" smtClean="0">
                <a:solidFill>
                  <a:srgbClr val="0070C0"/>
                </a:solidFill>
              </a:rPr>
              <a:t>入力値説明：</a:t>
            </a:r>
            <a:endParaRPr kumimoji="1" lang="en-US" altLang="ja-JP" sz="1400" dirty="0" smtClean="0">
              <a:solidFill>
                <a:srgbClr val="0070C0"/>
              </a:solidFill>
            </a:endParaRPr>
          </a:p>
          <a:p>
            <a:r>
              <a:rPr lang="ja-JP" altLang="en-US" sz="1400" smtClean="0"/>
              <a:t>なし</a:t>
            </a:r>
            <a:endParaRPr lang="en-US" altLang="ja-JP" sz="1400" dirty="0"/>
          </a:p>
          <a:p>
            <a:endParaRPr kumimoji="1" lang="en-US" altLang="ja-JP" sz="1400" dirty="0" smtClean="0"/>
          </a:p>
          <a:p>
            <a:r>
              <a:rPr lang="ja-JP" altLang="en-US" sz="1400" dirty="0" smtClean="0">
                <a:solidFill>
                  <a:srgbClr val="0070C0"/>
                </a:solidFill>
              </a:rPr>
              <a:t>出力値説明</a:t>
            </a:r>
            <a:r>
              <a:rPr lang="ja-JP" altLang="en-US" sz="1400" dirty="0" smtClean="0"/>
              <a:t>：</a:t>
            </a:r>
            <a:endParaRPr lang="en-US" altLang="ja-JP" sz="1400" dirty="0" smtClean="0"/>
          </a:p>
          <a:p>
            <a:r>
              <a:rPr lang="ja-JP" altLang="en-US" sz="1400"/>
              <a:t>氏名</a:t>
            </a:r>
            <a:r>
              <a:rPr lang="en-US" altLang="ja-JP" sz="1400"/>
              <a:t>(</a:t>
            </a:r>
            <a:r>
              <a:rPr lang="ja-JP" altLang="en-US" sz="1400"/>
              <a:t>ユーザテーブル</a:t>
            </a:r>
            <a:r>
              <a:rPr lang="en-US" altLang="ja-JP" sz="1400"/>
              <a:t>)(</a:t>
            </a:r>
            <a:r>
              <a:rPr lang="ja-JP" altLang="en-US" sz="1400"/>
              <a:t>進捗テーブルのユーザ番号から</a:t>
            </a:r>
            <a:r>
              <a:rPr lang="en-US" altLang="ja-JP" sz="1400"/>
              <a:t>)</a:t>
            </a:r>
          </a:p>
          <a:p>
            <a:r>
              <a:rPr lang="ja-JP" altLang="en-US" sz="1400"/>
              <a:t>グループ名</a:t>
            </a:r>
            <a:r>
              <a:rPr lang="en-US" altLang="ja-JP" sz="1400"/>
              <a:t>(</a:t>
            </a:r>
            <a:r>
              <a:rPr lang="ja-JP" altLang="en-US" sz="1400"/>
              <a:t>グループテーブル</a:t>
            </a:r>
            <a:r>
              <a:rPr lang="en-US" altLang="ja-JP" sz="1400"/>
              <a:t>)(</a:t>
            </a:r>
            <a:r>
              <a:rPr lang="ja-JP" altLang="en-US" sz="1400"/>
              <a:t>進捗テーブルのグループ番号から</a:t>
            </a:r>
            <a:r>
              <a:rPr lang="en-US" altLang="ja-JP" sz="1400"/>
              <a:t>)</a:t>
            </a:r>
          </a:p>
          <a:p>
            <a:r>
              <a:rPr lang="ja-JP" altLang="en-US" sz="1400"/>
              <a:t>進捗</a:t>
            </a:r>
            <a:r>
              <a:rPr lang="en-US" altLang="ja-JP" sz="1400"/>
              <a:t>(</a:t>
            </a:r>
            <a:r>
              <a:rPr lang="ja-JP" altLang="en-US" sz="1400"/>
              <a:t>進捗テーブル</a:t>
            </a:r>
            <a:r>
              <a:rPr lang="en-US" altLang="ja-JP" sz="1400"/>
              <a:t>)</a:t>
            </a:r>
          </a:p>
          <a:p>
            <a:r>
              <a:rPr lang="ja-JP" altLang="en-US" sz="1400"/>
              <a:t>進捗アイコン</a:t>
            </a:r>
            <a:r>
              <a:rPr lang="en-US" altLang="ja-JP" sz="1400"/>
              <a:t>(</a:t>
            </a:r>
            <a:r>
              <a:rPr lang="ja-JP" altLang="en-US" sz="1400"/>
              <a:t>進捗テーブル</a:t>
            </a:r>
            <a:r>
              <a:rPr lang="en-US" altLang="ja-JP" sz="1400"/>
              <a:t>)</a:t>
            </a:r>
          </a:p>
          <a:p>
            <a:endParaRPr kumimoji="1" lang="en-US" altLang="ja-JP" sz="1400" dirty="0"/>
          </a:p>
          <a:p>
            <a:endParaRPr kumimoji="1" lang="en-US" altLang="ja-JP" sz="1400" dirty="0" smtClean="0"/>
          </a:p>
          <a:p>
            <a:r>
              <a:rPr lang="ja-JP" altLang="en-US" sz="1400" dirty="0" smtClean="0">
                <a:solidFill>
                  <a:srgbClr val="0070C0"/>
                </a:solidFill>
              </a:rPr>
              <a:t>処理内容補足：</a:t>
            </a:r>
            <a:endParaRPr lang="en-US" altLang="ja-JP" sz="1400" dirty="0" smtClean="0">
              <a:solidFill>
                <a:srgbClr val="0070C0"/>
              </a:solidFill>
            </a:endParaRPr>
          </a:p>
          <a:p>
            <a:r>
              <a:rPr kumimoji="1" lang="ja-JP" altLang="en-US" sz="1400" smtClean="0"/>
              <a:t>・進捗情報を読み込む</a:t>
            </a:r>
            <a:endParaRPr kumimoji="1" lang="en-US" altLang="ja-JP" sz="1400" dirty="0"/>
          </a:p>
          <a:p>
            <a:endParaRPr lang="en-US" altLang="ja-JP" sz="1400" dirty="0" smtClean="0"/>
          </a:p>
          <a:p>
            <a:r>
              <a:rPr kumimoji="1" lang="ja-JP" altLang="en-US" sz="1400" dirty="0" smtClean="0">
                <a:solidFill>
                  <a:srgbClr val="0070C0"/>
                </a:solidFill>
              </a:rPr>
              <a:t>エラー</a:t>
            </a:r>
            <a:r>
              <a:rPr kumimoji="1" lang="ja-JP" altLang="en-US" sz="1400" smtClean="0">
                <a:solidFill>
                  <a:srgbClr val="0070C0"/>
                </a:solidFill>
              </a:rPr>
              <a:t>処理：</a:t>
            </a:r>
            <a:endParaRPr kumimoji="1" lang="en-US" altLang="ja-JP" sz="1400" smtClean="0">
              <a:solidFill>
                <a:srgbClr val="0070C0"/>
              </a:solidFill>
            </a:endParaRPr>
          </a:p>
          <a:p>
            <a:r>
              <a:rPr lang="ja-JP" altLang="en-US" sz="1400"/>
              <a:t>なし</a:t>
            </a:r>
            <a:endParaRPr lang="en-US" altLang="ja-JP" sz="1400"/>
          </a:p>
          <a:p>
            <a:endParaRPr kumimoji="1" lang="en-US" altLang="ja-JP" sz="1400" dirty="0" smtClean="0">
              <a:solidFill>
                <a:srgbClr val="0070C0"/>
              </a:solidFill>
            </a:endParaRPr>
          </a:p>
          <a:p>
            <a:endParaRPr lang="en-US" altLang="ja-JP" sz="1400" dirty="0"/>
          </a:p>
          <a:p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044547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円/楕円 1"/>
          <p:cNvSpPr/>
          <p:nvPr/>
        </p:nvSpPr>
        <p:spPr>
          <a:xfrm>
            <a:off x="2269457" y="836594"/>
            <a:ext cx="180000" cy="1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円/楕円 2"/>
          <p:cNvSpPr/>
          <p:nvPr/>
        </p:nvSpPr>
        <p:spPr>
          <a:xfrm>
            <a:off x="2269457" y="5467642"/>
            <a:ext cx="180000" cy="1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矢印コネクタ 5"/>
          <p:cNvCxnSpPr>
            <a:stCxn id="2" idx="4"/>
            <a:endCxn id="15" idx="0"/>
          </p:cNvCxnSpPr>
          <p:nvPr/>
        </p:nvCxnSpPr>
        <p:spPr>
          <a:xfrm>
            <a:off x="2359457" y="1016594"/>
            <a:ext cx="0" cy="7726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フローチャート: 処理 7"/>
          <p:cNvSpPr/>
          <p:nvPr/>
        </p:nvSpPr>
        <p:spPr>
          <a:xfrm>
            <a:off x="1184463" y="3848036"/>
            <a:ext cx="2349988" cy="846937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/>
              <a:t>進捗</a:t>
            </a:r>
            <a:r>
              <a:rPr lang="ja-JP" altLang="en-US" sz="1400" dirty="0"/>
              <a:t>確認</a:t>
            </a:r>
            <a:r>
              <a:rPr lang="ja-JP" altLang="en-US" sz="1400" dirty="0" smtClean="0"/>
              <a:t>画面を表示</a:t>
            </a:r>
            <a:endParaRPr lang="ja-JP" altLang="en-US" sz="1400" dirty="0"/>
          </a:p>
        </p:txBody>
      </p:sp>
      <p:cxnSp>
        <p:nvCxnSpPr>
          <p:cNvPr id="10" name="直線矢印コネクタ 9"/>
          <p:cNvCxnSpPr>
            <a:stCxn id="21" idx="2"/>
            <a:endCxn id="8" idx="0"/>
          </p:cNvCxnSpPr>
          <p:nvPr/>
        </p:nvCxnSpPr>
        <p:spPr>
          <a:xfrm>
            <a:off x="2359457" y="3561503"/>
            <a:ext cx="0" cy="286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線矢印コネクタ 13"/>
          <p:cNvCxnSpPr>
            <a:stCxn id="8" idx="2"/>
            <a:endCxn id="3" idx="0"/>
          </p:cNvCxnSpPr>
          <p:nvPr/>
        </p:nvCxnSpPr>
        <p:spPr>
          <a:xfrm>
            <a:off x="2359457" y="4694973"/>
            <a:ext cx="0" cy="7726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線矢印コネクタ 41"/>
          <p:cNvCxnSpPr>
            <a:stCxn id="15" idx="2"/>
            <a:endCxn id="21" idx="0"/>
          </p:cNvCxnSpPr>
          <p:nvPr/>
        </p:nvCxnSpPr>
        <p:spPr>
          <a:xfrm>
            <a:off x="2359457" y="2636200"/>
            <a:ext cx="0" cy="312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フローチャート: 処理 45"/>
          <p:cNvSpPr/>
          <p:nvPr/>
        </p:nvSpPr>
        <p:spPr>
          <a:xfrm>
            <a:off x="7424231" y="115765"/>
            <a:ext cx="4582886" cy="6622492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kumimoji="1" lang="ja-JP" altLang="en-US" sz="1400" dirty="0" smtClean="0">
                <a:solidFill>
                  <a:srgbClr val="0070C0"/>
                </a:solidFill>
              </a:rPr>
              <a:t>入力値説明：</a:t>
            </a:r>
            <a:endParaRPr kumimoji="1" lang="en-US" altLang="ja-JP" sz="1400" dirty="0" smtClean="0">
              <a:solidFill>
                <a:srgbClr val="0070C0"/>
              </a:solidFill>
            </a:endParaRPr>
          </a:p>
          <a:p>
            <a:r>
              <a:rPr lang="ja-JP" altLang="en-US" sz="1400" dirty="0" smtClean="0"/>
              <a:t>なし</a:t>
            </a:r>
            <a:endParaRPr lang="en-US" altLang="ja-JP" sz="1400" dirty="0"/>
          </a:p>
          <a:p>
            <a:endParaRPr kumimoji="1" lang="en-US" altLang="ja-JP" sz="1400" dirty="0" smtClean="0"/>
          </a:p>
          <a:p>
            <a:r>
              <a:rPr lang="ja-JP" altLang="en-US" sz="1400" dirty="0" smtClean="0">
                <a:solidFill>
                  <a:srgbClr val="0070C0"/>
                </a:solidFill>
              </a:rPr>
              <a:t>出力値説明：</a:t>
            </a:r>
            <a:endParaRPr lang="en-US" altLang="ja-JP" sz="1400" dirty="0" smtClean="0">
              <a:solidFill>
                <a:srgbClr val="0070C0"/>
              </a:solidFill>
            </a:endParaRPr>
          </a:p>
          <a:p>
            <a:r>
              <a:rPr lang="ja-JP" altLang="en-US" sz="1400" dirty="0"/>
              <a:t>氏名</a:t>
            </a:r>
            <a:r>
              <a:rPr lang="en-US" altLang="ja-JP" sz="1400" dirty="0"/>
              <a:t>(</a:t>
            </a:r>
            <a:r>
              <a:rPr lang="ja-JP" altLang="en-US" sz="1400" dirty="0"/>
              <a:t>ユーザテーブル</a:t>
            </a:r>
            <a:r>
              <a:rPr lang="en-US" altLang="ja-JP" sz="1400" dirty="0"/>
              <a:t>)(</a:t>
            </a:r>
            <a:r>
              <a:rPr lang="ja-JP" altLang="en-US" sz="1400" dirty="0"/>
              <a:t>進捗テーブルのユーザ番号から</a:t>
            </a:r>
            <a:r>
              <a:rPr lang="en-US" altLang="ja-JP" sz="1400" dirty="0"/>
              <a:t>)</a:t>
            </a:r>
          </a:p>
          <a:p>
            <a:r>
              <a:rPr lang="ja-JP" altLang="en-US" sz="1400" dirty="0"/>
              <a:t>グループ名</a:t>
            </a:r>
            <a:r>
              <a:rPr lang="en-US" altLang="ja-JP" sz="1400" dirty="0"/>
              <a:t>(</a:t>
            </a:r>
            <a:r>
              <a:rPr lang="ja-JP" altLang="en-US" sz="1400" dirty="0"/>
              <a:t>グループテーブル</a:t>
            </a:r>
            <a:r>
              <a:rPr lang="en-US" altLang="ja-JP" sz="1400" dirty="0"/>
              <a:t>)(</a:t>
            </a:r>
            <a:r>
              <a:rPr lang="ja-JP" altLang="en-US" sz="1400" dirty="0"/>
              <a:t>進捗テーブルのグループ番号から</a:t>
            </a:r>
            <a:r>
              <a:rPr lang="en-US" altLang="ja-JP" sz="1400" dirty="0"/>
              <a:t>)</a:t>
            </a:r>
          </a:p>
          <a:p>
            <a:r>
              <a:rPr lang="ja-JP" altLang="en-US" sz="1400" dirty="0"/>
              <a:t>進捗</a:t>
            </a:r>
            <a:r>
              <a:rPr lang="en-US" altLang="ja-JP" sz="1400" dirty="0"/>
              <a:t>(</a:t>
            </a:r>
            <a:r>
              <a:rPr lang="ja-JP" altLang="en-US" sz="1400" dirty="0"/>
              <a:t>進捗テーブル</a:t>
            </a:r>
            <a:r>
              <a:rPr lang="en-US" altLang="ja-JP" sz="1400" dirty="0"/>
              <a:t>)</a:t>
            </a:r>
          </a:p>
          <a:p>
            <a:r>
              <a:rPr lang="ja-JP" altLang="en-US" sz="1400" dirty="0"/>
              <a:t>進捗アイコン</a:t>
            </a:r>
            <a:r>
              <a:rPr lang="en-US" altLang="ja-JP" sz="1400" dirty="0"/>
              <a:t>(</a:t>
            </a:r>
            <a:r>
              <a:rPr lang="ja-JP" altLang="en-US" sz="1400" dirty="0"/>
              <a:t>進捗テーブル</a:t>
            </a:r>
            <a:r>
              <a:rPr lang="en-US" altLang="ja-JP" sz="1400" dirty="0"/>
              <a:t>)</a:t>
            </a:r>
          </a:p>
          <a:p>
            <a:endParaRPr kumimoji="1" lang="en-US" altLang="ja-JP" sz="1400" dirty="0"/>
          </a:p>
          <a:p>
            <a:endParaRPr kumimoji="1" lang="en-US" altLang="ja-JP" sz="1400" dirty="0" smtClean="0"/>
          </a:p>
          <a:p>
            <a:r>
              <a:rPr lang="ja-JP" altLang="en-US" sz="1400" dirty="0" smtClean="0">
                <a:solidFill>
                  <a:srgbClr val="0070C0"/>
                </a:solidFill>
              </a:rPr>
              <a:t>処理内容補足：</a:t>
            </a:r>
            <a:endParaRPr lang="en-US" altLang="ja-JP" sz="1400" dirty="0" smtClean="0">
              <a:solidFill>
                <a:srgbClr val="0070C0"/>
              </a:solidFill>
            </a:endParaRPr>
          </a:p>
          <a:p>
            <a:r>
              <a:rPr lang="ja-JP" altLang="en-US" sz="1400" dirty="0" smtClean="0"/>
              <a:t>・学生から進捗情報が送信された後、更新ボタンが押下されたとき、その時点　お進捗情報を読み込み、更新された情報を画面に反映させて再度進捗確認画面を表示</a:t>
            </a:r>
            <a:endParaRPr kumimoji="1" lang="en-US" altLang="ja-JP" sz="1400" dirty="0"/>
          </a:p>
          <a:p>
            <a:endParaRPr lang="en-US" altLang="ja-JP" sz="1400" dirty="0" smtClean="0"/>
          </a:p>
          <a:p>
            <a:r>
              <a:rPr kumimoji="1" lang="ja-JP" altLang="en-US" sz="1400" dirty="0" smtClean="0">
                <a:solidFill>
                  <a:srgbClr val="0070C0"/>
                </a:solidFill>
              </a:rPr>
              <a:t>エラー処理：</a:t>
            </a:r>
            <a:endParaRPr kumimoji="1" lang="en-US" altLang="ja-JP" sz="1400" dirty="0" smtClean="0">
              <a:solidFill>
                <a:srgbClr val="0070C0"/>
              </a:solidFill>
            </a:endParaRPr>
          </a:p>
          <a:p>
            <a:r>
              <a:rPr lang="ja-JP" altLang="en-US" sz="1400" dirty="0" smtClean="0"/>
              <a:t>なし</a:t>
            </a:r>
            <a:endParaRPr lang="en-US" altLang="ja-JP" sz="1400" dirty="0"/>
          </a:p>
          <a:p>
            <a:endParaRPr kumimoji="1" lang="ja-JP" altLang="en-US" sz="1400" dirty="0"/>
          </a:p>
        </p:txBody>
      </p:sp>
      <p:sp>
        <p:nvSpPr>
          <p:cNvPr id="15" name="フローチャート: 処理 14"/>
          <p:cNvSpPr/>
          <p:nvPr/>
        </p:nvSpPr>
        <p:spPr>
          <a:xfrm>
            <a:off x="1184463" y="1789263"/>
            <a:ext cx="2349988" cy="846937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/>
              <a:t>更新ボタン押下判定</a:t>
            </a:r>
            <a:endParaRPr kumimoji="1" lang="ja-JP" altLang="en-US" sz="1400" dirty="0"/>
          </a:p>
        </p:txBody>
      </p:sp>
      <p:sp>
        <p:nvSpPr>
          <p:cNvPr id="21" name="フローチャート: 定義済み処理 20"/>
          <p:cNvSpPr/>
          <p:nvPr/>
        </p:nvSpPr>
        <p:spPr>
          <a:xfrm>
            <a:off x="1184463" y="2948855"/>
            <a:ext cx="2349988" cy="612648"/>
          </a:xfrm>
          <a:prstGeom prst="flowChartPredefined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/>
              <a:t>進捗</a:t>
            </a:r>
            <a:r>
              <a:rPr kumimoji="1" lang="ja-JP" altLang="en-US" sz="1400" smtClean="0"/>
              <a:t>情報読込処理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763584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5282</TotalTime>
  <Words>395</Words>
  <Application>Microsoft Office PowerPoint</Application>
  <PresentationFormat>ワイド画面</PresentationFormat>
  <Paragraphs>95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0" baseType="lpstr">
      <vt:lpstr>ＭＳ Ｐゴシック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 t</dc:creator>
  <cp:lastModifiedBy>y t</cp:lastModifiedBy>
  <cp:revision>86</cp:revision>
  <dcterms:created xsi:type="dcterms:W3CDTF">2017-11-29T17:00:14Z</dcterms:created>
  <dcterms:modified xsi:type="dcterms:W3CDTF">2017-12-10T06:56:01Z</dcterms:modified>
</cp:coreProperties>
</file>