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確認機能処理定義" id="{0EE3C5CF-E9CF-402A-87A5-DE801B60CF10}">
          <p14:sldIdLst>
            <p14:sldId id="257"/>
          </p14:sldIdLst>
        </p14:section>
        <p14:section name="①進捗確認画面遷移処理" id="{9B8B77F0-45B2-44CC-ACA0-666DF109F6BF}">
          <p14:sldIdLst>
            <p14:sldId id="264"/>
          </p14:sldIdLst>
        </p14:section>
        <p14:section name="③授業形態情報読込処理" id="{69BD3366-FADB-4C56-A94C-D90EC1C60F11}">
          <p14:sldIdLst>
            <p14:sldId id="263"/>
          </p14:sldIdLst>
        </p14:section>
        <p14:section name="④進捗情報読込処理" id="{C35CC4E4-BA64-4058-9B66-5E23A8C597CF}">
          <p14:sldIdLst>
            <p14:sldId id="262"/>
          </p14:sldIdLst>
        </p14:section>
        <p14:section name="⑤進捗情報更新処理" id="{A243C4C2-3620-4060-AE29-915365C1266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8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2842614" y="255755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8206444" y="24949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>
                <a:latin typeface="+mn-ea"/>
              </a:rPr>
              <a:t>進捗</a:t>
            </a:r>
            <a:r>
              <a:rPr kumimoji="1" lang="ja-JP" altLang="en-US" sz="1400" dirty="0" smtClean="0">
                <a:latin typeface="+mn-ea"/>
              </a:rPr>
              <a:t>情報管理部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5542614" y="24949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>
                <a:latin typeface="+mn-ea"/>
              </a:rPr>
              <a:t>授業</a:t>
            </a:r>
            <a:r>
              <a:rPr kumimoji="1" lang="ja-JP" altLang="en-US" sz="1400" dirty="0" smtClean="0">
                <a:latin typeface="+mn-ea"/>
              </a:rPr>
              <a:t>情報管理部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42614" y="249497"/>
            <a:ext cx="1800000" cy="64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ユーザ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952614" y="74882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952614" y="5970976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6614" y="1151903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開講</a:t>
            </a:r>
            <a:r>
              <a:rPr kumimoji="1" lang="ja-JP" altLang="en-US" sz="1400" dirty="0" smtClean="0"/>
              <a:t>回選択画面</a:t>
            </a:r>
            <a:endParaRPr kumimoji="1" lang="ja-JP" altLang="en-US" sz="1400" dirty="0"/>
          </a:p>
        </p:txBody>
      </p:sp>
      <p:cxnSp>
        <p:nvCxnSpPr>
          <p:cNvPr id="16" name="直線矢印コネクタ 15"/>
          <p:cNvCxnSpPr>
            <a:stCxn id="3" idx="4"/>
            <a:endCxn id="5" idx="0"/>
          </p:cNvCxnSpPr>
          <p:nvPr/>
        </p:nvCxnSpPr>
        <p:spPr>
          <a:xfrm>
            <a:off x="1042614" y="928829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286614" y="1914977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開講授業回選択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stCxn id="5" idx="2"/>
            <a:endCxn id="20" idx="0"/>
          </p:cNvCxnSpPr>
          <p:nvPr/>
        </p:nvCxnSpPr>
        <p:spPr>
          <a:xfrm>
            <a:off x="1042614" y="1691903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90206" y="3683928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進捗確認画面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表示</a:t>
            </a:r>
            <a:endParaRPr kumimoji="1" lang="ja-JP" altLang="en-US" sz="14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86614" y="520935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進捗確認画面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再表示</a:t>
            </a:r>
            <a:endParaRPr kumimoji="1" lang="ja-JP" altLang="en-US" sz="1400" dirty="0"/>
          </a:p>
        </p:txBody>
      </p:sp>
      <p:cxnSp>
        <p:nvCxnSpPr>
          <p:cNvPr id="39" name="直線矢印コネクタ 38"/>
          <p:cNvCxnSpPr>
            <a:stCxn id="27" idx="2"/>
          </p:cNvCxnSpPr>
          <p:nvPr/>
        </p:nvCxnSpPr>
        <p:spPr>
          <a:xfrm>
            <a:off x="1046206" y="4223928"/>
            <a:ext cx="0" cy="2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34" idx="2"/>
            <a:endCxn id="4" idx="0"/>
          </p:cNvCxnSpPr>
          <p:nvPr/>
        </p:nvCxnSpPr>
        <p:spPr>
          <a:xfrm>
            <a:off x="1042614" y="5749352"/>
            <a:ext cx="0" cy="22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2982366" y="239445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②</a:t>
            </a:r>
            <a:r>
              <a:rPr kumimoji="1" lang="ja-JP" altLang="en-US" sz="1400" dirty="0" smtClean="0"/>
              <a:t>進捗確認画面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遷移処理</a:t>
            </a:r>
            <a:endParaRPr kumimoji="1" lang="ja-JP" altLang="en-US" sz="1400" dirty="0"/>
          </a:p>
        </p:txBody>
      </p:sp>
      <p:sp>
        <p:nvSpPr>
          <p:cNvPr id="62" name="正方形/長方形 61"/>
          <p:cNvSpPr/>
          <p:nvPr/>
        </p:nvSpPr>
        <p:spPr>
          <a:xfrm>
            <a:off x="2990841" y="4441638"/>
            <a:ext cx="1512000" cy="538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⑤</a:t>
            </a:r>
            <a:r>
              <a:rPr kumimoji="1" lang="ja-JP" altLang="en-US" sz="1400" dirty="0" smtClean="0"/>
              <a:t>進捗情報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更新処理</a:t>
            </a:r>
            <a:endParaRPr kumimoji="1" lang="ja-JP" altLang="en-US" sz="1400" dirty="0"/>
          </a:p>
        </p:txBody>
      </p:sp>
      <p:sp>
        <p:nvSpPr>
          <p:cNvPr id="71" name="正方形/長方形 70"/>
          <p:cNvSpPr/>
          <p:nvPr/>
        </p:nvSpPr>
        <p:spPr>
          <a:xfrm>
            <a:off x="2982366" y="1677974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①</a:t>
            </a:r>
            <a:r>
              <a:rPr kumimoji="1" lang="ja-JP" altLang="en-US" sz="1400" dirty="0" smtClean="0"/>
              <a:t>開講処理</a:t>
            </a:r>
            <a:endParaRPr kumimoji="1" lang="ja-JP" altLang="en-US" sz="1400" dirty="0"/>
          </a:p>
        </p:txBody>
      </p:sp>
      <p:cxnSp>
        <p:nvCxnSpPr>
          <p:cNvPr id="149" name="直線矢印コネクタ 148"/>
          <p:cNvCxnSpPr/>
          <p:nvPr/>
        </p:nvCxnSpPr>
        <p:spPr>
          <a:xfrm flipV="1">
            <a:off x="1798614" y="2072067"/>
            <a:ext cx="1188000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56" idx="1"/>
            <a:endCxn id="27" idx="0"/>
          </p:cNvCxnSpPr>
          <p:nvPr/>
        </p:nvCxnSpPr>
        <p:spPr>
          <a:xfrm flipH="1">
            <a:off x="1046206" y="2664452"/>
            <a:ext cx="1936160" cy="10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endCxn id="34" idx="3"/>
          </p:cNvCxnSpPr>
          <p:nvPr/>
        </p:nvCxnSpPr>
        <p:spPr>
          <a:xfrm flipH="1">
            <a:off x="1798614" y="4839419"/>
            <a:ext cx="1183752" cy="63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ホームベース 175"/>
          <p:cNvSpPr/>
          <p:nvPr/>
        </p:nvSpPr>
        <p:spPr>
          <a:xfrm>
            <a:off x="1860886" y="1423324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開講授業回選択情報</a:t>
            </a:r>
            <a:endParaRPr kumimoji="1" lang="ja-JP" altLang="en-US" sz="1400" dirty="0"/>
          </a:p>
        </p:txBody>
      </p:sp>
      <p:cxnSp>
        <p:nvCxnSpPr>
          <p:cNvPr id="190" name="直線矢印コネクタ 189"/>
          <p:cNvCxnSpPr>
            <a:stCxn id="71" idx="2"/>
            <a:endCxn id="56" idx="0"/>
          </p:cNvCxnSpPr>
          <p:nvPr/>
        </p:nvCxnSpPr>
        <p:spPr>
          <a:xfrm>
            <a:off x="3738366" y="2217974"/>
            <a:ext cx="0" cy="17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矢印コネクタ 203"/>
          <p:cNvCxnSpPr>
            <a:stCxn id="40" idx="3"/>
            <a:endCxn id="62" idx="1"/>
          </p:cNvCxnSpPr>
          <p:nvPr/>
        </p:nvCxnSpPr>
        <p:spPr>
          <a:xfrm flipV="1">
            <a:off x="1798614" y="4711095"/>
            <a:ext cx="1192227" cy="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ホームベース 204"/>
          <p:cNvSpPr/>
          <p:nvPr/>
        </p:nvSpPr>
        <p:spPr>
          <a:xfrm>
            <a:off x="7249614" y="1910585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開講授業</a:t>
            </a:r>
            <a:r>
              <a:rPr kumimoji="1" lang="ja-JP" altLang="en-US" sz="1200" dirty="0" smtClean="0"/>
              <a:t>回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選択情報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授業形態情報</a:t>
            </a:r>
            <a:endParaRPr kumimoji="1" lang="ja-JP" altLang="en-US" sz="1200" dirty="0"/>
          </a:p>
        </p:txBody>
      </p:sp>
      <p:cxnSp>
        <p:nvCxnSpPr>
          <p:cNvPr id="17" name="曲線コネクタ 16"/>
          <p:cNvCxnSpPr>
            <a:stCxn id="27" idx="1"/>
            <a:endCxn id="5" idx="1"/>
          </p:cNvCxnSpPr>
          <p:nvPr/>
        </p:nvCxnSpPr>
        <p:spPr>
          <a:xfrm rot="10800000">
            <a:off x="286614" y="1421904"/>
            <a:ext cx="3592" cy="2532025"/>
          </a:xfrm>
          <a:prstGeom prst="curvedConnector3">
            <a:avLst>
              <a:gd name="adj1" fmla="val 64641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8350444" y="444055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④</a:t>
            </a:r>
            <a:r>
              <a:rPr kumimoji="1" lang="ja-JP" altLang="en-US" sz="1400" dirty="0" smtClean="0"/>
              <a:t>進捗情報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読込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cxnSp>
        <p:nvCxnSpPr>
          <p:cNvPr id="120" name="直線矢印コネクタ 119"/>
          <p:cNvCxnSpPr>
            <a:stCxn id="62" idx="3"/>
            <a:endCxn id="118" idx="1"/>
          </p:cNvCxnSpPr>
          <p:nvPr/>
        </p:nvCxnSpPr>
        <p:spPr>
          <a:xfrm flipV="1">
            <a:off x="4502841" y="4710552"/>
            <a:ext cx="3847603" cy="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flipH="1">
            <a:off x="4502841" y="4860694"/>
            <a:ext cx="3839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rot="10800000" flipV="1">
            <a:off x="4497958" y="2771953"/>
            <a:ext cx="3852486" cy="1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4" idx="0"/>
          </p:cNvCxnSpPr>
          <p:nvPr/>
        </p:nvCxnSpPr>
        <p:spPr>
          <a:xfrm flipV="1">
            <a:off x="1042614" y="4986640"/>
            <a:ext cx="3591" cy="22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8350444" y="239445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④</a:t>
            </a:r>
            <a:r>
              <a:rPr kumimoji="1" lang="ja-JP" altLang="en-US" sz="1400" dirty="0" smtClean="0"/>
              <a:t>進捗情報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読込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sp>
        <p:nvSpPr>
          <p:cNvPr id="89" name="正方形/長方形 88"/>
          <p:cNvSpPr/>
          <p:nvPr/>
        </p:nvSpPr>
        <p:spPr>
          <a:xfrm>
            <a:off x="5680946" y="2130283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③</a:t>
            </a:r>
            <a:r>
              <a:rPr lang="ja-JP" altLang="en-US" sz="1400" dirty="0" smtClean="0"/>
              <a:t>授業形態</a:t>
            </a:r>
            <a:r>
              <a:rPr kumimoji="1" lang="ja-JP" altLang="en-US" sz="1400" dirty="0" smtClean="0"/>
              <a:t>情報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読込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cxnSp>
        <p:nvCxnSpPr>
          <p:cNvPr id="55" name="直線矢印コネクタ 54"/>
          <p:cNvCxnSpPr/>
          <p:nvPr/>
        </p:nvCxnSpPr>
        <p:spPr>
          <a:xfrm rot="10800000" flipH="1">
            <a:off x="7192946" y="2572398"/>
            <a:ext cx="118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rot="10800000" flipH="1">
            <a:off x="4487240" y="2572398"/>
            <a:ext cx="1169630" cy="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>
            <a:off x="286614" y="4447727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更新ボタン押下</a:t>
            </a:r>
            <a:endParaRPr kumimoji="1" lang="ja-JP" altLang="en-US" sz="1400" dirty="0"/>
          </a:p>
        </p:txBody>
      </p:sp>
      <p:sp>
        <p:nvSpPr>
          <p:cNvPr id="46" name="ホームベース 45"/>
          <p:cNvSpPr/>
          <p:nvPr/>
        </p:nvSpPr>
        <p:spPr>
          <a:xfrm>
            <a:off x="4533481" y="1906786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開講授業回選択情報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92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409715" y="852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409715" y="59544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29" idx="0"/>
          </p:cNvCxnSpPr>
          <p:nvPr/>
        </p:nvCxnSpPr>
        <p:spPr>
          <a:xfrm>
            <a:off x="2499715" y="1032142"/>
            <a:ext cx="0" cy="39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29" idx="2"/>
            <a:endCxn id="30" idx="0"/>
          </p:cNvCxnSpPr>
          <p:nvPr/>
        </p:nvCxnSpPr>
        <p:spPr>
          <a:xfrm>
            <a:off x="2499715" y="2134394"/>
            <a:ext cx="0" cy="3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1" idx="2"/>
            <a:endCxn id="78" idx="0"/>
          </p:cNvCxnSpPr>
          <p:nvPr/>
        </p:nvCxnSpPr>
        <p:spPr>
          <a:xfrm>
            <a:off x="2499715" y="4336090"/>
            <a:ext cx="0" cy="3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kumimoji="1" lang="ja-JP" altLang="en-US" sz="1400" dirty="0" smtClean="0"/>
              <a:t>・進捗確認が必要な授業であるかどうかは、課題テーブルの開講回番号から課題数を求め、課題数が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以上の場合に進捗確認が必要と判定する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課題数が</a:t>
            </a:r>
            <a:r>
              <a:rPr lang="en-US" altLang="ja-JP" sz="1400" dirty="0" smtClean="0"/>
              <a:t>0</a:t>
            </a:r>
            <a:r>
              <a:rPr lang="ja-JP" altLang="en-US" sz="1400" dirty="0" smtClean="0"/>
              <a:t>の場合は進捗確認が不要なため、回答画面へ遷移する</a:t>
            </a:r>
            <a:r>
              <a:rPr lang="en-US" altLang="ja-JP" sz="1400" dirty="0" smtClean="0"/>
              <a:t>)</a:t>
            </a:r>
          </a:p>
          <a:p>
            <a:r>
              <a:rPr kumimoji="1" lang="ja-JP" altLang="en-US" sz="1400" dirty="0" smtClean="0"/>
              <a:t>・課題数は、開講回選択画面を表示する</a:t>
            </a:r>
            <a:r>
              <a:rPr lang="ja-JP" altLang="en-US" sz="1400" dirty="0" smtClean="0"/>
              <a:t>際に保存されて</a:t>
            </a:r>
            <a:r>
              <a:rPr lang="ja-JP" altLang="en-US" sz="1400" dirty="0" smtClean="0"/>
              <a:t>いる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なお上記の処理は開講機能に含まれているとする</a:t>
            </a:r>
            <a:r>
              <a:rPr lang="en-US" altLang="ja-JP" sz="1400" dirty="0" smtClean="0"/>
              <a:t>)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エラー処理：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29" name="フローチャート: 定義済み処理 28"/>
          <p:cNvSpPr/>
          <p:nvPr/>
        </p:nvSpPr>
        <p:spPr>
          <a:xfrm>
            <a:off x="1324721" y="1423749"/>
            <a:ext cx="2349988" cy="71064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開講設定処理</a:t>
            </a:r>
            <a:endParaRPr kumimoji="1" lang="ja-JP" altLang="en-US" sz="1400" dirty="0"/>
          </a:p>
        </p:txBody>
      </p:sp>
      <p:sp>
        <p:nvSpPr>
          <p:cNvPr id="30" name="フローチャート: 定義済み処理 29"/>
          <p:cNvSpPr/>
          <p:nvPr/>
        </p:nvSpPr>
        <p:spPr>
          <a:xfrm>
            <a:off x="1324721" y="2524597"/>
            <a:ext cx="2349988" cy="71064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授業形態転情報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読込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sp>
        <p:nvSpPr>
          <p:cNvPr id="31" name="フローチャート: 定義済み処理 30"/>
          <p:cNvSpPr/>
          <p:nvPr/>
        </p:nvSpPr>
        <p:spPr>
          <a:xfrm>
            <a:off x="1324721" y="3625445"/>
            <a:ext cx="2349988" cy="71064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進捗情報読込処理</a:t>
            </a:r>
            <a:endParaRPr kumimoji="1" lang="ja-JP" altLang="en-US" sz="1400" dirty="0"/>
          </a:p>
        </p:txBody>
      </p:sp>
      <p:cxnSp>
        <p:nvCxnSpPr>
          <p:cNvPr id="58" name="直線矢印コネクタ 57"/>
          <p:cNvCxnSpPr>
            <a:stCxn id="30" idx="2"/>
            <a:endCxn id="31" idx="0"/>
          </p:cNvCxnSpPr>
          <p:nvPr/>
        </p:nvCxnSpPr>
        <p:spPr>
          <a:xfrm>
            <a:off x="2499715" y="3235242"/>
            <a:ext cx="0" cy="3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フローチャート: 処理 77"/>
          <p:cNvSpPr/>
          <p:nvPr/>
        </p:nvSpPr>
        <p:spPr>
          <a:xfrm>
            <a:off x="1324721" y="4726293"/>
            <a:ext cx="2349988" cy="7106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進捗</a:t>
            </a:r>
            <a:r>
              <a:rPr lang="ja-JP" altLang="en-US" sz="1400" dirty="0"/>
              <a:t>確認</a:t>
            </a:r>
            <a:r>
              <a:rPr lang="ja-JP" altLang="en-US" sz="1400" dirty="0" smtClean="0"/>
              <a:t>画面を表示</a:t>
            </a:r>
            <a:endParaRPr lang="ja-JP" altLang="en-US" sz="1400" dirty="0"/>
          </a:p>
        </p:txBody>
      </p:sp>
      <p:cxnSp>
        <p:nvCxnSpPr>
          <p:cNvPr id="80" name="直線矢印コネクタ 79"/>
          <p:cNvCxnSpPr>
            <a:stCxn id="78" idx="2"/>
            <a:endCxn id="3" idx="0"/>
          </p:cNvCxnSpPr>
          <p:nvPr/>
        </p:nvCxnSpPr>
        <p:spPr>
          <a:xfrm>
            <a:off x="2499715" y="5436938"/>
            <a:ext cx="0" cy="51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フローチャート: 判断 3"/>
          <p:cNvSpPr/>
          <p:nvPr/>
        </p:nvSpPr>
        <p:spPr>
          <a:xfrm>
            <a:off x="8097524" y="4378715"/>
            <a:ext cx="3236300" cy="9514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進捗確認が必要な授業であるか</a:t>
            </a:r>
            <a:endParaRPr kumimoji="1" lang="ja-JP" altLang="en-US" sz="1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033166" y="4044628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499287" y="4045048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65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6" y="117930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41417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8" idx="0"/>
          </p:cNvCxnSpPr>
          <p:nvPr/>
        </p:nvCxnSpPr>
        <p:spPr>
          <a:xfrm>
            <a:off x="2359456" y="1359303"/>
            <a:ext cx="0" cy="9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84462" y="2327064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授業形態</a:t>
            </a:r>
            <a:r>
              <a:rPr kumimoji="1" lang="ja-JP" altLang="en-US" sz="1400" dirty="0" smtClean="0"/>
              <a:t>情報を返却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59456" y="3174001"/>
            <a:ext cx="1" cy="9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</a:t>
            </a:r>
            <a:r>
              <a:rPr lang="ja-JP" altLang="en-US" sz="1400" dirty="0" smtClean="0"/>
              <a:t>：</a:t>
            </a:r>
            <a:endParaRPr lang="en-US" altLang="ja-JP" sz="1400" dirty="0" smtClean="0"/>
          </a:p>
          <a:p>
            <a:r>
              <a:rPr lang="ja-JP" altLang="en-US" sz="1400" dirty="0" smtClean="0"/>
              <a:t>授業形態情報</a:t>
            </a:r>
            <a:r>
              <a:rPr lang="en-US" altLang="ja-JP" sz="1400" dirty="0" smtClean="0"/>
              <a:t>(</a:t>
            </a:r>
            <a:r>
              <a:rPr lang="ja-JP" altLang="en-US" sz="1400" dirty="0"/>
              <a:t>開講</a:t>
            </a:r>
            <a:r>
              <a:rPr lang="ja-JP" altLang="en-US" sz="1400" dirty="0" smtClean="0"/>
              <a:t>年度テーブル</a:t>
            </a:r>
            <a:r>
              <a:rPr lang="en-US" altLang="ja-JP" sz="1400" dirty="0"/>
              <a:t>)(</a:t>
            </a:r>
            <a:r>
              <a:rPr lang="ja-JP" altLang="en-US" sz="1400" dirty="0"/>
              <a:t>進捗テーブル</a:t>
            </a:r>
            <a:r>
              <a:rPr lang="ja-JP" altLang="en-US" sz="1400" dirty="0" smtClean="0"/>
              <a:t>の開講回番号から開講回テーブルの開講年度番号を読み、開講年度テーブルから参照する</a:t>
            </a:r>
            <a:r>
              <a:rPr lang="en-US" altLang="ja-JP" sz="1400" dirty="0" smtClean="0"/>
              <a:t>)</a:t>
            </a:r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kumimoji="1" lang="ja-JP" altLang="en-US" sz="1400" dirty="0" smtClean="0"/>
              <a:t>・授業形態情報を読み込む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エラー処理：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/>
              <a:t>なし</a:t>
            </a:r>
            <a:endParaRPr lang="en-US" altLang="ja-JP" sz="1400" dirty="0"/>
          </a:p>
          <a:p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38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6" y="117930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41417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8" idx="0"/>
          </p:cNvCxnSpPr>
          <p:nvPr/>
        </p:nvCxnSpPr>
        <p:spPr>
          <a:xfrm>
            <a:off x="2359456" y="1359303"/>
            <a:ext cx="0" cy="9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84462" y="2327064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/>
              <a:t>進捗情報を返却</a:t>
            </a:r>
            <a:endParaRPr kumimoji="1" lang="ja-JP" altLang="en-US" sz="1400"/>
          </a:p>
        </p:txBody>
      </p: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59456" y="3174001"/>
            <a:ext cx="1" cy="9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smtClean="0"/>
              <a:t>なし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</a:t>
            </a:r>
            <a:r>
              <a:rPr lang="ja-JP" altLang="en-US" sz="1400" dirty="0" smtClean="0"/>
              <a:t>：</a:t>
            </a:r>
            <a:endParaRPr lang="en-US" altLang="ja-JP" sz="1400" dirty="0" smtClean="0"/>
          </a:p>
          <a:p>
            <a:r>
              <a:rPr lang="ja-JP" altLang="en-US" sz="1400"/>
              <a:t>氏名</a:t>
            </a:r>
            <a:r>
              <a:rPr lang="en-US" altLang="ja-JP" sz="1400"/>
              <a:t>(</a:t>
            </a:r>
            <a:r>
              <a:rPr lang="ja-JP" altLang="en-US" sz="1400"/>
              <a:t>ユーザテーブル</a:t>
            </a:r>
            <a:r>
              <a:rPr lang="en-US" altLang="ja-JP" sz="1400"/>
              <a:t>)(</a:t>
            </a:r>
            <a:r>
              <a:rPr lang="ja-JP" altLang="en-US" sz="1400"/>
              <a:t>進捗テーブルのユーザ番号から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グループ名</a:t>
            </a:r>
            <a:r>
              <a:rPr lang="en-US" altLang="ja-JP" sz="1400"/>
              <a:t>(</a:t>
            </a:r>
            <a:r>
              <a:rPr lang="ja-JP" altLang="en-US" sz="1400"/>
              <a:t>グループテーブル</a:t>
            </a:r>
            <a:r>
              <a:rPr lang="en-US" altLang="ja-JP" sz="1400"/>
              <a:t>)(</a:t>
            </a:r>
            <a:r>
              <a:rPr lang="ja-JP" altLang="en-US" sz="1400"/>
              <a:t>進捗テーブルのグループ番号から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進捗</a:t>
            </a:r>
            <a:r>
              <a:rPr lang="en-US" altLang="ja-JP" sz="1400"/>
              <a:t>(</a:t>
            </a:r>
            <a:r>
              <a:rPr lang="ja-JP" altLang="en-US" sz="1400"/>
              <a:t>進捗テーブル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進捗アイコン</a:t>
            </a:r>
            <a:r>
              <a:rPr lang="en-US" altLang="ja-JP" sz="1400"/>
              <a:t>(</a:t>
            </a:r>
            <a:r>
              <a:rPr lang="ja-JP" altLang="en-US" sz="1400"/>
              <a:t>進捗テーブル</a:t>
            </a:r>
            <a:r>
              <a:rPr lang="en-US" altLang="ja-JP" sz="1400"/>
              <a:t>)</a:t>
            </a:r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kumimoji="1" lang="ja-JP" altLang="en-US" sz="1400" smtClean="0"/>
              <a:t>・進捗情報を読み込む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</a:t>
            </a:r>
            <a:r>
              <a:rPr kumimoji="1" lang="ja-JP" altLang="en-US" sz="1400" smtClean="0">
                <a:solidFill>
                  <a:srgbClr val="0070C0"/>
                </a:solidFill>
              </a:rPr>
              <a:t>処理：</a:t>
            </a:r>
            <a:endParaRPr kumimoji="1" lang="en-US" altLang="ja-JP" sz="1400" smtClean="0">
              <a:solidFill>
                <a:srgbClr val="0070C0"/>
              </a:solidFill>
            </a:endParaRPr>
          </a:p>
          <a:p>
            <a:r>
              <a:rPr lang="ja-JP" altLang="en-US" sz="1400"/>
              <a:t>なし</a:t>
            </a:r>
            <a:endParaRPr lang="en-US" altLang="ja-JP" sz="1400"/>
          </a:p>
          <a:p>
            <a:endParaRPr kumimoji="1" lang="en-US" altLang="ja-JP" sz="1400" dirty="0" smtClean="0">
              <a:solidFill>
                <a:srgbClr val="0070C0"/>
              </a:solidFill>
            </a:endParaRPr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5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7" y="83659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54676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15" idx="0"/>
          </p:cNvCxnSpPr>
          <p:nvPr/>
        </p:nvCxnSpPr>
        <p:spPr>
          <a:xfrm>
            <a:off x="2359457" y="1016594"/>
            <a:ext cx="0" cy="77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84463" y="3848036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進捗</a:t>
            </a:r>
            <a:r>
              <a:rPr lang="ja-JP" altLang="en-US" sz="1400" dirty="0"/>
              <a:t>確認</a:t>
            </a:r>
            <a:r>
              <a:rPr lang="ja-JP" altLang="en-US" sz="1400" dirty="0" smtClean="0"/>
              <a:t>画面</a:t>
            </a:r>
            <a:r>
              <a:rPr lang="ja-JP" altLang="en-US" sz="1400" dirty="0" smtClean="0"/>
              <a:t>を表示</a:t>
            </a:r>
            <a:endParaRPr lang="ja-JP" altLang="en-US" sz="1400" dirty="0"/>
          </a:p>
        </p:txBody>
      </p:sp>
      <p:cxnSp>
        <p:nvCxnSpPr>
          <p:cNvPr id="10" name="直線矢印コネクタ 9"/>
          <p:cNvCxnSpPr>
            <a:stCxn id="21" idx="2"/>
            <a:endCxn id="8" idx="0"/>
          </p:cNvCxnSpPr>
          <p:nvPr/>
        </p:nvCxnSpPr>
        <p:spPr>
          <a:xfrm>
            <a:off x="2359457" y="3561503"/>
            <a:ext cx="0" cy="28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59457" y="4694973"/>
            <a:ext cx="0" cy="77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5" idx="2"/>
            <a:endCxn id="21" idx="0"/>
          </p:cNvCxnSpPr>
          <p:nvPr/>
        </p:nvCxnSpPr>
        <p:spPr>
          <a:xfrm>
            <a:off x="2359457" y="2636200"/>
            <a:ext cx="0" cy="3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入力値説明：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出力値説明：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/>
              <a:t>氏名</a:t>
            </a:r>
            <a:r>
              <a:rPr lang="en-US" altLang="ja-JP" sz="1400" dirty="0"/>
              <a:t>(</a:t>
            </a:r>
            <a:r>
              <a:rPr lang="ja-JP" altLang="en-US" sz="1400" dirty="0"/>
              <a:t>ユーザテーブル</a:t>
            </a:r>
            <a:r>
              <a:rPr lang="en-US" altLang="ja-JP" sz="1400" dirty="0"/>
              <a:t>)(</a:t>
            </a:r>
            <a:r>
              <a:rPr lang="ja-JP" altLang="en-US" sz="1400" dirty="0"/>
              <a:t>進捗テーブルのユーザ番号から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グループ名</a:t>
            </a:r>
            <a:r>
              <a:rPr lang="en-US" altLang="ja-JP" sz="1400" dirty="0"/>
              <a:t>(</a:t>
            </a:r>
            <a:r>
              <a:rPr lang="ja-JP" altLang="en-US" sz="1400" dirty="0"/>
              <a:t>グループテーブル</a:t>
            </a:r>
            <a:r>
              <a:rPr lang="en-US" altLang="ja-JP" sz="1400" dirty="0"/>
              <a:t>)(</a:t>
            </a:r>
            <a:r>
              <a:rPr lang="ja-JP" altLang="en-US" sz="1400" dirty="0"/>
              <a:t>進捗テーブルのグループ番号から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進捗</a:t>
            </a:r>
            <a:r>
              <a:rPr lang="en-US" altLang="ja-JP" sz="1400" dirty="0"/>
              <a:t>(</a:t>
            </a:r>
            <a:r>
              <a:rPr lang="ja-JP" altLang="en-US" sz="1400" dirty="0"/>
              <a:t>進捗テーブル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進捗アイコン</a:t>
            </a:r>
            <a:r>
              <a:rPr lang="en-US" altLang="ja-JP" sz="1400" dirty="0"/>
              <a:t>(</a:t>
            </a:r>
            <a:r>
              <a:rPr lang="ja-JP" altLang="en-US" sz="1400" dirty="0"/>
              <a:t>進捗テーブル</a:t>
            </a:r>
            <a:r>
              <a:rPr lang="en-US" altLang="ja-JP" sz="1400" dirty="0"/>
              <a:t>)</a:t>
            </a:r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>
                <a:solidFill>
                  <a:srgbClr val="0070C0"/>
                </a:solidFill>
              </a:rPr>
              <a:t>処理内容補足：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・学生から進捗情報が送信された後</a:t>
            </a:r>
            <a:r>
              <a:rPr lang="ja-JP" altLang="en-US" sz="1400" dirty="0" smtClean="0"/>
              <a:t>、更新ボタンが押下されたとき、その時点　お進捗</a:t>
            </a:r>
            <a:r>
              <a:rPr lang="ja-JP" altLang="en-US" sz="1400" dirty="0" smtClean="0"/>
              <a:t>情報を読み込み、更新された情報を画面に反映させて再度進捗確認画面を表示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エラー処理：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1184463" y="1789263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更新ボタン押下判定</a:t>
            </a:r>
            <a:endParaRPr kumimoji="1" lang="ja-JP" altLang="en-US" sz="1400" dirty="0"/>
          </a:p>
        </p:txBody>
      </p:sp>
      <p:sp>
        <p:nvSpPr>
          <p:cNvPr id="21" name="フローチャート: 定義済み処理 20"/>
          <p:cNvSpPr/>
          <p:nvPr/>
        </p:nvSpPr>
        <p:spPr>
          <a:xfrm>
            <a:off x="1184463" y="2948855"/>
            <a:ext cx="2349988" cy="612648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進捗</a:t>
            </a:r>
            <a:r>
              <a:rPr kumimoji="1" lang="ja-JP" altLang="en-US" sz="1400" smtClean="0"/>
              <a:t>情報読込処理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35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395</Words>
  <Application>Microsoft Office PowerPoint</Application>
  <PresentationFormat>ワイド画面</PresentationFormat>
  <Paragraphs>95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t</dc:creator>
  <cp:lastModifiedBy>y t</cp:lastModifiedBy>
  <cp:revision>85</cp:revision>
  <dcterms:created xsi:type="dcterms:W3CDTF">2017-11-29T17:00:14Z</dcterms:created>
  <dcterms:modified xsi:type="dcterms:W3CDTF">2017-12-10T06:10:41Z</dcterms:modified>
</cp:coreProperties>
</file>