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4" r:id="rId7"/>
    <p:sldId id="268" r:id="rId8"/>
    <p:sldId id="271" r:id="rId9"/>
    <p:sldId id="273" r:id="rId10"/>
    <p:sldId id="265" r:id="rId11"/>
    <p:sldId id="270" r:id="rId12"/>
    <p:sldId id="266" r:id="rId13"/>
    <p:sldId id="277" r:id="rId14"/>
    <p:sldId id="278" r:id="rId15"/>
    <p:sldId id="27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DB9"/>
    <a:srgbClr val="C07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0204-2BCE-4851-A631-B68EEF67385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5956-1ABF-4178-AEEA-7C1CE50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5956-1ABF-4178-AEEA-7C1CE503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024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2606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501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99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3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368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4465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774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72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69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Название и содержа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58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652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3FCF-BDEE-454A-AC33-DC1A02183E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CD77-EE1F-4ADA-BD18-4932D9406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LOK-2023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Кивлинас О. Л.</a:t>
            </a:r>
          </a:p>
          <a:p>
            <a:r>
              <a:rPr lang="ru-RU" dirty="0" smtClean="0"/>
              <a:t>ФИТ, ПОИТ,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58008" y="289248"/>
            <a:ext cx="7696200" cy="9841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операции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24563"/>
            <a:ext cx="3498979" cy="16727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600" dirty="0" smtClean="0">
                <a:latin typeface="Consolas" panose="020B0609020204030204" pitchFamily="49" charset="0"/>
              </a:rPr>
              <a:t>a | b</a:t>
            </a:r>
          </a:p>
          <a:p>
            <a:pPr algn="ctr"/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суммирование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181602" y="4366850"/>
            <a:ext cx="3498979" cy="1551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smtClean="0">
                <a:latin typeface="Consolas" panose="020B0609020204030204" pitchFamily="49" charset="0"/>
              </a:rPr>
              <a:t>a &amp; b</a:t>
            </a:r>
          </a:p>
          <a:p>
            <a:pPr algn="ctr"/>
            <a:r>
              <a:rPr lang="ru-RU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огическое умножение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204718" y="3676758"/>
            <a:ext cx="3498979" cy="1197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smtClean="0">
                <a:latin typeface="Consolas" panose="020B0609020204030204" pitchFamily="49" charset="0"/>
              </a:rPr>
              <a:t>~a</a:t>
            </a:r>
          </a:p>
          <a:p>
            <a:pPr algn="ctr"/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не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Скругленная соединительная линия 13"/>
          <p:cNvCxnSpPr>
            <a:stCxn id="2" idx="2"/>
            <a:endCxn id="5" idx="0"/>
          </p:cNvCxnSpPr>
          <p:nvPr/>
        </p:nvCxnSpPr>
        <p:spPr>
          <a:xfrm rot="16200000" flipH="1">
            <a:off x="6701992" y="424541"/>
            <a:ext cx="2403317" cy="4101115"/>
          </a:xfrm>
          <a:prstGeom prst="curvedConnector3">
            <a:avLst>
              <a:gd name="adj1" fmla="val 6905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 rot="5400000">
            <a:off x="3674829" y="683000"/>
            <a:ext cx="1551122" cy="2732003"/>
          </a:xfrm>
          <a:prstGeom prst="curvedConnector3">
            <a:avLst>
              <a:gd name="adj1" fmla="val 21727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2" idx="2"/>
            <a:endCxn id="4" idx="0"/>
          </p:cNvCxnSpPr>
          <p:nvPr/>
        </p:nvCxnSpPr>
        <p:spPr>
          <a:xfrm rot="16200000" flipH="1">
            <a:off x="4971896" y="2407653"/>
            <a:ext cx="3093409" cy="824984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19594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581" y="3848876"/>
            <a:ext cx="9739668" cy="1142814"/>
          </a:xfrm>
        </p:spPr>
        <p:txBody>
          <a:bodyPr>
            <a:noAutofit/>
          </a:bodyPr>
          <a:lstStyle/>
          <a:p>
            <a:pPr algn="r"/>
            <a:r>
              <a:rPr lang="ru-RU" sz="6000" dirty="0" smtClean="0"/>
              <a:t>Дополнительные возможности языка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24573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8540" y="373225"/>
            <a:ext cx="11271378" cy="11428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Дополнительные операторы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02373"/>
              </p:ext>
            </p:extLst>
          </p:nvPr>
        </p:nvGraphicFramePr>
        <p:xfrm>
          <a:off x="1899298" y="2052735"/>
          <a:ext cx="9204131" cy="417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970">
                  <a:extLst>
                    <a:ext uri="{9D8B030D-6E8A-4147-A177-3AD203B41FA5}">
                      <a16:colId xmlns:a16="http://schemas.microsoft.com/office/drawing/2014/main" val="2663912343"/>
                    </a:ext>
                  </a:extLst>
                </a:gridCol>
                <a:gridCol w="6153161">
                  <a:extLst>
                    <a:ext uri="{9D8B030D-6E8A-4147-A177-3AD203B41FA5}">
                      <a16:colId xmlns:a16="http://schemas.microsoft.com/office/drawing/2014/main" val="2733251814"/>
                    </a:ext>
                  </a:extLst>
                </a:gridCol>
              </a:tblGrid>
              <a:tr h="879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ru-RU" sz="3300" b="1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b="1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присваивание</a:t>
                      </a:r>
                      <a:endParaRPr lang="en-US" sz="2000" b="1" kern="1200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</a:rPr>
                        <a:t> is </a:t>
                      </a:r>
                      <a:r>
                        <a:rPr lang="en-US" sz="32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</a:rPr>
                        <a:t> = 5;</a:t>
                      </a:r>
                      <a:endParaRPr lang="en-US" sz="3200" dirty="0" smtClean="0">
                        <a:latin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97341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b="1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неявная инициализация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3200" b="1" kern="1200" baseline="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=&gt; 23;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891698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b="1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условный</a:t>
                      </a:r>
                      <a:endParaRPr lang="en-US" sz="2000" b="1" kern="1200" baseline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</a:t>
                      </a:r>
                      <a:r>
                        <a:rPr lang="en-US" sz="3200" b="1" kern="1200" baseline="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b) ? {…}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42056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b="1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оператор цикла</a:t>
                      </a:r>
                      <a:endParaRPr lang="en-US" sz="2000" b="1" kern="1200" baseline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17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6469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8964" y="143381"/>
            <a:ext cx="9647853" cy="114281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Оператор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88193"/>
            <a:ext cx="4806982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проверка на принадлежность к определённому типу данных</a:t>
            </a:r>
            <a:endParaRPr lang="en-US" sz="2400" b="1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6196" y="1286194"/>
            <a:ext cx="5850293" cy="5528573"/>
          </a:xfrm>
          <a:noFill/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b="1" dirty="0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a </a:t>
            </a: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8800" b="1" dirty="0">
                <a:latin typeface="Consolas" panose="020B0609020204030204" pitchFamily="49" charset="0"/>
              </a:rPr>
              <a:t> .23;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(</a:t>
            </a:r>
            <a:r>
              <a:rPr lang="en-US" sz="8800" b="1" dirty="0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8800" b="1" dirty="0">
                <a:latin typeface="Consolas" panose="020B0609020204030204" pitchFamily="49" charset="0"/>
              </a:rPr>
              <a:t> </a:t>
            </a:r>
            <a:r>
              <a:rPr lang="en-US" sz="8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en-US" sz="8800" b="1" dirty="0" smtClean="0">
                <a:latin typeface="Consolas" panose="020B0609020204030204" pitchFamily="49" charset="0"/>
              </a:rPr>
              <a:t> </a:t>
            </a:r>
            <a:r>
              <a:rPr lang="en-US" sz="8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US" sz="8800" b="1" dirty="0">
                <a:latin typeface="Consolas" panose="020B0609020204030204" pitchFamily="49" charset="0"/>
              </a:rPr>
              <a:t>) ?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</a:t>
            </a:r>
            <a:r>
              <a:rPr lang="en-US" sz="8800" b="1" dirty="0">
                <a:solidFill>
                  <a:srgbClr val="002060"/>
                </a:solidFill>
                <a:latin typeface="Consolas" panose="020B0609020204030204" pitchFamily="49" charset="0"/>
              </a:rPr>
              <a:t>Truth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{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      console(`A </a:t>
            </a:r>
            <a:r>
              <a:rPr lang="ru-RU" sz="8800" b="1" dirty="0">
                <a:latin typeface="Consolas" panose="020B0609020204030204" pitchFamily="49" charset="0"/>
              </a:rPr>
              <a:t>это целочисленный тип</a:t>
            </a:r>
            <a:r>
              <a:rPr lang="en-US" sz="8800" b="1" dirty="0">
                <a:latin typeface="Consolas" panose="020B0609020204030204" pitchFamily="49" charset="0"/>
              </a:rPr>
              <a:t>`);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</a:t>
            </a:r>
            <a:r>
              <a:rPr lang="en-US" sz="8800" b="1" dirty="0">
                <a:solidFill>
                  <a:srgbClr val="002060"/>
                </a:solidFill>
                <a:latin typeface="Consolas" panose="020B0609020204030204" pitchFamily="49" charset="0"/>
              </a:rPr>
              <a:t>Lie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{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      console(`</a:t>
            </a:r>
            <a:r>
              <a:rPr lang="ru-RU" sz="8800" b="1" dirty="0">
                <a:latin typeface="Consolas" panose="020B0609020204030204" pitchFamily="49" charset="0"/>
              </a:rPr>
              <a:t>А это не целочисленный тип</a:t>
            </a:r>
            <a:r>
              <a:rPr lang="en-US" sz="8800" b="1" dirty="0">
                <a:latin typeface="Consolas" panose="020B0609020204030204" pitchFamily="49" charset="0"/>
              </a:rPr>
              <a:t>`);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68964" y="4622358"/>
            <a:ext cx="5159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is 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тип данных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) ?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36318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8964" y="143381"/>
            <a:ext cx="9647853" cy="114281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95527" y="1136904"/>
            <a:ext cx="5850293" cy="5528573"/>
          </a:xfrm>
          <a:noFill/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ru-RU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Начало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main</a:t>
            </a:r>
            <a:endParaRPr lang="ru-RU" sz="22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 *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 Объявление </a:t>
            </a:r>
            <a:r>
              <a:rPr lang="en-US" sz="22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 </a:t>
            </a:r>
            <a:r>
              <a:rPr lang="ru-RU" sz="22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и</a:t>
            </a:r>
            <a:r>
              <a:rPr lang="en-US" sz="22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b</a:t>
            </a:r>
            <a:endParaRPr lang="en-US" sz="22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latin typeface="Consolas" panose="020B0609020204030204" pitchFamily="49" charset="0"/>
              </a:rPr>
              <a:t>a =&gt; 3;</a:t>
            </a:r>
          </a:p>
          <a:p>
            <a:pPr algn="l">
              <a:lnSpc>
                <a:spcPct val="7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      b =&gt; a;</a:t>
            </a:r>
          </a:p>
          <a:p>
            <a:pPr algn="l">
              <a:lnSpc>
                <a:spcPct val="70000"/>
              </a:lnSpc>
            </a:pP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a 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в степени 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b</a:t>
            </a:r>
          </a:p>
          <a:p>
            <a:pPr algn="l">
              <a:lnSpc>
                <a:spcPct val="70000"/>
              </a:lnSpc>
            </a:pP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latin typeface="Consolas" panose="020B0609020204030204" pitchFamily="49" charset="0"/>
              </a:rPr>
              <a:t>@import pow;</a:t>
            </a:r>
          </a:p>
          <a:p>
            <a:pPr algn="l">
              <a:lnSpc>
                <a:spcPct val="7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      res =&gt; pow(a, b);</a:t>
            </a:r>
          </a:p>
          <a:p>
            <a:pPr algn="l">
              <a:lnSpc>
                <a:spcPct val="70000"/>
              </a:lnSpc>
            </a:pP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* </a:t>
            </a:r>
            <a:r>
              <a:rPr lang="ru-RU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вывод результата</a:t>
            </a:r>
          </a:p>
          <a:p>
            <a:pPr algn="l">
              <a:lnSpc>
                <a:spcPct val="70000"/>
              </a:lnSpc>
            </a:pPr>
            <a:r>
              <a:rPr lang="ru-RU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latin typeface="Consolas" panose="020B0609020204030204" pitchFamily="49" charset="0"/>
              </a:rPr>
              <a:t>console(res);</a:t>
            </a:r>
          </a:p>
          <a:p>
            <a:pPr algn="l">
              <a:lnSpc>
                <a:spcPct val="70000"/>
              </a:lnSpc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88193"/>
            <a:ext cx="4806982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проверка на принадлежность к определённому типу данных</a:t>
            </a:r>
            <a:endParaRPr lang="en-US" sz="2400" b="1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68964" y="4622358"/>
            <a:ext cx="5159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is 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тип данных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) ?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345743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0292" y="3877056"/>
            <a:ext cx="6272784" cy="2843784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fact is foo(a is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) is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res =&gt; 1;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For(1, a, 1,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res = </a:t>
            </a:r>
            <a:r>
              <a:rPr lang="en-US" sz="1200" dirty="0" err="1">
                <a:latin typeface="Consolas" panose="020B0609020204030204" pitchFamily="49" charset="0"/>
              </a:rPr>
              <a:t>mult</a:t>
            </a:r>
            <a:r>
              <a:rPr lang="en-US" sz="1200" dirty="0">
                <a:latin typeface="Consolas" panose="020B0609020204030204" pitchFamily="49" charset="0"/>
              </a:rPr>
              <a:t>(res,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});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return res;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n is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 = 5;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res is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 = fact(n);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console(`</a:t>
            </a:r>
            <a:r>
              <a:rPr lang="ru-RU" sz="1200" dirty="0">
                <a:latin typeface="Consolas" panose="020B0609020204030204" pitchFamily="49" charset="0"/>
              </a:rPr>
              <a:t>Факториал `, </a:t>
            </a:r>
            <a:r>
              <a:rPr lang="en-US" sz="1200" dirty="0">
                <a:latin typeface="Consolas" panose="020B0609020204030204" pitchFamily="49" charset="0"/>
              </a:rPr>
              <a:t>n, ` </a:t>
            </a:r>
            <a:r>
              <a:rPr lang="ru-RU" sz="1200" dirty="0">
                <a:latin typeface="Consolas" panose="020B0609020204030204" pitchFamily="49" charset="0"/>
              </a:rPr>
              <a:t>равен: `, </a:t>
            </a:r>
            <a:r>
              <a:rPr lang="en-US" sz="1200" dirty="0">
                <a:latin typeface="Consolas" panose="020B0609020204030204" pitchFamily="49" charset="0"/>
              </a:rPr>
              <a:t>res, '\n');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@import pow;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    b is num = pow(n, n);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(res == b) ?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ru-RU" sz="1200" dirty="0">
                <a:latin typeface="Consolas" panose="020B0609020204030204" pitchFamily="49" charset="0"/>
              </a:rPr>
              <a:t>        </a:t>
            </a:r>
            <a:r>
              <a:rPr lang="ru-RU" sz="1200" dirty="0" err="1">
                <a:latin typeface="Consolas" panose="020B0609020204030204" pitchFamily="49" charset="0"/>
              </a:rPr>
              <a:t>console</a:t>
            </a:r>
            <a:r>
              <a:rPr lang="ru-RU" sz="1200" dirty="0">
                <a:latin typeface="Consolas" panose="020B0609020204030204" pitchFamily="49" charset="0"/>
              </a:rPr>
              <a:t>(`Вы нашли число Михаэля, которого на самом деле не существует! Но вы нашли его и оно равно`, n);</a:t>
            </a:r>
            <a:br>
              <a:rPr lang="ru-RU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} :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ru-RU" sz="1200" dirty="0">
                <a:latin typeface="Consolas" panose="020B0609020204030204" pitchFamily="49" charset="0"/>
              </a:rPr>
              <a:t>        </a:t>
            </a:r>
            <a:r>
              <a:rPr lang="ru-RU" sz="1200" dirty="0" err="1">
                <a:latin typeface="Consolas" panose="020B0609020204030204" pitchFamily="49" charset="0"/>
              </a:rPr>
              <a:t>console</a:t>
            </a:r>
            <a:r>
              <a:rPr lang="ru-RU" sz="1200" dirty="0">
                <a:latin typeface="Consolas" panose="020B0609020204030204" pitchFamily="49" charset="0"/>
              </a:rPr>
              <a:t>(`Вы не нашли число Михаэля, которого на самом деле не существует! Не расстраивайтесь`);</a:t>
            </a:r>
            <a:br>
              <a:rPr lang="ru-RU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7871" y="330302"/>
            <a:ext cx="11271378" cy="1293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Пример реализации задачки</a:t>
            </a:r>
          </a:p>
          <a:p>
            <a:pPr algn="ctr"/>
            <a:r>
              <a:rPr lang="ru-RU" dirty="0" smtClean="0"/>
              <a:t>Число Михаэля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15208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455292" cy="2843784"/>
          </a:xfrm>
        </p:spPr>
        <p:txBody>
          <a:bodyPr>
            <a:normAutofit/>
          </a:bodyPr>
          <a:lstStyle/>
          <a:p>
            <a:pPr algn="just"/>
            <a:r>
              <a:rPr lang="en-US" sz="4600" dirty="0" smtClean="0"/>
              <a:t>LOK-2023</a:t>
            </a:r>
            <a:r>
              <a:rPr lang="en-US" sz="2400" dirty="0" smtClean="0"/>
              <a:t> - </a:t>
            </a:r>
            <a:r>
              <a:rPr lang="ru-RU" sz="2400" dirty="0"/>
              <a:t>это процедурный</a:t>
            </a:r>
            <a:r>
              <a:rPr lang="ru-RU" sz="2400" dirty="0" smtClean="0"/>
              <a:t>, универсальный, компилируемый, строго </a:t>
            </a:r>
            <a:r>
              <a:rPr lang="ru-RU" sz="2400" dirty="0"/>
              <a:t>типизированный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 язык. Который Не является объектно-ориентированным.</a:t>
            </a:r>
            <a:endParaRPr lang="en-US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0498" y="3806306"/>
            <a:ext cx="6335486" cy="2183362"/>
          </a:xfrm>
          <a:noFill/>
        </p:spPr>
        <p:txBody>
          <a:bodyPr>
            <a:normAutofit fontScale="92500"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pPr algn="l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ru-RU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 smtClean="0">
                <a:latin typeface="Consolas" panose="020B0609020204030204" pitchFamily="49" charset="0"/>
              </a:rPr>
              <a:t>(`Oleg </a:t>
            </a:r>
            <a:r>
              <a:rPr lang="en-US" sz="2400" b="1" dirty="0" err="1" smtClean="0">
                <a:latin typeface="Consolas" panose="020B0609020204030204" pitchFamily="49" charset="0"/>
              </a:rPr>
              <a:t>Kivlinas</a:t>
            </a:r>
            <a:r>
              <a:rPr lang="en-US" sz="2400" b="1" dirty="0" smtClean="0">
                <a:latin typeface="Consolas" panose="020B0609020204030204" pitchFamily="49" charset="0"/>
              </a:rPr>
              <a:t>, POIT, 2-4`);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/>
            <a:r>
              <a:rPr lang="ru-RU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0240" y="6077327"/>
            <a:ext cx="717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простейшего кода написанного на языке </a:t>
            </a:r>
            <a:r>
              <a:rPr lang="en-U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LOK-2023</a:t>
            </a:r>
            <a:r>
              <a:rPr lang="ru-RU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 flipV="1">
            <a:off x="3254050" y="4897987"/>
            <a:ext cx="1791478" cy="914984"/>
          </a:xfrm>
          <a:prstGeom prst="curvedConnector3">
            <a:avLst>
              <a:gd name="adj1" fmla="val -70833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13370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6701" y="289248"/>
            <a:ext cx="6272784" cy="984193"/>
          </a:xfrm>
        </p:spPr>
        <p:txBody>
          <a:bodyPr/>
          <a:lstStyle/>
          <a:p>
            <a:pPr algn="ctr"/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24563"/>
            <a:ext cx="3498979" cy="11978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5600" dirty="0" err="1" smtClean="0">
                <a:latin typeface="Consolas" panose="020B0609020204030204" pitchFamily="49" charset="0"/>
              </a:rPr>
              <a:t>num</a:t>
            </a:r>
            <a:endParaRPr lang="en-US" sz="5600" dirty="0" smtClean="0">
              <a:latin typeface="Consolas" panose="020B0609020204030204" pitchFamily="49" charset="0"/>
            </a:endParaRPr>
          </a:p>
          <a:p>
            <a:pPr algn="ctr"/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целочисленный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181601" y="4720108"/>
            <a:ext cx="3498979" cy="1197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err="1" smtClean="0">
                <a:latin typeface="Consolas" panose="020B0609020204030204" pitchFamily="49" charset="0"/>
              </a:rPr>
              <a:t>symb</a:t>
            </a:r>
            <a:endParaRPr lang="en-US" sz="5600" dirty="0" smtClean="0">
              <a:latin typeface="Consolas" panose="020B0609020204030204" pitchFamily="49" charset="0"/>
            </a:endParaRPr>
          </a:p>
          <a:p>
            <a:pPr algn="ctr"/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символьный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204718" y="3676758"/>
            <a:ext cx="3498979" cy="1197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smtClean="0">
                <a:latin typeface="Consolas" panose="020B0609020204030204" pitchFamily="49" charset="0"/>
              </a:rPr>
              <a:t>float</a:t>
            </a:r>
          </a:p>
          <a:p>
            <a:pPr algn="ctr"/>
            <a:r>
              <a:rPr lang="ru-RU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вещественный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101012" y="5917972"/>
            <a:ext cx="9199983" cy="726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6100" dirty="0" smtClean="0">
                <a:latin typeface="Consolas" panose="020B0609020204030204" pitchFamily="49" charset="0"/>
              </a:rPr>
              <a:t> </a:t>
            </a:r>
            <a:r>
              <a:rPr lang="en-US" sz="6100" dirty="0" smtClean="0">
                <a:latin typeface="Consolas" panose="020B0609020204030204" pitchFamily="49" charset="0"/>
              </a:rPr>
              <a:t>action</a:t>
            </a:r>
            <a:r>
              <a:rPr lang="en-US" sz="5600" dirty="0" smtClean="0">
                <a:latin typeface="Consolas" panose="020B0609020204030204" pitchFamily="49" charset="0"/>
              </a:rPr>
              <a:t> – </a:t>
            </a:r>
            <a:r>
              <a:rPr lang="ru-RU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процедура(особый)</a:t>
            </a:r>
            <a:endParaRPr lang="en-US" sz="5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Скругленная соединительная линия 13"/>
          <p:cNvCxnSpPr>
            <a:stCxn id="2" idx="2"/>
            <a:endCxn id="5" idx="0"/>
          </p:cNvCxnSpPr>
          <p:nvPr/>
        </p:nvCxnSpPr>
        <p:spPr>
          <a:xfrm rot="16200000" flipH="1">
            <a:off x="6701992" y="424541"/>
            <a:ext cx="2403317" cy="4101115"/>
          </a:xfrm>
          <a:prstGeom prst="curvedConnector3">
            <a:avLst>
              <a:gd name="adj1" fmla="val 6905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 rot="5400000">
            <a:off x="3674829" y="683000"/>
            <a:ext cx="1551122" cy="2732003"/>
          </a:xfrm>
          <a:prstGeom prst="curvedConnector3">
            <a:avLst>
              <a:gd name="adj1" fmla="val 21727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2" idx="2"/>
            <a:endCxn id="4" idx="0"/>
          </p:cNvCxnSpPr>
          <p:nvPr/>
        </p:nvCxnSpPr>
        <p:spPr>
          <a:xfrm rot="16200000" flipH="1">
            <a:off x="4668759" y="2457775"/>
            <a:ext cx="3446667" cy="1077998"/>
          </a:xfrm>
          <a:prstGeom prst="curvedConnector3">
            <a:avLst>
              <a:gd name="adj1" fmla="val 4404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2945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8039" y="373225"/>
            <a:ext cx="6272784" cy="1142814"/>
          </a:xfrm>
        </p:spPr>
        <p:txBody>
          <a:bodyPr/>
          <a:lstStyle/>
          <a:p>
            <a:pPr algn="ctr"/>
            <a:r>
              <a:rPr lang="ru-RU" dirty="0" smtClean="0"/>
              <a:t>Литералы 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59574"/>
              </p:ext>
            </p:extLst>
          </p:nvPr>
        </p:nvGraphicFramePr>
        <p:xfrm>
          <a:off x="1594185" y="2258009"/>
          <a:ext cx="8797732" cy="351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866">
                  <a:extLst>
                    <a:ext uri="{9D8B030D-6E8A-4147-A177-3AD203B41FA5}">
                      <a16:colId xmlns:a16="http://schemas.microsoft.com/office/drawing/2014/main" val="2663912343"/>
                    </a:ext>
                  </a:extLst>
                </a:gridCol>
                <a:gridCol w="4398866">
                  <a:extLst>
                    <a:ext uri="{9D8B030D-6E8A-4147-A177-3AD203B41FA5}">
                      <a16:colId xmlns:a16="http://schemas.microsoft.com/office/drawing/2014/main" val="2733251814"/>
                    </a:ext>
                  </a:extLst>
                </a:gridCol>
              </a:tblGrid>
              <a:tr h="879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строковые</a:t>
                      </a:r>
                      <a:endParaRPr lang="en-US" sz="3300" b="1" kern="12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`text`;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</a:rPr>
                        <a:t> `A1Gj`</a:t>
                      </a:r>
                      <a:endParaRPr lang="en-US" sz="3200" dirty="0" smtClean="0">
                        <a:latin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97341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символьные</a:t>
                      </a:r>
                      <a:endParaRPr lang="en-US" sz="33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‘s’; ‘c’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891698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целочисленные</a:t>
                      </a:r>
                      <a:endParaRPr lang="en-US" sz="33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324; -2; x3F, -x2E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42056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33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вещественные</a:t>
                      </a:r>
                      <a:endParaRPr lang="en-US" sz="33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3.2; 61.6; -1.9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17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1582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8294" y="373225"/>
            <a:ext cx="9647853" cy="11428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Объявление переменных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0073" y="129134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точка входа в программу — </a:t>
            </a:r>
            <a:r>
              <a:rPr lang="en-US" sz="24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285750" indent="-285750" algn="just">
              <a:buFontTx/>
              <a:buChar char="-"/>
            </a:pP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оператор, позволяющий присвоить тип данных идентификатору — </a:t>
            </a:r>
            <a:r>
              <a:rPr lang="en-US" sz="24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285750" indent="-285750" algn="just">
              <a:buFontTx/>
              <a:buChar char="-"/>
            </a:pP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операция объявления без инициализации заканчивается символом </a:t>
            </a:r>
            <a:r>
              <a:rPr lang="en-US" sz="24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‘;’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1494470" y="4706985"/>
            <a:ext cx="578735" cy="1540587"/>
          </a:xfrm>
          <a:prstGeom prst="leftBrace">
            <a:avLst>
              <a:gd name="adj1" fmla="val 60333"/>
              <a:gd name="adj2" fmla="val 47190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Левая фигурная скобка 6"/>
          <p:cNvSpPr/>
          <p:nvPr/>
        </p:nvSpPr>
        <p:spPr>
          <a:xfrm rot="10800000">
            <a:off x="6316705" y="4750910"/>
            <a:ext cx="578735" cy="1540585"/>
          </a:xfrm>
          <a:prstGeom prst="leftBrace">
            <a:avLst>
              <a:gd name="adj1" fmla="val 60333"/>
              <a:gd name="adj2" fmla="val 50599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79219" y="4333125"/>
            <a:ext cx="423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Критерии идентификатора:</a:t>
            </a:r>
            <a:endParaRPr lang="en-US" sz="24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3837" y="4814168"/>
            <a:ext cx="4758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−"/>
            </a:pPr>
            <a:r>
              <a:rPr lang="ru-RU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Допустимые символы </a:t>
            </a:r>
            <a:r>
              <a:rPr lang="ru-RU" sz="2000" dirty="0" smtClean="0">
                <a:solidFill>
                  <a:schemeClr val="bg1"/>
                </a:solidFill>
              </a:rPr>
              <a:t>—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[A-Z, a-z, 0-9]</a:t>
            </a:r>
          </a:p>
          <a:p>
            <a:pPr marL="342900" indent="-342900">
              <a:buFontTx/>
              <a:buChar char="−"/>
            </a:pPr>
            <a:r>
              <a:rPr lang="ru-RU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Максимальная длина идентификатора </a:t>
            </a:r>
            <a:r>
              <a:rPr lang="ru-RU" sz="2000" dirty="0" smtClean="0">
                <a:solidFill>
                  <a:schemeClr val="bg1"/>
                </a:solidFill>
              </a:rPr>
              <a:t>—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ru-RU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50 символов</a:t>
            </a:r>
            <a:r>
              <a:rPr lang="en-US" sz="2200" b="1" dirty="0" smtClean="0">
                <a:solidFill>
                  <a:schemeClr val="bg1"/>
                </a:solidFill>
              </a:rPr>
              <a:t>;</a:t>
            </a:r>
            <a:endParaRPr lang="en-US" sz="2200" b="1" dirty="0">
              <a:solidFill>
                <a:srgbClr val="D08FED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95439" y="4333125"/>
            <a:ext cx="5159711" cy="2183362"/>
          </a:xfrm>
          <a:noFill/>
        </p:spPr>
        <p:txBody>
          <a:bodyPr>
            <a:normAutofit fontScale="92500"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number_of_students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is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	return 0;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361851" y="2262862"/>
            <a:ext cx="4693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Правило объявления переменной без инициализации: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sz="20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is &lt;</a:t>
            </a:r>
            <a:r>
              <a:rPr lang="ru-RU" sz="20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тип данных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4" name="Скругленная соединительная линия 13"/>
          <p:cNvCxnSpPr/>
          <p:nvPr/>
        </p:nvCxnSpPr>
        <p:spPr>
          <a:xfrm rot="16200000" flipH="1">
            <a:off x="7987004" y="3909526"/>
            <a:ext cx="1828800" cy="839755"/>
          </a:xfrm>
          <a:prstGeom prst="curved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/>
          <p:nvPr/>
        </p:nvCxnSpPr>
        <p:spPr>
          <a:xfrm rot="16200000" flipH="1">
            <a:off x="10160620" y="3909526"/>
            <a:ext cx="1828800" cy="839755"/>
          </a:xfrm>
          <a:prstGeom prst="curved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22958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8294" y="373225"/>
            <a:ext cx="9647853" cy="114281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Объявление функций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6153" y="1773589"/>
            <a:ext cx="6096000" cy="15670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для указания того, что идентификатор — функция, используется ключевое слово </a:t>
            </a:r>
            <a:r>
              <a:rPr lang="en-US" sz="24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в конце тела функции всегда должно быть ключевое слово </a:t>
            </a:r>
            <a:r>
              <a:rPr lang="en-US" sz="2400" b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Доступно использование </a:t>
            </a:r>
            <a:r>
              <a:rPr lang="ru-RU" sz="2400" b="1" u="sn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рекурсии</a:t>
            </a:r>
            <a:endParaRPr lang="en-US" sz="2400" b="1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1494470" y="4706985"/>
            <a:ext cx="578735" cy="1540587"/>
          </a:xfrm>
          <a:prstGeom prst="leftBrace">
            <a:avLst>
              <a:gd name="adj1" fmla="val 60333"/>
              <a:gd name="adj2" fmla="val 47190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Левая фигурная скобка 6"/>
          <p:cNvSpPr/>
          <p:nvPr/>
        </p:nvSpPr>
        <p:spPr>
          <a:xfrm rot="10800000">
            <a:off x="6316705" y="4750910"/>
            <a:ext cx="578735" cy="1540585"/>
          </a:xfrm>
          <a:prstGeom prst="leftBrace">
            <a:avLst>
              <a:gd name="adj1" fmla="val 60333"/>
              <a:gd name="adj2" fmla="val 50599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79219" y="4333125"/>
            <a:ext cx="423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Критерии идентификатора:</a:t>
            </a:r>
            <a:endParaRPr lang="en-US" sz="24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3837" y="4814168"/>
            <a:ext cx="4758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−"/>
            </a:pPr>
            <a:r>
              <a:rPr lang="ru-RU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Допустимые символы </a:t>
            </a:r>
            <a:r>
              <a:rPr lang="ru-RU" sz="2000" dirty="0" smtClean="0">
                <a:solidFill>
                  <a:schemeClr val="bg1"/>
                </a:solidFill>
              </a:rPr>
              <a:t>—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[A-Z, a-z, 0-9]</a:t>
            </a:r>
          </a:p>
          <a:p>
            <a:pPr marL="342900" indent="-342900">
              <a:buFontTx/>
              <a:buChar char="−"/>
            </a:pPr>
            <a:r>
              <a:rPr lang="ru-RU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Максимальная длина идентификатора </a:t>
            </a:r>
            <a:r>
              <a:rPr lang="ru-RU" sz="2000" dirty="0" smtClean="0">
                <a:solidFill>
                  <a:schemeClr val="bg1"/>
                </a:solidFill>
              </a:rPr>
              <a:t>—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ru-RU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50 символов</a:t>
            </a:r>
            <a:r>
              <a:rPr lang="en-US" sz="2200" b="1" dirty="0" smtClean="0">
                <a:solidFill>
                  <a:schemeClr val="bg1"/>
                </a:solidFill>
              </a:rPr>
              <a:t>;</a:t>
            </a:r>
            <a:endParaRPr lang="en-US" sz="2200" b="1" dirty="0">
              <a:solidFill>
                <a:srgbClr val="D08FED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95439" y="4333125"/>
            <a:ext cx="5159711" cy="2183362"/>
          </a:xfrm>
          <a:noFill/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myHi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is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foo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 is ref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 is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console(`Hello`);</a:t>
            </a:r>
          </a:p>
          <a:p>
            <a:pPr algn="just"/>
            <a:r>
              <a:rPr lang="en-US" sz="2400" b="1" dirty="0" smtClean="0">
                <a:latin typeface="Consolas" panose="020B0609020204030204" pitchFamily="49" charset="0"/>
              </a:rPr>
              <a:t>	return a;</a:t>
            </a:r>
          </a:p>
          <a:p>
            <a:pPr algn="just"/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361851" y="1847906"/>
            <a:ext cx="4693299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80"/>
              </a:lnSpc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идентификатор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foo([&lt;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параметры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&gt;])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 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тип данных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возвращаемого значения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{&lt;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тело функции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&gt;}</a:t>
            </a:r>
          </a:p>
        </p:txBody>
      </p:sp>
      <p:cxnSp>
        <p:nvCxnSpPr>
          <p:cNvPr id="14" name="Скругленная соединительная линия 13"/>
          <p:cNvCxnSpPr>
            <a:stCxn id="11" idx="1"/>
            <a:endCxn id="10" idx="0"/>
          </p:cNvCxnSpPr>
          <p:nvPr/>
        </p:nvCxnSpPr>
        <p:spPr>
          <a:xfrm rot="10800000" flipH="1" flipV="1">
            <a:off x="7361851" y="2483977"/>
            <a:ext cx="2113444" cy="1849147"/>
          </a:xfrm>
          <a:prstGeom prst="curvedConnector4">
            <a:avLst>
              <a:gd name="adj1" fmla="val -10816"/>
              <a:gd name="adj2" fmla="val 67199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</p:spTree>
    <p:extLst>
      <p:ext uri="{BB962C8B-B14F-4D97-AF65-F5344CB8AC3E}">
        <p14:creationId xmlns:p14="http://schemas.microsoft.com/office/powerpoint/2010/main" val="26252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8294" y="373225"/>
            <a:ext cx="9647853" cy="114281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шаблонная функция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6153" y="1773589"/>
            <a:ext cx="6096000" cy="699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это функция, которую можно объявить и использовать в теле другой функции</a:t>
            </a:r>
            <a:endParaRPr lang="en-US" sz="2400" b="1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1520" y="3419643"/>
            <a:ext cx="5159711" cy="2183362"/>
          </a:xfrm>
          <a:noFill/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</a:t>
            </a:r>
            <a:r>
              <a:rPr lang="en-US" sz="8800" b="1" dirty="0">
                <a:solidFill>
                  <a:srgbClr val="002060"/>
                </a:solidFill>
                <a:latin typeface="Consolas" panose="020B0609020204030204" pitchFamily="49" charset="0"/>
              </a:rPr>
              <a:t>_sum </a:t>
            </a:r>
            <a:r>
              <a:rPr lang="en-US" sz="8800" b="1" dirty="0">
                <a:latin typeface="Consolas" panose="020B0609020204030204" pitchFamily="49" charset="0"/>
              </a:rPr>
              <a:t>is foo(</a:t>
            </a:r>
            <a:r>
              <a:rPr lang="en-US" sz="8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 is float</a:t>
            </a:r>
            <a:r>
              <a:rPr lang="en-US" sz="8800" b="1" dirty="0">
                <a:latin typeface="Consolas" panose="020B0609020204030204" pitchFamily="49" charset="0"/>
              </a:rPr>
              <a:t>, </a:t>
            </a:r>
            <a:r>
              <a:rPr lang="en-US" sz="8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 is float</a:t>
            </a:r>
            <a:r>
              <a:rPr lang="en-US" sz="8800" b="1" dirty="0">
                <a:latin typeface="Consolas" panose="020B0609020204030204" pitchFamily="49" charset="0"/>
              </a:rPr>
              <a:t>) is </a:t>
            </a:r>
            <a:r>
              <a:rPr lang="en-US" sz="8800" b="1" dirty="0">
                <a:solidFill>
                  <a:srgbClr val="00B0F0"/>
                </a:solidFill>
                <a:latin typeface="Consolas" panose="020B0609020204030204" pitchFamily="49" charset="0"/>
              </a:rPr>
              <a:t>float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      return a | b;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}</a:t>
            </a:r>
            <a:r>
              <a:rPr lang="en-US" sz="8800" b="1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res =&gt; </a:t>
            </a:r>
            <a:r>
              <a:rPr lang="en-US" sz="8800" b="1" dirty="0">
                <a:solidFill>
                  <a:srgbClr val="002060"/>
                </a:solidFill>
                <a:latin typeface="Consolas" panose="020B0609020204030204" pitchFamily="49" charset="0"/>
              </a:rPr>
              <a:t>_sum</a:t>
            </a:r>
            <a:r>
              <a:rPr lang="en-US" sz="8800" b="1" dirty="0">
                <a:latin typeface="Consolas" panose="020B0609020204030204" pitchFamily="49" charset="0"/>
              </a:rPr>
              <a:t>(1.2, 23);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      return 0;</a:t>
            </a:r>
          </a:p>
          <a:p>
            <a:pPr algn="l"/>
            <a:r>
              <a:rPr lang="en-US" sz="8800" b="1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87504" y="1729177"/>
            <a:ext cx="51597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идентификатор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is foo([&lt;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параметры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&gt;]) is 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тип данных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тело функции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  <p:cxnSp>
        <p:nvCxnSpPr>
          <p:cNvPr id="12" name="Скругленная соединительная линия 11"/>
          <p:cNvCxnSpPr>
            <a:stCxn id="11" idx="1"/>
            <a:endCxn id="10" idx="1"/>
          </p:cNvCxnSpPr>
          <p:nvPr/>
        </p:nvCxnSpPr>
        <p:spPr>
          <a:xfrm rot="10800000" flipV="1">
            <a:off x="6831520" y="2467840"/>
            <a:ext cx="55984" cy="2043483"/>
          </a:xfrm>
          <a:prstGeom prst="curvedConnector3">
            <a:avLst>
              <a:gd name="adj1" fmla="val 1058331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64822" y="3438143"/>
            <a:ext cx="4568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После закрывающей фигурной скобки, означающей конец тела шаблонной функции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 всегда будет идти </a:t>
            </a:r>
            <a:r>
              <a:rPr lang="ru-RU" b="1" dirty="0">
                <a:solidFill>
                  <a:schemeClr val="accent6"/>
                </a:solidFill>
                <a:latin typeface="Consolas" panose="020B0609020204030204" pitchFamily="49" charset="0"/>
              </a:rPr>
              <a:t>точка с запятой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Скругленная соединительная линия 19"/>
          <p:cNvCxnSpPr/>
          <p:nvPr/>
        </p:nvCxnSpPr>
        <p:spPr>
          <a:xfrm>
            <a:off x="2584583" y="4511325"/>
            <a:ext cx="5225143" cy="1091681"/>
          </a:xfrm>
          <a:prstGeom prst="curvedConnector3">
            <a:avLst>
              <a:gd name="adj1" fmla="val 32857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8540" y="373225"/>
            <a:ext cx="11271378" cy="114281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Стандартная библиотека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17091"/>
              </p:ext>
            </p:extLst>
          </p:nvPr>
        </p:nvGraphicFramePr>
        <p:xfrm>
          <a:off x="1436915" y="2034074"/>
          <a:ext cx="10634252" cy="351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04">
                  <a:extLst>
                    <a:ext uri="{9D8B030D-6E8A-4147-A177-3AD203B41FA5}">
                      <a16:colId xmlns:a16="http://schemas.microsoft.com/office/drawing/2014/main" val="2663912343"/>
                    </a:ext>
                  </a:extLst>
                </a:gridCol>
                <a:gridCol w="7676448">
                  <a:extLst>
                    <a:ext uri="{9D8B030D-6E8A-4147-A177-3AD203B41FA5}">
                      <a16:colId xmlns:a16="http://schemas.microsoft.com/office/drawing/2014/main" val="2733251814"/>
                    </a:ext>
                  </a:extLst>
                </a:gridCol>
              </a:tblGrid>
              <a:tr h="879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500" b="1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sum(a, b)</a:t>
                      </a:r>
                      <a:endParaRPr lang="ru-RU" sz="2500" b="1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onsolas" panose="020B0609020204030204" pitchFamily="49" charset="0"/>
                        </a:rPr>
                        <a:t>Функция</a:t>
                      </a:r>
                      <a:r>
                        <a:rPr lang="ru-RU" sz="2800" baseline="0" dirty="0" smtClean="0">
                          <a:latin typeface="Consolas" panose="020B0609020204030204" pitchFamily="49" charset="0"/>
                        </a:rPr>
                        <a:t> арифметического суммирования</a:t>
                      </a:r>
                      <a:endParaRPr lang="en-US" sz="2800" dirty="0" smtClean="0">
                        <a:latin typeface="Consolas" panose="020B0609020204030204" pitchFamily="49" charset="0"/>
                      </a:endParaRPr>
                    </a:p>
                    <a:p>
                      <a:endParaRPr lang="en-US" sz="1600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97341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500" b="1" kern="1200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mult</a:t>
                      </a:r>
                      <a:r>
                        <a:rPr lang="en-US" sz="2500" b="1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(a, b)</a:t>
                      </a:r>
                      <a:endParaRPr lang="ru-RU" sz="2500" b="1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Функция арифметического умножения</a:t>
                      </a:r>
                      <a:endParaRPr lang="en-US" sz="2800" b="1" kern="1200" dirty="0" smtClean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891698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500" b="1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division(a, b)</a:t>
                      </a:r>
                      <a:endParaRPr lang="ru-RU" sz="2500" b="1" kern="1200" baseline="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Функция арифметического деления</a:t>
                      </a:r>
                      <a:endParaRPr lang="en-US" sz="2800" b="1" kern="1200" dirty="0" smtClean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42056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5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minus(a, b)</a:t>
                      </a:r>
                      <a:endParaRPr lang="en-US" sz="2500" b="1" kern="1200" baseline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Функция арифметического вычитания</a:t>
                      </a:r>
                      <a:endParaRPr lang="en-US" sz="2800" b="1" kern="1200" dirty="0" smtClean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17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2367" y="6158403"/>
            <a:ext cx="70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замена стандартных операций, на функции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Скругленная соединительная линия 6"/>
          <p:cNvCxnSpPr>
            <a:stCxn id="12" idx="2"/>
            <a:endCxn id="4" idx="1"/>
          </p:cNvCxnSpPr>
          <p:nvPr/>
        </p:nvCxnSpPr>
        <p:spPr>
          <a:xfrm rot="5400000">
            <a:off x="4614443" y="4249638"/>
            <a:ext cx="837522" cy="3441674"/>
          </a:xfrm>
          <a:prstGeom prst="curvedConnector4">
            <a:avLst>
              <a:gd name="adj1" fmla="val 36219"/>
              <a:gd name="adj2" fmla="val 106642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85788" y="2621902"/>
            <a:ext cx="895739" cy="793102"/>
          </a:xfrm>
          <a:prstGeom prst="rect">
            <a:avLst/>
          </a:prstGeom>
          <a:solidFill>
            <a:srgbClr val="CC7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8540" y="373225"/>
            <a:ext cx="11271378" cy="114281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Стандартная библиотека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59026"/>
              </p:ext>
            </p:extLst>
          </p:nvPr>
        </p:nvGraphicFramePr>
        <p:xfrm>
          <a:off x="1436915" y="2860900"/>
          <a:ext cx="10634252" cy="263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04">
                  <a:extLst>
                    <a:ext uri="{9D8B030D-6E8A-4147-A177-3AD203B41FA5}">
                      <a16:colId xmlns:a16="http://schemas.microsoft.com/office/drawing/2014/main" val="2663912343"/>
                    </a:ext>
                  </a:extLst>
                </a:gridCol>
                <a:gridCol w="7676448">
                  <a:extLst>
                    <a:ext uri="{9D8B030D-6E8A-4147-A177-3AD203B41FA5}">
                      <a16:colId xmlns:a16="http://schemas.microsoft.com/office/drawing/2014/main" val="2733251814"/>
                    </a:ext>
                  </a:extLst>
                </a:gridCol>
              </a:tblGrid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5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pow(number, power)</a:t>
                      </a:r>
                      <a:endParaRPr lang="en-US" sz="2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onsolas" panose="020B0609020204030204" pitchFamily="49" charset="0"/>
                        </a:rPr>
                        <a:t>Функция</a:t>
                      </a:r>
                      <a:r>
                        <a:rPr lang="ru-RU" sz="2800" baseline="0" dirty="0" smtClean="0">
                          <a:latin typeface="Consolas" panose="020B0609020204030204" pitchFamily="49" charset="0"/>
                        </a:rPr>
                        <a:t> возведения числа в степень</a:t>
                      </a:r>
                      <a:endParaRPr lang="en-US" sz="2800" dirty="0" smtClean="0">
                        <a:latin typeface="Consolas" panose="020B0609020204030204" pitchFamily="49" charset="0"/>
                      </a:endParaRPr>
                    </a:p>
                    <a:p>
                      <a:endParaRPr lang="en-US" sz="1600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97341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5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abs(a)</a:t>
                      </a:r>
                      <a:endParaRPr lang="en-US" sz="2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Функция получения модуля числа</a:t>
                      </a:r>
                      <a:endParaRPr lang="en-US" sz="2800" b="1" kern="1200" dirty="0" smtClean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891698"/>
                  </a:ext>
                </a:extLst>
              </a:tr>
              <a:tr h="8794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500" b="1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round(a)</a:t>
                      </a:r>
                      <a:endParaRPr lang="en-US" sz="25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Функция округления числа</a:t>
                      </a:r>
                      <a:endParaRPr lang="en-US" sz="2800" b="1" kern="1200" dirty="0" smtClean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420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67747" y="4591581"/>
            <a:ext cx="3107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LOK-2023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2367" y="6158403"/>
            <a:ext cx="70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замена стандартных операций, на функции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Скругленная соединительная линия 6"/>
          <p:cNvCxnSpPr>
            <a:stCxn id="12" idx="2"/>
            <a:endCxn id="4" idx="1"/>
          </p:cNvCxnSpPr>
          <p:nvPr/>
        </p:nvCxnSpPr>
        <p:spPr>
          <a:xfrm rot="5400000">
            <a:off x="4614443" y="4249638"/>
            <a:ext cx="837522" cy="3441674"/>
          </a:xfrm>
          <a:prstGeom prst="curvedConnector4">
            <a:avLst>
              <a:gd name="adj1" fmla="val 36219"/>
              <a:gd name="adj2" fmla="val 106642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4937" y="2246258"/>
            <a:ext cx="875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Подключаются с помощью ключевого слова </a:t>
            </a:r>
            <a:r>
              <a:rPr lang="en-US" sz="2400" b="1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endParaRPr lang="en-US" sz="2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606</Words>
  <Application>Microsoft Office PowerPoint</Application>
  <PresentationFormat>Широкоэкранный</PresentationFormat>
  <Paragraphs>165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Univers</vt:lpstr>
      <vt:lpstr>GradientUnivers</vt:lpstr>
      <vt:lpstr>LOK-2023</vt:lpstr>
      <vt:lpstr>LOK-2023 - это процедурный, универсальный, компилируемый, строго типизированный,  язык. Который Не является объектно-ориентированным.</vt:lpstr>
      <vt:lpstr>Типы данных</vt:lpstr>
      <vt:lpstr>Литералы </vt:lpstr>
      <vt:lpstr>Объявление переменных</vt:lpstr>
      <vt:lpstr>Объявление функций</vt:lpstr>
      <vt:lpstr>шаблонная функция</vt:lpstr>
      <vt:lpstr>Стандартная библиотека</vt:lpstr>
      <vt:lpstr>Стандартная библиотека</vt:lpstr>
      <vt:lpstr>Основные операции</vt:lpstr>
      <vt:lpstr>Дополнительные возможности языка</vt:lpstr>
      <vt:lpstr>Дополнительные операторы</vt:lpstr>
      <vt:lpstr>Оператор is</vt:lpstr>
      <vt:lpstr>Комментарии</vt:lpstr>
      <vt:lpstr>fact is foo(a is num) is num {     res =&gt; 1;      For(1, a, 1, i =&gt;      {         res = mult(res, i);      });     return res; }  main {     n is num = 5;       res is num = fact(n);     console(`Факториал `, n, ` равен: `, res, '\n');          @import pow;     b is num = pow(n, n);      (res == b) ? {         console(`Вы нашли число Михаэля, которого на самом деле не существует! Но вы нашли его и оно равно`, n);     } : {         console(`Вы не нашли число Михаэля, которого на самом деле не существует! Не расстраивайтесь`);     } }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LOK-2023</dc:title>
  <dc:creator>Олег Кивлинас</dc:creator>
  <cp:lastModifiedBy>Олег Кивлинас</cp:lastModifiedBy>
  <cp:revision>25</cp:revision>
  <dcterms:created xsi:type="dcterms:W3CDTF">2023-12-12T12:09:20Z</dcterms:created>
  <dcterms:modified xsi:type="dcterms:W3CDTF">2023-12-19T10:37:08Z</dcterms:modified>
</cp:coreProperties>
</file>