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0" r:id="rId1"/>
  </p:sldMasterIdLst>
  <p:notesMasterIdLst>
    <p:notesMasterId r:id="rId36"/>
  </p:notesMasterIdLst>
  <p:sldIdLst>
    <p:sldId id="257" r:id="rId2"/>
    <p:sldId id="355" r:id="rId3"/>
    <p:sldId id="402" r:id="rId4"/>
    <p:sldId id="298" r:id="rId5"/>
    <p:sldId id="357" r:id="rId6"/>
    <p:sldId id="384" r:id="rId7"/>
    <p:sldId id="361" r:id="rId8"/>
    <p:sldId id="407" r:id="rId9"/>
    <p:sldId id="416" r:id="rId10"/>
    <p:sldId id="409" r:id="rId11"/>
    <p:sldId id="417" r:id="rId12"/>
    <p:sldId id="406" r:id="rId13"/>
    <p:sldId id="383" r:id="rId14"/>
    <p:sldId id="385" r:id="rId15"/>
    <p:sldId id="386" r:id="rId16"/>
    <p:sldId id="387" r:id="rId17"/>
    <p:sldId id="389" r:id="rId18"/>
    <p:sldId id="394" r:id="rId19"/>
    <p:sldId id="397" r:id="rId20"/>
    <p:sldId id="398" r:id="rId21"/>
    <p:sldId id="403" r:id="rId22"/>
    <p:sldId id="367" r:id="rId23"/>
    <p:sldId id="390" r:id="rId24"/>
    <p:sldId id="391" r:id="rId25"/>
    <p:sldId id="392" r:id="rId26"/>
    <p:sldId id="371" r:id="rId27"/>
    <p:sldId id="393" r:id="rId28"/>
    <p:sldId id="396" r:id="rId29"/>
    <p:sldId id="395" r:id="rId30"/>
    <p:sldId id="404" r:id="rId31"/>
    <p:sldId id="399" r:id="rId32"/>
    <p:sldId id="400" r:id="rId33"/>
    <p:sldId id="401" r:id="rId34"/>
    <p:sldId id="345" r:id="rId35"/>
  </p:sldIdLst>
  <p:sldSz cx="9906000" cy="6858000" type="A4"/>
  <p:notesSz cx="6858000" cy="9144000"/>
  <p:embeddedFontLst>
    <p:embeddedFont>
      <p:font typeface="맑은 고딕" pitchFamily="50" charset="-127"/>
      <p:regular r:id="rId37"/>
      <p:bold r:id="rId38"/>
    </p:embeddedFont>
    <p:embeddedFont>
      <p:font typeface="Trebuchet MS" pitchFamily="34" charset="0"/>
      <p:regular r:id="rId39"/>
      <p:bold r:id="rId40"/>
      <p:italic r:id="rId41"/>
      <p:boldItalic r:id="rId42"/>
    </p:embeddedFont>
    <p:embeddedFont>
      <p:font typeface="Verdana" pitchFamily="34" charset="0"/>
      <p:regular r:id="rId43"/>
      <p:bold r:id="rId44"/>
      <p:italic r:id="rId45"/>
      <p:boldItalic r:id="rId46"/>
    </p:embeddedFont>
    <p:embeddedFont>
      <p:font typeface="HY헤드라인M" pitchFamily="18" charset="-127"/>
      <p:regular r:id="rId4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5DF"/>
    <a:srgbClr val="D32B97"/>
    <a:srgbClr val="EAEAEA"/>
    <a:srgbClr val="F0AEED"/>
    <a:srgbClr val="AF237D"/>
    <a:srgbClr val="C43F04"/>
    <a:srgbClr val="FF9900"/>
    <a:srgbClr val="FFE79B"/>
    <a:srgbClr val="DEDEDE"/>
    <a:srgbClr val="DDF3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4" autoAdjust="0"/>
    <p:restoredTop sz="94584" autoAdjust="0"/>
  </p:normalViewPr>
  <p:slideViewPr>
    <p:cSldViewPr>
      <p:cViewPr>
        <p:scale>
          <a:sx n="100" d="100"/>
          <a:sy n="100" d="100"/>
        </p:scale>
        <p:origin x="-2262" y="-318"/>
      </p:cViewPr>
      <p:guideLst>
        <p:guide orient="horz" pos="48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EAB3C-B23E-485D-86F7-0FD2D5F727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028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9E8814D-DFEA-4F0C-8AB7-C501665437FD}" type="slidenum">
              <a:rPr lang="en-US" altLang="ko-KR" sz="1200" smtClean="0"/>
              <a:pPr eaLnBrk="1" hangingPunct="1"/>
              <a:t>0</a:t>
            </a:fld>
            <a:endParaRPr lang="en-US" altLang="ko-KR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11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12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13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14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15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16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17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18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20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3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21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22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23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24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25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26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27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28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30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4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31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32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9CED800-8FB7-4812-8240-C5B3F0979C00}" type="slidenum">
              <a:rPr lang="en-US" altLang="ko-KR" sz="1200" smtClean="0"/>
              <a:pPr eaLnBrk="1" hangingPunct="1"/>
              <a:t>33</a:t>
            </a:fld>
            <a:endParaRPr lang="en-US" altLang="ko-KR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5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6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7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8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10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980D-5792-4B90-BAC7-A5C702B9C0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9764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DF38-F7E4-45D9-8094-564CA89B24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2703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98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408738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rebuchet MS" pitchFamily="34" charset="0"/>
              </a:defRPr>
            </a:lvl1pPr>
          </a:lstStyle>
          <a:p>
            <a:pPr>
              <a:defRPr/>
            </a:pPr>
            <a:fld id="{6F2A0CD4-5875-4D9F-9DBC-A516D87025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642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891280"/>
              </p:ext>
            </p:extLst>
          </p:nvPr>
        </p:nvGraphicFramePr>
        <p:xfrm>
          <a:off x="47625" y="53975"/>
          <a:ext cx="9801225" cy="650875"/>
        </p:xfrm>
        <a:graphic>
          <a:graphicData uri="http://schemas.openxmlformats.org/drawingml/2006/table">
            <a:tbl>
              <a:tblPr/>
              <a:tblGrid>
                <a:gridCol w="4905375"/>
                <a:gridCol w="792163"/>
                <a:gridCol w="1728787"/>
                <a:gridCol w="647700"/>
                <a:gridCol w="1727200"/>
              </a:tblGrid>
              <a:tr h="21346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OKJSP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Arial" pitchFamily="34" charset="0"/>
                        </a:rPr>
                        <a:t> Website Storyboard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okjsp.net 2013 Project Management Methodology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Project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OKJSP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Website Project 2013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2013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11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Navigation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12" name="Group 28"/>
          <p:cNvGraphicFramePr>
            <a:graphicFrameLocks noGrp="1"/>
          </p:cNvGraphicFramePr>
          <p:nvPr/>
        </p:nvGraphicFramePr>
        <p:xfrm>
          <a:off x="7473950" y="723900"/>
          <a:ext cx="2360613" cy="6013450"/>
        </p:xfrm>
        <a:graphic>
          <a:graphicData uri="http://schemas.openxmlformats.org/drawingml/2006/table">
            <a:tbl>
              <a:tblPr/>
              <a:tblGrid>
                <a:gridCol w="2360613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Comment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5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4" name="Rectangle 40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483475" y="4749800"/>
            <a:ext cx="2346325" cy="250825"/>
          </a:xfrm>
          <a:prstGeom prst="rect">
            <a:avLst/>
          </a:prstGeom>
          <a:solidFill>
            <a:srgbClr val="EAEAEA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89154" y="4758068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작업자</a:t>
            </a:r>
            <a:r>
              <a:rPr lang="en-US" altLang="ko-KR" sz="900" b="1" dirty="0" smtClean="0">
                <a:latin typeface="Trebuchet MS" pitchFamily="34" charset="0"/>
                <a:ea typeface="돋움" pitchFamily="50" charset="-127"/>
              </a:rPr>
              <a:t>/</a:t>
            </a: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작업소요기간</a:t>
            </a:r>
            <a:endParaRPr lang="en-US" altLang="ko-KR" sz="900" b="1" dirty="0">
              <a:latin typeface="Trebuchet MS" pitchFamily="34" charset="0"/>
              <a:ea typeface="돋움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8" r:id="rId2"/>
    <p:sldLayoutId id="214748370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928813" y="2127250"/>
            <a:ext cx="6048375" cy="2016125"/>
          </a:xfrm>
          <a:prstGeom prst="roundRect">
            <a:avLst>
              <a:gd name="adj" fmla="val 13972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OKJSP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웹사이트 스토리보드</a:t>
            </a:r>
            <a:endParaRPr lang="en-US" altLang="ko-KR" sz="2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Trebuchet MS" pitchFamily="34" charset="0"/>
              </a:rPr>
              <a:t>Website Storyboard</a:t>
            </a:r>
          </a:p>
          <a:p>
            <a:pPr algn="ctr">
              <a:defRPr/>
            </a:pPr>
            <a:endParaRPr lang="en-US" altLang="ko-KR" sz="18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Trebuchet MS" pitchFamily="34" charset="0"/>
              </a:rPr>
              <a:t>www.okjsp.net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167188" y="3717032"/>
            <a:ext cx="1479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chemeClr val="bg1"/>
                </a:solidFill>
              </a:rPr>
              <a:t>2013.11.20 </a:t>
            </a:r>
            <a:r>
              <a:rPr lang="en-US" altLang="ko-KR" b="1" dirty="0">
                <a:solidFill>
                  <a:schemeClr val="bg1"/>
                </a:solidFill>
              </a:rPr>
              <a:t>| </a:t>
            </a:r>
            <a:r>
              <a:rPr lang="en-US" altLang="ko-KR" b="1" dirty="0" err="1">
                <a:solidFill>
                  <a:schemeClr val="bg1"/>
                </a:solidFill>
              </a:rPr>
              <a:t>Ver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14.0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구인게시판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9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회사이름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담당자연락처는 회원가입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고용형태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정규직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정규직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경력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프리랜서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계약직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근무기간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고용형태가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프리랜서일 경우에만 근무기간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</a:t>
            </a:r>
            <a:r>
              <a:rPr lang="ko-KR" altLang="en-US" sz="800" b="1" dirty="0" smtClean="0"/>
              <a:t>타이틀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구인</a:t>
            </a:r>
            <a:r>
              <a:rPr lang="en-US" altLang="ko-KR" sz="800" b="1" dirty="0" smtClean="0"/>
              <a:t>)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57056" y="63093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08984" y="63093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2600" y="1700808"/>
            <a:ext cx="992579" cy="475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회사이름 </a:t>
            </a:r>
            <a:r>
              <a:rPr lang="en-US" altLang="ko-KR" sz="9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담당자 연락처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352600" y="2324428"/>
            <a:ext cx="1098378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근무지역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고용형태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근무기간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복리후생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기술키워드</a:t>
            </a:r>
            <a:r>
              <a:rPr lang="en-US" altLang="ko-KR" sz="900" dirty="0" smtClean="0"/>
              <a:t>(tag) :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업무내용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회사소개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grpSp>
        <p:nvGrpSpPr>
          <p:cNvPr id="35" name="그룹 21"/>
          <p:cNvGrpSpPr/>
          <p:nvPr/>
        </p:nvGrpSpPr>
        <p:grpSpPr>
          <a:xfrm>
            <a:off x="2072680" y="2401838"/>
            <a:ext cx="1008112" cy="144016"/>
            <a:chOff x="128464" y="2132856"/>
            <a:chExt cx="1008112" cy="144016"/>
          </a:xfrm>
        </p:grpSpPr>
        <p:sp>
          <p:nvSpPr>
            <p:cNvPr id="36" name="직사각형 35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모든지역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21"/>
          <p:cNvGrpSpPr/>
          <p:nvPr/>
        </p:nvGrpSpPr>
        <p:grpSpPr>
          <a:xfrm>
            <a:off x="2072680" y="2598812"/>
            <a:ext cx="1008112" cy="144016"/>
            <a:chOff x="128464" y="2132856"/>
            <a:chExt cx="1008112" cy="144016"/>
          </a:xfrm>
        </p:grpSpPr>
        <p:sp>
          <p:nvSpPr>
            <p:cNvPr id="41" name="직사각형 40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모든형태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21"/>
          <p:cNvGrpSpPr/>
          <p:nvPr/>
        </p:nvGrpSpPr>
        <p:grpSpPr>
          <a:xfrm>
            <a:off x="2072680" y="2814836"/>
            <a:ext cx="648072" cy="144016"/>
            <a:chOff x="128464" y="2132856"/>
            <a:chExt cx="1008112" cy="144016"/>
          </a:xfrm>
        </p:grpSpPr>
        <p:sp>
          <p:nvSpPr>
            <p:cNvPr id="51" name="직사각형 50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2013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21"/>
          <p:cNvGrpSpPr/>
          <p:nvPr/>
        </p:nvGrpSpPr>
        <p:grpSpPr>
          <a:xfrm>
            <a:off x="2792760" y="2814836"/>
            <a:ext cx="504056" cy="144016"/>
            <a:chOff x="128464" y="2132856"/>
            <a:chExt cx="1008112" cy="144016"/>
          </a:xfrm>
        </p:grpSpPr>
        <p:sp>
          <p:nvSpPr>
            <p:cNvPr id="55" name="직사각형 54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21"/>
          <p:cNvGrpSpPr/>
          <p:nvPr/>
        </p:nvGrpSpPr>
        <p:grpSpPr>
          <a:xfrm>
            <a:off x="3368824" y="2814836"/>
            <a:ext cx="504056" cy="144016"/>
            <a:chOff x="128464" y="2132856"/>
            <a:chExt cx="1008112" cy="144016"/>
          </a:xfrm>
        </p:grpSpPr>
        <p:sp>
          <p:nvSpPr>
            <p:cNvPr id="59" name="직사각형 5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910980" y="2753569"/>
            <a:ext cx="276038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grpSp>
        <p:nvGrpSpPr>
          <p:cNvPr id="63" name="그룹 21"/>
          <p:cNvGrpSpPr/>
          <p:nvPr/>
        </p:nvGrpSpPr>
        <p:grpSpPr>
          <a:xfrm>
            <a:off x="4232920" y="2814836"/>
            <a:ext cx="648072" cy="144016"/>
            <a:chOff x="128464" y="2132856"/>
            <a:chExt cx="1008112" cy="144016"/>
          </a:xfrm>
        </p:grpSpPr>
        <p:sp>
          <p:nvSpPr>
            <p:cNvPr id="64" name="직사각형 63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2014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21"/>
          <p:cNvGrpSpPr/>
          <p:nvPr/>
        </p:nvGrpSpPr>
        <p:grpSpPr>
          <a:xfrm>
            <a:off x="4953000" y="2814836"/>
            <a:ext cx="504056" cy="144016"/>
            <a:chOff x="128464" y="2132856"/>
            <a:chExt cx="1008112" cy="144016"/>
          </a:xfrm>
        </p:grpSpPr>
        <p:sp>
          <p:nvSpPr>
            <p:cNvPr id="68" name="직사각형 67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21"/>
          <p:cNvGrpSpPr/>
          <p:nvPr/>
        </p:nvGrpSpPr>
        <p:grpSpPr>
          <a:xfrm>
            <a:off x="5529064" y="2814836"/>
            <a:ext cx="504056" cy="144016"/>
            <a:chOff x="128464" y="2132856"/>
            <a:chExt cx="1008112" cy="144016"/>
          </a:xfrm>
        </p:grpSpPr>
        <p:sp>
          <p:nvSpPr>
            <p:cNvPr id="72" name="직사각형 71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072680" y="2953519"/>
            <a:ext cx="742722" cy="267766"/>
            <a:chOff x="2072680" y="2953519"/>
            <a:chExt cx="742722" cy="267766"/>
          </a:xfrm>
        </p:grpSpPr>
        <p:sp>
          <p:nvSpPr>
            <p:cNvPr id="75" name="직사각형 74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69071" y="2953519"/>
              <a:ext cx="646331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국민연금</a:t>
              </a:r>
              <a:endParaRPr lang="ko-KR" altLang="en-US" sz="9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936776" y="2953519"/>
            <a:ext cx="742722" cy="267766"/>
            <a:chOff x="2072680" y="2953519"/>
            <a:chExt cx="742722" cy="267766"/>
          </a:xfrm>
        </p:grpSpPr>
        <p:sp>
          <p:nvSpPr>
            <p:cNvPr id="79" name="직사각형 78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69071" y="2953519"/>
              <a:ext cx="646331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건강보험</a:t>
              </a:r>
              <a:endParaRPr lang="ko-KR" altLang="en-US" sz="9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728864" y="2953519"/>
            <a:ext cx="742722" cy="267766"/>
            <a:chOff x="2072680" y="2953519"/>
            <a:chExt cx="742722" cy="267766"/>
          </a:xfrm>
        </p:grpSpPr>
        <p:sp>
          <p:nvSpPr>
            <p:cNvPr id="82" name="직사각형 81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69071" y="2953519"/>
              <a:ext cx="646331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고용보험</a:t>
              </a:r>
              <a:endParaRPr lang="ko-KR" altLang="en-US" sz="9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520952" y="2953519"/>
            <a:ext cx="742722" cy="267766"/>
            <a:chOff x="2072680" y="2953519"/>
            <a:chExt cx="742722" cy="267766"/>
          </a:xfrm>
        </p:grpSpPr>
        <p:sp>
          <p:nvSpPr>
            <p:cNvPr id="85" name="직사각형 84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69071" y="2953519"/>
              <a:ext cx="646331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산재보험</a:t>
              </a:r>
              <a:endParaRPr lang="ko-KR" altLang="en-US" sz="9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385048" y="2953519"/>
            <a:ext cx="742722" cy="267766"/>
            <a:chOff x="2072680" y="2953519"/>
            <a:chExt cx="742722" cy="267766"/>
          </a:xfrm>
        </p:grpSpPr>
        <p:sp>
          <p:nvSpPr>
            <p:cNvPr id="88" name="직사각형 87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69071" y="2953519"/>
              <a:ext cx="646331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야근수당</a:t>
              </a:r>
              <a:endParaRPr lang="ko-KR" altLang="en-US" sz="9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072680" y="3212976"/>
            <a:ext cx="829284" cy="300082"/>
            <a:chOff x="2072680" y="2953519"/>
            <a:chExt cx="829284" cy="300082"/>
          </a:xfrm>
        </p:grpSpPr>
        <p:sp>
          <p:nvSpPr>
            <p:cNvPr id="91" name="직사각형 90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69071" y="2953519"/>
              <a:ext cx="7328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식대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점심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936776" y="3212976"/>
            <a:ext cx="829284" cy="300082"/>
            <a:chOff x="2072680" y="2953519"/>
            <a:chExt cx="829284" cy="300082"/>
          </a:xfrm>
        </p:grpSpPr>
        <p:sp>
          <p:nvSpPr>
            <p:cNvPr id="94" name="직사각형 93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69071" y="2953519"/>
              <a:ext cx="7328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식대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저녁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728864" y="3212976"/>
            <a:ext cx="627306" cy="267766"/>
            <a:chOff x="2072680" y="2953519"/>
            <a:chExt cx="627306" cy="267766"/>
          </a:xfrm>
        </p:grpSpPr>
        <p:sp>
          <p:nvSpPr>
            <p:cNvPr id="97" name="직사각형 96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69071" y="2953519"/>
              <a:ext cx="530915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교통비</a:t>
              </a:r>
              <a:endParaRPr lang="ko-KR" altLang="en-US" sz="9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520952" y="3212976"/>
            <a:ext cx="627306" cy="267766"/>
            <a:chOff x="2072680" y="2953519"/>
            <a:chExt cx="627306" cy="267766"/>
          </a:xfrm>
        </p:grpSpPr>
        <p:sp>
          <p:nvSpPr>
            <p:cNvPr id="100" name="직사각형 99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69071" y="2953519"/>
              <a:ext cx="530915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통신비</a:t>
              </a:r>
              <a:endParaRPr lang="ko-KR" altLang="en-US" sz="9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385048" y="3212976"/>
            <a:ext cx="627306" cy="267766"/>
            <a:chOff x="2072680" y="2953519"/>
            <a:chExt cx="627306" cy="267766"/>
          </a:xfrm>
        </p:grpSpPr>
        <p:sp>
          <p:nvSpPr>
            <p:cNvPr id="103" name="직사각형 102"/>
            <p:cNvSpPr/>
            <p:nvPr/>
          </p:nvSpPr>
          <p:spPr>
            <a:xfrm>
              <a:off x="2072680" y="3030860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69071" y="2953519"/>
              <a:ext cx="530915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퇴직금</a:t>
              </a:r>
              <a:endParaRPr lang="ko-KR" altLang="en-US" sz="900" dirty="0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576736" y="3573016"/>
            <a:ext cx="345638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169071" y="3501008"/>
            <a:ext cx="492443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기타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2360712" y="4005064"/>
            <a:ext cx="367240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360712" y="4221088"/>
            <a:ext cx="24897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,</a:t>
            </a:r>
            <a:r>
              <a:rPr lang="ko-KR" altLang="en-US" sz="900" dirty="0" smtClean="0"/>
              <a:t>으로 구분하세요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예</a:t>
            </a:r>
            <a:r>
              <a:rPr lang="en-US" altLang="ko-KR" sz="900" dirty="0" smtClean="0"/>
              <a:t>) Java, JSP, </a:t>
            </a:r>
            <a:r>
              <a:rPr lang="en-US" altLang="ko-KR" sz="900" dirty="0" err="1" smtClean="0"/>
              <a:t>AngularJS</a:t>
            </a:r>
            <a:endParaRPr lang="ko-KR" altLang="en-US" sz="900" dirty="0"/>
          </a:p>
        </p:txBody>
      </p:sp>
      <p:sp>
        <p:nvSpPr>
          <p:cNvPr id="110" name="직사각형 109"/>
          <p:cNvSpPr/>
          <p:nvPr/>
        </p:nvSpPr>
        <p:spPr>
          <a:xfrm>
            <a:off x="2000672" y="4465686"/>
            <a:ext cx="4032448" cy="691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000672" y="5301208"/>
            <a:ext cx="4032448" cy="691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90117" y="1700808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314500" y="2564904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314500" y="2809503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10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구직게시판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9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회사이름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담당자연락처는 회원가입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고용형태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정규직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정규직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경력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프리랜서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계약직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근무기간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고용형태가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프리랜서일 경우에만 근무기간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</a:t>
            </a:r>
            <a:r>
              <a:rPr lang="ko-KR" altLang="en-US" sz="800" b="1" dirty="0" smtClean="0"/>
              <a:t>타이틀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구직</a:t>
            </a:r>
            <a:r>
              <a:rPr lang="en-US" altLang="ko-KR" sz="800" b="1" dirty="0" smtClean="0"/>
              <a:t>)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57056" y="638132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08984" y="638132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2600" y="1700808"/>
            <a:ext cx="72327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생년월일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근무지역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352600" y="3044508"/>
            <a:ext cx="10983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근무기간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고용형태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기술키워드</a:t>
            </a:r>
            <a:r>
              <a:rPr lang="en-US" altLang="ko-KR" sz="900" dirty="0" smtClean="0"/>
              <a:t>(tag) :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업무내용 </a:t>
            </a:r>
            <a:r>
              <a:rPr lang="en-US" altLang="ko-KR" sz="900" dirty="0" smtClean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자기소개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grpSp>
        <p:nvGrpSpPr>
          <p:cNvPr id="5" name="그룹 21"/>
          <p:cNvGrpSpPr/>
          <p:nvPr/>
        </p:nvGrpSpPr>
        <p:grpSpPr>
          <a:xfrm>
            <a:off x="2072680" y="3318892"/>
            <a:ext cx="1008112" cy="144016"/>
            <a:chOff x="128464" y="2132856"/>
            <a:chExt cx="1008112" cy="144016"/>
          </a:xfrm>
        </p:grpSpPr>
        <p:sp>
          <p:nvSpPr>
            <p:cNvPr id="41" name="직사각형 40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모든형태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2432720" y="3525391"/>
            <a:ext cx="367240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432720" y="3741415"/>
            <a:ext cx="24897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,</a:t>
            </a:r>
            <a:r>
              <a:rPr lang="ko-KR" altLang="en-US" sz="900" dirty="0" smtClean="0"/>
              <a:t>으로 구분하세요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예</a:t>
            </a:r>
            <a:r>
              <a:rPr lang="en-US" altLang="ko-KR" sz="900" dirty="0" smtClean="0"/>
              <a:t>) Java, JSP, </a:t>
            </a:r>
            <a:r>
              <a:rPr lang="en-US" altLang="ko-KR" sz="900" dirty="0" err="1" smtClean="0"/>
              <a:t>AngularJS</a:t>
            </a:r>
            <a:endParaRPr lang="ko-KR" altLang="en-US" sz="900" dirty="0"/>
          </a:p>
        </p:txBody>
      </p:sp>
      <p:sp>
        <p:nvSpPr>
          <p:cNvPr id="110" name="직사각형 109"/>
          <p:cNvSpPr/>
          <p:nvPr/>
        </p:nvSpPr>
        <p:spPr>
          <a:xfrm>
            <a:off x="2000672" y="5373216"/>
            <a:ext cx="4032448" cy="691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90117" y="1700808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pSp>
        <p:nvGrpSpPr>
          <p:cNvPr id="99" name="그룹 21"/>
          <p:cNvGrpSpPr/>
          <p:nvPr/>
        </p:nvGrpSpPr>
        <p:grpSpPr>
          <a:xfrm>
            <a:off x="2072680" y="2411363"/>
            <a:ext cx="1008112" cy="144016"/>
            <a:chOff x="128464" y="2132856"/>
            <a:chExt cx="1008112" cy="144016"/>
          </a:xfrm>
        </p:grpSpPr>
        <p:sp>
          <p:nvSpPr>
            <p:cNvPr id="102" name="직사각형 101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모든지역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072680" y="2204864"/>
            <a:ext cx="1800200" cy="144016"/>
            <a:chOff x="2072680" y="2204864"/>
            <a:chExt cx="1800200" cy="144016"/>
          </a:xfrm>
        </p:grpSpPr>
        <p:grpSp>
          <p:nvGrpSpPr>
            <p:cNvPr id="116" name="그룹 21"/>
            <p:cNvGrpSpPr/>
            <p:nvPr/>
          </p:nvGrpSpPr>
          <p:grpSpPr>
            <a:xfrm>
              <a:off x="2072680" y="2204864"/>
              <a:ext cx="648072" cy="144016"/>
              <a:chOff x="128464" y="2132856"/>
              <a:chExt cx="1008112" cy="14401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2013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21"/>
            <p:cNvGrpSpPr/>
            <p:nvPr/>
          </p:nvGrpSpPr>
          <p:grpSpPr>
            <a:xfrm>
              <a:off x="2792760" y="2204864"/>
              <a:ext cx="504056" cy="144016"/>
              <a:chOff x="128464" y="2132856"/>
              <a:chExt cx="1008112" cy="144016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11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이등변 삼각형 122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21"/>
            <p:cNvGrpSpPr/>
            <p:nvPr/>
          </p:nvGrpSpPr>
          <p:grpSpPr>
            <a:xfrm>
              <a:off x="3368824" y="2204864"/>
              <a:ext cx="504056" cy="144016"/>
              <a:chOff x="128464" y="2132856"/>
              <a:chExt cx="1008112" cy="14401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이등변 삼각형 126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9" name="직사각형 128"/>
          <p:cNvSpPr/>
          <p:nvPr/>
        </p:nvSpPr>
        <p:spPr>
          <a:xfrm>
            <a:off x="2000672" y="4149080"/>
            <a:ext cx="4032448" cy="691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365998" y="4941168"/>
            <a:ext cx="79208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+ </a:t>
            </a:r>
            <a:r>
              <a:rPr lang="ko-KR" altLang="en-US" sz="900" dirty="0" smtClean="0">
                <a:solidFill>
                  <a:schemeClr val="tx1"/>
                </a:solidFill>
              </a:rPr>
              <a:t>경력추가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367457" y="2953519"/>
            <a:ext cx="4781103" cy="1944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568624" y="2780928"/>
            <a:ext cx="1710725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경력사항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총 경력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년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개월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2072680" y="3051126"/>
            <a:ext cx="3960440" cy="267766"/>
            <a:chOff x="2072680" y="2753569"/>
            <a:chExt cx="3960440" cy="267766"/>
          </a:xfrm>
        </p:grpSpPr>
        <p:grpSp>
          <p:nvGrpSpPr>
            <p:cNvPr id="133" name="그룹 21"/>
            <p:cNvGrpSpPr/>
            <p:nvPr/>
          </p:nvGrpSpPr>
          <p:grpSpPr>
            <a:xfrm>
              <a:off x="2072680" y="2814836"/>
              <a:ext cx="648072" cy="144016"/>
              <a:chOff x="128464" y="2132856"/>
              <a:chExt cx="1008112" cy="144016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2013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이등변 삼각형 135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21"/>
            <p:cNvGrpSpPr/>
            <p:nvPr/>
          </p:nvGrpSpPr>
          <p:grpSpPr>
            <a:xfrm>
              <a:off x="2792760" y="2814836"/>
              <a:ext cx="504056" cy="144016"/>
              <a:chOff x="128464" y="2132856"/>
              <a:chExt cx="1008112" cy="144016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11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이등변 삼각형 139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21"/>
            <p:cNvGrpSpPr/>
            <p:nvPr/>
          </p:nvGrpSpPr>
          <p:grpSpPr>
            <a:xfrm>
              <a:off x="3368824" y="2814836"/>
              <a:ext cx="504056" cy="144016"/>
              <a:chOff x="128464" y="2132856"/>
              <a:chExt cx="1008112" cy="144016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이등변 삼각형 143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3910980" y="2753569"/>
              <a:ext cx="276038" cy="26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~</a:t>
              </a:r>
              <a:endParaRPr lang="ko-KR" altLang="en-US" sz="900" dirty="0"/>
            </a:p>
          </p:txBody>
        </p:sp>
        <p:grpSp>
          <p:nvGrpSpPr>
            <p:cNvPr id="146" name="그룹 21"/>
            <p:cNvGrpSpPr/>
            <p:nvPr/>
          </p:nvGrpSpPr>
          <p:grpSpPr>
            <a:xfrm>
              <a:off x="4232920" y="2814836"/>
              <a:ext cx="648072" cy="144016"/>
              <a:chOff x="128464" y="2132856"/>
              <a:chExt cx="1008112" cy="144016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2014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이등변 삼각형 148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21"/>
            <p:cNvGrpSpPr/>
            <p:nvPr/>
          </p:nvGrpSpPr>
          <p:grpSpPr>
            <a:xfrm>
              <a:off x="4953000" y="2814836"/>
              <a:ext cx="504056" cy="144016"/>
              <a:chOff x="128464" y="2132856"/>
              <a:chExt cx="1008112" cy="144016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11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이등변 삼각형 152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21"/>
            <p:cNvGrpSpPr/>
            <p:nvPr/>
          </p:nvGrpSpPr>
          <p:grpSpPr>
            <a:xfrm>
              <a:off x="5529064" y="2814836"/>
              <a:ext cx="504056" cy="144016"/>
              <a:chOff x="128464" y="2132856"/>
              <a:chExt cx="1008112" cy="144016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128464" y="2132856"/>
                <a:ext cx="86409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992560" y="2132856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이등변 삼각형 156"/>
              <p:cNvSpPr/>
              <p:nvPr/>
            </p:nvSpPr>
            <p:spPr>
              <a:xfrm rot="10800000">
                <a:off x="1024169" y="2167360"/>
                <a:ext cx="83529" cy="7200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0833" y="3504286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,Q&amp;A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4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12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0" name="직사각형 9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59185" y="1882328"/>
            <a:ext cx="20938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13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본인 글만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본인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댓글만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삭제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685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67424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8382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64596" y="26166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7236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57056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1" y="386404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2367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4824536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33120" y="376616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80962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14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HTML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에디터는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부분을 별도로 볼 수 있는 것으로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stackoverflow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이미지 업로드도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295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 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0592" y="162880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15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HTML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에디터는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부분을 별도로 볼 수 있는 것으로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stackoverflow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이미지 업로드도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 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0592" y="162880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16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글삭제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685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67424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8382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7236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57056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1" y="386404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2367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4824536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80962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sp>
        <p:nvSpPr>
          <p:cNvPr id="48" name="직사각형 47"/>
          <p:cNvSpPr/>
          <p:nvPr/>
        </p:nvSpPr>
        <p:spPr>
          <a:xfrm>
            <a:off x="2038176" y="3068960"/>
            <a:ext cx="3418880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20752" y="328498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게시물을 삭제하시겠습니까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80792" y="364502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00872" y="364502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17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검색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660" y="764704"/>
            <a:ext cx="730861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660" y="1009606"/>
            <a:ext cx="7308612" cy="90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660" y="1937084"/>
            <a:ext cx="7308612" cy="123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660" y="2089726"/>
            <a:ext cx="1115924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2089726"/>
            <a:ext cx="6137932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660" y="6352450"/>
            <a:ext cx="7308612" cy="403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95441" y="1882328"/>
            <a:ext cx="1957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검색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리스트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14954" y="5517812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검색 타이틀</a:t>
            </a:r>
            <a:endParaRPr lang="en-US" altLang="ko-KR" sz="800" dirty="0" smtClean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352600" y="5445224"/>
            <a:ext cx="5832648" cy="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42946" y="5805264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64968" y="580526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2600" y="276756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52600" y="2492896"/>
            <a:ext cx="13292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검색어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검색게시물 수</a:t>
            </a:r>
            <a:r>
              <a:rPr lang="en-US" altLang="ko-KR" sz="800" dirty="0" smtClean="0"/>
              <a:t>)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352600" y="2708920"/>
            <a:ext cx="5832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검색어에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맞는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adsense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타겟팅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광고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61112" y="2132856"/>
            <a:ext cx="1008112" cy="5040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3990" y="226792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61112" y="213285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18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오른쪽 배너부분을 없애고 내용 확장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Q&amp;A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 별도 등록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660" y="764704"/>
            <a:ext cx="730861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660" y="1009606"/>
            <a:ext cx="7308612" cy="90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660" y="1937084"/>
            <a:ext cx="7308612" cy="123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660" y="2089726"/>
            <a:ext cx="1115924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2089726"/>
            <a:ext cx="6137932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660" y="6352450"/>
            <a:ext cx="7308612" cy="403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42780" y="1882328"/>
            <a:ext cx="2310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#Q&amp;A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949860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8778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352600" y="2492896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위쪽 화살표 32"/>
          <p:cNvSpPr/>
          <p:nvPr/>
        </p:nvSpPr>
        <p:spPr>
          <a:xfrm>
            <a:off x="1398730" y="2556278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10800000">
            <a:off x="1398730" y="2844310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70738" y="2547652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882534" y="2492896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937290" y="2547652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2432720" y="2492896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45" name="직사각형 44"/>
          <p:cNvSpPr/>
          <p:nvPr/>
        </p:nvSpPr>
        <p:spPr>
          <a:xfrm>
            <a:off x="2432720" y="2708920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432720" y="2887440"/>
            <a:ext cx="15841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1352600" y="3140968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위쪽 화살표 49"/>
          <p:cNvSpPr/>
          <p:nvPr/>
        </p:nvSpPr>
        <p:spPr>
          <a:xfrm>
            <a:off x="1398730" y="3204350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위쪽 화살표 50"/>
          <p:cNvSpPr/>
          <p:nvPr/>
        </p:nvSpPr>
        <p:spPr>
          <a:xfrm rot="10800000">
            <a:off x="1398730" y="3492382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70738" y="3195724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882534" y="3140968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37290" y="3195724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2432720" y="3140968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56" name="직사각형 55"/>
          <p:cNvSpPr/>
          <p:nvPr/>
        </p:nvSpPr>
        <p:spPr>
          <a:xfrm>
            <a:off x="2432720" y="3356992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2432720" y="3535512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1352600" y="38062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위쪽 화살표 58"/>
          <p:cNvSpPr/>
          <p:nvPr/>
        </p:nvSpPr>
        <p:spPr>
          <a:xfrm>
            <a:off x="1398730" y="3869674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위쪽 화살표 59"/>
          <p:cNvSpPr/>
          <p:nvPr/>
        </p:nvSpPr>
        <p:spPr>
          <a:xfrm rot="10800000">
            <a:off x="1398730" y="415770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470738" y="3861048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1882534" y="38062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937290" y="3861048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2432720" y="3806292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2432720" y="402231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432720" y="420083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352600" y="4454364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위쪽 화살표 67"/>
          <p:cNvSpPr/>
          <p:nvPr/>
        </p:nvSpPr>
        <p:spPr>
          <a:xfrm>
            <a:off x="1398730" y="451774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위쪽 화살표 68"/>
          <p:cNvSpPr/>
          <p:nvPr/>
        </p:nvSpPr>
        <p:spPr>
          <a:xfrm rot="10800000">
            <a:off x="1398730" y="4805778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470738" y="4509120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1882534" y="4454364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937290" y="4509120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2432720" y="4454364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2432720" y="4670388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432720" y="4848908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6249144" y="2996952"/>
            <a:ext cx="0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47916" y="2924944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최근 태그들</a:t>
            </a:r>
            <a:endParaRPr lang="en-US" altLang="ko-KR" sz="800" b="1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6393160" y="3140968"/>
            <a:ext cx="86409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endParaRPr lang="en-US" altLang="ko-KR" sz="8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6447916" y="5661248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[</a:t>
            </a:r>
            <a:r>
              <a:rPr lang="ko-KR" altLang="en-US" sz="800" b="1" dirty="0" err="1" smtClean="0"/>
              <a:t>더보기</a:t>
            </a:r>
            <a:r>
              <a:rPr lang="en-US" altLang="ko-KR" sz="800" b="1" dirty="0" smtClean="0"/>
              <a:t>]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52600" y="51571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위쪽 화살표 78"/>
          <p:cNvSpPr/>
          <p:nvPr/>
        </p:nvSpPr>
        <p:spPr>
          <a:xfrm>
            <a:off x="1398730" y="5220574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위쪽 화살표 79"/>
          <p:cNvSpPr/>
          <p:nvPr/>
        </p:nvSpPr>
        <p:spPr>
          <a:xfrm rot="10800000">
            <a:off x="1398730" y="550860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70738" y="5211948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1882534" y="51571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37290" y="5211948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2432720" y="5157192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85" name="직사각형 84"/>
          <p:cNvSpPr/>
          <p:nvPr/>
        </p:nvSpPr>
        <p:spPr>
          <a:xfrm>
            <a:off x="2432720" y="537321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2432720" y="555173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6249144" y="2204864"/>
            <a:ext cx="1008112" cy="6480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12022" y="241194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249144" y="227687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3"/>
          <p:cNvSpPr>
            <a:spLocks noChangeShapeType="1"/>
          </p:cNvSpPr>
          <p:nvPr/>
        </p:nvSpPr>
        <p:spPr bwMode="auto">
          <a:xfrm flipH="1" flipV="1">
            <a:off x="1715932" y="1700808"/>
            <a:ext cx="163807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V="1">
            <a:off x="8118764" y="3029743"/>
            <a:ext cx="0" cy="516433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cxnSp>
        <p:nvCxnSpPr>
          <p:cNvPr id="4" name="직선 연결선 3"/>
          <p:cNvCxnSpPr>
            <a:stCxn id="26" idx="1"/>
          </p:cNvCxnSpPr>
          <p:nvPr/>
        </p:nvCxnSpPr>
        <p:spPr>
          <a:xfrm flipH="1" flipV="1">
            <a:off x="1751391" y="2008188"/>
            <a:ext cx="6379690" cy="749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ine 3"/>
          <p:cNvSpPr>
            <a:spLocks noChangeShapeType="1"/>
          </p:cNvSpPr>
          <p:nvPr/>
        </p:nvSpPr>
        <p:spPr bwMode="auto">
          <a:xfrm flipV="1">
            <a:off x="8131080" y="2015678"/>
            <a:ext cx="0" cy="102490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500063"/>
            <a:ext cx="34403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메뉴구성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Menu Structure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Line 3"/>
          <p:cNvSpPr>
            <a:spLocks noChangeShapeType="1"/>
          </p:cNvSpPr>
          <p:nvPr/>
        </p:nvSpPr>
        <p:spPr bwMode="auto">
          <a:xfrm flipV="1">
            <a:off x="1745835" y="2208213"/>
            <a:ext cx="0" cy="150018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7" name="Line 3"/>
          <p:cNvSpPr>
            <a:spLocks noChangeShapeType="1"/>
          </p:cNvSpPr>
          <p:nvPr/>
        </p:nvSpPr>
        <p:spPr bwMode="auto">
          <a:xfrm flipV="1">
            <a:off x="3306544" y="2008188"/>
            <a:ext cx="1312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Line 3"/>
          <p:cNvSpPr>
            <a:spLocks noChangeShapeType="1"/>
          </p:cNvSpPr>
          <p:nvPr/>
        </p:nvSpPr>
        <p:spPr bwMode="auto">
          <a:xfrm flipV="1">
            <a:off x="4940578" y="2008188"/>
            <a:ext cx="2624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9" name="Line 3"/>
          <p:cNvSpPr>
            <a:spLocks noChangeShapeType="1"/>
          </p:cNvSpPr>
          <p:nvPr/>
        </p:nvSpPr>
        <p:spPr bwMode="auto">
          <a:xfrm flipV="1">
            <a:off x="6588096" y="2008188"/>
            <a:ext cx="1313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61" name="모서리가 둥근 직사각형 46"/>
          <p:cNvSpPr>
            <a:spLocks noChangeArrowheads="1"/>
          </p:cNvSpPr>
          <p:nvPr/>
        </p:nvSpPr>
        <p:spPr bwMode="auto">
          <a:xfrm>
            <a:off x="1064568" y="2779713"/>
            <a:ext cx="1373647" cy="500062"/>
          </a:xfrm>
          <a:prstGeom prst="roundRect">
            <a:avLst>
              <a:gd name="adj" fmla="val 16667"/>
            </a:avLst>
          </a:prstGeom>
          <a:solidFill>
            <a:srgbClr val="FFFFE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Q&amp;A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162" name="모서리가 둥근 직사각형 46"/>
          <p:cNvSpPr>
            <a:spLocks noChangeArrowheads="1"/>
          </p:cNvSpPr>
          <p:nvPr/>
        </p:nvSpPr>
        <p:spPr bwMode="auto">
          <a:xfrm>
            <a:off x="2658472" y="2784475"/>
            <a:ext cx="1318544" cy="500063"/>
          </a:xfrm>
          <a:prstGeom prst="roundRect">
            <a:avLst>
              <a:gd name="adj" fmla="val 16667"/>
            </a:avLst>
          </a:prstGeom>
          <a:solidFill>
            <a:srgbClr val="EFFAF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Forum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119" name="모서리가 둥근 직사각형 46"/>
          <p:cNvSpPr>
            <a:spLocks noChangeArrowheads="1"/>
          </p:cNvSpPr>
          <p:nvPr/>
        </p:nvSpPr>
        <p:spPr bwMode="auto">
          <a:xfrm>
            <a:off x="5940024" y="2784475"/>
            <a:ext cx="1330351" cy="5000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Community</a:t>
            </a:r>
            <a:endParaRPr lang="en-US" altLang="ko-KR" sz="14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46"/>
          <p:cNvSpPr>
            <a:spLocks noChangeArrowheads="1"/>
          </p:cNvSpPr>
          <p:nvPr/>
        </p:nvSpPr>
        <p:spPr bwMode="auto">
          <a:xfrm>
            <a:off x="4223398" y="2787650"/>
            <a:ext cx="1512168" cy="500063"/>
          </a:xfrm>
          <a:prstGeom prst="roundRect">
            <a:avLst>
              <a:gd name="adj" fmla="val 16667"/>
            </a:avLst>
          </a:prstGeom>
          <a:solidFill>
            <a:srgbClr val="FEF9F4"/>
          </a:solidFill>
          <a:ln w="28575" algn="ctr">
            <a:solidFill>
              <a:srgbClr val="D32B97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News</a:t>
            </a:r>
            <a:endParaRPr lang="en-US" altLang="ko-KR" sz="1400" b="1" dirty="0">
              <a:solidFill>
                <a:srgbClr val="D32B97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5" name="모서리가 둥근 직사각형 46"/>
          <p:cNvSpPr>
            <a:spLocks noChangeArrowheads="1"/>
          </p:cNvSpPr>
          <p:nvPr/>
        </p:nvSpPr>
        <p:spPr bwMode="auto">
          <a:xfrm>
            <a:off x="7452192" y="2787650"/>
            <a:ext cx="1317232" cy="50006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Jobs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66" name="모서리가 둥근 직사각형 46"/>
          <p:cNvSpPr>
            <a:spLocks noChangeArrowheads="1"/>
          </p:cNvSpPr>
          <p:nvPr/>
        </p:nvSpPr>
        <p:spPr bwMode="auto">
          <a:xfrm>
            <a:off x="1002288" y="1570038"/>
            <a:ext cx="1475982" cy="628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Main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모서리가 둥근 직사각형 46"/>
          <p:cNvSpPr>
            <a:spLocks noChangeArrowheads="1"/>
          </p:cNvSpPr>
          <p:nvPr/>
        </p:nvSpPr>
        <p:spPr bwMode="auto">
          <a:xfrm>
            <a:off x="1074296" y="3501008"/>
            <a:ext cx="1373647" cy="1260140"/>
          </a:xfrm>
          <a:prstGeom prst="roundRect">
            <a:avLst>
              <a:gd name="adj" fmla="val 16667"/>
            </a:avLst>
          </a:prstGeom>
          <a:solidFill>
            <a:srgbClr val="FFFFE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Java/JSP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개발툴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Flex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J2ee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XML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Javascript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1" name="모서리가 둥근 직사각형 46"/>
          <p:cNvSpPr>
            <a:spLocks noChangeArrowheads="1"/>
          </p:cNvSpPr>
          <p:nvPr/>
        </p:nvSpPr>
        <p:spPr bwMode="auto">
          <a:xfrm>
            <a:off x="2668200" y="3505770"/>
            <a:ext cx="1318544" cy="1260143"/>
          </a:xfrm>
          <a:prstGeom prst="roundRect">
            <a:avLst>
              <a:gd name="adj" fmla="val 16667"/>
            </a:avLst>
          </a:prstGeom>
          <a:solidFill>
            <a:srgbClr val="EFFAF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토론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모서리가 둥근 직사각형 46"/>
          <p:cNvSpPr>
            <a:spLocks noChangeArrowheads="1"/>
          </p:cNvSpPr>
          <p:nvPr/>
        </p:nvSpPr>
        <p:spPr bwMode="auto">
          <a:xfrm>
            <a:off x="5949752" y="3505770"/>
            <a:ext cx="1330351" cy="126014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사는얘기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정기모임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스터디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책얘기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개발자 환경개선</a:t>
            </a:r>
            <a:endParaRPr lang="en-US" altLang="ko-KR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모서리가 둥근 직사각형 46"/>
          <p:cNvSpPr>
            <a:spLocks noChangeArrowheads="1"/>
          </p:cNvSpPr>
          <p:nvPr/>
        </p:nvSpPr>
        <p:spPr bwMode="auto">
          <a:xfrm>
            <a:off x="4223398" y="3508945"/>
            <a:ext cx="1512168" cy="126014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D32B97"/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공지사항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Tech Trends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IT News/</a:t>
            </a:r>
            <a:r>
              <a:rPr lang="ko-KR" altLang="en-US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정보</a:t>
            </a:r>
            <a:endParaRPr lang="en-US" altLang="ko-KR" b="1" dirty="0">
              <a:solidFill>
                <a:srgbClr val="D32B97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모서리가 둥근 직사각형 46"/>
          <p:cNvSpPr>
            <a:spLocks noChangeArrowheads="1"/>
          </p:cNvSpPr>
          <p:nvPr/>
        </p:nvSpPr>
        <p:spPr bwMode="auto">
          <a:xfrm>
            <a:off x="7446643" y="3508945"/>
            <a:ext cx="1317232" cy="12601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구직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좋은회사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나쁜회사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5129" y="1577697"/>
            <a:ext cx="2733441" cy="2462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정부는개발자를위해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협동조합준비위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60" y="764704"/>
            <a:ext cx="1115924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764704"/>
            <a:ext cx="6137932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28663" y="1124744"/>
            <a:ext cx="3498705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97729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928663" y="1464532"/>
            <a:ext cx="5328593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743938"/>
            <a:ext cx="5921908" cy="9649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45601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56169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72565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61111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74393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545801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0" y="3864048"/>
            <a:ext cx="430891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61112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5921908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592190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69707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335348" y="1124744"/>
            <a:ext cx="507988" cy="576064"/>
            <a:chOff x="1352600" y="4454364"/>
            <a:chExt cx="507988" cy="576064"/>
          </a:xfrm>
        </p:grpSpPr>
        <p:sp>
          <p:nvSpPr>
            <p:cNvPr id="48" name="직사각형 47"/>
            <p:cNvSpPr/>
            <p:nvPr/>
          </p:nvSpPr>
          <p:spPr>
            <a:xfrm>
              <a:off x="1352600" y="4454364"/>
              <a:ext cx="50405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위쪽 화살표 50"/>
            <p:cNvSpPr/>
            <p:nvPr/>
          </p:nvSpPr>
          <p:spPr>
            <a:xfrm>
              <a:off x="1398730" y="4517746"/>
              <a:ext cx="144016" cy="18002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위쪽 화살표 51"/>
            <p:cNvSpPr/>
            <p:nvPr/>
          </p:nvSpPr>
          <p:spPr>
            <a:xfrm rot="10800000">
              <a:off x="1398730" y="4805778"/>
              <a:ext cx="144016" cy="18002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0738" y="4509120"/>
              <a:ext cx="389850" cy="45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/>
                <a:t>추천</a:t>
              </a:r>
              <a:endParaRPr lang="en-US" altLang="ko-KR" sz="800" dirty="0" smtClean="0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1352600" y="2420888"/>
            <a:ext cx="58335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381175" y="2449463"/>
            <a:ext cx="2592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20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60" y="764704"/>
            <a:ext cx="1115924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764704"/>
            <a:ext cx="6137932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5995410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949280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2601" y="1124744"/>
            <a:ext cx="5904656" cy="2160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32720" y="1412776"/>
            <a:ext cx="482453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743938"/>
            <a:ext cx="5921908" cy="39173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37176" y="5733256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5733256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74393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352600" y="5301208"/>
            <a:ext cx="58335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381175" y="5329783"/>
            <a:ext cx="2592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테그</a:t>
            </a:r>
            <a:r>
              <a:rPr lang="ko-KR" altLang="en-US" sz="800" dirty="0" smtClean="0"/>
              <a:t> 입력</a:t>
            </a:r>
            <a:endParaRPr lang="en-US" altLang="ko-KR" sz="800" dirty="0" smtClean="0"/>
          </a:p>
        </p:txBody>
      </p:sp>
      <p:grpSp>
        <p:nvGrpSpPr>
          <p:cNvPr id="72" name="그룹 71"/>
          <p:cNvGrpSpPr/>
          <p:nvPr/>
        </p:nvGrpSpPr>
        <p:grpSpPr>
          <a:xfrm>
            <a:off x="1352600" y="1484784"/>
            <a:ext cx="1008112" cy="144016"/>
            <a:chOff x="1928664" y="1484784"/>
            <a:chExt cx="1008112" cy="144016"/>
          </a:xfrm>
        </p:grpSpPr>
        <p:sp>
          <p:nvSpPr>
            <p:cNvPr id="67" name="직사각형 66"/>
            <p:cNvSpPr/>
            <p:nvPr/>
          </p:nvSpPr>
          <p:spPr>
            <a:xfrm>
              <a:off x="1928664" y="148478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카테고리선택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92760" y="1484784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2824369" y="1519288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17" y="3504286"/>
            <a:ext cx="3336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내정보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9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22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내가쓴</a:t>
            </a:r>
            <a:r>
              <a:rPr lang="ko-KR" altLang="en-US" sz="800" dirty="0" smtClean="0">
                <a:latin typeface="Arial" charset="0"/>
                <a:cs typeface="Arial" charset="0"/>
              </a:rPr>
              <a:t> 글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login/logout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개인정보 표시화면으로 이동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보기 화면으로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bnr_main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480x100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bnr_sub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150x??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위 게시판에 포함되지 않은 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최근 게시물 기준으로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674977" y="1882328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내가쓴글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335348" y="2708920"/>
            <a:ext cx="4824536" cy="237626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352600" y="2755050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328976" y="2420888"/>
            <a:ext cx="483028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23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쪽지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880162" y="1882328"/>
            <a:ext cx="1572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쪽지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5348" y="2132856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쪽지리스트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1" y="242088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2367" y="242088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335348" y="265716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35348" y="265716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7601" y="376878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2367" y="376878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335348" y="400506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35348" y="400506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4848" y="5013176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29064" y="350100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29064" y="485190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3140968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5348" y="3140968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이전에 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내용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352600" y="4509120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35348" y="4509120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이전에 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내용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80592" y="30689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일 경우 이전에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글쓴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내용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24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내정보</a:t>
            </a:r>
            <a:r>
              <a:rPr lang="ko-KR" altLang="en-US" sz="800" b="1" dirty="0" smtClean="0"/>
              <a:t>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*e-mail 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29064" y="342900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557" y="350428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26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회원가입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회원가입 타이틀</a:t>
            </a:r>
            <a:endParaRPr lang="ko-KR" altLang="en-US" sz="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8" y="2420888"/>
            <a:ext cx="4367461" cy="37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27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회원가입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회원가입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*e-mail 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28664" y="27809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8784" y="2780928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8664" y="3267732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04728" y="355276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42232" y="34923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예</a:t>
            </a:r>
            <a:endParaRPr lang="en-US" altLang="ko-KR" sz="800" dirty="0" smtClean="0"/>
          </a:p>
        </p:txBody>
      </p:sp>
      <p:sp>
        <p:nvSpPr>
          <p:cNvPr id="44" name="타원 43"/>
          <p:cNvSpPr/>
          <p:nvPr/>
        </p:nvSpPr>
        <p:spPr>
          <a:xfrm>
            <a:off x="2971280" y="355276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08784" y="34923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아니오</a:t>
            </a:r>
            <a:endParaRPr lang="en-US" altLang="ko-KR" sz="8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2144688" y="3763162"/>
            <a:ext cx="36004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48744" y="3763162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68824" y="3763162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12640" y="4005064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16696" y="4005064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20752" y="4005064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우편번호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12640" y="4221088"/>
            <a:ext cx="93610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20752" y="4221088"/>
            <a:ext cx="122413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529064" y="4797152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28664" y="2547652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08784" y="2547652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28664" y="303445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568624" y="4437112"/>
            <a:ext cx="4312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Verdana"/>
              </a:rPr>
              <a:t>*</a:t>
            </a:r>
            <a:r>
              <a:rPr lang="ko-KR" altLang="en-US" sz="800" dirty="0" err="1" smtClean="0">
                <a:latin typeface="Verdana"/>
              </a:rPr>
              <a:t>가입시</a:t>
            </a:r>
            <a:r>
              <a:rPr lang="ko-KR" altLang="en-US" sz="800" dirty="0" smtClean="0">
                <a:latin typeface="Verdana"/>
              </a:rPr>
              <a:t> 임시비밀번호가 메일로 발송됩니다</a:t>
            </a:r>
            <a:r>
              <a:rPr lang="en-US" altLang="ko-KR" sz="800" dirty="0" smtClean="0">
                <a:latin typeface="Verdana"/>
              </a:rPr>
              <a:t>. </a:t>
            </a:r>
            <a:r>
              <a:rPr lang="ko-KR" altLang="en-US" sz="800" dirty="0" smtClean="0">
                <a:latin typeface="Verdana"/>
              </a:rPr>
              <a:t>로그인 후 비밀번호를 바꿔주시기 바랍니다</a:t>
            </a:r>
            <a:r>
              <a:rPr lang="en-US" altLang="ko-KR" sz="800" dirty="0" smtClean="0">
                <a:latin typeface="Verdana"/>
              </a:rPr>
              <a:t>.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80592" y="369798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주소는 필수입력사항이 아니고 추후 이벤트 및 프로모션에 필요한 옵션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추후 이벤트 및 프로모션을 통해 연락처 및 주소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등록률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높이기 작업진행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28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내정보</a:t>
            </a:r>
            <a:r>
              <a:rPr lang="ko-KR" altLang="en-US" sz="800" b="1" dirty="0" smtClean="0"/>
              <a:t>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비밀번호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*e-mail 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13040" y="5039054"/>
            <a:ext cx="79208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8664" y="27809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8784" y="2780928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8664" y="3509634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04728" y="379466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42232" y="373428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예</a:t>
            </a:r>
            <a:endParaRPr lang="en-US" altLang="ko-KR" sz="800" dirty="0" smtClean="0"/>
          </a:p>
        </p:txBody>
      </p:sp>
      <p:sp>
        <p:nvSpPr>
          <p:cNvPr id="44" name="타원 43"/>
          <p:cNvSpPr/>
          <p:nvPr/>
        </p:nvSpPr>
        <p:spPr>
          <a:xfrm>
            <a:off x="2971280" y="379466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08784" y="373428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아니오</a:t>
            </a:r>
            <a:endParaRPr lang="en-US" altLang="ko-KR" sz="8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2144688" y="4005064"/>
            <a:ext cx="36004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48744" y="4005064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68824" y="4005064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12640" y="4246966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16696" y="4246966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20752" y="4246966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우편번호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12640" y="4462990"/>
            <a:ext cx="93610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20752" y="4462990"/>
            <a:ext cx="122413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664968" y="503905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00672" y="32591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500063"/>
            <a:ext cx="30556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추가기능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add options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8544" y="1412776"/>
            <a:ext cx="38940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메인 페이지 레이아웃 변경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메뉴 리스트 수정 및 그룹화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내가 쓴 글 보기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쪽지기능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관리자페이지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광고주페이지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 글쓰기에 강화된 기능의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에디터 추가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- CODE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강조기능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관리자는 이미지 업로드 가능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 추천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태그기능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서버증설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(11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예정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회원레벨소개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인증회원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포인트에 따른 등급 부여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개인사진 업로드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홍보 및 </a:t>
            </a:r>
            <a:r>
              <a:rPr lang="en-US" altLang="ko-KR" sz="800" dirty="0" smtClean="0"/>
              <a:t>Tech Forum</a:t>
            </a:r>
            <a:r>
              <a:rPr lang="ko-KR" altLang="en-US" sz="800" dirty="0" smtClean="0"/>
              <a:t>게시판 글쓰기 권한</a:t>
            </a:r>
            <a:endParaRPr lang="en-US" altLang="ko-KR" sz="800" dirty="0" smtClean="0"/>
          </a:p>
          <a:p>
            <a:r>
              <a:rPr lang="en-US" altLang="ko-KR" sz="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err="1" smtClean="0"/>
              <a:t>비인증회원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홍보 및 </a:t>
            </a:r>
            <a:r>
              <a:rPr lang="en-US" altLang="ko-KR" sz="800" dirty="0" smtClean="0"/>
              <a:t>Tech Forum</a:t>
            </a:r>
            <a:r>
              <a:rPr lang="ko-KR" altLang="en-US" sz="800" dirty="0" smtClean="0"/>
              <a:t>게시판 글쓰기 권한 제한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개인 프로필사진 없음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개별등급 없음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324488" y="2708920"/>
            <a:ext cx="3260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Admin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556" y="350428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광고주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31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관리자사이트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660" y="764704"/>
            <a:ext cx="111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3340" y="764704"/>
            <a:ext cx="606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807834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9807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116787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132914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1567978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807834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관리자사이트 타이틀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35348" y="131189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 </a:t>
            </a:r>
            <a:r>
              <a:rPr lang="en-US" altLang="ko-KR" sz="800" dirty="0" smtClean="0"/>
              <a:t>Database(CSV)</a:t>
            </a:r>
            <a:r>
              <a:rPr lang="ko-KR" altLang="en-US" sz="800" dirty="0" smtClean="0"/>
              <a:t> 다운로드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okjsp_member_db</a:t>
            </a:r>
            <a:r>
              <a:rPr lang="en-US" altLang="ko-KR" sz="800" dirty="0" smtClean="0"/>
              <a:t> download</a:t>
            </a:r>
          </a:p>
          <a:p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회원정보 검색</a:t>
            </a:r>
            <a:endParaRPr lang="en-US" altLang="ko-KR" sz="8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648744" y="1743938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44688" y="1671930"/>
            <a:ext cx="490840" cy="24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이름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69024" y="173471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352600" y="1311890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2600" y="2204864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5348" y="1096446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회원관리</a:t>
            </a:r>
            <a:endParaRPr lang="ko-KR" altLang="en-US" sz="80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454796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35348" y="2239352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광고관리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35348" y="2526804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메인 상단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00872" y="2742828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88704" y="2670820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1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2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3.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3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800872" y="2920752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6581" y="2930277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00872" y="3112393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800872" y="3290317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800872" y="3487291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800872" y="3659882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66581" y="328498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66581" y="3673599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5348" y="3894956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오른쪽 상단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800872" y="411098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288704" y="4038972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오른쪽배너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오른쪽배너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3. Q&amp;A</a:t>
            </a:r>
            <a:r>
              <a:rPr lang="ko-KR" altLang="en-US" sz="800" dirty="0" smtClean="0"/>
              <a:t>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3800872" y="4288904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466581" y="4298429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00872" y="4480545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00872" y="4658469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6581" y="46531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12840" y="167193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or    </a:t>
            </a:r>
            <a:r>
              <a:rPr lang="ko-KR" altLang="en-US" sz="800" dirty="0" err="1" smtClean="0"/>
              <a:t>대화명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304928" y="1743938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335348" y="5233491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왼쪽 텍스트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48497" y="5449515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88704" y="537750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왼쪽텍스트 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          </a:t>
            </a:r>
            <a:r>
              <a:rPr lang="ko-KR" altLang="en-US" sz="800" dirty="0" smtClean="0"/>
              <a:t>광고문구</a:t>
            </a:r>
            <a:endParaRPr lang="en-US" altLang="ko-KR" sz="8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848497" y="564649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335348" y="5850205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게시판 붙박이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8704" y="5994221"/>
            <a:ext cx="1438214" cy="24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붙박이광고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게시물번호</a:t>
            </a:r>
            <a:endParaRPr lang="en-US" altLang="ko-KR" sz="8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3728863" y="6056705"/>
            <a:ext cx="1342435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9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엑셀파일로 다운로드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검색내용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 고유번호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sid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는 최고 관리자만 알 수 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별도 수정페이지 없이 이미 등록되어 있는 광고는 텍스트박스에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280592" y="12687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280592" y="155679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80592" y="223877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288704" y="6210245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붙박이광고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게시물번호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3728863" y="6272729"/>
            <a:ext cx="1342435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97016" y="5994221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733856" y="6056704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097016" y="619119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733856" y="625367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89104" y="268034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525944" y="274282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89104" y="304038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525944" y="310286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89104" y="340042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525944" y="346290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889104" y="404849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6525944" y="4110980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5889104" y="440853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525944" y="4471020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889104" y="538703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6525944" y="5449515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741968" y="65592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1352600" y="6487244"/>
            <a:ext cx="5832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3800872" y="486916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800872" y="5047084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66581" y="5041751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89104" y="479715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25944" y="4859635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335348" y="1916832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회원차단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해지</a:t>
            </a:r>
            <a:endParaRPr lang="en-US" altLang="ko-KR" sz="800" dirty="0" smtClean="0"/>
          </a:p>
        </p:txBody>
      </p:sp>
      <p:sp>
        <p:nvSpPr>
          <p:cNvPr id="147" name="직사각형 146"/>
          <p:cNvSpPr/>
          <p:nvPr/>
        </p:nvSpPr>
        <p:spPr>
          <a:xfrm>
            <a:off x="3008784" y="1960265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44688" y="188825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고유번호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sid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853830" y="1960265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차단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304928" y="1960265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32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광고주사이트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660" y="764704"/>
            <a:ext cx="111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3340" y="764704"/>
            <a:ext cx="606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3"/>
          <p:cNvGrpSpPr/>
          <p:nvPr/>
        </p:nvGrpSpPr>
        <p:grpSpPr>
          <a:xfrm>
            <a:off x="128464" y="807834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9807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116787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132914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1567978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807834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광고주사이트 타이틀</a:t>
            </a:r>
            <a:endParaRPr lang="ko-KR" altLang="en-US" sz="800" b="1" dirty="0"/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모든 내용을 볼 수 있고 광고주는 본인 광고만 볼 수 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오른쪽 배너부분 삭제 레이아웃 확장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4608" y="1340768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메인 상단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이미지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424608" y="1988840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오른쪽 상단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이미지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424608" y="2636912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왼쪽 텍스트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광고문구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424608" y="3284984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게시판 붙박이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게시물 주소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3"/>
          <p:cNvSpPr txBox="1">
            <a:spLocks noChangeArrowheads="1"/>
          </p:cNvSpPr>
          <p:nvPr/>
        </p:nvSpPr>
        <p:spPr bwMode="auto">
          <a:xfrm>
            <a:off x="4232920" y="2998693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끝 </a:t>
            </a:r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endParaRPr lang="ko-KR" altLang="en-US" sz="36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512841" y="3019599"/>
            <a:ext cx="2884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4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login/logout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개인정보 표시화면으로 이동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보기 화면으로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bnr_main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480x100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bnr_sub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150x??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위 게시판에 포함되지 않은 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최근 게시물 기준으로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76800" y="764704"/>
            <a:ext cx="3924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674977" y="1882328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28975" y="2132856"/>
            <a:ext cx="18485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공지사항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3097" y="2132856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Hot Ranking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843097" y="314096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Forum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843097" y="422108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Jobs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327728" y="314096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327728" y="422108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사는얘기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327728" y="5157192"/>
            <a:ext cx="47053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나머지 </a:t>
            </a:r>
            <a:r>
              <a:rPr lang="ko-KR" altLang="en-US" sz="800" b="1" dirty="0" err="1" smtClean="0"/>
              <a:t>전체글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community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800" b="1" dirty="0" smtClean="0"/>
              <a:t>sponsor </a:t>
            </a:r>
            <a:r>
              <a:rPr lang="ko-KR" altLang="en-US" sz="800" b="1" dirty="0" smtClean="0"/>
              <a:t>제목</a:t>
            </a:r>
            <a:r>
              <a:rPr lang="en-US" altLang="ko-KR" sz="800" b="1" dirty="0" smtClean="0"/>
              <a:t>(36byte) [</a:t>
            </a:r>
            <a:r>
              <a:rPr lang="ko-KR" altLang="en-US" sz="800" b="1" dirty="0" err="1" smtClean="0"/>
              <a:t>댓글수</a:t>
            </a:r>
            <a:r>
              <a:rPr lang="en-US" altLang="ko-KR" sz="800" b="1" dirty="0" smtClean="0"/>
              <a:t>],</a:t>
            </a:r>
            <a:r>
              <a:rPr lang="ko-KR" altLang="en-US" sz="800" b="1" dirty="0" smtClean="0"/>
              <a:t>조회수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글쓴이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시간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 </a:t>
            </a:r>
            <a:endParaRPr lang="en-US" altLang="ko-KR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40832" y="802208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6816" y="123125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28892" y="21673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80592" y="515719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5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회사정보표시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5373216"/>
              <a:ext cx="7308612" cy="13824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8464" y="5445224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회사정보 표시</a:t>
            </a:r>
            <a:endParaRPr lang="en-US" altLang="ko-KR" sz="800" dirty="0" smtClean="0"/>
          </a:p>
          <a:p>
            <a:r>
              <a:rPr lang="ko-KR" altLang="en-US" sz="800" dirty="0" smtClean="0"/>
              <a:t>사업자 등록번호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개인정보취급방법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버그리포트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648744" y="5445224"/>
            <a:ext cx="6703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872880" y="5445224"/>
            <a:ext cx="814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endParaRPr lang="ko-KR" altLang="en-US" sz="800" dirty="0" smtClean="0"/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5169024" y="5445224"/>
            <a:ext cx="1048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endParaRPr lang="ko-KR" altLang="en-US" sz="800" dirty="0" smtClean="0"/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21152" y="54452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8464" y="537321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2918" y="3504286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구인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구직 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4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7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구직게시판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0" name="직사각형 9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59185" y="1882328"/>
            <a:ext cx="20938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73383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</a:t>
            </a:r>
            <a:r>
              <a:rPr lang="ko-KR" altLang="en-US" sz="800" b="1" dirty="0" smtClean="0"/>
              <a:t>타이틀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구직</a:t>
            </a:r>
            <a:r>
              <a:rPr lang="en-US" altLang="ko-KR" sz="800" b="1" dirty="0" smtClean="0"/>
              <a:t>)</a:t>
            </a:r>
            <a:endParaRPr lang="en-US" altLang="ko-KR" sz="800" b="1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66182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856656" y="2348880"/>
            <a:ext cx="278243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64968" y="2348880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80592" y="23054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306691" y="25649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지역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36" name="그룹 21"/>
          <p:cNvGrpSpPr/>
          <p:nvPr/>
        </p:nvGrpSpPr>
        <p:grpSpPr>
          <a:xfrm>
            <a:off x="1712640" y="2598812"/>
            <a:ext cx="1008112" cy="144016"/>
            <a:chOff x="128464" y="2132856"/>
            <a:chExt cx="1008112" cy="144016"/>
          </a:xfrm>
        </p:grpSpPr>
        <p:sp>
          <p:nvSpPr>
            <p:cNvPr id="39" name="직사각형 3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모든지역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13576" y="25649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고용형태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45" name="그룹 21"/>
          <p:cNvGrpSpPr/>
          <p:nvPr/>
        </p:nvGrpSpPr>
        <p:grpSpPr>
          <a:xfrm>
            <a:off x="3440832" y="2598812"/>
            <a:ext cx="1008112" cy="144016"/>
            <a:chOff x="128464" y="2132856"/>
            <a:chExt cx="1008112" cy="144016"/>
          </a:xfrm>
        </p:grpSpPr>
        <p:sp>
          <p:nvSpPr>
            <p:cNvPr id="47" name="직사각형 46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모든형태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541768" y="25649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정렬기준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52" name="그룹 21"/>
          <p:cNvGrpSpPr/>
          <p:nvPr/>
        </p:nvGrpSpPr>
        <p:grpSpPr>
          <a:xfrm>
            <a:off x="5169024" y="2598812"/>
            <a:ext cx="1008112" cy="144016"/>
            <a:chOff x="128464" y="2132856"/>
            <a:chExt cx="1008112" cy="144016"/>
          </a:xfrm>
        </p:grpSpPr>
        <p:sp>
          <p:nvSpPr>
            <p:cNvPr id="53" name="직사각형 5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매칭률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(%)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1352600" y="2852936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1306691" y="2924944"/>
            <a:ext cx="4870445" cy="792088"/>
            <a:chOff x="1306691" y="2924944"/>
            <a:chExt cx="4870445" cy="792088"/>
          </a:xfrm>
        </p:grpSpPr>
        <p:sp>
          <p:nvSpPr>
            <p:cNvPr id="57" name="TextBox 56"/>
            <p:cNvSpPr txBox="1"/>
            <p:nvPr/>
          </p:nvSpPr>
          <p:spPr>
            <a:xfrm>
              <a:off x="1306691" y="2924944"/>
              <a:ext cx="25571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★ </a:t>
              </a:r>
              <a:r>
                <a:rPr lang="en-US" altLang="ko-KR" sz="900" dirty="0" smtClean="0"/>
                <a:t>Java </a:t>
              </a:r>
              <a:r>
                <a:rPr lang="ko-KR" altLang="en-US" sz="900" dirty="0" smtClean="0"/>
                <a:t>개발자 해외파견근무 희망 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프리랜서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4888" y="292494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/>
                <a:t>매칭률</a:t>
              </a:r>
              <a:r>
                <a:rPr lang="ko-KR" altLang="en-US" sz="900" b="1" dirty="0" smtClean="0"/>
                <a:t> </a:t>
              </a:r>
              <a:r>
                <a:rPr lang="en-US" altLang="ko-KR" sz="900" b="1" dirty="0" smtClean="0"/>
                <a:t>98%</a:t>
              </a:r>
              <a:endParaRPr lang="ko-KR" altLang="en-US" sz="9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89741" y="292494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2013.11.19</a:t>
              </a:r>
              <a:endParaRPr lang="ko-KR" altLang="en-US" sz="9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96616" y="3140968"/>
              <a:ext cx="26933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홍</a:t>
              </a:r>
              <a:r>
                <a:rPr lang="en-US" altLang="ko-KR" sz="900" dirty="0" smtClean="0"/>
                <a:t>**   |   </a:t>
              </a:r>
              <a:r>
                <a:rPr lang="ko-KR" altLang="en-US" sz="900" dirty="0" smtClean="0"/>
                <a:t>경력</a:t>
              </a:r>
              <a:r>
                <a:rPr lang="en-US" altLang="ko-KR" sz="900" dirty="0" smtClean="0"/>
                <a:t>:5</a:t>
              </a:r>
              <a:r>
                <a:rPr lang="ko-KR" altLang="en-US" sz="900" dirty="0" smtClean="0"/>
                <a:t>년   </a:t>
              </a:r>
              <a:r>
                <a:rPr lang="en-US" altLang="ko-KR" sz="900" dirty="0" smtClean="0"/>
                <a:t>|   </a:t>
              </a:r>
              <a:r>
                <a:rPr lang="ko-KR" altLang="en-US" sz="900" dirty="0" smtClean="0"/>
                <a:t>지역</a:t>
              </a:r>
              <a:r>
                <a:rPr lang="en-US" altLang="ko-KR" sz="900" dirty="0" smtClean="0"/>
                <a:t>:</a:t>
              </a:r>
              <a:r>
                <a:rPr lang="ko-KR" altLang="en-US" sz="900" dirty="0" smtClean="0"/>
                <a:t>서울   </a:t>
              </a:r>
              <a:r>
                <a:rPr lang="en-US" altLang="ko-KR" sz="900" dirty="0" smtClean="0"/>
                <a:t>|   </a:t>
              </a:r>
              <a:r>
                <a:rPr lang="ko-KR" altLang="en-US" sz="900" dirty="0" smtClean="0"/>
                <a:t>프리랜서</a:t>
              </a:r>
              <a:endParaRPr lang="ko-KR" altLang="en-US" sz="9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568624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Java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144688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20752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영어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1352600" y="3717032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1306691" y="3789040"/>
            <a:ext cx="4870445" cy="792088"/>
            <a:chOff x="1306691" y="2924944"/>
            <a:chExt cx="4870445" cy="792088"/>
          </a:xfrm>
        </p:grpSpPr>
        <p:sp>
          <p:nvSpPr>
            <p:cNvPr id="76" name="TextBox 75"/>
            <p:cNvSpPr txBox="1"/>
            <p:nvPr/>
          </p:nvSpPr>
          <p:spPr>
            <a:xfrm>
              <a:off x="1306691" y="2924944"/>
              <a:ext cx="25571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★ </a:t>
              </a:r>
              <a:r>
                <a:rPr lang="en-US" altLang="ko-KR" sz="900" dirty="0" smtClean="0"/>
                <a:t>Java </a:t>
              </a:r>
              <a:r>
                <a:rPr lang="ko-KR" altLang="en-US" sz="900" dirty="0" smtClean="0"/>
                <a:t>개발자 해외파견근무 희망 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프리랜서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44888" y="292494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/>
                <a:t>매칭률</a:t>
              </a:r>
              <a:r>
                <a:rPr lang="ko-KR" altLang="en-US" sz="900" b="1" dirty="0" smtClean="0"/>
                <a:t> </a:t>
              </a:r>
              <a:r>
                <a:rPr lang="en-US" altLang="ko-KR" sz="900" b="1" dirty="0" smtClean="0"/>
                <a:t>98%</a:t>
              </a:r>
              <a:endParaRPr lang="ko-KR" altLang="en-US" sz="9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89741" y="292494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2013.11.19</a:t>
              </a:r>
              <a:endParaRPr lang="ko-KR" altLang="en-US" sz="9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96616" y="3140968"/>
              <a:ext cx="26933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홍</a:t>
              </a:r>
              <a:r>
                <a:rPr lang="en-US" altLang="ko-KR" sz="900" dirty="0" smtClean="0"/>
                <a:t>**   |   </a:t>
              </a:r>
              <a:r>
                <a:rPr lang="ko-KR" altLang="en-US" sz="900" dirty="0" smtClean="0"/>
                <a:t>경력</a:t>
              </a:r>
              <a:r>
                <a:rPr lang="en-US" altLang="ko-KR" sz="900" dirty="0" smtClean="0"/>
                <a:t>:5</a:t>
              </a:r>
              <a:r>
                <a:rPr lang="ko-KR" altLang="en-US" sz="900" dirty="0" smtClean="0"/>
                <a:t>년   </a:t>
              </a:r>
              <a:r>
                <a:rPr lang="en-US" altLang="ko-KR" sz="900" dirty="0" smtClean="0"/>
                <a:t>|   </a:t>
              </a:r>
              <a:r>
                <a:rPr lang="ko-KR" altLang="en-US" sz="900" dirty="0" smtClean="0"/>
                <a:t>지역</a:t>
              </a:r>
              <a:r>
                <a:rPr lang="en-US" altLang="ko-KR" sz="900" dirty="0" smtClean="0"/>
                <a:t>:</a:t>
              </a:r>
              <a:r>
                <a:rPr lang="ko-KR" altLang="en-US" sz="900" dirty="0" smtClean="0"/>
                <a:t>서울   </a:t>
              </a:r>
              <a:r>
                <a:rPr lang="en-US" altLang="ko-KR" sz="900" dirty="0" smtClean="0"/>
                <a:t>|   </a:t>
              </a:r>
              <a:r>
                <a:rPr lang="ko-KR" altLang="en-US" sz="900" dirty="0" smtClean="0"/>
                <a:t>프리랜서</a:t>
              </a:r>
              <a:endParaRPr lang="ko-KR" altLang="en-US" sz="900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568624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Java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144688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720752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영어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1352600" y="3717032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306691" y="4653136"/>
            <a:ext cx="4870445" cy="792088"/>
            <a:chOff x="1306691" y="2924944"/>
            <a:chExt cx="4870445" cy="792088"/>
          </a:xfrm>
        </p:grpSpPr>
        <p:sp>
          <p:nvSpPr>
            <p:cNvPr id="85" name="TextBox 84"/>
            <p:cNvSpPr txBox="1"/>
            <p:nvPr/>
          </p:nvSpPr>
          <p:spPr>
            <a:xfrm>
              <a:off x="1306691" y="2924944"/>
              <a:ext cx="25571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★ </a:t>
              </a:r>
              <a:r>
                <a:rPr lang="en-US" altLang="ko-KR" sz="900" dirty="0" smtClean="0"/>
                <a:t>Java </a:t>
              </a:r>
              <a:r>
                <a:rPr lang="ko-KR" altLang="en-US" sz="900" dirty="0" smtClean="0"/>
                <a:t>개발자 해외파견근무 희망 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프리랜서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44888" y="292494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/>
                <a:t>매칭률</a:t>
              </a:r>
              <a:r>
                <a:rPr lang="ko-KR" altLang="en-US" sz="900" b="1" dirty="0" smtClean="0"/>
                <a:t> </a:t>
              </a:r>
              <a:r>
                <a:rPr lang="en-US" altLang="ko-KR" sz="900" b="1" dirty="0" smtClean="0"/>
                <a:t>98%</a:t>
              </a:r>
              <a:endParaRPr lang="ko-KR" altLang="en-US" sz="9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89741" y="292494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2013.11.19</a:t>
              </a:r>
              <a:endParaRPr lang="ko-KR" altLang="en-US" sz="9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96616" y="3140968"/>
              <a:ext cx="26933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홍</a:t>
              </a:r>
              <a:r>
                <a:rPr lang="en-US" altLang="ko-KR" sz="900" dirty="0" smtClean="0"/>
                <a:t>**   |   </a:t>
              </a:r>
              <a:r>
                <a:rPr lang="ko-KR" altLang="en-US" sz="900" dirty="0" smtClean="0"/>
                <a:t>경력</a:t>
              </a:r>
              <a:r>
                <a:rPr lang="en-US" altLang="ko-KR" sz="900" dirty="0" smtClean="0"/>
                <a:t>:5</a:t>
              </a:r>
              <a:r>
                <a:rPr lang="ko-KR" altLang="en-US" sz="900" dirty="0" smtClean="0"/>
                <a:t>년   </a:t>
              </a:r>
              <a:r>
                <a:rPr lang="en-US" altLang="ko-KR" sz="900" dirty="0" smtClean="0"/>
                <a:t>|   </a:t>
              </a:r>
              <a:r>
                <a:rPr lang="ko-KR" altLang="en-US" sz="900" dirty="0" smtClean="0"/>
                <a:t>지역</a:t>
              </a:r>
              <a:r>
                <a:rPr lang="en-US" altLang="ko-KR" sz="900" dirty="0" smtClean="0"/>
                <a:t>:</a:t>
              </a:r>
              <a:r>
                <a:rPr lang="ko-KR" altLang="en-US" sz="900" dirty="0" smtClean="0"/>
                <a:t>서울   </a:t>
              </a:r>
              <a:r>
                <a:rPr lang="en-US" altLang="ko-KR" sz="900" dirty="0" smtClean="0"/>
                <a:t>|   </a:t>
              </a:r>
              <a:r>
                <a:rPr lang="ko-KR" altLang="en-US" sz="900" dirty="0" smtClean="0"/>
                <a:t>프리랜서</a:t>
              </a:r>
              <a:endParaRPr lang="ko-KR" altLang="en-US" sz="900" dirty="0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568624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Java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144688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720752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영어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1352600" y="3717032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8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구인게시판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0" name="직사각형 9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59185" y="1882328"/>
            <a:ext cx="20938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73383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</a:t>
            </a:r>
            <a:r>
              <a:rPr lang="ko-KR" altLang="en-US" sz="800" b="1" dirty="0" smtClean="0"/>
              <a:t>타이틀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구인</a:t>
            </a:r>
            <a:r>
              <a:rPr lang="en-US" altLang="ko-KR" sz="800" b="1" dirty="0" smtClean="0"/>
              <a:t>)</a:t>
            </a:r>
            <a:endParaRPr lang="en-US" altLang="ko-KR" sz="800" b="1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66182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856656" y="2348880"/>
            <a:ext cx="278243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64968" y="2348880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80592" y="23054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306691" y="25649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지역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4" name="그룹 21"/>
          <p:cNvGrpSpPr/>
          <p:nvPr/>
        </p:nvGrpSpPr>
        <p:grpSpPr>
          <a:xfrm>
            <a:off x="1712640" y="2598812"/>
            <a:ext cx="1008112" cy="144016"/>
            <a:chOff x="128464" y="2132856"/>
            <a:chExt cx="1008112" cy="144016"/>
          </a:xfrm>
        </p:grpSpPr>
        <p:sp>
          <p:nvSpPr>
            <p:cNvPr id="39" name="직사각형 3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모든지역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13576" y="25649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고용형태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5" name="그룹 21"/>
          <p:cNvGrpSpPr/>
          <p:nvPr/>
        </p:nvGrpSpPr>
        <p:grpSpPr>
          <a:xfrm>
            <a:off x="3440832" y="2598812"/>
            <a:ext cx="1008112" cy="144016"/>
            <a:chOff x="128464" y="2132856"/>
            <a:chExt cx="1008112" cy="144016"/>
          </a:xfrm>
        </p:grpSpPr>
        <p:sp>
          <p:nvSpPr>
            <p:cNvPr id="47" name="직사각형 46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모든형태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541768" y="25649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정렬기준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6" name="그룹 21"/>
          <p:cNvGrpSpPr/>
          <p:nvPr/>
        </p:nvGrpSpPr>
        <p:grpSpPr>
          <a:xfrm>
            <a:off x="5169024" y="2598812"/>
            <a:ext cx="1008112" cy="144016"/>
            <a:chOff x="128464" y="2132856"/>
            <a:chExt cx="1008112" cy="144016"/>
          </a:xfrm>
        </p:grpSpPr>
        <p:sp>
          <p:nvSpPr>
            <p:cNvPr id="53" name="직사각형 5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매칭률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(%)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1352600" y="2852936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3"/>
          <p:cNvGrpSpPr/>
          <p:nvPr/>
        </p:nvGrpSpPr>
        <p:grpSpPr>
          <a:xfrm>
            <a:off x="1306691" y="2924944"/>
            <a:ext cx="4870445" cy="792088"/>
            <a:chOff x="1306691" y="2924944"/>
            <a:chExt cx="4870445" cy="792088"/>
          </a:xfrm>
        </p:grpSpPr>
        <p:sp>
          <p:nvSpPr>
            <p:cNvPr id="57" name="TextBox 56"/>
            <p:cNvSpPr txBox="1"/>
            <p:nvPr/>
          </p:nvSpPr>
          <p:spPr>
            <a:xfrm>
              <a:off x="1306691" y="2924944"/>
              <a:ext cx="21515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★ 여의도 증권사 </a:t>
              </a:r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개월 </a:t>
              </a:r>
              <a:r>
                <a:rPr lang="en-US" altLang="ko-KR" sz="900" dirty="0" smtClean="0"/>
                <a:t>Java</a:t>
              </a:r>
              <a:r>
                <a:rPr lang="ko-KR" altLang="en-US" sz="900" dirty="0" smtClean="0"/>
                <a:t>프로젝트</a:t>
              </a:r>
              <a:endParaRPr lang="ko-KR" altLang="en-US" sz="9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4888" y="292494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/>
                <a:t>매칭률</a:t>
              </a:r>
              <a:r>
                <a:rPr lang="ko-KR" altLang="en-US" sz="900" b="1" dirty="0" smtClean="0"/>
                <a:t> </a:t>
              </a:r>
              <a:r>
                <a:rPr lang="en-US" altLang="ko-KR" sz="900" b="1" dirty="0" smtClean="0"/>
                <a:t>98%</a:t>
              </a:r>
              <a:endParaRPr lang="ko-KR" altLang="en-US" sz="9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89741" y="292494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2013.11.19</a:t>
              </a:r>
              <a:endParaRPr lang="ko-KR" altLang="en-US" sz="9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96616" y="3140968"/>
              <a:ext cx="43460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삼</a:t>
              </a:r>
              <a:r>
                <a:rPr lang="en-US" altLang="ko-KR" sz="900" dirty="0" smtClean="0"/>
                <a:t>*</a:t>
              </a:r>
              <a:r>
                <a:rPr lang="ko-KR" altLang="en-US" sz="900" dirty="0" smtClean="0"/>
                <a:t>증권    </a:t>
              </a:r>
              <a:r>
                <a:rPr lang="en-US" altLang="ko-KR" sz="900" dirty="0" smtClean="0"/>
                <a:t>|    </a:t>
              </a:r>
              <a:r>
                <a:rPr lang="ko-KR" altLang="en-US" sz="900" dirty="0" smtClean="0"/>
                <a:t>지역</a:t>
              </a:r>
              <a:r>
                <a:rPr lang="en-US" altLang="ko-KR" sz="900" dirty="0" smtClean="0"/>
                <a:t>:</a:t>
              </a:r>
              <a:r>
                <a:rPr lang="ko-KR" altLang="en-US" sz="900" dirty="0" smtClean="0"/>
                <a:t>서울</a:t>
              </a:r>
              <a:r>
                <a:rPr lang="en-US" altLang="ko-KR" sz="900" dirty="0" smtClean="0"/>
                <a:t>,</a:t>
              </a:r>
              <a:r>
                <a:rPr lang="ko-KR" altLang="en-US" sz="900" dirty="0" smtClean="0"/>
                <a:t>여의도    </a:t>
              </a:r>
              <a:r>
                <a:rPr lang="en-US" altLang="ko-KR" sz="900" dirty="0" smtClean="0"/>
                <a:t>|    </a:t>
              </a:r>
              <a:r>
                <a:rPr lang="ko-KR" altLang="en-US" sz="900" dirty="0" smtClean="0"/>
                <a:t>기간 </a:t>
              </a:r>
              <a:r>
                <a:rPr lang="en-US" altLang="ko-KR" sz="900" dirty="0" smtClean="0"/>
                <a:t>: 2013.11.10 ~ 2014.05.20 (5</a:t>
              </a:r>
              <a:r>
                <a:rPr lang="ko-KR" altLang="en-US" sz="900" dirty="0" smtClean="0"/>
                <a:t>개월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568624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Java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144688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20752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소켓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1352600" y="3717032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73"/>
          <p:cNvGrpSpPr/>
          <p:nvPr/>
        </p:nvGrpSpPr>
        <p:grpSpPr>
          <a:xfrm>
            <a:off x="1306691" y="3789040"/>
            <a:ext cx="4870445" cy="792088"/>
            <a:chOff x="1306691" y="2924944"/>
            <a:chExt cx="4870445" cy="792088"/>
          </a:xfrm>
        </p:grpSpPr>
        <p:sp>
          <p:nvSpPr>
            <p:cNvPr id="94" name="TextBox 93"/>
            <p:cNvSpPr txBox="1"/>
            <p:nvPr/>
          </p:nvSpPr>
          <p:spPr>
            <a:xfrm>
              <a:off x="1306691" y="2924944"/>
              <a:ext cx="21515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★ 여의도 증권사 </a:t>
              </a:r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개월 </a:t>
              </a:r>
              <a:r>
                <a:rPr lang="en-US" altLang="ko-KR" sz="900" dirty="0" smtClean="0"/>
                <a:t>Java</a:t>
              </a:r>
              <a:r>
                <a:rPr lang="ko-KR" altLang="en-US" sz="900" dirty="0" smtClean="0"/>
                <a:t>프로젝트</a:t>
              </a:r>
              <a:endParaRPr lang="ko-KR" altLang="en-US" sz="9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44888" y="292494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/>
                <a:t>매칭률</a:t>
              </a:r>
              <a:r>
                <a:rPr lang="ko-KR" altLang="en-US" sz="900" b="1" dirty="0" smtClean="0"/>
                <a:t> </a:t>
              </a:r>
              <a:r>
                <a:rPr lang="en-US" altLang="ko-KR" sz="900" b="1" dirty="0" smtClean="0"/>
                <a:t>98%</a:t>
              </a:r>
              <a:endParaRPr lang="ko-KR" altLang="en-US" sz="9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89741" y="292494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2013.11.19</a:t>
              </a:r>
              <a:endParaRPr lang="ko-KR" altLang="en-US" sz="9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96616" y="3140968"/>
              <a:ext cx="43460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삼</a:t>
              </a:r>
              <a:r>
                <a:rPr lang="en-US" altLang="ko-KR" sz="900" dirty="0" smtClean="0"/>
                <a:t>*</a:t>
              </a:r>
              <a:r>
                <a:rPr lang="ko-KR" altLang="en-US" sz="900" dirty="0" smtClean="0"/>
                <a:t>증권    </a:t>
              </a:r>
              <a:r>
                <a:rPr lang="en-US" altLang="ko-KR" sz="900" dirty="0" smtClean="0"/>
                <a:t>|    </a:t>
              </a:r>
              <a:r>
                <a:rPr lang="ko-KR" altLang="en-US" sz="900" dirty="0" smtClean="0"/>
                <a:t>지역</a:t>
              </a:r>
              <a:r>
                <a:rPr lang="en-US" altLang="ko-KR" sz="900" dirty="0" smtClean="0"/>
                <a:t>:</a:t>
              </a:r>
              <a:r>
                <a:rPr lang="ko-KR" altLang="en-US" sz="900" dirty="0" smtClean="0"/>
                <a:t>서울</a:t>
              </a:r>
              <a:r>
                <a:rPr lang="en-US" altLang="ko-KR" sz="900" dirty="0" smtClean="0"/>
                <a:t>,</a:t>
              </a:r>
              <a:r>
                <a:rPr lang="ko-KR" altLang="en-US" sz="900" dirty="0" smtClean="0"/>
                <a:t>여의도    </a:t>
              </a:r>
              <a:r>
                <a:rPr lang="en-US" altLang="ko-KR" sz="900" dirty="0" smtClean="0"/>
                <a:t>|    </a:t>
              </a:r>
              <a:r>
                <a:rPr lang="ko-KR" altLang="en-US" sz="900" dirty="0" smtClean="0"/>
                <a:t>기간 </a:t>
              </a:r>
              <a:r>
                <a:rPr lang="en-US" altLang="ko-KR" sz="900" dirty="0" smtClean="0"/>
                <a:t>: 2013.11.10 ~ 2014.05.20 (5</a:t>
              </a:r>
              <a:r>
                <a:rPr lang="ko-KR" altLang="en-US" sz="900" dirty="0" smtClean="0"/>
                <a:t>개월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568624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Java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44688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720752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소켓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352600" y="3717032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그룹 73"/>
          <p:cNvGrpSpPr/>
          <p:nvPr/>
        </p:nvGrpSpPr>
        <p:grpSpPr>
          <a:xfrm>
            <a:off x="1306691" y="4653136"/>
            <a:ext cx="4870445" cy="792088"/>
            <a:chOff x="1306691" y="2924944"/>
            <a:chExt cx="4870445" cy="792088"/>
          </a:xfrm>
        </p:grpSpPr>
        <p:sp>
          <p:nvSpPr>
            <p:cNvPr id="103" name="TextBox 102"/>
            <p:cNvSpPr txBox="1"/>
            <p:nvPr/>
          </p:nvSpPr>
          <p:spPr>
            <a:xfrm>
              <a:off x="1306691" y="2924944"/>
              <a:ext cx="21515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★ 여의도 증권사 </a:t>
              </a:r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개월 </a:t>
              </a:r>
              <a:r>
                <a:rPr lang="en-US" altLang="ko-KR" sz="900" dirty="0" smtClean="0"/>
                <a:t>Java</a:t>
              </a:r>
              <a:r>
                <a:rPr lang="ko-KR" altLang="en-US" sz="900" dirty="0" smtClean="0"/>
                <a:t>프로젝트</a:t>
              </a:r>
              <a:endParaRPr lang="ko-KR" altLang="en-US" sz="9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44888" y="292494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/>
                <a:t>매칭률</a:t>
              </a:r>
              <a:r>
                <a:rPr lang="ko-KR" altLang="en-US" sz="900" b="1" dirty="0" smtClean="0"/>
                <a:t> </a:t>
              </a:r>
              <a:r>
                <a:rPr lang="en-US" altLang="ko-KR" sz="900" b="1" dirty="0" smtClean="0"/>
                <a:t>98%</a:t>
              </a:r>
              <a:endParaRPr lang="ko-KR" altLang="en-US" sz="9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89741" y="292494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2013.11.19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96616" y="3140968"/>
              <a:ext cx="43460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삼</a:t>
              </a:r>
              <a:r>
                <a:rPr lang="en-US" altLang="ko-KR" sz="900" dirty="0" smtClean="0"/>
                <a:t>*</a:t>
              </a:r>
              <a:r>
                <a:rPr lang="ko-KR" altLang="en-US" sz="900" dirty="0" smtClean="0"/>
                <a:t>증권    </a:t>
              </a:r>
              <a:r>
                <a:rPr lang="en-US" altLang="ko-KR" sz="900" dirty="0" smtClean="0"/>
                <a:t>|    </a:t>
              </a:r>
              <a:r>
                <a:rPr lang="ko-KR" altLang="en-US" sz="900" dirty="0" smtClean="0"/>
                <a:t>지역</a:t>
              </a:r>
              <a:r>
                <a:rPr lang="en-US" altLang="ko-KR" sz="900" dirty="0" smtClean="0"/>
                <a:t>:</a:t>
              </a:r>
              <a:r>
                <a:rPr lang="ko-KR" altLang="en-US" sz="900" dirty="0" smtClean="0"/>
                <a:t>서울</a:t>
              </a:r>
              <a:r>
                <a:rPr lang="en-US" altLang="ko-KR" sz="900" dirty="0" smtClean="0"/>
                <a:t>,</a:t>
              </a:r>
              <a:r>
                <a:rPr lang="ko-KR" altLang="en-US" sz="900" dirty="0" smtClean="0"/>
                <a:t>여의도    </a:t>
              </a:r>
              <a:r>
                <a:rPr lang="en-US" altLang="ko-KR" sz="900" dirty="0" smtClean="0"/>
                <a:t>|    </a:t>
              </a:r>
              <a:r>
                <a:rPr lang="ko-KR" altLang="en-US" sz="900" dirty="0" smtClean="0"/>
                <a:t>기간 </a:t>
              </a:r>
              <a:r>
                <a:rPr lang="en-US" altLang="ko-KR" sz="900" dirty="0" smtClean="0"/>
                <a:t>: 2013.11.10 ~ 2014.05.20 (5</a:t>
              </a:r>
              <a:r>
                <a:rPr lang="ko-KR" altLang="en-US" sz="900" dirty="0" smtClean="0"/>
                <a:t>개월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568624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Java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44688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720752" y="3385567"/>
              <a:ext cx="50405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소켓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1352600" y="3717032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4455</Words>
  <Application>Microsoft Office PowerPoint</Application>
  <PresentationFormat>A4 용지(210x297mm)</PresentationFormat>
  <Paragraphs>1544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굴림</vt:lpstr>
      <vt:lpstr>Arial</vt:lpstr>
      <vt:lpstr>맑은 고딕</vt:lpstr>
      <vt:lpstr>Trebuchet MS</vt:lpstr>
      <vt:lpstr>Wingdings</vt:lpstr>
      <vt:lpstr>Verdana</vt:lpstr>
      <vt:lpstr>HY헤드라인M</vt:lpstr>
      <vt:lpstr>돋움</vt:lpstr>
      <vt:lpstr>디자인 사용자 지정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Company>designfever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박수천</dc:creator>
  <cp:lastModifiedBy>Windows 사용자</cp:lastModifiedBy>
  <cp:revision>324</cp:revision>
  <dcterms:created xsi:type="dcterms:W3CDTF">2007-06-25T02:05:02Z</dcterms:created>
  <dcterms:modified xsi:type="dcterms:W3CDTF">2013-11-20T09:40:53Z</dcterms:modified>
</cp:coreProperties>
</file>