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TX3O2x3r35hDteydU1OlHKfJ0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D2AA94-DF3A-4662-892D-1D5FD2C8FA0D}">
  <a:tblStyle styleId="{4BD2AA94-DF3A-4662-892D-1D5FD2C8FA0D}" styleName="Table_0">
    <a:wholeTbl>
      <a:tcTxStyle b="off" i="off">
        <a:font>
          <a:latin typeface="游ゴシック"/>
          <a:ea typeface="游ゴシック"/>
          <a:cs typeface="游ゴシック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游ゴシック"/>
          <a:ea typeface="游ゴシック"/>
          <a:cs typeface="游ゴシック"/>
        </a:font>
        <a:schemeClr val="lt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縦書きテキスト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縦書きタイトルと&#10;縦書きテキスト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つのコンテンツ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のみ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コンテンツ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付きの図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9729989" y="4900411"/>
            <a:ext cx="2462011" cy="1957589"/>
            <a:chOff x="5966306" y="2006077"/>
            <a:chExt cx="7296269" cy="6183280"/>
          </a:xfrm>
        </p:grpSpPr>
        <p:pic>
          <p:nvPicPr>
            <p:cNvPr descr="アイコン, 矢印&#10;&#10;自動的に生成された説明" id="89" name="Google Shape;89;p1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5966306" y="2006077"/>
              <a:ext cx="7296269" cy="6183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アイコン, 矢印&#10;&#10;自動的に生成された説明" id="90" name="Google Shape;90;p1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6672963" y="2242109"/>
              <a:ext cx="6465433" cy="54791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アイコン, 矢印&#10;&#10;自動的に生成された説明" id="91" name="Google Shape;91;p1"/>
            <p:cNvPicPr preferRelativeResize="0"/>
            <p:nvPr/>
          </p:nvPicPr>
          <p:blipFill rotWithShape="1">
            <a:blip r:embed="rId3">
              <a:alphaModFix amt="35000"/>
            </a:blip>
            <a:srcRect b="0" l="0" r="0" t="0"/>
            <a:stretch/>
          </p:blipFill>
          <p:spPr>
            <a:xfrm>
              <a:off x="7336966" y="2506399"/>
              <a:ext cx="5755712" cy="48777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>
            <p:ph type="ctrTitle"/>
          </p:nvPr>
        </p:nvSpPr>
        <p:spPr>
          <a:xfrm>
            <a:off x="-2641601" y="-854231"/>
            <a:ext cx="912973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MS PGothic"/>
              <a:buNone/>
            </a:pPr>
            <a:r>
              <a:rPr b="1" lang="en-US">
                <a:solidFill>
                  <a:srgbClr val="92D050"/>
                </a:solidFill>
                <a:latin typeface="MS PGothic"/>
                <a:ea typeface="MS PGothic"/>
                <a:cs typeface="MS PGothic"/>
                <a:sym typeface="MS PGothic"/>
              </a:rPr>
              <a:t>OKKASS</a:t>
            </a:r>
            <a:endParaRPr b="1">
              <a:solidFill>
                <a:srgbClr val="92D050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-1289013" y="5123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S PGothic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Project Overview</a:t>
            </a:r>
            <a:endParaRPr b="1" i="0" sz="6000" u="none" cap="none" strike="noStrike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3159622" y="8993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S PGothic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January 2025</a:t>
            </a:r>
            <a:endParaRPr b="1" i="0" sz="2400" u="none" cap="none" strike="noStrike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319315" y="2093121"/>
            <a:ext cx="45719" cy="1193800"/>
          </a:xfrm>
          <a:prstGeom prst="rect">
            <a:avLst/>
          </a:prstGeom>
          <a:solidFill>
            <a:srgbClr val="8CD872"/>
          </a:solidFill>
          <a:ln cap="flat" cmpd="sng" w="12700">
            <a:solidFill>
              <a:srgbClr val="8CD87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>
            <p:ph idx="1" type="subTitle"/>
          </p:nvPr>
        </p:nvSpPr>
        <p:spPr>
          <a:xfrm>
            <a:off x="365019" y="5456675"/>
            <a:ext cx="37971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K022C0042 Keita Sugimoto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K022C0054 Kazuto Shimpo</a:t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K022C0084 Kodai Asano</a:t>
            </a:r>
            <a:endParaRPr sz="180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t/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348144" y="5456675"/>
            <a:ext cx="37971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K022C0087 Soma Kaneko</a:t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K022C0098 Rio Okamura</a:t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K024C6001 Hiyoshi Kaede</a:t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t/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"/>
              <a:buNone/>
            </a:pPr>
            <a:r>
              <a:t/>
            </a:r>
            <a:endParaRPr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N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ovelty/</a:t>
            </a: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U</a:t>
            </a:r>
            <a:r>
              <a:rPr b="1" i="0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niqueness </a:t>
            </a:r>
            <a:r>
              <a:rPr b="0" i="0" lang="en-US" sz="3200" u="none" cap="none" strike="noStrike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  <a:t>(新規性、独自性)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838200" y="1825624"/>
            <a:ext cx="10515600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プライベートクラウドの開発事例は多数ある(CA、KADOKAWA)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パブリッククラウドも存在する(AWS、GCP)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しかし、本校だけのプライベートクラウドサービスは存在しない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学生に向けた機能、サービスを提供する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授業でも活用可能な機能の提供(機械学習環境、Linux実習環境、Web開発の公開環境)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38200" y="184409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DAD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ADADA"/>
                </a:solidFill>
                <a:latin typeface="MS PGothic"/>
                <a:ea typeface="MS PGothic"/>
                <a:cs typeface="MS PGothic"/>
                <a:sym typeface="MS PGothic"/>
              </a:rPr>
              <a:t>AWSやGCPも初期段階ではOSSを組み合わせて開発していた</a:t>
            </a:r>
            <a:endParaRPr b="0" i="0" sz="2400" u="none" cap="none" strike="noStrike">
              <a:solidFill>
                <a:srgbClr val="DADADA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ADAD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ADADA"/>
                </a:solidFill>
                <a:latin typeface="MS PGothic"/>
                <a:ea typeface="MS PGothic"/>
                <a:cs typeface="MS PGothic"/>
                <a:sym typeface="MS PGothic"/>
              </a:rPr>
              <a:t>サイバーエージェントもOSSベースでプライベートクラウドを構築している</a:t>
            </a:r>
            <a:endParaRPr b="0" i="0" sz="2400" u="none" cap="none" strike="noStrike">
              <a:solidFill>
                <a:srgbClr val="DADADA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ADADA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DADADA"/>
                </a:solidFill>
                <a:latin typeface="MS PGothic"/>
                <a:ea typeface="MS PGothic"/>
                <a:cs typeface="MS PGothic"/>
                <a:sym typeface="MS PGothic"/>
              </a:rPr>
              <a:t>これらのソースコードはすべて公開されたものなので、不満があれば書き換えも</a:t>
            </a:r>
            <a:br>
              <a:rPr b="0" i="0" lang="en-US" sz="2400" u="none" cap="none" strike="noStrike">
                <a:solidFill>
                  <a:srgbClr val="DADADA"/>
                </a:solidFill>
                <a:latin typeface="MS PGothic"/>
                <a:ea typeface="MS PGothic"/>
                <a:cs typeface="MS PGothic"/>
                <a:sym typeface="MS PGothic"/>
              </a:rPr>
            </a:br>
            <a:r>
              <a:rPr b="0" i="0" lang="en-US" sz="2400" u="none" cap="none" strike="noStrike">
                <a:solidFill>
                  <a:srgbClr val="DADADA"/>
                </a:solidFill>
                <a:latin typeface="MS PGothic"/>
                <a:ea typeface="MS PGothic"/>
                <a:cs typeface="MS PGothic"/>
                <a:sym typeface="MS PGothic"/>
              </a:rPr>
              <a:t>可能</a:t>
            </a:r>
            <a:endParaRPr b="0" i="0" sz="2400" u="none" cap="none" strike="noStrike">
              <a:solidFill>
                <a:srgbClr val="DADADA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59375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sz="2400">
              <a:solidFill>
                <a:srgbClr val="DADADA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67" name="Google Shape;167;p11"/>
          <p:cNvSpPr txBox="1"/>
          <p:nvPr>
            <p:ph type="title"/>
          </p:nvPr>
        </p:nvSpPr>
        <p:spPr>
          <a:xfrm>
            <a:off x="927100" y="633295"/>
            <a:ext cx="5211363" cy="713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F</a:t>
            </a:r>
            <a:r>
              <a:rPr b="1" i="0" lang="en-US" sz="48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easibility</a:t>
            </a:r>
            <a:r>
              <a:rPr b="1" i="0" lang="en-US" sz="4800" u="none" cap="none" strike="noStrike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b="0" i="0" lang="en-US" sz="32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(実現可能性)</a:t>
            </a:r>
            <a:r>
              <a:rPr b="1" i="0" lang="en-US" sz="3200" u="none" cap="none" strike="noStrike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D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ifficulty </a:t>
            </a:r>
            <a:r>
              <a:rPr b="1"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(難易度)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OSS、バックエンド、フロントエンドを広く組み合わせる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物理的なネットワーク、サーバ構築の技術、知識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セキュリティの十分な確保、セキュリティ検証技術が必要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総じて、得られる学びは極めて大きい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U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tility </a:t>
            </a:r>
            <a:r>
              <a:rPr b="1"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(有用性)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実習授業の効率向上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エンジニアの知的好奇心を刺激し、はぐくむ畑として作用する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けしからんエンジニアの遊び場、コミュニティ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若きつくりびとの育成に寄与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コンピューターのスクリーンショット&#10;&#10;中程度の精度で自動的に生成された説明" id="185" name="Google Shape;18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-40259"/>
            <a:ext cx="12192000" cy="689825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4"/>
          <p:cNvSpPr txBox="1"/>
          <p:nvPr/>
        </p:nvSpPr>
        <p:spPr>
          <a:xfrm>
            <a:off x="0" y="6488668"/>
            <a:ext cx="6953251" cy="369332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MS PGothic"/>
                <a:ea typeface="MS PGothic"/>
                <a:cs typeface="MS PGothic"/>
                <a:sym typeface="MS PGothic"/>
              </a:rPr>
              <a:t>2024/03/11 登大遊氏　日本工学院八王子専門学校での公演より引用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561109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I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ndex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2166504" y="3162299"/>
            <a:ext cx="10515600" cy="3695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Overview(概要)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Background(背景)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Weakness(既存の手段の弱点)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Vision(プロジェクトのビジョン)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Strengths(既存手段と比べた強み)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Schedule(スケジュール)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Novelty/U</a:t>
            </a:r>
            <a:r>
              <a:rPr b="0" i="0"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niqueness(新規性、独自性)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F</a:t>
            </a:r>
            <a:r>
              <a:rPr b="0" i="0" lang="en-US" sz="24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easibility(実現可能性)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Difficulty(難易度)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Utility(有用性)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Summary(まとめ)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O</a:t>
            </a:r>
            <a:r>
              <a:rPr b="1" lang="en-US" sz="4800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  <a:t>verview</a:t>
            </a:r>
            <a:r>
              <a:rPr b="1" lang="en-US" sz="3200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  <a:t>(概要)</a:t>
            </a:r>
            <a:endParaRPr b="1" sz="32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b="1"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「学内プライベートクラウド構築」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838200" y="2505670"/>
            <a:ext cx="27799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S P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学生が無料で利用できる</a:t>
            </a:r>
            <a:endParaRPr b="1" i="0" sz="1800" u="none" cap="none" strike="noStrike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S PGothic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プライベートクラウドを構築</a:t>
            </a:r>
            <a:endParaRPr b="1" i="0" sz="1800" u="none" cap="none" strike="noStrike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B</a:t>
            </a:r>
            <a:r>
              <a:rPr b="1" lang="en-US" sz="4800">
                <a:solidFill>
                  <a:srgbClr val="FFFFFF"/>
                </a:solidFill>
                <a:latin typeface="MS PGothic"/>
                <a:ea typeface="MS PGothic"/>
                <a:cs typeface="MS PGothic"/>
                <a:sym typeface="MS PGothic"/>
              </a:rPr>
              <a:t>ackground</a:t>
            </a:r>
            <a:r>
              <a:rPr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(背景)</a:t>
            </a:r>
            <a:endParaRPr b="1" sz="32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825625"/>
            <a:ext cx="10668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学生が気軽に成果物を公表できる環境がない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学校にリソースが転がっているのに埃をかぶっている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他学科含めて自分のポートフォリオを公開するプラットフォームを安価に作りたい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コンピュータ, 犬, 座る, テーブル が含まれている画像&#10;&#10;自動的に生成された説明"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34375" y="0"/>
            <a:ext cx="3857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>
            <p:ph type="title"/>
          </p:nvPr>
        </p:nvSpPr>
        <p:spPr>
          <a:xfrm>
            <a:off x="838199" y="365125"/>
            <a:ext cx="1090385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W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eakness</a:t>
            </a:r>
            <a:r>
              <a:rPr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(既存の手段の弱点)</a:t>
            </a:r>
            <a:r>
              <a:rPr b="1"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3600"/>
              <a:buNone/>
            </a:pPr>
            <a:r>
              <a:rPr lang="en-US" sz="3600" u="sng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オンプレミス(自宅サーバー)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学生が構築するのは現実的でない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電気代などの維持費が高額</a:t>
            </a:r>
            <a:endParaRPr sz="20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セキュリティリスクが高い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騒音、場所の問題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8303531" y="0"/>
            <a:ext cx="3857625" cy="68580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3600"/>
              <a:buNone/>
            </a:pPr>
            <a:r>
              <a:rPr lang="en-US" sz="3600" u="sng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パブリッククラウド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高額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UIが不便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Linuxが使えることが前提条件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値段のわりに性能が低い</a:t>
            </a:r>
            <a:endParaRPr/>
          </a:p>
        </p:txBody>
      </p:sp>
      <p:grpSp>
        <p:nvGrpSpPr>
          <p:cNvPr id="130" name="Google Shape;130;p6"/>
          <p:cNvGrpSpPr/>
          <p:nvPr/>
        </p:nvGrpSpPr>
        <p:grpSpPr>
          <a:xfrm>
            <a:off x="6096000" y="0"/>
            <a:ext cx="6096000" cy="6858000"/>
            <a:chOff x="6096000" y="0"/>
            <a:chExt cx="6096000" cy="6858000"/>
          </a:xfrm>
        </p:grpSpPr>
        <p:sp>
          <p:nvSpPr>
            <p:cNvPr id="131" name="Google Shape;131;p6"/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" name="Google Shape;13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79661" y="782866"/>
              <a:ext cx="2895600" cy="1733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28780" y="2516416"/>
              <a:ext cx="2068284" cy="2068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71601" y="4895056"/>
              <a:ext cx="3350172" cy="971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6"/>
          <p:cNvSpPr txBox="1"/>
          <p:nvPr>
            <p:ph type="title"/>
          </p:nvPr>
        </p:nvSpPr>
        <p:spPr>
          <a:xfrm>
            <a:off x="838199" y="365125"/>
            <a:ext cx="1078774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W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eakness</a:t>
            </a:r>
            <a:r>
              <a:rPr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(既存の手段の弱点)</a:t>
            </a:r>
            <a:r>
              <a:rPr b="1"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V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ision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(プロジェクトのビジョン)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838200" y="1825625"/>
            <a:ext cx="105156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IaaS(すぐに使えるLinux仮想マシン)サービス(EC2) &lt;-&gt; 既存のVMのと違い、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すぐ構築可能、インストール不要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ECS、EKSライクのもの(</a:t>
            </a: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コンテナ仮想化環境の提供</a:t>
            </a: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)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PaaS(簡単にWebサイトを構築)サービス(Cloudflare Pages)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GUI形式のWebコンソール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JSON Request/Responseを提供するCLI、各種言語向けAPI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S</a:t>
            </a:r>
            <a:r>
              <a:rPr b="1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trengths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(既存手段と比べた強み)</a:t>
            </a:r>
            <a:endParaRPr b="1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日本工学院生は無料︕︕︕︕︕︕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既存のパブリッククラウドサービスの不満点を踏まえた使いやすいUIの作成</a:t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サポートとの距離が近い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4800"/>
              <a:buFont typeface="MS PGothic"/>
              <a:buNone/>
            </a:pPr>
            <a:r>
              <a:rPr b="1" i="0" lang="en-US" sz="4800">
                <a:solidFill>
                  <a:srgbClr val="8CD872"/>
                </a:solidFill>
                <a:latin typeface="MS PGothic"/>
                <a:ea typeface="MS PGothic"/>
                <a:cs typeface="MS PGothic"/>
                <a:sym typeface="MS PGothic"/>
              </a:rPr>
              <a:t>S</a:t>
            </a:r>
            <a:r>
              <a:rPr b="1" i="0"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chedule</a:t>
            </a:r>
            <a:r>
              <a:rPr lang="en-US" sz="48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 </a:t>
            </a:r>
            <a:r>
              <a:rPr lang="en-US" sz="3200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(スケジュール)</a:t>
            </a:r>
            <a:endParaRPr b="1" i="0" sz="3200">
              <a:solidFill>
                <a:schemeClr val="lt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  <p:graphicFrame>
        <p:nvGraphicFramePr>
          <p:cNvPr id="153" name="Google Shape;153;p9"/>
          <p:cNvGraphicFramePr/>
          <p:nvPr/>
        </p:nvGraphicFramePr>
        <p:xfrm>
          <a:off x="1416000" y="1730088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BB29C"/>
                    </a:gs>
                    <a:gs pos="50000">
                      <a:srgbClr val="8EA78F"/>
                    </a:gs>
                    <a:gs pos="100000">
                      <a:srgbClr val="799A7B"/>
                    </a:gs>
                  </a:gsLst>
                  <a:lin ang="5400000" scaled="0"/>
                </a:gradFill>
                <a:tableStyleId>{4BD2AA94-DF3A-4662-892D-1D5FD2C8FA0D}</a:tableStyleId>
              </a:tblPr>
              <a:tblGrid>
                <a:gridCol w="1379725"/>
                <a:gridCol w="1320225"/>
                <a:gridCol w="1303050"/>
                <a:gridCol w="1345575"/>
                <a:gridCol w="1337150"/>
                <a:gridCol w="1337150"/>
                <a:gridCol w="1337150"/>
              </a:tblGrid>
              <a:tr h="317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2月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3月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4月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5月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6月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7月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8月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</a:tr>
              <a:tr h="148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技術検証(OpenStack)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基盤部分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基盤部分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技術検証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(バックエンド)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バックエンド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バックエンド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技術検証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(フロントエンド)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  <p:sp>
        <p:nvSpPr>
          <p:cNvPr id="154" name="Google Shape;154;p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" name="Google Shape;155;p9"/>
          <p:cNvGraphicFramePr/>
          <p:nvPr/>
        </p:nvGraphicFramePr>
        <p:xfrm>
          <a:off x="1416001" y="35374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{4BD2AA94-DF3A-4662-892D-1D5FD2C8FA0D}</a:tableStyleId>
              </a:tblPr>
              <a:tblGrid>
                <a:gridCol w="1337150"/>
                <a:gridCol w="1337150"/>
                <a:gridCol w="1337150"/>
                <a:gridCol w="1337150"/>
                <a:gridCol w="1337150"/>
                <a:gridCol w="1360800"/>
                <a:gridCol w="1313475"/>
              </a:tblGrid>
              <a:tr h="260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9月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10月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11月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12月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1月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2月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3月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</a:tr>
              <a:tr h="1539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フロントエンド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フロンドエンド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アジャイル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追加機能検討、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MS PGothic"/>
                        <a:ea typeface="MS PGothic"/>
                        <a:cs typeface="MS PGothic"/>
                        <a:sym typeface="MS P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テスト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追加機能実装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テスト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発表準備</a:t>
                      </a:r>
                      <a:endParaRPr/>
                    </a:p>
                  </a:txBody>
                  <a:tcPr marT="39125" marB="39125" marR="84775" marL="847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chemeClr val="lt1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発表準備</a:t>
                      </a:r>
                      <a:endParaRPr/>
                    </a:p>
                  </a:txBody>
                  <a:tcPr marT="31300" marB="31300" marR="62600" marL="626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17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2025-01-24T00:28:18Z</dcterms:created>
  <dc:creator>梨良 岡村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0x0101001C3C11EF8ACAF14CB59AA12B5DD906E5</vt:lpwstr>
  </property>
</Properties>
</file>