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56" r:id="rId5"/>
    <p:sldId id="257" r:id="rId6"/>
    <p:sldId id="274" r:id="rId7"/>
    <p:sldId id="275" r:id="rId8"/>
    <p:sldId id="260" r:id="rId9"/>
    <p:sldId id="262" r:id="rId10"/>
    <p:sldId id="263" r:id="rId11"/>
    <p:sldId id="264" r:id="rId12"/>
    <p:sldId id="265" r:id="rId13"/>
    <p:sldId id="272" r:id="rId14"/>
    <p:sldId id="266" r:id="rId15"/>
    <p:sldId id="273" r:id="rId16"/>
    <p:sldId id="276" r:id="rId17"/>
  </p:sldIdLst>
  <p:sldSz cx="12192000" cy="6858000"/>
  <p:notesSz cx="6858000" cy="9144000"/>
  <p:defaultTextStyle>
    <a:defPPr rtl="0">
      <a:defRPr lang="ja-JP"/>
    </a:defPPr>
    <a:lvl1pPr marL="0" algn="l" defTabSz="914400" rtl="0" eaLnBrk="1" latinLnBrk="0" hangingPunct="1">
      <a:defRPr lang="ja-JP" sz="1800" kern="1200">
        <a:solidFill>
          <a:schemeClr val="tx1"/>
        </a:solidFill>
        <a:latin typeface="+mn-lt"/>
        <a:ea typeface="+mn-ea"/>
        <a:cs typeface="+mn-cs"/>
      </a:defRPr>
    </a:lvl1pPr>
    <a:lvl2pPr marL="457200" algn="l" defTabSz="914400" rtl="0" eaLnBrk="1" latinLnBrk="0" hangingPunct="1">
      <a:defRPr lang="ja-JP" sz="1800" kern="1200">
        <a:solidFill>
          <a:schemeClr val="tx1"/>
        </a:solidFill>
        <a:latin typeface="+mn-lt"/>
        <a:ea typeface="+mn-ea"/>
        <a:cs typeface="+mn-cs"/>
      </a:defRPr>
    </a:lvl2pPr>
    <a:lvl3pPr marL="914400" algn="l" defTabSz="914400" rtl="0" eaLnBrk="1" latinLnBrk="0" hangingPunct="1">
      <a:defRPr lang="ja-JP" sz="1800" kern="1200">
        <a:solidFill>
          <a:schemeClr val="tx1"/>
        </a:solidFill>
        <a:latin typeface="+mn-lt"/>
        <a:ea typeface="+mn-ea"/>
        <a:cs typeface="+mn-cs"/>
      </a:defRPr>
    </a:lvl3pPr>
    <a:lvl4pPr marL="1371600" algn="l" defTabSz="914400" rtl="0" eaLnBrk="1" latinLnBrk="0" hangingPunct="1">
      <a:defRPr lang="ja-JP" sz="1800" kern="1200">
        <a:solidFill>
          <a:schemeClr val="tx1"/>
        </a:solidFill>
        <a:latin typeface="+mn-lt"/>
        <a:ea typeface="+mn-ea"/>
        <a:cs typeface="+mn-cs"/>
      </a:defRPr>
    </a:lvl4pPr>
    <a:lvl5pPr marL="1828800" algn="l" defTabSz="914400" rtl="0" eaLnBrk="1" latinLnBrk="0" hangingPunct="1">
      <a:defRPr lang="ja-JP" sz="1800" kern="1200">
        <a:solidFill>
          <a:schemeClr val="tx1"/>
        </a:solidFill>
        <a:latin typeface="+mn-lt"/>
        <a:ea typeface="+mn-ea"/>
        <a:cs typeface="+mn-cs"/>
      </a:defRPr>
    </a:lvl5pPr>
    <a:lvl6pPr marL="2286000" algn="l" defTabSz="914400" rtl="0" eaLnBrk="1" latinLnBrk="0" hangingPunct="1">
      <a:defRPr lang="ja-JP" sz="1800" kern="1200">
        <a:solidFill>
          <a:schemeClr val="tx1"/>
        </a:solidFill>
        <a:latin typeface="+mn-lt"/>
        <a:ea typeface="+mn-ea"/>
        <a:cs typeface="+mn-cs"/>
      </a:defRPr>
    </a:lvl6pPr>
    <a:lvl7pPr marL="2743200" algn="l" defTabSz="914400" rtl="0" eaLnBrk="1" latinLnBrk="0" hangingPunct="1">
      <a:defRPr lang="ja-JP" sz="1800" kern="1200">
        <a:solidFill>
          <a:schemeClr val="tx1"/>
        </a:solidFill>
        <a:latin typeface="+mn-lt"/>
        <a:ea typeface="+mn-ea"/>
        <a:cs typeface="+mn-cs"/>
      </a:defRPr>
    </a:lvl7pPr>
    <a:lvl8pPr marL="3200400" algn="l" defTabSz="914400" rtl="0" eaLnBrk="1" latinLnBrk="0" hangingPunct="1">
      <a:defRPr lang="ja-JP" sz="1800" kern="1200">
        <a:solidFill>
          <a:schemeClr val="tx1"/>
        </a:solidFill>
        <a:latin typeface="+mn-lt"/>
        <a:ea typeface="+mn-ea"/>
        <a:cs typeface="+mn-cs"/>
      </a:defRPr>
    </a:lvl8pPr>
    <a:lvl9pPr marL="3657600" algn="l" defTabSz="914400" rtl="0" eaLnBrk="1" latinLnBrk="0" hangingPunct="1">
      <a:defRPr lang="ja-JP"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F015E61F-EC9F-13C5-3D7C-D877B53227B8}" name="金子颯馬" initials="颯金" userId="S::k022c0087@m.neec.ac.jp::c214fffc-260a-450e-a4a8-e95e5313a4c1" providerId="AD"/>
  <p188:author id="{38F2B3B7-8488-42CE-8A2D-A5D84470D659}" name="杉本京太" initials="京杉" userId="S::k022c0042@m.neec.ac.jp::6122f060-8fdb-4efe-a718-1dc9ad721115" providerId="AD"/>
  <p188:author id="{089E36BE-3959-28C2-283E-D8AE3918E24B}" name="岡村 梨良" initials="梨岡" userId="S::k022c0098@m.neec.ac.jp::bd15a854-7d06-45f0-ac24-79aa970813e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vl1pPr>
          </a:lstStyle>
          <a:p>
            <a:pPr rtl="0"/>
            <a:endParaRPr lang="ja-JP">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ja-JP" sz="1200"/>
            </a:lvl1pPr>
          </a:lstStyle>
          <a:p>
            <a:pPr rtl="0"/>
            <a:fld id="{D331D2DD-1FE5-4508-BBAB-D743B0049838}" type="datetime1">
              <a:rPr lang="ja-JP" altLang="en-US" smtClean="0">
                <a:latin typeface="Meiryo UI" panose="020B0604030504040204" pitchFamily="50" charset="-128"/>
                <a:ea typeface="Meiryo UI" panose="020B0604030504040204" pitchFamily="50" charset="-128"/>
              </a:rPr>
              <a:t>2025/7/23</a:t>
            </a:fld>
            <a:endParaRPr lang="ja-JP">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ja-JP" sz="1200"/>
            </a:lvl1pPr>
          </a:lstStyle>
          <a:p>
            <a:pPr rtl="0"/>
            <a:endParaRPr lang="ja-JP">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ja-JP" sz="1200"/>
            </a:lvl1pPr>
          </a:lstStyle>
          <a:p>
            <a:pPr rtl="0"/>
            <a:fld id="{EF757874-EF65-4B61-B062-40C932C81294}" type="slidenum">
              <a:rPr lang="en-US" altLang="ja-JP" smtClean="0">
                <a:latin typeface="Meiryo UI" panose="020B0604030504040204" pitchFamily="50" charset="-128"/>
                <a:ea typeface="Meiryo UI" panose="020B0604030504040204" pitchFamily="50" charset="-128"/>
              </a:rPr>
              <a:t>‹#›</a:t>
            </a:fld>
            <a:endParaRPr lang="ja-JP">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ja-JP" sz="1200">
                <a:latin typeface="Meiryo UI" panose="020B0604030504040204" pitchFamily="50" charset="-128"/>
                <a:ea typeface="Meiryo UI" panose="020B0604030504040204" pitchFamily="50" charset="-128"/>
              </a:defRPr>
            </a:lvl1pPr>
          </a:lstStyle>
          <a:p>
            <a:fld id="{C32454D1-07A7-49B5-9163-2710EBC39ACF}" type="datetime1">
              <a:rPr lang="en-US" altLang="ja-JP" smtClean="0"/>
              <a:pPr/>
              <a:t>7/23/2025</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ja-JP"/>
            </a:defPPr>
          </a:lstStyle>
          <a:p>
            <a:pPr rtl="0"/>
            <a:endParaRPr lang="ja-JP"/>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ja-JP"/>
            </a:defP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ja-JP"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ja-JP" sz="1200">
                <a:latin typeface="Meiryo UI" panose="020B0604030504040204" pitchFamily="50" charset="-128"/>
                <a:ea typeface="Meiryo UI" panose="020B0604030504040204" pitchFamily="50" charset="-128"/>
              </a:defRPr>
            </a:lvl1pPr>
          </a:lstStyle>
          <a:p>
            <a:fld id="{8B57D50D-BAA9-464B-B391-243138E078D8}" type="slidenum">
              <a:rPr lang="en-US" altLang="ja-JP" smtClean="0"/>
              <a:pPr/>
              <a:t>‹#›</a:t>
            </a:fld>
            <a:endParaRPr lang="en-US"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lang="ja-JP" sz="1200" kern="1200">
        <a:solidFill>
          <a:schemeClr val="tx1"/>
        </a:solidFill>
        <a:latin typeface="+mn-cs"/>
        <a:ea typeface="+mn-ea"/>
        <a:cs typeface="+mn-cs"/>
      </a:defRPr>
    </a:lvl6pPr>
    <a:lvl7pPr marL="2743200" algn="l" defTabSz="914400" rtl="0" eaLnBrk="1" latinLnBrk="0" hangingPunct="1">
      <a:defRPr lang="ja-JP" sz="1200" kern="1200">
        <a:solidFill>
          <a:schemeClr val="tx1"/>
        </a:solidFill>
        <a:latin typeface="+mn-cs"/>
        <a:ea typeface="+mn-ea"/>
        <a:cs typeface="+mn-cs"/>
      </a:defRPr>
    </a:lvl7pPr>
    <a:lvl8pPr marL="3200400" algn="l" defTabSz="914400" rtl="0" eaLnBrk="1" latinLnBrk="0" hangingPunct="1">
      <a:defRPr lang="ja-JP" sz="1200" kern="1200">
        <a:solidFill>
          <a:schemeClr val="tx1"/>
        </a:solidFill>
        <a:latin typeface="+mn-cs"/>
        <a:ea typeface="+mn-ea"/>
        <a:cs typeface="+mn-cs"/>
      </a:defRPr>
    </a:lvl8pPr>
    <a:lvl9pPr marL="3657600" algn="l" defTabSz="914400" rtl="0" eaLnBrk="1" latinLnBrk="0" hangingPunct="1">
      <a:defRPr lang="ja-JP" sz="1200" kern="1200">
        <a:solidFill>
          <a:schemeClr val="tx1"/>
        </a:solidFill>
        <a:latin typeface="+mn-cs"/>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defPPr>
              <a:defRPr lang="ja-JP"/>
            </a:defPPr>
          </a:lstStyle>
          <a:p>
            <a:pPr rtl="0"/>
            <a:endParaRPr lang="ja-JP"/>
          </a:p>
        </p:txBody>
      </p:sp>
      <p:sp>
        <p:nvSpPr>
          <p:cNvPr id="4" name="スライド番号プレースホルダー 3"/>
          <p:cNvSpPr>
            <a:spLocks noGrp="1"/>
          </p:cNvSpPr>
          <p:nvPr>
            <p:ph type="sldNum" sz="quarter" idx="5"/>
          </p:nvPr>
        </p:nvSpPr>
        <p:spPr/>
        <p:txBody>
          <a:bodyPr rtlCol="0"/>
          <a:lstStyle>
            <a:defPPr>
              <a:defRPr lang="ja-JP"/>
            </a:defPPr>
          </a:lstStyle>
          <a:p>
            <a:pPr rtl="0"/>
            <a:fld id="{8B57D50D-BAA9-464B-B391-243138E078D8}" type="slidenum">
              <a:rPr lang="en-US" altLang="ja-JP" smtClean="0"/>
              <a:t>1</a:t>
            </a:fld>
            <a:endParaRPr lang="ja-JP"/>
          </a:p>
        </p:txBody>
      </p:sp>
    </p:spTree>
    <p:extLst>
      <p:ext uri="{BB962C8B-B14F-4D97-AF65-F5344CB8AC3E}">
        <p14:creationId xmlns:p14="http://schemas.microsoft.com/office/powerpoint/2010/main" val="2388229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grpSp>
        <p:nvGrpSpPr>
          <p:cNvPr id="2" name="グループ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フリーフォーム(F)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cxnSp>
          <p:nvCxnSpPr>
            <p:cNvPr id="8" name="直線​​コネクタ(S)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フリーフォーム:図形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円弧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grpSp>
      <p:sp>
        <p:nvSpPr>
          <p:cNvPr id="6" name="タイトル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rtlCol="0" anchor="b" anchorCtr="0">
            <a:noAutofit/>
          </a:bodyPr>
          <a:lstStyle>
            <a:lvl1pPr algn="r">
              <a:defRPr lang="ja-JP" sz="4400">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段組 3">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円弧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F)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algn="ctr" rtl="0"/>
            <a:endParaRPr lang="ja-JP">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9" name="コンテンツ プレースホルダー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a:spcBef>
                <a:spcPts val="500"/>
              </a:spcBef>
              <a:spcAft>
                <a:spcPts val="800"/>
              </a:spcAft>
              <a:buClr>
                <a:schemeClr val="accent2"/>
              </a:buClr>
              <a:defRPr lang="ja-JP" sz="1800">
                <a:latin typeface="Meiryo UI" panose="020B0604030504040204" pitchFamily="50" charset="-128"/>
                <a:ea typeface="Meiryo UI" panose="020B0604030504040204" pitchFamily="50" charset="-128"/>
              </a:defRPr>
            </a:lvl2pPr>
            <a:lvl3pPr>
              <a:spcBef>
                <a:spcPts val="1000"/>
              </a:spcBef>
              <a:buClr>
                <a:schemeClr val="accent2"/>
              </a:buClr>
              <a:defRPr lang="ja-JP" sz="1800">
                <a:latin typeface="Meiryo UI" panose="020B0604030504040204" pitchFamily="50" charset="-128"/>
                <a:ea typeface="Meiryo UI" panose="020B0604030504040204" pitchFamily="50" charset="-128"/>
              </a:defRPr>
            </a:lvl3pPr>
            <a:lvl4pPr>
              <a:spcBef>
                <a:spcPts val="1000"/>
              </a:spcBef>
              <a:buClr>
                <a:schemeClr val="accent2"/>
              </a:buClr>
              <a:defRPr lang="ja-JP" sz="1800">
                <a:latin typeface="Meiryo UI" panose="020B0604030504040204" pitchFamily="50" charset="-128"/>
                <a:ea typeface="Meiryo UI" panose="020B0604030504040204" pitchFamily="50" charset="-128"/>
              </a:defRPr>
            </a:lvl4pPr>
            <a:lvl5pPr>
              <a:spcBef>
                <a:spcPts val="1000"/>
              </a:spcBef>
              <a:buClr>
                <a:schemeClr val="accent2"/>
              </a:buCl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endParaRPr lang="ja-JP" sz="1800">
              <a:latin typeface="Meiryo UI " panose="020B0504020202020204" pitchFamily="34" charset="77"/>
              <a:cs typeface="Meiryo UI "/>
            </a:endParaRPr>
          </a:p>
        </p:txBody>
      </p:sp>
      <p:sp>
        <p:nvSpPr>
          <p:cNvPr id="4" name="コンテンツ プレースホルダー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56C9E45-5C44-475F-ABDB-05E3656D4AE5}" type="datetime1">
              <a:rPr lang="ja-JP" altLang="en-US" smtClean="0"/>
              <a:t>2025/7/23</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rtlCol="0" anchor="ctr" anchorCtr="0">
            <a:noAutofit/>
          </a:bodyPr>
          <a:lstStyle>
            <a:defPPr>
              <a:defRPr lang="ja-JP"/>
            </a:defPPr>
          </a:lstStyle>
          <a:p>
            <a:pPr rtl="0"/>
            <a:r>
              <a:rPr lang="ja-JP"/>
              <a:t>クリックしてタイトルを追加</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stStyle>
          <a:p>
            <a:pPr rtl="0"/>
            <a:fld id="{55C255E9-EAE6-4714-9373-FE191EBB4CFC}" type="datetime1">
              <a:rPr lang="ja-JP" altLang="en-US" smtClean="0"/>
              <a:t>2025/7/23</a:t>
            </a:fld>
            <a:endParaRPr lang="ja-JP"/>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stStyle>
          <a:p>
            <a:pPr rtl="0"/>
            <a:endParaRPr lang="ja-JP"/>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stStyle>
          <a:p>
            <a:pPr rtl="0"/>
            <a:fld id="{CBD12358-51D2-46B3-9BDE-DF29528B9454}" type="slidenum">
              <a:rPr lang="en-US" altLang="ja-JP" smtClean="0"/>
              <a:t>‹#›</a:t>
            </a:fld>
            <a:endParaRPr lang="ja-JP"/>
          </a:p>
        </p:txBody>
      </p:sp>
      <p:sp>
        <p:nvSpPr>
          <p:cNvPr id="8" name="表プレースホルダー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rtlCol="0">
            <a:normAutofit/>
          </a:bodyPr>
          <a:lstStyle>
            <a:lvl1pPr>
              <a:defRPr lang="ja-JP" sz="2400"/>
            </a:lvl1pPr>
          </a:lstStyle>
          <a:p>
            <a:pPr rtl="0"/>
            <a:r>
              <a:rPr lang="ja-JP" altLang="en-US"/>
              <a:t>表を追加</a:t>
            </a:r>
            <a:endParaRPr lang="ja-JP"/>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コンテンツ 3">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円/楕円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rtlCol="0">
            <a:noAutofit/>
          </a:bodyPr>
          <a:lstStyle>
            <a:lvl1pPr algn="ctr">
              <a:defRPr lang="ja-JP" sz="44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692C6CF-BE75-44EF-B2C2-D75DE95177B6}" type="datetime1">
              <a:rPr lang="ja-JP" altLang="en-US" smtClean="0"/>
              <a:t>2025/7/23</a:t>
            </a:fld>
            <a:endParaRPr lang="en-US"/>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円/楕円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円弧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
              </a:endParaRPr>
            </a:p>
          </p:txBody>
        </p:sp>
        <p:sp>
          <p:nvSpPr>
            <p:cNvPr id="10" name="円/楕円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rtlCol="0">
            <a:noAutofit/>
          </a:bodyPr>
          <a:lstStyle>
            <a:lvl1pPr algn="ctr">
              <a:defRPr lang="ja-JP">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画像">
    <p:bg>
      <p:bgPr>
        <a:solidFill>
          <a:schemeClr val="bg1"/>
        </a:solidFill>
        <a:effectLst/>
      </p:bgPr>
    </p:bg>
    <p:spTree>
      <p:nvGrpSpPr>
        <p:cNvPr id="1" name=""/>
        <p:cNvGrpSpPr/>
        <p:nvPr/>
      </p:nvGrpSpPr>
      <p:grpSpPr>
        <a:xfrm>
          <a:off x="0" y="0"/>
          <a:ext cx="0" cy="0"/>
          <a:chOff x="0" y="0"/>
          <a:chExt cx="0" cy="0"/>
        </a:xfrm>
      </p:grpSpPr>
      <p:sp>
        <p:nvSpPr>
          <p:cNvPr id="2" name="図プレースホルダー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rtlCol="0">
            <a:noAutofit/>
          </a:bodyPr>
          <a:lstStyle>
            <a:lvl1pPr marL="0" indent="0" algn="l">
              <a:buNone/>
              <a:defRPr lang="ja-JP" sz="2000">
                <a:solidFill>
                  <a:schemeClr val="bg1"/>
                </a:solidFill>
                <a:latin typeface="Meiryo UI" panose="020B0604030504040204" pitchFamily="50" charset="-128"/>
                <a:ea typeface="Meiryo UI" panose="020B0604030504040204" pitchFamily="50" charset="-128"/>
              </a:defRPr>
            </a:lvl1pPr>
          </a:lstStyle>
          <a:p>
            <a:pPr rtl="0"/>
            <a:r>
              <a:rPr lang="ja-JP"/>
              <a:t>アイコンをクリックして図を挿入</a:t>
            </a:r>
          </a:p>
        </p:txBody>
      </p:sp>
      <p:sp>
        <p:nvSpPr>
          <p:cNvPr id="3" name="円弧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2" name="タイトル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rtlCol="0">
            <a:normAutofit/>
          </a:bodyPr>
          <a:lstStyle>
            <a:lvl1pPr algn="ctr">
              <a:defRPr lang="ja-JP" sz="6000">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4" name="フリーフォーム:図形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13" name="コンテンツ プレースホルダー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rtlCol="0">
            <a:normAutofit/>
          </a:bodyPr>
          <a:lstStyle>
            <a:lvl1pPr>
              <a:lnSpc>
                <a:spcPct val="90000"/>
              </a:lnSpc>
              <a:spcBef>
                <a:spcPts val="1000"/>
              </a:spcBef>
              <a:spcAft>
                <a:spcPts val="800"/>
              </a:spcAft>
              <a:buClr>
                <a:schemeClr val="accent2"/>
              </a:buClr>
              <a:defRPr lang="ja-JP" sz="1800">
                <a:latin typeface="Meiryo UI" panose="020B0604030504040204" pitchFamily="50" charset="-128"/>
                <a:ea typeface="Meiryo UI" panose="020B0604030504040204" pitchFamily="50" charset="-128"/>
              </a:defRPr>
            </a:lvl1pPr>
            <a:lvl2pPr>
              <a:lnSpc>
                <a:spcPct val="90000"/>
              </a:lnSpc>
              <a:spcBef>
                <a:spcPts val="1000"/>
              </a:spcBef>
              <a:spcAft>
                <a:spcPts val="800"/>
              </a:spcAft>
              <a:buClr>
                <a:schemeClr val="accent2"/>
              </a:buClr>
              <a:defRPr lang="ja-JP" sz="1600">
                <a:latin typeface="Meiryo UI" panose="020B0604030504040204" pitchFamily="50" charset="-128"/>
                <a:ea typeface="Meiryo UI" panose="020B0604030504040204" pitchFamily="50" charset="-128"/>
              </a:defRPr>
            </a:lvl2pPr>
            <a:lvl3pPr>
              <a:lnSpc>
                <a:spcPct val="90000"/>
              </a:lnSpc>
              <a:spcBef>
                <a:spcPts val="1000"/>
              </a:spcBef>
              <a:spcAft>
                <a:spcPts val="800"/>
              </a:spcAft>
              <a:buClr>
                <a:schemeClr val="accent2"/>
              </a:buClr>
              <a:defRPr lang="ja-JP" sz="1400">
                <a:latin typeface="Meiryo UI" panose="020B0604030504040204" pitchFamily="50" charset="-128"/>
                <a:ea typeface="Meiryo UI" panose="020B0604030504040204" pitchFamily="50" charset="-128"/>
              </a:defRPr>
            </a:lvl3pPr>
            <a:lvl4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4pPr>
            <a:lvl5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23A5F171-EF5C-4534-902D-25B0D2AA90CB}" type="datetime1">
              <a:rPr lang="ja-JP" altLang="en-US" smtClean="0"/>
              <a:t>2025/7/23</a:t>
            </a:fld>
            <a:endParaRPr lang="en-US"/>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
        <p:nvSpPr>
          <p:cNvPr id="7" name="フリーフォーム:図形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8" name="フリーフォーム:図形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セクションのタイトル">
    <p:spTree>
      <p:nvGrpSpPr>
        <p:cNvPr id="1" name=""/>
        <p:cNvGrpSpPr/>
        <p:nvPr/>
      </p:nvGrpSpPr>
      <p:grpSpPr>
        <a:xfrm>
          <a:off x="0" y="0"/>
          <a:ext cx="0" cy="0"/>
          <a:chOff x="0" y="0"/>
          <a:chExt cx="0" cy="0"/>
        </a:xfrm>
      </p:grpSpPr>
      <p:sp>
        <p:nvSpPr>
          <p:cNvPr id="7" name="円/楕円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nvGrpSpPr>
          <p:cNvPr id="8" name="グループ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円/楕円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円弧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14" name="フリーフォーム:図形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5" name="直線​​コネクタ(S)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rtlCol="0" anchor="ctr">
            <a:noAutofit/>
          </a:bodyPr>
          <a:lstStyle>
            <a:lvl1pPr algn="ctr">
              <a:defRPr lang="ja-JP" sz="60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サブタイトル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rtlCol="0">
            <a:noAutofit/>
          </a:bodyPr>
          <a:lstStyle>
            <a:lvl1pPr marL="0" indent="0" algn="ctr">
              <a:buNone/>
              <a:defRPr lang="ja-JP" sz="2400">
                <a:solidFill>
                  <a:schemeClr val="bg1"/>
                </a:solidFill>
                <a:latin typeface="Meiryo UI" panose="020B0604030504040204" pitchFamily="50" charset="-128"/>
                <a:ea typeface="Meiryo UI" panose="020B0604030504040204" pitchFamily="50" charset="-128"/>
              </a:defRPr>
            </a:lvl1pPr>
            <a:lvl2pPr marL="457200" indent="0" algn="ctr">
              <a:buNone/>
              <a:defRPr lang="ja-JP" sz="2000"/>
            </a:lvl2pPr>
            <a:lvl3pPr marL="914400" indent="0" algn="ctr">
              <a:buNone/>
              <a:defRPr lang="ja-JP" sz="1800"/>
            </a:lvl3pPr>
            <a:lvl4pPr marL="1371600" indent="0" algn="ctr">
              <a:buNone/>
              <a:defRPr lang="ja-JP" sz="1600"/>
            </a:lvl4pPr>
            <a:lvl5pPr marL="1828800" indent="0" algn="ctr">
              <a:buNone/>
              <a:defRPr lang="ja-JP" sz="1600"/>
            </a:lvl5pPr>
            <a:lvl6pPr marL="2286000" indent="0" algn="ctr">
              <a:buNone/>
              <a:defRPr lang="ja-JP" sz="1600"/>
            </a:lvl6pPr>
            <a:lvl7pPr marL="2743200" indent="0" algn="ctr">
              <a:buNone/>
              <a:defRPr lang="ja-JP" sz="1600"/>
            </a:lvl7pPr>
            <a:lvl8pPr marL="3200400" indent="0" algn="ctr">
              <a:buNone/>
              <a:defRPr lang="ja-JP" sz="1600"/>
            </a:lvl8pPr>
            <a:lvl9pPr marL="3657600" indent="0" algn="ctr">
              <a:buNone/>
              <a:defRPr lang="ja-JP" sz="1600"/>
            </a:lvl9pPr>
          </a:lstStyle>
          <a:p>
            <a:pPr rtl="0"/>
            <a:r>
              <a:rPr lang="ja-JP"/>
              <a:t>クリックしてサブタイトルを追加</a:t>
            </a:r>
          </a:p>
        </p:txBody>
      </p:sp>
      <p:sp>
        <p:nvSpPr>
          <p:cNvPr id="4" name="日付プレースホルダー 3">
            <a:extLst>
              <a:ext uri="{FF2B5EF4-FFF2-40B4-BE49-F238E27FC236}">
                <a16:creationId xmlns:a16="http://schemas.microsoft.com/office/drawing/2014/main" id="{C0070940-5919-2C95-2278-32E50BF14DD1}"/>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814C7A4-397F-4B10-8CC5-FA63D1EA50DA}" type="datetime1">
              <a:rPr lang="ja-JP" altLang="en-US" smtClean="0"/>
              <a:t>2025/7/23</a:t>
            </a:fld>
            <a:endParaRPr lang="en-US"/>
          </a:p>
        </p:txBody>
      </p:sp>
      <p:sp>
        <p:nvSpPr>
          <p:cNvPr id="5" name="フッター プレースホルダー 4">
            <a:extLst>
              <a:ext uri="{FF2B5EF4-FFF2-40B4-BE49-F238E27FC236}">
                <a16:creationId xmlns:a16="http://schemas.microsoft.com/office/drawing/2014/main" id="{1957D599-49CF-19FE-6D86-C5EDB765F413}"/>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段組 1">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a:t>クリックしてコンテンツを追加</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5" name="コンテンツ プレースホルダー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a:t>クリックしてコンテンツを追加</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grpSp>
        <p:nvGrpSpPr>
          <p:cNvPr id="11" name="グループ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フリーフォーム:図形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4" name="フリーフォーム:図形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01CA49A7-3342-4780-8B59-9E8A8D6D5799}" type="datetime1">
              <a:rPr lang="ja-JP" altLang="en-US" noProof="0" smtClean="0"/>
              <a:t>2025/7/23</a:t>
            </a:fld>
            <a:endParaRPr lang="ja-JP" altLang="en-US" noProof="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noProof="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noProof="0" smtClean="0"/>
              <a:pPr/>
              <a:t>‹#›</a:t>
            </a:fld>
            <a:endParaRPr lang="ja-JP" altLang="en-US" noProof="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段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11" name="コンテンツ プレースホルダー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rtlCol="0">
            <a:normAutofit/>
          </a:bodyPr>
          <a:lstStyle>
            <a:lvl1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1pPr>
            <a:lvl2pPr marL="2857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65151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92583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12" name="コンテンツ プレースホルダー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15C0196-7E5D-4577-A8C9-47054227B8B7}" type="datetime1">
              <a:rPr lang="ja-JP" altLang="en-US" smtClean="0"/>
              <a:t>2025/7/23</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
        <p:nvSpPr>
          <p:cNvPr id="8" name="フリーフォーム:図形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0" name="直線​​コネクタ(S)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と画像">
    <p:spTree>
      <p:nvGrpSpPr>
        <p:cNvPr id="1" name=""/>
        <p:cNvGrpSpPr/>
        <p:nvPr/>
      </p:nvGrpSpPr>
      <p:grpSpPr>
        <a:xfrm>
          <a:off x="0" y="0"/>
          <a:ext cx="0" cy="0"/>
          <a:chOff x="0" y="0"/>
          <a:chExt cx="0" cy="0"/>
        </a:xfrm>
      </p:grpSpPr>
      <p:grpSp>
        <p:nvGrpSpPr>
          <p:cNvPr id="4" name="グループ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フリーフォーム:図形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rtlCol="0" anchor="b"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8" name="図プレースホルダー 7">
            <a:extLst>
              <a:ext uri="{FF2B5EF4-FFF2-40B4-BE49-F238E27FC236}">
                <a16:creationId xmlns:a16="http://schemas.microsoft.com/office/drawing/2014/main" id="{BC013AD6-0EF3-2B25-DDBD-2DF706123AEE}"/>
              </a:ext>
            </a:extLst>
          </p:cNvPr>
          <p:cNvSpPr>
            <a:spLocks noGrp="1"/>
          </p:cNvSpPr>
          <p:nvPr>
            <p:ph type="pic" sz="quarter" idx="13" hasCustomPrompt="1"/>
          </p:nvPr>
        </p:nvSpPr>
        <p:spPr>
          <a:xfrm>
            <a:off x="6413114" y="845068"/>
            <a:ext cx="5193792" cy="5193792"/>
          </a:xfrm>
          <a:prstGeom prst="ellipse">
            <a:avLst/>
          </a:prstGeom>
        </p:spPr>
        <p:txBody>
          <a:bodyPr rtlCol="0"/>
          <a:lstStyle>
            <a:lvl1pPr marL="0" indent="0" algn="ctr">
              <a:buNone/>
              <a:defRPr lang="ja-JP">
                <a:latin typeface="Meiryo UI" panose="020B0604030504040204" pitchFamily="50" charset="-128"/>
                <a:ea typeface="Meiryo UI" panose="020B0604030504040204" pitchFamily="50" charset="-128"/>
              </a:defRPr>
            </a:lvl1pPr>
          </a:lstStyle>
          <a:p>
            <a:pPr rtl="0"/>
            <a:r>
              <a:rPr lang="ja-JP"/>
              <a:t>アイコンをクリックして画像を追加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F70EE60-4AF6-408C-98B4-4FDED71820DA}" type="datetime1">
              <a:rPr lang="ja-JP" altLang="en-US" smtClean="0"/>
              <a:t>2025/7/23</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と表">
    <p:spTree>
      <p:nvGrpSpPr>
        <p:cNvPr id="1" name=""/>
        <p:cNvGrpSpPr/>
        <p:nvPr/>
      </p:nvGrpSpPr>
      <p:grpSpPr>
        <a:xfrm>
          <a:off x="0" y="0"/>
          <a:ext cx="0" cy="0"/>
          <a:chOff x="0" y="0"/>
          <a:chExt cx="0" cy="0"/>
        </a:xfrm>
      </p:grpSpPr>
      <p:grpSp>
        <p:nvGrpSpPr>
          <p:cNvPr id="11" name="グループ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フリーフォーム:図形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8" name="表プレースホルダー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38599" y="1825625"/>
            <a:ext cx="7315199" cy="4297680"/>
          </a:xfrm>
        </p:spPr>
        <p:txBody>
          <a:bodyPr rtlCol="0">
            <a:normAutofit/>
          </a:bodyPr>
          <a:lstStyle>
            <a:lvl1pPr marL="0" indent="0">
              <a:buNone/>
              <a:defRPr lang="ja-JP" sz="2400">
                <a:latin typeface="Meiryo UI" panose="020B0604030504040204" pitchFamily="50" charset="-128"/>
                <a:ea typeface="Meiryo UI" panose="020B0604030504040204" pitchFamily="50" charset="-128"/>
              </a:defRPr>
            </a:lvl1pPr>
          </a:lstStyle>
          <a:p>
            <a:pPr rtl="0"/>
            <a:r>
              <a:rPr lang="ja-JP"/>
              <a:t>アイコンをクリックして表を追加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B068E81-CE6A-48DE-9989-E92DA7C01D68}" type="datetime1">
              <a:rPr lang="ja-JP" altLang="en-US" smtClean="0"/>
              <a:t>2025/7/23</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ja-JP"/>
            </a:defPPr>
          </a:lstStyle>
          <a:p>
            <a:pPr rtl="0"/>
            <a:r>
              <a:rPr lang="ja-JP"/>
              <a:t>マスター タイトルの書式設定</a:t>
            </a:r>
          </a:p>
        </p:txBody>
      </p:sp>
      <p:sp>
        <p:nvSpPr>
          <p:cNvPr id="3" name="テキスト プレースホルダー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ja-JP"/>
            </a:defP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ja-JP" sz="1200">
                <a:solidFill>
                  <a:schemeClr val="tx1">
                    <a:tint val="82000"/>
                  </a:schemeClr>
                </a:solidFill>
                <a:latin typeface="Meiryo UI" panose="020B0604030504040204" pitchFamily="50" charset="-128"/>
                <a:ea typeface="Meiryo UI" panose="020B0604030504040204" pitchFamily="50" charset="-128"/>
              </a:defRPr>
            </a:lvl1pPr>
          </a:lstStyle>
          <a:p>
            <a:fld id="{7264615F-7B45-47C1-BC62-23C82EBBF08C}" type="datetime1">
              <a:rPr lang="ja-JP" altLang="en-US" smtClean="0"/>
              <a:t>2025/7/23</a:t>
            </a:fld>
            <a:endParaRPr lang="en-US">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ja-JP" sz="1200">
                <a:solidFill>
                  <a:schemeClr val="tx1">
                    <a:tint val="82000"/>
                  </a:schemeClr>
                </a:solidFill>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ja-JP" sz="1200">
                <a:solidFill>
                  <a:schemeClr val="tx1">
                    <a:tint val="82000"/>
                  </a:schemeClr>
                </a:solidFill>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hf sldNum="0" hdr="0" ftr="0" dt="0"/>
  <p:txStyles>
    <p:titleStyle>
      <a:lvl1pPr algn="l" defTabSz="914400" rtl="0" eaLnBrk="1" latinLnBrk="0" hangingPunct="1">
        <a:lnSpc>
          <a:spcPct val="90000"/>
        </a:lnSpc>
        <a:spcBef>
          <a:spcPct val="0"/>
        </a:spcBef>
        <a:buNone/>
        <a:defRPr kumimoji="1" lang="ja-JP"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lang="ja-JP"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9pPr>
    </p:bodyStyle>
    <p:otherStyle>
      <a:defPPr>
        <a:defRPr lang="ja-JP"/>
      </a:defPPr>
      <a:lvl1pPr marL="0" algn="l" defTabSz="914400" rtl="0" eaLnBrk="1" latinLnBrk="0" hangingPunct="1">
        <a:defRPr kumimoji="1" lang="ja-JP" sz="1800" kern="1200">
          <a:solidFill>
            <a:schemeClr val="tx1"/>
          </a:solidFill>
          <a:latin typeface="+mn-cs"/>
          <a:ea typeface="+mn-ea"/>
          <a:cs typeface="+mn-cs"/>
        </a:defRPr>
      </a:lvl1pPr>
      <a:lvl2pPr marL="457200" algn="l" defTabSz="914400" rtl="0" eaLnBrk="1" latinLnBrk="0" hangingPunct="1">
        <a:defRPr kumimoji="1" lang="ja-JP" sz="1800" kern="1200">
          <a:solidFill>
            <a:schemeClr val="tx1"/>
          </a:solidFill>
          <a:latin typeface="+mn-cs"/>
          <a:ea typeface="+mn-ea"/>
          <a:cs typeface="+mn-cs"/>
        </a:defRPr>
      </a:lvl2pPr>
      <a:lvl3pPr marL="914400" algn="l" defTabSz="914400" rtl="0" eaLnBrk="1" latinLnBrk="0" hangingPunct="1">
        <a:defRPr kumimoji="1" lang="ja-JP" sz="1800" kern="1200">
          <a:solidFill>
            <a:schemeClr val="tx1"/>
          </a:solidFill>
          <a:latin typeface="+mn-cs"/>
          <a:ea typeface="+mn-ea"/>
          <a:cs typeface="+mn-cs"/>
        </a:defRPr>
      </a:lvl3pPr>
      <a:lvl4pPr marL="1371600" algn="l" defTabSz="914400" rtl="0" eaLnBrk="1" latinLnBrk="0" hangingPunct="1">
        <a:defRPr kumimoji="1" lang="ja-JP" sz="1800" kern="1200">
          <a:solidFill>
            <a:schemeClr val="tx1"/>
          </a:solidFill>
          <a:latin typeface="+mn-cs"/>
          <a:ea typeface="+mn-ea"/>
          <a:cs typeface="+mn-cs"/>
        </a:defRPr>
      </a:lvl4pPr>
      <a:lvl5pPr marL="1828800" algn="l" defTabSz="914400" rtl="0" eaLnBrk="1" latinLnBrk="0" hangingPunct="1">
        <a:defRPr kumimoji="1" lang="ja-JP" sz="1800" kern="1200">
          <a:solidFill>
            <a:schemeClr val="tx1"/>
          </a:solidFill>
          <a:latin typeface="+mn-cs"/>
          <a:ea typeface="+mn-ea"/>
          <a:cs typeface="+mn-cs"/>
        </a:defRPr>
      </a:lvl5pPr>
      <a:lvl6pPr marL="2286000" algn="l" defTabSz="914400" rtl="0" eaLnBrk="1" latinLnBrk="0" hangingPunct="1">
        <a:defRPr kumimoji="1" lang="ja-JP" sz="1800" kern="1200">
          <a:solidFill>
            <a:schemeClr val="tx1"/>
          </a:solidFill>
          <a:latin typeface="+mn-cs"/>
          <a:ea typeface="+mn-ea"/>
          <a:cs typeface="+mn-cs"/>
        </a:defRPr>
      </a:lvl6pPr>
      <a:lvl7pPr marL="2743200" algn="l" defTabSz="914400" rtl="0" eaLnBrk="1" latinLnBrk="0" hangingPunct="1">
        <a:defRPr kumimoji="1" lang="ja-JP" sz="1800" kern="1200">
          <a:solidFill>
            <a:schemeClr val="tx1"/>
          </a:solidFill>
          <a:latin typeface="+mn-cs"/>
          <a:ea typeface="+mn-ea"/>
          <a:cs typeface="+mn-cs"/>
        </a:defRPr>
      </a:lvl7pPr>
      <a:lvl8pPr marL="3200400" algn="l" defTabSz="914400" rtl="0" eaLnBrk="1" latinLnBrk="0" hangingPunct="1">
        <a:defRPr kumimoji="1" lang="ja-JP" sz="1800" kern="1200">
          <a:solidFill>
            <a:schemeClr val="tx1"/>
          </a:solidFill>
          <a:latin typeface="+mn-cs"/>
          <a:ea typeface="+mn-ea"/>
          <a:cs typeface="+mn-cs"/>
        </a:defRPr>
      </a:lvl8pPr>
      <a:lvl9pPr marL="3657600" algn="l" defTabSz="914400" rtl="0" eaLnBrk="1" latinLnBrk="0" hangingPunct="1">
        <a:defRPr kumimoji="1" lang="ja-JP" sz="1800" kern="1200">
          <a:solidFill>
            <a:schemeClr val="tx1"/>
          </a:solidFill>
          <a:latin typeface="+mn-cs"/>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93062E9-FB83-06D1-7CA3-D6051E38924E}"/>
              </a:ext>
            </a:extLst>
          </p:cNvPr>
          <p:cNvSpPr>
            <a:spLocks noGrp="1"/>
          </p:cNvSpPr>
          <p:nvPr>
            <p:ph type="ctrTitle"/>
          </p:nvPr>
        </p:nvSpPr>
        <p:spPr/>
        <p:txBody>
          <a:bodyPr/>
          <a:lstStyle/>
          <a:p>
            <a:r>
              <a:rPr lang="ja-JP" altLang="en-US" dirty="0"/>
              <a:t>２班</a:t>
            </a:r>
            <a:br>
              <a:rPr lang="en-US" altLang="ja-JP" dirty="0"/>
            </a:br>
            <a:r>
              <a:rPr lang="ja-JP" altLang="en-US" sz="2800" dirty="0"/>
              <a:t>卒業制作</a:t>
            </a:r>
            <a:r>
              <a:rPr lang="ja-JP" altLang="en-US" sz="2800" dirty="0">
                <a:latin typeface="ＭＳ Ｐゴシック" panose="020B0600070205080204" pitchFamily="50" charset="-128"/>
                <a:ea typeface="ＭＳ Ｐゴシック" panose="020B0600070205080204" pitchFamily="50" charset="-128"/>
              </a:rPr>
              <a:t>プライベートクラウド</a:t>
            </a:r>
            <a:r>
              <a:rPr lang="ja-JP" altLang="en-US" sz="2800" dirty="0"/>
              <a:t>（仮称）</a:t>
            </a:r>
            <a:endParaRPr lang="ja-JP" altLang="en-US" dirty="0"/>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グラフィカル ユーザー インターフェイス, テキスト, アプリケーション">
            <a:extLst>
              <a:ext uri="{FF2B5EF4-FFF2-40B4-BE49-F238E27FC236}">
                <a16:creationId xmlns:a16="http://schemas.microsoft.com/office/drawing/2014/main" id="{DAFDF843-FFE9-3D3D-FB45-63B8709B953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44562" y="1001485"/>
            <a:ext cx="10302875" cy="5064025"/>
          </a:xfrm>
          <a:noFill/>
        </p:spPr>
      </p:pic>
      <p:pic>
        <p:nvPicPr>
          <p:cNvPr id="7" name="図 6" descr="背景パターン">
            <a:extLst>
              <a:ext uri="{FF2B5EF4-FFF2-40B4-BE49-F238E27FC236}">
                <a16:creationId xmlns:a16="http://schemas.microsoft.com/office/drawing/2014/main" id="{76B79E18-7F1C-6123-7417-77E3FB10A4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3971" y="1536439"/>
            <a:ext cx="8863466" cy="2232275"/>
          </a:xfrm>
          <a:prstGeom prst="rect">
            <a:avLst/>
          </a:prstGeom>
        </p:spPr>
      </p:pic>
      <p:pic>
        <p:nvPicPr>
          <p:cNvPr id="9" name="図 8" descr="テキスト&#10;&#10;AI 生成コンテンツは誤りを含む可能性があります。">
            <a:extLst>
              <a:ext uri="{FF2B5EF4-FFF2-40B4-BE49-F238E27FC236}">
                <a16:creationId xmlns:a16="http://schemas.microsoft.com/office/drawing/2014/main" id="{7DDCDD10-4751-8E91-DEBF-77982D2274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6828" y="1001485"/>
            <a:ext cx="4419600" cy="1495425"/>
          </a:xfrm>
          <a:prstGeom prst="rect">
            <a:avLst/>
          </a:prstGeom>
        </p:spPr>
      </p:pic>
    </p:spTree>
    <p:extLst>
      <p:ext uri="{BB962C8B-B14F-4D97-AF65-F5344CB8AC3E}">
        <p14:creationId xmlns:p14="http://schemas.microsoft.com/office/powerpoint/2010/main" val="106022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79499D-4E2E-6395-34EB-E76DC01CF110}"/>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利用者用ダッシュボード画面</a:t>
            </a:r>
          </a:p>
        </p:txBody>
      </p:sp>
      <p:pic>
        <p:nvPicPr>
          <p:cNvPr id="5" name="コンテンツ プレースホルダー 4" descr="テーブル が含まれている画像">
            <a:extLst>
              <a:ext uri="{FF2B5EF4-FFF2-40B4-BE49-F238E27FC236}">
                <a16:creationId xmlns:a16="http://schemas.microsoft.com/office/drawing/2014/main" id="{EF414F7A-9964-34A0-B91F-4FACD84996C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632858"/>
            <a:ext cx="10003971" cy="4604656"/>
          </a:xfrm>
        </p:spPr>
      </p:pic>
    </p:spTree>
    <p:extLst>
      <p:ext uri="{BB962C8B-B14F-4D97-AF65-F5344CB8AC3E}">
        <p14:creationId xmlns:p14="http://schemas.microsoft.com/office/powerpoint/2010/main" val="3679207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グラフィカル ユーザー インターフェイス, アプリケーション, Teams">
            <a:extLst>
              <a:ext uri="{FF2B5EF4-FFF2-40B4-BE49-F238E27FC236}">
                <a16:creationId xmlns:a16="http://schemas.microsoft.com/office/drawing/2014/main" id="{7C5989B0-9C6E-4C0C-B4AC-7F26A6F1E6C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102014" y="604383"/>
            <a:ext cx="9987971" cy="5649234"/>
          </a:xfrm>
        </p:spPr>
      </p:pic>
      <p:pic>
        <p:nvPicPr>
          <p:cNvPr id="7" name="図 6" descr="グラフィカル ユーザー インターフェイス, テキスト, アプリケーション, メール&#10;&#10;AI 生成コンテンツは誤りを含む可能性があります。">
            <a:extLst>
              <a:ext uri="{FF2B5EF4-FFF2-40B4-BE49-F238E27FC236}">
                <a16:creationId xmlns:a16="http://schemas.microsoft.com/office/drawing/2014/main" id="{6E28CE41-87B5-CF90-4C2B-6DD9AF11A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3703" y="604384"/>
            <a:ext cx="4484594" cy="5649234"/>
          </a:xfrm>
          <a:prstGeom prst="rect">
            <a:avLst/>
          </a:prstGeom>
        </p:spPr>
      </p:pic>
      <p:pic>
        <p:nvPicPr>
          <p:cNvPr id="9" name="図 8" descr="テキスト&#10;&#10;AI 生成コンテンツは誤りを含む可能性があります。">
            <a:extLst>
              <a:ext uri="{FF2B5EF4-FFF2-40B4-BE49-F238E27FC236}">
                <a16:creationId xmlns:a16="http://schemas.microsoft.com/office/drawing/2014/main" id="{51C1F25A-0D3F-E4B4-E37A-2F8E0EC06E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53703" y="604382"/>
            <a:ext cx="4371975" cy="1476375"/>
          </a:xfrm>
          <a:prstGeom prst="rect">
            <a:avLst/>
          </a:prstGeom>
        </p:spPr>
      </p:pic>
    </p:spTree>
    <p:extLst>
      <p:ext uri="{BB962C8B-B14F-4D97-AF65-F5344CB8AC3E}">
        <p14:creationId xmlns:p14="http://schemas.microsoft.com/office/powerpoint/2010/main" val="313536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EA41DC-5664-F0B0-4B69-6A28AADF7F81}"/>
              </a:ext>
            </a:extLst>
          </p:cNvPr>
          <p:cNvSpPr>
            <a:spLocks noGrp="1"/>
          </p:cNvSpPr>
          <p:nvPr>
            <p:ph type="title"/>
          </p:nvPr>
        </p:nvSpPr>
        <p:spPr/>
        <p:txBody>
          <a:bodyPr/>
          <a:lstStyle/>
          <a:p>
            <a:r>
              <a:rPr kumimoji="1" lang="ja-JP" altLang="en-US" dirty="0"/>
              <a:t>今後の展望</a:t>
            </a:r>
          </a:p>
        </p:txBody>
      </p:sp>
      <p:sp>
        <p:nvSpPr>
          <p:cNvPr id="3" name="コンテンツ プレースホルダー 2">
            <a:extLst>
              <a:ext uri="{FF2B5EF4-FFF2-40B4-BE49-F238E27FC236}">
                <a16:creationId xmlns:a16="http://schemas.microsoft.com/office/drawing/2014/main" id="{D21C8BB8-9CE5-3A2D-ABB1-0AC36D11C570}"/>
              </a:ext>
            </a:extLst>
          </p:cNvPr>
          <p:cNvSpPr>
            <a:spLocks noGrp="1"/>
          </p:cNvSpPr>
          <p:nvPr>
            <p:ph sz="quarter" idx="13"/>
          </p:nvPr>
        </p:nvSpPr>
        <p:spPr/>
        <p:txBody>
          <a:bodyPr>
            <a:normAutofit lnSpcReduction="10000"/>
          </a:bodyPr>
          <a:lstStyle/>
          <a:p>
            <a:pPr fontAlgn="base"/>
            <a:r>
              <a:rPr lang="ja-JP" altLang="en-US" sz="3200" dirty="0"/>
              <a:t>現在、画面項目定義書と</a:t>
            </a:r>
            <a:r>
              <a:rPr lang="en-US" altLang="ja-JP" sz="3200" dirty="0"/>
              <a:t>API</a:t>
            </a:r>
            <a:r>
              <a:rPr lang="ja-JP" altLang="en-US" sz="3200" dirty="0"/>
              <a:t>設計書の作成に取り組んでいる</a:t>
            </a:r>
            <a:endParaRPr lang="en-US" altLang="ja-JP" sz="3200" dirty="0"/>
          </a:p>
          <a:p>
            <a:pPr fontAlgn="base"/>
            <a:r>
              <a:rPr lang="ja-JP" altLang="en-US" sz="3200" dirty="0"/>
              <a:t>夏休みのうちに、</a:t>
            </a:r>
            <a:r>
              <a:rPr lang="en-US" altLang="ja-JP" sz="3200" dirty="0"/>
              <a:t>API</a:t>
            </a:r>
            <a:r>
              <a:rPr lang="ja-JP" altLang="en-US" sz="3200" dirty="0"/>
              <a:t>の実装とそれを呼び出すフロントエンド部分の実装を完了させたい</a:t>
            </a:r>
            <a:endParaRPr lang="en-US" altLang="ja-JP" sz="3200" dirty="0"/>
          </a:p>
          <a:p>
            <a:pPr fontAlgn="base"/>
            <a:r>
              <a:rPr lang="ja-JP" altLang="en-US" sz="3200" dirty="0"/>
              <a:t>文化祭では、実機を用いたデモンストレーションを行うことを目指す</a:t>
            </a:r>
            <a:endParaRPr lang="en-US" altLang="ja-JP" sz="3200" dirty="0"/>
          </a:p>
          <a:p>
            <a:pPr fontAlgn="base"/>
            <a:r>
              <a:rPr lang="ja-JP" altLang="en-US" sz="3200" dirty="0"/>
              <a:t>卒業制作発表会までに、簡便にインストールできる仕組みを構築する</a:t>
            </a:r>
          </a:p>
          <a:p>
            <a:endParaRPr kumimoji="1" lang="ja-JP" altLang="en-US" dirty="0"/>
          </a:p>
        </p:txBody>
      </p:sp>
    </p:spTree>
    <p:extLst>
      <p:ext uri="{BB962C8B-B14F-4D97-AF65-F5344CB8AC3E}">
        <p14:creationId xmlns:p14="http://schemas.microsoft.com/office/powerpoint/2010/main" val="313563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C535EFD-8DF2-CCBF-32EB-86DE2EFD95B4}"/>
              </a:ext>
            </a:extLst>
          </p:cNvPr>
          <p:cNvSpPr txBox="1"/>
          <p:nvPr/>
        </p:nvSpPr>
        <p:spPr>
          <a:xfrm>
            <a:off x="373805" y="511485"/>
            <a:ext cx="1210588"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背景</a:t>
            </a:r>
          </a:p>
        </p:txBody>
      </p:sp>
      <p:sp>
        <p:nvSpPr>
          <p:cNvPr id="7" name="テキスト ボックス 6">
            <a:extLst>
              <a:ext uri="{FF2B5EF4-FFF2-40B4-BE49-F238E27FC236}">
                <a16:creationId xmlns:a16="http://schemas.microsoft.com/office/drawing/2014/main" id="{41E33D1B-A970-BD41-0AE3-E32B2D431C67}"/>
              </a:ext>
            </a:extLst>
          </p:cNvPr>
          <p:cNvSpPr txBox="1"/>
          <p:nvPr/>
        </p:nvSpPr>
        <p:spPr>
          <a:xfrm>
            <a:off x="373805" y="1770187"/>
            <a:ext cx="9793452" cy="400110"/>
          </a:xfrm>
          <a:prstGeom prst="rect">
            <a:avLst/>
          </a:prstGeom>
          <a:noFill/>
        </p:spPr>
        <p:txBody>
          <a:bodyPr wrap="square" lIns="91440" tIns="45720" rIns="91440" bIns="45720" rtlCol="0" anchor="t">
            <a:spAutoFit/>
          </a:bodyPr>
          <a:lstStyle/>
          <a:p>
            <a:r>
              <a:rPr kumimoji="1" lang="ja-JP" altLang="en-US" sz="2000" dirty="0">
                <a:latin typeface="ＭＳ Ｐゴシック"/>
                <a:ea typeface="ＭＳ Ｐゴシック"/>
              </a:rPr>
              <a:t>サーバーや使わなくなった</a:t>
            </a:r>
            <a:r>
              <a:rPr kumimoji="1" lang="en-US" altLang="ja-JP" sz="2000" dirty="0">
                <a:latin typeface="ＭＳ Ｐゴシック"/>
                <a:ea typeface="ＭＳ Ｐゴシック"/>
              </a:rPr>
              <a:t>PC</a:t>
            </a:r>
            <a:r>
              <a:rPr kumimoji="1" lang="ja-JP" altLang="en-US" sz="2000" dirty="0">
                <a:latin typeface="ＭＳ Ｐゴシック"/>
                <a:ea typeface="ＭＳ Ｐゴシック"/>
              </a:rPr>
              <a:t>など、マシンリソースはあるが、活用できていない人間がいる</a:t>
            </a:r>
            <a:endParaRPr lang="ja-JP" altLang="en-US" sz="2000" dirty="0">
              <a:latin typeface="ＭＳ Ｐゴシック"/>
              <a:ea typeface="ＭＳ Ｐゴシック"/>
            </a:endParaRPr>
          </a:p>
        </p:txBody>
      </p:sp>
      <p:sp>
        <p:nvSpPr>
          <p:cNvPr id="9" name="テキスト ボックス 8">
            <a:extLst>
              <a:ext uri="{FF2B5EF4-FFF2-40B4-BE49-F238E27FC236}">
                <a16:creationId xmlns:a16="http://schemas.microsoft.com/office/drawing/2014/main" id="{79FDFAAE-9CE7-B474-B04F-980963FDEAC0}"/>
              </a:ext>
            </a:extLst>
          </p:cNvPr>
          <p:cNvSpPr txBox="1"/>
          <p:nvPr/>
        </p:nvSpPr>
        <p:spPr>
          <a:xfrm>
            <a:off x="373805" y="2459504"/>
            <a:ext cx="8831264" cy="2246769"/>
          </a:xfrm>
          <a:prstGeom prst="rect">
            <a:avLst/>
          </a:prstGeom>
          <a:noFill/>
        </p:spPr>
        <p:txBody>
          <a:bodyPr wrap="none" lIns="91440" tIns="45720" rIns="91440" bIns="45720" rtlCol="0" anchor="t">
            <a:spAutoFit/>
          </a:bodyPr>
          <a:lstStyle/>
          <a:p>
            <a:r>
              <a:rPr kumimoji="1" lang="ja-JP" altLang="en-US" sz="2000" dirty="0">
                <a:latin typeface="ＭＳ Ｐゴシック"/>
                <a:ea typeface="ＭＳ Ｐゴシック"/>
              </a:rPr>
              <a:t>技術の進歩により、比較的簡単にクラウドが構築できる時代になったため</a:t>
            </a:r>
            <a:endParaRPr kumimoji="1" lang="en-US" altLang="ja-JP" sz="2000" dirty="0">
              <a:latin typeface="ＭＳ Ｐゴシック"/>
              <a:ea typeface="ＭＳ Ｐゴシック"/>
            </a:endParaRPr>
          </a:p>
          <a:p>
            <a:r>
              <a:rPr kumimoji="1" lang="ja-JP" altLang="en-US" sz="2000" dirty="0">
                <a:latin typeface="ＭＳ Ｐゴシック"/>
                <a:ea typeface="ＭＳ Ｐゴシック"/>
              </a:rPr>
              <a:t>サーバーを用意して遊んだり、試したいことがある人も増えているが</a:t>
            </a:r>
            <a:br>
              <a:rPr kumimoji="1" lang="en-US" altLang="ja-JP" sz="2000" dirty="0">
                <a:latin typeface="ＭＳ Ｐゴシック"/>
                <a:ea typeface="ＭＳ Ｐゴシック"/>
              </a:rPr>
            </a:br>
            <a:r>
              <a:rPr kumimoji="1" lang="ja-JP" altLang="en-US" sz="2000" dirty="0">
                <a:latin typeface="ＭＳ Ｐゴシック" panose="020B0600070205080204" pitchFamily="50" charset="-128"/>
                <a:ea typeface="ＭＳ Ｐゴシック" panose="020B0600070205080204" pitchFamily="50" charset="-128"/>
              </a:rPr>
              <a:t>本プロジェクトのターゲットは</a:t>
            </a:r>
            <a:r>
              <a:rPr kumimoji="1" lang="ja-JP" altLang="en-US" sz="2000" dirty="0">
                <a:latin typeface="ＭＳ Ｐゴシック"/>
                <a:ea typeface="ＭＳ Ｐゴシック"/>
              </a:rPr>
              <a:t>パブリッククラウドは高額で手が出せない人間もいる</a:t>
            </a:r>
            <a:endParaRPr kumimoji="1" lang="en-US" altLang="ja-JP" sz="2000" dirty="0">
              <a:latin typeface="ＭＳ Ｐゴシック"/>
              <a:ea typeface="ＭＳ Ｐゴシック"/>
            </a:endParaRPr>
          </a:p>
          <a:p>
            <a:r>
              <a:rPr kumimoji="1" lang="ja-JP" altLang="en-US" sz="2000" dirty="0">
                <a:latin typeface="ＭＳ Ｐゴシック"/>
                <a:ea typeface="ＭＳ Ｐゴシック"/>
              </a:rPr>
              <a:t>　</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ja-JP" altLang="en-US" sz="2000" dirty="0">
                <a:latin typeface="ＭＳ Ｐゴシック" panose="020B0600070205080204" pitchFamily="50" charset="-128"/>
                <a:ea typeface="ＭＳ Ｐゴシック" panose="020B0600070205080204" pitchFamily="50" charset="-128"/>
              </a:rPr>
              <a:t>よって、本プロジェクトの対象は、あくまでも学校、学科に対してではなく</a:t>
            </a:r>
            <a:endParaRPr kumimoji="1" lang="en-US" altLang="ja-JP" sz="2000" dirty="0">
              <a:latin typeface="ＭＳ Ｐゴシック" panose="020B0600070205080204" pitchFamily="50" charset="-128"/>
              <a:ea typeface="ＭＳ Ｐゴシック" panose="020B0600070205080204" pitchFamily="50" charset="-128"/>
            </a:endParaRPr>
          </a:p>
          <a:p>
            <a:r>
              <a:rPr kumimoji="1" lang="ja-JP" altLang="en-US" sz="2000" b="1" u="sng" dirty="0">
                <a:latin typeface="ＭＳ Ｐゴシック" panose="020B0600070205080204" pitchFamily="50" charset="-128"/>
                <a:ea typeface="ＭＳ Ｐゴシック" panose="020B0600070205080204" pitchFamily="50" charset="-128"/>
              </a:rPr>
              <a:t>遊び場や勉強の場を求めている学生・個々人</a:t>
            </a:r>
            <a:r>
              <a:rPr kumimoji="1" lang="ja-JP" altLang="en-US" sz="2000" dirty="0">
                <a:latin typeface="ＭＳ Ｐゴシック"/>
                <a:ea typeface="ＭＳ Ｐゴシック"/>
              </a:rPr>
              <a:t>←</a:t>
            </a:r>
            <a:r>
              <a:rPr kumimoji="1" lang="ja-JP" altLang="en-US" sz="2000" b="1" u="sng" dirty="0">
                <a:solidFill>
                  <a:srgbClr val="FF0000"/>
                </a:solidFill>
                <a:latin typeface="ＭＳ Ｐゴシック"/>
                <a:ea typeface="ＭＳ Ｐゴシック"/>
              </a:rPr>
              <a:t>こういう人を幸せにしたい</a:t>
            </a:r>
            <a:endParaRPr lang="ja-JP" altLang="en-US" sz="2000" b="1" u="sng" dirty="0">
              <a:solidFill>
                <a:srgbClr val="FF0000"/>
              </a:solidFill>
              <a:latin typeface="ＭＳ Ｐゴシック"/>
              <a:ea typeface="ＭＳ Ｐゴシック"/>
            </a:endParaRPr>
          </a:p>
          <a:p>
            <a:endParaRPr kumimoji="1" lang="en-US" altLang="ja-JP" sz="2000" b="1" u="sng" dirty="0">
              <a:latin typeface="ＭＳ Ｐゴシック" panose="020B0600070205080204" pitchFamily="50" charset="-128"/>
              <a:ea typeface="ＭＳ Ｐゴシック" panose="020B0600070205080204" pitchFamily="50" charset="-128"/>
            </a:endParaRPr>
          </a:p>
        </p:txBody>
      </p:sp>
      <p:sp>
        <p:nvSpPr>
          <p:cNvPr id="3" name="TextBox 2">
            <a:extLst>
              <a:ext uri="{FF2B5EF4-FFF2-40B4-BE49-F238E27FC236}">
                <a16:creationId xmlns:a16="http://schemas.microsoft.com/office/drawing/2014/main" id="{0D17D8AC-D06A-2D17-A8BE-FA59F3A7BFD6}"/>
              </a:ext>
            </a:extLst>
          </p:cNvPr>
          <p:cNvSpPr txBox="1"/>
          <p:nvPr/>
        </p:nvSpPr>
        <p:spPr>
          <a:xfrm>
            <a:off x="373805" y="4918888"/>
            <a:ext cx="1154982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dirty="0">
                <a:latin typeface="MS PGothic"/>
                <a:ea typeface="MS PGothic"/>
              </a:rPr>
              <a:t>また、いざ使ってみようとしても、現在ネットに出回っている説明書等のドキュメントが英語、もしくは翻訳精度の甘い文書ばかりでつまずきやすい　←</a:t>
            </a:r>
            <a:r>
              <a:rPr lang="ja-JP" altLang="en-US" sz="2000" dirty="0">
                <a:solidFill>
                  <a:srgbClr val="FF0000"/>
                </a:solidFill>
                <a:latin typeface="MS PGothic"/>
                <a:ea typeface="MS PGothic"/>
              </a:rPr>
              <a:t>日本語ユーザーにわかりやすいドキュメントの整備が不可欠！</a:t>
            </a:r>
          </a:p>
        </p:txBody>
      </p:sp>
    </p:spTree>
    <p:extLst>
      <p:ext uri="{BB962C8B-B14F-4D97-AF65-F5344CB8AC3E}">
        <p14:creationId xmlns:p14="http://schemas.microsoft.com/office/powerpoint/2010/main" val="24420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74188C3-2C02-3264-0D05-1D6D5A74D539}"/>
              </a:ext>
            </a:extLst>
          </p:cNvPr>
          <p:cNvSpPr txBox="1"/>
          <p:nvPr/>
        </p:nvSpPr>
        <p:spPr>
          <a:xfrm>
            <a:off x="549073" y="499174"/>
            <a:ext cx="1648208"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ゴール</a:t>
            </a:r>
          </a:p>
        </p:txBody>
      </p:sp>
      <p:sp>
        <p:nvSpPr>
          <p:cNvPr id="5" name="テキスト ボックス 4">
            <a:extLst>
              <a:ext uri="{FF2B5EF4-FFF2-40B4-BE49-F238E27FC236}">
                <a16:creationId xmlns:a16="http://schemas.microsoft.com/office/drawing/2014/main" id="{0E6AAA7A-0D0B-17A4-EF3A-FA3602564B35}"/>
              </a:ext>
            </a:extLst>
          </p:cNvPr>
          <p:cNvSpPr txBox="1"/>
          <p:nvPr/>
        </p:nvSpPr>
        <p:spPr>
          <a:xfrm>
            <a:off x="641622" y="1207060"/>
            <a:ext cx="10671511" cy="452431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sng"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１</a:t>
            </a:r>
            <a:r>
              <a:rPr kumimoji="1" lang="en-US" altLang="ja-JP" sz="2400" b="0" i="0" u="sng"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r>
              <a:rPr kumimoji="1" lang="ja-JP" altLang="en-US" sz="2400" b="0" i="0" u="sng"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製作したソフトウェア、設計書、仕様書、手順書等のドキュメントの配布</a:t>
            </a:r>
            <a:r>
              <a:rPr kumimoji="1" lang="ja-JP" altLang="en-US" sz="24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を通して</a:t>
            </a:r>
            <a:endParaRPr kumimoji="1" lang="en-US" altLang="ja-JP" sz="24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容易にプライベートクラウドを構築できるようにする</a:t>
            </a:r>
            <a:endParaRPr kumimoji="1" lang="en-US" altLang="ja-JP" sz="24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rPr>
              <a:t>→学習者に対してより深い学びをもたらす</a:t>
            </a:r>
            <a:endParaRPr kumimoji="1" lang="en-US" altLang="ja-JP" sz="24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4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２</a:t>
            </a:r>
            <a:r>
              <a:rPr kumimoji="1" lang="en-US" altLang="ja-JP" sz="24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r>
              <a:rPr kumimoji="1" lang="ja-JP" altLang="en-US" sz="24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上記作成した技術を用いての様々な環境上でのデモンストレーション展示・検証</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r>
              <a:rPr kumimoji="1" lang="ja-JP" altLang="en-US" sz="24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卒業展で目に見える展示物はこれ</a:t>
            </a:r>
            <a:r>
              <a:rPr kumimoji="1" lang="en-US" altLang="ja-JP" sz="24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4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rPr>
              <a:t>→そのため、サービスの提供がゴールではなく、</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rPr>
              <a:t>サービスを提供できる基盤の構築を容易にするための</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rPr>
              <a:t>パッケージの公開・頒布が目指すゴール</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4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4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24832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E0D2A4C-6FE6-E843-2AF7-60B4B7698A21}"/>
              </a:ext>
            </a:extLst>
          </p:cNvPr>
          <p:cNvSpPr txBox="1"/>
          <p:nvPr/>
        </p:nvSpPr>
        <p:spPr>
          <a:xfrm>
            <a:off x="641622" y="863240"/>
            <a:ext cx="172354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40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成果物</a:t>
            </a:r>
          </a:p>
        </p:txBody>
      </p:sp>
      <p:sp>
        <p:nvSpPr>
          <p:cNvPr id="6" name="テキスト ボックス 5">
            <a:extLst>
              <a:ext uri="{FF2B5EF4-FFF2-40B4-BE49-F238E27FC236}">
                <a16:creationId xmlns:a16="http://schemas.microsoft.com/office/drawing/2014/main" id="{00F2A629-ECC8-EAAB-322A-04248FA33AB8}"/>
              </a:ext>
            </a:extLst>
          </p:cNvPr>
          <p:cNvSpPr txBox="1"/>
          <p:nvPr/>
        </p:nvSpPr>
        <p:spPr>
          <a:xfrm>
            <a:off x="641622" y="1655793"/>
            <a:ext cx="9534983" cy="34778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１</a:t>
            </a:r>
            <a:r>
              <a:rPr kumimoji="1" lang="en-US" altLang="ja-JP"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r>
              <a:rPr kumimoji="1" lang="ja-JP" altLang="en-US"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プライベートクラウドサービスを容易に構築することができる</a:t>
            </a:r>
            <a:endParaRPr kumimoji="1" lang="en-US" altLang="ja-JP"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ソフトウェアパッケージ</a:t>
            </a:r>
            <a:endParaRPr kumimoji="1" lang="en-US" altLang="ja-JP"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sng"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r>
              <a:rPr kumimoji="1" lang="en-US" altLang="ja-JP" sz="18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rPr>
              <a:t>ISO</a:t>
            </a:r>
            <a:r>
              <a:rPr kumimoji="1" lang="ja-JP" altLang="en-US" sz="18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rPr>
              <a:t>ファイル、パッケージ等種類は問わないが、だれもがダウンロードできて利用できる形に</a:t>
            </a:r>
            <a:endParaRPr kumimoji="1" lang="en-US" altLang="ja-JP" sz="18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1"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２</a:t>
            </a:r>
            <a:r>
              <a:rPr kumimoji="1" lang="en-US" altLang="ja-JP"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r>
              <a:rPr kumimoji="1" lang="ja-JP" altLang="en-US"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ソフトウェアをわかりやすく使うことのできるマニュアル</a:t>
            </a:r>
            <a:endParaRPr kumimoji="1" lang="en-US" altLang="ja-JP"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sng"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r>
              <a:rPr kumimoji="1" lang="ja-JP" altLang="en-US" sz="1800" b="0"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rPr>
              <a:t>日本語のドキュメントで学生でも簡単に理解することのできる形に</a:t>
            </a:r>
            <a:endParaRPr kumimoji="1" lang="en-US" altLang="ja-JP" sz="1800" b="0"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3.</a:t>
            </a:r>
            <a:r>
              <a:rPr kumimoji="1" lang="ja-JP" altLang="en-US"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ソフトウェア・システムの設計書、仕様書</a:t>
            </a:r>
            <a:endParaRPr kumimoji="1" lang="en-US" altLang="ja-JP" sz="2800" b="0" i="0" u="none"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0" i="0" u="sng" strike="noStrike" kern="1200" cap="none" spc="0" normalizeH="0" baseline="0" noProof="0" dirty="0">
                <a:ln>
                  <a:noFill/>
                </a:ln>
                <a:solidFill>
                  <a:srgbClr val="000000"/>
                </a:solidFill>
                <a:effectLst/>
                <a:uLnTx/>
                <a:uFillTx/>
                <a:latin typeface="ＭＳ Ｐゴシック" panose="020B0600070205080204" pitchFamily="50" charset="-128"/>
                <a:ea typeface="ＭＳ Ｐゴシック" panose="020B0600070205080204" pitchFamily="50" charset="-128"/>
              </a:rPr>
              <a:t>→</a:t>
            </a:r>
            <a:r>
              <a:rPr kumimoji="1" lang="ja-JP" altLang="en-US" sz="1800" b="0"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rPr>
              <a:t>理解できる人物にはさらに詳細な設計仕様等を共有し自分の使いやすいように設定できる形に</a:t>
            </a:r>
            <a:endParaRPr kumimoji="1" lang="en-US" altLang="ja-JP" sz="1800" b="0"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800" b="0" i="0" u="sng" strike="noStrike" kern="1200" cap="none" spc="0" normalizeH="0" baseline="0" noProof="0" dirty="0">
              <a:ln>
                <a:noFill/>
              </a:ln>
              <a:solidFill>
                <a:srgbClr val="FF0000"/>
              </a:solidFill>
              <a:effectLst/>
              <a:uLnTx/>
              <a:uFillTx/>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05987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8E08673-B0D8-A08A-A0B9-04C280451289}"/>
              </a:ext>
            </a:extLst>
          </p:cNvPr>
          <p:cNvSpPr txBox="1"/>
          <p:nvPr/>
        </p:nvSpPr>
        <p:spPr>
          <a:xfrm>
            <a:off x="549073" y="499174"/>
            <a:ext cx="6050054"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提供可能になるサービス例</a:t>
            </a:r>
          </a:p>
        </p:txBody>
      </p:sp>
      <p:sp>
        <p:nvSpPr>
          <p:cNvPr id="7" name="テキスト ボックス 6">
            <a:extLst>
              <a:ext uri="{FF2B5EF4-FFF2-40B4-BE49-F238E27FC236}">
                <a16:creationId xmlns:a16="http://schemas.microsoft.com/office/drawing/2014/main" id="{37CC1BB4-3804-41F0-4FF6-B376C84DA956}"/>
              </a:ext>
            </a:extLst>
          </p:cNvPr>
          <p:cNvSpPr txBox="1"/>
          <p:nvPr/>
        </p:nvSpPr>
        <p:spPr>
          <a:xfrm>
            <a:off x="528733" y="2942726"/>
            <a:ext cx="10908756" cy="1169551"/>
          </a:xfrm>
          <a:prstGeom prst="rect">
            <a:avLst/>
          </a:prstGeom>
          <a:noFill/>
        </p:spPr>
        <p:txBody>
          <a:bodyPr wrap="none" lIns="91440" tIns="45720" rIns="91440" bIns="45720" rtlCol="0" anchor="t">
            <a:spAutoFit/>
          </a:bodyPr>
          <a:lstStyle/>
          <a:p>
            <a:r>
              <a:rPr kumimoji="1" lang="ja-JP" altLang="en-US" sz="2800" dirty="0">
                <a:latin typeface="ＭＳ Ｐゴシック"/>
                <a:ea typeface="ＭＳ Ｐゴシック"/>
              </a:rPr>
              <a:t>・2</a:t>
            </a:r>
            <a:r>
              <a:rPr kumimoji="1" lang="en-US" altLang="ja-JP" sz="2800" dirty="0">
                <a:latin typeface="ＭＳ Ｐゴシック"/>
                <a:ea typeface="ＭＳ Ｐゴシック"/>
              </a:rPr>
              <a:t>.</a:t>
            </a:r>
            <a:r>
              <a:rPr kumimoji="1" lang="ja-JP" altLang="en-US" sz="2800" dirty="0">
                <a:latin typeface="ＭＳ Ｐゴシック"/>
                <a:ea typeface="ＭＳ Ｐゴシック"/>
              </a:rPr>
              <a:t>ポートフォリオ公開環境の提供</a:t>
            </a:r>
            <a:r>
              <a:rPr kumimoji="1" lang="en-US" altLang="ja-JP" sz="2800" dirty="0">
                <a:latin typeface="ＭＳ Ｐゴシック"/>
                <a:ea typeface="ＭＳ Ｐゴシック"/>
              </a:rPr>
              <a:t>(Like SaaS)</a:t>
            </a:r>
          </a:p>
          <a:p>
            <a:r>
              <a:rPr kumimoji="1" lang="ja-JP" altLang="en-US" dirty="0">
                <a:latin typeface="ＭＳ Ｐゴシック" panose="020B0600070205080204" pitchFamily="50" charset="-128"/>
                <a:ea typeface="ＭＳ Ｐゴシック" panose="020B0600070205080204" pitchFamily="50" charset="-128"/>
              </a:rPr>
              <a:t>→就職活動の際に必要となる、学生の成果物や経歴をアピールするためのポートフォリオを公開できるサービス</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就職活動で自分のことをアピールしたい学生のために</a:t>
            </a:r>
          </a:p>
        </p:txBody>
      </p:sp>
      <p:sp>
        <p:nvSpPr>
          <p:cNvPr id="8" name="テキスト ボックス 7">
            <a:extLst>
              <a:ext uri="{FF2B5EF4-FFF2-40B4-BE49-F238E27FC236}">
                <a16:creationId xmlns:a16="http://schemas.microsoft.com/office/drawing/2014/main" id="{B9938CFC-EE97-A82A-20A6-8B7587F6F5FD}"/>
              </a:ext>
            </a:extLst>
          </p:cNvPr>
          <p:cNvSpPr txBox="1"/>
          <p:nvPr/>
        </p:nvSpPr>
        <p:spPr>
          <a:xfrm>
            <a:off x="528733" y="1223127"/>
            <a:ext cx="11574002" cy="1446550"/>
          </a:xfrm>
          <a:prstGeom prst="rect">
            <a:avLst/>
          </a:prstGeom>
          <a:noFill/>
        </p:spPr>
        <p:txBody>
          <a:bodyPr wrap="square" lIns="91440" tIns="45720" rIns="91440" bIns="45720" rtlCol="0" anchor="t">
            <a:spAutoFit/>
          </a:bodyPr>
          <a:lstStyle/>
          <a:p>
            <a:r>
              <a:rPr kumimoji="1" lang="ja-JP" altLang="en-US" sz="2800" dirty="0">
                <a:latin typeface="ＭＳ Ｐゴシック"/>
                <a:ea typeface="ＭＳ Ｐゴシック"/>
              </a:rPr>
              <a:t>・1</a:t>
            </a:r>
            <a:r>
              <a:rPr kumimoji="1" lang="en-US" altLang="ja-JP" sz="2800" dirty="0">
                <a:latin typeface="ＭＳ Ｐゴシック"/>
                <a:ea typeface="ＭＳ Ｐゴシック"/>
              </a:rPr>
              <a:t>.</a:t>
            </a:r>
            <a:r>
              <a:rPr kumimoji="1" lang="ja-JP" altLang="en-US" sz="2800" dirty="0">
                <a:latin typeface="ＭＳ Ｐゴシック"/>
                <a:ea typeface="ＭＳ Ｐゴシック"/>
              </a:rPr>
              <a:t>仮想コンピューティング環境の提供</a:t>
            </a:r>
            <a:r>
              <a:rPr kumimoji="1" lang="en-US" altLang="ja-JP" sz="2800" dirty="0">
                <a:latin typeface="ＭＳ Ｐゴシック"/>
                <a:ea typeface="ＭＳ Ｐゴシック"/>
              </a:rPr>
              <a:t>(Like IaaS)</a:t>
            </a:r>
          </a:p>
          <a:p>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GUI</a:t>
            </a:r>
            <a:r>
              <a:rPr kumimoji="1" lang="ja-JP" altLang="en-US" dirty="0">
                <a:latin typeface="ＭＳ Ｐゴシック" panose="020B0600070205080204" pitchFamily="50" charset="-128"/>
                <a:ea typeface="ＭＳ Ｐゴシック" panose="020B0600070205080204" pitchFamily="50" charset="-128"/>
              </a:rPr>
              <a:t>から仮想マシンを作成、予め用意されたイメージを利用して高速に構築など、</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パブリッククラウドで提供されているような仮想コンピューティング環境を提供できるサービス</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学校で使えるリソースではスペックが不足する作業をしたい人のために</a:t>
            </a:r>
          </a:p>
        </p:txBody>
      </p:sp>
      <p:sp>
        <p:nvSpPr>
          <p:cNvPr id="10" name="テキスト ボックス 9">
            <a:extLst>
              <a:ext uri="{FF2B5EF4-FFF2-40B4-BE49-F238E27FC236}">
                <a16:creationId xmlns:a16="http://schemas.microsoft.com/office/drawing/2014/main" id="{AD742266-44F1-917E-9656-0A59BC0480EE}"/>
              </a:ext>
            </a:extLst>
          </p:cNvPr>
          <p:cNvSpPr txBox="1"/>
          <p:nvPr/>
        </p:nvSpPr>
        <p:spPr>
          <a:xfrm>
            <a:off x="534962" y="4380748"/>
            <a:ext cx="11574002" cy="1446550"/>
          </a:xfrm>
          <a:prstGeom prst="rect">
            <a:avLst/>
          </a:prstGeom>
          <a:noFill/>
        </p:spPr>
        <p:txBody>
          <a:bodyPr wrap="square" rtlCol="0">
            <a:spAutoFit/>
          </a:bodyPr>
          <a:lstStyle/>
          <a:p>
            <a:r>
              <a:rPr kumimoji="1" lang="ja-JP" altLang="en-US" sz="2800" dirty="0">
                <a:latin typeface="ＭＳ Ｐゴシック" panose="020B0600070205080204" pitchFamily="50" charset="-128"/>
                <a:ea typeface="ＭＳ Ｐゴシック" panose="020B0600070205080204" pitchFamily="50" charset="-128"/>
              </a:rPr>
              <a:t>・</a:t>
            </a:r>
            <a:r>
              <a:rPr kumimoji="1" lang="en-US" altLang="ja-JP" sz="2800" dirty="0">
                <a:latin typeface="ＭＳ Ｐゴシック" panose="020B0600070205080204" pitchFamily="50" charset="-128"/>
                <a:ea typeface="ＭＳ Ｐゴシック" panose="020B0600070205080204" pitchFamily="50" charset="-128"/>
              </a:rPr>
              <a:t>3.</a:t>
            </a:r>
            <a:r>
              <a:rPr kumimoji="1" lang="ja-JP" altLang="en-US" sz="2800" dirty="0">
                <a:latin typeface="ＭＳ Ｐゴシック" panose="020B0600070205080204" pitchFamily="50" charset="-128"/>
                <a:ea typeface="ＭＳ Ｐゴシック" panose="020B0600070205080204" pitchFamily="50" charset="-128"/>
              </a:rPr>
              <a:t>ゲームサーバー作成機能の提供</a:t>
            </a:r>
            <a:r>
              <a:rPr kumimoji="1" lang="en-US" altLang="ja-JP" sz="2800" dirty="0">
                <a:latin typeface="ＭＳ Ｐゴシック" panose="020B0600070205080204" pitchFamily="50" charset="-128"/>
                <a:ea typeface="ＭＳ Ｐゴシック" panose="020B0600070205080204" pitchFamily="50" charset="-128"/>
              </a:rPr>
              <a:t>(Like PaaS)</a:t>
            </a:r>
          </a:p>
          <a:p>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Minecraft</a:t>
            </a:r>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err="1">
                <a:latin typeface="ＭＳ Ｐゴシック" panose="020B0600070205080204" pitchFamily="50" charset="-128"/>
                <a:ea typeface="ＭＳ Ｐゴシック" panose="020B0600070205080204" pitchFamily="50" charset="-128"/>
              </a:rPr>
              <a:t>PalWorld</a:t>
            </a:r>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Ark</a:t>
            </a:r>
            <a:r>
              <a:rPr kumimoji="1" lang="ja-JP" altLang="en-US" dirty="0">
                <a:latin typeface="ＭＳ Ｐゴシック" panose="020B0600070205080204" pitchFamily="50" charset="-128"/>
                <a:ea typeface="ＭＳ Ｐゴシック" panose="020B0600070205080204" pitchFamily="50" charset="-128"/>
              </a:rPr>
              <a:t>など、マルチプレイ時に専用のサーバーが必要なゲームがある</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このようなゲームをプレイするためのサーバーを、簡単に構築、実行できるサービスの提供</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マルチプレイをしてみたいが、ホスティングサービスは高額でできない人のために</a:t>
            </a:r>
          </a:p>
        </p:txBody>
      </p:sp>
      <p:sp>
        <p:nvSpPr>
          <p:cNvPr id="12" name="テキスト ボックス 11">
            <a:extLst>
              <a:ext uri="{FF2B5EF4-FFF2-40B4-BE49-F238E27FC236}">
                <a16:creationId xmlns:a16="http://schemas.microsoft.com/office/drawing/2014/main" id="{E2B3A5C8-5F5D-84BB-749B-6E33C5D3C786}"/>
              </a:ext>
            </a:extLst>
          </p:cNvPr>
          <p:cNvSpPr txBox="1"/>
          <p:nvPr/>
        </p:nvSpPr>
        <p:spPr>
          <a:xfrm>
            <a:off x="549073" y="246772"/>
            <a:ext cx="3783408" cy="369332"/>
          </a:xfrm>
          <a:prstGeom prst="rect">
            <a:avLst/>
          </a:prstGeom>
          <a:noFill/>
        </p:spPr>
        <p:txBody>
          <a:bodyPr wrap="none" rtlCol="0">
            <a:spAutoFit/>
          </a:bodyPr>
          <a:lstStyle/>
          <a:p>
            <a:r>
              <a:rPr kumimoji="1" lang="ja-JP" altLang="en-US" b="1" u="sng" dirty="0">
                <a:latin typeface="ＭＳ Ｐゴシック" panose="020B0600070205080204" pitchFamily="50" charset="-128"/>
                <a:ea typeface="ＭＳ Ｐゴシック" panose="020B0600070205080204" pitchFamily="50" charset="-128"/>
              </a:rPr>
              <a:t>本ソフトウェアを導入することによって</a:t>
            </a:r>
          </a:p>
        </p:txBody>
      </p:sp>
    </p:spTree>
    <p:extLst>
      <p:ext uri="{BB962C8B-B14F-4D97-AF65-F5344CB8AC3E}">
        <p14:creationId xmlns:p14="http://schemas.microsoft.com/office/powerpoint/2010/main" val="222763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0206660-D6BD-A4C3-C594-DF7D44E4FB2C}"/>
              </a:ext>
            </a:extLst>
          </p:cNvPr>
          <p:cNvSpPr txBox="1"/>
          <p:nvPr/>
        </p:nvSpPr>
        <p:spPr>
          <a:xfrm>
            <a:off x="582938" y="416314"/>
            <a:ext cx="1210588" cy="707886"/>
          </a:xfrm>
          <a:prstGeom prst="rect">
            <a:avLst/>
          </a:prstGeom>
          <a:noFill/>
        </p:spPr>
        <p:txBody>
          <a:bodyPr wrap="none" rtlCol="0">
            <a:spAutoFit/>
          </a:bodyPr>
          <a:lstStyle/>
          <a:p>
            <a:r>
              <a:rPr kumimoji="1" lang="ja-JP" altLang="en-US" sz="4000">
                <a:latin typeface="ＭＳ Ｐゴシック" panose="020B0600070205080204" pitchFamily="50" charset="-128"/>
                <a:ea typeface="ＭＳ Ｐゴシック" panose="020B0600070205080204" pitchFamily="50" charset="-128"/>
              </a:rPr>
              <a:t>機能</a:t>
            </a:r>
          </a:p>
        </p:txBody>
      </p:sp>
      <p:sp>
        <p:nvSpPr>
          <p:cNvPr id="6" name="テキスト ボックス 5">
            <a:extLst>
              <a:ext uri="{FF2B5EF4-FFF2-40B4-BE49-F238E27FC236}">
                <a16:creationId xmlns:a16="http://schemas.microsoft.com/office/drawing/2014/main" id="{E996D4EE-1FAB-6757-20DF-3C1B5D96421D}"/>
              </a:ext>
            </a:extLst>
          </p:cNvPr>
          <p:cNvSpPr txBox="1"/>
          <p:nvPr/>
        </p:nvSpPr>
        <p:spPr>
          <a:xfrm>
            <a:off x="498271" y="1279422"/>
            <a:ext cx="4663456"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仮想マシン構築、実行、運用機能</a:t>
            </a:r>
          </a:p>
        </p:txBody>
      </p:sp>
      <p:sp>
        <p:nvSpPr>
          <p:cNvPr id="7" name="テキスト ボックス 6">
            <a:extLst>
              <a:ext uri="{FF2B5EF4-FFF2-40B4-BE49-F238E27FC236}">
                <a16:creationId xmlns:a16="http://schemas.microsoft.com/office/drawing/2014/main" id="{92138E71-02F0-53DC-8FA8-F1BF67BFB1B3}"/>
              </a:ext>
            </a:extLst>
          </p:cNvPr>
          <p:cNvSpPr txBox="1"/>
          <p:nvPr/>
        </p:nvSpPr>
        <p:spPr>
          <a:xfrm>
            <a:off x="498271" y="1741087"/>
            <a:ext cx="11097910" cy="1077218"/>
          </a:xfrm>
          <a:prstGeom prst="rect">
            <a:avLst/>
          </a:prstGeom>
          <a:noFill/>
        </p:spPr>
        <p:txBody>
          <a:bodyPr wrap="none" lIns="91440" tIns="45720" rIns="91440" bIns="45720" rtlCol="0" anchor="t">
            <a:spAutoFit/>
          </a:bodyPr>
          <a:lstStyle/>
          <a:p>
            <a:pPr marL="0" indent="0">
              <a:buNone/>
            </a:pPr>
            <a:r>
              <a:rPr lang="ja-JP" altLang="en-US" u="sng" dirty="0">
                <a:latin typeface="ＭＳ Ｐゴシック"/>
                <a:ea typeface="ＭＳ Ｐゴシック"/>
              </a:rPr>
              <a:t>プライベートネットワーク環境を提供し</a:t>
            </a:r>
            <a:r>
              <a:rPr lang="ja-JP" altLang="en-US" dirty="0">
                <a:latin typeface="ＭＳ Ｐゴシック"/>
                <a:ea typeface="ＭＳ Ｐゴシック"/>
              </a:rPr>
              <a:t>、</a:t>
            </a:r>
            <a:r>
              <a:rPr lang="ja-JP" altLang="ja-JP" dirty="0">
                <a:latin typeface="ＭＳ Ｐゴシック"/>
                <a:ea typeface="ＭＳ Ｐゴシック"/>
              </a:rPr>
              <a:t>予め用意されたUbuntu、DebianなどのOSイメージをもとに、</a:t>
            </a:r>
            <a:endParaRPr lang="en-US" altLang="ja-JP" dirty="0">
              <a:latin typeface="ＭＳ Ｐゴシック"/>
              <a:ea typeface="ＭＳ Ｐゴシック"/>
            </a:endParaRPr>
          </a:p>
          <a:p>
            <a:pPr marL="0" indent="0">
              <a:buNone/>
            </a:pPr>
            <a:r>
              <a:rPr lang="ja-JP" altLang="ja-JP" u="sng" dirty="0">
                <a:latin typeface="ＭＳ Ｐゴシック"/>
                <a:ea typeface="ＭＳ Ｐゴシック"/>
              </a:rPr>
              <a:t>割り当てるメモリ数</a:t>
            </a:r>
            <a:r>
              <a:rPr lang="ja-JP" altLang="ja-JP" dirty="0">
                <a:latin typeface="ＭＳ Ｐゴシック"/>
                <a:ea typeface="ＭＳ Ｐゴシック"/>
              </a:rPr>
              <a:t>、</a:t>
            </a:r>
            <a:r>
              <a:rPr lang="ja-JP" altLang="ja-JP" u="sng" dirty="0">
                <a:latin typeface="ＭＳ Ｐゴシック"/>
                <a:ea typeface="ＭＳ Ｐゴシック"/>
              </a:rPr>
              <a:t>仮想CPU数</a:t>
            </a:r>
            <a:r>
              <a:rPr lang="ja-JP" altLang="en-US" dirty="0">
                <a:latin typeface="ＭＳ Ｐゴシック"/>
                <a:ea typeface="ＭＳ Ｐゴシック"/>
              </a:rPr>
              <a:t>、</a:t>
            </a:r>
            <a:r>
              <a:rPr lang="ja-JP" altLang="en-US" u="sng" dirty="0">
                <a:latin typeface="ＭＳ Ｐゴシック"/>
                <a:ea typeface="ＭＳ Ｐゴシック"/>
              </a:rPr>
              <a:t>導入ミドルウェア</a:t>
            </a:r>
            <a:r>
              <a:rPr lang="ja-JP" altLang="en-US" dirty="0">
                <a:latin typeface="ＭＳ Ｐゴシック"/>
                <a:ea typeface="ＭＳ Ｐゴシック"/>
              </a:rPr>
              <a:t>、</a:t>
            </a:r>
            <a:r>
              <a:rPr lang="en-US" altLang="ja-JP" u="sng" dirty="0">
                <a:latin typeface="ＭＳ Ｐゴシック"/>
                <a:ea typeface="ＭＳ Ｐゴシック"/>
              </a:rPr>
              <a:t>VGPU</a:t>
            </a:r>
            <a:r>
              <a:rPr lang="ja-JP" altLang="en-US" u="sng" dirty="0">
                <a:latin typeface="ＭＳ Ｐゴシック"/>
                <a:ea typeface="ＭＳ Ｐゴシック"/>
              </a:rPr>
              <a:t>の割り当て数</a:t>
            </a:r>
            <a:r>
              <a:rPr lang="ja-JP" altLang="ja-JP" dirty="0">
                <a:latin typeface="ＭＳ Ｐゴシック"/>
                <a:ea typeface="ＭＳ Ｐゴシック"/>
              </a:rPr>
              <a:t>を指定して、仮想マシンを構築できる機能</a:t>
            </a:r>
            <a:endParaRPr lang="en-US" altLang="ja-JP" dirty="0">
              <a:latin typeface="ＭＳ Ｐゴシック"/>
              <a:ea typeface="ＭＳ Ｐゴシック"/>
            </a:endParaRPr>
          </a:p>
          <a:p>
            <a:pPr marL="0" indent="0">
              <a:buNone/>
            </a:pPr>
            <a:endParaRPr lang="en-US" altLang="ja-JP" sz="2800" dirty="0">
              <a:latin typeface="ＭＳ Ｐゴシック" panose="020B0600070205080204" pitchFamily="50" charset="-128"/>
              <a:ea typeface="ＭＳ Ｐゴシック" panose="020B0600070205080204" pitchFamily="50" charset="-128"/>
            </a:endParaRPr>
          </a:p>
        </p:txBody>
      </p:sp>
      <p:grpSp>
        <p:nvGrpSpPr>
          <p:cNvPr id="2" name="Group 1">
            <a:extLst>
              <a:ext uri="{FF2B5EF4-FFF2-40B4-BE49-F238E27FC236}">
                <a16:creationId xmlns:a16="http://schemas.microsoft.com/office/drawing/2014/main" id="{1763EBBA-0B2A-222F-EE1D-954AD7025CBA}"/>
              </a:ext>
            </a:extLst>
          </p:cNvPr>
          <p:cNvGrpSpPr/>
          <p:nvPr/>
        </p:nvGrpSpPr>
        <p:grpSpPr>
          <a:xfrm>
            <a:off x="586344" y="4160133"/>
            <a:ext cx="10346102" cy="830997"/>
            <a:chOff x="568827" y="2828823"/>
            <a:chExt cx="10346102" cy="830997"/>
          </a:xfrm>
        </p:grpSpPr>
        <p:sp>
          <p:nvSpPr>
            <p:cNvPr id="10" name="テキスト ボックス 9">
              <a:extLst>
                <a:ext uri="{FF2B5EF4-FFF2-40B4-BE49-F238E27FC236}">
                  <a16:creationId xmlns:a16="http://schemas.microsoft.com/office/drawing/2014/main" id="{CA34631F-C5D2-E963-DEF6-784B6927C481}"/>
                </a:ext>
              </a:extLst>
            </p:cNvPr>
            <p:cNvSpPr txBox="1"/>
            <p:nvPr/>
          </p:nvSpPr>
          <p:spPr>
            <a:xfrm>
              <a:off x="568827" y="2828823"/>
              <a:ext cx="4450257"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ポートフォリオ公開環境構築機能</a:t>
              </a:r>
            </a:p>
          </p:txBody>
        </p:sp>
        <p:sp>
          <p:nvSpPr>
            <p:cNvPr id="12" name="テキスト ボックス 11">
              <a:extLst>
                <a:ext uri="{FF2B5EF4-FFF2-40B4-BE49-F238E27FC236}">
                  <a16:creationId xmlns:a16="http://schemas.microsoft.com/office/drawing/2014/main" id="{06E4A2D3-964F-A558-CB24-D1D325C4F2A5}"/>
                </a:ext>
              </a:extLst>
            </p:cNvPr>
            <p:cNvSpPr txBox="1"/>
            <p:nvPr/>
          </p:nvSpPr>
          <p:spPr>
            <a:xfrm>
              <a:off x="568827" y="3290488"/>
              <a:ext cx="10346102" cy="369332"/>
            </a:xfrm>
            <a:prstGeom prst="rect">
              <a:avLst/>
            </a:prstGeom>
            <a:noFill/>
          </p:spPr>
          <p:txBody>
            <a:bodyPr wrap="none" rtlCol="0">
              <a:spAutoFit/>
            </a:bodyPr>
            <a:lstStyle/>
            <a:p>
              <a:pPr marL="0" indent="0">
                <a:buNone/>
              </a:pPr>
              <a:r>
                <a:rPr lang="en-US" altLang="ja-JP" dirty="0">
                  <a:latin typeface="ＭＳ Ｐゴシック" panose="020B0600070205080204" pitchFamily="50" charset="-128"/>
                  <a:ea typeface="ＭＳ Ｐゴシック" panose="020B0600070205080204" pitchFamily="50" charset="-128"/>
                </a:rPr>
                <a:t>WordPress + MySQL</a:t>
              </a:r>
              <a:r>
                <a:rPr lang="ja-JP" altLang="en-US" dirty="0">
                  <a:latin typeface="ＭＳ Ｐゴシック" panose="020B0600070205080204" pitchFamily="50" charset="-128"/>
                  <a:ea typeface="ＭＳ Ｐゴシック" panose="020B0600070205080204" pitchFamily="50" charset="-128"/>
                </a:rPr>
                <a:t>環境をベースに学生向けポートフォリオの作成に特化した環境を構築、提供する機能</a:t>
              </a:r>
            </a:p>
          </p:txBody>
        </p:sp>
      </p:grpSp>
      <p:grpSp>
        <p:nvGrpSpPr>
          <p:cNvPr id="3" name="Group 2">
            <a:extLst>
              <a:ext uri="{FF2B5EF4-FFF2-40B4-BE49-F238E27FC236}">
                <a16:creationId xmlns:a16="http://schemas.microsoft.com/office/drawing/2014/main" id="{0B6CD80F-7573-3D14-2215-4C8CCC721EED}"/>
              </a:ext>
            </a:extLst>
          </p:cNvPr>
          <p:cNvGrpSpPr/>
          <p:nvPr/>
        </p:nvGrpSpPr>
        <p:grpSpPr>
          <a:xfrm>
            <a:off x="496812" y="2656052"/>
            <a:ext cx="8228535" cy="1107996"/>
            <a:chOff x="540605" y="4101224"/>
            <a:chExt cx="8228535" cy="1107996"/>
          </a:xfrm>
        </p:grpSpPr>
        <p:sp>
          <p:nvSpPr>
            <p:cNvPr id="14" name="テキスト ボックス 13">
              <a:extLst>
                <a:ext uri="{FF2B5EF4-FFF2-40B4-BE49-F238E27FC236}">
                  <a16:creationId xmlns:a16="http://schemas.microsoft.com/office/drawing/2014/main" id="{A2930A09-7764-D1A6-5A25-D2FEA0E08919}"/>
                </a:ext>
              </a:extLst>
            </p:cNvPr>
            <p:cNvSpPr txBox="1"/>
            <p:nvPr/>
          </p:nvSpPr>
          <p:spPr>
            <a:xfrm>
              <a:off x="540605" y="4101224"/>
              <a:ext cx="3651962"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クラウド環境運用支援機能</a:t>
              </a:r>
            </a:p>
          </p:txBody>
        </p:sp>
        <p:sp>
          <p:nvSpPr>
            <p:cNvPr id="15" name="テキスト ボックス 14">
              <a:extLst>
                <a:ext uri="{FF2B5EF4-FFF2-40B4-BE49-F238E27FC236}">
                  <a16:creationId xmlns:a16="http://schemas.microsoft.com/office/drawing/2014/main" id="{7078378C-C55E-45BF-CC37-4BC67163C3E9}"/>
                </a:ext>
              </a:extLst>
            </p:cNvPr>
            <p:cNvSpPr txBox="1"/>
            <p:nvPr/>
          </p:nvSpPr>
          <p:spPr>
            <a:xfrm>
              <a:off x="540605" y="4562889"/>
              <a:ext cx="8228535" cy="646331"/>
            </a:xfrm>
            <a:prstGeom prst="rect">
              <a:avLst/>
            </a:prstGeom>
            <a:noFill/>
          </p:spPr>
          <p:txBody>
            <a:bodyPr wrap="none" rtlCol="0">
              <a:spAutoFit/>
            </a:bodyPr>
            <a:lstStyle/>
            <a:p>
              <a:pPr marL="0" indent="0">
                <a:buNone/>
              </a:pPr>
              <a:r>
                <a:rPr lang="ja-JP" altLang="en-US">
                  <a:latin typeface="ＭＳ Ｐゴシック" panose="020B0600070205080204" pitchFamily="50" charset="-128"/>
                  <a:ea typeface="ＭＳ Ｐゴシック" panose="020B0600070205080204" pitchFamily="50" charset="-128"/>
                </a:rPr>
                <a:t>クラウド環境を構築するにあたって運用を支援し容易にする</a:t>
              </a:r>
              <a:endParaRPr lang="en-US" altLang="ja-JP">
                <a:latin typeface="ＭＳ Ｐゴシック" panose="020B0600070205080204" pitchFamily="50" charset="-128"/>
                <a:ea typeface="ＭＳ Ｐゴシック" panose="020B0600070205080204" pitchFamily="50" charset="-128"/>
              </a:endParaRPr>
            </a:p>
            <a:p>
              <a:pPr marL="0" indent="0">
                <a:buNone/>
              </a:pPr>
              <a:r>
                <a:rPr lang="ja-JP" altLang="en-US">
                  <a:latin typeface="ＭＳ Ｐゴシック" panose="020B0600070205080204" pitchFamily="50" charset="-128"/>
                  <a:ea typeface="ＭＳ Ｐゴシック" panose="020B0600070205080204" pitchFamily="50" charset="-128"/>
                </a:rPr>
                <a:t>物理マシンを増やしたときに特段の操作を必要とせずにクラスタに追加する機能など</a:t>
              </a:r>
            </a:p>
          </p:txBody>
        </p:sp>
      </p:grpSp>
    </p:spTree>
    <p:extLst>
      <p:ext uri="{BB962C8B-B14F-4D97-AF65-F5344CB8AC3E}">
        <p14:creationId xmlns:p14="http://schemas.microsoft.com/office/powerpoint/2010/main" val="192093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9BF89-DD6D-6BEC-3616-0959A51976CF}"/>
              </a:ext>
            </a:extLst>
          </p:cNvPr>
          <p:cNvSpPr>
            <a:spLocks noGrp="1"/>
          </p:cNvSpPr>
          <p:nvPr>
            <p:ph type="title"/>
          </p:nvPr>
        </p:nvSpPr>
        <p:spPr>
          <a:xfrm>
            <a:off x="838200" y="304803"/>
            <a:ext cx="10515600" cy="1472974"/>
          </a:xfrm>
        </p:spPr>
        <p:txBody>
          <a:bodyPr anchor="ctr">
            <a:normAutofit/>
          </a:bodyPr>
          <a:lstStyle/>
          <a:p>
            <a:r>
              <a:rPr kumimoji="1" lang="ja-JP" altLang="en-US" dirty="0"/>
              <a:t>ユースケース図</a:t>
            </a:r>
          </a:p>
        </p:txBody>
      </p:sp>
      <p:pic>
        <p:nvPicPr>
          <p:cNvPr id="11" name="コンテンツ プレースホルダー 10">
            <a:extLst>
              <a:ext uri="{FF2B5EF4-FFF2-40B4-BE49-F238E27FC236}">
                <a16:creationId xmlns:a16="http://schemas.microsoft.com/office/drawing/2014/main" id="{CDC81E7C-C595-1136-EB15-B323C713DB49}"/>
              </a:ext>
            </a:extLst>
          </p:cNvPr>
          <p:cNvPicPr>
            <a:picLocks noGrp="1" noChangeAspect="1"/>
          </p:cNvPicPr>
          <p:nvPr>
            <p:ph sz="quarter" idx="13"/>
          </p:nvPr>
        </p:nvPicPr>
        <p:blipFill>
          <a:blip r:embed="rId2">
            <a:extLst>
              <a:ext uri="{96DAC541-7B7A-43D3-8B79-37D633B846F1}">
                <asvg:svgBlip xmlns:asvg="http://schemas.microsoft.com/office/drawing/2016/SVG/main" r:embed="rId3"/>
              </a:ext>
            </a:extLst>
          </a:blip>
          <a:stretch>
            <a:fillRect/>
          </a:stretch>
        </p:blipFill>
        <p:spPr>
          <a:xfrm>
            <a:off x="1668760" y="1304925"/>
            <a:ext cx="8161040" cy="5314509"/>
          </a:xfrm>
        </p:spPr>
      </p:pic>
    </p:spTree>
    <p:extLst>
      <p:ext uri="{BB962C8B-B14F-4D97-AF65-F5344CB8AC3E}">
        <p14:creationId xmlns:p14="http://schemas.microsoft.com/office/powerpoint/2010/main" val="963678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250D11-074D-BBA4-B5B8-A23A2A867AA0}"/>
              </a:ext>
            </a:extLst>
          </p:cNvPr>
          <p:cNvSpPr>
            <a:spLocks noGrp="1"/>
          </p:cNvSpPr>
          <p:nvPr>
            <p:ph type="title"/>
          </p:nvPr>
        </p:nvSpPr>
        <p:spPr/>
        <p:txBody>
          <a:bodyPr/>
          <a:lstStyle/>
          <a:p>
            <a:r>
              <a:rPr lang="ja-JP" altLang="en-US" dirty="0"/>
              <a:t>ソフトウェア構成図</a:t>
            </a:r>
            <a:endParaRPr kumimoji="1" lang="ja-JP" altLang="en-US" dirty="0"/>
          </a:p>
        </p:txBody>
      </p:sp>
      <p:pic>
        <p:nvPicPr>
          <p:cNvPr id="7" name="コンテンツ プレースホルダー 6" descr="テーブル&#10;&#10;AI 生成コンテンツは誤りを含む可能性があります。">
            <a:extLst>
              <a:ext uri="{FF2B5EF4-FFF2-40B4-BE49-F238E27FC236}">
                <a16:creationId xmlns:a16="http://schemas.microsoft.com/office/drawing/2014/main" id="{036A47B2-06C8-61DB-2DF7-8694D48FAC2F}"/>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98250" y="2552700"/>
            <a:ext cx="10444740" cy="2679700"/>
          </a:xfrm>
        </p:spPr>
      </p:pic>
    </p:spTree>
    <p:extLst>
      <p:ext uri="{BB962C8B-B14F-4D97-AF65-F5344CB8AC3E}">
        <p14:creationId xmlns:p14="http://schemas.microsoft.com/office/powerpoint/2010/main" val="3506512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E91FF-4C98-003E-AA39-0AE7961483AF}"/>
              </a:ext>
            </a:extLst>
          </p:cNvPr>
          <p:cNvSpPr>
            <a:spLocks noGrp="1"/>
          </p:cNvSpPr>
          <p:nvPr>
            <p:ph type="title"/>
          </p:nvPr>
        </p:nvSpPr>
        <p:spPr/>
        <p:txBody>
          <a:bodyPr/>
          <a:lstStyle/>
          <a:p>
            <a:r>
              <a:rPr kumimoji="1" lang="ja-JP" altLang="en-US" sz="2800" dirty="0"/>
              <a:t>画面レイアウト</a:t>
            </a:r>
            <a:br>
              <a:rPr kumimoji="1" lang="en-US" altLang="ja-JP" dirty="0"/>
            </a:br>
            <a:r>
              <a:rPr lang="ja-JP" altLang="en-US" sz="3600" u="sng" dirty="0"/>
              <a:t>管理者用ダッシュボード画面</a:t>
            </a:r>
            <a:endParaRPr kumimoji="1" lang="ja-JP" altLang="en-US" sz="3600" u="sng" dirty="0"/>
          </a:p>
        </p:txBody>
      </p:sp>
      <p:pic>
        <p:nvPicPr>
          <p:cNvPr id="5" name="コンテンツ プレースホルダー 4" descr="グラフィカル ユーザー インターフェイス, テキスト, アプリケーション, チャットまたはテキスト メッセージ">
            <a:extLst>
              <a:ext uri="{FF2B5EF4-FFF2-40B4-BE49-F238E27FC236}">
                <a16:creationId xmlns:a16="http://schemas.microsoft.com/office/drawing/2014/main" id="{FA237A76-39A4-86AB-314C-A31DA4530B1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603607"/>
            <a:ext cx="10080171" cy="4579480"/>
          </a:xfrm>
        </p:spPr>
      </p:pic>
    </p:spTree>
    <p:extLst>
      <p:ext uri="{BB962C8B-B14F-4D97-AF65-F5344CB8AC3E}">
        <p14:creationId xmlns:p14="http://schemas.microsoft.com/office/powerpoint/2010/main" val="3719135727"/>
      </p:ext>
    </p:extLst>
  </p:cSld>
  <p:clrMapOvr>
    <a:masterClrMapping/>
  </p:clrMapOvr>
</p:sld>
</file>

<file path=ppt/theme/theme1.xml><?xml version="1.0" encoding="utf-8"?>
<a:theme xmlns:a="http://schemas.openxmlformats.org/drawingml/2006/main" name="ユーザー設定">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Meiryo UI "/>
        <a:ea typeface=""/>
        <a:cs typeface="Meiryo UI "/>
      </a:majorFont>
      <a:minorFont>
        <a:latin typeface="Meiryo UI "/>
        <a:ea typeface=""/>
        <a:cs typeface="Meiryo UI "/>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_72344891_TF78504181_Win32" id="{80B4F7E8-D17A-460A-918A-2091AF623921}" vid="{8A1C71D6-4CEB-484D-A2FF-D41630031C4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eiryo UI " panose="020F030202020403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0F050202020403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Meiryo UI " panose="0211000402020202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11000402020202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1C3C11EF8ACAF14CB59AA12B5DD906E5" ma:contentTypeVersion="6" ma:contentTypeDescription="新しいドキュメントを作成します。" ma:contentTypeScope="" ma:versionID="e7cc16d47ebaad271b878cef749f39d9">
  <xsd:schema xmlns:xsd="http://www.w3.org/2001/XMLSchema" xmlns:xs="http://www.w3.org/2001/XMLSchema" xmlns:p="http://schemas.microsoft.com/office/2006/metadata/properties" xmlns:ns3="ee5c7c0c-f424-41b1-a195-3825f1d1e3c5" targetNamespace="http://schemas.microsoft.com/office/2006/metadata/properties" ma:root="true" ma:fieldsID="127baabf5f5a40328388a8a46cf2aaa3" ns3:_="">
    <xsd:import namespace="ee5c7c0c-f424-41b1-a195-3825f1d1e3c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5c7c0c-f424-41b1-a195-3825f1d1e3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ee5c7c0c-f424-41b1-a195-3825f1d1e3c5" xsi:nil="true"/>
  </documentManagement>
</p:properties>
</file>

<file path=customXml/itemProps1.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2.xml><?xml version="1.0" encoding="utf-8"?>
<ds:datastoreItem xmlns:ds="http://schemas.openxmlformats.org/officeDocument/2006/customXml" ds:itemID="{876801A7-B90C-4BEB-B5A9-A1C9549B01AA}">
  <ds:schemaRefs>
    <ds:schemaRef ds:uri="ee5c7c0c-f424-41b1-a195-3825f1d1e3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130005B-6102-4F3C-A26F-485DF1BF9717}">
  <ds:schemaRefs>
    <ds:schemaRef ds:uri="ee5c7c0c-f424-41b1-a195-3825f1d1e3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図形のプレゼンテーション</Template>
  <TotalTime>298</TotalTime>
  <Words>739</Words>
  <Application>Microsoft Office PowerPoint</Application>
  <PresentationFormat>ワイド画面</PresentationFormat>
  <Paragraphs>62</Paragraphs>
  <Slides>13</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13</vt:i4>
      </vt:variant>
    </vt:vector>
  </HeadingPairs>
  <TitlesOfParts>
    <vt:vector size="19" baseType="lpstr">
      <vt:lpstr>Meiryo UI</vt:lpstr>
      <vt:lpstr>Meiryo UI </vt:lpstr>
      <vt:lpstr>ＭＳ Ｐゴシック</vt:lpstr>
      <vt:lpstr>ＭＳ Ｐゴシック</vt:lpstr>
      <vt:lpstr>Arial</vt:lpstr>
      <vt:lpstr>ユーザー設定</vt:lpstr>
      <vt:lpstr>２班 卒業制作プライベートクラウド（仮称）</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ユースケース図</vt:lpstr>
      <vt:lpstr>ソフトウェア構成図</vt:lpstr>
      <vt:lpstr>画面レイアウト 管理者用ダッシュボード画面</vt:lpstr>
      <vt:lpstr>PowerPoint プレゼンテーション</vt:lpstr>
      <vt:lpstr>画面レイアウト 利用者用ダッシュボード画面</vt:lpstr>
      <vt:lpstr>PowerPoint プレゼンテーション</vt:lpstr>
      <vt:lpstr>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金子颯馬</dc:creator>
  <cp:lastModifiedBy>楓 日吉</cp:lastModifiedBy>
  <cp:revision>28</cp:revision>
  <dcterms:created xsi:type="dcterms:W3CDTF">2025-05-27T01:50:18Z</dcterms:created>
  <dcterms:modified xsi:type="dcterms:W3CDTF">2025-07-23T06:30:24Z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0x0101001C3C11EF8ACAF14CB59AA12B5DD906E5</vt:lpwstr>
  </property>
</Properties>
</file>