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sldIdLst>
    <p:sldId id="256" r:id="rId2"/>
    <p:sldId id="257" r:id="rId3"/>
    <p:sldId id="258" r:id="rId4"/>
    <p:sldId id="259" r:id="rId5"/>
    <p:sldId id="276" r:id="rId6"/>
    <p:sldId id="277" r:id="rId7"/>
    <p:sldId id="278" r:id="rId8"/>
    <p:sldId id="268" r:id="rId9"/>
    <p:sldId id="262" r:id="rId10"/>
    <p:sldId id="272" r:id="rId11"/>
    <p:sldId id="279" r:id="rId12"/>
    <p:sldId id="280" r:id="rId13"/>
    <p:sldId id="281" r:id="rId14"/>
    <p:sldId id="282" r:id="rId15"/>
    <p:sldId id="283" r:id="rId16"/>
    <p:sldId id="274" r:id="rId17"/>
    <p:sldId id="275"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8D0A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92" autoAdjust="0"/>
    <p:restoredTop sz="98577" autoAdjust="0"/>
  </p:normalViewPr>
  <p:slideViewPr>
    <p:cSldViewPr>
      <p:cViewPr varScale="1">
        <p:scale>
          <a:sx n="111" d="100"/>
          <a:sy n="111" d="100"/>
        </p:scale>
        <p:origin x="894" y="96"/>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8007707-8298-414A-B7B5-606E66F39BF7}" type="datetimeFigureOut">
              <a:rPr lang="en-US" smtClean="0"/>
              <a:t>1/25/2021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BBE8CB9-A2FC-4DD1-9188-38340D5BF176}" type="slidenum">
              <a:rPr lang="en-US" smtClean="0"/>
              <a:t>‹#›</a:t>
            </a:fld>
            <a:endParaRPr lang="en-US"/>
          </a:p>
        </p:txBody>
      </p:sp>
    </p:spTree>
    <p:extLst>
      <p:ext uri="{BB962C8B-B14F-4D97-AF65-F5344CB8AC3E}">
        <p14:creationId xmlns:p14="http://schemas.microsoft.com/office/powerpoint/2010/main" val="19256367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BBE8CB9-A2FC-4DD1-9188-38340D5BF176}" type="slidenum">
              <a:rPr lang="en-US" smtClean="0"/>
              <a:t>1</a:t>
            </a:fld>
            <a:endParaRPr lang="en-US"/>
          </a:p>
        </p:txBody>
      </p:sp>
    </p:spTree>
    <p:extLst>
      <p:ext uri="{BB962C8B-B14F-4D97-AF65-F5344CB8AC3E}">
        <p14:creationId xmlns:p14="http://schemas.microsoft.com/office/powerpoint/2010/main" val="17798690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sz="2400" dirty="0" smtClean="0"/>
              <a:t>Qua </a:t>
            </a:r>
            <a:r>
              <a:rPr lang="en-US" sz="2400" dirty="0" err="1" smtClean="0"/>
              <a:t>tâm</a:t>
            </a:r>
            <a:r>
              <a:rPr lang="en-US" sz="2400" baseline="0" dirty="0" smtClean="0"/>
              <a:t> </a:t>
            </a:r>
            <a:r>
              <a:rPr lang="en-US" sz="2400" baseline="0" dirty="0" err="1" smtClean="0"/>
              <a:t>nhứng</a:t>
            </a:r>
            <a:r>
              <a:rPr lang="en-US" sz="2400" baseline="0" dirty="0" smtClean="0"/>
              <a:t> </a:t>
            </a:r>
            <a:r>
              <a:rPr lang="en-US" sz="2400" baseline="0" dirty="0" err="1" smtClean="0"/>
              <a:t>sp</a:t>
            </a:r>
            <a:r>
              <a:rPr lang="en-US" sz="2400" baseline="0" dirty="0" smtClean="0"/>
              <a:t> </a:t>
            </a:r>
            <a:r>
              <a:rPr lang="en-US" sz="2400" baseline="0" dirty="0" err="1" smtClean="0"/>
              <a:t>nào</a:t>
            </a:r>
            <a:r>
              <a:rPr lang="en-US" sz="2400" baseline="0" dirty="0" smtClean="0"/>
              <a:t> </a:t>
            </a:r>
            <a:r>
              <a:rPr lang="en-US" sz="2400" baseline="0" dirty="0" err="1" smtClean="0"/>
              <a:t>thường</a:t>
            </a:r>
            <a:r>
              <a:rPr lang="en-US" sz="2400" baseline="0" dirty="0" smtClean="0"/>
              <a:t> </a:t>
            </a:r>
            <a:r>
              <a:rPr lang="en-US" sz="2400" baseline="0" dirty="0" err="1" smtClean="0"/>
              <a:t>được</a:t>
            </a:r>
            <a:r>
              <a:rPr lang="en-US" sz="2400" baseline="0" dirty="0" smtClean="0"/>
              <a:t> </a:t>
            </a:r>
            <a:r>
              <a:rPr lang="en-US" sz="2400" baseline="0" dirty="0" err="1" smtClean="0"/>
              <a:t>mua</a:t>
            </a:r>
            <a:r>
              <a:rPr lang="en-US" sz="2400" baseline="0" dirty="0" smtClean="0"/>
              <a:t>, </a:t>
            </a:r>
            <a:r>
              <a:rPr lang="en-US" sz="2400" baseline="0" dirty="0" err="1" smtClean="0"/>
              <a:t>hoặc</a:t>
            </a:r>
            <a:r>
              <a:rPr lang="en-US" sz="2400" baseline="0" dirty="0" smtClean="0"/>
              <a:t> </a:t>
            </a:r>
            <a:r>
              <a:rPr lang="en-US" sz="2400" baseline="0" dirty="0" err="1" smtClean="0"/>
              <a:t>được</a:t>
            </a:r>
            <a:r>
              <a:rPr lang="en-US" sz="2400" baseline="0" dirty="0" smtClean="0"/>
              <a:t> </a:t>
            </a:r>
            <a:r>
              <a:rPr lang="en-US" sz="2400" baseline="0" dirty="0" err="1" smtClean="0"/>
              <a:t>bán</a:t>
            </a:r>
            <a:r>
              <a:rPr lang="en-US" sz="2400" baseline="0" dirty="0" smtClean="0"/>
              <a:t> </a:t>
            </a:r>
            <a:r>
              <a:rPr lang="en-US" sz="2400" baseline="0" dirty="0" err="1" smtClean="0"/>
              <a:t>trong</a:t>
            </a:r>
            <a:r>
              <a:rPr lang="en-US" sz="2400" baseline="0" dirty="0" smtClean="0"/>
              <a:t> </a:t>
            </a:r>
            <a:r>
              <a:rPr lang="en-US" sz="2400" baseline="0" dirty="0" err="1" smtClean="0"/>
              <a:t>siêu</a:t>
            </a:r>
            <a:r>
              <a:rPr lang="en-US" sz="2400" baseline="0" dirty="0" smtClean="0"/>
              <a:t> </a:t>
            </a:r>
            <a:r>
              <a:rPr lang="en-US" sz="2400" baseline="0" dirty="0" err="1" smtClean="0"/>
              <a:t>thị</a:t>
            </a:r>
            <a:r>
              <a:rPr lang="en-US" sz="2400" baseline="0" dirty="0" smtClean="0"/>
              <a:t> </a:t>
            </a:r>
            <a:r>
              <a:rPr lang="en-US" sz="2400" baseline="0" dirty="0" err="1" smtClean="0"/>
              <a:t>cùng</a:t>
            </a:r>
            <a:r>
              <a:rPr lang="en-US" sz="2400" baseline="0" dirty="0" smtClean="0"/>
              <a:t> </a:t>
            </a:r>
            <a:r>
              <a:rPr lang="en-US" sz="2400" baseline="0" dirty="0" err="1" smtClean="0"/>
              <a:t>với</a:t>
            </a:r>
            <a:r>
              <a:rPr lang="en-US" sz="2400" baseline="0" dirty="0" smtClean="0"/>
              <a:t> </a:t>
            </a:r>
            <a:r>
              <a:rPr lang="en-US" sz="2400" baseline="0" dirty="0" err="1" smtClean="0"/>
              <a:t>nhau</a:t>
            </a:r>
            <a:r>
              <a:rPr lang="en-US" sz="2400" baseline="0" dirty="0" smtClean="0"/>
              <a:t>.</a:t>
            </a:r>
          </a:p>
          <a:p>
            <a:pPr marL="171450" indent="-171450">
              <a:buFontTx/>
              <a:buChar char="-"/>
            </a:pPr>
            <a:r>
              <a:rPr lang="en-US" sz="2400" baseline="0" dirty="0" err="1" smtClean="0"/>
              <a:t>Từ</a:t>
            </a:r>
            <a:r>
              <a:rPr lang="en-US" sz="2400" baseline="0" dirty="0" smtClean="0"/>
              <a:t> </a:t>
            </a:r>
            <a:r>
              <a:rPr lang="en-US" sz="2400" baseline="0" dirty="0" err="1" smtClean="0"/>
              <a:t>những</a:t>
            </a:r>
            <a:r>
              <a:rPr lang="en-US" sz="2400" baseline="0" dirty="0" smtClean="0"/>
              <a:t> </a:t>
            </a:r>
            <a:r>
              <a:rPr lang="en-US" sz="2400" baseline="0" dirty="0" err="1" smtClean="0"/>
              <a:t>thông</a:t>
            </a:r>
            <a:r>
              <a:rPr lang="en-US" sz="2400" baseline="0" dirty="0" smtClean="0"/>
              <a:t> tin </a:t>
            </a:r>
            <a:r>
              <a:rPr lang="en-US" sz="2400" baseline="0" dirty="0" err="1" smtClean="0"/>
              <a:t>dự</a:t>
            </a:r>
            <a:r>
              <a:rPr lang="en-US" sz="2400" baseline="0" dirty="0" smtClean="0"/>
              <a:t> </a:t>
            </a:r>
            <a:r>
              <a:rPr lang="en-US" sz="2400" baseline="0" dirty="0" err="1" smtClean="0"/>
              <a:t>đoán</a:t>
            </a:r>
            <a:r>
              <a:rPr lang="en-US" sz="2400" baseline="0" dirty="0" smtClean="0"/>
              <a:t> </a:t>
            </a:r>
            <a:r>
              <a:rPr lang="en-US" sz="2400" baseline="0" dirty="0" err="1" smtClean="0"/>
              <a:t>thống</a:t>
            </a:r>
            <a:r>
              <a:rPr lang="en-US" sz="2400" baseline="0" dirty="0" smtClean="0"/>
              <a:t> </a:t>
            </a:r>
            <a:r>
              <a:rPr lang="en-US" sz="2400" baseline="0" dirty="0" err="1" smtClean="0"/>
              <a:t>kê</a:t>
            </a:r>
            <a:r>
              <a:rPr lang="en-US" sz="2400" baseline="0" dirty="0" smtClean="0"/>
              <a:t> </a:t>
            </a:r>
            <a:r>
              <a:rPr lang="en-US" sz="2400" baseline="0" dirty="0" err="1" smtClean="0"/>
              <a:t>đó</a:t>
            </a:r>
            <a:r>
              <a:rPr lang="en-US" sz="2400" baseline="0" dirty="0" smtClean="0"/>
              <a:t> </a:t>
            </a:r>
            <a:r>
              <a:rPr lang="en-US" sz="2400" baseline="0" dirty="0" err="1" smtClean="0"/>
              <a:t>các</a:t>
            </a:r>
            <a:r>
              <a:rPr lang="en-US" sz="2400" baseline="0" dirty="0" smtClean="0"/>
              <a:t> </a:t>
            </a:r>
            <a:r>
              <a:rPr lang="en-US" sz="2400" baseline="0" dirty="0" err="1" smtClean="0"/>
              <a:t>doanh</a:t>
            </a:r>
            <a:r>
              <a:rPr lang="en-US" sz="2400" baseline="0" dirty="0" smtClean="0"/>
              <a:t> </a:t>
            </a:r>
            <a:r>
              <a:rPr lang="en-US" sz="2400" baseline="0" dirty="0" err="1" smtClean="0"/>
              <a:t>nghiệp</a:t>
            </a:r>
            <a:r>
              <a:rPr lang="en-US" sz="2400" baseline="0" dirty="0" smtClean="0"/>
              <a:t> …</a:t>
            </a:r>
            <a:endParaRPr lang="en-US" sz="2400" dirty="0"/>
          </a:p>
        </p:txBody>
      </p:sp>
      <p:sp>
        <p:nvSpPr>
          <p:cNvPr id="4" name="Slide Number Placeholder 3"/>
          <p:cNvSpPr>
            <a:spLocks noGrp="1"/>
          </p:cNvSpPr>
          <p:nvPr>
            <p:ph type="sldNum" sz="quarter" idx="10"/>
          </p:nvPr>
        </p:nvSpPr>
        <p:spPr/>
        <p:txBody>
          <a:bodyPr/>
          <a:lstStyle/>
          <a:p>
            <a:fld id="{CBBE8CB9-A2FC-4DD1-9188-38340D5BF176}" type="slidenum">
              <a:rPr lang="en-US" smtClean="0"/>
              <a:t>3</a:t>
            </a:fld>
            <a:endParaRPr lang="en-US"/>
          </a:p>
        </p:txBody>
      </p:sp>
    </p:spTree>
    <p:extLst>
      <p:ext uri="{BB962C8B-B14F-4D97-AF65-F5344CB8AC3E}">
        <p14:creationId xmlns:p14="http://schemas.microsoft.com/office/powerpoint/2010/main" val="31383043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sz="2400" dirty="0" err="1" smtClean="0"/>
              <a:t>Biểu</a:t>
            </a:r>
            <a:r>
              <a:rPr lang="en-US" sz="2400" baseline="0" dirty="0" smtClean="0"/>
              <a:t> </a:t>
            </a:r>
            <a:r>
              <a:rPr lang="en-US" sz="2400" baseline="0" dirty="0" err="1" smtClean="0"/>
              <a:t>hiện</a:t>
            </a:r>
            <a:r>
              <a:rPr lang="en-US" sz="2400" baseline="0" dirty="0" smtClean="0"/>
              <a:t> </a:t>
            </a:r>
            <a:r>
              <a:rPr lang="en-US" sz="2400" baseline="0" dirty="0" err="1" smtClean="0"/>
              <a:t>hàm</a:t>
            </a:r>
            <a:r>
              <a:rPr lang="en-US" sz="2400" baseline="0" dirty="0" smtClean="0"/>
              <a:t> ý </a:t>
            </a:r>
            <a:r>
              <a:rPr lang="en-US" sz="2400" baseline="0" dirty="0" err="1" smtClean="0"/>
              <a:t>về</a:t>
            </a:r>
            <a:r>
              <a:rPr lang="en-US" sz="2400" baseline="0" dirty="0" smtClean="0"/>
              <a:t> </a:t>
            </a:r>
            <a:r>
              <a:rPr lang="en-US" sz="2400" baseline="0" dirty="0" err="1" smtClean="0"/>
              <a:t>mối</a:t>
            </a:r>
            <a:r>
              <a:rPr lang="en-US" sz="2400" baseline="0" dirty="0" smtClean="0"/>
              <a:t> </a:t>
            </a:r>
            <a:r>
              <a:rPr lang="en-US" sz="2400" baseline="0" dirty="0" err="1" smtClean="0"/>
              <a:t>liên</a:t>
            </a:r>
            <a:r>
              <a:rPr lang="en-US" sz="2400" baseline="0" dirty="0" smtClean="0"/>
              <a:t> </a:t>
            </a:r>
            <a:r>
              <a:rPr lang="en-US" sz="2400" baseline="0" dirty="0" err="1" smtClean="0"/>
              <a:t>hệ</a:t>
            </a:r>
            <a:r>
              <a:rPr lang="en-US" sz="2400" baseline="0" dirty="0" smtClean="0"/>
              <a:t> </a:t>
            </a:r>
            <a:r>
              <a:rPr lang="en-US" sz="2400" baseline="0" dirty="0" err="1" smtClean="0"/>
              <a:t>có</a:t>
            </a:r>
            <a:r>
              <a:rPr lang="en-US" sz="2400" baseline="0" dirty="0" smtClean="0"/>
              <a:t> </a:t>
            </a:r>
            <a:r>
              <a:rPr lang="en-US" sz="2400" baseline="0" dirty="0" err="1" smtClean="0"/>
              <a:t>điều</a:t>
            </a:r>
            <a:r>
              <a:rPr lang="en-US" sz="2400" baseline="0" dirty="0" smtClean="0"/>
              <a:t> </a:t>
            </a:r>
            <a:r>
              <a:rPr lang="en-US" sz="2400" baseline="0" dirty="0" err="1" smtClean="0"/>
              <a:t>kiện</a:t>
            </a:r>
            <a:r>
              <a:rPr lang="en-US" sz="2400" baseline="0" dirty="0" smtClean="0"/>
              <a:t> </a:t>
            </a:r>
            <a:r>
              <a:rPr lang="en-US" sz="2400" baseline="0" dirty="0" err="1" smtClean="0"/>
              <a:t>giữa</a:t>
            </a:r>
            <a:r>
              <a:rPr lang="en-US" sz="2400" baseline="0" dirty="0" smtClean="0"/>
              <a:t> </a:t>
            </a:r>
            <a:r>
              <a:rPr lang="en-US" sz="2400" baseline="0" dirty="0" err="1" smtClean="0"/>
              <a:t>hai</a:t>
            </a:r>
            <a:r>
              <a:rPr lang="en-US" sz="2400" baseline="0" dirty="0" smtClean="0"/>
              <a:t> </a:t>
            </a:r>
            <a:r>
              <a:rPr lang="en-US" sz="2400" baseline="0" dirty="0" err="1" smtClean="0"/>
              <a:t>tập</a:t>
            </a:r>
            <a:r>
              <a:rPr lang="en-US" sz="2400" baseline="0" dirty="0" smtClean="0"/>
              <a:t> </a:t>
            </a:r>
            <a:r>
              <a:rPr lang="en-US" sz="2400" baseline="0" dirty="0" err="1" smtClean="0"/>
              <a:t>có</a:t>
            </a:r>
            <a:r>
              <a:rPr lang="en-US" sz="2400" baseline="0" dirty="0" smtClean="0"/>
              <a:t> </a:t>
            </a:r>
            <a:r>
              <a:rPr lang="en-US" sz="2400" baseline="0" dirty="0" err="1" smtClean="0"/>
              <a:t>dạng</a:t>
            </a:r>
            <a:r>
              <a:rPr lang="en-US" sz="2400" baseline="0" dirty="0" smtClean="0"/>
              <a:t> …</a:t>
            </a:r>
          </a:p>
          <a:p>
            <a:pPr marL="171450" indent="-171450">
              <a:buFontTx/>
              <a:buChar char="-"/>
            </a:pPr>
            <a:r>
              <a:rPr lang="en-US" sz="2400" baseline="0" dirty="0" err="1" smtClean="0"/>
              <a:t>Không</a:t>
            </a:r>
            <a:r>
              <a:rPr lang="en-US" sz="2400" baseline="0" dirty="0" smtClean="0"/>
              <a:t> </a:t>
            </a:r>
            <a:r>
              <a:rPr lang="en-US" sz="2400" baseline="0" dirty="0" err="1" smtClean="0"/>
              <a:t>có</a:t>
            </a:r>
            <a:r>
              <a:rPr lang="en-US" sz="2400" baseline="0" dirty="0" smtClean="0"/>
              <a:t> ý </a:t>
            </a:r>
            <a:r>
              <a:rPr lang="en-US" sz="2400" baseline="0" dirty="0" err="1" smtClean="0"/>
              <a:t>nghĩa</a:t>
            </a:r>
            <a:r>
              <a:rPr lang="en-US" sz="2400" baseline="0" dirty="0" smtClean="0"/>
              <a:t> </a:t>
            </a:r>
            <a:r>
              <a:rPr lang="en-US" sz="2400" baseline="0" dirty="0" err="1" smtClean="0"/>
              <a:t>ngược</a:t>
            </a:r>
            <a:r>
              <a:rPr lang="en-US" sz="2400" baseline="0" dirty="0" smtClean="0"/>
              <a:t> </a:t>
            </a:r>
            <a:r>
              <a:rPr lang="en-US" sz="2400" baseline="0" dirty="0" err="1" smtClean="0"/>
              <a:t>lại</a:t>
            </a:r>
            <a:r>
              <a:rPr lang="en-US" sz="2400" baseline="0" dirty="0" smtClean="0"/>
              <a:t> Y </a:t>
            </a:r>
            <a:r>
              <a:rPr lang="en-US" sz="2400" baseline="0" dirty="0" err="1" smtClean="0"/>
              <a:t>có</a:t>
            </a:r>
            <a:r>
              <a:rPr lang="en-US" sz="2400" baseline="0" dirty="0" smtClean="0"/>
              <a:t> </a:t>
            </a:r>
            <a:r>
              <a:rPr lang="en-US" sz="2400" baseline="0" dirty="0" err="1" smtClean="0"/>
              <a:t>mặt</a:t>
            </a:r>
            <a:r>
              <a:rPr lang="en-US" sz="2400" baseline="0" dirty="0" smtClean="0"/>
              <a:t> </a:t>
            </a:r>
            <a:r>
              <a:rPr lang="en-US" sz="2400" baseline="0" dirty="0" err="1" smtClean="0"/>
              <a:t>thì</a:t>
            </a:r>
            <a:r>
              <a:rPr lang="en-US" sz="2400" baseline="0" dirty="0" smtClean="0"/>
              <a:t> </a:t>
            </a:r>
            <a:r>
              <a:rPr lang="en-US" sz="2400" baseline="0" dirty="0" err="1" smtClean="0"/>
              <a:t>sẽ</a:t>
            </a:r>
            <a:r>
              <a:rPr lang="en-US" sz="2400" baseline="0" dirty="0" smtClean="0"/>
              <a:t> </a:t>
            </a:r>
            <a:r>
              <a:rPr lang="en-US" sz="2400" baseline="0" dirty="0" err="1" smtClean="0"/>
              <a:t>có</a:t>
            </a:r>
            <a:r>
              <a:rPr lang="en-US" sz="2400" baseline="0" dirty="0" smtClean="0"/>
              <a:t> </a:t>
            </a:r>
            <a:r>
              <a:rPr lang="en-US" sz="2400" baseline="0" dirty="0" err="1" smtClean="0"/>
              <a:t>mặt</a:t>
            </a:r>
            <a:r>
              <a:rPr lang="en-US" sz="2400" baseline="0" dirty="0" smtClean="0"/>
              <a:t> X, </a:t>
            </a:r>
            <a:r>
              <a:rPr lang="en-US" sz="2400" baseline="0" dirty="0" err="1" smtClean="0"/>
              <a:t>xác</a:t>
            </a:r>
            <a:r>
              <a:rPr lang="en-US" sz="2400" baseline="0" dirty="0" smtClean="0"/>
              <a:t> </a:t>
            </a:r>
            <a:r>
              <a:rPr lang="en-US" sz="2400" baseline="0" dirty="0" err="1" smtClean="0"/>
              <a:t>định</a:t>
            </a:r>
            <a:r>
              <a:rPr lang="en-US" sz="2400" baseline="0" dirty="0" smtClean="0"/>
              <a:t> </a:t>
            </a:r>
            <a:r>
              <a:rPr lang="en-US" sz="2400" baseline="0" dirty="0" err="1" smtClean="0"/>
              <a:t>một</a:t>
            </a:r>
            <a:r>
              <a:rPr lang="en-US" sz="2400" baseline="0" dirty="0" smtClean="0"/>
              <a:t> </a:t>
            </a:r>
            <a:r>
              <a:rPr lang="en-US" sz="2400" baseline="0" dirty="0" err="1" smtClean="0"/>
              <a:t>chiều</a:t>
            </a:r>
            <a:endParaRPr lang="en-US" sz="2400" baseline="0" dirty="0" smtClean="0"/>
          </a:p>
          <a:p>
            <a:pPr marL="171450" indent="-171450">
              <a:buFontTx/>
              <a:buChar char="-"/>
            </a:pPr>
            <a:r>
              <a:rPr lang="en-US" sz="2400" baseline="0" dirty="0" err="1" smtClean="0"/>
              <a:t>Cụ</a:t>
            </a:r>
            <a:r>
              <a:rPr lang="en-US" sz="2400" baseline="0" dirty="0" smtClean="0"/>
              <a:t> </a:t>
            </a:r>
            <a:r>
              <a:rPr lang="en-US" sz="2400" baseline="0" dirty="0" err="1" smtClean="0"/>
              <a:t>thể</a:t>
            </a:r>
            <a:r>
              <a:rPr lang="en-US" sz="2400" baseline="0" dirty="0" smtClean="0"/>
              <a:t> </a:t>
            </a:r>
            <a:r>
              <a:rPr lang="en-US" sz="2400" baseline="0" dirty="0" err="1" smtClean="0"/>
              <a:t>hơn</a:t>
            </a:r>
            <a:r>
              <a:rPr lang="en-US" sz="2400" baseline="0" dirty="0" smtClean="0"/>
              <a:t> </a:t>
            </a:r>
            <a:r>
              <a:rPr lang="en-US" sz="2400" baseline="0" dirty="0" err="1" smtClean="0"/>
              <a:t>là</a:t>
            </a:r>
            <a:r>
              <a:rPr lang="en-US" sz="2400" baseline="0" dirty="0" smtClean="0"/>
              <a:t> </a:t>
            </a:r>
            <a:r>
              <a:rPr lang="en-US" sz="2400" baseline="0" dirty="0" err="1" smtClean="0"/>
              <a:t>xác</a:t>
            </a:r>
            <a:r>
              <a:rPr lang="en-US" sz="2400" baseline="0" dirty="0" smtClean="0"/>
              <a:t> </a:t>
            </a:r>
            <a:r>
              <a:rPr lang="en-US" sz="2400" baseline="0" dirty="0" err="1" smtClean="0"/>
              <a:t>định</a:t>
            </a:r>
            <a:r>
              <a:rPr lang="en-US" sz="2400" baseline="0" dirty="0" smtClean="0"/>
              <a:t> </a:t>
            </a:r>
            <a:r>
              <a:rPr lang="en-US" sz="2400" baseline="0" dirty="0" err="1" smtClean="0"/>
              <a:t>các</a:t>
            </a:r>
            <a:r>
              <a:rPr lang="en-US" sz="2400" baseline="0" dirty="0" smtClean="0"/>
              <a:t> </a:t>
            </a:r>
            <a:r>
              <a:rPr lang="en-US" sz="2400" baseline="0" dirty="0" err="1" smtClean="0"/>
              <a:t>mối</a:t>
            </a:r>
            <a:r>
              <a:rPr lang="en-US" sz="2400" baseline="0" dirty="0" smtClean="0"/>
              <a:t> </a:t>
            </a:r>
            <a:r>
              <a:rPr lang="en-US" sz="2400" baseline="0" dirty="0" err="1" smtClean="0"/>
              <a:t>tương</a:t>
            </a:r>
            <a:r>
              <a:rPr lang="en-US" sz="2400" baseline="0" dirty="0" smtClean="0"/>
              <a:t> </a:t>
            </a:r>
            <a:r>
              <a:rPr lang="en-US" sz="2400" baseline="0" dirty="0" err="1" smtClean="0"/>
              <a:t>quan</a:t>
            </a:r>
            <a:r>
              <a:rPr lang="en-US" sz="2400" baseline="0" dirty="0" smtClean="0"/>
              <a:t> </a:t>
            </a:r>
            <a:r>
              <a:rPr lang="en-US" sz="2400" baseline="0" dirty="0" err="1" smtClean="0"/>
              <a:t>gữa</a:t>
            </a:r>
            <a:r>
              <a:rPr lang="en-US" sz="2400" baseline="0" dirty="0" smtClean="0"/>
              <a:t> </a:t>
            </a:r>
            <a:r>
              <a:rPr lang="en-US" sz="2400" baseline="0" dirty="0" err="1" smtClean="0"/>
              <a:t>các</a:t>
            </a:r>
            <a:r>
              <a:rPr lang="en-US" sz="2400" baseline="0" dirty="0" smtClean="0"/>
              <a:t> </a:t>
            </a:r>
            <a:r>
              <a:rPr lang="en-US" sz="2400" baseline="0" dirty="0" err="1" smtClean="0"/>
              <a:t>mặt</a:t>
            </a:r>
            <a:r>
              <a:rPr lang="en-US" sz="2400" baseline="0" dirty="0" smtClean="0"/>
              <a:t> </a:t>
            </a:r>
            <a:r>
              <a:rPr lang="en-US" sz="2400" baseline="0" dirty="0" err="1" smtClean="0"/>
              <a:t>hàng</a:t>
            </a:r>
            <a:r>
              <a:rPr lang="en-US" sz="2400" baseline="0" dirty="0" smtClean="0"/>
              <a:t> </a:t>
            </a:r>
            <a:r>
              <a:rPr lang="en-US" sz="2400" baseline="0" dirty="0" err="1" smtClean="0"/>
              <a:t>trong</a:t>
            </a:r>
            <a:r>
              <a:rPr lang="en-US" sz="2400" baseline="0" dirty="0" smtClean="0"/>
              <a:t> CSDL. </a:t>
            </a:r>
            <a:r>
              <a:rPr lang="en-US" sz="2400" baseline="0" dirty="0" err="1" smtClean="0"/>
              <a:t>Khi</a:t>
            </a:r>
            <a:r>
              <a:rPr lang="en-US" sz="2400" baseline="0" dirty="0" smtClean="0"/>
              <a:t> </a:t>
            </a:r>
            <a:r>
              <a:rPr lang="en-US" sz="2400" baseline="0" dirty="0" err="1" smtClean="0"/>
              <a:t>khách</a:t>
            </a:r>
            <a:r>
              <a:rPr lang="en-US" sz="2400" baseline="0" dirty="0" smtClean="0"/>
              <a:t> </a:t>
            </a:r>
            <a:r>
              <a:rPr lang="en-US" sz="2400" baseline="0" dirty="0" err="1" smtClean="0"/>
              <a:t>hàng</a:t>
            </a:r>
            <a:r>
              <a:rPr lang="en-US" sz="2400" baseline="0" dirty="0" smtClean="0"/>
              <a:t> </a:t>
            </a:r>
            <a:r>
              <a:rPr lang="en-US" sz="2400" baseline="0" dirty="0" err="1" smtClean="0"/>
              <a:t>mua</a:t>
            </a:r>
            <a:r>
              <a:rPr lang="en-US" sz="2400" baseline="0" dirty="0" smtClean="0"/>
              <a:t> </a:t>
            </a:r>
            <a:r>
              <a:rPr lang="en-US" sz="2400" baseline="0" dirty="0" err="1" smtClean="0"/>
              <a:t>mặt</a:t>
            </a:r>
            <a:r>
              <a:rPr lang="en-US" sz="2400" baseline="0" dirty="0" smtClean="0"/>
              <a:t> </a:t>
            </a:r>
            <a:r>
              <a:rPr lang="en-US" sz="2400" baseline="0" dirty="0" err="1" smtClean="0"/>
              <a:t>hàng</a:t>
            </a:r>
            <a:r>
              <a:rPr lang="en-US" sz="2400" baseline="0" dirty="0" smtClean="0"/>
              <a:t> </a:t>
            </a:r>
            <a:r>
              <a:rPr lang="en-US" sz="2400" baseline="0" dirty="0" err="1" smtClean="0"/>
              <a:t>này</a:t>
            </a:r>
            <a:r>
              <a:rPr lang="en-US" sz="2400" baseline="0" dirty="0" smtClean="0"/>
              <a:t> </a:t>
            </a:r>
            <a:r>
              <a:rPr lang="en-US" sz="2400" baseline="0" dirty="0" err="1" smtClean="0"/>
              <a:t>thì</a:t>
            </a:r>
            <a:r>
              <a:rPr lang="en-US" sz="2400" baseline="0" dirty="0" smtClean="0"/>
              <a:t> </a:t>
            </a:r>
            <a:r>
              <a:rPr lang="en-US" sz="2400" baseline="0" dirty="0" err="1" smtClean="0"/>
              <a:t>thường</a:t>
            </a:r>
            <a:r>
              <a:rPr lang="en-US" sz="2400" baseline="0" dirty="0" smtClean="0"/>
              <a:t> </a:t>
            </a:r>
            <a:r>
              <a:rPr lang="en-US" sz="2400" baseline="0" dirty="0" err="1" smtClean="0"/>
              <a:t>mua</a:t>
            </a:r>
            <a:r>
              <a:rPr lang="en-US" sz="2400" baseline="0" dirty="0" smtClean="0"/>
              <a:t> </a:t>
            </a:r>
            <a:r>
              <a:rPr lang="en-US" sz="2400" baseline="0" dirty="0" err="1" smtClean="0"/>
              <a:t>kèm</a:t>
            </a:r>
            <a:r>
              <a:rPr lang="en-US" sz="2400" baseline="0" dirty="0" smtClean="0"/>
              <a:t> </a:t>
            </a:r>
            <a:r>
              <a:rPr lang="en-US" sz="2400" baseline="0" dirty="0" err="1" smtClean="0"/>
              <a:t>vs</a:t>
            </a:r>
            <a:r>
              <a:rPr lang="en-US" sz="2400" baseline="0" dirty="0" smtClean="0"/>
              <a:t> </a:t>
            </a:r>
            <a:r>
              <a:rPr lang="en-US" sz="2400" baseline="0" dirty="0" err="1" smtClean="0"/>
              <a:t>mặt</a:t>
            </a:r>
            <a:r>
              <a:rPr lang="en-US" sz="2400" baseline="0" dirty="0" smtClean="0"/>
              <a:t> </a:t>
            </a:r>
            <a:r>
              <a:rPr lang="en-US" sz="2400" baseline="0" dirty="0" err="1" smtClean="0"/>
              <a:t>hàng</a:t>
            </a:r>
            <a:r>
              <a:rPr lang="en-US" sz="2400" baseline="0" dirty="0" smtClean="0"/>
              <a:t> </a:t>
            </a:r>
            <a:r>
              <a:rPr lang="en-US" sz="2400" baseline="0" dirty="0" err="1" smtClean="0"/>
              <a:t>nào</a:t>
            </a:r>
            <a:r>
              <a:rPr lang="en-US" sz="2400" baseline="0" dirty="0" smtClean="0"/>
              <a:t> </a:t>
            </a:r>
            <a:r>
              <a:rPr lang="en-US" sz="2400" baseline="0" dirty="0" err="1" smtClean="0"/>
              <a:t>khi</a:t>
            </a:r>
            <a:r>
              <a:rPr lang="en-US" sz="2400" baseline="0" dirty="0" smtClean="0"/>
              <a:t> </a:t>
            </a:r>
            <a:r>
              <a:rPr lang="en-US" sz="2400" baseline="0" dirty="0" err="1" smtClean="0"/>
              <a:t>mua</a:t>
            </a:r>
            <a:r>
              <a:rPr lang="en-US" sz="2400" baseline="0" dirty="0" smtClean="0"/>
              <a:t> </a:t>
            </a:r>
            <a:r>
              <a:rPr lang="en-US" sz="2400" baseline="0" dirty="0" err="1" smtClean="0"/>
              <a:t>mặt</a:t>
            </a:r>
            <a:r>
              <a:rPr lang="en-US" sz="2400" baseline="0" dirty="0" smtClean="0"/>
              <a:t> </a:t>
            </a:r>
            <a:r>
              <a:rPr lang="en-US" sz="2400" baseline="0" dirty="0" err="1" smtClean="0"/>
              <a:t>hàng</a:t>
            </a:r>
            <a:r>
              <a:rPr lang="en-US" sz="2400" baseline="0" dirty="0" smtClean="0"/>
              <a:t> </a:t>
            </a:r>
            <a:r>
              <a:rPr lang="en-US" sz="2400" baseline="0" dirty="0" err="1" smtClean="0"/>
              <a:t>đó</a:t>
            </a:r>
            <a:r>
              <a:rPr lang="en-US" sz="2400" baseline="0" dirty="0" smtClean="0"/>
              <a:t>.</a:t>
            </a:r>
          </a:p>
          <a:p>
            <a:pPr marL="171450" indent="-171450">
              <a:buFontTx/>
              <a:buChar char="-"/>
            </a:pPr>
            <a:r>
              <a:rPr lang="vi-VN" dirty="0" smtClean="0"/>
              <a:t>X đ</a:t>
            </a:r>
            <a:r>
              <a:rPr lang="en-US" dirty="0" smtClean="0"/>
              <a:t>ư</a:t>
            </a:r>
            <a:r>
              <a:rPr lang="vi-VN" dirty="0" smtClean="0"/>
              <a:t>ợc gọi là tiên đề và Y đ</a:t>
            </a:r>
            <a:r>
              <a:rPr lang="en-US" dirty="0" smtClean="0"/>
              <a:t>ư</a:t>
            </a:r>
            <a:r>
              <a:rPr lang="vi-VN" dirty="0" smtClean="0"/>
              <a:t>ợc gọi là hệ quả của luật</a:t>
            </a:r>
            <a:r>
              <a:rPr lang="en-US" dirty="0" smtClean="0"/>
              <a:t>.</a:t>
            </a:r>
            <a:endParaRPr lang="en-US" dirty="0"/>
          </a:p>
        </p:txBody>
      </p:sp>
      <p:sp>
        <p:nvSpPr>
          <p:cNvPr id="4" name="Slide Number Placeholder 3"/>
          <p:cNvSpPr>
            <a:spLocks noGrp="1"/>
          </p:cNvSpPr>
          <p:nvPr>
            <p:ph type="sldNum" sz="quarter" idx="10"/>
          </p:nvPr>
        </p:nvSpPr>
        <p:spPr/>
        <p:txBody>
          <a:bodyPr/>
          <a:lstStyle/>
          <a:p>
            <a:fld id="{CBBE8CB9-A2FC-4DD1-9188-38340D5BF176}" type="slidenum">
              <a:rPr lang="en-US" smtClean="0"/>
              <a:t>4</a:t>
            </a:fld>
            <a:endParaRPr lang="en-US"/>
          </a:p>
        </p:txBody>
      </p:sp>
    </p:spTree>
    <p:extLst>
      <p:ext uri="{BB962C8B-B14F-4D97-AF65-F5344CB8AC3E}">
        <p14:creationId xmlns:p14="http://schemas.microsoft.com/office/powerpoint/2010/main" val="12888839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400" dirty="0" smtClean="0"/>
              <a:t>-</a:t>
            </a:r>
            <a:r>
              <a:rPr lang="en-US" sz="2400" baseline="0" dirty="0" smtClean="0"/>
              <a:t> </a:t>
            </a:r>
            <a:r>
              <a:rPr lang="en-US" sz="2400" baseline="0" dirty="0" err="1" smtClean="0"/>
              <a:t>Là</a:t>
            </a:r>
            <a:r>
              <a:rPr lang="en-US" sz="2400" baseline="0" dirty="0" smtClean="0"/>
              <a:t> </a:t>
            </a:r>
            <a:r>
              <a:rPr lang="en-US" sz="2400" baseline="0" dirty="0" err="1" smtClean="0"/>
              <a:t>nền</a:t>
            </a:r>
            <a:r>
              <a:rPr lang="en-US" sz="2400" baseline="0" dirty="0" smtClean="0"/>
              <a:t> </a:t>
            </a:r>
            <a:r>
              <a:rPr lang="en-US" sz="2400" baseline="0" dirty="0" err="1" smtClean="0"/>
              <a:t>tảng</a:t>
            </a:r>
            <a:r>
              <a:rPr lang="en-US" sz="2400" baseline="0" dirty="0" smtClean="0"/>
              <a:t> </a:t>
            </a:r>
            <a:r>
              <a:rPr lang="en-US" sz="2400" baseline="0" dirty="0" err="1" smtClean="0"/>
              <a:t>cho</a:t>
            </a:r>
            <a:r>
              <a:rPr lang="en-US" sz="2400" baseline="0" dirty="0" smtClean="0"/>
              <a:t> </a:t>
            </a:r>
            <a:r>
              <a:rPr lang="en-US" sz="2400" baseline="0" dirty="0" err="1" smtClean="0"/>
              <a:t>rất</a:t>
            </a:r>
            <a:r>
              <a:rPr lang="en-US" sz="2400" baseline="0" dirty="0" smtClean="0"/>
              <a:t> </a:t>
            </a:r>
            <a:r>
              <a:rPr lang="en-US" sz="2400" baseline="0" dirty="0" err="1" smtClean="0"/>
              <a:t>nhiều</a:t>
            </a:r>
            <a:r>
              <a:rPr lang="en-US" sz="2400" baseline="0" dirty="0" smtClean="0"/>
              <a:t> </a:t>
            </a:r>
            <a:r>
              <a:rPr lang="en-US" sz="2400" baseline="0" dirty="0" err="1" smtClean="0"/>
              <a:t>nhiệm</a:t>
            </a:r>
            <a:r>
              <a:rPr lang="en-US" sz="2400" baseline="0" dirty="0" smtClean="0"/>
              <a:t> </a:t>
            </a:r>
            <a:r>
              <a:rPr lang="en-US" sz="2400" baseline="0" dirty="0" err="1" smtClean="0"/>
              <a:t>vụ</a:t>
            </a:r>
            <a:r>
              <a:rPr lang="en-US" sz="2400" baseline="0" dirty="0" smtClean="0"/>
              <a:t> </a:t>
            </a:r>
            <a:r>
              <a:rPr lang="en-US" sz="2400" baseline="0" dirty="0" err="1" smtClean="0"/>
              <a:t>khác</a:t>
            </a:r>
            <a:r>
              <a:rPr lang="en-US" sz="2400" baseline="0" dirty="0" smtClean="0"/>
              <a:t> </a:t>
            </a:r>
            <a:r>
              <a:rPr lang="en-US" sz="2400" baseline="0" dirty="0" err="1" smtClean="0"/>
              <a:t>nhau</a:t>
            </a:r>
            <a:r>
              <a:rPr lang="en-US" sz="2400" baseline="0" dirty="0" smtClean="0"/>
              <a:t> </a:t>
            </a:r>
            <a:r>
              <a:rPr lang="en-US" sz="2400" baseline="0" dirty="0" err="1" smtClean="0"/>
              <a:t>trong</a:t>
            </a:r>
            <a:r>
              <a:rPr lang="en-US" sz="2400" baseline="0" dirty="0" smtClean="0"/>
              <a:t> KTDL.</a:t>
            </a:r>
            <a:endParaRPr lang="en-US" sz="2400" dirty="0"/>
          </a:p>
        </p:txBody>
      </p:sp>
      <p:sp>
        <p:nvSpPr>
          <p:cNvPr id="4" name="Slide Number Placeholder 3"/>
          <p:cNvSpPr>
            <a:spLocks noGrp="1"/>
          </p:cNvSpPr>
          <p:nvPr>
            <p:ph type="sldNum" sz="quarter" idx="10"/>
          </p:nvPr>
        </p:nvSpPr>
        <p:spPr/>
        <p:txBody>
          <a:bodyPr/>
          <a:lstStyle/>
          <a:p>
            <a:fld id="{CBBE8CB9-A2FC-4DD1-9188-38340D5BF176}" type="slidenum">
              <a:rPr lang="en-US" smtClean="0"/>
              <a:t>8</a:t>
            </a:fld>
            <a:endParaRPr lang="en-US"/>
          </a:p>
        </p:txBody>
      </p:sp>
    </p:spTree>
    <p:extLst>
      <p:ext uri="{BB962C8B-B14F-4D97-AF65-F5344CB8AC3E}">
        <p14:creationId xmlns:p14="http://schemas.microsoft.com/office/powerpoint/2010/main" val="28187634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sz="2400" dirty="0" err="1" smtClean="0"/>
              <a:t>Phần</a:t>
            </a:r>
            <a:r>
              <a:rPr lang="en-US" sz="2400" baseline="0" dirty="0" smtClean="0"/>
              <a:t> </a:t>
            </a:r>
            <a:r>
              <a:rPr lang="en-US" sz="2400" baseline="0" dirty="0" err="1" smtClean="0"/>
              <a:t>tiếp</a:t>
            </a:r>
            <a:r>
              <a:rPr lang="en-US" sz="2400" baseline="0" dirty="0" smtClean="0"/>
              <a:t> </a:t>
            </a:r>
            <a:r>
              <a:rPr lang="en-US" sz="2400" baseline="0" dirty="0" err="1" smtClean="0"/>
              <a:t>theo</a:t>
            </a:r>
            <a:r>
              <a:rPr lang="en-US" sz="2400" baseline="0" dirty="0" smtClean="0"/>
              <a:t> </a:t>
            </a:r>
            <a:r>
              <a:rPr lang="en-US" sz="2400" baseline="0" dirty="0" err="1" smtClean="0"/>
              <a:t>sau</a:t>
            </a:r>
            <a:r>
              <a:rPr lang="en-US" sz="2400" baseline="0" dirty="0" smtClean="0"/>
              <a:t> </a:t>
            </a:r>
            <a:r>
              <a:rPr lang="en-US" sz="2400" baseline="0" dirty="0" err="1" smtClean="0"/>
              <a:t>khi</a:t>
            </a:r>
            <a:r>
              <a:rPr lang="en-US" sz="2400" baseline="0" dirty="0" smtClean="0"/>
              <a:t> </a:t>
            </a:r>
            <a:r>
              <a:rPr lang="en-US" sz="2400" baseline="0" dirty="0" err="1" smtClean="0"/>
              <a:t>chúng</a:t>
            </a:r>
            <a:r>
              <a:rPr lang="en-US" sz="2400" baseline="0" dirty="0" smtClean="0"/>
              <a:t> ta </a:t>
            </a:r>
            <a:r>
              <a:rPr lang="en-US" sz="2400" baseline="0" dirty="0" err="1" smtClean="0"/>
              <a:t>nắm</a:t>
            </a:r>
            <a:r>
              <a:rPr lang="en-US" sz="2400" baseline="0" dirty="0" smtClean="0"/>
              <a:t> </a:t>
            </a:r>
            <a:r>
              <a:rPr lang="en-US" sz="2400" baseline="0" dirty="0" err="1" smtClean="0"/>
              <a:t>được</a:t>
            </a:r>
            <a:r>
              <a:rPr lang="en-US" sz="2400" baseline="0" dirty="0" smtClean="0"/>
              <a:t> </a:t>
            </a:r>
            <a:r>
              <a:rPr lang="en-US" sz="2400" baseline="0" dirty="0" err="1" smtClean="0"/>
              <a:t>các</a:t>
            </a:r>
            <a:r>
              <a:rPr lang="en-US" sz="2400" baseline="0" dirty="0" smtClean="0"/>
              <a:t> </a:t>
            </a:r>
            <a:r>
              <a:rPr lang="en-US" sz="2400" baseline="0" dirty="0" err="1" smtClean="0"/>
              <a:t>khái</a:t>
            </a:r>
            <a:r>
              <a:rPr lang="en-US" sz="2400" baseline="0" dirty="0" smtClean="0"/>
              <a:t> </a:t>
            </a:r>
            <a:r>
              <a:rPr lang="en-US" sz="2400" baseline="0" dirty="0" err="1" smtClean="0"/>
              <a:t>niệm</a:t>
            </a:r>
            <a:r>
              <a:rPr lang="en-US" sz="2400" baseline="0" dirty="0" smtClean="0"/>
              <a:t> CB … </a:t>
            </a:r>
            <a:r>
              <a:rPr lang="en-US" sz="2400" baseline="0" dirty="0" err="1" smtClean="0"/>
              <a:t>để</a:t>
            </a:r>
            <a:r>
              <a:rPr lang="en-US" sz="2400" baseline="0" dirty="0" smtClean="0"/>
              <a:t> </a:t>
            </a:r>
            <a:r>
              <a:rPr lang="en-US" sz="2400" baseline="0" dirty="0" err="1" smtClean="0"/>
              <a:t>đi</a:t>
            </a:r>
            <a:r>
              <a:rPr lang="en-US" sz="2400" baseline="0" dirty="0" smtClean="0"/>
              <a:t> </a:t>
            </a:r>
            <a:r>
              <a:rPr lang="en-US" sz="2400" baseline="0" dirty="0" err="1" smtClean="0"/>
              <a:t>đến</a:t>
            </a:r>
            <a:r>
              <a:rPr lang="en-US" sz="2400" baseline="0" dirty="0" smtClean="0"/>
              <a:t> </a:t>
            </a:r>
            <a:r>
              <a:rPr lang="en-US" sz="2400" baseline="0" dirty="0" err="1" smtClean="0"/>
              <a:t>giải</a:t>
            </a:r>
            <a:r>
              <a:rPr lang="en-US" sz="2400" baseline="0" dirty="0" smtClean="0"/>
              <a:t> </a:t>
            </a:r>
            <a:r>
              <a:rPr lang="en-US" sz="2400" baseline="0" dirty="0" err="1" smtClean="0"/>
              <a:t>quyết</a:t>
            </a:r>
            <a:r>
              <a:rPr lang="en-US" sz="2400" baseline="0" dirty="0" smtClean="0"/>
              <a:t> </a:t>
            </a:r>
            <a:r>
              <a:rPr lang="en-US" sz="2400" baseline="0" dirty="0" err="1" smtClean="0"/>
              <a:t>bài</a:t>
            </a:r>
            <a:r>
              <a:rPr lang="en-US" sz="2400" baseline="0" dirty="0" smtClean="0"/>
              <a:t> </a:t>
            </a:r>
            <a:r>
              <a:rPr lang="en-US" sz="2400" baseline="0" dirty="0" err="1" smtClean="0"/>
              <a:t>toán</a:t>
            </a:r>
            <a:r>
              <a:rPr lang="en-US" sz="2400" baseline="0" dirty="0" smtClean="0"/>
              <a:t> </a:t>
            </a:r>
            <a:r>
              <a:rPr lang="en-US" sz="2400" baseline="0" dirty="0" err="1" smtClean="0"/>
              <a:t>tiêu</a:t>
            </a:r>
            <a:r>
              <a:rPr lang="en-US" sz="2400" baseline="0" dirty="0" smtClean="0"/>
              <a:t> </a:t>
            </a:r>
            <a:r>
              <a:rPr lang="en-US" sz="2400" baseline="0" dirty="0" err="1" smtClean="0"/>
              <a:t>biểu</a:t>
            </a:r>
            <a:r>
              <a:rPr lang="en-US" sz="2400" baseline="0" dirty="0" smtClean="0"/>
              <a:t> </a:t>
            </a:r>
            <a:r>
              <a:rPr lang="en-US" sz="2400" baseline="0" dirty="0" err="1" smtClean="0"/>
              <a:t>trong</a:t>
            </a:r>
            <a:r>
              <a:rPr lang="en-US" sz="2400" baseline="0" dirty="0" smtClean="0"/>
              <a:t> KT LKH</a:t>
            </a:r>
          </a:p>
          <a:p>
            <a:pPr marL="171450" indent="-171450">
              <a:buFontTx/>
              <a:buChar char="-"/>
            </a:pPr>
            <a:r>
              <a:rPr lang="en-US" sz="2400" baseline="0" dirty="0" err="1" smtClean="0"/>
              <a:t>Phần</a:t>
            </a:r>
            <a:r>
              <a:rPr lang="en-US" sz="2400" baseline="0" dirty="0" smtClean="0"/>
              <a:t> </a:t>
            </a:r>
            <a:r>
              <a:rPr lang="en-US" sz="2400" baseline="0" dirty="0" err="1" smtClean="0"/>
              <a:t>này</a:t>
            </a:r>
            <a:r>
              <a:rPr lang="en-US" sz="2400" baseline="0" dirty="0" smtClean="0"/>
              <a:t> </a:t>
            </a:r>
            <a:r>
              <a:rPr lang="en-US" sz="2400" baseline="0" dirty="0" err="1" smtClean="0"/>
              <a:t>sẽ</a:t>
            </a:r>
            <a:r>
              <a:rPr lang="en-US" sz="2400" baseline="0" dirty="0" smtClean="0"/>
              <a:t> </a:t>
            </a:r>
            <a:r>
              <a:rPr lang="en-US" sz="2400" baseline="0" dirty="0" err="1" smtClean="0"/>
              <a:t>đi</a:t>
            </a:r>
            <a:r>
              <a:rPr lang="en-US" sz="2400" baseline="0" dirty="0" smtClean="0"/>
              <a:t> chi </a:t>
            </a:r>
            <a:r>
              <a:rPr lang="en-US" sz="2400" baseline="0" dirty="0" err="1" smtClean="0"/>
              <a:t>tiết</a:t>
            </a:r>
            <a:r>
              <a:rPr lang="en-US" sz="2400" baseline="0" dirty="0" smtClean="0"/>
              <a:t> </a:t>
            </a:r>
            <a:r>
              <a:rPr lang="en-US" sz="2400" baseline="0" dirty="0" err="1" smtClean="0"/>
              <a:t>vào</a:t>
            </a:r>
            <a:r>
              <a:rPr lang="en-US" sz="2400" baseline="0" dirty="0" smtClean="0"/>
              <a:t> </a:t>
            </a:r>
            <a:r>
              <a:rPr lang="en-US" sz="2400" baseline="0" dirty="0" err="1" smtClean="0"/>
              <a:t>kỹ</a:t>
            </a:r>
            <a:r>
              <a:rPr lang="en-US" sz="2400" baseline="0" dirty="0" smtClean="0"/>
              <a:t> </a:t>
            </a:r>
            <a:r>
              <a:rPr lang="en-US" sz="2400" baseline="0" dirty="0" err="1" smtClean="0"/>
              <a:t>thuật</a:t>
            </a:r>
            <a:r>
              <a:rPr lang="en-US" sz="2400" baseline="0" dirty="0" smtClean="0"/>
              <a:t> hay </a:t>
            </a:r>
            <a:r>
              <a:rPr lang="en-US" sz="2400" baseline="0" dirty="0" err="1" smtClean="0"/>
              <a:t>thuật</a:t>
            </a:r>
            <a:r>
              <a:rPr lang="en-US" sz="2400" baseline="0" dirty="0" smtClean="0"/>
              <a:t> </a:t>
            </a:r>
            <a:r>
              <a:rPr lang="en-US" sz="2400" baseline="0" dirty="0" err="1" smtClean="0"/>
              <a:t>toán</a:t>
            </a:r>
            <a:r>
              <a:rPr lang="en-US" sz="2400" baseline="0" dirty="0" smtClean="0"/>
              <a:t> …</a:t>
            </a:r>
          </a:p>
          <a:p>
            <a:pPr marL="171450" indent="-171450">
              <a:buFontTx/>
              <a:buChar char="-"/>
            </a:pPr>
            <a:r>
              <a:rPr lang="en-US" sz="2400" baseline="0" dirty="0" err="1" smtClean="0"/>
              <a:t>Tìm</a:t>
            </a:r>
            <a:r>
              <a:rPr lang="en-US" sz="2400" baseline="0" dirty="0" smtClean="0"/>
              <a:t> </a:t>
            </a:r>
            <a:r>
              <a:rPr lang="en-US" sz="2400" baseline="0" dirty="0" err="1" smtClean="0"/>
              <a:t>kiếm</a:t>
            </a:r>
            <a:r>
              <a:rPr lang="en-US" sz="2400" baseline="0" dirty="0" smtClean="0"/>
              <a:t> </a:t>
            </a:r>
            <a:r>
              <a:rPr lang="en-US" sz="2400" baseline="0" dirty="0" err="1" smtClean="0"/>
              <a:t>theo</a:t>
            </a:r>
            <a:r>
              <a:rPr lang="en-US" sz="2400" baseline="0" dirty="0" smtClean="0"/>
              <a:t> </a:t>
            </a:r>
            <a:r>
              <a:rPr lang="en-US" sz="2400" baseline="0" dirty="0" err="1" smtClean="0"/>
              <a:t>chiều</a:t>
            </a:r>
            <a:r>
              <a:rPr lang="en-US" sz="2400" baseline="0" dirty="0" smtClean="0"/>
              <a:t> </a:t>
            </a:r>
            <a:r>
              <a:rPr lang="en-US" sz="2400" baseline="0" dirty="0" err="1" smtClean="0"/>
              <a:t>rộng</a:t>
            </a:r>
            <a:endParaRPr lang="en-US" sz="2400" baseline="0" dirty="0" smtClean="0"/>
          </a:p>
          <a:p>
            <a:pPr marL="171450" indent="-171450">
              <a:buFontTx/>
              <a:buChar char="-"/>
            </a:pPr>
            <a:r>
              <a:rPr lang="en-US" sz="2400" baseline="0" dirty="0" err="1" smtClean="0"/>
              <a:t>Giúp</a:t>
            </a:r>
            <a:r>
              <a:rPr lang="en-US" sz="2400" baseline="0" dirty="0" smtClean="0"/>
              <a:t> </a:t>
            </a:r>
            <a:r>
              <a:rPr lang="en-US" sz="2400" baseline="0" dirty="0" err="1" smtClean="0"/>
              <a:t>cho</a:t>
            </a:r>
            <a:r>
              <a:rPr lang="en-US" sz="2400" baseline="0" dirty="0" smtClean="0"/>
              <a:t> </a:t>
            </a:r>
            <a:r>
              <a:rPr lang="en-US" sz="2400" baseline="0" dirty="0" err="1" smtClean="0"/>
              <a:t>chúng</a:t>
            </a:r>
            <a:r>
              <a:rPr lang="en-US" sz="2400" baseline="0" dirty="0" smtClean="0"/>
              <a:t> ta </a:t>
            </a:r>
            <a:r>
              <a:rPr lang="en-US" sz="2400" baseline="0" dirty="0" err="1" smtClean="0"/>
              <a:t>giảm</a:t>
            </a:r>
            <a:r>
              <a:rPr lang="en-US" sz="2400" baseline="0" dirty="0" smtClean="0"/>
              <a:t> </a:t>
            </a:r>
            <a:r>
              <a:rPr lang="en-US" sz="2400" baseline="0" dirty="0" err="1" smtClean="0"/>
              <a:t>không</a:t>
            </a:r>
            <a:r>
              <a:rPr lang="en-US" sz="2400" baseline="0" dirty="0" smtClean="0"/>
              <a:t> </a:t>
            </a:r>
            <a:r>
              <a:rPr lang="en-US" sz="2400" baseline="0" dirty="0" err="1" smtClean="0"/>
              <a:t>gian</a:t>
            </a:r>
            <a:r>
              <a:rPr lang="en-US" sz="2400" baseline="0" dirty="0" smtClean="0"/>
              <a:t> </a:t>
            </a:r>
            <a:r>
              <a:rPr lang="en-US" sz="2400" baseline="0" dirty="0" err="1" smtClean="0"/>
              <a:t>tìm</a:t>
            </a:r>
            <a:r>
              <a:rPr lang="en-US" sz="2400" baseline="0" dirty="0" smtClean="0"/>
              <a:t> </a:t>
            </a:r>
            <a:r>
              <a:rPr lang="en-US" sz="2400" baseline="0" dirty="0" err="1" smtClean="0"/>
              <a:t>kiếm</a:t>
            </a:r>
            <a:r>
              <a:rPr lang="en-US" sz="2400" baseline="0" dirty="0" smtClean="0"/>
              <a:t> </a:t>
            </a:r>
            <a:r>
              <a:rPr lang="en-US" sz="2400" baseline="0" dirty="0" err="1" smtClean="0"/>
              <a:t>đi</a:t>
            </a:r>
            <a:r>
              <a:rPr lang="en-US" sz="2400" baseline="0" dirty="0" smtClean="0"/>
              <a:t> </a:t>
            </a:r>
            <a:r>
              <a:rPr lang="en-US" sz="2400" baseline="0" dirty="0" err="1" smtClean="0"/>
              <a:t>rất</a:t>
            </a:r>
            <a:r>
              <a:rPr lang="en-US" sz="2400" baseline="0" dirty="0" smtClean="0"/>
              <a:t> </a:t>
            </a:r>
            <a:r>
              <a:rPr lang="en-US" sz="2400" baseline="0" dirty="0" err="1" smtClean="0"/>
              <a:t>là</a:t>
            </a:r>
            <a:r>
              <a:rPr lang="en-US" sz="2400" baseline="0" dirty="0" smtClean="0"/>
              <a:t> </a:t>
            </a:r>
            <a:r>
              <a:rPr lang="en-US" sz="2400" baseline="0" dirty="0" err="1" smtClean="0"/>
              <a:t>nhiều</a:t>
            </a:r>
            <a:r>
              <a:rPr lang="en-US" sz="2400" baseline="0" dirty="0" smtClean="0"/>
              <a:t>.</a:t>
            </a:r>
          </a:p>
          <a:p>
            <a:pPr marL="171450" indent="-171450">
              <a:buFontTx/>
              <a:buChar char="-"/>
            </a:pPr>
            <a:r>
              <a:rPr lang="vi-VN" dirty="0" smtClean="0"/>
              <a:t>Thuật toán Apriori dùng cách tiếp cận lặp, với các tập mục k_itemsets được dùng để thăm dò c</a:t>
            </a:r>
            <a:r>
              <a:rPr lang="en-US" dirty="0" err="1" smtClean="0"/>
              <a:t>ác</a:t>
            </a:r>
            <a:r>
              <a:rPr lang="en-US" baseline="0" dirty="0" smtClean="0"/>
              <a:t> </a:t>
            </a:r>
            <a:r>
              <a:rPr lang="en-US" baseline="0" dirty="0" err="1" smtClean="0"/>
              <a:t>tập</a:t>
            </a:r>
            <a:r>
              <a:rPr lang="vi-VN" dirty="0" smtClean="0"/>
              <a:t>{c tập (k+1)_itemsets</a:t>
            </a:r>
            <a:r>
              <a:rPr lang="en-US" dirty="0" smtClean="0"/>
              <a:t>.</a:t>
            </a:r>
            <a:endParaRPr lang="en-US" baseline="0" dirty="0" smtClean="0"/>
          </a:p>
        </p:txBody>
      </p:sp>
      <p:sp>
        <p:nvSpPr>
          <p:cNvPr id="4" name="Slide Number Placeholder 3"/>
          <p:cNvSpPr>
            <a:spLocks noGrp="1"/>
          </p:cNvSpPr>
          <p:nvPr>
            <p:ph type="sldNum" sz="quarter" idx="10"/>
          </p:nvPr>
        </p:nvSpPr>
        <p:spPr/>
        <p:txBody>
          <a:bodyPr/>
          <a:lstStyle/>
          <a:p>
            <a:fld id="{CBBE8CB9-A2FC-4DD1-9188-38340D5BF176}" type="slidenum">
              <a:rPr lang="en-US" smtClean="0"/>
              <a:t>9</a:t>
            </a:fld>
            <a:endParaRPr lang="en-US"/>
          </a:p>
        </p:txBody>
      </p:sp>
    </p:spTree>
    <p:extLst>
      <p:ext uri="{BB962C8B-B14F-4D97-AF65-F5344CB8AC3E}">
        <p14:creationId xmlns:p14="http://schemas.microsoft.com/office/powerpoint/2010/main" val="11456760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sz="2400" baseline="0" dirty="0" err="1" smtClean="0"/>
              <a:t>Tìm</a:t>
            </a:r>
            <a:r>
              <a:rPr lang="en-US" sz="2400" baseline="0" dirty="0" smtClean="0"/>
              <a:t> </a:t>
            </a:r>
            <a:r>
              <a:rPr lang="en-US" sz="2400" baseline="0" dirty="0" err="1" smtClean="0"/>
              <a:t>tất</a:t>
            </a:r>
            <a:r>
              <a:rPr lang="en-US" sz="2400" baseline="0" dirty="0" smtClean="0"/>
              <a:t> </a:t>
            </a:r>
            <a:r>
              <a:rPr lang="en-US" sz="2400" baseline="0" dirty="0" err="1" smtClean="0"/>
              <a:t>cả</a:t>
            </a:r>
            <a:r>
              <a:rPr lang="en-US" sz="2400" baseline="0" dirty="0" smtClean="0"/>
              <a:t> </a:t>
            </a:r>
            <a:r>
              <a:rPr lang="en-US" sz="2400" baseline="0" dirty="0" err="1" smtClean="0"/>
              <a:t>tập</a:t>
            </a:r>
            <a:r>
              <a:rPr lang="en-US" sz="2400" baseline="0" dirty="0" smtClean="0"/>
              <a:t> </a:t>
            </a:r>
            <a:r>
              <a:rPr lang="en-US" sz="2400" baseline="0" dirty="0" err="1" smtClean="0"/>
              <a:t>phổ</a:t>
            </a:r>
            <a:r>
              <a:rPr lang="en-US" sz="2400" baseline="0" dirty="0" smtClean="0"/>
              <a:t> </a:t>
            </a:r>
            <a:r>
              <a:rPr lang="en-US" sz="2400" baseline="0" dirty="0" err="1" smtClean="0"/>
              <a:t>của</a:t>
            </a:r>
            <a:r>
              <a:rPr lang="en-US" sz="2400" baseline="0" dirty="0" smtClean="0"/>
              <a:t> </a:t>
            </a:r>
            <a:r>
              <a:rPr lang="en-US" sz="2400" baseline="0" dirty="0" err="1" smtClean="0"/>
              <a:t>chỉ</a:t>
            </a:r>
            <a:r>
              <a:rPr lang="en-US" sz="2400" baseline="0" dirty="0" smtClean="0"/>
              <a:t> </a:t>
            </a:r>
            <a:r>
              <a:rPr lang="en-US" sz="2400" baseline="0" dirty="0" err="1" smtClean="0"/>
              <a:t>có</a:t>
            </a:r>
            <a:r>
              <a:rPr lang="en-US" sz="2400" baseline="0" dirty="0" smtClean="0"/>
              <a:t> </a:t>
            </a:r>
            <a:r>
              <a:rPr lang="en-US" sz="2400" baseline="0" dirty="0" err="1" smtClean="0"/>
              <a:t>một</a:t>
            </a:r>
            <a:r>
              <a:rPr lang="en-US" sz="2400" baseline="0" dirty="0" smtClean="0"/>
              <a:t> </a:t>
            </a:r>
            <a:r>
              <a:rPr lang="en-US" sz="2400" baseline="0" dirty="0" err="1" smtClean="0"/>
              <a:t>mặt</a:t>
            </a:r>
            <a:r>
              <a:rPr lang="en-US" sz="2400" baseline="0" dirty="0" smtClean="0"/>
              <a:t> </a:t>
            </a:r>
            <a:r>
              <a:rPr lang="en-US" sz="2400" baseline="0" dirty="0" err="1" smtClean="0"/>
              <a:t>hàng</a:t>
            </a:r>
            <a:r>
              <a:rPr lang="en-US" sz="2400" baseline="0" dirty="0" smtClean="0"/>
              <a:t> </a:t>
            </a:r>
            <a:r>
              <a:rPr lang="en-US" sz="2400" baseline="0" dirty="0" err="1" smtClean="0"/>
              <a:t>trong</a:t>
            </a:r>
            <a:r>
              <a:rPr lang="en-US" sz="2400" baseline="0" dirty="0" smtClean="0"/>
              <a:t> </a:t>
            </a:r>
            <a:r>
              <a:rPr lang="en-US" sz="2400" baseline="0" dirty="0" err="1" smtClean="0"/>
              <a:t>siêu</a:t>
            </a:r>
            <a:r>
              <a:rPr lang="en-US" sz="2400" baseline="0" dirty="0" smtClean="0"/>
              <a:t> </a:t>
            </a:r>
            <a:r>
              <a:rPr lang="en-US" sz="2400" baseline="0" dirty="0" err="1" smtClean="0"/>
              <a:t>thị</a:t>
            </a:r>
            <a:r>
              <a:rPr lang="en-US" sz="2400" baseline="0" dirty="0" smtClean="0"/>
              <a:t> (</a:t>
            </a:r>
            <a:r>
              <a:rPr lang="en-US" sz="2400" baseline="0" dirty="0" err="1" smtClean="0"/>
              <a:t>tìm</a:t>
            </a:r>
            <a:r>
              <a:rPr lang="en-US" sz="2400" baseline="0" dirty="0" smtClean="0"/>
              <a:t> </a:t>
            </a:r>
            <a:r>
              <a:rPr lang="en-US" sz="2400" baseline="0" dirty="0" err="1" smtClean="0"/>
              <a:t>xem</a:t>
            </a:r>
            <a:r>
              <a:rPr lang="en-US" sz="2400" baseline="0" dirty="0" smtClean="0"/>
              <a:t> </a:t>
            </a:r>
            <a:r>
              <a:rPr lang="en-US" sz="2400" baseline="0" dirty="0" err="1" smtClean="0"/>
              <a:t>nó</a:t>
            </a:r>
            <a:r>
              <a:rPr lang="en-US" sz="2400" baseline="0" dirty="0" smtClean="0"/>
              <a:t> </a:t>
            </a:r>
            <a:r>
              <a:rPr lang="en-US" sz="2400" baseline="0" dirty="0" err="1" smtClean="0"/>
              <a:t>có</a:t>
            </a:r>
            <a:r>
              <a:rPr lang="en-US" sz="2400" baseline="0" dirty="0" smtClean="0"/>
              <a:t> </a:t>
            </a:r>
            <a:r>
              <a:rPr lang="en-US" sz="2400" baseline="0" dirty="0" err="1" smtClean="0"/>
              <a:t>phổ</a:t>
            </a:r>
            <a:r>
              <a:rPr lang="en-US" sz="2400" baseline="0" dirty="0" smtClean="0"/>
              <a:t> </a:t>
            </a:r>
            <a:r>
              <a:rPr lang="en-US" sz="2400" baseline="0" dirty="0" err="1" smtClean="0"/>
              <a:t>biến</a:t>
            </a:r>
            <a:r>
              <a:rPr lang="en-US" sz="2400" baseline="0" dirty="0" smtClean="0"/>
              <a:t> hay </a:t>
            </a:r>
            <a:r>
              <a:rPr lang="en-US" sz="2400" baseline="0" dirty="0" err="1" smtClean="0"/>
              <a:t>không</a:t>
            </a:r>
            <a:r>
              <a:rPr lang="en-US" sz="2400" baseline="0" dirty="0" smtClean="0"/>
              <a:t>). </a:t>
            </a:r>
            <a:r>
              <a:rPr lang="en-US" sz="2400" baseline="0" dirty="0" err="1" smtClean="0"/>
              <a:t>Tìm</a:t>
            </a:r>
            <a:r>
              <a:rPr lang="en-US" sz="2400" baseline="0" dirty="0" smtClean="0"/>
              <a:t> </a:t>
            </a:r>
            <a:r>
              <a:rPr lang="en-US" sz="2400" baseline="0" dirty="0" err="1" smtClean="0"/>
              <a:t>bằng</a:t>
            </a:r>
            <a:r>
              <a:rPr lang="en-US" sz="2400" baseline="0" dirty="0" smtClean="0"/>
              <a:t> </a:t>
            </a:r>
            <a:r>
              <a:rPr lang="en-US" sz="2400" baseline="0" dirty="0" err="1" smtClean="0"/>
              <a:t>cách</a:t>
            </a:r>
            <a:r>
              <a:rPr lang="en-US" sz="2400" baseline="0" dirty="0" smtClean="0"/>
              <a:t> </a:t>
            </a:r>
            <a:r>
              <a:rPr lang="en-US" sz="2400" baseline="0" dirty="0" err="1" smtClean="0"/>
              <a:t>là</a:t>
            </a:r>
            <a:r>
              <a:rPr lang="en-US" sz="2400" baseline="0" dirty="0" smtClean="0"/>
              <a:t> </a:t>
            </a:r>
            <a:r>
              <a:rPr lang="en-US" sz="2400" baseline="0" dirty="0" err="1" smtClean="0"/>
              <a:t>duyệt</a:t>
            </a:r>
            <a:r>
              <a:rPr lang="en-US" sz="2400" baseline="0" dirty="0" smtClean="0"/>
              <a:t> CSDL </a:t>
            </a:r>
            <a:r>
              <a:rPr lang="en-US" sz="2400" baseline="0" dirty="0" err="1" smtClean="0"/>
              <a:t>tử</a:t>
            </a:r>
            <a:r>
              <a:rPr lang="en-US" sz="2400" baseline="0" dirty="0" smtClean="0"/>
              <a:t> </a:t>
            </a:r>
            <a:r>
              <a:rPr lang="en-US" sz="2400" baseline="0" dirty="0" err="1" smtClean="0"/>
              <a:t>trên</a:t>
            </a:r>
            <a:r>
              <a:rPr lang="en-US" sz="2400" baseline="0" dirty="0" smtClean="0"/>
              <a:t> </a:t>
            </a:r>
            <a:r>
              <a:rPr lang="en-US" sz="2400" baseline="0" dirty="0" err="1" smtClean="0"/>
              <a:t>xuống</a:t>
            </a:r>
            <a:r>
              <a:rPr lang="en-US" sz="2400" baseline="0" dirty="0" smtClean="0"/>
              <a:t> </a:t>
            </a:r>
            <a:r>
              <a:rPr lang="en-US" sz="2400" baseline="0" dirty="0" err="1" smtClean="0"/>
              <a:t>dưới</a:t>
            </a:r>
            <a:r>
              <a:rPr lang="en-US" sz="2400" baseline="0" dirty="0" smtClean="0"/>
              <a:t> </a:t>
            </a:r>
            <a:r>
              <a:rPr lang="en-US" sz="2400" baseline="0" dirty="0" err="1" smtClean="0"/>
              <a:t>xem</a:t>
            </a:r>
            <a:r>
              <a:rPr lang="en-US" sz="2400" baseline="0" dirty="0" smtClean="0"/>
              <a:t> </a:t>
            </a:r>
            <a:r>
              <a:rPr lang="en-US" sz="2400" baseline="0" dirty="0" err="1" smtClean="0"/>
              <a:t>coi</a:t>
            </a:r>
            <a:r>
              <a:rPr lang="en-US" sz="2400" baseline="0" dirty="0" smtClean="0"/>
              <a:t> </a:t>
            </a:r>
            <a:r>
              <a:rPr lang="en-US" sz="2400" baseline="0" dirty="0" err="1" smtClean="0"/>
              <a:t>mặt</a:t>
            </a:r>
            <a:r>
              <a:rPr lang="en-US" sz="2400" baseline="0" dirty="0" smtClean="0"/>
              <a:t> </a:t>
            </a:r>
            <a:r>
              <a:rPr lang="en-US" sz="2400" baseline="0" dirty="0" err="1" smtClean="0"/>
              <a:t>hàng</a:t>
            </a:r>
            <a:r>
              <a:rPr lang="en-US" sz="2400" baseline="0" dirty="0" smtClean="0"/>
              <a:t> </a:t>
            </a:r>
            <a:r>
              <a:rPr lang="en-US" sz="2400" baseline="0" dirty="0" err="1" smtClean="0"/>
              <a:t>đó</a:t>
            </a:r>
            <a:r>
              <a:rPr lang="en-US" sz="2400" baseline="0" dirty="0" smtClean="0"/>
              <a:t> </a:t>
            </a:r>
            <a:r>
              <a:rPr lang="en-US" sz="2400" baseline="0" dirty="0" err="1" smtClean="0"/>
              <a:t>xuất</a:t>
            </a:r>
            <a:r>
              <a:rPr lang="en-US" sz="2400" baseline="0" dirty="0" smtClean="0"/>
              <a:t> </a:t>
            </a:r>
            <a:r>
              <a:rPr lang="en-US" sz="2400" baseline="0" dirty="0" err="1" smtClean="0"/>
              <a:t>hiện</a:t>
            </a:r>
            <a:r>
              <a:rPr lang="en-US" sz="2400" baseline="0" dirty="0" smtClean="0"/>
              <a:t> </a:t>
            </a:r>
            <a:r>
              <a:rPr lang="en-US" sz="2400" baseline="0" dirty="0" err="1" smtClean="0"/>
              <a:t>bao</a:t>
            </a:r>
            <a:r>
              <a:rPr lang="en-US" sz="2400" baseline="0" dirty="0" smtClean="0"/>
              <a:t> </a:t>
            </a:r>
            <a:r>
              <a:rPr lang="en-US" sz="2400" baseline="0" dirty="0" err="1" smtClean="0"/>
              <a:t>nhiêu</a:t>
            </a:r>
            <a:r>
              <a:rPr lang="en-US" sz="2400" baseline="0" dirty="0" smtClean="0"/>
              <a:t> </a:t>
            </a:r>
            <a:r>
              <a:rPr lang="en-US" sz="2400" baseline="0" dirty="0" err="1" smtClean="0"/>
              <a:t>lần</a:t>
            </a:r>
            <a:r>
              <a:rPr lang="en-US" sz="2400" baseline="0" dirty="0" smtClean="0"/>
              <a:t> ở </a:t>
            </a:r>
            <a:r>
              <a:rPr lang="en-US" sz="2400" baseline="0" dirty="0" err="1" smtClean="0"/>
              <a:t>trong</a:t>
            </a:r>
            <a:r>
              <a:rPr lang="en-US" sz="2400" baseline="0" dirty="0" smtClean="0"/>
              <a:t> </a:t>
            </a:r>
            <a:r>
              <a:rPr lang="en-US" sz="2400" baseline="0" dirty="0" err="1" smtClean="0"/>
              <a:t>các</a:t>
            </a:r>
            <a:r>
              <a:rPr lang="en-US" sz="2400" baseline="0" dirty="0" smtClean="0"/>
              <a:t> </a:t>
            </a:r>
            <a:r>
              <a:rPr lang="en-US" sz="2400" baseline="0" dirty="0" err="1" smtClean="0"/>
              <a:t>giao</a:t>
            </a:r>
            <a:r>
              <a:rPr lang="en-US" sz="2400" baseline="0" dirty="0" smtClean="0"/>
              <a:t> </a:t>
            </a:r>
            <a:r>
              <a:rPr lang="en-US" sz="2400" baseline="0" dirty="0" err="1" smtClean="0"/>
              <a:t>dịch</a:t>
            </a:r>
            <a:r>
              <a:rPr lang="en-US" sz="2400" baseline="0" dirty="0" smtClean="0"/>
              <a:t> </a:t>
            </a:r>
            <a:r>
              <a:rPr lang="en-US" sz="2400" baseline="0" dirty="0" err="1" smtClean="0"/>
              <a:t>và</a:t>
            </a:r>
            <a:r>
              <a:rPr lang="en-US" sz="2400" baseline="0" dirty="0" smtClean="0"/>
              <a:t> so </a:t>
            </a:r>
            <a:r>
              <a:rPr lang="en-US" sz="2400" baseline="0" dirty="0" err="1" smtClean="0"/>
              <a:t>sánh</a:t>
            </a:r>
            <a:r>
              <a:rPr lang="en-US" sz="2400" baseline="0" dirty="0" smtClean="0"/>
              <a:t> </a:t>
            </a:r>
            <a:r>
              <a:rPr lang="en-US" sz="2400" baseline="0" dirty="0" err="1" smtClean="0"/>
              <a:t>với</a:t>
            </a:r>
            <a:r>
              <a:rPr lang="en-US" sz="2400" baseline="0" dirty="0" smtClean="0"/>
              <a:t> </a:t>
            </a:r>
            <a:r>
              <a:rPr lang="en-US" sz="2400" baseline="0" dirty="0" err="1" smtClean="0"/>
              <a:t>ngưỡng</a:t>
            </a:r>
            <a:r>
              <a:rPr lang="en-US" sz="2400" baseline="0" dirty="0" smtClean="0"/>
              <a:t> </a:t>
            </a:r>
            <a:r>
              <a:rPr lang="en-US" sz="2400" baseline="0" dirty="0" err="1" smtClean="0"/>
              <a:t>Min_supp</a:t>
            </a:r>
            <a:r>
              <a:rPr lang="en-US" sz="2400" baseline="0" dirty="0" smtClean="0"/>
              <a:t> (&gt;= …) </a:t>
            </a:r>
            <a:r>
              <a:rPr lang="en-US" sz="2400" baseline="0" dirty="0" err="1" smtClean="0"/>
              <a:t>đưa</a:t>
            </a:r>
            <a:r>
              <a:rPr lang="en-US" sz="2400" baseline="0" dirty="0" smtClean="0"/>
              <a:t> </a:t>
            </a:r>
            <a:r>
              <a:rPr lang="en-US" sz="2400" baseline="0" dirty="0" err="1" smtClean="0"/>
              <a:t>vào</a:t>
            </a:r>
            <a:r>
              <a:rPr lang="en-US" sz="2400" baseline="0" dirty="0" smtClean="0"/>
              <a:t> </a:t>
            </a:r>
            <a:r>
              <a:rPr lang="en-US" sz="2400" baseline="0" dirty="0" err="1" smtClean="0"/>
              <a:t>tập</a:t>
            </a:r>
            <a:r>
              <a:rPr lang="en-US" sz="2400" baseline="0" dirty="0" smtClean="0"/>
              <a:t> </a:t>
            </a:r>
            <a:r>
              <a:rPr lang="en-US" sz="2400" baseline="0" dirty="0" err="1" smtClean="0"/>
              <a:t>phổ</a:t>
            </a:r>
            <a:r>
              <a:rPr lang="en-US" sz="2400" baseline="0" dirty="0" smtClean="0"/>
              <a:t> </a:t>
            </a:r>
            <a:r>
              <a:rPr lang="en-US" sz="2400" baseline="0" dirty="0" err="1" smtClean="0"/>
              <a:t>biến</a:t>
            </a:r>
            <a:r>
              <a:rPr lang="en-US" sz="2400" baseline="0" dirty="0" smtClean="0"/>
              <a:t> 1 </a:t>
            </a:r>
            <a:r>
              <a:rPr lang="en-US" sz="2400" baseline="0" dirty="0" err="1" smtClean="0"/>
              <a:t>hạng</a:t>
            </a:r>
            <a:r>
              <a:rPr lang="en-US" sz="2400" baseline="0" dirty="0" smtClean="0"/>
              <a:t> </a:t>
            </a:r>
            <a:r>
              <a:rPr lang="en-US" sz="2400" baseline="0" dirty="0" err="1" smtClean="0"/>
              <a:t>mục</a:t>
            </a:r>
            <a:r>
              <a:rPr lang="en-US" sz="2400" baseline="0" dirty="0" smtClean="0"/>
              <a:t>.</a:t>
            </a:r>
          </a:p>
          <a:p>
            <a:pPr marL="171450" indent="-171450">
              <a:buFontTx/>
              <a:buChar char="-"/>
            </a:pPr>
            <a:r>
              <a:rPr lang="en-US" sz="2400" baseline="0" dirty="0" err="1" smtClean="0"/>
              <a:t>Bước</a:t>
            </a:r>
            <a:r>
              <a:rPr lang="en-US" sz="2400" baseline="0" dirty="0" smtClean="0"/>
              <a:t> </a:t>
            </a:r>
            <a:r>
              <a:rPr lang="en-US" sz="2400" baseline="0" dirty="0" err="1" smtClean="0"/>
              <a:t>tiệp</a:t>
            </a:r>
            <a:r>
              <a:rPr lang="en-US" sz="2400" baseline="0" dirty="0" smtClean="0"/>
              <a:t> </a:t>
            </a:r>
            <a:r>
              <a:rPr lang="en-US" sz="2400" baseline="0" dirty="0" err="1" smtClean="0"/>
              <a:t>theo</a:t>
            </a:r>
            <a:r>
              <a:rPr lang="en-US" sz="2400" baseline="0" dirty="0" smtClean="0"/>
              <a:t> </a:t>
            </a:r>
            <a:r>
              <a:rPr lang="en-US" sz="2400" baseline="0" dirty="0" err="1" smtClean="0"/>
              <a:t>là</a:t>
            </a:r>
            <a:r>
              <a:rPr lang="en-US" sz="2400" baseline="0" dirty="0" smtClean="0"/>
              <a:t> </a:t>
            </a:r>
            <a:r>
              <a:rPr lang="en-US" sz="2400" baseline="0" dirty="0" err="1" smtClean="0"/>
              <a:t>xây</a:t>
            </a:r>
            <a:r>
              <a:rPr lang="en-US" sz="2400" baseline="0" dirty="0" smtClean="0"/>
              <a:t> </a:t>
            </a:r>
            <a:r>
              <a:rPr lang="en-US" sz="2400" baseline="0" dirty="0" err="1" smtClean="0"/>
              <a:t>dựng</a:t>
            </a:r>
            <a:r>
              <a:rPr lang="en-US" sz="2400" baseline="0" dirty="0" smtClean="0"/>
              <a:t> </a:t>
            </a:r>
            <a:r>
              <a:rPr lang="en-US" sz="2400" baseline="0" dirty="0" err="1" smtClean="0"/>
              <a:t>tập</a:t>
            </a:r>
            <a:r>
              <a:rPr lang="en-US" sz="2400" baseline="0" dirty="0" smtClean="0"/>
              <a:t> </a:t>
            </a:r>
            <a:r>
              <a:rPr lang="en-US" sz="2400" baseline="0" dirty="0" err="1" smtClean="0"/>
              <a:t>ứng</a:t>
            </a:r>
            <a:r>
              <a:rPr lang="en-US" sz="2400" baseline="0" dirty="0" smtClean="0"/>
              <a:t> </a:t>
            </a:r>
            <a:r>
              <a:rPr lang="en-US" sz="2400" baseline="0" dirty="0" err="1" smtClean="0"/>
              <a:t>viên</a:t>
            </a:r>
            <a:r>
              <a:rPr lang="en-US" sz="2400" baseline="0" dirty="0" smtClean="0"/>
              <a:t> 2 </a:t>
            </a:r>
            <a:r>
              <a:rPr lang="en-US" sz="2400" baseline="0" dirty="0" err="1" smtClean="0"/>
              <a:t>hạng</a:t>
            </a:r>
            <a:r>
              <a:rPr lang="en-US" sz="2400" baseline="0" dirty="0" smtClean="0"/>
              <a:t> </a:t>
            </a:r>
            <a:r>
              <a:rPr lang="en-US" sz="2400" baseline="0" dirty="0" err="1" smtClean="0"/>
              <a:t>mục</a:t>
            </a:r>
            <a:r>
              <a:rPr lang="en-US" sz="2400" baseline="0" dirty="0" smtClean="0"/>
              <a:t> </a:t>
            </a:r>
            <a:r>
              <a:rPr lang="en-US" sz="2400" baseline="0" dirty="0" err="1" smtClean="0"/>
              <a:t>từ</a:t>
            </a:r>
            <a:r>
              <a:rPr lang="en-US" sz="2400" baseline="0" dirty="0" smtClean="0"/>
              <a:t> </a:t>
            </a:r>
            <a:r>
              <a:rPr lang="en-US" sz="2400" baseline="0" dirty="0" err="1" smtClean="0"/>
              <a:t>tpb</a:t>
            </a:r>
            <a:r>
              <a:rPr lang="en-US" sz="2400" baseline="0" dirty="0" smtClean="0"/>
              <a:t> 1 </a:t>
            </a:r>
            <a:r>
              <a:rPr lang="en-US" sz="2400" baseline="0" dirty="0" err="1" smtClean="0"/>
              <a:t>hạng</a:t>
            </a:r>
            <a:r>
              <a:rPr lang="en-US" sz="2400" baseline="0" dirty="0" smtClean="0"/>
              <a:t> </a:t>
            </a:r>
            <a:r>
              <a:rPr lang="en-US" sz="2400" baseline="0" dirty="0" err="1" smtClean="0"/>
              <a:t>mục</a:t>
            </a:r>
            <a:r>
              <a:rPr lang="en-US" sz="2400" baseline="0" dirty="0" smtClean="0"/>
              <a:t>. </a:t>
            </a:r>
            <a:r>
              <a:rPr lang="en-US" sz="2400" baseline="0" dirty="0" err="1" smtClean="0"/>
              <a:t>Tổng</a:t>
            </a:r>
            <a:r>
              <a:rPr lang="en-US" sz="2400" baseline="0" dirty="0" smtClean="0"/>
              <a:t> </a:t>
            </a:r>
            <a:r>
              <a:rPr lang="en-US" sz="2400" baseline="0" dirty="0" err="1" smtClean="0"/>
              <a:t>quá</a:t>
            </a:r>
            <a:r>
              <a:rPr lang="en-US" sz="2400" baseline="0" dirty="0" smtClean="0"/>
              <a:t> </a:t>
            </a:r>
            <a:r>
              <a:rPr lang="en-US" sz="2400" baseline="0" dirty="0" err="1" smtClean="0"/>
              <a:t>hoá</a:t>
            </a:r>
            <a:r>
              <a:rPr lang="en-US" sz="2400" baseline="0" dirty="0" smtClean="0"/>
              <a:t> </a:t>
            </a:r>
            <a:r>
              <a:rPr lang="en-US" sz="2400" baseline="0" dirty="0" err="1" smtClean="0"/>
              <a:t>lên</a:t>
            </a:r>
            <a:r>
              <a:rPr lang="en-US" sz="2400" baseline="0" dirty="0" smtClean="0"/>
              <a:t> … (</a:t>
            </a:r>
            <a:r>
              <a:rPr lang="en-US" sz="2400" baseline="0" dirty="0" err="1" smtClean="0"/>
              <a:t>Không</a:t>
            </a:r>
            <a:r>
              <a:rPr lang="en-US" sz="2400" baseline="0" dirty="0" smtClean="0"/>
              <a:t> </a:t>
            </a:r>
            <a:r>
              <a:rPr lang="en-US" sz="2400" baseline="0" dirty="0" err="1" smtClean="0"/>
              <a:t>xây</a:t>
            </a:r>
            <a:r>
              <a:rPr lang="en-US" sz="2400" baseline="0" dirty="0" smtClean="0"/>
              <a:t> </a:t>
            </a:r>
            <a:r>
              <a:rPr lang="en-US" sz="2400" baseline="0" dirty="0" err="1" smtClean="0"/>
              <a:t>dựng</a:t>
            </a:r>
            <a:r>
              <a:rPr lang="en-US" sz="2400" baseline="0" dirty="0" smtClean="0"/>
              <a:t> </a:t>
            </a:r>
            <a:r>
              <a:rPr lang="en-US" sz="2400" baseline="0" dirty="0" err="1" smtClean="0"/>
              <a:t>các</a:t>
            </a:r>
            <a:r>
              <a:rPr lang="en-US" sz="2400" baseline="0" dirty="0" smtClean="0"/>
              <a:t> </a:t>
            </a:r>
            <a:r>
              <a:rPr lang="en-US" sz="2400" baseline="0" dirty="0" err="1" smtClean="0"/>
              <a:t>tập</a:t>
            </a:r>
            <a:r>
              <a:rPr lang="en-US" sz="2400" baseline="0" dirty="0" smtClean="0"/>
              <a:t> </a:t>
            </a:r>
            <a:r>
              <a:rPr lang="en-US" sz="2400" baseline="0" dirty="0" err="1" smtClean="0"/>
              <a:t>ứng</a:t>
            </a:r>
            <a:r>
              <a:rPr lang="en-US" sz="2400" baseline="0" dirty="0" smtClean="0"/>
              <a:t> </a:t>
            </a:r>
            <a:r>
              <a:rPr lang="en-US" sz="2400" baseline="0" dirty="0" err="1" smtClean="0"/>
              <a:t>viên</a:t>
            </a:r>
            <a:r>
              <a:rPr lang="en-US" sz="2400" baseline="0" dirty="0" smtClean="0"/>
              <a:t> </a:t>
            </a:r>
            <a:r>
              <a:rPr lang="en-US" sz="2400" baseline="0" dirty="0" err="1" smtClean="0"/>
              <a:t>bất</a:t>
            </a:r>
            <a:r>
              <a:rPr lang="en-US" sz="2400" baseline="0" dirty="0" smtClean="0"/>
              <a:t> </a:t>
            </a:r>
            <a:r>
              <a:rPr lang="en-US" sz="2400" baseline="0" dirty="0" err="1" smtClean="0"/>
              <a:t>kỳ</a:t>
            </a:r>
            <a:r>
              <a:rPr lang="en-US" sz="2400" baseline="0" dirty="0" smtClean="0"/>
              <a:t> </a:t>
            </a:r>
            <a:r>
              <a:rPr lang="en-US" sz="2400" baseline="0" dirty="0" err="1" smtClean="0"/>
              <a:t>mà</a:t>
            </a:r>
            <a:r>
              <a:rPr lang="en-US" sz="2400" baseline="0" dirty="0" smtClean="0"/>
              <a:t> </a:t>
            </a:r>
            <a:r>
              <a:rPr lang="en-US" sz="2400" baseline="0" dirty="0" err="1" smtClean="0"/>
              <a:t>chỉ</a:t>
            </a:r>
            <a:r>
              <a:rPr lang="en-US" sz="2400" baseline="0" dirty="0" smtClean="0"/>
              <a:t> </a:t>
            </a:r>
            <a:r>
              <a:rPr lang="en-US" sz="2400" baseline="0" dirty="0" err="1" smtClean="0"/>
              <a:t>xây</a:t>
            </a:r>
            <a:r>
              <a:rPr lang="en-US" sz="2400" baseline="0" dirty="0" smtClean="0"/>
              <a:t> </a:t>
            </a:r>
            <a:r>
              <a:rPr lang="en-US" sz="2400" baseline="0" dirty="0" err="1" smtClean="0"/>
              <a:t>dựng</a:t>
            </a:r>
            <a:r>
              <a:rPr lang="en-US" sz="2400" baseline="0" dirty="0" smtClean="0"/>
              <a:t> </a:t>
            </a:r>
            <a:r>
              <a:rPr lang="en-US" sz="2400" baseline="0" dirty="0" err="1" smtClean="0"/>
              <a:t>các</a:t>
            </a:r>
            <a:r>
              <a:rPr lang="en-US" sz="2400" baseline="0" dirty="0" smtClean="0"/>
              <a:t> </a:t>
            </a:r>
            <a:r>
              <a:rPr lang="en-US" sz="2400" baseline="0" dirty="0" err="1" smtClean="0"/>
              <a:t>ứng</a:t>
            </a:r>
            <a:r>
              <a:rPr lang="en-US" sz="2400" baseline="0" dirty="0" smtClean="0"/>
              <a:t> </a:t>
            </a:r>
            <a:r>
              <a:rPr lang="en-US" sz="2400" baseline="0" dirty="0" err="1" smtClean="0"/>
              <a:t>viên</a:t>
            </a:r>
            <a:r>
              <a:rPr lang="en-US" sz="2400" baseline="0" dirty="0" smtClean="0"/>
              <a:t> </a:t>
            </a:r>
            <a:r>
              <a:rPr lang="en-US" sz="2400" baseline="0" dirty="0" err="1" smtClean="0"/>
              <a:t>này</a:t>
            </a:r>
            <a:r>
              <a:rPr lang="en-US" sz="2400" baseline="0" dirty="0" smtClean="0"/>
              <a:t> </a:t>
            </a:r>
            <a:r>
              <a:rPr lang="en-US" sz="2400" baseline="0" dirty="0" err="1" smtClean="0"/>
              <a:t>từ</a:t>
            </a:r>
            <a:r>
              <a:rPr lang="en-US" sz="2400" baseline="0" dirty="0" smtClean="0"/>
              <a:t> </a:t>
            </a:r>
            <a:r>
              <a:rPr lang="en-US" sz="2400" baseline="0" dirty="0" err="1" smtClean="0"/>
              <a:t>tập</a:t>
            </a:r>
            <a:r>
              <a:rPr lang="en-US" sz="2400" baseline="0" dirty="0" smtClean="0"/>
              <a:t> </a:t>
            </a:r>
            <a:r>
              <a:rPr lang="en-US" sz="2400" baseline="0" dirty="0" err="1" smtClean="0"/>
              <a:t>phổ</a:t>
            </a:r>
            <a:r>
              <a:rPr lang="en-US" sz="2400" baseline="0" dirty="0" smtClean="0"/>
              <a:t> </a:t>
            </a:r>
            <a:r>
              <a:rPr lang="en-US" sz="2400" baseline="0" dirty="0" err="1" smtClean="0"/>
              <a:t>biến</a:t>
            </a:r>
            <a:r>
              <a:rPr lang="en-US" sz="2400" baseline="0" dirty="0" smtClean="0"/>
              <a:t> k-1 </a:t>
            </a:r>
            <a:r>
              <a:rPr lang="en-US" sz="2400" baseline="0" dirty="0" err="1" smtClean="0"/>
              <a:t>itemset</a:t>
            </a:r>
            <a:r>
              <a:rPr lang="en-US" sz="2400" baseline="0" dirty="0" smtClean="0"/>
              <a:t> </a:t>
            </a:r>
            <a:r>
              <a:rPr lang="en-US" sz="2400" baseline="0" dirty="0" err="1" smtClean="0"/>
              <a:t>dựa</a:t>
            </a:r>
            <a:r>
              <a:rPr lang="en-US" sz="2400" baseline="0" dirty="0" smtClean="0"/>
              <a:t> </a:t>
            </a:r>
            <a:r>
              <a:rPr lang="en-US" sz="2400" baseline="0" dirty="0" err="1" smtClean="0"/>
              <a:t>trên</a:t>
            </a:r>
            <a:r>
              <a:rPr lang="en-US" sz="2400" baseline="0" dirty="0" smtClean="0"/>
              <a:t> </a:t>
            </a:r>
            <a:r>
              <a:rPr lang="en-US" sz="2400" baseline="0" dirty="0" err="1" smtClean="0"/>
              <a:t>tính</a:t>
            </a:r>
            <a:r>
              <a:rPr lang="en-US" sz="2400" baseline="0" dirty="0" smtClean="0"/>
              <a:t> </a:t>
            </a:r>
            <a:r>
              <a:rPr lang="en-US" sz="2400" baseline="0" dirty="0" err="1" smtClean="0"/>
              <a:t>chất</a:t>
            </a:r>
            <a:r>
              <a:rPr lang="en-US" sz="2400" baseline="0" dirty="0" smtClean="0"/>
              <a:t> …)</a:t>
            </a:r>
          </a:p>
          <a:p>
            <a:pPr marL="171450" indent="-171450">
              <a:buFontTx/>
              <a:buChar char="-"/>
            </a:pPr>
            <a:r>
              <a:rPr lang="en-US" sz="2400" baseline="0" dirty="0" err="1" smtClean="0"/>
              <a:t>Sau</a:t>
            </a:r>
            <a:r>
              <a:rPr lang="en-US" sz="2400" baseline="0" dirty="0" smtClean="0"/>
              <a:t> </a:t>
            </a:r>
            <a:r>
              <a:rPr lang="en-US" sz="2400" baseline="0" dirty="0" err="1" smtClean="0"/>
              <a:t>đó</a:t>
            </a:r>
            <a:r>
              <a:rPr lang="en-US" sz="2400" baseline="0" dirty="0" smtClean="0"/>
              <a:t> </a:t>
            </a:r>
            <a:r>
              <a:rPr lang="en-US" sz="2400" baseline="0" dirty="0" err="1" smtClean="0"/>
              <a:t>là</a:t>
            </a:r>
            <a:r>
              <a:rPr lang="en-US" sz="2400" baseline="0" dirty="0" smtClean="0"/>
              <a:t> </a:t>
            </a:r>
            <a:r>
              <a:rPr lang="en-US" sz="2400" baseline="0" dirty="0" err="1" smtClean="0"/>
              <a:t>duyệt</a:t>
            </a:r>
            <a:r>
              <a:rPr lang="en-US" sz="2400" baseline="0" dirty="0" smtClean="0"/>
              <a:t> CSDL </a:t>
            </a:r>
            <a:r>
              <a:rPr lang="en-US" sz="2400" baseline="0" dirty="0" err="1" smtClean="0"/>
              <a:t>và</a:t>
            </a:r>
            <a:r>
              <a:rPr lang="en-US" sz="2400" baseline="0" dirty="0" smtClean="0"/>
              <a:t> </a:t>
            </a:r>
            <a:r>
              <a:rPr lang="en-US" sz="2400" baseline="0" dirty="0" err="1" smtClean="0"/>
              <a:t>kiểm</a:t>
            </a:r>
            <a:r>
              <a:rPr lang="en-US" sz="2400" baseline="0" dirty="0" smtClean="0"/>
              <a:t> </a:t>
            </a:r>
            <a:r>
              <a:rPr lang="en-US" sz="2400" baseline="0" dirty="0" err="1" smtClean="0"/>
              <a:t>tra</a:t>
            </a:r>
            <a:r>
              <a:rPr lang="en-US" sz="2400" baseline="0" dirty="0" smtClean="0"/>
              <a:t> </a:t>
            </a:r>
            <a:r>
              <a:rPr lang="en-US" sz="2400" baseline="0" dirty="0" err="1" smtClean="0"/>
              <a:t>độ</a:t>
            </a:r>
            <a:r>
              <a:rPr lang="en-US" sz="2400" baseline="0" dirty="0" smtClean="0"/>
              <a:t> </a:t>
            </a:r>
            <a:r>
              <a:rPr lang="en-US" sz="2400" baseline="0" dirty="0" err="1" smtClean="0"/>
              <a:t>phổ</a:t>
            </a:r>
            <a:r>
              <a:rPr lang="en-US" sz="2400" baseline="0" dirty="0" smtClean="0"/>
              <a:t> </a:t>
            </a:r>
            <a:r>
              <a:rPr lang="en-US" sz="2400" baseline="0" dirty="0" err="1" smtClean="0"/>
              <a:t>biến</a:t>
            </a:r>
            <a:r>
              <a:rPr lang="en-US" sz="2400" baseline="0" dirty="0" smtClean="0"/>
              <a:t> </a:t>
            </a:r>
            <a:r>
              <a:rPr lang="en-US" sz="2400" baseline="0" dirty="0" err="1" smtClean="0"/>
              <a:t>của</a:t>
            </a:r>
            <a:r>
              <a:rPr lang="en-US" sz="2400" baseline="0" dirty="0" smtClean="0"/>
              <a:t> </a:t>
            </a:r>
            <a:r>
              <a:rPr lang="en-US" sz="2400" baseline="0" dirty="0" err="1" smtClean="0"/>
              <a:t>từng</a:t>
            </a:r>
            <a:r>
              <a:rPr lang="en-US" sz="2400" baseline="0" dirty="0" smtClean="0"/>
              <a:t> </a:t>
            </a:r>
            <a:r>
              <a:rPr lang="en-US" sz="2400" baseline="0" dirty="0" err="1" smtClean="0"/>
              <a:t>ứng</a:t>
            </a:r>
            <a:r>
              <a:rPr lang="en-US" sz="2400" baseline="0" dirty="0" smtClean="0"/>
              <a:t> </a:t>
            </a:r>
            <a:r>
              <a:rPr lang="en-US" sz="2400" baseline="0" dirty="0" err="1" smtClean="0"/>
              <a:t>viên</a:t>
            </a:r>
            <a:endParaRPr lang="en-US" sz="2400" dirty="0"/>
          </a:p>
        </p:txBody>
      </p:sp>
      <p:sp>
        <p:nvSpPr>
          <p:cNvPr id="4" name="Slide Number Placeholder 3"/>
          <p:cNvSpPr>
            <a:spLocks noGrp="1"/>
          </p:cNvSpPr>
          <p:nvPr>
            <p:ph type="sldNum" sz="quarter" idx="10"/>
          </p:nvPr>
        </p:nvSpPr>
        <p:spPr/>
        <p:txBody>
          <a:bodyPr/>
          <a:lstStyle/>
          <a:p>
            <a:fld id="{CBBE8CB9-A2FC-4DD1-9188-38340D5BF176}" type="slidenum">
              <a:rPr lang="en-US" smtClean="0"/>
              <a:t>10</a:t>
            </a:fld>
            <a:endParaRPr lang="en-US"/>
          </a:p>
        </p:txBody>
      </p:sp>
    </p:spTree>
    <p:extLst>
      <p:ext uri="{BB962C8B-B14F-4D97-AF65-F5344CB8AC3E}">
        <p14:creationId xmlns:p14="http://schemas.microsoft.com/office/powerpoint/2010/main" val="17390479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14A497FE-D050-4676-84B6-F9C4754656E3}" type="datetimeFigureOut">
              <a:rPr lang="en-US" smtClean="0"/>
              <a:t>1/25/2021</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57A28B30-253D-49C9-B12B-62DDFB22E20E}"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4A497FE-D050-4676-84B6-F9C4754656E3}" type="datetimeFigureOut">
              <a:rPr lang="en-US" smtClean="0"/>
              <a:t>1/25/2021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A28B30-253D-49C9-B12B-62DDFB22E20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4A497FE-D050-4676-84B6-F9C4754656E3}" type="datetimeFigureOut">
              <a:rPr lang="en-US" smtClean="0"/>
              <a:t>1/25/2021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A28B30-253D-49C9-B12B-62DDFB22E20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14A497FE-D050-4676-84B6-F9C4754656E3}" type="datetimeFigureOut">
              <a:rPr lang="en-US" smtClean="0"/>
              <a:t>1/25/2021</a:t>
            </a:fld>
            <a:endParaRPr lang="en-US"/>
          </a:p>
        </p:txBody>
      </p:sp>
      <p:sp>
        <p:nvSpPr>
          <p:cNvPr id="9" name="Slide Number Placeholder 8"/>
          <p:cNvSpPr>
            <a:spLocks noGrp="1"/>
          </p:cNvSpPr>
          <p:nvPr>
            <p:ph type="sldNum" sz="quarter" idx="15"/>
          </p:nvPr>
        </p:nvSpPr>
        <p:spPr/>
        <p:txBody>
          <a:bodyPr rtlCol="0"/>
          <a:lstStyle/>
          <a:p>
            <a:fld id="{57A28B30-253D-49C9-B12B-62DDFB22E20E}" type="slidenum">
              <a:rPr lang="en-US" smtClean="0"/>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14A497FE-D050-4676-84B6-F9C4754656E3}" type="datetimeFigureOut">
              <a:rPr lang="en-US" smtClean="0"/>
              <a:t>1/25/2021</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57A28B30-253D-49C9-B12B-62DDFB22E20E}"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4A497FE-D050-4676-84B6-F9C4754656E3}" type="datetimeFigureOut">
              <a:rPr lang="en-US" smtClean="0"/>
              <a:t>1/25/2021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A28B30-253D-49C9-B12B-62DDFB22E20E}" type="slidenum">
              <a:rPr lang="en-US" smtClean="0"/>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14A497FE-D050-4676-84B6-F9C4754656E3}" type="datetimeFigureOut">
              <a:rPr lang="en-US" smtClean="0"/>
              <a:t>1/25/2021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7A28B30-253D-49C9-B12B-62DDFB22E20E}" type="slidenum">
              <a:rPr lang="en-US" smtClean="0"/>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14A497FE-D050-4676-84B6-F9C4754656E3}" type="datetimeFigureOut">
              <a:rPr lang="en-US" smtClean="0"/>
              <a:t>1/25/2021</a:t>
            </a:fld>
            <a:endParaRPr lang="en-US"/>
          </a:p>
        </p:txBody>
      </p:sp>
      <p:sp>
        <p:nvSpPr>
          <p:cNvPr id="7" name="Slide Number Placeholder 6"/>
          <p:cNvSpPr>
            <a:spLocks noGrp="1"/>
          </p:cNvSpPr>
          <p:nvPr>
            <p:ph type="sldNum" sz="quarter" idx="11"/>
          </p:nvPr>
        </p:nvSpPr>
        <p:spPr/>
        <p:txBody>
          <a:bodyPr rtlCol="0"/>
          <a:lstStyle/>
          <a:p>
            <a:fld id="{57A28B30-253D-49C9-B12B-62DDFB22E20E}" type="slidenum">
              <a:rPr lang="en-US" smtClean="0"/>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4A497FE-D050-4676-84B6-F9C4754656E3}" type="datetimeFigureOut">
              <a:rPr lang="en-US" smtClean="0"/>
              <a:t>1/25/2021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7A28B30-253D-49C9-B12B-62DDFB22E20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14A497FE-D050-4676-84B6-F9C4754656E3}" type="datetimeFigureOut">
              <a:rPr lang="en-US" smtClean="0"/>
              <a:t>1/25/2021</a:t>
            </a:fld>
            <a:endParaRPr lang="en-US"/>
          </a:p>
        </p:txBody>
      </p:sp>
      <p:sp>
        <p:nvSpPr>
          <p:cNvPr id="22" name="Slide Number Placeholder 21"/>
          <p:cNvSpPr>
            <a:spLocks noGrp="1"/>
          </p:cNvSpPr>
          <p:nvPr>
            <p:ph type="sldNum" sz="quarter" idx="15"/>
          </p:nvPr>
        </p:nvSpPr>
        <p:spPr/>
        <p:txBody>
          <a:bodyPr rtlCol="0"/>
          <a:lstStyle/>
          <a:p>
            <a:fld id="{57A28B30-253D-49C9-B12B-62DDFB22E20E}" type="slidenum">
              <a:rPr lang="en-US" smtClean="0"/>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14A497FE-D050-4676-84B6-F9C4754656E3}" type="datetimeFigureOut">
              <a:rPr lang="en-US" smtClean="0"/>
              <a:t>1/25/2021</a:t>
            </a:fld>
            <a:endParaRPr lang="en-US"/>
          </a:p>
        </p:txBody>
      </p:sp>
      <p:sp>
        <p:nvSpPr>
          <p:cNvPr id="18" name="Slide Number Placeholder 17"/>
          <p:cNvSpPr>
            <a:spLocks noGrp="1"/>
          </p:cNvSpPr>
          <p:nvPr>
            <p:ph type="sldNum" sz="quarter" idx="11"/>
          </p:nvPr>
        </p:nvSpPr>
        <p:spPr/>
        <p:txBody>
          <a:bodyPr rtlCol="0"/>
          <a:lstStyle/>
          <a:p>
            <a:fld id="{57A28B30-253D-49C9-B12B-62DDFB22E20E}" type="slidenum">
              <a:rPr lang="en-US" smtClean="0"/>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14A497FE-D050-4676-84B6-F9C4754656E3}" type="datetimeFigureOut">
              <a:rPr lang="en-US" smtClean="0"/>
              <a:t>1/25/2021</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57A28B30-253D-49C9-B12B-62DDFB22E20E}"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g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280078" y="1991380"/>
            <a:ext cx="1752600" cy="523220"/>
          </a:xfrm>
          <a:prstGeom prst="rect">
            <a:avLst/>
          </a:prstGeom>
          <a:noFill/>
        </p:spPr>
        <p:txBody>
          <a:bodyPr wrap="square" rtlCol="0">
            <a:spAutoFit/>
          </a:bodyPr>
          <a:lstStyle/>
          <a:p>
            <a:r>
              <a:rPr lang="en-US" sz="2800" b="1" dirty="0" smtClean="0">
                <a:latin typeface="Times New Roman" pitchFamily="18" charset="0"/>
                <a:cs typeface="Times New Roman" pitchFamily="18" charset="0"/>
              </a:rPr>
              <a:t>ĐỀ TÀI</a:t>
            </a:r>
            <a:endParaRPr lang="en-US" sz="2800" b="1" dirty="0">
              <a:latin typeface="Times New Roman" pitchFamily="18" charset="0"/>
              <a:cs typeface="Times New Roman" pitchFamily="18" charset="0"/>
            </a:endParaRPr>
          </a:p>
        </p:txBody>
      </p:sp>
      <p:sp>
        <p:nvSpPr>
          <p:cNvPr id="6" name="TextBox 5"/>
          <p:cNvSpPr txBox="1"/>
          <p:nvPr/>
        </p:nvSpPr>
        <p:spPr>
          <a:xfrm>
            <a:off x="1390465" y="2658323"/>
            <a:ext cx="7524935" cy="1154162"/>
          </a:xfrm>
          <a:prstGeom prst="rect">
            <a:avLst/>
          </a:prstGeom>
          <a:noFill/>
        </p:spPr>
        <p:txBody>
          <a:bodyPr wrap="square" rtlCol="0">
            <a:spAutoFit/>
          </a:bodyPr>
          <a:lstStyle/>
          <a:p>
            <a:pPr algn="ctr">
              <a:lnSpc>
                <a:spcPct val="150000"/>
              </a:lnSpc>
            </a:pPr>
            <a:r>
              <a:rPr lang="en-US" sz="2300" b="1" dirty="0" smtClean="0">
                <a:latin typeface="Times New Roman" pitchFamily="18" charset="0"/>
                <a:cs typeface="Times New Roman" pitchFamily="18" charset="0"/>
              </a:rPr>
              <a:t>NGHIÊN </a:t>
            </a:r>
            <a:r>
              <a:rPr lang="en-US" sz="2300" b="1" smtClean="0">
                <a:latin typeface="Times New Roman" pitchFamily="18" charset="0"/>
                <a:cs typeface="Times New Roman" pitchFamily="18" charset="0"/>
              </a:rPr>
              <a:t>CỨU</a:t>
            </a:r>
            <a:r>
              <a:rPr lang="en-US" sz="2300" b="1">
                <a:latin typeface="Times New Roman" pitchFamily="18" charset="0"/>
                <a:cs typeface="Times New Roman" pitchFamily="18" charset="0"/>
              </a:rPr>
              <a:t> </a:t>
            </a:r>
            <a:r>
              <a:rPr lang="en-US" sz="2300" b="1" smtClean="0">
                <a:latin typeface="Times New Roman" pitchFamily="18" charset="0"/>
                <a:cs typeface="Times New Roman" pitchFamily="18" charset="0"/>
              </a:rPr>
              <a:t>MẠNG NƠ RON TÍCH CHẬP </a:t>
            </a:r>
            <a:endParaRPr lang="en-US" sz="2300" b="1" dirty="0" smtClean="0">
              <a:latin typeface="Times New Roman" pitchFamily="18" charset="0"/>
              <a:cs typeface="Times New Roman" pitchFamily="18" charset="0"/>
            </a:endParaRPr>
          </a:p>
          <a:p>
            <a:pPr algn="ctr">
              <a:lnSpc>
                <a:spcPct val="150000"/>
              </a:lnSpc>
            </a:pPr>
            <a:r>
              <a:rPr lang="en-US" sz="2300" b="1" smtClean="0">
                <a:latin typeface="Times New Roman" pitchFamily="18" charset="0"/>
                <a:cs typeface="Times New Roman" pitchFamily="18" charset="0"/>
              </a:rPr>
              <a:t>VÀ ỨNG DỤNG TÌM KIẾM VIDEO TỪ HÌNH ẢNH</a:t>
            </a:r>
            <a:endParaRPr lang="en-US" sz="2300" b="1" dirty="0">
              <a:latin typeface="Times New Roman" pitchFamily="18" charset="0"/>
              <a:cs typeface="Times New Roman" pitchFamily="18" charset="0"/>
            </a:endParaRPr>
          </a:p>
        </p:txBody>
      </p:sp>
      <p:sp>
        <p:nvSpPr>
          <p:cNvPr id="7" name="TextBox 6"/>
          <p:cNvSpPr txBox="1"/>
          <p:nvPr/>
        </p:nvSpPr>
        <p:spPr>
          <a:xfrm>
            <a:off x="1994078" y="1015425"/>
            <a:ext cx="6324600" cy="584775"/>
          </a:xfrm>
          <a:prstGeom prst="rect">
            <a:avLst/>
          </a:prstGeom>
          <a:noFill/>
        </p:spPr>
        <p:txBody>
          <a:bodyPr wrap="square" rtlCol="0">
            <a:spAutoFit/>
          </a:bodyPr>
          <a:lstStyle/>
          <a:p>
            <a:r>
              <a:rPr lang="en-US" sz="3200" b="1" dirty="0" smtClean="0">
                <a:latin typeface="Times New Roman" pitchFamily="18" charset="0"/>
                <a:cs typeface="Times New Roman" pitchFamily="18" charset="0"/>
              </a:rPr>
              <a:t>BÁO CÁO ĐỒ ÁN TỐT NGHIỆP</a:t>
            </a:r>
            <a:endParaRPr lang="en-US" sz="3200" b="1" dirty="0">
              <a:latin typeface="Times New Roman" pitchFamily="18" charset="0"/>
              <a:cs typeface="Times New Roman" pitchFamily="18" charset="0"/>
            </a:endParaRPr>
          </a:p>
        </p:txBody>
      </p:sp>
      <p:sp>
        <p:nvSpPr>
          <p:cNvPr id="9" name="Subtitle 2"/>
          <p:cNvSpPr>
            <a:spLocks noGrp="1"/>
          </p:cNvSpPr>
          <p:nvPr>
            <p:ph type="subTitle" idx="1"/>
          </p:nvPr>
        </p:nvSpPr>
        <p:spPr>
          <a:xfrm>
            <a:off x="4280078" y="4800600"/>
            <a:ext cx="4395990" cy="1905000"/>
          </a:xfrm>
        </p:spPr>
        <p:txBody>
          <a:bodyPr>
            <a:noAutofit/>
          </a:bodyPr>
          <a:lstStyle/>
          <a:p>
            <a:pPr algn="l">
              <a:tabLst>
                <a:tab pos="854869" algn="l"/>
              </a:tabLst>
            </a:pPr>
            <a:r>
              <a:rPr lang="en-US" sz="2100" b="1" dirty="0" smtClean="0">
                <a:solidFill>
                  <a:schemeClr val="tx1"/>
                </a:solidFill>
                <a:latin typeface="Times New Roman" panose="02020603050405020304" pitchFamily="18" charset="0"/>
                <a:cs typeface="Times New Roman" panose="02020603050405020304" pitchFamily="18" charset="0"/>
              </a:rPr>
              <a:t>GVHD</a:t>
            </a:r>
            <a:r>
              <a:rPr lang="en-US" sz="2100" b="1" smtClean="0">
                <a:solidFill>
                  <a:schemeClr val="tx1"/>
                </a:solidFill>
                <a:latin typeface="Times New Roman" panose="02020603050405020304" pitchFamily="18" charset="0"/>
                <a:cs typeface="Times New Roman" panose="02020603050405020304" pitchFamily="18" charset="0"/>
              </a:rPr>
              <a:t>: </a:t>
            </a:r>
            <a:r>
              <a:rPr lang="en-US" sz="2100" smtClean="0">
                <a:solidFill>
                  <a:schemeClr val="tx1"/>
                </a:solidFill>
                <a:latin typeface="Times New Roman" panose="02020603050405020304" pitchFamily="18" charset="0"/>
                <a:cs typeface="Times New Roman" panose="02020603050405020304" pitchFamily="18" charset="0"/>
              </a:rPr>
              <a:t>   </a:t>
            </a:r>
            <a:r>
              <a:rPr lang="en-US" sz="2100" b="0" smtClean="0">
                <a:solidFill>
                  <a:schemeClr val="tx1"/>
                </a:solidFill>
                <a:latin typeface="Times New Roman" panose="02020603050405020304" pitchFamily="18" charset="0"/>
                <a:cs typeface="Times New Roman" panose="02020603050405020304" pitchFamily="18" charset="0"/>
              </a:rPr>
              <a:t>ThS.  Trần Thị Dung</a:t>
            </a:r>
          </a:p>
          <a:p>
            <a:pPr algn="l">
              <a:tabLst>
                <a:tab pos="854869" algn="l"/>
              </a:tabLst>
            </a:pPr>
            <a:r>
              <a:rPr lang="en-US" sz="2100" b="0">
                <a:solidFill>
                  <a:schemeClr val="tx1"/>
                </a:solidFill>
                <a:latin typeface="Times New Roman" panose="02020603050405020304" pitchFamily="18" charset="0"/>
                <a:cs typeface="Times New Roman" panose="02020603050405020304" pitchFamily="18" charset="0"/>
              </a:rPr>
              <a:t> </a:t>
            </a:r>
            <a:r>
              <a:rPr lang="en-US" sz="2100" b="0" smtClean="0">
                <a:solidFill>
                  <a:schemeClr val="tx1"/>
                </a:solidFill>
                <a:latin typeface="Times New Roman" panose="02020603050405020304" pitchFamily="18" charset="0"/>
                <a:cs typeface="Times New Roman" panose="02020603050405020304" pitchFamily="18" charset="0"/>
              </a:rPr>
              <a:t>                 ThS. Phạm Thị Miên</a:t>
            </a:r>
            <a:endParaRPr lang="en-US" sz="2100" b="0" dirty="0" smtClean="0">
              <a:solidFill>
                <a:schemeClr val="tx1"/>
              </a:solidFill>
              <a:latin typeface="Times New Roman" panose="02020603050405020304" pitchFamily="18" charset="0"/>
              <a:cs typeface="Times New Roman" panose="02020603050405020304" pitchFamily="18" charset="0"/>
            </a:endParaRPr>
          </a:p>
          <a:p>
            <a:pPr algn="l">
              <a:tabLst>
                <a:tab pos="854869" algn="l"/>
              </a:tabLst>
            </a:pPr>
            <a:r>
              <a:rPr lang="en-US" sz="2100" b="1" dirty="0" smtClean="0">
                <a:solidFill>
                  <a:schemeClr val="tx1"/>
                </a:solidFill>
                <a:latin typeface="Times New Roman" panose="02020603050405020304" pitchFamily="18" charset="0"/>
                <a:cs typeface="Times New Roman" panose="02020603050405020304" pitchFamily="18" charset="0"/>
              </a:rPr>
              <a:t>SVTH</a:t>
            </a:r>
            <a:r>
              <a:rPr lang="en-US" sz="2100" b="1" smtClean="0">
                <a:solidFill>
                  <a:schemeClr val="tx1"/>
                </a:solidFill>
                <a:latin typeface="Times New Roman" panose="02020603050405020304" pitchFamily="18" charset="0"/>
                <a:cs typeface="Times New Roman" panose="02020603050405020304" pitchFamily="18" charset="0"/>
              </a:rPr>
              <a:t>:      </a:t>
            </a:r>
            <a:r>
              <a:rPr lang="en-US" sz="2100" smtClean="0">
                <a:solidFill>
                  <a:schemeClr val="tx1"/>
                </a:solidFill>
                <a:latin typeface="Times New Roman" panose="02020603050405020304" pitchFamily="18" charset="0"/>
                <a:cs typeface="Times New Roman" panose="02020603050405020304" pitchFamily="18" charset="0"/>
              </a:rPr>
              <a:t>LÊ THÀNH ĐƯỢC</a:t>
            </a:r>
            <a:endParaRPr lang="en-US" sz="2100" b="1" smtClean="0">
              <a:solidFill>
                <a:schemeClr val="tx1"/>
              </a:solidFill>
              <a:latin typeface="Times New Roman" panose="02020603050405020304" pitchFamily="18" charset="0"/>
              <a:cs typeface="Times New Roman" panose="02020603050405020304" pitchFamily="18" charset="0"/>
            </a:endParaRPr>
          </a:p>
          <a:p>
            <a:pPr algn="l">
              <a:tabLst>
                <a:tab pos="854869" algn="l"/>
              </a:tabLst>
            </a:pPr>
            <a:r>
              <a:rPr lang="en-US" sz="2100" b="1" smtClean="0">
                <a:solidFill>
                  <a:schemeClr val="tx1"/>
                </a:solidFill>
                <a:latin typeface="Times New Roman" panose="02020603050405020304" pitchFamily="18" charset="0"/>
                <a:cs typeface="Times New Roman" panose="02020603050405020304" pitchFamily="18" charset="0"/>
              </a:rPr>
              <a:t>LỚP</a:t>
            </a:r>
            <a:r>
              <a:rPr lang="en-US" sz="2100" b="1" dirty="0" smtClean="0">
                <a:solidFill>
                  <a:schemeClr val="tx1"/>
                </a:solidFill>
                <a:latin typeface="Times New Roman" panose="02020603050405020304" pitchFamily="18" charset="0"/>
                <a:cs typeface="Times New Roman" panose="02020603050405020304" pitchFamily="18" charset="0"/>
              </a:rPr>
              <a:t>:        </a:t>
            </a:r>
            <a:r>
              <a:rPr lang="en-US" sz="2100" b="0" dirty="0" smtClean="0">
                <a:solidFill>
                  <a:schemeClr val="tx1"/>
                </a:solidFill>
                <a:latin typeface="Times New Roman" panose="02020603050405020304" pitchFamily="18" charset="0"/>
                <a:cs typeface="Times New Roman" panose="02020603050405020304" pitchFamily="18" charset="0"/>
              </a:rPr>
              <a:t>CQ.57.CNTT</a:t>
            </a:r>
          </a:p>
          <a:p>
            <a:pPr algn="l">
              <a:tabLst>
                <a:tab pos="854869" algn="l"/>
              </a:tabLst>
            </a:pPr>
            <a:r>
              <a:rPr lang="en-US" sz="2100" b="1" dirty="0" smtClean="0">
                <a:solidFill>
                  <a:schemeClr val="tx1"/>
                </a:solidFill>
                <a:latin typeface="Times New Roman" panose="02020603050405020304" pitchFamily="18" charset="0"/>
                <a:cs typeface="Times New Roman" panose="02020603050405020304" pitchFamily="18" charset="0"/>
              </a:rPr>
              <a:t>KHÓA:    </a:t>
            </a:r>
            <a:r>
              <a:rPr lang="en-US" sz="2100" b="0" dirty="0" smtClean="0">
                <a:solidFill>
                  <a:schemeClr val="tx1"/>
                </a:solidFill>
                <a:latin typeface="Times New Roman" panose="02020603050405020304" pitchFamily="18" charset="0"/>
                <a:cs typeface="Times New Roman" panose="02020603050405020304" pitchFamily="18" charset="0"/>
              </a:rPr>
              <a:t>57</a:t>
            </a:r>
          </a:p>
        </p:txBody>
      </p:sp>
      <p:pic>
        <p:nvPicPr>
          <p:cNvPr id="8" name="Picture 7" descr="http://ined.utc.edu.vn/sites/ined.utc.edu.vn/files/styles/medium/public/logo.png?itok=JEfoqp8q"/>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 y="193465"/>
            <a:ext cx="1524000" cy="1482935"/>
          </a:xfrm>
          <a:prstGeom prst="rect">
            <a:avLst/>
          </a:prstGeom>
          <a:noFill/>
          <a:ln>
            <a:noFill/>
          </a:ln>
        </p:spPr>
      </p:pic>
    </p:spTree>
    <p:extLst>
      <p:ext uri="{BB962C8B-B14F-4D97-AF65-F5344CB8AC3E}">
        <p14:creationId xmlns:p14="http://schemas.microsoft.com/office/powerpoint/2010/main" val="4275554503"/>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86620" y="407313"/>
            <a:ext cx="479618" cy="446276"/>
          </a:xfrm>
          <a:prstGeom prst="rect">
            <a:avLst/>
          </a:prstGeom>
          <a:noFill/>
        </p:spPr>
        <p:txBody>
          <a:bodyPr wrap="none" rtlCol="0">
            <a:spAutoFit/>
          </a:bodyPr>
          <a:lstStyle/>
          <a:p>
            <a:r>
              <a:rPr lang="en-US" sz="2300" b="1" smtClean="0">
                <a:solidFill>
                  <a:srgbClr val="FF0000"/>
                </a:solidFill>
                <a:latin typeface="Times New Roman" pitchFamily="18" charset="0"/>
                <a:cs typeface="Times New Roman" pitchFamily="18" charset="0"/>
              </a:rPr>
              <a:t>3</a:t>
            </a:r>
            <a:r>
              <a:rPr lang="en-US" sz="2300" b="1" smtClean="0">
                <a:solidFill>
                  <a:srgbClr val="FF0000"/>
                </a:solidFill>
                <a:latin typeface="Times New Roman" pitchFamily="18" charset="0"/>
                <a:cs typeface="Times New Roman" pitchFamily="18" charset="0"/>
              </a:rPr>
              <a:t>. </a:t>
            </a:r>
            <a:endParaRPr lang="en-US" sz="2300" b="1" dirty="0">
              <a:solidFill>
                <a:srgbClr val="FF0000"/>
              </a:solidFill>
              <a:latin typeface="Times New Roman" pitchFamily="18" charset="0"/>
              <a:cs typeface="Times New Roman" pitchFamily="18" charset="0"/>
            </a:endParaRPr>
          </a:p>
        </p:txBody>
      </p:sp>
      <p:sp>
        <p:nvSpPr>
          <p:cNvPr id="6" name="TextBox 5"/>
          <p:cNvSpPr txBox="1"/>
          <p:nvPr/>
        </p:nvSpPr>
        <p:spPr>
          <a:xfrm>
            <a:off x="286620" y="407313"/>
            <a:ext cx="5934125" cy="446276"/>
          </a:xfrm>
          <a:prstGeom prst="rect">
            <a:avLst/>
          </a:prstGeom>
          <a:noFill/>
        </p:spPr>
        <p:txBody>
          <a:bodyPr wrap="none" rtlCol="0">
            <a:spAutoFit/>
          </a:bodyPr>
          <a:lstStyle/>
          <a:p>
            <a:r>
              <a:rPr lang="en-US" sz="2300" b="1" dirty="0" smtClean="0">
                <a:solidFill>
                  <a:srgbClr val="FF0000"/>
                </a:solidFill>
                <a:latin typeface="Times New Roman" pitchFamily="18" charset="0"/>
                <a:cs typeface="Times New Roman" pitchFamily="18" charset="0"/>
              </a:rPr>
              <a:t>3</a:t>
            </a:r>
            <a:r>
              <a:rPr lang="en-US" sz="2300" b="1" smtClean="0">
                <a:solidFill>
                  <a:srgbClr val="FF0000"/>
                </a:solidFill>
                <a:latin typeface="Times New Roman" pitchFamily="18" charset="0"/>
                <a:cs typeface="Times New Roman" pitchFamily="18" charset="0"/>
              </a:rPr>
              <a:t>. </a:t>
            </a:r>
            <a:r>
              <a:rPr lang="en-US" sz="2300" b="1" smtClean="0">
                <a:solidFill>
                  <a:srgbClr val="FF0000"/>
                </a:solidFill>
                <a:latin typeface="Times New Roman" pitchFamily="18" charset="0"/>
                <a:cs typeface="Times New Roman" pitchFamily="18" charset="0"/>
              </a:rPr>
              <a:t>Xác định vật thể với mạng nơ ron tích chập</a:t>
            </a:r>
            <a:endParaRPr lang="en-US" sz="2300" b="1" dirty="0">
              <a:solidFill>
                <a:srgbClr val="FF0000"/>
              </a:solidFill>
              <a:latin typeface="Times New Roman" pitchFamily="18" charset="0"/>
              <a:cs typeface="Times New Roman" pitchFamily="18"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47800" y="1676400"/>
            <a:ext cx="5867400" cy="2086151"/>
          </a:xfrm>
          <a:prstGeom prst="rect">
            <a:avLst/>
          </a:prstGeom>
        </p:spPr>
      </p:pic>
      <p:sp>
        <p:nvSpPr>
          <p:cNvPr id="7" name="TextBox 6"/>
          <p:cNvSpPr txBox="1"/>
          <p:nvPr/>
        </p:nvSpPr>
        <p:spPr>
          <a:xfrm>
            <a:off x="990600" y="4648200"/>
            <a:ext cx="6858000" cy="1200329"/>
          </a:xfrm>
          <a:prstGeom prst="rect">
            <a:avLst/>
          </a:prstGeom>
          <a:noFill/>
        </p:spPr>
        <p:txBody>
          <a:bodyPr wrap="square" rtlCol="0">
            <a:spAutoFit/>
          </a:bodyPr>
          <a:lstStyle/>
          <a:p>
            <a:r>
              <a:rPr lang="en-US" b="1" smtClean="0"/>
              <a:t>B2</a:t>
            </a:r>
            <a:r>
              <a:rPr lang="en-US"/>
              <a:t>: Truyền mỗi mảnh ảnh vào mạng nơron nhỏ</a:t>
            </a:r>
          </a:p>
          <a:p>
            <a:r>
              <a:rPr lang="en-US"/>
              <a:t>Với những hình ảnh đơn lẻ thì ta chỉ truyền một hình ảnh đơn lẻ .Còn những hình ảnh trung tâm </a:t>
            </a:r>
          </a:p>
          <a:p>
            <a:endParaRPr lang="en-US"/>
          </a:p>
        </p:txBody>
      </p:sp>
    </p:spTree>
    <p:extLst>
      <p:ext uri="{BB962C8B-B14F-4D97-AF65-F5344CB8AC3E}">
        <p14:creationId xmlns:p14="http://schemas.microsoft.com/office/powerpoint/2010/main" val="2666930359"/>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3400" y="381000"/>
            <a:ext cx="7561980" cy="446276"/>
          </a:xfrm>
          <a:prstGeom prst="rect">
            <a:avLst/>
          </a:prstGeom>
          <a:noFill/>
        </p:spPr>
        <p:txBody>
          <a:bodyPr wrap="square" rtlCol="0">
            <a:spAutoFit/>
          </a:bodyPr>
          <a:lstStyle/>
          <a:p>
            <a:endParaRPr lang="en-US" sz="2300" b="1" dirty="0">
              <a:solidFill>
                <a:srgbClr val="FF0000"/>
              </a:solidFill>
              <a:latin typeface="Times New Roman" pitchFamily="18" charset="0"/>
              <a:cs typeface="Times New Roman" pitchFamily="18" charset="0"/>
            </a:endParaRPr>
          </a:p>
        </p:txBody>
      </p:sp>
      <p:sp>
        <p:nvSpPr>
          <p:cNvPr id="6" name="TextBox 5"/>
          <p:cNvSpPr txBox="1"/>
          <p:nvPr/>
        </p:nvSpPr>
        <p:spPr>
          <a:xfrm>
            <a:off x="386226" y="408317"/>
            <a:ext cx="5934125" cy="446276"/>
          </a:xfrm>
          <a:prstGeom prst="rect">
            <a:avLst/>
          </a:prstGeom>
          <a:noFill/>
        </p:spPr>
        <p:txBody>
          <a:bodyPr wrap="none" rtlCol="0">
            <a:spAutoFit/>
          </a:bodyPr>
          <a:lstStyle/>
          <a:p>
            <a:r>
              <a:rPr lang="en-US" sz="2300" b="1" dirty="0" smtClean="0">
                <a:solidFill>
                  <a:srgbClr val="FF0000"/>
                </a:solidFill>
                <a:latin typeface="Times New Roman" pitchFamily="18" charset="0"/>
                <a:cs typeface="Times New Roman" pitchFamily="18" charset="0"/>
              </a:rPr>
              <a:t>3</a:t>
            </a:r>
            <a:r>
              <a:rPr lang="en-US" sz="2300" b="1" smtClean="0">
                <a:solidFill>
                  <a:srgbClr val="FF0000"/>
                </a:solidFill>
                <a:latin typeface="Times New Roman" pitchFamily="18" charset="0"/>
                <a:cs typeface="Times New Roman" pitchFamily="18" charset="0"/>
              </a:rPr>
              <a:t>. </a:t>
            </a:r>
            <a:r>
              <a:rPr lang="en-US" sz="2300" b="1" smtClean="0">
                <a:solidFill>
                  <a:srgbClr val="FF0000"/>
                </a:solidFill>
                <a:latin typeface="Times New Roman" pitchFamily="18" charset="0"/>
                <a:cs typeface="Times New Roman" pitchFamily="18" charset="0"/>
              </a:rPr>
              <a:t>Xác định vật thể với mạng nơ ron tích chập</a:t>
            </a:r>
            <a:endParaRPr lang="en-US" sz="2300" b="1" dirty="0">
              <a:solidFill>
                <a:srgbClr val="FF0000"/>
              </a:solidFill>
              <a:latin typeface="Times New Roman" pitchFamily="18" charset="0"/>
              <a:cs typeface="Times New Roman" pitchFamily="18"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9031" y="3429000"/>
            <a:ext cx="6410718" cy="2971801"/>
          </a:xfrm>
          <a:prstGeom prst="rect">
            <a:avLst/>
          </a:prstGeom>
        </p:spPr>
      </p:pic>
      <p:sp>
        <p:nvSpPr>
          <p:cNvPr id="3" name="TextBox 2"/>
          <p:cNvSpPr txBox="1"/>
          <p:nvPr/>
        </p:nvSpPr>
        <p:spPr>
          <a:xfrm>
            <a:off x="990600" y="1219200"/>
            <a:ext cx="6781800" cy="1477328"/>
          </a:xfrm>
          <a:prstGeom prst="rect">
            <a:avLst/>
          </a:prstGeom>
          <a:noFill/>
        </p:spPr>
        <p:txBody>
          <a:bodyPr wrap="square" rtlCol="0">
            <a:spAutoFit/>
          </a:bodyPr>
          <a:lstStyle/>
          <a:p>
            <a:r>
              <a:rPr lang="en-US" smtClean="0"/>
              <a:t>Lưu </a:t>
            </a:r>
            <a:r>
              <a:rPr lang="en-US"/>
              <a:t>giữ kết quả từ từng mảnh ảnh vào mảng</a:t>
            </a:r>
          </a:p>
          <a:p>
            <a:r>
              <a:rPr lang="en-US"/>
              <a:t> Không muốn làm mất sự sắp xếp của những mảnh gốc. Vì thế nên lưu trữ kết quả xử lý mỗi mảnh vào mạng lưới sắp xếp giống như ảnh ban đầu, như hình sau:</a:t>
            </a:r>
          </a:p>
          <a:p>
            <a:endParaRPr lang="en-US"/>
          </a:p>
        </p:txBody>
      </p:sp>
    </p:spTree>
    <p:extLst>
      <p:ext uri="{BB962C8B-B14F-4D97-AF65-F5344CB8AC3E}">
        <p14:creationId xmlns:p14="http://schemas.microsoft.com/office/powerpoint/2010/main" val="20969470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86620" y="407313"/>
            <a:ext cx="5934125" cy="800219"/>
          </a:xfrm>
          <a:prstGeom prst="rect">
            <a:avLst/>
          </a:prstGeom>
          <a:noFill/>
        </p:spPr>
        <p:txBody>
          <a:bodyPr wrap="none" rtlCol="0">
            <a:spAutoFit/>
          </a:bodyPr>
          <a:lstStyle/>
          <a:p>
            <a:r>
              <a:rPr lang="en-US" sz="2300" b="1">
                <a:solidFill>
                  <a:srgbClr val="FF0000"/>
                </a:solidFill>
                <a:latin typeface="Times New Roman" pitchFamily="18" charset="0"/>
                <a:cs typeface="Times New Roman" pitchFamily="18" charset="0"/>
              </a:rPr>
              <a:t>3. Xác định vật thể với mạng nơ ron tích chập</a:t>
            </a:r>
          </a:p>
          <a:p>
            <a:endParaRPr lang="en-US" sz="2300" b="1" dirty="0">
              <a:solidFill>
                <a:srgbClr val="FF0000"/>
              </a:solidFill>
              <a:latin typeface="Times New Roman" pitchFamily="18" charset="0"/>
              <a:cs typeface="Times New Roman" pitchFamily="18" charset="0"/>
            </a:endParaRPr>
          </a:p>
        </p:txBody>
      </p:sp>
      <p:sp>
        <p:nvSpPr>
          <p:cNvPr id="2" name="Rectangle 1"/>
          <p:cNvSpPr/>
          <p:nvPr/>
        </p:nvSpPr>
        <p:spPr>
          <a:xfrm>
            <a:off x="586682" y="1206094"/>
            <a:ext cx="6880918" cy="1525418"/>
          </a:xfrm>
          <a:prstGeom prst="rect">
            <a:avLst/>
          </a:prstGeom>
        </p:spPr>
        <p:txBody>
          <a:bodyPr wrap="square">
            <a:spAutoFit/>
          </a:bodyPr>
          <a:lstStyle/>
          <a:p>
            <a:pPr algn="just">
              <a:lnSpc>
                <a:spcPct val="150000"/>
              </a:lnSpc>
              <a:spcAft>
                <a:spcPts val="0"/>
              </a:spcAft>
              <a:tabLst>
                <a:tab pos="521970" algn="l"/>
              </a:tabLst>
            </a:pPr>
            <a:r>
              <a:rPr lang="en-US" sz="1600" b="1" smtClean="0">
                <a:solidFill>
                  <a:srgbClr val="222222"/>
                </a:solidFill>
                <a:latin typeface="Times New Roman" panose="02020603050405020304" pitchFamily="18" charset="0"/>
                <a:ea typeface="Calibri" panose="020F0502020204030204" pitchFamily="34" charset="0"/>
                <a:cs typeface="Times New Roman" panose="02020603050405020304" pitchFamily="18" charset="0"/>
              </a:rPr>
              <a:t>B4</a:t>
            </a:r>
            <a:r>
              <a:rPr lang="en-US" sz="1600">
                <a:solidFill>
                  <a:srgbClr val="222222"/>
                </a:solidFill>
                <a:latin typeface="Times New Roman" panose="02020603050405020304" pitchFamily="18" charset="0"/>
                <a:ea typeface="Calibri" panose="020F0502020204030204" pitchFamily="34" charset="0"/>
                <a:cs typeface="Times New Roman" panose="02020603050405020304" pitchFamily="18" charset="0"/>
              </a:rPr>
              <a:t>: Giảm mẫu</a:t>
            </a:r>
            <a:endParaRPr lang="en-US" sz="1600">
              <a:solidFill>
                <a:srgbClr val="222222"/>
              </a:solidFill>
              <a:latin typeface="Times New Roman" panose="02020603050405020304" pitchFamily="18" charset="0"/>
              <a:ea typeface="Calibri" panose="020F0502020204030204" pitchFamily="34" charset="0"/>
              <a:cs typeface="Arial" panose="020B0604020202020204" pitchFamily="34" charset="0"/>
            </a:endParaRPr>
          </a:p>
          <a:p>
            <a:pPr algn="just">
              <a:lnSpc>
                <a:spcPct val="150000"/>
              </a:lnSpc>
              <a:spcAft>
                <a:spcPts val="0"/>
              </a:spcAft>
              <a:tabLst>
                <a:tab pos="521970" algn="l"/>
              </a:tabLst>
            </a:pPr>
            <a:r>
              <a:rPr lang="en-US" sz="1600">
                <a:solidFill>
                  <a:srgbClr val="222222"/>
                </a:solidFill>
                <a:latin typeface="Times New Roman" panose="02020603050405020304" pitchFamily="18" charset="0"/>
                <a:ea typeface="Calibri" panose="020F0502020204030204" pitchFamily="34" charset="0"/>
                <a:cs typeface="Times New Roman" panose="02020603050405020304" pitchFamily="18" charset="0"/>
              </a:rPr>
              <a:t>Ở bước 3, ta đã có một chuỗi mảng chứa đặc trưng ảnh. Tuy thế, chuỗi mảng này vẫn rất lớn, khiến việc tính toán của máy tính trở nên khó khăn. Hơn nữa, ngoài đặc trưng, mảng cũng chứa cả nhiễu.</a:t>
            </a:r>
            <a:endParaRPr lang="en-US" sz="1600">
              <a:solidFill>
                <a:srgbClr val="222222"/>
              </a:solidFill>
              <a:latin typeface="Times New Roman" panose="02020603050405020304" pitchFamily="18" charset="0"/>
              <a:ea typeface="Calibri" panose="020F0502020204030204" pitchFamily="34" charset="0"/>
              <a:cs typeface="Arial" panose="020B0604020202020204"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0073" y="2960420"/>
            <a:ext cx="7010400" cy="1524000"/>
          </a:xfrm>
          <a:prstGeom prst="rect">
            <a:avLst/>
          </a:prstGeom>
        </p:spPr>
      </p:pic>
    </p:spTree>
    <p:extLst>
      <p:ext uri="{BB962C8B-B14F-4D97-AF65-F5344CB8AC3E}">
        <p14:creationId xmlns:p14="http://schemas.microsoft.com/office/powerpoint/2010/main" val="27446416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86620" y="407313"/>
            <a:ext cx="5934125" cy="800219"/>
          </a:xfrm>
          <a:prstGeom prst="rect">
            <a:avLst/>
          </a:prstGeom>
          <a:noFill/>
        </p:spPr>
        <p:txBody>
          <a:bodyPr wrap="none" rtlCol="0">
            <a:spAutoFit/>
          </a:bodyPr>
          <a:lstStyle/>
          <a:p>
            <a:r>
              <a:rPr lang="en-US" sz="2300" b="1">
                <a:solidFill>
                  <a:srgbClr val="FF0000"/>
                </a:solidFill>
                <a:latin typeface="Times New Roman" pitchFamily="18" charset="0"/>
                <a:cs typeface="Times New Roman" pitchFamily="18" charset="0"/>
              </a:rPr>
              <a:t>3. Xác định vật thể với mạng nơ ron tích chập</a:t>
            </a:r>
          </a:p>
          <a:p>
            <a:r>
              <a:rPr lang="en-US" sz="2300" b="1" smtClean="0">
                <a:solidFill>
                  <a:srgbClr val="FF0000"/>
                </a:solidFill>
                <a:latin typeface="Times New Roman" pitchFamily="18" charset="0"/>
                <a:cs typeface="Times New Roman" pitchFamily="18" charset="0"/>
              </a:rPr>
              <a:t> </a:t>
            </a:r>
            <a:endParaRPr lang="en-US" sz="2300" b="1" dirty="0">
              <a:solidFill>
                <a:srgbClr val="FF0000"/>
              </a:solidFill>
              <a:latin typeface="Times New Roman" pitchFamily="18" charset="0"/>
              <a:cs typeface="Times New Roman" pitchFamily="18" charset="0"/>
            </a:endParaRPr>
          </a:p>
        </p:txBody>
      </p:sp>
      <p:sp>
        <p:nvSpPr>
          <p:cNvPr id="2" name="Rectangle 1"/>
          <p:cNvSpPr/>
          <p:nvPr/>
        </p:nvSpPr>
        <p:spPr>
          <a:xfrm>
            <a:off x="685800" y="1676400"/>
            <a:ext cx="6477000" cy="1338828"/>
          </a:xfrm>
          <a:prstGeom prst="rect">
            <a:avLst/>
          </a:prstGeom>
        </p:spPr>
        <p:txBody>
          <a:bodyPr wrap="square">
            <a:spAutoFit/>
          </a:bodyPr>
          <a:lstStyle/>
          <a:p>
            <a:pPr algn="just">
              <a:lnSpc>
                <a:spcPct val="150000"/>
              </a:lnSpc>
              <a:spcAft>
                <a:spcPts val="0"/>
              </a:spcAft>
              <a:tabLst>
                <a:tab pos="521970" algn="l"/>
              </a:tabLst>
            </a:pPr>
            <a:r>
              <a:rPr lang="en-US">
                <a:solidFill>
                  <a:srgbClr val="222222"/>
                </a:solidFill>
                <a:latin typeface="Times New Roman" panose="02020603050405020304" pitchFamily="18" charset="0"/>
                <a:ea typeface="Calibri" panose="020F0502020204030204" pitchFamily="34" charset="0"/>
                <a:cs typeface="Times New Roman" panose="02020603050405020304" pitchFamily="18" charset="0"/>
              </a:rPr>
              <a:t>Để giảm chiều của mảng, ta dùng thuật toán max pooling – tách lọc lớn nhất. Với mỗi ô trống 2×2 của mảng giá trị, ta chỉ lưu lại giá trị lớn nhất – đặc trưng rõ ràng và thú vị nhất của ảnh. </a:t>
            </a:r>
            <a:endParaRPr lang="en-US">
              <a:solidFill>
                <a:srgbClr val="222222"/>
              </a:solidFill>
              <a:latin typeface="Times New Roman" panose="02020603050405020304" pitchFamily="18" charset="0"/>
              <a:ea typeface="Calibri" panose="020F0502020204030204" pitchFamily="34" charset="0"/>
              <a:cs typeface="Arial" panose="020B0604020202020204"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3886200"/>
            <a:ext cx="7086600" cy="1522095"/>
          </a:xfrm>
          <a:prstGeom prst="rect">
            <a:avLst/>
          </a:prstGeom>
        </p:spPr>
      </p:pic>
    </p:spTree>
    <p:extLst>
      <p:ext uri="{BB962C8B-B14F-4D97-AF65-F5344CB8AC3E}">
        <p14:creationId xmlns:p14="http://schemas.microsoft.com/office/powerpoint/2010/main" val="32768255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86620" y="407313"/>
            <a:ext cx="5934125" cy="800219"/>
          </a:xfrm>
          <a:prstGeom prst="rect">
            <a:avLst/>
          </a:prstGeom>
          <a:noFill/>
        </p:spPr>
        <p:txBody>
          <a:bodyPr wrap="none" rtlCol="0">
            <a:spAutoFit/>
          </a:bodyPr>
          <a:lstStyle/>
          <a:p>
            <a:r>
              <a:rPr lang="en-US" sz="2300" b="1">
                <a:solidFill>
                  <a:srgbClr val="FF0000"/>
                </a:solidFill>
                <a:latin typeface="Times New Roman" pitchFamily="18" charset="0"/>
                <a:cs typeface="Times New Roman" pitchFamily="18" charset="0"/>
              </a:rPr>
              <a:t>3. Xác định vật thể với mạng nơ ron tích chập</a:t>
            </a:r>
          </a:p>
          <a:p>
            <a:endParaRPr lang="en-US" sz="2300" b="1" dirty="0">
              <a:solidFill>
                <a:srgbClr val="FF0000"/>
              </a:solidFill>
              <a:latin typeface="Times New Roman" pitchFamily="18" charset="0"/>
              <a:cs typeface="Times New Roman" pitchFamily="18" charset="0"/>
            </a:endParaRPr>
          </a:p>
        </p:txBody>
      </p:sp>
      <p:sp>
        <p:nvSpPr>
          <p:cNvPr id="2" name="Rectangle 1"/>
          <p:cNvSpPr/>
          <p:nvPr/>
        </p:nvSpPr>
        <p:spPr>
          <a:xfrm>
            <a:off x="838200" y="1066800"/>
            <a:ext cx="6858000" cy="2585323"/>
          </a:xfrm>
          <a:prstGeom prst="rect">
            <a:avLst/>
          </a:prstGeom>
        </p:spPr>
        <p:txBody>
          <a:bodyPr wrap="square">
            <a:spAutoFit/>
          </a:bodyPr>
          <a:lstStyle/>
          <a:p>
            <a:pPr algn="just">
              <a:lnSpc>
                <a:spcPct val="150000"/>
              </a:lnSpc>
              <a:spcAft>
                <a:spcPts val="0"/>
              </a:spcAft>
              <a:tabLst>
                <a:tab pos="521970" algn="l"/>
              </a:tabLst>
            </a:pPr>
            <a:r>
              <a:rPr lang="en-US" b="1">
                <a:solidFill>
                  <a:srgbClr val="222222"/>
                </a:solidFill>
                <a:latin typeface="Times New Roman" panose="02020603050405020304" pitchFamily="18" charset="0"/>
                <a:ea typeface="Calibri" panose="020F0502020204030204" pitchFamily="34" charset="0"/>
                <a:cs typeface="Times New Roman" panose="02020603050405020304" pitchFamily="18" charset="0"/>
              </a:rPr>
              <a:t>B5</a:t>
            </a:r>
            <a:r>
              <a:rPr lang="en-US">
                <a:solidFill>
                  <a:srgbClr val="222222"/>
                </a:solidFill>
                <a:latin typeface="Times New Roman" panose="02020603050405020304" pitchFamily="18" charset="0"/>
                <a:ea typeface="Calibri" panose="020F0502020204030204" pitchFamily="34" charset="0"/>
                <a:cs typeface="Times New Roman" panose="02020603050405020304" pitchFamily="18" charset="0"/>
              </a:rPr>
              <a:t>: Truyền đặc trưng vào mạng nơron khác và dự đoán</a:t>
            </a:r>
            <a:endParaRPr lang="en-US">
              <a:solidFill>
                <a:srgbClr val="222222"/>
              </a:solidFill>
              <a:latin typeface="Times New Roman" panose="02020603050405020304" pitchFamily="18" charset="0"/>
              <a:ea typeface="Calibri" panose="020F0502020204030204" pitchFamily="34" charset="0"/>
              <a:cs typeface="Arial" panose="020B0604020202020204" pitchFamily="34" charset="0"/>
            </a:endParaRPr>
          </a:p>
          <a:p>
            <a:pPr algn="just">
              <a:lnSpc>
                <a:spcPct val="150000"/>
              </a:lnSpc>
              <a:spcAft>
                <a:spcPts val="0"/>
              </a:spcAft>
              <a:tabLst>
                <a:tab pos="521970" algn="l"/>
              </a:tabLst>
            </a:pPr>
            <a:r>
              <a:rPr lang="en-US">
                <a:solidFill>
                  <a:srgbClr val="222222"/>
                </a:solidFill>
                <a:latin typeface="Times New Roman" panose="02020603050405020304" pitchFamily="18" charset="0"/>
                <a:ea typeface="Calibri" panose="020F0502020204030204" pitchFamily="34" charset="0"/>
                <a:cs typeface="Times New Roman" panose="02020603050405020304" pitchFamily="18" charset="0"/>
              </a:rPr>
              <a:t>Đã chuyển bức ảnh lớn ban đầu thành tập hợp của những đặc trưng nổi bật nhất.</a:t>
            </a:r>
            <a:endParaRPr lang="en-US">
              <a:solidFill>
                <a:srgbClr val="222222"/>
              </a:solidFill>
              <a:latin typeface="Times New Roman" panose="02020603050405020304" pitchFamily="18" charset="0"/>
              <a:ea typeface="Calibri" panose="020F0502020204030204" pitchFamily="34" charset="0"/>
              <a:cs typeface="Arial" panose="020B0604020202020204" pitchFamily="34" charset="0"/>
            </a:endParaRPr>
          </a:p>
          <a:p>
            <a:pPr algn="just">
              <a:lnSpc>
                <a:spcPct val="150000"/>
              </a:lnSpc>
              <a:spcAft>
                <a:spcPts val="0"/>
              </a:spcAft>
              <a:tabLst>
                <a:tab pos="521970" algn="l"/>
              </a:tabLst>
            </a:pPr>
            <a:r>
              <a:rPr lang="en-US">
                <a:solidFill>
                  <a:srgbClr val="222222"/>
                </a:solidFill>
                <a:latin typeface="Times New Roman" panose="02020603050405020304" pitchFamily="18" charset="0"/>
                <a:ea typeface="Calibri" panose="020F0502020204030204" pitchFamily="34" charset="0"/>
                <a:cs typeface="Times New Roman" panose="02020603050405020304" pitchFamily="18" charset="0"/>
              </a:rPr>
              <a:t>Giờ đây, kết nối tất cả đặc trưng đó lại tạo thành Fully-connected Neural Network – mạng nơron kết nối hoàn chỉnh.Giá trị của mạng mới sẽ dùng làm đầu vào cho mạng nơ ron phân nhóm cuối cùng</a:t>
            </a:r>
            <a:endParaRPr lang="en-US">
              <a:solidFill>
                <a:srgbClr val="222222"/>
              </a:solidFill>
              <a:latin typeface="Times New Roman" panose="02020603050405020304" pitchFamily="18" charset="0"/>
              <a:ea typeface="Calibri" panose="020F0502020204030204" pitchFamily="34" charset="0"/>
              <a:cs typeface="Arial" panose="020B0604020202020204" pitchFamily="34" charset="0"/>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2600" y="4191000"/>
            <a:ext cx="5791200" cy="2152650"/>
          </a:xfrm>
          <a:prstGeom prst="rect">
            <a:avLst/>
          </a:prstGeom>
        </p:spPr>
      </p:pic>
    </p:spTree>
    <p:extLst>
      <p:ext uri="{BB962C8B-B14F-4D97-AF65-F5344CB8AC3E}">
        <p14:creationId xmlns:p14="http://schemas.microsoft.com/office/powerpoint/2010/main" val="15129829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86620" y="407313"/>
            <a:ext cx="1217000" cy="446276"/>
          </a:xfrm>
          <a:prstGeom prst="rect">
            <a:avLst/>
          </a:prstGeom>
          <a:noFill/>
        </p:spPr>
        <p:txBody>
          <a:bodyPr wrap="none" rtlCol="0">
            <a:spAutoFit/>
          </a:bodyPr>
          <a:lstStyle/>
          <a:p>
            <a:r>
              <a:rPr lang="en-US" sz="2300" b="1" dirty="0" smtClean="0">
                <a:solidFill>
                  <a:srgbClr val="FF0000"/>
                </a:solidFill>
                <a:latin typeface="Times New Roman" pitchFamily="18" charset="0"/>
                <a:cs typeface="Times New Roman" pitchFamily="18" charset="0"/>
              </a:rPr>
              <a:t>3. Demo</a:t>
            </a:r>
            <a:endParaRPr lang="en-US" sz="2300" b="1" dirty="0">
              <a:solidFill>
                <a:srgbClr val="FF0000"/>
              </a:solidFill>
              <a:latin typeface="Times New Roman" pitchFamily="18" charset="0"/>
              <a:cs typeface="Times New Roman" pitchFamily="18" charset="0"/>
            </a:endParaRPr>
          </a:p>
        </p:txBody>
      </p:sp>
    </p:spTree>
    <p:extLst>
      <p:ext uri="{BB962C8B-B14F-4D97-AF65-F5344CB8AC3E}">
        <p14:creationId xmlns:p14="http://schemas.microsoft.com/office/powerpoint/2010/main" val="8290921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86620" y="407313"/>
            <a:ext cx="1568058" cy="446276"/>
          </a:xfrm>
          <a:prstGeom prst="rect">
            <a:avLst/>
          </a:prstGeom>
          <a:noFill/>
        </p:spPr>
        <p:txBody>
          <a:bodyPr wrap="none" rtlCol="0">
            <a:spAutoFit/>
          </a:bodyPr>
          <a:lstStyle/>
          <a:p>
            <a:r>
              <a:rPr lang="en-US" sz="2300" b="1" dirty="0">
                <a:solidFill>
                  <a:srgbClr val="FF0000"/>
                </a:solidFill>
                <a:latin typeface="Times New Roman" pitchFamily="18" charset="0"/>
                <a:cs typeface="Times New Roman" pitchFamily="18" charset="0"/>
              </a:rPr>
              <a:t>5</a:t>
            </a:r>
            <a:r>
              <a:rPr lang="en-US" sz="2300" b="1" dirty="0" smtClean="0">
                <a:solidFill>
                  <a:srgbClr val="FF0000"/>
                </a:solidFill>
                <a:latin typeface="Times New Roman" pitchFamily="18" charset="0"/>
                <a:cs typeface="Times New Roman" pitchFamily="18" charset="0"/>
              </a:rPr>
              <a:t>. </a:t>
            </a:r>
            <a:r>
              <a:rPr lang="en-US" sz="2300" b="1" dirty="0" err="1" smtClean="0">
                <a:solidFill>
                  <a:srgbClr val="FF0000"/>
                </a:solidFill>
                <a:latin typeface="Times New Roman" pitchFamily="18" charset="0"/>
                <a:cs typeface="Times New Roman" pitchFamily="18" charset="0"/>
              </a:rPr>
              <a:t>Kết</a:t>
            </a:r>
            <a:r>
              <a:rPr lang="en-US" sz="2300" b="1" dirty="0" smtClean="0">
                <a:solidFill>
                  <a:srgbClr val="FF0000"/>
                </a:solidFill>
                <a:latin typeface="Times New Roman" pitchFamily="18" charset="0"/>
                <a:cs typeface="Times New Roman" pitchFamily="18" charset="0"/>
              </a:rPr>
              <a:t> </a:t>
            </a:r>
            <a:r>
              <a:rPr lang="en-US" sz="2300" b="1" dirty="0" err="1" smtClean="0">
                <a:solidFill>
                  <a:srgbClr val="FF0000"/>
                </a:solidFill>
                <a:latin typeface="Times New Roman" pitchFamily="18" charset="0"/>
                <a:cs typeface="Times New Roman" pitchFamily="18" charset="0"/>
              </a:rPr>
              <a:t>luận</a:t>
            </a:r>
            <a:endParaRPr lang="en-US" sz="2300" b="1" dirty="0">
              <a:solidFill>
                <a:srgbClr val="FF0000"/>
              </a:solidFill>
              <a:latin typeface="Times New Roman" pitchFamily="18" charset="0"/>
              <a:cs typeface="Times New Roman" pitchFamily="18" charset="0"/>
            </a:endParaRPr>
          </a:p>
        </p:txBody>
      </p:sp>
      <p:sp>
        <p:nvSpPr>
          <p:cNvPr id="7" name="TextBox 6"/>
          <p:cNvSpPr txBox="1"/>
          <p:nvPr/>
        </p:nvSpPr>
        <p:spPr>
          <a:xfrm>
            <a:off x="817988" y="868829"/>
            <a:ext cx="8298580" cy="2631490"/>
          </a:xfrm>
          <a:prstGeom prst="rect">
            <a:avLst/>
          </a:prstGeom>
          <a:noFill/>
        </p:spPr>
        <p:txBody>
          <a:bodyPr wrap="square" rtlCol="0">
            <a:spAutoFit/>
          </a:bodyPr>
          <a:lstStyle/>
          <a:p>
            <a:pPr algn="just">
              <a:lnSpc>
                <a:spcPct val="150000"/>
              </a:lnSpc>
            </a:pPr>
            <a:r>
              <a:rPr lang="en-US" sz="2200" b="1" i="1" dirty="0" err="1" smtClean="0">
                <a:latin typeface="Times New Roman" pitchFamily="18" charset="0"/>
                <a:cs typeface="Times New Roman" pitchFamily="18" charset="0"/>
              </a:rPr>
              <a:t>Thách</a:t>
            </a:r>
            <a:r>
              <a:rPr lang="en-US" sz="2200" b="1" i="1" dirty="0" smtClean="0">
                <a:latin typeface="Times New Roman" pitchFamily="18" charset="0"/>
                <a:cs typeface="Times New Roman" pitchFamily="18" charset="0"/>
              </a:rPr>
              <a:t> </a:t>
            </a:r>
            <a:r>
              <a:rPr lang="en-US" sz="2200" b="1" i="1" dirty="0" err="1" smtClean="0">
                <a:latin typeface="Times New Roman" pitchFamily="18" charset="0"/>
                <a:cs typeface="Times New Roman" pitchFamily="18" charset="0"/>
              </a:rPr>
              <a:t>thức</a:t>
            </a:r>
            <a:r>
              <a:rPr lang="en-US" sz="2200" b="1" dirty="0" smtClean="0">
                <a:latin typeface="Times New Roman" pitchFamily="18" charset="0"/>
                <a:cs typeface="Times New Roman" pitchFamily="18" charset="0"/>
              </a:rPr>
              <a:t>:</a:t>
            </a:r>
          </a:p>
          <a:p>
            <a:pPr algn="just">
              <a:lnSpc>
                <a:spcPct val="150000"/>
              </a:lnSpc>
            </a:pPr>
            <a:r>
              <a:rPr lang="en-US" sz="2200" dirty="0">
                <a:latin typeface="Times New Roman" pitchFamily="18" charset="0"/>
                <a:cs typeface="Times New Roman" pitchFamily="18" charset="0"/>
              </a:rPr>
              <a:t> </a:t>
            </a:r>
            <a:r>
              <a:rPr lang="en-US" sz="2200" dirty="0" smtClean="0">
                <a:latin typeface="Times New Roman" pitchFamily="18" charset="0"/>
                <a:cs typeface="Times New Roman" pitchFamily="18" charset="0"/>
              </a:rPr>
              <a:t>     	- </a:t>
            </a:r>
            <a:r>
              <a:rPr lang="en-US" sz="2200" dirty="0" err="1" smtClean="0">
                <a:latin typeface="Times New Roman" pitchFamily="18" charset="0"/>
                <a:cs typeface="Times New Roman" pitchFamily="18" charset="0"/>
              </a:rPr>
              <a:t>Phải</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duyệt</a:t>
            </a:r>
            <a:r>
              <a:rPr lang="en-US" sz="2200" dirty="0" smtClean="0">
                <a:latin typeface="Times New Roman" pitchFamily="18" charset="0"/>
                <a:cs typeface="Times New Roman" pitchFamily="18" charset="0"/>
              </a:rPr>
              <a:t> CSDL </a:t>
            </a:r>
            <a:r>
              <a:rPr lang="en-US" sz="2200" dirty="0" err="1" smtClean="0">
                <a:latin typeface="Times New Roman" pitchFamily="18" charset="0"/>
                <a:cs typeface="Times New Roman" pitchFamily="18" charset="0"/>
              </a:rPr>
              <a:t>nhiều</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lần</a:t>
            </a:r>
            <a:endParaRPr lang="en-US" sz="2200" dirty="0" smtClean="0">
              <a:latin typeface="Times New Roman" pitchFamily="18" charset="0"/>
              <a:cs typeface="Times New Roman" pitchFamily="18" charset="0"/>
            </a:endParaRPr>
          </a:p>
          <a:p>
            <a:pPr algn="just">
              <a:lnSpc>
                <a:spcPct val="150000"/>
              </a:lnSpc>
            </a:pPr>
            <a:r>
              <a:rPr lang="en-US" sz="2200" dirty="0" smtClean="0">
                <a:latin typeface="Times New Roman" pitchFamily="18" charset="0"/>
                <a:cs typeface="Times New Roman" pitchFamily="18" charset="0"/>
              </a:rPr>
              <a:t>	- </a:t>
            </a:r>
            <a:r>
              <a:rPr lang="en-US" sz="2200" dirty="0" err="1" smtClean="0">
                <a:latin typeface="Times New Roman" pitchFamily="18" charset="0"/>
                <a:cs typeface="Times New Roman" pitchFamily="18" charset="0"/>
              </a:rPr>
              <a:t>Số</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lượng</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tập</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ứng</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viên</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lớn</a:t>
            </a:r>
            <a:endParaRPr lang="en-US" sz="2200" dirty="0" smtClean="0">
              <a:latin typeface="Times New Roman" pitchFamily="18" charset="0"/>
              <a:cs typeface="Times New Roman" pitchFamily="18" charset="0"/>
            </a:endParaRPr>
          </a:p>
          <a:p>
            <a:pPr algn="just">
              <a:lnSpc>
                <a:spcPct val="150000"/>
              </a:lnSpc>
            </a:pPr>
            <a:r>
              <a:rPr lang="en-US" sz="2200" dirty="0">
                <a:latin typeface="Times New Roman" pitchFamily="18" charset="0"/>
                <a:cs typeface="Times New Roman" pitchFamily="18" charset="0"/>
              </a:rPr>
              <a:t>	</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Thực</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hiện</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việc</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tính</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độ</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phổ</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biến</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nhiều</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đơn</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điệu</a:t>
            </a:r>
            <a:endParaRPr lang="en-US" sz="2200" dirty="0" smtClean="0">
              <a:latin typeface="Times New Roman" pitchFamily="18" charset="0"/>
              <a:cs typeface="Times New Roman" pitchFamily="18" charset="0"/>
            </a:endParaRPr>
          </a:p>
          <a:p>
            <a:pPr algn="just">
              <a:lnSpc>
                <a:spcPct val="150000"/>
              </a:lnSpc>
            </a:pPr>
            <a:r>
              <a:rPr lang="en-US" sz="2200" dirty="0" smtClean="0">
                <a:latin typeface="Times New Roman" pitchFamily="18" charset="0"/>
                <a:cs typeface="Times New Roman" pitchFamily="18" charset="0"/>
              </a:rPr>
              <a:t>		.</a:t>
            </a:r>
          </a:p>
        </p:txBody>
      </p:sp>
      <p:sp>
        <p:nvSpPr>
          <p:cNvPr id="2" name="TextBox 1"/>
          <p:cNvSpPr txBox="1"/>
          <p:nvPr/>
        </p:nvSpPr>
        <p:spPr>
          <a:xfrm>
            <a:off x="1070649" y="3276600"/>
            <a:ext cx="5905784" cy="2400657"/>
          </a:xfrm>
          <a:prstGeom prst="rect">
            <a:avLst/>
          </a:prstGeom>
          <a:noFill/>
        </p:spPr>
        <p:txBody>
          <a:bodyPr wrap="none" rtlCol="0">
            <a:spAutoFit/>
          </a:bodyPr>
          <a:lstStyle/>
          <a:p>
            <a:r>
              <a:rPr lang="en-US" sz="2200" b="1" dirty="0" err="1" smtClean="0">
                <a:latin typeface="Times New Roman" panose="02020603050405020304" pitchFamily="18" charset="0"/>
                <a:cs typeface="Times New Roman" panose="02020603050405020304" pitchFamily="18" charset="0"/>
              </a:rPr>
              <a:t>Cải</a:t>
            </a:r>
            <a:r>
              <a:rPr lang="en-US" sz="2200" b="1" dirty="0" smtClean="0">
                <a:latin typeface="Times New Roman" panose="02020603050405020304" pitchFamily="18" charset="0"/>
                <a:cs typeface="Times New Roman" panose="02020603050405020304" pitchFamily="18" charset="0"/>
              </a:rPr>
              <a:t> </a:t>
            </a:r>
            <a:r>
              <a:rPr lang="en-US" sz="2200" b="1" dirty="0" err="1" smtClean="0">
                <a:latin typeface="Times New Roman" panose="02020603050405020304" pitchFamily="18" charset="0"/>
                <a:cs typeface="Times New Roman" panose="02020603050405020304" pitchFamily="18" charset="0"/>
              </a:rPr>
              <a:t>tiến</a:t>
            </a:r>
            <a:r>
              <a:rPr lang="en-US" sz="2200" b="1" dirty="0" smtClean="0">
                <a:latin typeface="Times New Roman" panose="02020603050405020304" pitchFamily="18" charset="0"/>
                <a:cs typeface="Times New Roman" panose="02020603050405020304" pitchFamily="18" charset="0"/>
              </a:rPr>
              <a:t> </a:t>
            </a:r>
            <a:r>
              <a:rPr lang="en-US" sz="2200" b="1" dirty="0" err="1" smtClean="0">
                <a:latin typeface="Times New Roman" panose="02020603050405020304" pitchFamily="18" charset="0"/>
                <a:cs typeface="Times New Roman" panose="02020603050405020304" pitchFamily="18" charset="0"/>
              </a:rPr>
              <a:t>thuật</a:t>
            </a:r>
            <a:r>
              <a:rPr lang="en-US" sz="2200" b="1" dirty="0" smtClean="0">
                <a:latin typeface="Times New Roman" panose="02020603050405020304" pitchFamily="18" charset="0"/>
                <a:cs typeface="Times New Roman" panose="02020603050405020304" pitchFamily="18" charset="0"/>
              </a:rPr>
              <a:t> </a:t>
            </a:r>
            <a:r>
              <a:rPr lang="en-US" sz="2200" b="1" dirty="0" err="1" smtClean="0">
                <a:latin typeface="Times New Roman" panose="02020603050405020304" pitchFamily="18" charset="0"/>
                <a:cs typeface="Times New Roman" panose="02020603050405020304" pitchFamily="18" charset="0"/>
              </a:rPr>
              <a:t>toán</a:t>
            </a:r>
            <a:r>
              <a:rPr lang="en-US" sz="2200" b="1" dirty="0" smtClean="0">
                <a:latin typeface="Times New Roman" panose="02020603050405020304" pitchFamily="18" charset="0"/>
                <a:cs typeface="Times New Roman" panose="02020603050405020304" pitchFamily="18" charset="0"/>
              </a:rPr>
              <a:t> </a:t>
            </a:r>
            <a:r>
              <a:rPr lang="en-US" sz="2200" b="1" dirty="0" err="1" smtClean="0">
                <a:latin typeface="Times New Roman" panose="02020603050405020304" pitchFamily="18" charset="0"/>
                <a:cs typeface="Times New Roman" panose="02020603050405020304" pitchFamily="18" charset="0"/>
              </a:rPr>
              <a:t>Apriori</a:t>
            </a:r>
            <a:r>
              <a:rPr lang="en-US" sz="2200" b="1" dirty="0" smtClean="0">
                <a:latin typeface="Times New Roman" panose="02020603050405020304" pitchFamily="18" charset="0"/>
                <a:cs typeface="Times New Roman" panose="02020603050405020304" pitchFamily="18" charset="0"/>
              </a:rPr>
              <a:t> :</a:t>
            </a:r>
          </a:p>
          <a:p>
            <a:endParaRPr lang="en-US" b="1" dirty="0" smtClean="0"/>
          </a:p>
          <a:p>
            <a:r>
              <a:rPr lang="en-US" dirty="0"/>
              <a:t>	</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Giảm</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số</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lần</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duyệt</a:t>
            </a:r>
            <a:r>
              <a:rPr lang="en-US" sz="2200" dirty="0" smtClean="0">
                <a:latin typeface="Times New Roman" panose="02020603050405020304" pitchFamily="18" charset="0"/>
                <a:cs typeface="Times New Roman" panose="02020603050405020304" pitchFamily="18" charset="0"/>
              </a:rPr>
              <a:t> CSDL</a:t>
            </a:r>
          </a:p>
          <a:p>
            <a:endParaRPr lang="en-US" sz="2200" dirty="0" smtClean="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	</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Giảm</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số</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lượng</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tập</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ứng</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viên</a:t>
            </a:r>
            <a:endParaRPr lang="en-US" sz="2200" dirty="0" smtClean="0">
              <a:latin typeface="Times New Roman" panose="02020603050405020304" pitchFamily="18" charset="0"/>
              <a:cs typeface="Times New Roman" panose="02020603050405020304" pitchFamily="18" charset="0"/>
            </a:endParaRPr>
          </a:p>
          <a:p>
            <a:endParaRPr lang="en-US" sz="2200" dirty="0" smtClean="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	</a:t>
            </a:r>
            <a:r>
              <a:rPr lang="en-US" sz="2200" dirty="0" smtClean="0">
                <a:latin typeface="Times New Roman" panose="02020603050405020304" pitchFamily="18" charset="0"/>
                <a:cs typeface="Times New Roman" panose="02020603050405020304" pitchFamily="18" charset="0"/>
              </a:rPr>
              <a:t>- Qui </a:t>
            </a:r>
            <a:r>
              <a:rPr lang="en-US" sz="2200" dirty="0" err="1" smtClean="0">
                <a:latin typeface="Times New Roman" panose="02020603050405020304" pitchFamily="18" charset="0"/>
                <a:cs typeface="Times New Roman" panose="02020603050405020304" pitchFamily="18" charset="0"/>
              </a:rPr>
              <a:t>trình</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tính</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dộ</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phổ</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biến</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thuận</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tiện</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hơn</a:t>
            </a: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37117871"/>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97263" y="1827074"/>
            <a:ext cx="8037137" cy="1754326"/>
          </a:xfrm>
          <a:prstGeom prst="rect">
            <a:avLst/>
          </a:prstGeom>
          <a:noFill/>
        </p:spPr>
        <p:txBody>
          <a:bodyPr wrap="none" rtlCol="0">
            <a:spAutoFit/>
          </a:bodyPr>
          <a:lstStyle/>
          <a:p>
            <a:pPr>
              <a:lnSpc>
                <a:spcPct val="150000"/>
              </a:lnSpc>
            </a:pPr>
            <a:r>
              <a:rPr lang="en-US" sz="3600" b="1" dirty="0" smtClean="0">
                <a:solidFill>
                  <a:srgbClr val="C00000"/>
                </a:solidFill>
                <a:latin typeface="Times New Roman" pitchFamily="18" charset="0"/>
                <a:cs typeface="Times New Roman" pitchFamily="18" charset="0"/>
              </a:rPr>
              <a:t>CẢM ƠN SỰ QUAN TÂM THEO DÕI </a:t>
            </a:r>
          </a:p>
          <a:p>
            <a:pPr algn="ctr">
              <a:lnSpc>
                <a:spcPct val="150000"/>
              </a:lnSpc>
            </a:pPr>
            <a:r>
              <a:rPr lang="en-US" sz="3600" b="1" dirty="0" smtClean="0">
                <a:solidFill>
                  <a:srgbClr val="C00000"/>
                </a:solidFill>
                <a:latin typeface="Times New Roman" pitchFamily="18" charset="0"/>
                <a:cs typeface="Times New Roman" pitchFamily="18" charset="0"/>
              </a:rPr>
              <a:t>CỦA QUÝ THẦY CÔ</a:t>
            </a:r>
            <a:endParaRPr lang="en-US" sz="3600" b="1" dirty="0">
              <a:solidFill>
                <a:srgbClr val="C00000"/>
              </a:solidFill>
              <a:latin typeface="Times New Roman" pitchFamily="18" charset="0"/>
              <a:cs typeface="Times New Roman" pitchFamily="18" charset="0"/>
            </a:endParaRPr>
          </a:p>
        </p:txBody>
      </p:sp>
      <p:pic>
        <p:nvPicPr>
          <p:cNvPr id="2050" name="Picture 2" descr="HÃ¬nh áº£nh cÃ³ liÃªn qua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0800000">
            <a:off x="1219200" y="3200399"/>
            <a:ext cx="6248399" cy="16763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9704555"/>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977783" y="711141"/>
            <a:ext cx="1612942" cy="461665"/>
          </a:xfrm>
          <a:prstGeom prst="rect">
            <a:avLst/>
          </a:prstGeom>
          <a:noFill/>
        </p:spPr>
        <p:txBody>
          <a:bodyPr wrap="none" rtlCol="0">
            <a:spAutoFit/>
          </a:bodyPr>
          <a:lstStyle/>
          <a:p>
            <a:r>
              <a:rPr lang="en-US" sz="2400" b="1" dirty="0" err="1" smtClean="0">
                <a:solidFill>
                  <a:srgbClr val="FF0000"/>
                </a:solidFill>
              </a:rPr>
              <a:t>Nội</a:t>
            </a:r>
            <a:r>
              <a:rPr lang="en-US" sz="2400" b="1" dirty="0" smtClean="0">
                <a:solidFill>
                  <a:srgbClr val="FF0000"/>
                </a:solidFill>
              </a:rPr>
              <a:t> dung</a:t>
            </a:r>
            <a:endParaRPr lang="en-US" sz="2400" b="1" dirty="0">
              <a:solidFill>
                <a:srgbClr val="FF0000"/>
              </a:solidFill>
            </a:endParaRPr>
          </a:p>
        </p:txBody>
      </p:sp>
      <p:sp>
        <p:nvSpPr>
          <p:cNvPr id="52" name="AutoShape 41"/>
          <p:cNvSpPr>
            <a:spLocks noChangeArrowheads="1"/>
          </p:cNvSpPr>
          <p:nvPr/>
        </p:nvSpPr>
        <p:spPr bwMode="ltGray">
          <a:xfrm rot="5400000">
            <a:off x="-2249488" y="1298574"/>
            <a:ext cx="4824413" cy="4770438"/>
          </a:xfrm>
          <a:custGeom>
            <a:avLst/>
            <a:gdLst>
              <a:gd name="G0" fmla="+- 10478 0 0"/>
              <a:gd name="G1" fmla="+- -11739500 0 0"/>
              <a:gd name="G2" fmla="+- 0 0 -11739500"/>
              <a:gd name="T0" fmla="*/ 0 256 1"/>
              <a:gd name="T1" fmla="*/ 180 256 1"/>
              <a:gd name="G3" fmla="+- -11739500 T0 T1"/>
              <a:gd name="T2" fmla="*/ 0 256 1"/>
              <a:gd name="T3" fmla="*/ 90 256 1"/>
              <a:gd name="G4" fmla="+- -11739500 T2 T3"/>
              <a:gd name="G5" fmla="*/ G4 2 1"/>
              <a:gd name="T4" fmla="*/ 90 256 1"/>
              <a:gd name="T5" fmla="*/ 0 256 1"/>
              <a:gd name="G6" fmla="+- -11739500 T4 T5"/>
              <a:gd name="G7" fmla="*/ G6 2 1"/>
              <a:gd name="G8" fmla="abs -1173950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10478"/>
              <a:gd name="G18" fmla="*/ 10478 1 2"/>
              <a:gd name="G19" fmla="+- G18 5400 0"/>
              <a:gd name="G20" fmla="cos G19 -11739500"/>
              <a:gd name="G21" fmla="sin G19 -11739500"/>
              <a:gd name="G22" fmla="+- G20 10800 0"/>
              <a:gd name="G23" fmla="+- G21 10800 0"/>
              <a:gd name="G24" fmla="+- 10800 0 G20"/>
              <a:gd name="G25" fmla="+- 10478 10800 0"/>
              <a:gd name="G26" fmla="?: G9 G17 G25"/>
              <a:gd name="G27" fmla="?: G9 0 21600"/>
              <a:gd name="G28" fmla="cos 10800 -11739500"/>
              <a:gd name="G29" fmla="sin 10800 -11739500"/>
              <a:gd name="G30" fmla="sin 10478 -11739500"/>
              <a:gd name="G31" fmla="+- G28 10800 0"/>
              <a:gd name="G32" fmla="+- G29 10800 0"/>
              <a:gd name="G33" fmla="+- G30 10800 0"/>
              <a:gd name="G34" fmla="?: G4 0 G31"/>
              <a:gd name="G35" fmla="?: -11739500 G34 0"/>
              <a:gd name="G36" fmla="?: G6 G35 G31"/>
              <a:gd name="G37" fmla="+- 21600 0 G36"/>
              <a:gd name="G38" fmla="?: G4 0 G33"/>
              <a:gd name="G39" fmla="?: -11739500 G38 G32"/>
              <a:gd name="G40" fmla="?: G6 G39 0"/>
              <a:gd name="G41" fmla="?: G4 G32 21600"/>
              <a:gd name="G42" fmla="?: G6 G41 G33"/>
              <a:gd name="T12" fmla="*/ 10800 w 21600"/>
              <a:gd name="T13" fmla="*/ 0 h 21600"/>
              <a:gd name="T14" fmla="*/ 162 w 21600"/>
              <a:gd name="T15" fmla="*/ 10638 h 21600"/>
              <a:gd name="T16" fmla="*/ 10800 w 21600"/>
              <a:gd name="T17" fmla="*/ 322 h 21600"/>
              <a:gd name="T18" fmla="*/ 21438 w 21600"/>
              <a:gd name="T19" fmla="*/ 10638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323" y="10641"/>
                </a:moveTo>
                <a:cubicBezTo>
                  <a:pt x="410" y="4916"/>
                  <a:pt x="5075" y="322"/>
                  <a:pt x="10800" y="322"/>
                </a:cubicBezTo>
                <a:cubicBezTo>
                  <a:pt x="16524" y="322"/>
                  <a:pt x="21189" y="4916"/>
                  <a:pt x="21276" y="10641"/>
                </a:cubicBezTo>
                <a:lnTo>
                  <a:pt x="21598" y="10636"/>
                </a:lnTo>
                <a:cubicBezTo>
                  <a:pt x="21509" y="4736"/>
                  <a:pt x="16700" y="0"/>
                  <a:pt x="10799" y="0"/>
                </a:cubicBezTo>
                <a:cubicBezTo>
                  <a:pt x="4899" y="0"/>
                  <a:pt x="90" y="4736"/>
                  <a:pt x="1" y="10636"/>
                </a:cubicBezTo>
                <a:close/>
              </a:path>
            </a:pathLst>
          </a:custGeom>
          <a:gradFill rotWithShape="1">
            <a:gsLst>
              <a:gs pos="0">
                <a:schemeClr val="bg2">
                  <a:gamma/>
                  <a:tint val="45490"/>
                  <a:invGamma/>
                </a:schemeClr>
              </a:gs>
              <a:gs pos="50000">
                <a:schemeClr val="bg2"/>
              </a:gs>
              <a:gs pos="100000">
                <a:schemeClr val="bg2">
                  <a:gamma/>
                  <a:tint val="45490"/>
                  <a:invGamma/>
                </a:schemeClr>
              </a:gs>
            </a:gsLst>
            <a:lin ang="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1" hangingPunct="1">
              <a:defRPr/>
            </a:pPr>
            <a:endParaRPr lang="en-US">
              <a:latin typeface="Arial" panose="020B0604020202020204" pitchFamily="34" charset="0"/>
            </a:endParaRPr>
          </a:p>
        </p:txBody>
      </p:sp>
      <p:sp>
        <p:nvSpPr>
          <p:cNvPr id="53" name="AutoShape 42"/>
          <p:cNvSpPr>
            <a:spLocks noChangeArrowheads="1"/>
          </p:cNvSpPr>
          <p:nvPr/>
        </p:nvSpPr>
        <p:spPr bwMode="ltGray">
          <a:xfrm rot="5400000" flipH="1">
            <a:off x="-1843881" y="1734342"/>
            <a:ext cx="4032250" cy="3929063"/>
          </a:xfrm>
          <a:custGeom>
            <a:avLst/>
            <a:gdLst>
              <a:gd name="G0" fmla="+- 56 0 0"/>
              <a:gd name="G1" fmla="+- 11796480 0 0"/>
              <a:gd name="G2" fmla="+- 0 0 11796480"/>
              <a:gd name="T0" fmla="*/ 0 256 1"/>
              <a:gd name="T1" fmla="*/ 180 256 1"/>
              <a:gd name="G3" fmla="+- 11796480 T0 T1"/>
              <a:gd name="T2" fmla="*/ 0 256 1"/>
              <a:gd name="T3" fmla="*/ 90 256 1"/>
              <a:gd name="G4" fmla="+- 11796480 T2 T3"/>
              <a:gd name="G5" fmla="*/ G4 2 1"/>
              <a:gd name="T4" fmla="*/ 90 256 1"/>
              <a:gd name="T5" fmla="*/ 0 256 1"/>
              <a:gd name="G6" fmla="+- 11796480 T4 T5"/>
              <a:gd name="G7" fmla="*/ G6 2 1"/>
              <a:gd name="G8" fmla="abs 1179648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56"/>
              <a:gd name="G18" fmla="*/ 56 1 2"/>
              <a:gd name="G19" fmla="+- G18 5400 0"/>
              <a:gd name="G20" fmla="cos G19 11796480"/>
              <a:gd name="G21" fmla="sin G19 11796480"/>
              <a:gd name="G22" fmla="+- G20 10800 0"/>
              <a:gd name="G23" fmla="+- G21 10800 0"/>
              <a:gd name="G24" fmla="+- 10800 0 G20"/>
              <a:gd name="G25" fmla="+- 56 10800 0"/>
              <a:gd name="G26" fmla="?: G9 G17 G25"/>
              <a:gd name="G27" fmla="?: G9 0 21600"/>
              <a:gd name="G28" fmla="cos 10800 11796480"/>
              <a:gd name="G29" fmla="sin 10800 11796480"/>
              <a:gd name="G30" fmla="sin 56 11796480"/>
              <a:gd name="G31" fmla="+- G28 10800 0"/>
              <a:gd name="G32" fmla="+- G29 10800 0"/>
              <a:gd name="G33" fmla="+- G30 10800 0"/>
              <a:gd name="G34" fmla="?: G4 0 G31"/>
              <a:gd name="G35" fmla="?: 11796480 G34 0"/>
              <a:gd name="G36" fmla="?: G6 G35 G31"/>
              <a:gd name="G37" fmla="+- 21600 0 G36"/>
              <a:gd name="G38" fmla="?: G4 0 G33"/>
              <a:gd name="G39" fmla="?: 11796480 G38 G32"/>
              <a:gd name="G40" fmla="?: G6 G39 0"/>
              <a:gd name="G41" fmla="?: G4 G32 21600"/>
              <a:gd name="G42" fmla="?: G6 G41 G33"/>
              <a:gd name="T12" fmla="*/ 10800 w 21600"/>
              <a:gd name="T13" fmla="*/ 0 h 21600"/>
              <a:gd name="T14" fmla="*/ 5372 w 21600"/>
              <a:gd name="T15" fmla="*/ 10800 h 21600"/>
              <a:gd name="T16" fmla="*/ 10800 w 21600"/>
              <a:gd name="T17" fmla="*/ 10744 h 21600"/>
              <a:gd name="T18" fmla="*/ 16228 w 21600"/>
              <a:gd name="T19" fmla="*/ 10800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10744" y="10800"/>
                </a:moveTo>
                <a:cubicBezTo>
                  <a:pt x="10744" y="10769"/>
                  <a:pt x="10769" y="10744"/>
                  <a:pt x="10800" y="10744"/>
                </a:cubicBezTo>
                <a:cubicBezTo>
                  <a:pt x="10830" y="10744"/>
                  <a:pt x="10856" y="10769"/>
                  <a:pt x="10856" y="10800"/>
                </a:cubicBezTo>
                <a:lnTo>
                  <a:pt x="21600" y="10800"/>
                </a:lnTo>
                <a:cubicBezTo>
                  <a:pt x="21600" y="4835"/>
                  <a:pt x="16764" y="0"/>
                  <a:pt x="10800" y="0"/>
                </a:cubicBezTo>
                <a:cubicBezTo>
                  <a:pt x="4835" y="0"/>
                  <a:pt x="0" y="4835"/>
                  <a:pt x="0" y="10799"/>
                </a:cubicBezTo>
                <a:close/>
              </a:path>
            </a:pathLst>
          </a:custGeom>
          <a:gradFill rotWithShape="1">
            <a:gsLst>
              <a:gs pos="0">
                <a:schemeClr val="bg2"/>
              </a:gs>
              <a:gs pos="100000">
                <a:schemeClr val="bg2">
                  <a:gamma/>
                  <a:tint val="0"/>
                  <a:invGamma/>
                </a:schemeClr>
              </a:gs>
            </a:gsLst>
            <a:lin ang="5400000" scaled="1"/>
          </a:gradFill>
          <a:ln>
            <a:noFill/>
          </a:ln>
          <a:effectLst/>
          <a:extLs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defRPr/>
            </a:pPr>
            <a:endParaRPr lang="en-US">
              <a:latin typeface="Arial" panose="020B0604020202020204" pitchFamily="34" charset="0"/>
            </a:endParaRPr>
          </a:p>
        </p:txBody>
      </p:sp>
      <p:sp>
        <p:nvSpPr>
          <p:cNvPr id="54" name="AutoShape 43"/>
          <p:cNvSpPr>
            <a:spLocks noChangeArrowheads="1"/>
          </p:cNvSpPr>
          <p:nvPr/>
        </p:nvSpPr>
        <p:spPr bwMode="gray">
          <a:xfrm>
            <a:off x="2102270" y="4928646"/>
            <a:ext cx="5822530" cy="508000"/>
          </a:xfrm>
          <a:prstGeom prst="roundRect">
            <a:avLst>
              <a:gd name="adj" fmla="val 50000"/>
            </a:avLst>
          </a:prstGeom>
          <a:noFill/>
          <a:ln w="28575" algn="ctr">
            <a:solidFill>
              <a:schemeClr val="bg2"/>
            </a:solidFill>
            <a:round/>
            <a:headEnd/>
            <a:tailEnd/>
          </a:ln>
          <a:effectLst/>
          <a:extLst>
            <a:ext uri="{909E8E84-426E-40DD-AFC4-6F175D3DCCD1}">
              <a14:hiddenFill xmlns:a14="http://schemas.microsoft.com/office/drawing/2010/main">
                <a:gradFill rotWithShape="1">
                  <a:gsLst>
                    <a:gs pos="0">
                      <a:srgbClr val="FFFFFF"/>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lgn="just"/>
            <a:r>
              <a:rPr lang="en-US" sz="2000" b="1" dirty="0" err="1" smtClean="0">
                <a:latin typeface="Times New Roman" pitchFamily="18" charset="0"/>
                <a:cs typeface="Times New Roman" pitchFamily="18" charset="0"/>
              </a:rPr>
              <a:t>Kết</a:t>
            </a:r>
            <a:r>
              <a:rPr lang="en-US" sz="2000" b="1" dirty="0" smtClean="0">
                <a:latin typeface="Times New Roman" pitchFamily="18" charset="0"/>
                <a:cs typeface="Times New Roman" pitchFamily="18" charset="0"/>
              </a:rPr>
              <a:t> </a:t>
            </a:r>
            <a:r>
              <a:rPr lang="en-US" sz="2000" b="1" dirty="0" err="1" smtClean="0">
                <a:latin typeface="Times New Roman" pitchFamily="18" charset="0"/>
                <a:cs typeface="Times New Roman" pitchFamily="18" charset="0"/>
              </a:rPr>
              <a:t>luận</a:t>
            </a:r>
            <a:endParaRPr lang="en-US" sz="2000" b="1" dirty="0">
              <a:latin typeface="Times New Roman" pitchFamily="18" charset="0"/>
              <a:cs typeface="Times New Roman" pitchFamily="18" charset="0"/>
            </a:endParaRPr>
          </a:p>
        </p:txBody>
      </p:sp>
      <p:sp>
        <p:nvSpPr>
          <p:cNvPr id="55" name="AutoShape 44"/>
          <p:cNvSpPr>
            <a:spLocks noChangeArrowheads="1"/>
          </p:cNvSpPr>
          <p:nvPr/>
        </p:nvSpPr>
        <p:spPr bwMode="gray">
          <a:xfrm>
            <a:off x="2490788" y="4095749"/>
            <a:ext cx="5281612" cy="508000"/>
          </a:xfrm>
          <a:prstGeom prst="roundRect">
            <a:avLst>
              <a:gd name="adj" fmla="val 50000"/>
            </a:avLst>
          </a:prstGeom>
          <a:noFill/>
          <a:ln w="28575" algn="ctr">
            <a:solidFill>
              <a:schemeClr val="bg2"/>
            </a:solidFill>
            <a:round/>
            <a:headEnd/>
            <a:tailEnd/>
          </a:ln>
          <a:effectLst/>
          <a:extLst>
            <a:ext uri="{909E8E84-426E-40DD-AFC4-6F175D3DCCD1}">
              <a14:hiddenFill xmlns:a14="http://schemas.microsoft.com/office/drawing/2010/main">
                <a:gradFill rotWithShape="1">
                  <a:gsLst>
                    <a:gs pos="0">
                      <a:srgbClr val="FFFFFF"/>
                    </a:gs>
                    <a:gs pos="100000">
                      <a:schemeClr val="folHlink"/>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lgn="just"/>
            <a:r>
              <a:rPr lang="en-US" sz="2000" b="1" dirty="0" err="1" smtClean="0">
                <a:latin typeface="Times New Roman" pitchFamily="18" charset="0"/>
                <a:cs typeface="Times New Roman" pitchFamily="18" charset="0"/>
              </a:rPr>
              <a:t>Chương</a:t>
            </a:r>
            <a:r>
              <a:rPr lang="en-US" sz="2000" b="1" dirty="0" smtClean="0">
                <a:latin typeface="Times New Roman" pitchFamily="18" charset="0"/>
                <a:cs typeface="Times New Roman" pitchFamily="18" charset="0"/>
              </a:rPr>
              <a:t> </a:t>
            </a:r>
            <a:r>
              <a:rPr lang="en-US" sz="2000" b="1" dirty="0" err="1" smtClean="0">
                <a:latin typeface="Times New Roman" pitchFamily="18" charset="0"/>
                <a:cs typeface="Times New Roman" pitchFamily="18" charset="0"/>
              </a:rPr>
              <a:t>trình</a:t>
            </a:r>
            <a:r>
              <a:rPr lang="en-US" sz="2000" b="1" dirty="0" smtClean="0">
                <a:latin typeface="Times New Roman" pitchFamily="18" charset="0"/>
                <a:cs typeface="Times New Roman" pitchFamily="18" charset="0"/>
              </a:rPr>
              <a:t> DEMO</a:t>
            </a:r>
            <a:endParaRPr lang="en-US" sz="2000" b="1" dirty="0">
              <a:latin typeface="Times New Roman" pitchFamily="18" charset="0"/>
              <a:cs typeface="Times New Roman" pitchFamily="18" charset="0"/>
            </a:endParaRPr>
          </a:p>
        </p:txBody>
      </p:sp>
      <p:sp>
        <p:nvSpPr>
          <p:cNvPr id="56" name="AutoShape 45"/>
          <p:cNvSpPr>
            <a:spLocks noChangeArrowheads="1"/>
          </p:cNvSpPr>
          <p:nvPr/>
        </p:nvSpPr>
        <p:spPr bwMode="gray">
          <a:xfrm>
            <a:off x="2611438" y="3282949"/>
            <a:ext cx="5084762" cy="508000"/>
          </a:xfrm>
          <a:prstGeom prst="roundRect">
            <a:avLst>
              <a:gd name="adj" fmla="val 50000"/>
            </a:avLst>
          </a:prstGeom>
          <a:noFill/>
          <a:ln w="28575" algn="ctr">
            <a:solidFill>
              <a:schemeClr val="bg2"/>
            </a:solidFill>
            <a:round/>
            <a:headEnd/>
            <a:tailEnd/>
          </a:ln>
          <a:effectLst/>
          <a:extLst>
            <a:ext uri="{909E8E84-426E-40DD-AFC4-6F175D3DCCD1}">
              <a14:hiddenFill xmlns:a14="http://schemas.microsoft.com/office/drawing/2010/main">
                <a:gradFill rotWithShape="1">
                  <a:gsLst>
                    <a:gs pos="0">
                      <a:srgbClr val="FFFFFF"/>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lgn="just"/>
            <a:r>
              <a:rPr lang="en-US" sz="2000" b="1" smtClean="0">
                <a:latin typeface="Times New Roman" pitchFamily="18" charset="0"/>
                <a:cs typeface="Times New Roman" pitchFamily="18" charset="0"/>
              </a:rPr>
              <a:t>Xác định vật thể với mạng nơ ron tích chập</a:t>
            </a:r>
            <a:endParaRPr lang="en-US" sz="2000" b="1" dirty="0">
              <a:latin typeface="Times New Roman" pitchFamily="18" charset="0"/>
              <a:cs typeface="Times New Roman" pitchFamily="18" charset="0"/>
            </a:endParaRPr>
          </a:p>
        </p:txBody>
      </p:sp>
      <p:sp>
        <p:nvSpPr>
          <p:cNvPr id="57" name="AutoShape 46"/>
          <p:cNvSpPr>
            <a:spLocks noChangeArrowheads="1"/>
          </p:cNvSpPr>
          <p:nvPr/>
        </p:nvSpPr>
        <p:spPr bwMode="gray">
          <a:xfrm>
            <a:off x="2459038" y="2414586"/>
            <a:ext cx="4572000" cy="508000"/>
          </a:xfrm>
          <a:prstGeom prst="roundRect">
            <a:avLst>
              <a:gd name="adj" fmla="val 50000"/>
            </a:avLst>
          </a:prstGeom>
          <a:noFill/>
          <a:ln w="28575" algn="ctr">
            <a:solidFill>
              <a:schemeClr val="bg2"/>
            </a:solidFill>
            <a:round/>
            <a:headEnd/>
            <a:tailEnd/>
          </a:ln>
          <a:effectLst/>
          <a:extLst>
            <a:ext uri="{909E8E84-426E-40DD-AFC4-6F175D3DCCD1}">
              <a14:hiddenFill xmlns:a14="http://schemas.microsoft.com/office/drawing/2010/main">
                <a:gradFill rotWithShape="1">
                  <a:gsLst>
                    <a:gs pos="0">
                      <a:srgbClr val="FFFFFF"/>
                    </a:gs>
                    <a:gs pos="100000">
                      <a:schemeClr val="folHlink"/>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lgn="just"/>
            <a:r>
              <a:rPr lang="en-US" sz="2000" b="1" err="1" smtClean="0">
                <a:latin typeface="Times New Roman" pitchFamily="18" charset="0"/>
                <a:cs typeface="Times New Roman" pitchFamily="18" charset="0"/>
              </a:rPr>
              <a:t>Tổng</a:t>
            </a:r>
            <a:r>
              <a:rPr lang="en-US" sz="2000" b="1" smtClean="0">
                <a:latin typeface="Times New Roman" pitchFamily="18" charset="0"/>
                <a:cs typeface="Times New Roman" pitchFamily="18" charset="0"/>
              </a:rPr>
              <a:t> </a:t>
            </a:r>
            <a:r>
              <a:rPr lang="en-US" sz="2000" b="1" smtClean="0">
                <a:latin typeface="Times New Roman" pitchFamily="18" charset="0"/>
                <a:cs typeface="Times New Roman" pitchFamily="18" charset="0"/>
              </a:rPr>
              <a:t>quan về mạng nơ ron tích chập </a:t>
            </a:r>
            <a:endParaRPr lang="en-US" sz="2000" b="1" dirty="0">
              <a:latin typeface="Times New Roman" pitchFamily="18" charset="0"/>
              <a:cs typeface="Times New Roman" pitchFamily="18" charset="0"/>
            </a:endParaRPr>
          </a:p>
        </p:txBody>
      </p:sp>
      <p:sp>
        <p:nvSpPr>
          <p:cNvPr id="58" name="AutoShape 47"/>
          <p:cNvSpPr>
            <a:spLocks noChangeArrowheads="1"/>
          </p:cNvSpPr>
          <p:nvPr/>
        </p:nvSpPr>
        <p:spPr bwMode="gray">
          <a:xfrm>
            <a:off x="1938338" y="1644649"/>
            <a:ext cx="4419600" cy="508000"/>
          </a:xfrm>
          <a:prstGeom prst="roundRect">
            <a:avLst>
              <a:gd name="adj" fmla="val 50000"/>
            </a:avLst>
          </a:prstGeom>
          <a:noFill/>
          <a:ln w="28575" algn="ctr">
            <a:solidFill>
              <a:schemeClr val="bg2"/>
            </a:solidFill>
            <a:round/>
            <a:headEnd/>
            <a:tailEnd/>
          </a:ln>
          <a:effectLst/>
          <a:extLst>
            <a:ext uri="{909E8E84-426E-40DD-AFC4-6F175D3DCCD1}">
              <a14:hiddenFill xmlns:a14="http://schemas.microsoft.com/office/drawing/2010/main">
                <a:gradFill rotWithShape="1">
                  <a:gsLst>
                    <a:gs pos="0">
                      <a:srgbClr val="FFFFFF"/>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lgn="just"/>
            <a:r>
              <a:rPr lang="en-US" sz="2000" b="1" dirty="0" err="1" smtClean="0">
                <a:latin typeface="Times New Roman" pitchFamily="18" charset="0"/>
                <a:cs typeface="Times New Roman" pitchFamily="18" charset="0"/>
              </a:rPr>
              <a:t>Đặt</a:t>
            </a:r>
            <a:r>
              <a:rPr lang="en-US" sz="2000" b="1" dirty="0" smtClean="0">
                <a:latin typeface="Times New Roman" pitchFamily="18" charset="0"/>
                <a:cs typeface="Times New Roman" pitchFamily="18" charset="0"/>
              </a:rPr>
              <a:t> </a:t>
            </a:r>
            <a:r>
              <a:rPr lang="en-US" sz="2000" b="1" dirty="0" err="1" smtClean="0">
                <a:latin typeface="Times New Roman" pitchFamily="18" charset="0"/>
                <a:cs typeface="Times New Roman" pitchFamily="18" charset="0"/>
              </a:rPr>
              <a:t>vấn</a:t>
            </a:r>
            <a:r>
              <a:rPr lang="en-US" sz="2000" b="1" dirty="0" smtClean="0">
                <a:latin typeface="Times New Roman" pitchFamily="18" charset="0"/>
                <a:cs typeface="Times New Roman" pitchFamily="18" charset="0"/>
              </a:rPr>
              <a:t> </a:t>
            </a:r>
            <a:r>
              <a:rPr lang="en-US" sz="2000" b="1" dirty="0" err="1" smtClean="0">
                <a:latin typeface="Times New Roman" pitchFamily="18" charset="0"/>
                <a:cs typeface="Times New Roman" pitchFamily="18" charset="0"/>
              </a:rPr>
              <a:t>đề</a:t>
            </a:r>
            <a:endParaRPr lang="en-US" sz="2000" b="1" dirty="0">
              <a:latin typeface="Times New Roman" pitchFamily="18" charset="0"/>
              <a:cs typeface="Times New Roman" pitchFamily="18" charset="0"/>
            </a:endParaRPr>
          </a:p>
        </p:txBody>
      </p:sp>
      <p:grpSp>
        <p:nvGrpSpPr>
          <p:cNvPr id="59" name="Group 48"/>
          <p:cNvGrpSpPr>
            <a:grpSpLocks/>
          </p:cNvGrpSpPr>
          <p:nvPr/>
        </p:nvGrpSpPr>
        <p:grpSpPr bwMode="auto">
          <a:xfrm>
            <a:off x="1620838" y="1733549"/>
            <a:ext cx="381000" cy="381000"/>
            <a:chOff x="2078" y="1680"/>
            <a:chExt cx="1615" cy="1615"/>
          </a:xfrm>
        </p:grpSpPr>
        <p:sp>
          <p:nvSpPr>
            <p:cNvPr id="60" name="Oval 49"/>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a:noFill/>
            </a:ln>
            <a:effectLst/>
            <a:extLst>
              <a:ext uri="{91240B29-F687-4F45-9708-019B960494DF}">
                <a14:hiddenLine xmlns:a14="http://schemas.microsoft.com/office/drawing/2010/main" w="57150" algn="ctr">
                  <a:solidFill>
                    <a:schemeClr val="bg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1" hangingPunct="1"/>
              <a:endParaRPr lang="en-US"/>
            </a:p>
          </p:txBody>
        </p:sp>
        <p:sp>
          <p:nvSpPr>
            <p:cNvPr id="61" name="Oval 50"/>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1" hangingPunct="1"/>
              <a:endParaRPr lang="en-US"/>
            </a:p>
          </p:txBody>
        </p:sp>
        <p:sp>
          <p:nvSpPr>
            <p:cNvPr id="62" name="Oval 51"/>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eaLnBrk="1" hangingPunct="1">
                <a:defRPr/>
              </a:pPr>
              <a:endParaRPr lang="en-US">
                <a:latin typeface="Arial" panose="020B0604020202020204" pitchFamily="34" charset="0"/>
              </a:endParaRPr>
            </a:p>
          </p:txBody>
        </p:sp>
        <p:sp>
          <p:nvSpPr>
            <p:cNvPr id="63" name="Oval 52"/>
            <p:cNvSpPr>
              <a:spLocks noChangeArrowheads="1"/>
            </p:cNvSpPr>
            <p:nvPr/>
          </p:nvSpPr>
          <p:spPr bwMode="gray">
            <a:xfrm>
              <a:off x="2254" y="1856"/>
              <a:ext cx="1262" cy="1264"/>
            </a:xfrm>
            <a:prstGeom prst="ellipse">
              <a:avLst/>
            </a:prstGeom>
            <a:gradFill rotWithShape="1">
              <a:gsLst>
                <a:gs pos="0">
                  <a:srgbClr val="000000"/>
                </a:gs>
                <a:gs pos="100000">
                  <a:srgbClr val="FFCC00"/>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eaLnBrk="1" hangingPunct="1"/>
              <a:endParaRPr lang="en-US"/>
            </a:p>
          </p:txBody>
        </p:sp>
        <p:sp>
          <p:nvSpPr>
            <p:cNvPr id="64" name="Oval 53"/>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eaLnBrk="1" hangingPunct="1">
                <a:defRPr/>
              </a:pPr>
              <a:endParaRPr lang="en-US">
                <a:latin typeface="Arial" panose="020B0604020202020204" pitchFamily="34" charset="0"/>
              </a:endParaRPr>
            </a:p>
          </p:txBody>
        </p:sp>
        <p:sp>
          <p:nvSpPr>
            <p:cNvPr id="65" name="Oval 54"/>
            <p:cNvSpPr>
              <a:spLocks noChangeArrowheads="1"/>
            </p:cNvSpPr>
            <p:nvPr/>
          </p:nvSpPr>
          <p:spPr bwMode="gray">
            <a:xfrm>
              <a:off x="2337" y="1939"/>
              <a:ext cx="1096" cy="1098"/>
            </a:xfrm>
            <a:prstGeom prst="ellipse">
              <a:avLst/>
            </a:prstGeom>
            <a:gradFill rotWithShape="1">
              <a:gsLst>
                <a:gs pos="0">
                  <a:srgbClr val="FFCC00"/>
                </a:gs>
                <a:gs pos="100000">
                  <a:srgbClr val="7C6300"/>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eaLnBrk="1" hangingPunct="1"/>
              <a:endParaRPr lang="en-US"/>
            </a:p>
          </p:txBody>
        </p:sp>
      </p:grpSp>
      <p:grpSp>
        <p:nvGrpSpPr>
          <p:cNvPr id="66" name="Group 55"/>
          <p:cNvGrpSpPr>
            <a:grpSpLocks/>
          </p:cNvGrpSpPr>
          <p:nvPr/>
        </p:nvGrpSpPr>
        <p:grpSpPr bwMode="auto">
          <a:xfrm>
            <a:off x="2154238" y="2520949"/>
            <a:ext cx="381000" cy="381000"/>
            <a:chOff x="2078" y="1680"/>
            <a:chExt cx="1615" cy="1615"/>
          </a:xfrm>
        </p:grpSpPr>
        <p:sp>
          <p:nvSpPr>
            <p:cNvPr id="67" name="Oval 56"/>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a:noFill/>
            </a:ln>
            <a:effectLst/>
            <a:extLst>
              <a:ext uri="{91240B29-F687-4F45-9708-019B960494DF}">
                <a14:hiddenLine xmlns:a14="http://schemas.microsoft.com/office/drawing/2010/main" w="57150" algn="ctr">
                  <a:solidFill>
                    <a:schemeClr val="bg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1" hangingPunct="1"/>
              <a:endParaRPr lang="en-US"/>
            </a:p>
          </p:txBody>
        </p:sp>
        <p:sp>
          <p:nvSpPr>
            <p:cNvPr id="68" name="Oval 57"/>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1" hangingPunct="1"/>
              <a:endParaRPr lang="en-US"/>
            </a:p>
          </p:txBody>
        </p:sp>
        <p:sp>
          <p:nvSpPr>
            <p:cNvPr id="69" name="Oval 58"/>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eaLnBrk="1" hangingPunct="1">
                <a:defRPr/>
              </a:pPr>
              <a:endParaRPr lang="en-US">
                <a:latin typeface="Arial" panose="020B0604020202020204" pitchFamily="34" charset="0"/>
              </a:endParaRPr>
            </a:p>
          </p:txBody>
        </p:sp>
        <p:sp>
          <p:nvSpPr>
            <p:cNvPr id="70" name="Oval 59"/>
            <p:cNvSpPr>
              <a:spLocks noChangeArrowheads="1"/>
            </p:cNvSpPr>
            <p:nvPr/>
          </p:nvSpPr>
          <p:spPr bwMode="gray">
            <a:xfrm>
              <a:off x="2254" y="1856"/>
              <a:ext cx="1262" cy="1264"/>
            </a:xfrm>
            <a:prstGeom prst="ellipse">
              <a:avLst/>
            </a:prstGeom>
            <a:gradFill rotWithShape="1">
              <a:gsLst>
                <a:gs pos="0">
                  <a:srgbClr val="000000"/>
                </a:gs>
                <a:gs pos="100000">
                  <a:srgbClr val="48BE67"/>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eaLnBrk="1" hangingPunct="1"/>
              <a:endParaRPr lang="en-US"/>
            </a:p>
          </p:txBody>
        </p:sp>
        <p:sp>
          <p:nvSpPr>
            <p:cNvPr id="71" name="Oval 60"/>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eaLnBrk="1" hangingPunct="1">
                <a:defRPr/>
              </a:pPr>
              <a:endParaRPr lang="en-US">
                <a:latin typeface="Arial" panose="020B0604020202020204" pitchFamily="34" charset="0"/>
              </a:endParaRPr>
            </a:p>
          </p:txBody>
        </p:sp>
        <p:sp>
          <p:nvSpPr>
            <p:cNvPr id="72" name="Oval 61"/>
            <p:cNvSpPr>
              <a:spLocks noChangeArrowheads="1"/>
            </p:cNvSpPr>
            <p:nvPr/>
          </p:nvSpPr>
          <p:spPr bwMode="gray">
            <a:xfrm>
              <a:off x="2337" y="1939"/>
              <a:ext cx="1096" cy="1098"/>
            </a:xfrm>
            <a:prstGeom prst="ellipse">
              <a:avLst/>
            </a:prstGeom>
            <a:gradFill rotWithShape="1">
              <a:gsLst>
                <a:gs pos="0">
                  <a:srgbClr val="48BE67"/>
                </a:gs>
                <a:gs pos="100000">
                  <a:srgbClr val="235C32"/>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eaLnBrk="1" hangingPunct="1"/>
              <a:endParaRPr lang="en-US"/>
            </a:p>
          </p:txBody>
        </p:sp>
      </p:grpSp>
      <p:grpSp>
        <p:nvGrpSpPr>
          <p:cNvPr id="73" name="Group 62"/>
          <p:cNvGrpSpPr>
            <a:grpSpLocks/>
          </p:cNvGrpSpPr>
          <p:nvPr/>
        </p:nvGrpSpPr>
        <p:grpSpPr bwMode="auto">
          <a:xfrm>
            <a:off x="2306638" y="3359149"/>
            <a:ext cx="381000" cy="381000"/>
            <a:chOff x="2078" y="1680"/>
            <a:chExt cx="1615" cy="1615"/>
          </a:xfrm>
        </p:grpSpPr>
        <p:sp>
          <p:nvSpPr>
            <p:cNvPr id="74" name="Oval 63"/>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a:noFill/>
            </a:ln>
            <a:effectLst/>
            <a:extLst>
              <a:ext uri="{91240B29-F687-4F45-9708-019B960494DF}">
                <a14:hiddenLine xmlns:a14="http://schemas.microsoft.com/office/drawing/2010/main" w="57150" algn="ctr">
                  <a:solidFill>
                    <a:schemeClr val="bg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1" hangingPunct="1"/>
              <a:endParaRPr lang="en-US"/>
            </a:p>
          </p:txBody>
        </p:sp>
        <p:sp>
          <p:nvSpPr>
            <p:cNvPr id="75" name="Oval 64"/>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1" hangingPunct="1"/>
              <a:endParaRPr lang="en-US"/>
            </a:p>
          </p:txBody>
        </p:sp>
        <p:sp>
          <p:nvSpPr>
            <p:cNvPr id="76" name="Oval 65"/>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eaLnBrk="1" hangingPunct="1">
                <a:defRPr/>
              </a:pPr>
              <a:endParaRPr lang="en-US">
                <a:latin typeface="Arial" panose="020B0604020202020204" pitchFamily="34" charset="0"/>
              </a:endParaRPr>
            </a:p>
          </p:txBody>
        </p:sp>
        <p:sp>
          <p:nvSpPr>
            <p:cNvPr id="77" name="Oval 66"/>
            <p:cNvSpPr>
              <a:spLocks noChangeArrowheads="1"/>
            </p:cNvSpPr>
            <p:nvPr/>
          </p:nvSpPr>
          <p:spPr bwMode="gray">
            <a:xfrm>
              <a:off x="2254" y="1856"/>
              <a:ext cx="1262" cy="1264"/>
            </a:xfrm>
            <a:prstGeom prst="ellipse">
              <a:avLst/>
            </a:prstGeom>
            <a:gradFill rotWithShape="1">
              <a:gsLst>
                <a:gs pos="0">
                  <a:srgbClr val="21B3E1"/>
                </a:gs>
                <a:gs pos="100000">
                  <a:srgbClr val="0F5368"/>
                </a:gs>
              </a:gsLst>
              <a:lin ang="54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eaLnBrk="1" hangingPunct="1"/>
              <a:endParaRPr lang="en-US"/>
            </a:p>
          </p:txBody>
        </p:sp>
        <p:sp>
          <p:nvSpPr>
            <p:cNvPr id="78" name="Oval 67"/>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eaLnBrk="1" hangingPunct="1">
                <a:defRPr/>
              </a:pPr>
              <a:endParaRPr lang="en-US">
                <a:latin typeface="Arial" panose="020B0604020202020204" pitchFamily="34" charset="0"/>
              </a:endParaRPr>
            </a:p>
          </p:txBody>
        </p:sp>
        <p:sp>
          <p:nvSpPr>
            <p:cNvPr id="79" name="Oval 68"/>
            <p:cNvSpPr>
              <a:spLocks noChangeArrowheads="1"/>
            </p:cNvSpPr>
            <p:nvPr/>
          </p:nvSpPr>
          <p:spPr bwMode="gray">
            <a:xfrm>
              <a:off x="2337" y="1939"/>
              <a:ext cx="1096" cy="1098"/>
            </a:xfrm>
            <a:prstGeom prst="ellipse">
              <a:avLst/>
            </a:prstGeom>
            <a:gradFill rotWithShape="1">
              <a:gsLst>
                <a:gs pos="0">
                  <a:srgbClr val="21B3E1"/>
                </a:gs>
                <a:gs pos="100000">
                  <a:srgbClr val="10576D"/>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eaLnBrk="1" hangingPunct="1"/>
              <a:endParaRPr lang="en-US"/>
            </a:p>
          </p:txBody>
        </p:sp>
      </p:grpSp>
      <p:grpSp>
        <p:nvGrpSpPr>
          <p:cNvPr id="80" name="Group 69"/>
          <p:cNvGrpSpPr>
            <a:grpSpLocks/>
          </p:cNvGrpSpPr>
          <p:nvPr/>
        </p:nvGrpSpPr>
        <p:grpSpPr bwMode="auto">
          <a:xfrm>
            <a:off x="2154238" y="4197349"/>
            <a:ext cx="381000" cy="381000"/>
            <a:chOff x="2078" y="1680"/>
            <a:chExt cx="1615" cy="1615"/>
          </a:xfrm>
        </p:grpSpPr>
        <p:sp>
          <p:nvSpPr>
            <p:cNvPr id="81" name="Oval 70"/>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a:noFill/>
            </a:ln>
            <a:effectLst/>
            <a:extLst>
              <a:ext uri="{91240B29-F687-4F45-9708-019B960494DF}">
                <a14:hiddenLine xmlns:a14="http://schemas.microsoft.com/office/drawing/2010/main" w="57150" algn="ctr">
                  <a:solidFill>
                    <a:schemeClr val="bg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1" hangingPunct="1"/>
              <a:endParaRPr lang="en-US"/>
            </a:p>
          </p:txBody>
        </p:sp>
        <p:sp>
          <p:nvSpPr>
            <p:cNvPr id="82" name="Oval 71"/>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1" hangingPunct="1"/>
              <a:endParaRPr lang="en-US"/>
            </a:p>
          </p:txBody>
        </p:sp>
        <p:sp>
          <p:nvSpPr>
            <p:cNvPr id="83" name="Oval 72"/>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eaLnBrk="1" hangingPunct="1">
                <a:defRPr/>
              </a:pPr>
              <a:endParaRPr lang="en-US">
                <a:latin typeface="Arial" panose="020B0604020202020204" pitchFamily="34" charset="0"/>
              </a:endParaRPr>
            </a:p>
          </p:txBody>
        </p:sp>
        <p:sp>
          <p:nvSpPr>
            <p:cNvPr id="84" name="Oval 73"/>
            <p:cNvSpPr>
              <a:spLocks noChangeArrowheads="1"/>
            </p:cNvSpPr>
            <p:nvPr/>
          </p:nvSpPr>
          <p:spPr bwMode="gray">
            <a:xfrm>
              <a:off x="2254" y="1856"/>
              <a:ext cx="1262" cy="1264"/>
            </a:xfrm>
            <a:prstGeom prst="ellipse">
              <a:avLst/>
            </a:prstGeom>
            <a:gradFill rotWithShape="1">
              <a:gsLst>
                <a:gs pos="0">
                  <a:srgbClr val="000000"/>
                </a:gs>
                <a:gs pos="100000">
                  <a:srgbClr val="8D67E1"/>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eaLnBrk="1" hangingPunct="1"/>
              <a:endParaRPr lang="en-US"/>
            </a:p>
          </p:txBody>
        </p:sp>
        <p:sp>
          <p:nvSpPr>
            <p:cNvPr id="85" name="Oval 74"/>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eaLnBrk="1" hangingPunct="1">
                <a:defRPr/>
              </a:pPr>
              <a:endParaRPr lang="en-US">
                <a:latin typeface="Arial" panose="020B0604020202020204" pitchFamily="34" charset="0"/>
              </a:endParaRPr>
            </a:p>
          </p:txBody>
        </p:sp>
        <p:sp>
          <p:nvSpPr>
            <p:cNvPr id="86" name="Oval 75"/>
            <p:cNvSpPr>
              <a:spLocks noChangeArrowheads="1"/>
            </p:cNvSpPr>
            <p:nvPr/>
          </p:nvSpPr>
          <p:spPr bwMode="gray">
            <a:xfrm>
              <a:off x="2337" y="1939"/>
              <a:ext cx="1096" cy="1098"/>
            </a:xfrm>
            <a:prstGeom prst="ellipse">
              <a:avLst/>
            </a:prstGeom>
            <a:gradFill rotWithShape="1">
              <a:gsLst>
                <a:gs pos="0">
                  <a:srgbClr val="8D67E1"/>
                </a:gs>
                <a:gs pos="100000">
                  <a:srgbClr val="45326D"/>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eaLnBrk="1" hangingPunct="1"/>
              <a:endParaRPr lang="en-US"/>
            </a:p>
          </p:txBody>
        </p:sp>
      </p:grpSp>
      <p:grpSp>
        <p:nvGrpSpPr>
          <p:cNvPr id="87" name="Group 76"/>
          <p:cNvGrpSpPr>
            <a:grpSpLocks/>
          </p:cNvGrpSpPr>
          <p:nvPr/>
        </p:nvGrpSpPr>
        <p:grpSpPr bwMode="auto">
          <a:xfrm>
            <a:off x="1697038" y="4972049"/>
            <a:ext cx="355600" cy="381000"/>
            <a:chOff x="2078" y="1680"/>
            <a:chExt cx="1615" cy="1615"/>
          </a:xfrm>
        </p:grpSpPr>
        <p:sp>
          <p:nvSpPr>
            <p:cNvPr id="88" name="Oval 77"/>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a:noFill/>
            </a:ln>
            <a:effectLst/>
            <a:extLst>
              <a:ext uri="{91240B29-F687-4F45-9708-019B960494DF}">
                <a14:hiddenLine xmlns:a14="http://schemas.microsoft.com/office/drawing/2010/main" w="57150" algn="ctr">
                  <a:solidFill>
                    <a:schemeClr val="bg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1" hangingPunct="1"/>
              <a:endParaRPr lang="en-US"/>
            </a:p>
          </p:txBody>
        </p:sp>
        <p:sp>
          <p:nvSpPr>
            <p:cNvPr id="89" name="Oval 78"/>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1" hangingPunct="1"/>
              <a:endParaRPr lang="en-US"/>
            </a:p>
          </p:txBody>
        </p:sp>
        <p:sp>
          <p:nvSpPr>
            <p:cNvPr id="90" name="Oval 79"/>
            <p:cNvSpPr>
              <a:spLocks noChangeArrowheads="1"/>
            </p:cNvSpPr>
            <p:nvPr/>
          </p:nvSpPr>
          <p:spPr bwMode="gray">
            <a:xfrm>
              <a:off x="2251" y="1855"/>
              <a:ext cx="1262"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eaLnBrk="1" hangingPunct="1">
                <a:defRPr/>
              </a:pPr>
              <a:endParaRPr lang="en-US">
                <a:latin typeface="Arial" panose="020B0604020202020204" pitchFamily="34" charset="0"/>
              </a:endParaRPr>
            </a:p>
          </p:txBody>
        </p:sp>
        <p:sp>
          <p:nvSpPr>
            <p:cNvPr id="91" name="Oval 80"/>
            <p:cNvSpPr>
              <a:spLocks noChangeArrowheads="1"/>
            </p:cNvSpPr>
            <p:nvPr/>
          </p:nvSpPr>
          <p:spPr bwMode="gray">
            <a:xfrm>
              <a:off x="2254" y="1856"/>
              <a:ext cx="1262" cy="1264"/>
            </a:xfrm>
            <a:prstGeom prst="ellipse">
              <a:avLst/>
            </a:prstGeom>
            <a:gradFill rotWithShape="1">
              <a:gsLst>
                <a:gs pos="0">
                  <a:srgbClr val="000000"/>
                </a:gs>
                <a:gs pos="100000">
                  <a:srgbClr val="E35E23"/>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eaLnBrk="1" hangingPunct="1"/>
              <a:endParaRPr lang="en-US"/>
            </a:p>
          </p:txBody>
        </p:sp>
        <p:sp>
          <p:nvSpPr>
            <p:cNvPr id="92" name="Oval 81"/>
            <p:cNvSpPr>
              <a:spLocks noChangeArrowheads="1"/>
            </p:cNvSpPr>
            <p:nvPr/>
          </p:nvSpPr>
          <p:spPr bwMode="gray">
            <a:xfrm>
              <a:off x="2338" y="1936"/>
              <a:ext cx="1096"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eaLnBrk="1" hangingPunct="1">
                <a:defRPr/>
              </a:pPr>
              <a:endParaRPr lang="en-US">
                <a:latin typeface="Arial" panose="020B0604020202020204" pitchFamily="34" charset="0"/>
              </a:endParaRPr>
            </a:p>
          </p:txBody>
        </p:sp>
        <p:sp>
          <p:nvSpPr>
            <p:cNvPr id="93" name="Oval 82"/>
            <p:cNvSpPr>
              <a:spLocks noChangeArrowheads="1"/>
            </p:cNvSpPr>
            <p:nvPr/>
          </p:nvSpPr>
          <p:spPr bwMode="gray">
            <a:xfrm>
              <a:off x="2337" y="1939"/>
              <a:ext cx="1096" cy="1098"/>
            </a:xfrm>
            <a:prstGeom prst="ellipse">
              <a:avLst/>
            </a:prstGeom>
            <a:gradFill rotWithShape="1">
              <a:gsLst>
                <a:gs pos="0">
                  <a:srgbClr val="E35E23"/>
                </a:gs>
                <a:gs pos="100000">
                  <a:srgbClr val="6E2E11"/>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eaLnBrk="1" hangingPunct="1"/>
              <a:endParaRPr lang="en-US"/>
            </a:p>
          </p:txBody>
        </p:sp>
      </p:grpSp>
    </p:spTree>
    <p:extLst>
      <p:ext uri="{BB962C8B-B14F-4D97-AF65-F5344CB8AC3E}">
        <p14:creationId xmlns:p14="http://schemas.microsoft.com/office/powerpoint/2010/main" val="3167738589"/>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86620" y="407313"/>
            <a:ext cx="1838965" cy="446276"/>
          </a:xfrm>
          <a:prstGeom prst="rect">
            <a:avLst/>
          </a:prstGeom>
          <a:noFill/>
        </p:spPr>
        <p:txBody>
          <a:bodyPr wrap="none" rtlCol="0">
            <a:spAutoFit/>
          </a:bodyPr>
          <a:lstStyle/>
          <a:p>
            <a:r>
              <a:rPr lang="en-US" sz="2300" b="1" dirty="0" smtClean="0">
                <a:solidFill>
                  <a:srgbClr val="FF0000"/>
                </a:solidFill>
                <a:latin typeface="Times New Roman" pitchFamily="18" charset="0"/>
                <a:cs typeface="Times New Roman" pitchFamily="18" charset="0"/>
              </a:rPr>
              <a:t>1. </a:t>
            </a:r>
            <a:r>
              <a:rPr lang="en-US" sz="2300" b="1" dirty="0" err="1" smtClean="0">
                <a:solidFill>
                  <a:srgbClr val="FF0000"/>
                </a:solidFill>
                <a:latin typeface="Times New Roman" pitchFamily="18" charset="0"/>
                <a:cs typeface="Times New Roman" pitchFamily="18" charset="0"/>
              </a:rPr>
              <a:t>Đặt</a:t>
            </a:r>
            <a:r>
              <a:rPr lang="en-US" sz="2300" b="1" dirty="0" smtClean="0">
                <a:solidFill>
                  <a:srgbClr val="FF0000"/>
                </a:solidFill>
                <a:latin typeface="Times New Roman" pitchFamily="18" charset="0"/>
                <a:cs typeface="Times New Roman" pitchFamily="18" charset="0"/>
              </a:rPr>
              <a:t> </a:t>
            </a:r>
            <a:r>
              <a:rPr lang="en-US" sz="2300" b="1" dirty="0" err="1" smtClean="0">
                <a:solidFill>
                  <a:srgbClr val="FF0000"/>
                </a:solidFill>
                <a:latin typeface="Times New Roman" pitchFamily="18" charset="0"/>
                <a:cs typeface="Times New Roman" pitchFamily="18" charset="0"/>
              </a:rPr>
              <a:t>vấn</a:t>
            </a:r>
            <a:r>
              <a:rPr lang="en-US" sz="2300" b="1" dirty="0" smtClean="0">
                <a:solidFill>
                  <a:srgbClr val="FF0000"/>
                </a:solidFill>
                <a:latin typeface="Times New Roman" pitchFamily="18" charset="0"/>
                <a:cs typeface="Times New Roman" pitchFamily="18" charset="0"/>
              </a:rPr>
              <a:t> </a:t>
            </a:r>
            <a:r>
              <a:rPr lang="en-US" sz="2300" b="1" dirty="0" err="1" smtClean="0">
                <a:solidFill>
                  <a:srgbClr val="FF0000"/>
                </a:solidFill>
                <a:latin typeface="Times New Roman" pitchFamily="18" charset="0"/>
                <a:cs typeface="Times New Roman" pitchFamily="18" charset="0"/>
              </a:rPr>
              <a:t>đề</a:t>
            </a:r>
            <a:endParaRPr lang="en-US" sz="2300" b="1" dirty="0">
              <a:solidFill>
                <a:srgbClr val="FF0000"/>
              </a:solidFill>
              <a:latin typeface="Times New Roman" pitchFamily="18" charset="0"/>
              <a:cs typeface="Times New Roman" pitchFamily="18" charset="0"/>
            </a:endParaRPr>
          </a:p>
        </p:txBody>
      </p:sp>
      <p:sp>
        <p:nvSpPr>
          <p:cNvPr id="12" name="Oval 11"/>
          <p:cNvSpPr/>
          <p:nvPr/>
        </p:nvSpPr>
        <p:spPr>
          <a:xfrm>
            <a:off x="5769192" y="311173"/>
            <a:ext cx="2743200" cy="125730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00" smtClean="0">
                <a:solidFill>
                  <a:schemeClr val="tx1"/>
                </a:solidFill>
                <a:latin typeface="Times New Roman" pitchFamily="18" charset="0"/>
                <a:cs typeface="Times New Roman" pitchFamily="18" charset="0"/>
              </a:rPr>
              <a:t>Dữ liệu ngày càng phức tạp</a:t>
            </a:r>
            <a:endParaRPr lang="en-US" sz="2100" dirty="0">
              <a:solidFill>
                <a:schemeClr val="tx1"/>
              </a:solidFill>
              <a:latin typeface="Times New Roman" pitchFamily="18" charset="0"/>
              <a:cs typeface="Times New Roman" pitchFamily="18" charset="0"/>
            </a:endParaRPr>
          </a:p>
        </p:txBody>
      </p:sp>
      <p:cxnSp>
        <p:nvCxnSpPr>
          <p:cNvPr id="16" name="Straight Arrow Connector 15"/>
          <p:cNvCxnSpPr/>
          <p:nvPr/>
        </p:nvCxnSpPr>
        <p:spPr>
          <a:xfrm flipH="1">
            <a:off x="5029200" y="1097749"/>
            <a:ext cx="739992" cy="627632"/>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pic>
        <p:nvPicPr>
          <p:cNvPr id="1032" name="Picture 8" descr="5 Giao thức truyền tải dữ liệu trong Internet of Things - TAPI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6692" y="2209800"/>
            <a:ext cx="4762500" cy="3152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2353296"/>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86620" y="407313"/>
            <a:ext cx="4758610" cy="446276"/>
          </a:xfrm>
          <a:prstGeom prst="rect">
            <a:avLst/>
          </a:prstGeom>
          <a:noFill/>
        </p:spPr>
        <p:txBody>
          <a:bodyPr wrap="none" rtlCol="0">
            <a:spAutoFit/>
          </a:bodyPr>
          <a:lstStyle/>
          <a:p>
            <a:r>
              <a:rPr lang="en-US" sz="2300" b="1" dirty="0" smtClean="0">
                <a:solidFill>
                  <a:srgbClr val="FF0000"/>
                </a:solidFill>
                <a:latin typeface="Times New Roman" pitchFamily="18" charset="0"/>
                <a:cs typeface="Times New Roman" pitchFamily="18" charset="0"/>
              </a:rPr>
              <a:t>2. </a:t>
            </a:r>
            <a:r>
              <a:rPr lang="en-US" sz="2300" b="1" dirty="0" err="1" smtClean="0">
                <a:solidFill>
                  <a:srgbClr val="FF0000"/>
                </a:solidFill>
                <a:latin typeface="Times New Roman" pitchFamily="18" charset="0"/>
                <a:cs typeface="Times New Roman" pitchFamily="18" charset="0"/>
              </a:rPr>
              <a:t>Tổng</a:t>
            </a:r>
            <a:r>
              <a:rPr lang="en-US" sz="2300" b="1" dirty="0" smtClean="0">
                <a:solidFill>
                  <a:srgbClr val="FF0000"/>
                </a:solidFill>
                <a:latin typeface="Times New Roman" pitchFamily="18" charset="0"/>
                <a:cs typeface="Times New Roman" pitchFamily="18" charset="0"/>
              </a:rPr>
              <a:t> </a:t>
            </a:r>
            <a:r>
              <a:rPr lang="en-US" sz="2300" b="1" err="1" smtClean="0">
                <a:solidFill>
                  <a:srgbClr val="FF0000"/>
                </a:solidFill>
                <a:latin typeface="Times New Roman" pitchFamily="18" charset="0"/>
                <a:cs typeface="Times New Roman" pitchFamily="18" charset="0"/>
              </a:rPr>
              <a:t>quan</a:t>
            </a:r>
            <a:r>
              <a:rPr lang="en-US" sz="2300" b="1" smtClean="0">
                <a:solidFill>
                  <a:srgbClr val="FF0000"/>
                </a:solidFill>
                <a:latin typeface="Times New Roman" pitchFamily="18" charset="0"/>
                <a:cs typeface="Times New Roman" pitchFamily="18" charset="0"/>
              </a:rPr>
              <a:t> </a:t>
            </a:r>
            <a:r>
              <a:rPr lang="en-US" sz="2300" b="1" smtClean="0">
                <a:solidFill>
                  <a:srgbClr val="FF0000"/>
                </a:solidFill>
                <a:latin typeface="Times New Roman" pitchFamily="18" charset="0"/>
                <a:cs typeface="Times New Roman" pitchFamily="18" charset="0"/>
              </a:rPr>
              <a:t>mạng nơ ron tích chập</a:t>
            </a:r>
            <a:endParaRPr lang="en-US" sz="2300" b="1" dirty="0">
              <a:solidFill>
                <a:srgbClr val="FF0000"/>
              </a:solidFill>
              <a:latin typeface="Times New Roman" pitchFamily="18" charset="0"/>
              <a:cs typeface="Times New Roman" pitchFamily="18" charset="0"/>
            </a:endParaRPr>
          </a:p>
        </p:txBody>
      </p:sp>
      <p:sp>
        <p:nvSpPr>
          <p:cNvPr id="5" name="TextBox 4"/>
          <p:cNvSpPr txBox="1"/>
          <p:nvPr/>
        </p:nvSpPr>
        <p:spPr>
          <a:xfrm>
            <a:off x="276961" y="877910"/>
            <a:ext cx="4089581" cy="430887"/>
          </a:xfrm>
          <a:prstGeom prst="rect">
            <a:avLst/>
          </a:prstGeom>
          <a:noFill/>
        </p:spPr>
        <p:txBody>
          <a:bodyPr wrap="none" rtlCol="0">
            <a:spAutoFit/>
          </a:bodyPr>
          <a:lstStyle/>
          <a:p>
            <a:r>
              <a:rPr lang="en-US" sz="2200" b="1" i="1" smtClean="0">
                <a:latin typeface="Times New Roman" pitchFamily="18" charset="0"/>
                <a:cs typeface="Times New Roman" pitchFamily="18" charset="0"/>
              </a:rPr>
              <a:t>2.1 </a:t>
            </a:r>
            <a:r>
              <a:rPr lang="en-US" sz="2200" b="1" i="1" smtClean="0">
                <a:latin typeface="Times New Roman" pitchFamily="18" charset="0"/>
                <a:cs typeface="Times New Roman" pitchFamily="18" charset="0"/>
              </a:rPr>
              <a:t>Mạng nơ ron tích chập là gì</a:t>
            </a:r>
            <a:r>
              <a:rPr lang="en-US" sz="2200" b="1" i="1" smtClean="0">
                <a:latin typeface="Times New Roman" pitchFamily="18" charset="0"/>
                <a:cs typeface="Times New Roman" pitchFamily="18" charset="0"/>
              </a:rPr>
              <a:t> </a:t>
            </a:r>
            <a:r>
              <a:rPr lang="en-US" sz="2200" b="1" i="1" dirty="0" smtClean="0">
                <a:latin typeface="Times New Roman" pitchFamily="18" charset="0"/>
                <a:cs typeface="Times New Roman" pitchFamily="18" charset="0"/>
              </a:rPr>
              <a:t>?</a:t>
            </a:r>
            <a:endParaRPr lang="en-US" sz="2200" b="1" i="1" dirty="0">
              <a:latin typeface="Times New Roman" pitchFamily="18" charset="0"/>
              <a:cs typeface="Times New Roman" pitchFamily="18" charset="0"/>
            </a:endParaRPr>
          </a:p>
        </p:txBody>
      </p:sp>
      <p:sp>
        <p:nvSpPr>
          <p:cNvPr id="6" name="TextBox 5"/>
          <p:cNvSpPr txBox="1"/>
          <p:nvPr/>
        </p:nvSpPr>
        <p:spPr>
          <a:xfrm>
            <a:off x="914401" y="1390472"/>
            <a:ext cx="7391400" cy="769441"/>
          </a:xfrm>
          <a:prstGeom prst="rect">
            <a:avLst/>
          </a:prstGeom>
          <a:noFill/>
        </p:spPr>
        <p:txBody>
          <a:bodyPr wrap="square" rtlCol="0">
            <a:spAutoFit/>
          </a:bodyPr>
          <a:lstStyle/>
          <a:p>
            <a:pPr algn="just"/>
            <a:r>
              <a:rPr lang="en-US" sz="2200" smtClean="0">
                <a:latin typeface="Times New Roman" pitchFamily="18" charset="0"/>
                <a:cs typeface="Times New Roman" pitchFamily="18" charset="0"/>
              </a:rPr>
              <a:t>Được lấy cảm hứng từ bộ não của con người . Đối với máy tính nhìn ảnh với dạng ảnh 2 chiều được gọi là các pixel</a:t>
            </a:r>
            <a:endParaRPr lang="en-US" sz="2200" dirty="0">
              <a:latin typeface="Times New Roman" pitchFamily="18" charset="0"/>
              <a:cs typeface="Times New Roman" pitchFamily="18" charset="0"/>
            </a:endParaRPr>
          </a:p>
        </p:txBody>
      </p:sp>
      <p:pic>
        <p:nvPicPr>
          <p:cNvPr id="2050" name="Picture 2" descr="Cách máy tính &quot;nhìn&quot; một hình. - Nguồn: http://cs231n.github.io/classifica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2438400"/>
            <a:ext cx="5316746" cy="30659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9992838"/>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86620" y="407313"/>
            <a:ext cx="4758610" cy="800219"/>
          </a:xfrm>
          <a:prstGeom prst="rect">
            <a:avLst/>
          </a:prstGeom>
          <a:noFill/>
        </p:spPr>
        <p:txBody>
          <a:bodyPr wrap="none" rtlCol="0">
            <a:spAutoFit/>
          </a:bodyPr>
          <a:lstStyle/>
          <a:p>
            <a:r>
              <a:rPr lang="en-US" sz="2300" b="1">
                <a:solidFill>
                  <a:srgbClr val="FF0000"/>
                </a:solidFill>
                <a:latin typeface="Times New Roman" pitchFamily="18" charset="0"/>
                <a:cs typeface="Times New Roman" pitchFamily="18" charset="0"/>
              </a:rPr>
              <a:t>2. Tổng quan mạng nơ ron tích chập</a:t>
            </a:r>
          </a:p>
          <a:p>
            <a:endParaRPr lang="en-US" sz="2300" b="1" dirty="0">
              <a:solidFill>
                <a:srgbClr val="FF0000"/>
              </a:solidFill>
              <a:latin typeface="Times New Roman" pitchFamily="18" charset="0"/>
              <a:cs typeface="Times New Roman" pitchFamily="18" charset="0"/>
            </a:endParaRPr>
          </a:p>
        </p:txBody>
      </p:sp>
      <p:sp>
        <p:nvSpPr>
          <p:cNvPr id="7" name="TextBox 6"/>
          <p:cNvSpPr txBox="1"/>
          <p:nvPr/>
        </p:nvSpPr>
        <p:spPr>
          <a:xfrm>
            <a:off x="457200" y="1143000"/>
            <a:ext cx="8001000" cy="1754326"/>
          </a:xfrm>
          <a:prstGeom prst="rect">
            <a:avLst/>
          </a:prstGeom>
          <a:noFill/>
        </p:spPr>
        <p:txBody>
          <a:bodyPr wrap="square" rtlCol="0">
            <a:spAutoFit/>
          </a:bodyPr>
          <a:lstStyle/>
          <a:p>
            <a:r>
              <a:rPr lang="vi-VN"/>
              <a:t>Mạng nơ-ron bao gồm các thành phần sau:</a:t>
            </a:r>
          </a:p>
          <a:p>
            <a:r>
              <a:rPr lang="vi-VN"/>
              <a:t>Một tầng đầu vào (</a:t>
            </a:r>
            <a:r>
              <a:rPr lang="vi-VN" b="1"/>
              <a:t>input layer</a:t>
            </a:r>
            <a:r>
              <a:rPr lang="vi-VN"/>
              <a:t>), x</a:t>
            </a:r>
          </a:p>
          <a:p>
            <a:r>
              <a:rPr lang="vi-VN"/>
              <a:t>Một số lượng tùy ý các tầng ẩn (</a:t>
            </a:r>
            <a:r>
              <a:rPr lang="vi-VN" b="1"/>
              <a:t>hidden layer</a:t>
            </a:r>
            <a:r>
              <a:rPr lang="vi-VN"/>
              <a:t>)</a:t>
            </a:r>
          </a:p>
          <a:p>
            <a:r>
              <a:rPr lang="vi-VN"/>
              <a:t>Một lớp đầu ra (</a:t>
            </a:r>
            <a:r>
              <a:rPr lang="vi-VN" b="1"/>
              <a:t>output layer</a:t>
            </a:r>
            <a:r>
              <a:rPr lang="vi-VN"/>
              <a:t>), ŷ</a:t>
            </a:r>
          </a:p>
          <a:p>
            <a:r>
              <a:rPr lang="vi-VN"/>
              <a:t>Một tập hợp các trọng số và độ lệch giữa mỗi lớp, </a:t>
            </a:r>
            <a:r>
              <a:rPr lang="vi-VN" b="1"/>
              <a:t>W</a:t>
            </a:r>
            <a:r>
              <a:rPr lang="vi-VN"/>
              <a:t> và </a:t>
            </a:r>
            <a:r>
              <a:rPr lang="vi-VN" b="1"/>
              <a:t>b</a:t>
            </a:r>
            <a:endParaRPr lang="vi-VN"/>
          </a:p>
          <a:p>
            <a:r>
              <a:rPr lang="vi-VN" smtClean="0"/>
              <a:t>Hàm kích hoạt cho mỗi tầng ẩn (</a:t>
            </a:r>
            <a:r>
              <a:rPr lang="vi-VN" b="1" smtClean="0"/>
              <a:t>activation function</a:t>
            </a:r>
            <a:r>
              <a:rPr lang="vi-VN" smtClean="0"/>
              <a:t>), </a:t>
            </a:r>
            <a:r>
              <a:rPr lang="el-GR" b="1" smtClean="0"/>
              <a:t>σ</a:t>
            </a:r>
            <a:endParaRPr lang="en-US" dirty="0"/>
          </a:p>
        </p:txBody>
      </p:sp>
      <p:pic>
        <p:nvPicPr>
          <p:cNvPr id="3074" name="Picture 2" descr="Cách xây dựng một mạng Nơ-ron đơn giản chỉ bằng Pyth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3733800"/>
            <a:ext cx="4886325" cy="26670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419819" y="824675"/>
            <a:ext cx="3462807" cy="430887"/>
          </a:xfrm>
          <a:prstGeom prst="rect">
            <a:avLst/>
          </a:prstGeom>
          <a:noFill/>
        </p:spPr>
        <p:txBody>
          <a:bodyPr wrap="none" rtlCol="0">
            <a:spAutoFit/>
          </a:bodyPr>
          <a:lstStyle/>
          <a:p>
            <a:r>
              <a:rPr lang="en-US" sz="2200" b="1" i="1" smtClean="0">
                <a:latin typeface="Times New Roman" pitchFamily="18" charset="0"/>
                <a:cs typeface="Times New Roman" pitchFamily="18" charset="0"/>
              </a:rPr>
              <a:t>2.2. Cấu tạo mạng nơ ron  </a:t>
            </a:r>
            <a:r>
              <a:rPr lang="en-US" sz="2200" b="1" i="1" dirty="0" smtClean="0">
                <a:latin typeface="Times New Roman" pitchFamily="18" charset="0"/>
                <a:cs typeface="Times New Roman" pitchFamily="18" charset="0"/>
              </a:rPr>
              <a:t>?</a:t>
            </a:r>
            <a:endParaRPr lang="en-US" sz="2200" b="1" i="1" dirty="0">
              <a:latin typeface="Times New Roman" pitchFamily="18" charset="0"/>
              <a:cs typeface="Times New Roman" pitchFamily="18" charset="0"/>
            </a:endParaRPr>
          </a:p>
        </p:txBody>
      </p:sp>
    </p:spTree>
    <p:extLst>
      <p:ext uri="{BB962C8B-B14F-4D97-AF65-F5344CB8AC3E}">
        <p14:creationId xmlns:p14="http://schemas.microsoft.com/office/powerpoint/2010/main" val="356279039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86620" y="407313"/>
            <a:ext cx="4758610" cy="800219"/>
          </a:xfrm>
          <a:prstGeom prst="rect">
            <a:avLst/>
          </a:prstGeom>
          <a:noFill/>
        </p:spPr>
        <p:txBody>
          <a:bodyPr wrap="none" rtlCol="0">
            <a:spAutoFit/>
          </a:bodyPr>
          <a:lstStyle/>
          <a:p>
            <a:r>
              <a:rPr lang="en-US" sz="2300" b="1">
                <a:solidFill>
                  <a:srgbClr val="FF0000"/>
                </a:solidFill>
                <a:latin typeface="Times New Roman" pitchFamily="18" charset="0"/>
                <a:cs typeface="Times New Roman" pitchFamily="18" charset="0"/>
              </a:rPr>
              <a:t>2. Tổng quan mạng nơ ron tích chập</a:t>
            </a:r>
          </a:p>
          <a:p>
            <a:endParaRPr lang="en-US" sz="2300" b="1" dirty="0">
              <a:solidFill>
                <a:srgbClr val="FF0000"/>
              </a:solidFill>
              <a:latin typeface="Times New Roman" pitchFamily="18" charset="0"/>
              <a:cs typeface="Times New Roman" pitchFamily="18" charset="0"/>
            </a:endParaRPr>
          </a:p>
        </p:txBody>
      </p:sp>
      <p:sp>
        <p:nvSpPr>
          <p:cNvPr id="2" name="Rectangle 1"/>
          <p:cNvSpPr/>
          <p:nvPr/>
        </p:nvSpPr>
        <p:spPr>
          <a:xfrm>
            <a:off x="533400" y="1905000"/>
            <a:ext cx="7848600" cy="923330"/>
          </a:xfrm>
          <a:prstGeom prst="rect">
            <a:avLst/>
          </a:prstGeom>
        </p:spPr>
        <p:txBody>
          <a:bodyPr wrap="square">
            <a:spAutoFit/>
          </a:bodyPr>
          <a:lstStyle/>
          <a:p>
            <a:r>
              <a:rPr lang="vi-VN">
                <a:solidFill>
                  <a:srgbClr val="222222"/>
                </a:solidFill>
                <a:latin typeface="+mj-lt"/>
              </a:rPr>
              <a:t>Là một cửa sổ trượt (Sliding Windows) trên một ma trận như mô tả hình dưới:</a:t>
            </a:r>
          </a:p>
          <a:p>
            <a:r>
              <a:rPr lang="vi-VN"/>
              <a:t/>
            </a:r>
            <a:br>
              <a:rPr lang="vi-VN"/>
            </a:br>
            <a:endParaRPr lang="en-US"/>
          </a:p>
        </p:txBody>
      </p:sp>
      <p:pic>
        <p:nvPicPr>
          <p:cNvPr id="4098" name="Picture 2" descr="https://topdev.vn/blog/wp-content/uploads/2019/08/Convolution_schematic.gif"/>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2828329"/>
            <a:ext cx="5010150" cy="258403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533400" y="1039954"/>
            <a:ext cx="4343400" cy="569387"/>
          </a:xfrm>
          <a:prstGeom prst="rect">
            <a:avLst/>
          </a:prstGeom>
          <a:noFill/>
        </p:spPr>
        <p:txBody>
          <a:bodyPr wrap="square" rtlCol="0">
            <a:spAutoFit/>
          </a:bodyPr>
          <a:lstStyle/>
          <a:p>
            <a:r>
              <a:rPr lang="en-US" sz="1300" b="1" cap="all">
                <a:latin typeface="Times New Roman" panose="02020603050405020304" pitchFamily="18" charset="0"/>
                <a:cs typeface="Times New Roman" panose="02020603050405020304" pitchFamily="18" charset="0"/>
              </a:rPr>
              <a:t>LỚP TÍCH CHẬP – BỘ LỌC (THE KERNEL)</a:t>
            </a:r>
          </a:p>
          <a:p>
            <a:endParaRPr lang="en-US" b="1">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2048663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86620" y="407313"/>
            <a:ext cx="4758610" cy="800219"/>
          </a:xfrm>
          <a:prstGeom prst="rect">
            <a:avLst/>
          </a:prstGeom>
          <a:noFill/>
        </p:spPr>
        <p:txBody>
          <a:bodyPr wrap="none" rtlCol="0">
            <a:spAutoFit/>
          </a:bodyPr>
          <a:lstStyle/>
          <a:p>
            <a:r>
              <a:rPr lang="en-US" sz="2300" b="1">
                <a:solidFill>
                  <a:srgbClr val="FF0000"/>
                </a:solidFill>
                <a:latin typeface="Times New Roman" pitchFamily="18" charset="0"/>
                <a:cs typeface="Times New Roman" pitchFamily="18" charset="0"/>
              </a:rPr>
              <a:t>2. Tổng quan mạng nơ ron tích chập</a:t>
            </a:r>
          </a:p>
          <a:p>
            <a:endParaRPr lang="en-US" sz="2300" b="1" dirty="0">
              <a:solidFill>
                <a:srgbClr val="FF0000"/>
              </a:solidFill>
              <a:latin typeface="Times New Roman" pitchFamily="18" charset="0"/>
              <a:cs typeface="Times New Roman" pitchFamily="18" charset="0"/>
            </a:endParaRPr>
          </a:p>
        </p:txBody>
      </p:sp>
      <p:sp>
        <p:nvSpPr>
          <p:cNvPr id="2" name="TextBox 1"/>
          <p:cNvSpPr txBox="1"/>
          <p:nvPr/>
        </p:nvSpPr>
        <p:spPr>
          <a:xfrm>
            <a:off x="533400" y="1207532"/>
            <a:ext cx="4114800" cy="846386"/>
          </a:xfrm>
          <a:prstGeom prst="rect">
            <a:avLst/>
          </a:prstGeom>
          <a:noFill/>
        </p:spPr>
        <p:txBody>
          <a:bodyPr wrap="square" rtlCol="0">
            <a:spAutoFit/>
          </a:bodyPr>
          <a:lstStyle/>
          <a:p>
            <a:r>
              <a:rPr lang="en-US" sz="1300" b="1" cap="all">
                <a:latin typeface="Times New Roman" panose="02020603050405020304" pitchFamily="18" charset="0"/>
                <a:cs typeface="Times New Roman" panose="02020603050405020304" pitchFamily="18" charset="0"/>
              </a:rPr>
              <a:t>LỚP GỘP (POOLING LAYER)</a:t>
            </a:r>
          </a:p>
          <a:p>
            <a:r>
              <a:rPr lang="en-US"/>
              <a:t/>
            </a:r>
            <a:br>
              <a:rPr lang="en-US"/>
            </a:br>
            <a:endParaRPr lang="en-US"/>
          </a:p>
        </p:txBody>
      </p:sp>
      <p:pic>
        <p:nvPicPr>
          <p:cNvPr id="5122" name="Picture 2" descr="https://i2.wp.com/thanhvie.com/wp-content/uploads/2020/08/pooling_layer.gif?resize=396%2C248&amp;ssl=1"/>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4114800"/>
            <a:ext cx="3886200" cy="2234474"/>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838200" y="1905000"/>
            <a:ext cx="6553200" cy="2031325"/>
          </a:xfrm>
          <a:prstGeom prst="rect">
            <a:avLst/>
          </a:prstGeom>
          <a:noFill/>
        </p:spPr>
        <p:txBody>
          <a:bodyPr wrap="square" rtlCol="0">
            <a:spAutoFit/>
          </a:bodyPr>
          <a:lstStyle/>
          <a:p>
            <a:r>
              <a:rPr lang="vi-VN"/>
              <a:t>Tương tự như lớp tích chập (Convolutional Layer), lớp gộp (pooling) chịu trách nhiệm để là giảm chiều kết quả tích chập (Convolved Feature). Điều này nhằm mục đích để giảm chi phí tính toán cần phải có để xử lý dữ liệu thông qua việc giảm kích thước tính năng đầu vào. Hơn nữa, nó rất hữu ích để </a:t>
            </a:r>
            <a:r>
              <a:rPr lang="vi-VN" b="1"/>
              <a:t>trích xuất các đặc trưng cốt lõi,</a:t>
            </a:r>
            <a:r>
              <a:rPr lang="vi-VN"/>
              <a:t> cái thường bất biến trước các phép xoay và phép trượt, do đó làm cho quá trình huấn luyện mô hình hiệu quả hơn.</a:t>
            </a:r>
            <a:endParaRPr lang="en-US"/>
          </a:p>
        </p:txBody>
      </p:sp>
    </p:spTree>
    <p:extLst>
      <p:ext uri="{BB962C8B-B14F-4D97-AF65-F5344CB8AC3E}">
        <p14:creationId xmlns:p14="http://schemas.microsoft.com/office/powerpoint/2010/main" val="12740101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86620" y="407313"/>
            <a:ext cx="4758610" cy="800219"/>
          </a:xfrm>
          <a:prstGeom prst="rect">
            <a:avLst/>
          </a:prstGeom>
          <a:noFill/>
        </p:spPr>
        <p:txBody>
          <a:bodyPr wrap="none" rtlCol="0">
            <a:spAutoFit/>
          </a:bodyPr>
          <a:lstStyle/>
          <a:p>
            <a:r>
              <a:rPr lang="en-US" sz="2300" b="1">
                <a:solidFill>
                  <a:srgbClr val="FF0000"/>
                </a:solidFill>
                <a:latin typeface="Times New Roman" pitchFamily="18" charset="0"/>
                <a:cs typeface="Times New Roman" pitchFamily="18" charset="0"/>
              </a:rPr>
              <a:t>2. Tổng quan mạng nơ ron tích chập</a:t>
            </a:r>
          </a:p>
          <a:p>
            <a:endParaRPr lang="en-US" sz="2300" b="1" dirty="0">
              <a:solidFill>
                <a:srgbClr val="FF0000"/>
              </a:solidFill>
              <a:latin typeface="Times New Roman" pitchFamily="18" charset="0"/>
              <a:cs typeface="Times New Roman" pitchFamily="18" charset="0"/>
            </a:endParaRPr>
          </a:p>
        </p:txBody>
      </p:sp>
      <p:sp>
        <p:nvSpPr>
          <p:cNvPr id="6" name="TextBox 5"/>
          <p:cNvSpPr txBox="1"/>
          <p:nvPr/>
        </p:nvSpPr>
        <p:spPr>
          <a:xfrm>
            <a:off x="531270" y="1000640"/>
            <a:ext cx="3877985" cy="461665"/>
          </a:xfrm>
          <a:prstGeom prst="rect">
            <a:avLst/>
          </a:prstGeom>
          <a:noFill/>
        </p:spPr>
        <p:txBody>
          <a:bodyPr wrap="none" rtlCol="0">
            <a:spAutoFit/>
          </a:bodyPr>
          <a:lstStyle/>
          <a:p>
            <a:r>
              <a:rPr lang="en-US" sz="2400" b="1" smtClean="0">
                <a:latin typeface="Times New Roman" pitchFamily="18" charset="0"/>
                <a:cs typeface="Times New Roman" pitchFamily="18" charset="0"/>
              </a:rPr>
              <a:t>Phân loại lớp kết nối đầy đủ</a:t>
            </a:r>
            <a:endParaRPr lang="en-US" sz="2400" b="1" dirty="0">
              <a:latin typeface="Times New Roman" pitchFamily="18" charset="0"/>
              <a:cs typeface="Times New Roman" pitchFamily="18" charset="0"/>
            </a:endParaRPr>
          </a:p>
        </p:txBody>
      </p:sp>
      <p:pic>
        <p:nvPicPr>
          <p:cNvPr id="6146" name="Picture 2" descr="https://i2.wp.com/thanhvie.com/wp-content/uploads/2020/08/fully_con_layer.jpeg?resize=676%2C393&amp;ssl=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2209800"/>
            <a:ext cx="6438900" cy="22860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685800" y="4800600"/>
            <a:ext cx="6781800" cy="1200329"/>
          </a:xfrm>
          <a:prstGeom prst="rect">
            <a:avLst/>
          </a:prstGeom>
          <a:noFill/>
        </p:spPr>
        <p:txBody>
          <a:bodyPr wrap="square" rtlCol="0">
            <a:spAutoFit/>
          </a:bodyPr>
          <a:lstStyle/>
          <a:p>
            <a:r>
              <a:rPr lang="vi-VN"/>
              <a:t>Sử dụng mạng nơron kết nối đầy đủ là cách làm phổ biến nhất để học các tổ hợp phi tuyến từ các đặc trưng trích xuất từ kết quả ma trận tích chập đầu ra. Mạng nơron kết nối đầy đủ có thể học được các đặc trưng trong không gian phi tuyến này.</a:t>
            </a:r>
            <a:endParaRPr lang="en-US"/>
          </a:p>
        </p:txBody>
      </p:sp>
    </p:spTree>
    <p:extLst>
      <p:ext uri="{BB962C8B-B14F-4D97-AF65-F5344CB8AC3E}">
        <p14:creationId xmlns:p14="http://schemas.microsoft.com/office/powerpoint/2010/main" val="3012924995"/>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p:cNvSpPr txBox="1"/>
          <p:nvPr/>
        </p:nvSpPr>
        <p:spPr>
          <a:xfrm>
            <a:off x="286620" y="407313"/>
            <a:ext cx="5934125" cy="446276"/>
          </a:xfrm>
          <a:prstGeom prst="rect">
            <a:avLst/>
          </a:prstGeom>
          <a:noFill/>
        </p:spPr>
        <p:txBody>
          <a:bodyPr wrap="none" rtlCol="0">
            <a:spAutoFit/>
          </a:bodyPr>
          <a:lstStyle/>
          <a:p>
            <a:r>
              <a:rPr lang="en-US" sz="2300" b="1" dirty="0" smtClean="0">
                <a:solidFill>
                  <a:srgbClr val="FF0000"/>
                </a:solidFill>
                <a:latin typeface="Times New Roman" pitchFamily="18" charset="0"/>
                <a:cs typeface="Times New Roman" pitchFamily="18" charset="0"/>
              </a:rPr>
              <a:t>3</a:t>
            </a:r>
            <a:r>
              <a:rPr lang="en-US" sz="2300" b="1" smtClean="0">
                <a:solidFill>
                  <a:srgbClr val="FF0000"/>
                </a:solidFill>
                <a:latin typeface="Times New Roman" pitchFamily="18" charset="0"/>
                <a:cs typeface="Times New Roman" pitchFamily="18" charset="0"/>
              </a:rPr>
              <a:t>. </a:t>
            </a:r>
            <a:r>
              <a:rPr lang="en-US" sz="2300" b="1" smtClean="0">
                <a:solidFill>
                  <a:srgbClr val="FF0000"/>
                </a:solidFill>
                <a:latin typeface="Times New Roman" pitchFamily="18" charset="0"/>
                <a:cs typeface="Times New Roman" pitchFamily="18" charset="0"/>
              </a:rPr>
              <a:t>Xác định vật thể với mạng nơ ron tích chập</a:t>
            </a:r>
            <a:endParaRPr lang="en-US" sz="2300" b="1" dirty="0">
              <a:solidFill>
                <a:srgbClr val="FF0000"/>
              </a:solidFill>
              <a:latin typeface="Times New Roman" pitchFamily="18" charset="0"/>
              <a:cs typeface="Times New Roman" pitchFamily="18" charset="0"/>
            </a:endParaRPr>
          </a:p>
        </p:txBody>
      </p:sp>
      <p:sp>
        <p:nvSpPr>
          <p:cNvPr id="6" name="TextBox 5"/>
          <p:cNvSpPr txBox="1"/>
          <p:nvPr/>
        </p:nvSpPr>
        <p:spPr>
          <a:xfrm>
            <a:off x="380999" y="940713"/>
            <a:ext cx="8077201" cy="430887"/>
          </a:xfrm>
          <a:prstGeom prst="rect">
            <a:avLst/>
          </a:prstGeom>
          <a:noFill/>
        </p:spPr>
        <p:txBody>
          <a:bodyPr wrap="square" rtlCol="0">
            <a:spAutoFit/>
          </a:bodyPr>
          <a:lstStyle/>
          <a:p>
            <a:pPr algn="ctr"/>
            <a:r>
              <a:rPr lang="en-US" sz="2200" b="1" i="1" dirty="0" err="1" smtClean="0">
                <a:latin typeface="Times New Roman" pitchFamily="18" charset="0"/>
                <a:cs typeface="Times New Roman" pitchFamily="18" charset="0"/>
              </a:rPr>
              <a:t>Mục</a:t>
            </a:r>
            <a:r>
              <a:rPr lang="en-US" sz="2200" b="1" i="1" dirty="0" smtClean="0">
                <a:latin typeface="Times New Roman" pitchFamily="18" charset="0"/>
                <a:cs typeface="Times New Roman" pitchFamily="18" charset="0"/>
              </a:rPr>
              <a:t> </a:t>
            </a:r>
            <a:r>
              <a:rPr lang="en-US" sz="2200" b="1" i="1" dirty="0" err="1" smtClean="0">
                <a:latin typeface="Times New Roman" pitchFamily="18" charset="0"/>
                <a:cs typeface="Times New Roman" pitchFamily="18" charset="0"/>
              </a:rPr>
              <a:t>đích</a:t>
            </a:r>
            <a:r>
              <a:rPr lang="en-US" sz="2200" b="1" smtClean="0">
                <a:latin typeface="Times New Roman" pitchFamily="18" charset="0"/>
                <a:cs typeface="Times New Roman" pitchFamily="18" charset="0"/>
              </a:rPr>
              <a:t>: </a:t>
            </a:r>
            <a:r>
              <a:rPr lang="en-US" sz="2200" smtClean="0">
                <a:latin typeface="Times New Roman" pitchFamily="18" charset="0"/>
                <a:cs typeface="Times New Roman" pitchFamily="18" charset="0"/>
              </a:rPr>
              <a:t>Giải thích được cách nhận diện của mạng nơ ron tích chập</a:t>
            </a:r>
            <a:r>
              <a:rPr lang="en-US" sz="2200" smtClean="0">
                <a:latin typeface="Times New Roman" pitchFamily="18" charset="0"/>
                <a:cs typeface="Times New Roman" pitchFamily="18" charset="0"/>
              </a:rPr>
              <a:t> </a:t>
            </a:r>
            <a:endParaRPr lang="en-US" sz="2200" dirty="0">
              <a:latin typeface="Times New Roman" pitchFamily="18" charset="0"/>
              <a:cs typeface="Times New Roman" pitchFamily="18"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800" y="2126704"/>
            <a:ext cx="2971800" cy="2667000"/>
          </a:xfrm>
          <a:prstGeom prst="rect">
            <a:avLst/>
          </a:prstGeom>
        </p:spPr>
      </p:pic>
      <p:sp>
        <p:nvSpPr>
          <p:cNvPr id="7" name="Right Arrow 6"/>
          <p:cNvSpPr/>
          <p:nvPr/>
        </p:nvSpPr>
        <p:spPr>
          <a:xfrm>
            <a:off x="3974621" y="3460204"/>
            <a:ext cx="10668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86400" y="2092198"/>
            <a:ext cx="3249396" cy="2590800"/>
          </a:xfrm>
          <a:prstGeom prst="rect">
            <a:avLst/>
          </a:prstGeom>
        </p:spPr>
      </p:pic>
      <p:sp>
        <p:nvSpPr>
          <p:cNvPr id="9" name="TextBox 8"/>
          <p:cNvSpPr txBox="1"/>
          <p:nvPr/>
        </p:nvSpPr>
        <p:spPr>
          <a:xfrm>
            <a:off x="990600" y="5181600"/>
            <a:ext cx="6629400" cy="1200329"/>
          </a:xfrm>
          <a:prstGeom prst="rect">
            <a:avLst/>
          </a:prstGeom>
          <a:noFill/>
        </p:spPr>
        <p:txBody>
          <a:bodyPr wrap="square" rtlCol="0">
            <a:spAutoFit/>
          </a:bodyPr>
          <a:lstStyle/>
          <a:p>
            <a:r>
              <a:rPr lang="en-US" b="1" smtClean="0"/>
              <a:t>B1</a:t>
            </a:r>
            <a:r>
              <a:rPr lang="en-US" smtClean="0"/>
              <a:t> :  Tách </a:t>
            </a:r>
            <a:r>
              <a:rPr lang="en-US"/>
              <a:t>bức ảnh thành các mảnh </a:t>
            </a:r>
            <a:r>
              <a:rPr lang="en-US"/>
              <a:t>chồng </a:t>
            </a:r>
            <a:r>
              <a:rPr lang="en-US" smtClean="0"/>
              <a:t>chéo.</a:t>
            </a:r>
            <a:r>
              <a:rPr lang="en-US"/>
              <a:t> Đối với mạng nơ ron thần kinh thì chỉ có thể truyền vào từng mảnh để nó có </a:t>
            </a:r>
            <a:r>
              <a:rPr lang="en-US"/>
              <a:t>học </a:t>
            </a:r>
            <a:r>
              <a:rPr lang="en-US" smtClean="0"/>
              <a:t>dần .Thay </a:t>
            </a:r>
            <a:r>
              <a:rPr lang="en-US"/>
              <a:t>vì học một bức ảnh lớn</a:t>
            </a:r>
          </a:p>
          <a:p>
            <a:endParaRPr lang="en-US"/>
          </a:p>
        </p:txBody>
      </p:sp>
    </p:spTree>
    <p:extLst>
      <p:ext uri="{BB962C8B-B14F-4D97-AF65-F5344CB8AC3E}">
        <p14:creationId xmlns:p14="http://schemas.microsoft.com/office/powerpoint/2010/main" val="1018261898"/>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3261</TotalTime>
  <Words>1285</Words>
  <Application>Microsoft Office PowerPoint</Application>
  <PresentationFormat>On-screen Show (4:3)</PresentationFormat>
  <Paragraphs>96</Paragraphs>
  <Slides>17</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Calibri</vt:lpstr>
      <vt:lpstr>Century Schoolbook</vt:lpstr>
      <vt:lpstr>Times New Roman</vt:lpstr>
      <vt:lpstr>Wingdings</vt:lpstr>
      <vt:lpstr>Wingdings 2</vt:lpstr>
      <vt:lpstr>Oriel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Thanh Duoc</cp:lastModifiedBy>
  <cp:revision>337</cp:revision>
  <dcterms:created xsi:type="dcterms:W3CDTF">2019-03-01T13:51:11Z</dcterms:created>
  <dcterms:modified xsi:type="dcterms:W3CDTF">2021-01-25T06:58:00Z</dcterms:modified>
</cp:coreProperties>
</file>