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91" r:id="rId3"/>
    <p:sldId id="314" r:id="rId4"/>
    <p:sldId id="313" r:id="rId5"/>
    <p:sldId id="277" r:id="rId6"/>
    <p:sldId id="300" r:id="rId7"/>
    <p:sldId id="298" r:id="rId8"/>
    <p:sldId id="310" r:id="rId9"/>
    <p:sldId id="311" r:id="rId10"/>
    <p:sldId id="297" r:id="rId11"/>
    <p:sldId id="306" r:id="rId12"/>
    <p:sldId id="312" r:id="rId13"/>
    <p:sldId id="302" r:id="rId14"/>
    <p:sldId id="303" r:id="rId15"/>
    <p:sldId id="304" r:id="rId16"/>
    <p:sldId id="305" r:id="rId17"/>
    <p:sldId id="307" r:id="rId18"/>
    <p:sldId id="308" r:id="rId19"/>
  </p:sldIdLst>
  <p:sldSz cx="9144000" cy="5715000" type="screen16x10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7F0C7"/>
    <a:srgbClr val="F7EDB4"/>
    <a:srgbClr val="F7E47B"/>
    <a:srgbClr val="DDCD6E"/>
    <a:srgbClr val="FFD579"/>
    <a:srgbClr val="F2DBD1"/>
    <a:srgbClr val="E8D1C4"/>
    <a:srgbClr val="DEC2AB"/>
    <a:srgbClr val="CDB39E"/>
    <a:srgbClr val="FFF4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淡色スタイル 3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淡色スタイル 1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000" autoAdjust="0"/>
    <p:restoredTop sz="95567"/>
  </p:normalViewPr>
  <p:slideViewPr>
    <p:cSldViewPr snapToGrid="0" snapToObjects="1">
      <p:cViewPr varScale="1">
        <p:scale>
          <a:sx n="120" d="100"/>
          <a:sy n="120" d="100"/>
        </p:scale>
        <p:origin x="120" y="228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BB01EABF-A0F5-2941-A811-5E2C32CF01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2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5AB5404-34BC-A740-8639-531DF42429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2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81EEF4-F406-5245-BD70-0B04FD11DD31}" type="datetimeFigureOut">
              <a:rPr kumimoji="1" lang="ja-JP" altLang="en-US" smtClean="0"/>
              <a:t>2019/2/3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2371616-5854-0B45-8FA5-1D8B001A530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DAC4A42-E0FE-6048-B6C6-351106EA26E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89BA4E-D557-084F-929C-9E10C0D47E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65446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31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5010" y="0"/>
            <a:ext cx="2971800" cy="45931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BF4DA1-D7BA-914A-B8F3-2ACC14DE8512}" type="datetimeFigureOut">
              <a:rPr kumimoji="1" lang="ja-JP" altLang="en-US" smtClean="0"/>
              <a:t>2019/2/3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3"/>
            <a:ext cx="5486400" cy="360044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4686"/>
            <a:ext cx="2971800" cy="459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5010" y="8684686"/>
            <a:ext cx="2971800" cy="459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2CCAF-5AEF-9449-99A7-ED4E1DBA02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7209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22CCAF-5AEF-9449-99A7-ED4E1DBA0232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68528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22CCAF-5AEF-9449-99A7-ED4E1DBA0232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02966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>
                <a:latin typeface="ヒラギノ角ゴ ProN W3"/>
                <a:ea typeface="ヒラギノ角ゴ ProN W3"/>
                <a:cs typeface="ヒラギノ角ゴ ProN W3"/>
              </a:rPr>
              <a:t>背景</a:t>
            </a:r>
            <a:r>
              <a:rPr kumimoji="1" lang="en-US" altLang="ja-JP" dirty="0">
                <a:latin typeface="ヒラギノ角ゴ ProN W3"/>
                <a:ea typeface="ヒラギノ角ゴ ProN W3"/>
                <a:cs typeface="ヒラギノ角ゴ ProN W3"/>
              </a:rPr>
              <a:t>2</a:t>
            </a:r>
            <a:r>
              <a:rPr kumimoji="1" lang="ja-JP" altLang="en-US">
                <a:latin typeface="ヒラギノ角ゴ ProN W3"/>
                <a:ea typeface="ヒラギノ角ゴ ProN W3"/>
                <a:cs typeface="ヒラギノ角ゴ ProN W3"/>
              </a:rPr>
              <a:t>は一般的な話</a:t>
            </a:r>
            <a:endParaRPr kumimoji="1" lang="ja-JP" altLang="en-US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22CCAF-5AEF-9449-99A7-ED4E1DBA0232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88239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>
                <a:latin typeface="ヒラギノ角ゴ ProN W3"/>
                <a:ea typeface="ヒラギノ角ゴ ProN W3"/>
                <a:cs typeface="ヒラギノ角ゴ ProN W3"/>
              </a:rPr>
              <a:t>背景</a:t>
            </a:r>
            <a:r>
              <a:rPr kumimoji="1" lang="en-US" altLang="ja-JP" dirty="0">
                <a:latin typeface="ヒラギノ角ゴ ProN W3"/>
                <a:ea typeface="ヒラギノ角ゴ ProN W3"/>
                <a:cs typeface="ヒラギノ角ゴ ProN W3"/>
              </a:rPr>
              <a:t>2</a:t>
            </a:r>
            <a:r>
              <a:rPr kumimoji="1" lang="ja-JP" altLang="en-US">
                <a:latin typeface="ヒラギノ角ゴ ProN W3"/>
                <a:ea typeface="ヒラギノ角ゴ ProN W3"/>
                <a:cs typeface="ヒラギノ角ゴ ProN W3"/>
              </a:rPr>
              <a:t>は一般的な話</a:t>
            </a:r>
            <a:endParaRPr kumimoji="1" lang="ja-JP" altLang="en-US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22CCAF-5AEF-9449-99A7-ED4E1DBA0232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29084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22CCAF-5AEF-9449-99A7-ED4E1DBA0232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10465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22CCAF-5AEF-9449-99A7-ED4E1DBA0232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12910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22CCAF-5AEF-9449-99A7-ED4E1DBA0232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31306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22CCAF-5AEF-9449-99A7-ED4E1DBA0232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529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22CCAF-5AEF-9449-99A7-ED4E1DBA0232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45615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22CCAF-5AEF-9449-99A7-ED4E1DBA0232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8838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2019/2/3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8459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2019/2/3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1706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2019/2/3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8106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2019/2/3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8581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2019/2/3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3723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2019/2/3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2668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2019/2/3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2561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2019/2/3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6567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2019/2/3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8962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2019/2/3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5323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2019/2/3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8361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A346BF-520C-8945-8905-F8B705749369}" type="datetimeFigureOut">
              <a:rPr kumimoji="1" lang="ja-JP" altLang="en-US" smtClean="0"/>
              <a:t>2019/2/3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2776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30C5602-6F7B-44BA-8A0C-C52AC7A8C89E}"/>
              </a:ext>
            </a:extLst>
          </p:cNvPr>
          <p:cNvSpPr txBox="1"/>
          <p:nvPr/>
        </p:nvSpPr>
        <p:spPr>
          <a:xfrm>
            <a:off x="1376253" y="1407395"/>
            <a:ext cx="639149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4400">
                <a:latin typeface="ヒラギノ角ゴ ProN W3"/>
                <a:ea typeface="ヒラギノ角ゴ ProN W3"/>
                <a:cs typeface="ヒラギノ角ゴ ProN W3"/>
              </a:rPr>
              <a:t>シミュレータ教材開発に</a:t>
            </a:r>
            <a:endParaRPr lang="en-US" altLang="ja-JP" sz="4400" dirty="0">
              <a:latin typeface="ヒラギノ角ゴ ProN W3"/>
              <a:ea typeface="ヒラギノ角ゴ ProN W3"/>
              <a:cs typeface="ヒラギノ角ゴ ProN W3"/>
            </a:endParaRPr>
          </a:p>
          <a:p>
            <a:pPr algn="ctr"/>
            <a:r>
              <a:rPr lang="ja-JP" altLang="en-US" sz="4400">
                <a:latin typeface="ヒラギノ角ゴ ProN W3"/>
                <a:ea typeface="ヒラギノ角ゴ ProN W3"/>
                <a:cs typeface="ヒラギノ角ゴ ProN W3"/>
              </a:rPr>
              <a:t>関する一提案</a:t>
            </a:r>
            <a:endParaRPr kumimoji="1" lang="ja-JP" altLang="en-US" sz="4400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CDBA68B-7CCE-B74E-8833-0D41A407C28D}"/>
              </a:ext>
            </a:extLst>
          </p:cNvPr>
          <p:cNvSpPr txBox="1"/>
          <p:nvPr/>
        </p:nvSpPr>
        <p:spPr>
          <a:xfrm>
            <a:off x="6828006" y="4630058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>
                <a:latin typeface="ヒラギノ角ゴ ProN W3"/>
                <a:ea typeface="ヒラギノ角ゴ ProN W3"/>
                <a:cs typeface="ヒラギノ角ゴ ProN W3"/>
              </a:rPr>
              <a:t>須田研究室</a:t>
            </a:r>
            <a:endParaRPr kumimoji="1" lang="ja-JP" altLang="en-US" sz="2400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6D8F3E3-729A-D847-A217-A995FAAB33C1}"/>
              </a:ext>
            </a:extLst>
          </p:cNvPr>
          <p:cNvSpPr txBox="1"/>
          <p:nvPr/>
        </p:nvSpPr>
        <p:spPr>
          <a:xfrm>
            <a:off x="6222872" y="5091723"/>
            <a:ext cx="29338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latin typeface="ヒラギノ角ゴ ProN W3"/>
                <a:ea typeface="ヒラギノ角ゴ ProN W3"/>
                <a:cs typeface="ヒラギノ角ゴ ProN W3"/>
              </a:rPr>
              <a:t>1532040 </a:t>
            </a:r>
            <a:r>
              <a:rPr kumimoji="1" lang="ja-JP" altLang="en-US" sz="2400">
                <a:latin typeface="ヒラギノ角ゴ ProN W3"/>
                <a:ea typeface="ヒラギノ角ゴ ProN W3"/>
                <a:cs typeface="ヒラギノ角ゴ ProN W3"/>
              </a:rPr>
              <a:t>岡本悠祐</a:t>
            </a:r>
            <a:endParaRPr kumimoji="1" lang="ja-JP" altLang="en-US" sz="2400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D56AABA-36E4-C847-AD71-7A1DA228AA55}"/>
              </a:ext>
            </a:extLst>
          </p:cNvPr>
          <p:cNvSpPr txBox="1"/>
          <p:nvPr/>
        </p:nvSpPr>
        <p:spPr>
          <a:xfrm>
            <a:off x="6561548" y="161611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>
                <a:latin typeface="ヒラギノ角ゴ ProN W3"/>
                <a:ea typeface="ヒラギノ角ゴ ProN W3"/>
                <a:cs typeface="ヒラギノ角ゴ ProN W3"/>
              </a:rPr>
              <a:t>卒業論文本審査</a:t>
            </a:r>
            <a:endParaRPr kumimoji="1" lang="ja-JP" altLang="en-US" sz="2400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603961D-547F-6A4C-B1F4-9826B9887344}"/>
              </a:ext>
            </a:extLst>
          </p:cNvPr>
          <p:cNvSpPr txBox="1"/>
          <p:nvPr/>
        </p:nvSpPr>
        <p:spPr>
          <a:xfrm>
            <a:off x="4740502" y="-4306834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>
                <a:latin typeface="ヒラギノ角ゴ ProN W3"/>
                <a:ea typeface="ヒラギノ角ゴ ProN W3"/>
                <a:cs typeface="ヒラギノ角ゴ ProN W3"/>
              </a:rPr>
              <a:t>卒業論文本審査</a:t>
            </a:r>
            <a:endParaRPr kumimoji="1" lang="ja-JP" altLang="en-US" sz="2400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4FD73F1-87A6-4348-99A6-16B7E4E24684}"/>
              </a:ext>
            </a:extLst>
          </p:cNvPr>
          <p:cNvSpPr txBox="1"/>
          <p:nvPr/>
        </p:nvSpPr>
        <p:spPr>
          <a:xfrm>
            <a:off x="243350" y="161611"/>
            <a:ext cx="18197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>
                <a:latin typeface="ヒラギノ角ゴ ProN W3"/>
                <a:ea typeface="ヒラギノ角ゴ ProN W3"/>
                <a:cs typeface="ヒラギノ角ゴ ProN W3"/>
              </a:rPr>
              <a:t>平成</a:t>
            </a:r>
            <a:r>
              <a:rPr kumimoji="1" lang="en-US" altLang="ja-JP" sz="2400" dirty="0">
                <a:latin typeface="ヒラギノ角ゴ ProN W3"/>
                <a:ea typeface="ヒラギノ角ゴ ProN W3"/>
                <a:cs typeface="ヒラギノ角ゴ ProN W3"/>
              </a:rPr>
              <a:t>30</a:t>
            </a:r>
            <a:r>
              <a:rPr kumimoji="1" lang="ja-JP" altLang="en-US" sz="2400">
                <a:latin typeface="ヒラギノ角ゴ ProN W3"/>
                <a:ea typeface="ヒラギノ角ゴ ProN W3"/>
                <a:cs typeface="ヒラギノ角ゴ ProN W3"/>
              </a:rPr>
              <a:t>年度</a:t>
            </a:r>
            <a:endParaRPr kumimoji="1" lang="ja-JP" altLang="en-US" sz="2400" dirty="0">
              <a:latin typeface="ヒラギノ角ゴ ProN W3"/>
              <a:ea typeface="ヒラギノ角ゴ ProN W3"/>
              <a:cs typeface="ヒラギノ角ゴ ProN W3"/>
            </a:endParaRPr>
          </a:p>
        </p:txBody>
      </p:sp>
    </p:spTree>
    <p:extLst>
      <p:ext uri="{BB962C8B-B14F-4D97-AF65-F5344CB8AC3E}">
        <p14:creationId xmlns:p14="http://schemas.microsoft.com/office/powerpoint/2010/main" val="3228984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5D29C04C-16D0-B246-A09F-853CDF127DBC}"/>
              </a:ext>
            </a:extLst>
          </p:cNvPr>
          <p:cNvSpPr/>
          <p:nvPr/>
        </p:nvSpPr>
        <p:spPr>
          <a:xfrm>
            <a:off x="134034" y="785170"/>
            <a:ext cx="8875932" cy="4812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ヒラギノ角ゴ ProN W3"/>
              <a:ea typeface="ヒラギノ角ゴ ProN W3"/>
              <a:cs typeface="ヒラギノ角ゴ ProN W3"/>
            </a:endParaRPr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020989A2-EF2B-41C5-950B-50A1E8B11746}"/>
              </a:ext>
            </a:extLst>
          </p:cNvPr>
          <p:cNvCxnSpPr/>
          <p:nvPr/>
        </p:nvCxnSpPr>
        <p:spPr>
          <a:xfrm>
            <a:off x="-203982" y="682283"/>
            <a:ext cx="9671539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A716497-665A-4E83-B191-B77885DB9AC4}"/>
              </a:ext>
            </a:extLst>
          </p:cNvPr>
          <p:cNvSpPr txBox="1"/>
          <p:nvPr/>
        </p:nvSpPr>
        <p:spPr>
          <a:xfrm>
            <a:off x="224970" y="117735"/>
            <a:ext cx="1999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ヒラギノ角ゴ ProN W3"/>
                <a:ea typeface="ヒラギノ角ゴ ProN W3"/>
                <a:cs typeface="ヒラギノ角ゴ ProN W3"/>
              </a:rPr>
              <a:t>8.</a:t>
            </a:r>
            <a:r>
              <a:rPr kumimoji="1" lang="ja-JP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ヒラギノ角ゴ ProN W3"/>
                <a:ea typeface="ヒラギノ角ゴ ProN W3"/>
                <a:cs typeface="ヒラギノ角ゴ ProN W3"/>
              </a:rPr>
              <a:t>結論と今後</a:t>
            </a:r>
            <a:endParaRPr kumimoji="1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FA92E69-A16D-6740-AA6F-46E3CAB34248}"/>
              </a:ext>
            </a:extLst>
          </p:cNvPr>
          <p:cNvSpPr txBox="1"/>
          <p:nvPr/>
        </p:nvSpPr>
        <p:spPr>
          <a:xfrm>
            <a:off x="387676" y="819713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ヒラギノ角ゴ ProN W3"/>
              </a:rPr>
              <a:t>□処理速度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680E8BF-A2A8-A446-9B3B-72031E759153}"/>
              </a:ext>
            </a:extLst>
          </p:cNvPr>
          <p:cNvSpPr txBox="1"/>
          <p:nvPr/>
        </p:nvSpPr>
        <p:spPr>
          <a:xfrm>
            <a:off x="387676" y="1958322"/>
            <a:ext cx="4493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ヒラギノ角ゴ ProN W3"/>
              </a:rPr>
              <a:t>□シミュレータ教材への生産性</a:t>
            </a:r>
            <a:endParaRPr kumimoji="1" lang="en-US" altLang="ja-JP" sz="2400" dirty="0">
              <a:latin typeface="Hiragino Kaku Gothic Pro W3" panose="020B0300000000000000" pitchFamily="34" charset="-128"/>
              <a:ea typeface="Hiragino Kaku Gothic Pro W3" panose="020B0300000000000000" pitchFamily="34" charset="-128"/>
              <a:cs typeface="ヒラギノ角ゴ ProN W3"/>
            </a:endParaRPr>
          </a:p>
        </p:txBody>
      </p:sp>
      <p:sp>
        <p:nvSpPr>
          <p:cNvPr id="2" name="矢印: 下 1">
            <a:extLst>
              <a:ext uri="{FF2B5EF4-FFF2-40B4-BE49-F238E27FC236}">
                <a16:creationId xmlns:a16="http://schemas.microsoft.com/office/drawing/2014/main" id="{30C89BE6-6C8C-4078-82AC-758E5C72B02D}"/>
              </a:ext>
            </a:extLst>
          </p:cNvPr>
          <p:cNvSpPr/>
          <p:nvPr/>
        </p:nvSpPr>
        <p:spPr>
          <a:xfrm>
            <a:off x="4336869" y="3923470"/>
            <a:ext cx="544345" cy="470107"/>
          </a:xfrm>
          <a:prstGeom prst="down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295D5DE-8DA9-CB49-9CB8-554334D65031}"/>
              </a:ext>
            </a:extLst>
          </p:cNvPr>
          <p:cNvSpPr txBox="1"/>
          <p:nvPr/>
        </p:nvSpPr>
        <p:spPr>
          <a:xfrm>
            <a:off x="791717" y="1415599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ヒラギノ角ゴ ProN W3"/>
              </a:rPr>
              <a:t>大幅に処理速度が向上</a:t>
            </a:r>
            <a:endParaRPr kumimoji="1" lang="ja-JP" altLang="en-US" sz="2400" dirty="0">
              <a:latin typeface="Hiragino Kaku Gothic Pro W3" panose="020B0300000000000000" pitchFamily="34" charset="-128"/>
              <a:ea typeface="Hiragino Kaku Gothic Pro W3" panose="020B0300000000000000" pitchFamily="34" charset="-128"/>
              <a:cs typeface="ヒラギノ角ゴ ProN W3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736D8C5-DC70-E943-90F7-A0124B4540D4}"/>
              </a:ext>
            </a:extLst>
          </p:cNvPr>
          <p:cNvSpPr txBox="1"/>
          <p:nvPr/>
        </p:nvSpPr>
        <p:spPr>
          <a:xfrm>
            <a:off x="791717" y="2511676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ヒラギノ角ゴ ProN W3"/>
              </a:rPr>
              <a:t>記述量</a:t>
            </a:r>
            <a:endParaRPr lang="en-US" altLang="ja-JP" sz="2400" dirty="0">
              <a:latin typeface="Hiragino Kaku Gothic Pro W3" panose="020B0300000000000000" pitchFamily="34" charset="-128"/>
              <a:ea typeface="Hiragino Kaku Gothic Pro W3" panose="020B0300000000000000" pitchFamily="34" charset="-128"/>
              <a:cs typeface="ヒラギノ角ゴ ProN W3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85EF0A8-421B-C343-BC51-29143AF1ACC2}"/>
              </a:ext>
            </a:extLst>
          </p:cNvPr>
          <p:cNvSpPr txBox="1"/>
          <p:nvPr/>
        </p:nvSpPr>
        <p:spPr>
          <a:xfrm>
            <a:off x="449231" y="4485269"/>
            <a:ext cx="80554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ヒラギノ角ゴ ProN W3"/>
              </a:rPr>
              <a:t>今後は</a:t>
            </a:r>
            <a:r>
              <a:rPr lang="en-US" altLang="ja-JP" sz="2400" dirty="0" err="1"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ヒラギノ角ゴ ProN W3"/>
              </a:rPr>
              <a:t>OffscreenCanvas</a:t>
            </a:r>
            <a:r>
              <a:rPr lang="ja-JP" altLang="en-US" sz="2400"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ヒラギノ角ゴ ProN W3"/>
              </a:rPr>
              <a:t>を利用したシミュレータ教材の</a:t>
            </a:r>
            <a:endParaRPr lang="en-US" altLang="ja-JP" sz="2400" dirty="0">
              <a:latin typeface="Hiragino Kaku Gothic Pro W3" panose="020B0300000000000000" pitchFamily="34" charset="-128"/>
              <a:ea typeface="Hiragino Kaku Gothic Pro W3" panose="020B0300000000000000" pitchFamily="34" charset="-128"/>
              <a:cs typeface="ヒラギノ角ゴ ProN W3"/>
            </a:endParaRPr>
          </a:p>
          <a:p>
            <a:r>
              <a:rPr lang="ja-JP" altLang="en-US" sz="2400"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ヒラギノ角ゴ ProN W3"/>
              </a:rPr>
              <a:t>増加が見込まれる</a:t>
            </a:r>
            <a:endParaRPr kumimoji="1" lang="en-US" altLang="ja-JP" sz="2400" dirty="0">
              <a:latin typeface="Hiragino Kaku Gothic Pro W3" panose="020B0300000000000000" pitchFamily="34" charset="-128"/>
              <a:ea typeface="Hiragino Kaku Gothic Pro W3" panose="020B0300000000000000" pitchFamily="34" charset="-128"/>
              <a:cs typeface="ヒラギノ角ゴ ProN W3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471283EB-31B2-8C47-9D2A-C75CE270E852}"/>
              </a:ext>
            </a:extLst>
          </p:cNvPr>
          <p:cNvSpPr txBox="1"/>
          <p:nvPr/>
        </p:nvSpPr>
        <p:spPr>
          <a:xfrm>
            <a:off x="2224235" y="2508041"/>
            <a:ext cx="5141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ヒラギノ角ゴ ProN W3"/>
              </a:rPr>
              <a:t>素の</a:t>
            </a:r>
            <a:r>
              <a:rPr lang="en-US" altLang="ja-JP" sz="2400" dirty="0" err="1"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ヒラギノ角ゴ ProN W3"/>
              </a:rPr>
              <a:t>Javascript</a:t>
            </a:r>
            <a:r>
              <a:rPr lang="en-US" altLang="ja-JP" sz="2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ヒラギノ角ゴ ProN W3"/>
              </a:rPr>
              <a:t>&lt;</a:t>
            </a:r>
            <a:r>
              <a:rPr lang="en-US" altLang="ja-JP" sz="2400" dirty="0" err="1"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ヒラギノ角ゴ ProN W3"/>
              </a:rPr>
              <a:t>OffscreenCanvas</a:t>
            </a:r>
            <a:endParaRPr lang="en-US" altLang="ja-JP" sz="2400" dirty="0">
              <a:latin typeface="Hiragino Kaku Gothic Pro W3" panose="020B0300000000000000" pitchFamily="34" charset="-128"/>
              <a:ea typeface="Hiragino Kaku Gothic Pro W3" panose="020B0300000000000000" pitchFamily="34" charset="-128"/>
              <a:cs typeface="ヒラギノ角ゴ ProN W3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01CF82B-9873-D747-A2CC-F10AFAB8D8E5}"/>
              </a:ext>
            </a:extLst>
          </p:cNvPr>
          <p:cNvSpPr txBox="1"/>
          <p:nvPr/>
        </p:nvSpPr>
        <p:spPr>
          <a:xfrm>
            <a:off x="2224234" y="2854232"/>
            <a:ext cx="59105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err="1"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ヒラギノ角ゴ ProN W3"/>
              </a:rPr>
              <a:t>OffscreenCanvas</a:t>
            </a:r>
            <a:r>
              <a:rPr lang="en-US" altLang="ja-JP" sz="2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ヒラギノ角ゴ ProN W3"/>
              </a:rPr>
              <a:t> &lt;</a:t>
            </a:r>
            <a:r>
              <a:rPr lang="ja-JP" altLang="en-US" sz="2400"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ヒラギノ角ゴ ProN W3"/>
              </a:rPr>
              <a:t>サブスレッド・</a:t>
            </a:r>
            <a:r>
              <a:rPr lang="en-US" altLang="ja-JP" sz="2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ヒラギノ角ゴ ProN W3"/>
              </a:rPr>
              <a:t>GPU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0CE9E56-94DA-7B40-8984-C0A91B7C66D7}"/>
              </a:ext>
            </a:extLst>
          </p:cNvPr>
          <p:cNvSpPr txBox="1"/>
          <p:nvPr/>
        </p:nvSpPr>
        <p:spPr>
          <a:xfrm>
            <a:off x="632898" y="3336243"/>
            <a:ext cx="8409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ヒラギノ角ゴ ProN W3"/>
              </a:rPr>
              <a:t>→</a:t>
            </a:r>
            <a:r>
              <a:rPr lang="en-US" altLang="ja-JP" sz="2400" dirty="0" err="1"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ヒラギノ角ゴ ProN W3"/>
              </a:rPr>
              <a:t>OffscreenCanvas</a:t>
            </a:r>
            <a:r>
              <a:rPr lang="ja-JP" altLang="en-US" sz="2400"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ヒラギノ角ゴ ProN W3"/>
              </a:rPr>
              <a:t>は素の</a:t>
            </a:r>
            <a:r>
              <a:rPr lang="en-US" altLang="ja-JP" sz="2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ヒラギノ角ゴ ProN W3"/>
              </a:rPr>
              <a:t>JavaScript</a:t>
            </a:r>
            <a:r>
              <a:rPr lang="ja-JP" altLang="en-US" sz="2400"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ヒラギノ角ゴ ProN W3"/>
              </a:rPr>
              <a:t>の大半を使い回せる</a:t>
            </a:r>
            <a:endParaRPr lang="en-US" altLang="ja-JP" sz="2400" dirty="0">
              <a:latin typeface="Hiragino Kaku Gothic Pro W3" panose="020B0300000000000000" pitchFamily="34" charset="-128"/>
              <a:ea typeface="Hiragino Kaku Gothic Pro W3" panose="020B0300000000000000" pitchFamily="34" charset="-128"/>
              <a:cs typeface="ヒラギノ角ゴ ProN W3"/>
            </a:endParaRPr>
          </a:p>
        </p:txBody>
      </p:sp>
    </p:spTree>
    <p:extLst>
      <p:ext uri="{BB962C8B-B14F-4D97-AF65-F5344CB8AC3E}">
        <p14:creationId xmlns:p14="http://schemas.microsoft.com/office/powerpoint/2010/main" val="8356345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3470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020989A2-EF2B-41C5-950B-50A1E8B11746}"/>
              </a:ext>
            </a:extLst>
          </p:cNvPr>
          <p:cNvCxnSpPr/>
          <p:nvPr/>
        </p:nvCxnSpPr>
        <p:spPr>
          <a:xfrm>
            <a:off x="-203982" y="682283"/>
            <a:ext cx="9671539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A716497-665A-4E83-B191-B77885DB9AC4}"/>
              </a:ext>
            </a:extLst>
          </p:cNvPr>
          <p:cNvSpPr txBox="1"/>
          <p:nvPr/>
        </p:nvSpPr>
        <p:spPr>
          <a:xfrm>
            <a:off x="224970" y="117735"/>
            <a:ext cx="16914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ヒラギノ角ゴ ProN W3"/>
                <a:ea typeface="ヒラギノ角ゴ ProN W3"/>
                <a:cs typeface="ヒラギノ角ゴ ProN W3"/>
              </a:rPr>
              <a:t>7.</a:t>
            </a:r>
            <a:r>
              <a:rPr kumimoji="1" lang="ja-JP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ヒラギノ角ゴ ProN W3"/>
                <a:ea typeface="ヒラギノ角ゴ ProN W3"/>
                <a:cs typeface="ヒラギノ角ゴ ProN W3"/>
              </a:rPr>
              <a:t>追加行数</a:t>
            </a:r>
            <a:endParaRPr lang="en-US" altLang="ja-JP" sz="2400" dirty="0">
              <a:solidFill>
                <a:prstClr val="black"/>
              </a:solidFill>
              <a:latin typeface="ヒラギノ角ゴ ProN W3"/>
              <a:ea typeface="ヒラギノ角ゴ ProN W3"/>
              <a:cs typeface="ヒラギノ角ゴ ProN W3"/>
            </a:endParaRPr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009E4A37-9A7A-CA4E-B839-2359447593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2715376"/>
              </p:ext>
            </p:extLst>
          </p:nvPr>
        </p:nvGraphicFramePr>
        <p:xfrm>
          <a:off x="1016126" y="1118486"/>
          <a:ext cx="7231321" cy="15011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18670">
                  <a:extLst>
                    <a:ext uri="{9D8B030D-6E8A-4147-A177-3AD203B41FA5}">
                      <a16:colId xmlns:a16="http://schemas.microsoft.com/office/drawing/2014/main" val="686874139"/>
                    </a:ext>
                  </a:extLst>
                </a:gridCol>
                <a:gridCol w="1073297">
                  <a:extLst>
                    <a:ext uri="{9D8B030D-6E8A-4147-A177-3AD203B41FA5}">
                      <a16:colId xmlns:a16="http://schemas.microsoft.com/office/drawing/2014/main" val="197978390"/>
                    </a:ext>
                  </a:extLst>
                </a:gridCol>
                <a:gridCol w="1002531">
                  <a:extLst>
                    <a:ext uri="{9D8B030D-6E8A-4147-A177-3AD203B41FA5}">
                      <a16:colId xmlns:a16="http://schemas.microsoft.com/office/drawing/2014/main" val="98033304"/>
                    </a:ext>
                  </a:extLst>
                </a:gridCol>
                <a:gridCol w="1615842">
                  <a:extLst>
                    <a:ext uri="{9D8B030D-6E8A-4147-A177-3AD203B41FA5}">
                      <a16:colId xmlns:a16="http://schemas.microsoft.com/office/drawing/2014/main" val="1509382912"/>
                    </a:ext>
                  </a:extLst>
                </a:gridCol>
                <a:gridCol w="1320981">
                  <a:extLst>
                    <a:ext uri="{9D8B030D-6E8A-4147-A177-3AD203B41FA5}">
                      <a16:colId xmlns:a16="http://schemas.microsoft.com/office/drawing/2014/main" val="3038863947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fontAlgn="ctr"/>
                      <a:endParaRPr lang="ja-JP" altLang="en-US" sz="2400" b="0" i="0" u="none" strike="noStrike">
                        <a:solidFill>
                          <a:srgbClr val="000000"/>
                        </a:solidFill>
                        <a:effectLst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0" i="0" u="none" strike="noStrike">
                          <a:effectLst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手法</a:t>
                      </a:r>
                      <a:r>
                        <a:rPr lang="en-US" altLang="ja-JP" sz="2400" b="0" i="0" u="none" strike="noStrike">
                          <a:effectLst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1</a:t>
                      </a:r>
                      <a:endParaRPr lang="en-US" altLang="ja-JP" sz="2400" b="0" i="0" u="none" strike="noStrike">
                        <a:solidFill>
                          <a:srgbClr val="000000"/>
                        </a:solidFill>
                        <a:effectLst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0" i="0" u="none" strike="noStrike">
                          <a:effectLst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手法</a:t>
                      </a:r>
                      <a:r>
                        <a:rPr lang="en-US" altLang="ja-JP" sz="2400" b="0" i="0" u="none" strike="noStrike">
                          <a:effectLst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2</a:t>
                      </a:r>
                      <a:endParaRPr lang="en-US" altLang="ja-JP" sz="2400" b="0" i="0" u="none" strike="noStrike">
                        <a:solidFill>
                          <a:srgbClr val="000000"/>
                        </a:solidFill>
                        <a:effectLst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0" i="0" u="none" strike="noStrike">
                          <a:effectLst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手法</a:t>
                      </a:r>
                      <a:r>
                        <a:rPr lang="en-US" altLang="ja-JP" sz="2400" b="0" i="0" u="none" strike="noStrike">
                          <a:effectLst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3</a:t>
                      </a:r>
                      <a:endParaRPr lang="en-US" altLang="ja-JP" sz="2400" b="0" i="0" u="none" strike="noStrike">
                        <a:solidFill>
                          <a:srgbClr val="000000"/>
                        </a:solidFill>
                        <a:effectLst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0" i="0" u="none" strike="noStrike">
                          <a:effectLst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手法</a:t>
                      </a:r>
                      <a:r>
                        <a:rPr lang="en-US" altLang="ja-JP" sz="2400" b="0" i="0" u="none" strike="noStrike">
                          <a:effectLst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4</a:t>
                      </a:r>
                      <a:endParaRPr lang="en-US" altLang="ja-JP" sz="2400" b="0" i="0" u="none" strike="noStrike">
                        <a:solidFill>
                          <a:srgbClr val="000000"/>
                        </a:solidFill>
                        <a:effectLst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0701337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行数</a:t>
                      </a:r>
                      <a:endParaRPr lang="en" sz="2400" b="0" i="0" u="none" strike="noStrike" dirty="0">
                        <a:solidFill>
                          <a:srgbClr val="000000"/>
                        </a:solidFill>
                        <a:effectLst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 dirty="0">
                          <a:effectLst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50</a:t>
                      </a:r>
                      <a:endParaRPr lang="en-US" altLang="ja-JP" sz="2400" b="0" i="0" u="none" strike="noStrike" dirty="0">
                        <a:solidFill>
                          <a:srgbClr val="000000"/>
                        </a:solidFill>
                        <a:effectLst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>
                          <a:effectLst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184</a:t>
                      </a:r>
                      <a:endParaRPr lang="en-US" altLang="ja-JP" sz="2400" b="0" i="0" u="none" strike="noStrike">
                        <a:solidFill>
                          <a:srgbClr val="000000"/>
                        </a:solidFill>
                        <a:effectLst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 dirty="0">
                          <a:effectLst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83</a:t>
                      </a:r>
                      <a:endParaRPr lang="en-US" altLang="ja-JP" sz="2400" b="0" i="0" u="none" strike="noStrike" dirty="0">
                        <a:solidFill>
                          <a:srgbClr val="000000"/>
                        </a:solidFill>
                        <a:effectLst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115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7360535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メインスレッド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400" b="0" i="0" u="none" strike="noStrike">
                        <a:solidFill>
                          <a:srgbClr val="000000"/>
                        </a:solidFill>
                        <a:effectLst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400" b="0" i="0" u="none" strike="noStrike">
                        <a:solidFill>
                          <a:srgbClr val="000000"/>
                        </a:solidFill>
                        <a:effectLst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43</a:t>
                      </a:r>
                      <a:endParaRPr lang="ja-JP" altLang="en-US" sz="2400" b="0" i="0" u="none" strike="noStrike">
                        <a:solidFill>
                          <a:srgbClr val="000000"/>
                        </a:solidFill>
                        <a:effectLst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13</a:t>
                      </a:r>
                      <a:endParaRPr lang="ja-JP" altLang="en-US" sz="2400" b="0" i="0" u="none" strike="noStrike">
                        <a:solidFill>
                          <a:srgbClr val="000000"/>
                        </a:solidFill>
                        <a:effectLst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3943388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サブスレッド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400" b="0" i="0" u="none" strike="noStrike">
                        <a:solidFill>
                          <a:srgbClr val="000000"/>
                        </a:solidFill>
                        <a:effectLst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400" b="0" i="0" u="none" strike="noStrike">
                        <a:solidFill>
                          <a:srgbClr val="000000"/>
                        </a:solidFill>
                        <a:effectLst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40</a:t>
                      </a:r>
                      <a:endParaRPr lang="ja-JP" altLang="en-US" sz="2400" b="0" i="0" u="none" strike="noStrike">
                        <a:solidFill>
                          <a:srgbClr val="000000"/>
                        </a:solidFill>
                        <a:effectLst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51</a:t>
                      </a:r>
                      <a:endParaRPr lang="ja-JP" altLang="en-US" sz="2400" b="0" i="0" u="none" strike="noStrike">
                        <a:solidFill>
                          <a:srgbClr val="000000"/>
                        </a:solidFill>
                        <a:effectLst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8893205"/>
                  </a:ext>
                </a:extLst>
              </a:tr>
            </a:tbl>
          </a:graphicData>
        </a:graphic>
      </p:graphicFrame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06ED44CA-9A4B-6345-86E1-D52FF044284A}"/>
              </a:ext>
            </a:extLst>
          </p:cNvPr>
          <p:cNvSpPr/>
          <p:nvPr/>
        </p:nvSpPr>
        <p:spPr>
          <a:xfrm>
            <a:off x="134034" y="2857500"/>
            <a:ext cx="8875932" cy="273974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D38FCCB-E238-2248-8832-C25A6E07003C}"/>
              </a:ext>
            </a:extLst>
          </p:cNvPr>
          <p:cNvSpPr txBox="1"/>
          <p:nvPr/>
        </p:nvSpPr>
        <p:spPr>
          <a:xfrm>
            <a:off x="224970" y="2913314"/>
            <a:ext cx="1002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>
                <a:latin typeface="ヒラギノ角ゴ ProN W3"/>
                <a:ea typeface="ヒラギノ角ゴ ProN W3"/>
                <a:cs typeface="ヒラギノ角ゴ ProN W3"/>
              </a:rPr>
              <a:t>処理</a:t>
            </a:r>
            <a:r>
              <a:rPr lang="en-US" altLang="ja-JP" sz="2400" dirty="0">
                <a:latin typeface="ヒラギノ角ゴ ProN W3"/>
                <a:ea typeface="ヒラギノ角ゴ ProN W3"/>
                <a:cs typeface="ヒラギノ角ゴ ProN W3"/>
              </a:rPr>
              <a:t>3</a:t>
            </a:r>
            <a:endParaRPr kumimoji="1" lang="ja-JP" altLang="en-US" sz="2400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244EAA4D-27CB-A84A-9419-94EEF73988B1}"/>
              </a:ext>
            </a:extLst>
          </p:cNvPr>
          <p:cNvSpPr txBox="1"/>
          <p:nvPr/>
        </p:nvSpPr>
        <p:spPr>
          <a:xfrm>
            <a:off x="208128" y="4134849"/>
            <a:ext cx="10038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>
                <a:latin typeface="ヒラギノ角ゴ ProN W3"/>
                <a:ea typeface="ヒラギノ角ゴ ProN W3"/>
                <a:cs typeface="ヒラギノ角ゴ ProN W3"/>
              </a:rPr>
              <a:t>処理</a:t>
            </a:r>
            <a:r>
              <a:rPr lang="en-US" altLang="ja-JP" sz="2400" dirty="0">
                <a:latin typeface="ヒラギノ角ゴ ProN W3"/>
                <a:ea typeface="ヒラギノ角ゴ ProN W3"/>
                <a:cs typeface="ヒラギノ角ゴ ProN W3"/>
              </a:rPr>
              <a:t>4</a:t>
            </a:r>
            <a:endParaRPr kumimoji="1" lang="ja-JP" altLang="en-US" sz="2400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78E527B6-6AA4-D941-B615-33F62773C2A3}"/>
              </a:ext>
            </a:extLst>
          </p:cNvPr>
          <p:cNvSpPr txBox="1"/>
          <p:nvPr/>
        </p:nvSpPr>
        <p:spPr>
          <a:xfrm>
            <a:off x="191286" y="4569559"/>
            <a:ext cx="88809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>
                <a:latin typeface="ヒラギノ角ゴ ProN W3"/>
                <a:ea typeface="ヒラギノ角ゴ ProN W3"/>
                <a:cs typeface="ヒラギノ角ゴ ProN W3"/>
              </a:rPr>
              <a:t>サブスレッドを</a:t>
            </a:r>
            <a:r>
              <a:rPr kumimoji="1" lang="en-US" altLang="ja-JP" sz="2400" dirty="0">
                <a:latin typeface="ヒラギノ角ゴ ProN W3"/>
                <a:ea typeface="ヒラギノ角ゴ ProN W3"/>
                <a:cs typeface="ヒラギノ角ゴ ProN W3"/>
              </a:rPr>
              <a:t>2</a:t>
            </a:r>
            <a:r>
              <a:rPr kumimoji="1" lang="ja-JP" altLang="en-US" sz="2400">
                <a:latin typeface="ヒラギノ角ゴ ProN W3"/>
                <a:ea typeface="ヒラギノ角ゴ ProN W3"/>
                <a:cs typeface="ヒラギノ角ゴ ProN W3"/>
              </a:rPr>
              <a:t>つ作成したが，複製と，</a:t>
            </a:r>
            <a:r>
              <a:rPr kumimoji="1" lang="en-US" altLang="ja-JP" sz="2400" dirty="0">
                <a:latin typeface="ヒラギノ角ゴ ProN W3"/>
                <a:ea typeface="ヒラギノ角ゴ ProN W3"/>
                <a:cs typeface="ヒラギノ角ゴ ProN W3"/>
              </a:rPr>
              <a:t>Canvas</a:t>
            </a:r>
            <a:r>
              <a:rPr kumimoji="1" lang="ja-JP" altLang="en-US" sz="2400">
                <a:latin typeface="ヒラギノ角ゴ ProN W3"/>
                <a:ea typeface="ヒラギノ角ゴ ProN W3"/>
                <a:cs typeface="ヒラギノ角ゴ ProN W3"/>
              </a:rPr>
              <a:t>サイズを指定</a:t>
            </a:r>
            <a:endParaRPr kumimoji="1" lang="ja-JP" altLang="en-US" sz="2400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FE26D1DC-0445-344E-8C1D-73136C9BCE8B}"/>
              </a:ext>
            </a:extLst>
          </p:cNvPr>
          <p:cNvSpPr txBox="1"/>
          <p:nvPr/>
        </p:nvSpPr>
        <p:spPr>
          <a:xfrm>
            <a:off x="174444" y="3313699"/>
            <a:ext cx="71577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>
                <a:latin typeface="ヒラギノ角ゴ ProN W3"/>
                <a:ea typeface="ヒラギノ角ゴ ProN W3"/>
                <a:cs typeface="ヒラギノ角ゴ ProN W3"/>
              </a:rPr>
              <a:t>サブスレッドを</a:t>
            </a:r>
            <a:r>
              <a:rPr lang="ja-JP" altLang="en-US" sz="2400">
                <a:latin typeface="ヒラギノ角ゴ ProN W3"/>
                <a:ea typeface="ヒラギノ角ゴ ProN W3"/>
                <a:cs typeface="ヒラギノ角ゴ ProN W3"/>
              </a:rPr>
              <a:t>１つ作成し，それを</a:t>
            </a:r>
            <a:r>
              <a:rPr lang="en-US" altLang="ja-JP" sz="2400" dirty="0">
                <a:latin typeface="ヒラギノ角ゴ ProN W3"/>
                <a:ea typeface="ヒラギノ角ゴ ProN W3"/>
                <a:cs typeface="ヒラギノ角ゴ ProN W3"/>
              </a:rPr>
              <a:t>2</a:t>
            </a:r>
            <a:r>
              <a:rPr lang="ja-JP" altLang="en-US" sz="2400">
                <a:latin typeface="ヒラギノ角ゴ ProN W3"/>
                <a:ea typeface="ヒラギノ角ゴ ProN W3"/>
                <a:cs typeface="ヒラギノ角ゴ ProN W3"/>
              </a:rPr>
              <a:t>個呼び出した</a:t>
            </a:r>
            <a:endParaRPr kumimoji="1" lang="ja-JP" altLang="en-US" sz="2400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FB6E6681-9643-A842-BFEC-4AB755D94B6F}"/>
              </a:ext>
            </a:extLst>
          </p:cNvPr>
          <p:cNvSpPr txBox="1"/>
          <p:nvPr/>
        </p:nvSpPr>
        <p:spPr>
          <a:xfrm>
            <a:off x="248538" y="3673184"/>
            <a:ext cx="95910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>
                <a:latin typeface="ヒラギノ角ゴ ProN W3"/>
                <a:ea typeface="ヒラギノ角ゴ ProN W3"/>
                <a:cs typeface="ヒラギノ角ゴ ProN W3"/>
              </a:rPr>
              <a:t>演算と</a:t>
            </a:r>
            <a:r>
              <a:rPr kumimoji="1" lang="ja-JP" altLang="en-US" sz="2400">
                <a:latin typeface="ヒラギノ角ゴ ProN W3"/>
                <a:ea typeface="ヒラギノ角ゴ ProN W3"/>
                <a:cs typeface="ヒラギノ角ゴ ProN W3"/>
              </a:rPr>
              <a:t>描画を分けたことによる通信部と</a:t>
            </a:r>
            <a:r>
              <a:rPr kumimoji="1" lang="en-US" altLang="ja-JP" sz="2400" dirty="0">
                <a:latin typeface="ヒラギノ角ゴ ProN W3"/>
                <a:ea typeface="ヒラギノ角ゴ ProN W3"/>
                <a:cs typeface="ヒラギノ角ゴ ProN W3"/>
              </a:rPr>
              <a:t>Canvas</a:t>
            </a:r>
            <a:r>
              <a:rPr kumimoji="1" lang="ja-JP" altLang="en-US" sz="2400">
                <a:latin typeface="ヒラギノ角ゴ ProN W3"/>
                <a:ea typeface="ヒラギノ角ゴ ProN W3"/>
                <a:cs typeface="ヒラギノ角ゴ ProN W3"/>
              </a:rPr>
              <a:t>の指定を必要とした</a:t>
            </a:r>
            <a:endParaRPr kumimoji="1" lang="ja-JP" altLang="en-US" sz="2400" dirty="0">
              <a:latin typeface="ヒラギノ角ゴ ProN W3"/>
              <a:ea typeface="ヒラギノ角ゴ ProN W3"/>
              <a:cs typeface="ヒラギノ角ゴ ProN W3"/>
            </a:endParaRPr>
          </a:p>
        </p:txBody>
      </p:sp>
    </p:spTree>
    <p:extLst>
      <p:ext uri="{BB962C8B-B14F-4D97-AF65-F5344CB8AC3E}">
        <p14:creationId xmlns:p14="http://schemas.microsoft.com/office/powerpoint/2010/main" val="19118224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020989A2-EF2B-41C5-950B-50A1E8B11746}"/>
              </a:ext>
            </a:extLst>
          </p:cNvPr>
          <p:cNvCxnSpPr/>
          <p:nvPr/>
        </p:nvCxnSpPr>
        <p:spPr>
          <a:xfrm>
            <a:off x="-203982" y="682283"/>
            <a:ext cx="9671539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A716497-665A-4E83-B191-B77885DB9AC4}"/>
              </a:ext>
            </a:extLst>
          </p:cNvPr>
          <p:cNvSpPr txBox="1"/>
          <p:nvPr/>
        </p:nvSpPr>
        <p:spPr>
          <a:xfrm>
            <a:off x="224970" y="117735"/>
            <a:ext cx="35381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ヒラギノ角ゴ ProN W3"/>
                <a:ea typeface="ヒラギノ角ゴ ProN W3"/>
                <a:cs typeface="ヒラギノ角ゴ ProN W3"/>
              </a:rPr>
              <a:t>8.</a:t>
            </a:r>
            <a:r>
              <a:rPr kumimoji="1" lang="ja-JP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ヒラギノ角ゴ ProN W3"/>
                <a:ea typeface="ヒラギノ角ゴ ProN W3"/>
                <a:cs typeface="ヒラギノ角ゴ ProN W3"/>
              </a:rPr>
              <a:t>ベンチマークとの違い</a:t>
            </a:r>
            <a:endParaRPr kumimoji="1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ヒラギノ角ゴ ProN W3"/>
              <a:ea typeface="ヒラギノ角ゴ ProN W3"/>
              <a:cs typeface="ヒラギノ角ゴ ProN W3"/>
            </a:endParaRPr>
          </a:p>
        </p:txBody>
      </p:sp>
    </p:spTree>
    <p:extLst>
      <p:ext uri="{BB962C8B-B14F-4D97-AF65-F5344CB8AC3E}">
        <p14:creationId xmlns:p14="http://schemas.microsoft.com/office/powerpoint/2010/main" val="36889277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020989A2-EF2B-41C5-950B-50A1E8B11746}"/>
              </a:ext>
            </a:extLst>
          </p:cNvPr>
          <p:cNvCxnSpPr/>
          <p:nvPr/>
        </p:nvCxnSpPr>
        <p:spPr>
          <a:xfrm>
            <a:off x="-203982" y="682283"/>
            <a:ext cx="9671539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A716497-665A-4E83-B191-B77885DB9AC4}"/>
              </a:ext>
            </a:extLst>
          </p:cNvPr>
          <p:cNvSpPr txBox="1"/>
          <p:nvPr/>
        </p:nvSpPr>
        <p:spPr>
          <a:xfrm>
            <a:off x="224970" y="117735"/>
            <a:ext cx="3230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ヒラギノ角ゴ ProN W3"/>
                <a:ea typeface="ヒラギノ角ゴ ProN W3"/>
                <a:cs typeface="ヒラギノ角ゴ ProN W3"/>
              </a:rPr>
              <a:t>8.</a:t>
            </a:r>
            <a:r>
              <a:rPr kumimoji="1" lang="ja-JP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ヒラギノ角ゴ ProN W3"/>
                <a:ea typeface="ヒラギノ角ゴ ProN W3"/>
                <a:cs typeface="ヒラギノ角ゴ ProN W3"/>
              </a:rPr>
              <a:t>左右の演算時間の差</a:t>
            </a:r>
            <a:endParaRPr kumimoji="1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ヒラギノ角ゴ ProN W3"/>
              <a:ea typeface="ヒラギノ角ゴ ProN W3"/>
              <a:cs typeface="ヒラギノ角ゴ ProN W3"/>
            </a:endParaRPr>
          </a:p>
        </p:txBody>
      </p:sp>
    </p:spTree>
    <p:extLst>
      <p:ext uri="{BB962C8B-B14F-4D97-AF65-F5344CB8AC3E}">
        <p14:creationId xmlns:p14="http://schemas.microsoft.com/office/powerpoint/2010/main" val="33132266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020989A2-EF2B-41C5-950B-50A1E8B11746}"/>
              </a:ext>
            </a:extLst>
          </p:cNvPr>
          <p:cNvCxnSpPr/>
          <p:nvPr/>
        </p:nvCxnSpPr>
        <p:spPr>
          <a:xfrm>
            <a:off x="-203982" y="682283"/>
            <a:ext cx="9671539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A716497-665A-4E83-B191-B77885DB9AC4}"/>
              </a:ext>
            </a:extLst>
          </p:cNvPr>
          <p:cNvSpPr txBox="1"/>
          <p:nvPr/>
        </p:nvSpPr>
        <p:spPr>
          <a:xfrm>
            <a:off x="224970" y="117735"/>
            <a:ext cx="41537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ヒラギノ角ゴ ProN W3"/>
                <a:ea typeface="ヒラギノ角ゴ ProN W3"/>
                <a:cs typeface="ヒラギノ角ゴ ProN W3"/>
              </a:rPr>
              <a:t>8.</a:t>
            </a:r>
            <a:r>
              <a:rPr kumimoji="1" lang="ja-JP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ヒラギノ角ゴ ProN W3"/>
                <a:ea typeface="ヒラギノ角ゴ ProN W3"/>
                <a:cs typeface="ヒラギノ角ゴ ProN W3"/>
              </a:rPr>
              <a:t>更に分割したらどうなるの</a:t>
            </a:r>
            <a:endParaRPr kumimoji="1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ヒラギノ角ゴ ProN W3"/>
              <a:ea typeface="ヒラギノ角ゴ ProN W3"/>
              <a:cs typeface="ヒラギノ角ゴ ProN W3"/>
            </a:endParaRPr>
          </a:p>
        </p:txBody>
      </p:sp>
    </p:spTree>
    <p:extLst>
      <p:ext uri="{BB962C8B-B14F-4D97-AF65-F5344CB8AC3E}">
        <p14:creationId xmlns:p14="http://schemas.microsoft.com/office/powerpoint/2010/main" val="37407909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020989A2-EF2B-41C5-950B-50A1E8B11746}"/>
              </a:ext>
            </a:extLst>
          </p:cNvPr>
          <p:cNvCxnSpPr/>
          <p:nvPr/>
        </p:nvCxnSpPr>
        <p:spPr>
          <a:xfrm>
            <a:off x="-203982" y="682283"/>
            <a:ext cx="9671539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A716497-665A-4E83-B191-B77885DB9AC4}"/>
              </a:ext>
            </a:extLst>
          </p:cNvPr>
          <p:cNvSpPr txBox="1"/>
          <p:nvPr/>
        </p:nvSpPr>
        <p:spPr>
          <a:xfrm>
            <a:off x="224970" y="117735"/>
            <a:ext cx="46378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ヒラギノ角ゴ ProN W3"/>
                <a:ea typeface="ヒラギノ角ゴ ProN W3"/>
                <a:cs typeface="ヒラギノ角ゴ ProN W3"/>
              </a:rPr>
              <a:t>8.</a:t>
            </a:r>
            <a:r>
              <a:rPr lang="ja-JP" altLang="en-US" sz="2400">
                <a:solidFill>
                  <a:prstClr val="black"/>
                </a:solidFill>
                <a:latin typeface="ヒラギノ角ゴ ProN W3"/>
                <a:ea typeface="ヒラギノ角ゴ ProN W3"/>
                <a:cs typeface="ヒラギノ角ゴ ProN W3"/>
              </a:rPr>
              <a:t>パフォーマンスは落ちないの</a:t>
            </a:r>
            <a:r>
              <a:rPr lang="en-US" altLang="ja-JP" sz="2400" dirty="0">
                <a:solidFill>
                  <a:prstClr val="black"/>
                </a:solidFill>
                <a:latin typeface="ヒラギノ角ゴ ProN W3"/>
                <a:ea typeface="ヒラギノ角ゴ ProN W3"/>
                <a:cs typeface="ヒラギノ角ゴ ProN W3"/>
              </a:rPr>
              <a:t>?</a:t>
            </a:r>
            <a:endParaRPr kumimoji="1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ヒラギノ角ゴ ProN W3"/>
              <a:ea typeface="ヒラギノ角ゴ ProN W3"/>
              <a:cs typeface="ヒラギノ角ゴ ProN W3"/>
            </a:endParaRPr>
          </a:p>
        </p:txBody>
      </p:sp>
    </p:spTree>
    <p:extLst>
      <p:ext uri="{BB962C8B-B14F-4D97-AF65-F5344CB8AC3E}">
        <p14:creationId xmlns:p14="http://schemas.microsoft.com/office/powerpoint/2010/main" val="5220053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020989A2-EF2B-41C5-950B-50A1E8B11746}"/>
              </a:ext>
            </a:extLst>
          </p:cNvPr>
          <p:cNvCxnSpPr/>
          <p:nvPr/>
        </p:nvCxnSpPr>
        <p:spPr>
          <a:xfrm>
            <a:off x="-203982" y="682283"/>
            <a:ext cx="9671539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A716497-665A-4E83-B191-B77885DB9AC4}"/>
              </a:ext>
            </a:extLst>
          </p:cNvPr>
          <p:cNvSpPr txBox="1"/>
          <p:nvPr/>
        </p:nvSpPr>
        <p:spPr>
          <a:xfrm>
            <a:off x="224970" y="117735"/>
            <a:ext cx="57374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ヒラギノ角ゴ ProN W3"/>
                <a:ea typeface="ヒラギノ角ゴ ProN W3"/>
                <a:cs typeface="ヒラギノ角ゴ ProN W3"/>
              </a:rPr>
              <a:t>8.</a:t>
            </a:r>
            <a:r>
              <a:rPr lang="en-US" altLang="ja-JP" sz="2400" dirty="0" err="1">
                <a:solidFill>
                  <a:prstClr val="black"/>
                </a:solidFill>
                <a:latin typeface="ヒラギノ角ゴ ProN W3"/>
                <a:ea typeface="ヒラギノ角ゴ ProN W3"/>
                <a:cs typeface="ヒラギノ角ゴ ProN W3"/>
              </a:rPr>
              <a:t>OffscreenCanvas</a:t>
            </a:r>
            <a:r>
              <a:rPr lang="ja-JP" altLang="en-US" sz="2400">
                <a:solidFill>
                  <a:prstClr val="black"/>
                </a:solidFill>
                <a:latin typeface="ヒラギノ角ゴ ProN W3"/>
                <a:ea typeface="ヒラギノ角ゴ ProN W3"/>
                <a:cs typeface="ヒラギノ角ゴ ProN W3"/>
              </a:rPr>
              <a:t>の対応ブラウザは</a:t>
            </a:r>
            <a:r>
              <a:rPr lang="en-US" altLang="ja-JP" sz="2400" dirty="0">
                <a:solidFill>
                  <a:prstClr val="black"/>
                </a:solidFill>
                <a:latin typeface="ヒラギノ角ゴ ProN W3"/>
                <a:ea typeface="ヒラギノ角ゴ ProN W3"/>
                <a:cs typeface="ヒラギノ角ゴ ProN W3"/>
              </a:rPr>
              <a:t>?</a:t>
            </a:r>
            <a:endParaRPr kumimoji="1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ヒラギノ角ゴ ProN W3"/>
              <a:ea typeface="ヒラギノ角ゴ ProN W3"/>
              <a:cs typeface="ヒラギノ角ゴ ProN W3"/>
            </a:endParaRPr>
          </a:p>
        </p:txBody>
      </p:sp>
    </p:spTree>
    <p:extLst>
      <p:ext uri="{BB962C8B-B14F-4D97-AF65-F5344CB8AC3E}">
        <p14:creationId xmlns:p14="http://schemas.microsoft.com/office/powerpoint/2010/main" val="16317349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020989A2-EF2B-41C5-950B-50A1E8B11746}"/>
              </a:ext>
            </a:extLst>
          </p:cNvPr>
          <p:cNvCxnSpPr/>
          <p:nvPr/>
        </p:nvCxnSpPr>
        <p:spPr>
          <a:xfrm>
            <a:off x="-203982" y="682283"/>
            <a:ext cx="9671539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A716497-665A-4E83-B191-B77885DB9AC4}"/>
              </a:ext>
            </a:extLst>
          </p:cNvPr>
          <p:cNvSpPr txBox="1"/>
          <p:nvPr/>
        </p:nvSpPr>
        <p:spPr>
          <a:xfrm>
            <a:off x="224970" y="117735"/>
            <a:ext cx="64844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ヒラギノ角ゴ ProN W3"/>
                <a:ea typeface="ヒラギノ角ゴ ProN W3"/>
                <a:cs typeface="ヒラギノ角ゴ ProN W3"/>
              </a:rPr>
              <a:t>8.</a:t>
            </a:r>
            <a:r>
              <a:rPr kumimoji="1" lang="ja-JP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ヒラギノ角ゴ ProN W3"/>
                <a:ea typeface="ヒラギノ角ゴ ProN W3"/>
                <a:cs typeface="ヒラギノ角ゴ ProN W3"/>
              </a:rPr>
              <a:t>キャバスのサイズを広げたら</a:t>
            </a:r>
            <a:r>
              <a:rPr lang="ja-JP" altLang="en-US" sz="2400">
                <a:solidFill>
                  <a:prstClr val="black"/>
                </a:solidFill>
                <a:latin typeface="ヒラギノ角ゴ ProN W3"/>
                <a:ea typeface="ヒラギノ角ゴ ProN W3"/>
                <a:cs typeface="ヒラギノ角ゴ ProN W3"/>
              </a:rPr>
              <a:t>結果は変わる</a:t>
            </a:r>
            <a:r>
              <a:rPr lang="en-US" altLang="ja-JP" sz="2400" dirty="0">
                <a:solidFill>
                  <a:prstClr val="black"/>
                </a:solidFill>
                <a:latin typeface="ヒラギノ角ゴ ProN W3"/>
                <a:ea typeface="ヒラギノ角ゴ ProN W3"/>
                <a:cs typeface="ヒラギノ角ゴ ProN W3"/>
              </a:rPr>
              <a:t>?</a:t>
            </a:r>
            <a:endParaRPr kumimoji="1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ヒラギノ角ゴ ProN W3"/>
              <a:ea typeface="ヒラギノ角ゴ ProN W3"/>
              <a:cs typeface="ヒラギノ角ゴ ProN W3"/>
            </a:endParaRPr>
          </a:p>
        </p:txBody>
      </p:sp>
    </p:spTree>
    <p:extLst>
      <p:ext uri="{BB962C8B-B14F-4D97-AF65-F5344CB8AC3E}">
        <p14:creationId xmlns:p14="http://schemas.microsoft.com/office/powerpoint/2010/main" val="386651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020989A2-EF2B-41C5-950B-50A1E8B11746}"/>
              </a:ext>
            </a:extLst>
          </p:cNvPr>
          <p:cNvCxnSpPr/>
          <p:nvPr/>
        </p:nvCxnSpPr>
        <p:spPr>
          <a:xfrm>
            <a:off x="-203982" y="462141"/>
            <a:ext cx="9671539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A716497-665A-4E83-B191-B77885DB9AC4}"/>
              </a:ext>
            </a:extLst>
          </p:cNvPr>
          <p:cNvSpPr txBox="1"/>
          <p:nvPr/>
        </p:nvSpPr>
        <p:spPr>
          <a:xfrm>
            <a:off x="203199" y="12826"/>
            <a:ext cx="23070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latin typeface="ヒラギノ角ゴ ProN W3"/>
                <a:ea typeface="ヒラギノ角ゴ ProN W3"/>
                <a:cs typeface="ヒラギノ角ゴ ProN W3"/>
              </a:rPr>
              <a:t>1.</a:t>
            </a:r>
            <a:r>
              <a:rPr lang="ja-JP" altLang="en-US" sz="2400">
                <a:latin typeface="ヒラギノ角ゴ ProN W3"/>
                <a:ea typeface="ヒラギノ角ゴ ProN W3"/>
                <a:cs typeface="ヒラギノ角ゴ ProN W3"/>
              </a:rPr>
              <a:t>背景と問題点</a:t>
            </a:r>
            <a:endParaRPr kumimoji="1" lang="ja-JP" altLang="en-US" sz="2400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03DE7534-25D1-B140-AD30-59D70760D2F6}"/>
              </a:ext>
            </a:extLst>
          </p:cNvPr>
          <p:cNvGrpSpPr/>
          <p:nvPr/>
        </p:nvGrpSpPr>
        <p:grpSpPr>
          <a:xfrm>
            <a:off x="42871" y="2755026"/>
            <a:ext cx="9115111" cy="1838885"/>
            <a:chOff x="96036" y="2507480"/>
            <a:chExt cx="9115111" cy="1838885"/>
          </a:xfrm>
        </p:grpSpPr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46DCFF8E-4B63-BC4B-8FB6-ED60ED8C9FB3}"/>
                </a:ext>
              </a:extLst>
            </p:cNvPr>
            <p:cNvGrpSpPr/>
            <p:nvPr/>
          </p:nvGrpSpPr>
          <p:grpSpPr>
            <a:xfrm>
              <a:off x="96036" y="2507480"/>
              <a:ext cx="8995507" cy="783657"/>
              <a:chOff x="96036" y="3117075"/>
              <a:chExt cx="8995507" cy="783657"/>
            </a:xfrm>
          </p:grpSpPr>
          <p:sp>
            <p:nvSpPr>
              <p:cNvPr id="18" name="正方形/長方形 17">
                <a:extLst>
                  <a:ext uri="{FF2B5EF4-FFF2-40B4-BE49-F238E27FC236}">
                    <a16:creationId xmlns:a16="http://schemas.microsoft.com/office/drawing/2014/main" id="{BE51FB63-3ABC-4549-A4A7-C9D2A34AF668}"/>
                  </a:ext>
                </a:extLst>
              </p:cNvPr>
              <p:cNvSpPr/>
              <p:nvPr/>
            </p:nvSpPr>
            <p:spPr>
              <a:xfrm>
                <a:off x="96036" y="3117075"/>
                <a:ext cx="8995507" cy="78365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000" dirty="0">
                  <a:solidFill>
                    <a:schemeClr val="tx1"/>
                  </a:solidFill>
                  <a:latin typeface="ヒラギノ角ゴ ProN W3"/>
                  <a:ea typeface="ヒラギノ角ゴ ProN W3"/>
                  <a:cs typeface="ヒラギノ角ゴ ProN W3"/>
                </a:endParaRPr>
              </a:p>
            </p:txBody>
          </p:sp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FD24C1EE-868E-DE44-B020-5DF26604E21F}"/>
                  </a:ext>
                </a:extLst>
              </p:cNvPr>
              <p:cNvSpPr txBox="1"/>
              <p:nvPr/>
            </p:nvSpPr>
            <p:spPr>
              <a:xfrm>
                <a:off x="224987" y="3148599"/>
                <a:ext cx="1210588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000">
                    <a:latin typeface="ヒラギノ角ゴ ProN W3"/>
                    <a:ea typeface="ヒラギノ角ゴ ProN W3"/>
                    <a:cs typeface="ヒラギノ角ゴ ProN W3"/>
                  </a:rPr>
                  <a:t>先行研究</a:t>
                </a:r>
                <a:endParaRPr lang="en-US" altLang="ja-JP" sz="2000" dirty="0">
                  <a:latin typeface="ヒラギノ角ゴ ProN W3"/>
                  <a:ea typeface="ヒラギノ角ゴ ProN W3"/>
                  <a:cs typeface="ヒラギノ角ゴ ProN W3"/>
                </a:endParaRPr>
              </a:p>
            </p:txBody>
          </p:sp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08BAF9BE-0798-4542-B350-FA95C980C281}"/>
                  </a:ext>
                </a:extLst>
              </p:cNvPr>
              <p:cNvSpPr txBox="1"/>
              <p:nvPr/>
            </p:nvSpPr>
            <p:spPr>
              <a:xfrm>
                <a:off x="2564776" y="3126724"/>
                <a:ext cx="608371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000" dirty="0">
                    <a:latin typeface="ヒラギノ角ゴ ProN W3"/>
                    <a:ea typeface="ヒラギノ角ゴ ProN W3"/>
                    <a:cs typeface="ヒラギノ角ゴ ProN W3"/>
                  </a:rPr>
                  <a:t>本研究室で</a:t>
                </a:r>
                <a:r>
                  <a:rPr lang="en-US" altLang="ja-JP" sz="2000" dirty="0">
                    <a:latin typeface="ヒラギノ角ゴ ProN W3"/>
                    <a:ea typeface="ヒラギノ角ゴ ProN W3"/>
                    <a:cs typeface="ヒラギノ角ゴ ProN W3"/>
                  </a:rPr>
                  <a:t>GPU(Graphics </a:t>
                </a:r>
                <a:r>
                  <a:rPr lang="en-US" altLang="ja-JP" sz="2000" dirty="0" err="1">
                    <a:latin typeface="ヒラギノ角ゴ ProN W3"/>
                    <a:ea typeface="ヒラギノ角ゴ ProN W3"/>
                    <a:cs typeface="ヒラギノ角ゴ ProN W3"/>
                  </a:rPr>
                  <a:t>Proceesing</a:t>
                </a:r>
                <a:r>
                  <a:rPr lang="en-US" altLang="ja-JP" sz="2000" dirty="0">
                    <a:latin typeface="ヒラギノ角ゴ ProN W3"/>
                    <a:ea typeface="ヒラギノ角ゴ ProN W3"/>
                    <a:cs typeface="ヒラギノ角ゴ ProN W3"/>
                  </a:rPr>
                  <a:t> Unit)</a:t>
                </a:r>
                <a:r>
                  <a:rPr lang="ja-JP" altLang="en-US" sz="2000" dirty="0">
                    <a:latin typeface="ヒラギノ角ゴ ProN W3"/>
                    <a:ea typeface="ヒラギノ角ゴ ProN W3"/>
                    <a:cs typeface="ヒラギノ角ゴ ProN W3"/>
                  </a:rPr>
                  <a:t>を利用し，</a:t>
                </a:r>
                <a:endParaRPr lang="en-US" altLang="ja-JP" sz="2000" dirty="0">
                  <a:latin typeface="ヒラギノ角ゴ ProN W3"/>
                  <a:ea typeface="ヒラギノ角ゴ ProN W3"/>
                  <a:cs typeface="ヒラギノ角ゴ ProN W3"/>
                </a:endParaRPr>
              </a:p>
              <a:p>
                <a:r>
                  <a:rPr lang="ja-JP" altLang="en-US" sz="2000" dirty="0">
                    <a:latin typeface="ヒラギノ角ゴ ProN W3"/>
                    <a:ea typeface="ヒラギノ角ゴ ProN W3"/>
                    <a:cs typeface="ヒラギノ角ゴ ProN W3"/>
                  </a:rPr>
                  <a:t>高負荷なシミュレータ教材の処理速度を向上させた</a:t>
                </a:r>
                <a:endParaRPr lang="en-US" altLang="ja-JP" sz="2000" dirty="0">
                  <a:latin typeface="ヒラギノ角ゴ ProN W3"/>
                  <a:ea typeface="ヒラギノ角ゴ ProN W3"/>
                  <a:cs typeface="ヒラギノ角ゴ ProN W3"/>
                </a:endParaRPr>
              </a:p>
            </p:txBody>
          </p:sp>
        </p:grpSp>
        <p:sp>
          <p:nvSpPr>
            <p:cNvPr id="31" name="三角形 30">
              <a:extLst>
                <a:ext uri="{FF2B5EF4-FFF2-40B4-BE49-F238E27FC236}">
                  <a16:creationId xmlns:a16="http://schemas.microsoft.com/office/drawing/2014/main" id="{7792E0A8-8133-1148-8323-71A78506A6A2}"/>
                </a:ext>
              </a:extLst>
            </p:cNvPr>
            <p:cNvSpPr/>
            <p:nvPr/>
          </p:nvSpPr>
          <p:spPr>
            <a:xfrm rot="10800000">
              <a:off x="3936217" y="3415175"/>
              <a:ext cx="1391139" cy="324229"/>
            </a:xfrm>
            <a:prstGeom prst="triangl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>
                <a:solidFill>
                  <a:schemeClr val="tx1"/>
                </a:solidFill>
                <a:latin typeface="ヒラギノ角ゴ ProN W3"/>
                <a:ea typeface="ヒラギノ角ゴ ProN W3"/>
                <a:cs typeface="ヒラギノ角ゴ ProN W3"/>
              </a:endParaRPr>
            </a:p>
          </p:txBody>
        </p:sp>
        <p:grpSp>
          <p:nvGrpSpPr>
            <p:cNvPr id="4" name="グループ化 3">
              <a:extLst>
                <a:ext uri="{FF2B5EF4-FFF2-40B4-BE49-F238E27FC236}">
                  <a16:creationId xmlns:a16="http://schemas.microsoft.com/office/drawing/2014/main" id="{CBD5B890-54C8-B049-A9C6-8C4E1D23EA15}"/>
                </a:ext>
              </a:extLst>
            </p:cNvPr>
            <p:cNvGrpSpPr/>
            <p:nvPr/>
          </p:nvGrpSpPr>
          <p:grpSpPr>
            <a:xfrm>
              <a:off x="96036" y="3861169"/>
              <a:ext cx="9115111" cy="485196"/>
              <a:chOff x="96036" y="4048735"/>
              <a:chExt cx="9115111" cy="485196"/>
            </a:xfrm>
          </p:grpSpPr>
          <p:sp>
            <p:nvSpPr>
              <p:cNvPr id="29" name="正方形/長方形 28">
                <a:extLst>
                  <a:ext uri="{FF2B5EF4-FFF2-40B4-BE49-F238E27FC236}">
                    <a16:creationId xmlns:a16="http://schemas.microsoft.com/office/drawing/2014/main" id="{437D382B-B402-9340-B561-1FA3CB21EAF8}"/>
                  </a:ext>
                </a:extLst>
              </p:cNvPr>
              <p:cNvSpPr/>
              <p:nvPr/>
            </p:nvSpPr>
            <p:spPr>
              <a:xfrm>
                <a:off x="96036" y="4048735"/>
                <a:ext cx="8995507" cy="48519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000" dirty="0">
                  <a:solidFill>
                    <a:schemeClr val="tx1"/>
                  </a:solidFill>
                  <a:latin typeface="ヒラギノ角ゴ ProN W3"/>
                  <a:ea typeface="ヒラギノ角ゴ ProN W3"/>
                  <a:cs typeface="ヒラギノ角ゴ ProN W3"/>
                </a:endParaRPr>
              </a:p>
            </p:txBody>
          </p:sp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87B3AD99-3B44-9146-9647-CF39DA23FA62}"/>
                  </a:ext>
                </a:extLst>
              </p:cNvPr>
              <p:cNvSpPr txBox="1"/>
              <p:nvPr/>
            </p:nvSpPr>
            <p:spPr>
              <a:xfrm>
                <a:off x="2564776" y="4072264"/>
                <a:ext cx="664637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2000" dirty="0">
                    <a:latin typeface="ヒラギノ角ゴ ProN W3"/>
                    <a:ea typeface="ヒラギノ角ゴ ProN W3"/>
                    <a:cs typeface="ヒラギノ角ゴ ProN W3"/>
                  </a:rPr>
                  <a:t>GPU</a:t>
                </a:r>
                <a:r>
                  <a:rPr lang="ja-JP" altLang="en-US" sz="2000">
                    <a:latin typeface="ヒラギノ角ゴ ProN W3"/>
                    <a:ea typeface="ヒラギノ角ゴ ProN W3"/>
                    <a:cs typeface="ヒラギノ角ゴ ProN W3"/>
                  </a:rPr>
                  <a:t>はプログラムの記述内容が複雑，大幅な変更が必要</a:t>
                </a:r>
                <a:endParaRPr lang="en-US" altLang="ja-JP" sz="2000" dirty="0">
                  <a:latin typeface="ヒラギノ角ゴ ProN W3"/>
                  <a:ea typeface="ヒラギノ角ゴ ProN W3"/>
                  <a:cs typeface="ヒラギノ角ゴ ProN W3"/>
                </a:endParaRPr>
              </a:p>
            </p:txBody>
          </p:sp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29748654-1D71-514F-9AA5-6B1D87B70DF4}"/>
                  </a:ext>
                </a:extLst>
              </p:cNvPr>
              <p:cNvSpPr txBox="1"/>
              <p:nvPr/>
            </p:nvSpPr>
            <p:spPr>
              <a:xfrm>
                <a:off x="224987" y="4091278"/>
                <a:ext cx="954107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000">
                    <a:latin typeface="ヒラギノ角ゴ ProN W3"/>
                    <a:ea typeface="ヒラギノ角ゴ ProN W3"/>
                    <a:cs typeface="ヒラギノ角ゴ ProN W3"/>
                  </a:rPr>
                  <a:t>問題点</a:t>
                </a:r>
                <a:endParaRPr lang="en-US" altLang="ja-JP" sz="2000" dirty="0">
                  <a:latin typeface="ヒラギノ角ゴ ProN W3"/>
                  <a:ea typeface="ヒラギノ角ゴ ProN W3"/>
                  <a:cs typeface="ヒラギノ角ゴ ProN W3"/>
                </a:endParaRPr>
              </a:p>
            </p:txBody>
          </p:sp>
        </p:grpSp>
      </p:grp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884626CE-A3DC-7343-ACFD-45923241212E}"/>
              </a:ext>
            </a:extLst>
          </p:cNvPr>
          <p:cNvGrpSpPr/>
          <p:nvPr/>
        </p:nvGrpSpPr>
        <p:grpSpPr>
          <a:xfrm>
            <a:off x="42871" y="603293"/>
            <a:ext cx="8995507" cy="1727939"/>
            <a:chOff x="96036" y="603293"/>
            <a:chExt cx="8995507" cy="1727939"/>
          </a:xfrm>
        </p:grpSpPr>
        <p:sp>
          <p:nvSpPr>
            <p:cNvPr id="36" name="正方形/長方形 35">
              <a:extLst>
                <a:ext uri="{FF2B5EF4-FFF2-40B4-BE49-F238E27FC236}">
                  <a16:creationId xmlns:a16="http://schemas.microsoft.com/office/drawing/2014/main" id="{7DC7DAD1-B15B-2249-9B07-74BFE577AA27}"/>
                </a:ext>
              </a:extLst>
            </p:cNvPr>
            <p:cNvSpPr/>
            <p:nvPr/>
          </p:nvSpPr>
          <p:spPr>
            <a:xfrm>
              <a:off x="96036" y="603293"/>
              <a:ext cx="8995507" cy="49113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>
                <a:solidFill>
                  <a:schemeClr val="tx1"/>
                </a:solidFill>
                <a:latin typeface="ヒラギノ角ゴ ProN W3"/>
                <a:ea typeface="ヒラギノ角ゴ ProN W3"/>
                <a:cs typeface="ヒラギノ角ゴ ProN W3"/>
              </a:endParaRPr>
            </a:p>
          </p:txBody>
        </p:sp>
        <p:sp>
          <p:nvSpPr>
            <p:cNvPr id="46" name="テキスト ボックス 45">
              <a:extLst>
                <a:ext uri="{FF2B5EF4-FFF2-40B4-BE49-F238E27FC236}">
                  <a16:creationId xmlns:a16="http://schemas.microsoft.com/office/drawing/2014/main" id="{96EAB02F-5E67-4246-B363-198984434059}"/>
                </a:ext>
              </a:extLst>
            </p:cNvPr>
            <p:cNvSpPr txBox="1"/>
            <p:nvPr/>
          </p:nvSpPr>
          <p:spPr>
            <a:xfrm>
              <a:off x="238465" y="632064"/>
              <a:ext cx="2236510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ja-JP" altLang="en-US" sz="2000">
                  <a:latin typeface="ヒラギノ角ゴ ProN W3"/>
                  <a:ea typeface="ヒラギノ角ゴ ProN W3"/>
                  <a:cs typeface="ヒラギノ角ゴ ProN W3"/>
                </a:rPr>
                <a:t>シミュレータ教材</a:t>
              </a:r>
              <a:endParaRPr lang="en-US" altLang="ja-JP" sz="2000" dirty="0">
                <a:latin typeface="ヒラギノ角ゴ ProN W3"/>
                <a:ea typeface="ヒラギノ角ゴ ProN W3"/>
                <a:cs typeface="ヒラギノ角ゴ ProN W3"/>
              </a:endParaRPr>
            </a:p>
          </p:txBody>
        </p:sp>
        <p:sp>
          <p:nvSpPr>
            <p:cNvPr id="37" name="テキスト ボックス 36">
              <a:extLst>
                <a:ext uri="{FF2B5EF4-FFF2-40B4-BE49-F238E27FC236}">
                  <a16:creationId xmlns:a16="http://schemas.microsoft.com/office/drawing/2014/main" id="{85554F88-BDD2-7848-B462-150955172CE6}"/>
                </a:ext>
              </a:extLst>
            </p:cNvPr>
            <p:cNvSpPr txBox="1"/>
            <p:nvPr/>
          </p:nvSpPr>
          <p:spPr>
            <a:xfrm>
              <a:off x="2564776" y="694316"/>
              <a:ext cx="503535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2000" dirty="0">
                  <a:latin typeface="ヒラギノ角ゴ ProN W3"/>
                  <a:ea typeface="ヒラギノ角ゴ ProN W3"/>
                  <a:cs typeface="ヒラギノ角ゴ ProN W3"/>
                </a:rPr>
                <a:t>不可視現象を可視化する</a:t>
              </a:r>
              <a:r>
                <a:rPr lang="en-US" altLang="ja-JP" sz="2000" dirty="0">
                  <a:latin typeface="ヒラギノ角ゴ ProN W3"/>
                  <a:ea typeface="ヒラギノ角ゴ ProN W3"/>
                  <a:cs typeface="ヒラギノ角ゴ ProN W3"/>
                </a:rPr>
                <a:t>e-Learning</a:t>
              </a:r>
              <a:r>
                <a:rPr lang="ja-JP" altLang="en-US" sz="2000" dirty="0">
                  <a:latin typeface="ヒラギノ角ゴ ProN W3"/>
                  <a:ea typeface="ヒラギノ角ゴ ProN W3"/>
                  <a:cs typeface="ヒラギノ角ゴ ProN W3"/>
                </a:rPr>
                <a:t>の</a:t>
              </a:r>
              <a:r>
                <a:rPr lang="en-US" altLang="ja-JP" sz="2000" dirty="0">
                  <a:latin typeface="ヒラギノ角ゴ ProN W3"/>
                  <a:ea typeface="ヒラギノ角ゴ ProN W3"/>
                  <a:cs typeface="ヒラギノ角ゴ ProN W3"/>
                </a:rPr>
                <a:t>1</a:t>
              </a:r>
              <a:r>
                <a:rPr lang="ja-JP" altLang="en-US" sz="2000" dirty="0">
                  <a:latin typeface="ヒラギノ角ゴ ProN W3"/>
                  <a:ea typeface="ヒラギノ角ゴ ProN W3"/>
                  <a:cs typeface="ヒラギノ角ゴ ProN W3"/>
                </a:rPr>
                <a:t>つ</a:t>
              </a:r>
              <a:endParaRPr lang="en-US" altLang="ja-JP" sz="2000" dirty="0">
                <a:latin typeface="ヒラギノ角ゴ ProN W3"/>
                <a:ea typeface="ヒラギノ角ゴ ProN W3"/>
                <a:cs typeface="ヒラギノ角ゴ ProN W3"/>
              </a:endParaRPr>
            </a:p>
          </p:txBody>
        </p:sp>
        <p:sp>
          <p:nvSpPr>
            <p:cNvPr id="2" name="三角形 1">
              <a:extLst>
                <a:ext uri="{FF2B5EF4-FFF2-40B4-BE49-F238E27FC236}">
                  <a16:creationId xmlns:a16="http://schemas.microsoft.com/office/drawing/2014/main" id="{D9CCE2CD-73B5-A844-BB7F-6EB4DD938219}"/>
                </a:ext>
              </a:extLst>
            </p:cNvPr>
            <p:cNvSpPr/>
            <p:nvPr/>
          </p:nvSpPr>
          <p:spPr>
            <a:xfrm rot="10800000">
              <a:off x="3936217" y="1208002"/>
              <a:ext cx="1391139" cy="324229"/>
            </a:xfrm>
            <a:prstGeom prst="triangl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>
                <a:solidFill>
                  <a:schemeClr val="tx1"/>
                </a:solidFill>
                <a:latin typeface="ヒラギノ角ゴ ProN W3"/>
                <a:ea typeface="ヒラギノ角ゴ ProN W3"/>
                <a:cs typeface="ヒラギノ角ゴ ProN W3"/>
              </a:endParaRPr>
            </a:p>
          </p:txBody>
        </p:sp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8B8AFA31-445B-4F41-BC7F-EFAF33F7B9DF}"/>
                </a:ext>
              </a:extLst>
            </p:cNvPr>
            <p:cNvGrpSpPr/>
            <p:nvPr/>
          </p:nvGrpSpPr>
          <p:grpSpPr>
            <a:xfrm>
              <a:off x="96036" y="1590825"/>
              <a:ext cx="8995507" cy="740407"/>
              <a:chOff x="96036" y="1715870"/>
              <a:chExt cx="8995507" cy="740407"/>
            </a:xfrm>
          </p:grpSpPr>
          <p:sp>
            <p:nvSpPr>
              <p:cNvPr id="28" name="正方形/長方形 27">
                <a:extLst>
                  <a:ext uri="{FF2B5EF4-FFF2-40B4-BE49-F238E27FC236}">
                    <a16:creationId xmlns:a16="http://schemas.microsoft.com/office/drawing/2014/main" id="{CE3EA46A-5724-F642-AE2E-F544DE54A825}"/>
                  </a:ext>
                </a:extLst>
              </p:cNvPr>
              <p:cNvSpPr/>
              <p:nvPr/>
            </p:nvSpPr>
            <p:spPr>
              <a:xfrm>
                <a:off x="96036" y="1715870"/>
                <a:ext cx="8995507" cy="70530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000" dirty="0">
                  <a:solidFill>
                    <a:schemeClr val="tx1"/>
                  </a:solidFill>
                  <a:latin typeface="ヒラギノ角ゴ ProN W3"/>
                  <a:ea typeface="ヒラギノ角ゴ ProN W3"/>
                  <a:cs typeface="ヒラギノ角ゴ ProN W3"/>
                </a:endParaRPr>
              </a:p>
            </p:txBody>
          </p:sp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0C163514-5C2E-4D46-90F1-AC88266AA63A}"/>
                  </a:ext>
                </a:extLst>
              </p:cNvPr>
              <p:cNvSpPr txBox="1"/>
              <p:nvPr/>
            </p:nvSpPr>
            <p:spPr>
              <a:xfrm>
                <a:off x="2564776" y="1748391"/>
                <a:ext cx="608371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2000" dirty="0">
                    <a:latin typeface="ヒラギノ角ゴ ProN W3"/>
                    <a:ea typeface="ヒラギノ角ゴ ProN W3"/>
                    <a:cs typeface="ヒラギノ角ゴ ProN W3"/>
                  </a:rPr>
                  <a:t>e-Learning</a:t>
                </a:r>
                <a:r>
                  <a:rPr lang="ja-JP" altLang="en-US" sz="2000" dirty="0">
                    <a:latin typeface="ヒラギノ角ゴ ProN W3"/>
                    <a:ea typeface="ヒラギノ角ゴ ProN W3"/>
                    <a:cs typeface="ヒラギノ角ゴ ProN W3"/>
                  </a:rPr>
                  <a:t>の普及により多様な分野の</a:t>
                </a:r>
                <a:endParaRPr lang="en-US" altLang="ja-JP" sz="2000" dirty="0">
                  <a:latin typeface="ヒラギノ角ゴ ProN W3"/>
                  <a:ea typeface="ヒラギノ角ゴ ProN W3"/>
                  <a:cs typeface="ヒラギノ角ゴ ProN W3"/>
                </a:endParaRPr>
              </a:p>
              <a:p>
                <a:r>
                  <a:rPr lang="ja-JP" altLang="en-US" sz="2000" dirty="0">
                    <a:latin typeface="ヒラギノ角ゴ ProN W3"/>
                    <a:ea typeface="ヒラギノ角ゴ ProN W3"/>
                    <a:cs typeface="ヒラギノ角ゴ ProN W3"/>
                  </a:rPr>
                  <a:t>シミュレータ教材と効率的な開発手法が求められる</a:t>
                </a:r>
                <a:endParaRPr lang="en-US" altLang="ja-JP" sz="2000" dirty="0">
                  <a:latin typeface="ヒラギノ角ゴ ProN W3"/>
                  <a:ea typeface="ヒラギノ角ゴ ProN W3"/>
                  <a:cs typeface="ヒラギノ角ゴ ProN W3"/>
                </a:endParaRPr>
              </a:p>
            </p:txBody>
          </p:sp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6BCD194A-FC96-D64D-A23E-50CC7F8721A0}"/>
                  </a:ext>
                </a:extLst>
              </p:cNvPr>
              <p:cNvSpPr txBox="1"/>
              <p:nvPr/>
            </p:nvSpPr>
            <p:spPr>
              <a:xfrm>
                <a:off x="224987" y="1748391"/>
                <a:ext cx="697627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000">
                    <a:latin typeface="ヒラギノ角ゴ ProN W3"/>
                    <a:ea typeface="ヒラギノ角ゴ ProN W3"/>
                    <a:cs typeface="ヒラギノ角ゴ ProN W3"/>
                  </a:rPr>
                  <a:t>現状</a:t>
                </a:r>
                <a:endParaRPr lang="en-US" altLang="ja-JP" sz="2000" dirty="0">
                  <a:latin typeface="ヒラギノ角ゴ ProN W3"/>
                  <a:ea typeface="ヒラギノ角ゴ ProN W3"/>
                  <a:cs typeface="ヒラギノ角ゴ ProN W3"/>
                </a:endParaRPr>
              </a:p>
            </p:txBody>
          </p:sp>
        </p:grpSp>
      </p:grpSp>
      <p:grpSp>
        <p:nvGrpSpPr>
          <p:cNvPr id="39" name="グループ化 38">
            <a:extLst>
              <a:ext uri="{FF2B5EF4-FFF2-40B4-BE49-F238E27FC236}">
                <a16:creationId xmlns:a16="http://schemas.microsoft.com/office/drawing/2014/main" id="{34E99FBB-F125-0448-BE9B-62EAA59B95A8}"/>
              </a:ext>
            </a:extLst>
          </p:cNvPr>
          <p:cNvGrpSpPr/>
          <p:nvPr/>
        </p:nvGrpSpPr>
        <p:grpSpPr>
          <a:xfrm>
            <a:off x="39273" y="4953906"/>
            <a:ext cx="9002702" cy="729205"/>
            <a:chOff x="86177" y="4290646"/>
            <a:chExt cx="9002702" cy="729205"/>
          </a:xfrm>
        </p:grpSpPr>
        <p:grpSp>
          <p:nvGrpSpPr>
            <p:cNvPr id="40" name="グループ化 39">
              <a:extLst>
                <a:ext uri="{FF2B5EF4-FFF2-40B4-BE49-F238E27FC236}">
                  <a16:creationId xmlns:a16="http://schemas.microsoft.com/office/drawing/2014/main" id="{D538B2FA-2A81-BD4F-8C51-0612EA3475B4}"/>
                </a:ext>
              </a:extLst>
            </p:cNvPr>
            <p:cNvGrpSpPr/>
            <p:nvPr/>
          </p:nvGrpSpPr>
          <p:grpSpPr>
            <a:xfrm>
              <a:off x="86177" y="4290646"/>
              <a:ext cx="9002702" cy="675849"/>
              <a:chOff x="90505" y="4881088"/>
              <a:chExt cx="9002702" cy="1147675"/>
            </a:xfrm>
          </p:grpSpPr>
          <p:sp>
            <p:nvSpPr>
              <p:cNvPr id="42" name="正方形/長方形 41">
                <a:extLst>
                  <a:ext uri="{FF2B5EF4-FFF2-40B4-BE49-F238E27FC236}">
                    <a16:creationId xmlns:a16="http://schemas.microsoft.com/office/drawing/2014/main" id="{8C171827-2B81-564F-8ABA-02DD18BA8CFA}"/>
                  </a:ext>
                </a:extLst>
              </p:cNvPr>
              <p:cNvSpPr/>
              <p:nvPr/>
            </p:nvSpPr>
            <p:spPr>
              <a:xfrm>
                <a:off x="90505" y="4881088"/>
                <a:ext cx="9002702" cy="1147675"/>
              </a:xfrm>
              <a:prstGeom prst="rect">
                <a:avLst/>
              </a:prstGeom>
              <a:solidFill>
                <a:srgbClr val="F7F0C7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000" dirty="0">
                  <a:solidFill>
                    <a:schemeClr val="tx1"/>
                  </a:solidFill>
                  <a:latin typeface="ヒラギノ角ゴ ProN W3"/>
                  <a:ea typeface="ヒラギノ角ゴ ProN W3"/>
                  <a:cs typeface="ヒラギノ角ゴ ProN W3"/>
                </a:endParaRPr>
              </a:p>
            </p:txBody>
          </p:sp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A642F99E-7562-124A-9BBF-FC2239890669}"/>
                  </a:ext>
                </a:extLst>
              </p:cNvPr>
              <p:cNvSpPr txBox="1"/>
              <p:nvPr/>
            </p:nvSpPr>
            <p:spPr>
              <a:xfrm>
                <a:off x="223054" y="4983011"/>
                <a:ext cx="697627" cy="67943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000" dirty="0">
                    <a:latin typeface="ヒラギノ角ゴ ProN W3"/>
                    <a:ea typeface="ヒラギノ角ゴ ProN W3"/>
                    <a:cs typeface="ヒラギノ角ゴ ProN W3"/>
                  </a:rPr>
                  <a:t>目的</a:t>
                </a:r>
              </a:p>
            </p:txBody>
          </p:sp>
        </p:grpSp>
        <p:sp>
          <p:nvSpPr>
            <p:cNvPr id="41" name="テキスト ボックス 40">
              <a:extLst>
                <a:ext uri="{FF2B5EF4-FFF2-40B4-BE49-F238E27FC236}">
                  <a16:creationId xmlns:a16="http://schemas.microsoft.com/office/drawing/2014/main" id="{49AEB57C-FF5A-BC41-B7B8-C4821277FBBA}"/>
                </a:ext>
              </a:extLst>
            </p:cNvPr>
            <p:cNvSpPr txBox="1"/>
            <p:nvPr/>
          </p:nvSpPr>
          <p:spPr>
            <a:xfrm>
              <a:off x="2558515" y="4311965"/>
              <a:ext cx="652676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000">
                  <a:latin typeface="ヒラギノ角ゴ ProN W3"/>
                  <a:ea typeface="ヒラギノ角ゴ ProN W3"/>
                  <a:cs typeface="ヒラギノ角ゴ ProN W3"/>
                </a:rPr>
                <a:t>処理速度と生産性</a:t>
              </a:r>
              <a:r>
                <a:rPr lang="ja-JP" altLang="en-US" sz="2000">
                  <a:latin typeface="ヒラギノ角ゴ ProN W3"/>
                  <a:ea typeface="ヒラギノ角ゴ ProN W3"/>
                  <a:cs typeface="ヒラギノ角ゴ ProN W3"/>
                </a:rPr>
                <a:t>の観点から開発手法の提案と</a:t>
              </a:r>
              <a:endParaRPr lang="en-US" altLang="ja-JP" sz="2000" dirty="0">
                <a:latin typeface="ヒラギノ角ゴ ProN W3"/>
                <a:ea typeface="ヒラギノ角ゴ ProN W3"/>
                <a:cs typeface="ヒラギノ角ゴ ProN W3"/>
              </a:endParaRPr>
            </a:p>
            <a:p>
              <a:r>
                <a:rPr lang="ja-JP" altLang="en-US" sz="2000">
                  <a:latin typeface="ヒラギノ角ゴ ProN W3"/>
                  <a:ea typeface="ヒラギノ角ゴ ProN W3"/>
                  <a:cs typeface="ヒラギノ角ゴ ProN W3"/>
                </a:rPr>
                <a:t>有用性の検証を行う</a:t>
              </a:r>
              <a:endParaRPr kumimoji="1" lang="ja-JP" altLang="en-US" sz="2000" dirty="0">
                <a:latin typeface="ヒラギノ角ゴ ProN W3"/>
                <a:ea typeface="ヒラギノ角ゴ ProN W3"/>
                <a:cs typeface="ヒラギノ角ゴ ProN W3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68580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020989A2-EF2B-41C5-950B-50A1E8B11746}"/>
              </a:ext>
            </a:extLst>
          </p:cNvPr>
          <p:cNvCxnSpPr/>
          <p:nvPr/>
        </p:nvCxnSpPr>
        <p:spPr>
          <a:xfrm>
            <a:off x="-203982" y="462141"/>
            <a:ext cx="9671539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A716497-665A-4E83-B191-B77885DB9AC4}"/>
              </a:ext>
            </a:extLst>
          </p:cNvPr>
          <p:cNvSpPr txBox="1"/>
          <p:nvPr/>
        </p:nvSpPr>
        <p:spPr>
          <a:xfrm>
            <a:off x="203199" y="12826"/>
            <a:ext cx="17171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ヒラギノ角ゴ ProN W3"/>
                <a:ea typeface="ヒラギノ角ゴ ProN W3"/>
                <a:cs typeface="ヒラギノ角ゴ ProN W3"/>
              </a:rPr>
              <a:t>2.</a:t>
            </a:r>
            <a:r>
              <a:rPr lang="ja-JP" altLang="en-US" sz="2400" dirty="0">
                <a:latin typeface="ヒラギノ角ゴ ProN W3"/>
                <a:ea typeface="ヒラギノ角ゴ ProN W3"/>
                <a:cs typeface="ヒラギノ角ゴ ProN W3"/>
              </a:rPr>
              <a:t> 先行研究</a:t>
            </a:r>
            <a:endParaRPr kumimoji="1" lang="ja-JP" altLang="en-US" sz="2400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B58981A2-574D-4E19-B967-49D65E8DB547}"/>
              </a:ext>
            </a:extLst>
          </p:cNvPr>
          <p:cNvGrpSpPr/>
          <p:nvPr/>
        </p:nvGrpSpPr>
        <p:grpSpPr>
          <a:xfrm>
            <a:off x="259169" y="580529"/>
            <a:ext cx="4183246" cy="1506428"/>
            <a:chOff x="5725751" y="785167"/>
            <a:chExt cx="4056959" cy="1506428"/>
          </a:xfrm>
        </p:grpSpPr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1B9F37D4-0A8D-4B3A-A258-545DC426CD5B}"/>
                </a:ext>
              </a:extLst>
            </p:cNvPr>
            <p:cNvSpPr/>
            <p:nvPr/>
          </p:nvSpPr>
          <p:spPr>
            <a:xfrm>
              <a:off x="5725751" y="785167"/>
              <a:ext cx="4056959" cy="150642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>
                <a:solidFill>
                  <a:schemeClr val="tx1"/>
                </a:solidFill>
                <a:latin typeface="ヒラギノ角ゴ ProN W3"/>
                <a:ea typeface="ヒラギノ角ゴ ProN W3"/>
                <a:cs typeface="ヒラギノ角ゴ ProN W3"/>
              </a:endParaRPr>
            </a:p>
          </p:txBody>
        </p:sp>
        <p:grpSp>
          <p:nvGrpSpPr>
            <p:cNvPr id="21" name="グループ化 20">
              <a:extLst>
                <a:ext uri="{FF2B5EF4-FFF2-40B4-BE49-F238E27FC236}">
                  <a16:creationId xmlns:a16="http://schemas.microsoft.com/office/drawing/2014/main" id="{D1DDEB83-2D33-4311-8133-1312EC4A6F4E}"/>
                </a:ext>
              </a:extLst>
            </p:cNvPr>
            <p:cNvGrpSpPr/>
            <p:nvPr/>
          </p:nvGrpSpPr>
          <p:grpSpPr>
            <a:xfrm>
              <a:off x="5788271" y="1766433"/>
              <a:ext cx="3748520" cy="400110"/>
              <a:chOff x="5734730" y="1727350"/>
              <a:chExt cx="3748520" cy="400110"/>
            </a:xfrm>
          </p:grpSpPr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5781A9F1-9179-461A-B86E-BE396960C695}"/>
                  </a:ext>
                </a:extLst>
              </p:cNvPr>
              <p:cNvSpPr txBox="1"/>
              <p:nvPr/>
            </p:nvSpPr>
            <p:spPr>
              <a:xfrm>
                <a:off x="5734730" y="1727350"/>
                <a:ext cx="86594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000" dirty="0">
                    <a:latin typeface="ヒラギノ角ゴ ProN W3"/>
                    <a:ea typeface="ヒラギノ角ゴ ProN W3"/>
                    <a:cs typeface="ヒラギノ角ゴ ProN W3"/>
                  </a:rPr>
                  <a:t>手法</a:t>
                </a:r>
                <a:r>
                  <a:rPr lang="en-US" altLang="ja-JP" sz="2000" dirty="0">
                    <a:latin typeface="ヒラギノ角ゴ ProN W3"/>
                    <a:ea typeface="ヒラギノ角ゴ ProN W3"/>
                    <a:cs typeface="ヒラギノ角ゴ ProN W3"/>
                  </a:rPr>
                  <a:t>2</a:t>
                </a:r>
                <a:endParaRPr kumimoji="1" lang="ja-JP" altLang="en-US" sz="2000" dirty="0">
                  <a:latin typeface="ヒラギノ角ゴ ProN W3"/>
                  <a:ea typeface="ヒラギノ角ゴ ProN W3"/>
                  <a:cs typeface="ヒラギノ角ゴ ProN W3"/>
                </a:endParaRPr>
              </a:p>
            </p:txBody>
          </p:sp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C6A3423D-7773-436D-9265-4F27F332874E}"/>
                  </a:ext>
                </a:extLst>
              </p:cNvPr>
              <p:cNvSpPr txBox="1"/>
              <p:nvPr/>
            </p:nvSpPr>
            <p:spPr>
              <a:xfrm>
                <a:off x="6682483" y="1727350"/>
                <a:ext cx="280076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000" dirty="0">
                    <a:latin typeface="ヒラギノ角ゴ ProN W3"/>
                    <a:ea typeface="ヒラギノ角ゴ ProN W3"/>
                    <a:cs typeface="ヒラギノ角ゴ ProN W3"/>
                  </a:rPr>
                  <a:t>OpenGL</a:t>
                </a:r>
                <a:r>
                  <a:rPr kumimoji="1" lang="ja-JP" altLang="en-US" sz="2000" dirty="0">
                    <a:latin typeface="ヒラギノ角ゴ ProN W3"/>
                    <a:ea typeface="ヒラギノ角ゴ ProN W3"/>
                    <a:cs typeface="ヒラギノ角ゴ ProN W3"/>
                  </a:rPr>
                  <a:t>で</a:t>
                </a:r>
                <a:r>
                  <a:rPr kumimoji="1" lang="en-US" altLang="ja-JP" sz="2000" dirty="0">
                    <a:latin typeface="ヒラギノ角ゴ ProN W3"/>
                    <a:ea typeface="ヒラギノ角ゴ ProN W3"/>
                    <a:cs typeface="ヒラギノ角ゴ ProN W3"/>
                  </a:rPr>
                  <a:t>GPU</a:t>
                </a:r>
                <a:r>
                  <a:rPr kumimoji="1" lang="ja-JP" altLang="en-US" sz="2000" dirty="0">
                    <a:latin typeface="ヒラギノ角ゴ ProN W3"/>
                    <a:ea typeface="ヒラギノ角ゴ ProN W3"/>
                    <a:cs typeface="ヒラギノ角ゴ ProN W3"/>
                  </a:rPr>
                  <a:t>へ移植</a:t>
                </a:r>
              </a:p>
            </p:txBody>
          </p:sp>
        </p:grpSp>
        <p:grpSp>
          <p:nvGrpSpPr>
            <p:cNvPr id="22" name="グループ化 21">
              <a:extLst>
                <a:ext uri="{FF2B5EF4-FFF2-40B4-BE49-F238E27FC236}">
                  <a16:creationId xmlns:a16="http://schemas.microsoft.com/office/drawing/2014/main" id="{A05BC09F-CD19-4FC9-AA34-6E7EA562E5FB}"/>
                </a:ext>
              </a:extLst>
            </p:cNvPr>
            <p:cNvGrpSpPr/>
            <p:nvPr/>
          </p:nvGrpSpPr>
          <p:grpSpPr>
            <a:xfrm>
              <a:off x="5788271" y="1243019"/>
              <a:ext cx="3737299" cy="400110"/>
              <a:chOff x="5734730" y="813174"/>
              <a:chExt cx="3737299" cy="400110"/>
            </a:xfrm>
          </p:grpSpPr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DFC5D17B-DD13-44F8-AEA8-7F45136BFDBF}"/>
                  </a:ext>
                </a:extLst>
              </p:cNvPr>
              <p:cNvSpPr txBox="1"/>
              <p:nvPr/>
            </p:nvSpPr>
            <p:spPr>
              <a:xfrm>
                <a:off x="5734730" y="813174"/>
                <a:ext cx="86594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000" dirty="0">
                    <a:latin typeface="ヒラギノ角ゴ ProN W3"/>
                    <a:ea typeface="ヒラギノ角ゴ ProN W3"/>
                    <a:cs typeface="ヒラギノ角ゴ ProN W3"/>
                  </a:rPr>
                  <a:t>手法</a:t>
                </a:r>
                <a:r>
                  <a:rPr kumimoji="1" lang="en-US" altLang="ja-JP" sz="2000" dirty="0">
                    <a:latin typeface="ヒラギノ角ゴ ProN W3"/>
                    <a:ea typeface="ヒラギノ角ゴ ProN W3"/>
                    <a:cs typeface="ヒラギノ角ゴ ProN W3"/>
                  </a:rPr>
                  <a:t>1</a:t>
                </a:r>
                <a:endParaRPr kumimoji="1" lang="ja-JP" altLang="en-US" sz="2000" dirty="0">
                  <a:latin typeface="ヒラギノ角ゴ ProN W3"/>
                  <a:ea typeface="ヒラギノ角ゴ ProN W3"/>
                  <a:cs typeface="ヒラギノ角ゴ ProN W3"/>
                </a:endParaRPr>
              </a:p>
            </p:txBody>
          </p:sp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19392569-BDDE-411F-9380-2459ADD74000}"/>
                  </a:ext>
                </a:extLst>
              </p:cNvPr>
              <p:cNvSpPr txBox="1"/>
              <p:nvPr/>
            </p:nvSpPr>
            <p:spPr>
              <a:xfrm>
                <a:off x="6682483" y="813174"/>
                <a:ext cx="278954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2000" dirty="0">
                    <a:latin typeface="ヒラギノ角ゴ ProN W3"/>
                    <a:ea typeface="ヒラギノ角ゴ ProN W3"/>
                    <a:cs typeface="ヒラギノ角ゴ ProN W3"/>
                  </a:rPr>
                  <a:t>JavaScript</a:t>
                </a:r>
                <a:r>
                  <a:rPr lang="ja-JP" altLang="en-US" sz="2000" dirty="0">
                    <a:latin typeface="ヒラギノ角ゴ ProN W3"/>
                    <a:ea typeface="ヒラギノ角ゴ ProN W3"/>
                    <a:cs typeface="ヒラギノ角ゴ ProN W3"/>
                  </a:rPr>
                  <a:t>のみで開発</a:t>
                </a:r>
                <a:endParaRPr kumimoji="1" lang="ja-JP" altLang="en-US" sz="2000" dirty="0">
                  <a:latin typeface="ヒラギノ角ゴ ProN W3"/>
                  <a:ea typeface="ヒラギノ角ゴ ProN W3"/>
                  <a:cs typeface="ヒラギノ角ゴ ProN W3"/>
                </a:endParaRPr>
              </a:p>
            </p:txBody>
          </p:sp>
        </p:grpSp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3E0493A4-23D5-4A03-BFD7-6500141349AE}"/>
                </a:ext>
              </a:extLst>
            </p:cNvPr>
            <p:cNvSpPr txBox="1"/>
            <p:nvPr/>
          </p:nvSpPr>
          <p:spPr>
            <a:xfrm>
              <a:off x="5788271" y="814451"/>
              <a:ext cx="1210588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kumimoji="1" lang="ja-JP" altLang="en-US" sz="2000" dirty="0">
                  <a:latin typeface="ヒラギノ角ゴ ProN W3"/>
                  <a:ea typeface="ヒラギノ角ゴ ProN W3"/>
                  <a:cs typeface="ヒラギノ角ゴ ProN W3"/>
                </a:rPr>
                <a:t>先行研究</a:t>
              </a:r>
            </a:p>
          </p:txBody>
        </p:sp>
      </p:grp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191A43D8-DA40-4D18-A1E9-AD3764BA3AB8}"/>
              </a:ext>
            </a:extLst>
          </p:cNvPr>
          <p:cNvSpPr txBox="1"/>
          <p:nvPr/>
        </p:nvSpPr>
        <p:spPr>
          <a:xfrm>
            <a:off x="203199" y="2599216"/>
            <a:ext cx="5967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>
                <a:latin typeface="ヒラギノ角ゴ ProN W3"/>
                <a:ea typeface="ヒラギノ角ゴ ProN W3"/>
                <a:cs typeface="ヒラギノ角ゴ ProN W3"/>
              </a:rPr>
              <a:t>JavaScript(</a:t>
            </a:r>
            <a:r>
              <a:rPr lang="ja-JP" altLang="en-US" sz="2000" dirty="0">
                <a:latin typeface="ヒラギノ角ゴ ProN W3"/>
                <a:ea typeface="ヒラギノ角ゴ ProN W3"/>
                <a:cs typeface="ヒラギノ角ゴ ProN W3"/>
              </a:rPr>
              <a:t>処理に時間を必要とする</a:t>
            </a:r>
            <a:r>
              <a:rPr lang="en-US" altLang="ja-JP" sz="2000" dirty="0">
                <a:latin typeface="ヒラギノ角ゴ ProN W3"/>
                <a:ea typeface="ヒラギノ角ゴ ProN W3"/>
                <a:cs typeface="ヒラギノ角ゴ ProN W3"/>
              </a:rPr>
              <a:t>)</a:t>
            </a:r>
            <a:r>
              <a:rPr lang="ja-JP" altLang="en-US" sz="2000" dirty="0">
                <a:latin typeface="ヒラギノ角ゴ ProN W3"/>
                <a:ea typeface="ヒラギノ角ゴ ProN W3"/>
                <a:cs typeface="ヒラギノ角ゴ ProN W3"/>
              </a:rPr>
              <a:t>→作業が止まる</a:t>
            </a:r>
            <a:endParaRPr kumimoji="1" lang="ja-JP" altLang="en-US" sz="2000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379B43A5-1E44-4994-9CB2-789C7F03C98C}"/>
              </a:ext>
            </a:extLst>
          </p:cNvPr>
          <p:cNvGrpSpPr/>
          <p:nvPr/>
        </p:nvGrpSpPr>
        <p:grpSpPr>
          <a:xfrm>
            <a:off x="341659" y="3136059"/>
            <a:ext cx="1568394" cy="400110"/>
            <a:chOff x="-1043103" y="2259194"/>
            <a:chExt cx="2367615" cy="784630"/>
          </a:xfrm>
        </p:grpSpPr>
        <p:sp>
          <p:nvSpPr>
            <p:cNvPr id="39" name="正方形/長方形 38">
              <a:extLst>
                <a:ext uri="{FF2B5EF4-FFF2-40B4-BE49-F238E27FC236}">
                  <a16:creationId xmlns:a16="http://schemas.microsoft.com/office/drawing/2014/main" id="{DA91CA6D-1C21-4948-A89F-107DC3B0078D}"/>
                </a:ext>
              </a:extLst>
            </p:cNvPr>
            <p:cNvSpPr/>
            <p:nvPr/>
          </p:nvSpPr>
          <p:spPr>
            <a:xfrm>
              <a:off x="-1043103" y="2259194"/>
              <a:ext cx="1826614" cy="78462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000">
                  <a:solidFill>
                    <a:schemeClr val="tx1"/>
                  </a:solidFill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処理</a:t>
              </a:r>
            </a:p>
          </p:txBody>
        </p:sp>
        <p:sp>
          <p:nvSpPr>
            <p:cNvPr id="40" name="三角形 10">
              <a:extLst>
                <a:ext uri="{FF2B5EF4-FFF2-40B4-BE49-F238E27FC236}">
                  <a16:creationId xmlns:a16="http://schemas.microsoft.com/office/drawing/2014/main" id="{3481D38A-B6D3-4CD5-880B-7DA7292394D0}"/>
                </a:ext>
              </a:extLst>
            </p:cNvPr>
            <p:cNvSpPr/>
            <p:nvPr/>
          </p:nvSpPr>
          <p:spPr>
            <a:xfrm rot="5400000">
              <a:off x="657221" y="2376533"/>
              <a:ext cx="784627" cy="549955"/>
            </a:xfrm>
            <a:prstGeom prst="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</p:grpSp>
      <p:grpSp>
        <p:nvGrpSpPr>
          <p:cNvPr id="41" name="グループ化 40">
            <a:extLst>
              <a:ext uri="{FF2B5EF4-FFF2-40B4-BE49-F238E27FC236}">
                <a16:creationId xmlns:a16="http://schemas.microsoft.com/office/drawing/2014/main" id="{E10491DD-96A7-42F3-8DBE-5A8A318566C8}"/>
              </a:ext>
            </a:extLst>
          </p:cNvPr>
          <p:cNvGrpSpPr/>
          <p:nvPr/>
        </p:nvGrpSpPr>
        <p:grpSpPr>
          <a:xfrm>
            <a:off x="2203677" y="3142716"/>
            <a:ext cx="1568394" cy="400110"/>
            <a:chOff x="-1043103" y="2259194"/>
            <a:chExt cx="2367615" cy="784630"/>
          </a:xfrm>
        </p:grpSpPr>
        <p:sp>
          <p:nvSpPr>
            <p:cNvPr id="42" name="正方形/長方形 41">
              <a:extLst>
                <a:ext uri="{FF2B5EF4-FFF2-40B4-BE49-F238E27FC236}">
                  <a16:creationId xmlns:a16="http://schemas.microsoft.com/office/drawing/2014/main" id="{8AFC37E0-3A66-48A2-9A5A-5ED346D997E4}"/>
                </a:ext>
              </a:extLst>
            </p:cNvPr>
            <p:cNvSpPr/>
            <p:nvPr/>
          </p:nvSpPr>
          <p:spPr>
            <a:xfrm>
              <a:off x="-1043103" y="2259194"/>
              <a:ext cx="1826614" cy="78462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2000">
                  <a:solidFill>
                    <a:schemeClr val="tx1"/>
                  </a:solidFill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処理</a:t>
              </a:r>
              <a:endParaRPr kumimoji="1" lang="ja-JP" altLang="en-US" sz="2000"/>
            </a:p>
          </p:txBody>
        </p:sp>
        <p:sp>
          <p:nvSpPr>
            <p:cNvPr id="43" name="三角形 10">
              <a:extLst>
                <a:ext uri="{FF2B5EF4-FFF2-40B4-BE49-F238E27FC236}">
                  <a16:creationId xmlns:a16="http://schemas.microsoft.com/office/drawing/2014/main" id="{5B06BF3A-4071-404F-BFAB-42D824DDA508}"/>
                </a:ext>
              </a:extLst>
            </p:cNvPr>
            <p:cNvSpPr/>
            <p:nvPr/>
          </p:nvSpPr>
          <p:spPr>
            <a:xfrm rot="5400000">
              <a:off x="657221" y="2376533"/>
              <a:ext cx="784627" cy="549955"/>
            </a:xfrm>
            <a:prstGeom prst="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</p:grp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C6F0045E-F739-476F-BA15-2B57ACA6DDE1}"/>
              </a:ext>
            </a:extLst>
          </p:cNvPr>
          <p:cNvGrpSpPr/>
          <p:nvPr/>
        </p:nvGrpSpPr>
        <p:grpSpPr>
          <a:xfrm>
            <a:off x="4065695" y="3149373"/>
            <a:ext cx="2831727" cy="400110"/>
            <a:chOff x="-1043103" y="2259194"/>
            <a:chExt cx="2367615" cy="784630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45" name="正方形/長方形 44">
              <a:extLst>
                <a:ext uri="{FF2B5EF4-FFF2-40B4-BE49-F238E27FC236}">
                  <a16:creationId xmlns:a16="http://schemas.microsoft.com/office/drawing/2014/main" id="{71F9E031-ECD6-48FA-8695-87795ECAACBE}"/>
                </a:ext>
              </a:extLst>
            </p:cNvPr>
            <p:cNvSpPr/>
            <p:nvPr/>
          </p:nvSpPr>
          <p:spPr>
            <a:xfrm>
              <a:off x="-1043103" y="2259194"/>
              <a:ext cx="1826614" cy="7846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000">
                  <a:solidFill>
                    <a:schemeClr val="tx1"/>
                  </a:solidFill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重い処理</a:t>
              </a:r>
            </a:p>
          </p:txBody>
        </p:sp>
        <p:sp>
          <p:nvSpPr>
            <p:cNvPr id="46" name="三角形 10">
              <a:extLst>
                <a:ext uri="{FF2B5EF4-FFF2-40B4-BE49-F238E27FC236}">
                  <a16:creationId xmlns:a16="http://schemas.microsoft.com/office/drawing/2014/main" id="{B559714B-9DF0-49BC-B975-C5CC57876D8E}"/>
                </a:ext>
              </a:extLst>
            </p:cNvPr>
            <p:cNvSpPr/>
            <p:nvPr/>
          </p:nvSpPr>
          <p:spPr>
            <a:xfrm rot="5400000">
              <a:off x="657221" y="2376533"/>
              <a:ext cx="784627" cy="54995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7" name="グループ化 46">
            <a:extLst>
              <a:ext uri="{FF2B5EF4-FFF2-40B4-BE49-F238E27FC236}">
                <a16:creationId xmlns:a16="http://schemas.microsoft.com/office/drawing/2014/main" id="{D3998F0A-2E24-4A28-B231-DAAF7BABFAAB}"/>
              </a:ext>
            </a:extLst>
          </p:cNvPr>
          <p:cNvGrpSpPr/>
          <p:nvPr/>
        </p:nvGrpSpPr>
        <p:grpSpPr>
          <a:xfrm>
            <a:off x="7191045" y="3156030"/>
            <a:ext cx="1568394" cy="400110"/>
            <a:chOff x="-1043103" y="2259194"/>
            <a:chExt cx="2367615" cy="784630"/>
          </a:xfrm>
        </p:grpSpPr>
        <p:sp>
          <p:nvSpPr>
            <p:cNvPr id="48" name="正方形/長方形 47">
              <a:extLst>
                <a:ext uri="{FF2B5EF4-FFF2-40B4-BE49-F238E27FC236}">
                  <a16:creationId xmlns:a16="http://schemas.microsoft.com/office/drawing/2014/main" id="{9B2A9BE9-C151-49DE-9516-5FC690053D67}"/>
                </a:ext>
              </a:extLst>
            </p:cNvPr>
            <p:cNvSpPr/>
            <p:nvPr/>
          </p:nvSpPr>
          <p:spPr>
            <a:xfrm>
              <a:off x="-1043103" y="2259194"/>
              <a:ext cx="1826614" cy="78462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2000">
                  <a:solidFill>
                    <a:schemeClr val="tx1"/>
                  </a:solidFill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処理</a:t>
              </a:r>
              <a:endParaRPr lang="ja-JP" altLang="en-US" sz="200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  <p:sp>
          <p:nvSpPr>
            <p:cNvPr id="49" name="三角形 10">
              <a:extLst>
                <a:ext uri="{FF2B5EF4-FFF2-40B4-BE49-F238E27FC236}">
                  <a16:creationId xmlns:a16="http://schemas.microsoft.com/office/drawing/2014/main" id="{C9D27916-AF80-4B2C-8B87-93A207B860D4}"/>
                </a:ext>
              </a:extLst>
            </p:cNvPr>
            <p:cNvSpPr/>
            <p:nvPr/>
          </p:nvSpPr>
          <p:spPr>
            <a:xfrm rot="5400000">
              <a:off x="657221" y="2376533"/>
              <a:ext cx="784627" cy="549955"/>
            </a:xfrm>
            <a:prstGeom prst="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</p:grp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D290D4DD-5F39-4770-9096-A0B345850EA0}"/>
              </a:ext>
            </a:extLst>
          </p:cNvPr>
          <p:cNvSpPr/>
          <p:nvPr/>
        </p:nvSpPr>
        <p:spPr>
          <a:xfrm>
            <a:off x="259169" y="2427006"/>
            <a:ext cx="8782281" cy="1366615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C4E835EB-59FE-4F5C-9B85-02359C96F040}"/>
              </a:ext>
            </a:extLst>
          </p:cNvPr>
          <p:cNvSpPr txBox="1"/>
          <p:nvPr/>
        </p:nvSpPr>
        <p:spPr>
          <a:xfrm>
            <a:off x="442480" y="2290142"/>
            <a:ext cx="865943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2000">
                <a:latin typeface="ヒラギノ角ゴ ProN W3"/>
                <a:ea typeface="ヒラギノ角ゴ ProN W3"/>
                <a:cs typeface="ヒラギノ角ゴ ProN W3"/>
              </a:rPr>
              <a:t>手法</a:t>
            </a:r>
            <a:r>
              <a:rPr kumimoji="1" lang="en-US" altLang="ja-JP" sz="2000" dirty="0">
                <a:latin typeface="ヒラギノ角ゴ ProN W3"/>
                <a:ea typeface="ヒラギノ角ゴ ProN W3"/>
                <a:cs typeface="ヒラギノ角ゴ ProN W3"/>
              </a:rPr>
              <a:t>1</a:t>
            </a:r>
          </a:p>
        </p:txBody>
      </p:sp>
      <p:graphicFrame>
        <p:nvGraphicFramePr>
          <p:cNvPr id="66" name="表 65">
            <a:extLst>
              <a:ext uri="{FF2B5EF4-FFF2-40B4-BE49-F238E27FC236}">
                <a16:creationId xmlns:a16="http://schemas.microsoft.com/office/drawing/2014/main" id="{E6440386-AADF-4E7A-B16D-70153892BF4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77502" y="3985749"/>
          <a:ext cx="4294498" cy="7505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18670">
                  <a:extLst>
                    <a:ext uri="{9D8B030D-6E8A-4147-A177-3AD203B41FA5}">
                      <a16:colId xmlns:a16="http://schemas.microsoft.com/office/drawing/2014/main" val="686874139"/>
                    </a:ext>
                  </a:extLst>
                </a:gridCol>
                <a:gridCol w="1073297">
                  <a:extLst>
                    <a:ext uri="{9D8B030D-6E8A-4147-A177-3AD203B41FA5}">
                      <a16:colId xmlns:a16="http://schemas.microsoft.com/office/drawing/2014/main" val="197978390"/>
                    </a:ext>
                  </a:extLst>
                </a:gridCol>
                <a:gridCol w="1002531">
                  <a:extLst>
                    <a:ext uri="{9D8B030D-6E8A-4147-A177-3AD203B41FA5}">
                      <a16:colId xmlns:a16="http://schemas.microsoft.com/office/drawing/2014/main" val="98033304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fontAlgn="ctr"/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0" i="0" u="none" strike="noStrike">
                          <a:effectLst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手法</a:t>
                      </a:r>
                      <a:r>
                        <a:rPr lang="en-US" altLang="ja-JP" sz="2400" b="0" i="0" u="none" strike="noStrike">
                          <a:effectLst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1</a:t>
                      </a:r>
                      <a:endParaRPr lang="en-US" altLang="ja-JP" sz="2400" b="0" i="0" u="none" strike="noStrike">
                        <a:solidFill>
                          <a:srgbClr val="000000"/>
                        </a:solidFill>
                        <a:effectLst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0" i="0" u="none" strike="noStrike">
                          <a:effectLst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手法</a:t>
                      </a:r>
                      <a:r>
                        <a:rPr lang="en-US" altLang="ja-JP" sz="2400" b="0" i="0" u="none" strike="noStrike">
                          <a:effectLst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2</a:t>
                      </a:r>
                      <a:endParaRPr lang="en-US" altLang="ja-JP" sz="2400" b="0" i="0" u="none" strike="noStrike">
                        <a:solidFill>
                          <a:srgbClr val="000000"/>
                        </a:solidFill>
                        <a:effectLst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0701337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行数</a:t>
                      </a:r>
                      <a:endParaRPr lang="en" sz="2400" b="0" i="0" u="none" strike="noStrike" dirty="0">
                        <a:solidFill>
                          <a:srgbClr val="000000"/>
                        </a:solidFill>
                        <a:effectLst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 dirty="0">
                          <a:effectLst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50</a:t>
                      </a:r>
                      <a:endParaRPr lang="en-US" altLang="ja-JP" sz="2400" b="0" i="0" u="none" strike="noStrike" dirty="0">
                        <a:solidFill>
                          <a:srgbClr val="000000"/>
                        </a:solidFill>
                        <a:effectLst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 dirty="0">
                          <a:effectLst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184</a:t>
                      </a:r>
                      <a:endParaRPr lang="en-US" altLang="ja-JP" sz="2400" b="0" i="0" u="none" strike="noStrike" dirty="0">
                        <a:solidFill>
                          <a:srgbClr val="000000"/>
                        </a:solidFill>
                        <a:effectLst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73605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8486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020989A2-EF2B-41C5-950B-50A1E8B11746}"/>
              </a:ext>
            </a:extLst>
          </p:cNvPr>
          <p:cNvCxnSpPr/>
          <p:nvPr/>
        </p:nvCxnSpPr>
        <p:spPr>
          <a:xfrm>
            <a:off x="-203982" y="462141"/>
            <a:ext cx="9671539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A716497-665A-4E83-B191-B77885DB9AC4}"/>
              </a:ext>
            </a:extLst>
          </p:cNvPr>
          <p:cNvSpPr txBox="1"/>
          <p:nvPr/>
        </p:nvSpPr>
        <p:spPr>
          <a:xfrm>
            <a:off x="203199" y="12826"/>
            <a:ext cx="1794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ヒラギノ角ゴ ProN W3"/>
                <a:ea typeface="ヒラギノ角ゴ ProN W3"/>
                <a:cs typeface="ヒラギノ角ゴ ProN W3"/>
              </a:rPr>
              <a:t>2.</a:t>
            </a:r>
            <a:r>
              <a:rPr lang="ja-JP" altLang="en-US" sz="2400">
                <a:latin typeface="ヒラギノ角ゴ ProN W3"/>
                <a:ea typeface="ヒラギノ角ゴ ProN W3"/>
                <a:cs typeface="ヒラギノ角ゴ ProN W3"/>
              </a:rPr>
              <a:t> 提案手法</a:t>
            </a:r>
            <a:endParaRPr kumimoji="1" lang="ja-JP" altLang="en-US" sz="2400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346FB371-B241-46E6-BE6F-17F6A0604762}"/>
              </a:ext>
            </a:extLst>
          </p:cNvPr>
          <p:cNvGrpSpPr/>
          <p:nvPr/>
        </p:nvGrpSpPr>
        <p:grpSpPr>
          <a:xfrm>
            <a:off x="214630" y="580528"/>
            <a:ext cx="8826820" cy="1909291"/>
            <a:chOff x="5710122" y="3173253"/>
            <a:chExt cx="8826820" cy="1909291"/>
          </a:xfrm>
        </p:grpSpPr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43F4FAE6-45B5-414C-982B-7F7A4F11DBC6}"/>
                </a:ext>
              </a:extLst>
            </p:cNvPr>
            <p:cNvSpPr/>
            <p:nvPr/>
          </p:nvSpPr>
          <p:spPr>
            <a:xfrm>
              <a:off x="5710122" y="3173253"/>
              <a:ext cx="8826820" cy="1909291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>
                <a:solidFill>
                  <a:schemeClr val="tx1"/>
                </a:solidFill>
                <a:latin typeface="ヒラギノ角ゴ ProN W3"/>
                <a:ea typeface="ヒラギノ角ゴ ProN W3"/>
                <a:cs typeface="ヒラギノ角ゴ ProN W3"/>
              </a:endParaRPr>
            </a:p>
          </p:txBody>
        </p:sp>
        <p:grpSp>
          <p:nvGrpSpPr>
            <p:cNvPr id="10" name="グループ化 9">
              <a:extLst>
                <a:ext uri="{FF2B5EF4-FFF2-40B4-BE49-F238E27FC236}">
                  <a16:creationId xmlns:a16="http://schemas.microsoft.com/office/drawing/2014/main" id="{37FA8412-1E4F-4557-BAC8-5F97446CB85C}"/>
                </a:ext>
              </a:extLst>
            </p:cNvPr>
            <p:cNvGrpSpPr/>
            <p:nvPr/>
          </p:nvGrpSpPr>
          <p:grpSpPr>
            <a:xfrm>
              <a:off x="5788270" y="4170591"/>
              <a:ext cx="3773958" cy="754531"/>
              <a:chOff x="5734730" y="3862804"/>
              <a:chExt cx="4179095" cy="754531"/>
            </a:xfrm>
          </p:grpSpPr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A0C10666-A201-42C6-993A-76A6340D5730}"/>
                  </a:ext>
                </a:extLst>
              </p:cNvPr>
              <p:cNvSpPr txBox="1"/>
              <p:nvPr/>
            </p:nvSpPr>
            <p:spPr>
              <a:xfrm>
                <a:off x="5734730" y="3862804"/>
                <a:ext cx="86754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000" dirty="0">
                    <a:latin typeface="ヒラギノ角ゴ ProN W3"/>
                    <a:ea typeface="ヒラギノ角ゴ ProN W3"/>
                    <a:cs typeface="ヒラギノ角ゴ ProN W3"/>
                  </a:rPr>
                  <a:t>手法</a:t>
                </a:r>
                <a:r>
                  <a:rPr kumimoji="1" lang="en-US" altLang="ja-JP" sz="2000" dirty="0">
                    <a:latin typeface="ヒラギノ角ゴ ProN W3"/>
                    <a:ea typeface="ヒラギノ角ゴ ProN W3"/>
                    <a:cs typeface="ヒラギノ角ゴ ProN W3"/>
                  </a:rPr>
                  <a:t>4</a:t>
                </a:r>
                <a:endParaRPr kumimoji="1" lang="ja-JP" altLang="en-US" sz="2000" dirty="0">
                  <a:latin typeface="ヒラギノ角ゴ ProN W3"/>
                  <a:ea typeface="ヒラギノ角ゴ ProN W3"/>
                  <a:cs typeface="ヒラギノ角ゴ ProN W3"/>
                </a:endParaRPr>
              </a:p>
            </p:txBody>
          </p:sp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6E555D85-1188-4A38-87D7-36C8606BF3FF}"/>
                  </a:ext>
                </a:extLst>
              </p:cNvPr>
              <p:cNvSpPr txBox="1"/>
              <p:nvPr/>
            </p:nvSpPr>
            <p:spPr>
              <a:xfrm>
                <a:off x="6676325" y="3862804"/>
                <a:ext cx="323357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000" dirty="0">
                    <a:latin typeface="ヒラギノ角ゴ ProN W3"/>
                    <a:ea typeface="ヒラギノ角ゴ ProN W3"/>
                    <a:cs typeface="ヒラギノ角ゴ ProN W3"/>
                  </a:rPr>
                  <a:t>手法</a:t>
                </a:r>
                <a:r>
                  <a:rPr kumimoji="1" lang="en-US" altLang="ja-JP" sz="2000" dirty="0">
                    <a:latin typeface="ヒラギノ角ゴ ProN W3"/>
                    <a:ea typeface="ヒラギノ角ゴ ProN W3"/>
                    <a:cs typeface="ヒラギノ角ゴ ProN W3"/>
                  </a:rPr>
                  <a:t>3+OffscreenCanvas</a:t>
                </a:r>
                <a:endParaRPr kumimoji="1" lang="ja-JP" altLang="en-US" sz="2000" dirty="0">
                  <a:latin typeface="ヒラギノ角ゴ ProN W3"/>
                  <a:ea typeface="ヒラギノ角ゴ ProN W3"/>
                  <a:cs typeface="ヒラギノ角ゴ ProN W3"/>
                </a:endParaRPr>
              </a:p>
            </p:txBody>
          </p:sp>
          <p:sp>
            <p:nvSpPr>
              <p:cNvPr id="66" name="テキスト ボックス 65">
                <a:extLst>
                  <a:ext uri="{FF2B5EF4-FFF2-40B4-BE49-F238E27FC236}">
                    <a16:creationId xmlns:a16="http://schemas.microsoft.com/office/drawing/2014/main" id="{DDF6BE73-B20E-1042-B834-E34BCF4FA73A}"/>
                  </a:ext>
                </a:extLst>
              </p:cNvPr>
              <p:cNvSpPr txBox="1"/>
              <p:nvPr/>
            </p:nvSpPr>
            <p:spPr>
              <a:xfrm>
                <a:off x="6680246" y="4217225"/>
                <a:ext cx="323357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000" dirty="0">
                    <a:latin typeface="ヒラギノ角ゴ ProN W3"/>
                    <a:ea typeface="ヒラギノ角ゴ ProN W3"/>
                    <a:cs typeface="ヒラギノ角ゴ ProN W3"/>
                  </a:rPr>
                  <a:t>手法</a:t>
                </a:r>
                <a:r>
                  <a:rPr kumimoji="1" lang="en-US" altLang="ja-JP" sz="2000" dirty="0">
                    <a:latin typeface="ヒラギノ角ゴ ProN W3"/>
                    <a:ea typeface="ヒラギノ角ゴ ProN W3"/>
                    <a:cs typeface="ヒラギノ角ゴ ProN W3"/>
                  </a:rPr>
                  <a:t>3+OffscreenCanvas</a:t>
                </a:r>
                <a:endParaRPr kumimoji="1" lang="ja-JP" altLang="en-US" sz="2000" dirty="0">
                  <a:latin typeface="ヒラギノ角ゴ ProN W3"/>
                  <a:ea typeface="ヒラギノ角ゴ ProN W3"/>
                  <a:cs typeface="ヒラギノ角ゴ ProN W3"/>
                </a:endParaRPr>
              </a:p>
            </p:txBody>
          </p:sp>
        </p:grpSp>
        <p:grpSp>
          <p:nvGrpSpPr>
            <p:cNvPr id="11" name="グループ化 10">
              <a:extLst>
                <a:ext uri="{FF2B5EF4-FFF2-40B4-BE49-F238E27FC236}">
                  <a16:creationId xmlns:a16="http://schemas.microsoft.com/office/drawing/2014/main" id="{77C3EE74-14F8-4DF3-AF43-5CB3C570B64D}"/>
                </a:ext>
              </a:extLst>
            </p:cNvPr>
            <p:cNvGrpSpPr/>
            <p:nvPr/>
          </p:nvGrpSpPr>
          <p:grpSpPr>
            <a:xfrm>
              <a:off x="5788272" y="3753776"/>
              <a:ext cx="3798667" cy="412496"/>
              <a:chOff x="5734730" y="3188094"/>
              <a:chExt cx="4206456" cy="412496"/>
            </a:xfrm>
          </p:grpSpPr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EE748E68-7D70-4493-B11D-1F2A0B2C9CB0}"/>
                  </a:ext>
                </a:extLst>
              </p:cNvPr>
              <p:cNvSpPr txBox="1"/>
              <p:nvPr/>
            </p:nvSpPr>
            <p:spPr>
              <a:xfrm>
                <a:off x="5734730" y="3188094"/>
                <a:ext cx="86594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000" dirty="0">
                    <a:latin typeface="ヒラギノ角ゴ ProN W3"/>
                    <a:ea typeface="ヒラギノ角ゴ ProN W3"/>
                    <a:cs typeface="ヒラギノ角ゴ ProN W3"/>
                  </a:rPr>
                  <a:t>手法</a:t>
                </a:r>
                <a:r>
                  <a:rPr kumimoji="1" lang="en-US" altLang="ja-JP" sz="2000" dirty="0">
                    <a:latin typeface="ヒラギノ角ゴ ProN W3"/>
                    <a:ea typeface="ヒラギノ角ゴ ProN W3"/>
                    <a:cs typeface="ヒラギノ角ゴ ProN W3"/>
                  </a:rPr>
                  <a:t>3</a:t>
                </a:r>
                <a:endParaRPr kumimoji="1" lang="ja-JP" altLang="en-US" sz="2000" dirty="0">
                  <a:latin typeface="ヒラギノ角ゴ ProN W3"/>
                  <a:ea typeface="ヒラギノ角ゴ ProN W3"/>
                  <a:cs typeface="ヒラギノ角ゴ ProN W3"/>
                </a:endParaRPr>
              </a:p>
            </p:txBody>
          </p:sp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2C95D9B5-8837-41F8-9226-A27CC59F94DF}"/>
                  </a:ext>
                </a:extLst>
              </p:cNvPr>
              <p:cNvSpPr txBox="1"/>
              <p:nvPr/>
            </p:nvSpPr>
            <p:spPr>
              <a:xfrm>
                <a:off x="6766919" y="3200480"/>
                <a:ext cx="317426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000" dirty="0">
                    <a:latin typeface="ヒラギノ角ゴ ProN W3"/>
                    <a:ea typeface="ヒラギノ角ゴ ProN W3"/>
                    <a:cs typeface="ヒラギノ角ゴ ProN W3"/>
                  </a:rPr>
                  <a:t>手法</a:t>
                </a:r>
                <a:r>
                  <a:rPr kumimoji="1" lang="en-US" altLang="ja-JP" sz="2000" dirty="0">
                    <a:latin typeface="ヒラギノ角ゴ ProN W3"/>
                    <a:ea typeface="ヒラギノ角ゴ ProN W3"/>
                    <a:cs typeface="ヒラギノ角ゴ ProN W3"/>
                  </a:rPr>
                  <a:t>1</a:t>
                </a:r>
                <a:r>
                  <a:rPr kumimoji="1" lang="ja-JP" altLang="en-US" sz="2000" dirty="0">
                    <a:latin typeface="ヒラギノ角ゴ ProN W3"/>
                    <a:ea typeface="ヒラギノ角ゴ ProN W3"/>
                    <a:cs typeface="ヒラギノ角ゴ ProN W3"/>
                  </a:rPr>
                  <a:t>→マルチスレッド化</a:t>
                </a:r>
              </a:p>
            </p:txBody>
          </p:sp>
        </p:grp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2D814E6F-4484-4890-BDE4-1D9963CA900F}"/>
                </a:ext>
              </a:extLst>
            </p:cNvPr>
            <p:cNvSpPr txBox="1"/>
            <p:nvPr/>
          </p:nvSpPr>
          <p:spPr>
            <a:xfrm>
              <a:off x="5788271" y="3235227"/>
              <a:ext cx="2383986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ja-JP" sz="2000" dirty="0" err="1">
                  <a:latin typeface="ヒラギノ角ゴ ProN W3"/>
                  <a:ea typeface="ヒラギノ角ゴ ProN W3"/>
                  <a:cs typeface="ヒラギノ角ゴ ProN W3"/>
                </a:rPr>
                <a:t>OffscreenCanvas</a:t>
              </a:r>
              <a:endParaRPr kumimoji="1" lang="ja-JP" altLang="en-US" sz="2000" dirty="0">
                <a:latin typeface="ヒラギノ角ゴ ProN W3"/>
                <a:ea typeface="ヒラギノ角ゴ ProN W3"/>
                <a:cs typeface="ヒラギノ角ゴ ProN W3"/>
              </a:endParaRPr>
            </a:p>
          </p:txBody>
        </p:sp>
      </p:grp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84EF949D-D78A-427C-ABF9-F6446029A2F6}"/>
              </a:ext>
            </a:extLst>
          </p:cNvPr>
          <p:cNvSpPr txBox="1"/>
          <p:nvPr/>
        </p:nvSpPr>
        <p:spPr>
          <a:xfrm>
            <a:off x="203199" y="4177785"/>
            <a:ext cx="69770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>
                <a:latin typeface="ヒラギノ角ゴ ProN W3"/>
                <a:ea typeface="ヒラギノ角ゴ ProN W3"/>
                <a:cs typeface="ヒラギノ角ゴ ProN W3"/>
              </a:rPr>
              <a:t>JavaScript(</a:t>
            </a:r>
            <a:r>
              <a:rPr lang="ja-JP" altLang="en-US" sz="2000" dirty="0">
                <a:latin typeface="ヒラギノ角ゴ ProN W3"/>
                <a:ea typeface="ヒラギノ角ゴ ProN W3"/>
                <a:cs typeface="ヒラギノ角ゴ ProN W3"/>
              </a:rPr>
              <a:t>マルチスレッド</a:t>
            </a:r>
            <a:r>
              <a:rPr lang="en-US" altLang="ja-JP" sz="2000" dirty="0">
                <a:latin typeface="ヒラギノ角ゴ ProN W3"/>
                <a:ea typeface="ヒラギノ角ゴ ProN W3"/>
                <a:cs typeface="ヒラギノ角ゴ ProN W3"/>
              </a:rPr>
              <a:t>)</a:t>
            </a:r>
            <a:r>
              <a:rPr lang="ja-JP" altLang="en-US" sz="2000" dirty="0">
                <a:latin typeface="ヒラギノ角ゴ ProN W3"/>
                <a:ea typeface="ヒラギノ角ゴ ProN W3"/>
                <a:cs typeface="ヒラギノ角ゴ ProN W3"/>
              </a:rPr>
              <a:t>→作業を分担できる</a:t>
            </a:r>
            <a:r>
              <a:rPr lang="en-US" altLang="ja-JP" sz="2000" dirty="0">
                <a:latin typeface="ヒラギノ角ゴ ProN W3"/>
                <a:ea typeface="ヒラギノ角ゴ ProN W3"/>
                <a:cs typeface="ヒラギノ角ゴ ProN W3"/>
              </a:rPr>
              <a:t>!(</a:t>
            </a:r>
            <a:r>
              <a:rPr lang="ja-JP" altLang="en-US" sz="2000" dirty="0">
                <a:latin typeface="ヒラギノ角ゴ ProN W3"/>
                <a:ea typeface="ヒラギノ角ゴ ProN W3"/>
                <a:cs typeface="ヒラギノ角ゴ ProN W3"/>
              </a:rPr>
              <a:t>止まらない</a:t>
            </a:r>
            <a:r>
              <a:rPr lang="en-US" altLang="ja-JP" sz="2000" dirty="0">
                <a:latin typeface="ヒラギノ角ゴ ProN W3"/>
                <a:ea typeface="ヒラギノ角ゴ ProN W3"/>
                <a:cs typeface="ヒラギノ角ゴ ProN W3"/>
              </a:rPr>
              <a:t>)</a:t>
            </a:r>
            <a:endParaRPr kumimoji="1" lang="ja-JP" altLang="en-US" sz="2000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grpSp>
        <p:nvGrpSpPr>
          <p:cNvPr id="51" name="グループ化 50">
            <a:extLst>
              <a:ext uri="{FF2B5EF4-FFF2-40B4-BE49-F238E27FC236}">
                <a16:creationId xmlns:a16="http://schemas.microsoft.com/office/drawing/2014/main" id="{F2F142AE-9870-4BE1-AAF8-0E4B3530A87E}"/>
              </a:ext>
            </a:extLst>
          </p:cNvPr>
          <p:cNvGrpSpPr/>
          <p:nvPr/>
        </p:nvGrpSpPr>
        <p:grpSpPr>
          <a:xfrm>
            <a:off x="341659" y="4658185"/>
            <a:ext cx="1568394" cy="400110"/>
            <a:chOff x="-1043103" y="2259194"/>
            <a:chExt cx="2367615" cy="784630"/>
          </a:xfrm>
        </p:grpSpPr>
        <p:sp>
          <p:nvSpPr>
            <p:cNvPr id="52" name="正方形/長方形 51">
              <a:extLst>
                <a:ext uri="{FF2B5EF4-FFF2-40B4-BE49-F238E27FC236}">
                  <a16:creationId xmlns:a16="http://schemas.microsoft.com/office/drawing/2014/main" id="{246D6329-B2E6-4643-B2E7-78DBB2C7F078}"/>
                </a:ext>
              </a:extLst>
            </p:cNvPr>
            <p:cNvSpPr/>
            <p:nvPr/>
          </p:nvSpPr>
          <p:spPr>
            <a:xfrm>
              <a:off x="-1043103" y="2259194"/>
              <a:ext cx="1826614" cy="78462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2000">
                  <a:solidFill>
                    <a:schemeClr val="tx1"/>
                  </a:solidFill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処理</a:t>
              </a:r>
              <a:endParaRPr kumimoji="1" lang="ja-JP" altLang="en-US" sz="2000"/>
            </a:p>
          </p:txBody>
        </p:sp>
        <p:sp>
          <p:nvSpPr>
            <p:cNvPr id="53" name="三角形 10">
              <a:extLst>
                <a:ext uri="{FF2B5EF4-FFF2-40B4-BE49-F238E27FC236}">
                  <a16:creationId xmlns:a16="http://schemas.microsoft.com/office/drawing/2014/main" id="{C0DEBC0A-93E9-4F60-B5C2-29E171538AED}"/>
                </a:ext>
              </a:extLst>
            </p:cNvPr>
            <p:cNvSpPr/>
            <p:nvPr/>
          </p:nvSpPr>
          <p:spPr>
            <a:xfrm rot="5400000">
              <a:off x="657221" y="2376533"/>
              <a:ext cx="784627" cy="549955"/>
            </a:xfrm>
            <a:prstGeom prst="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</p:grpSp>
      <p:grpSp>
        <p:nvGrpSpPr>
          <p:cNvPr id="54" name="グループ化 53">
            <a:extLst>
              <a:ext uri="{FF2B5EF4-FFF2-40B4-BE49-F238E27FC236}">
                <a16:creationId xmlns:a16="http://schemas.microsoft.com/office/drawing/2014/main" id="{612D5281-8348-46C0-AE29-2ACEDF09975F}"/>
              </a:ext>
            </a:extLst>
          </p:cNvPr>
          <p:cNvGrpSpPr/>
          <p:nvPr/>
        </p:nvGrpSpPr>
        <p:grpSpPr>
          <a:xfrm>
            <a:off x="2203677" y="4658185"/>
            <a:ext cx="1568394" cy="400110"/>
            <a:chOff x="-1043103" y="2259194"/>
            <a:chExt cx="2367615" cy="784630"/>
          </a:xfrm>
        </p:grpSpPr>
        <p:sp>
          <p:nvSpPr>
            <p:cNvPr id="55" name="正方形/長方形 54">
              <a:extLst>
                <a:ext uri="{FF2B5EF4-FFF2-40B4-BE49-F238E27FC236}">
                  <a16:creationId xmlns:a16="http://schemas.microsoft.com/office/drawing/2014/main" id="{E693EC3E-9368-4AD2-80B7-17D3C3CDDD11}"/>
                </a:ext>
              </a:extLst>
            </p:cNvPr>
            <p:cNvSpPr/>
            <p:nvPr/>
          </p:nvSpPr>
          <p:spPr>
            <a:xfrm>
              <a:off x="-1043103" y="2259194"/>
              <a:ext cx="1826614" cy="78462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2000">
                  <a:solidFill>
                    <a:schemeClr val="tx1"/>
                  </a:solidFill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処理</a:t>
              </a:r>
              <a:endParaRPr kumimoji="1" lang="ja-JP" altLang="en-US" sz="200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  <p:sp>
          <p:nvSpPr>
            <p:cNvPr id="56" name="三角形 10">
              <a:extLst>
                <a:ext uri="{FF2B5EF4-FFF2-40B4-BE49-F238E27FC236}">
                  <a16:creationId xmlns:a16="http://schemas.microsoft.com/office/drawing/2014/main" id="{7B5BE58E-9781-4899-94B9-D791F9255B6B}"/>
                </a:ext>
              </a:extLst>
            </p:cNvPr>
            <p:cNvSpPr/>
            <p:nvPr/>
          </p:nvSpPr>
          <p:spPr>
            <a:xfrm rot="5400000">
              <a:off x="657221" y="2376533"/>
              <a:ext cx="784627" cy="549955"/>
            </a:xfrm>
            <a:prstGeom prst="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</p:grpSp>
      <p:grpSp>
        <p:nvGrpSpPr>
          <p:cNvPr id="57" name="グループ化 56">
            <a:extLst>
              <a:ext uri="{FF2B5EF4-FFF2-40B4-BE49-F238E27FC236}">
                <a16:creationId xmlns:a16="http://schemas.microsoft.com/office/drawing/2014/main" id="{9B109DFF-E1E2-432A-84C5-9E170B8752B0}"/>
              </a:ext>
            </a:extLst>
          </p:cNvPr>
          <p:cNvGrpSpPr/>
          <p:nvPr/>
        </p:nvGrpSpPr>
        <p:grpSpPr>
          <a:xfrm>
            <a:off x="4065695" y="5123772"/>
            <a:ext cx="2831727" cy="400110"/>
            <a:chOff x="-1043103" y="2259194"/>
            <a:chExt cx="2367615" cy="784630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58" name="正方形/長方形 57">
              <a:extLst>
                <a:ext uri="{FF2B5EF4-FFF2-40B4-BE49-F238E27FC236}">
                  <a16:creationId xmlns:a16="http://schemas.microsoft.com/office/drawing/2014/main" id="{DD20E0AA-626A-4C75-BEB7-BC8E1907D834}"/>
                </a:ext>
              </a:extLst>
            </p:cNvPr>
            <p:cNvSpPr/>
            <p:nvPr/>
          </p:nvSpPr>
          <p:spPr>
            <a:xfrm>
              <a:off x="-1043103" y="2259194"/>
              <a:ext cx="1826614" cy="7846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2000">
                  <a:solidFill>
                    <a:schemeClr val="tx1"/>
                  </a:solidFill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重い処理</a:t>
              </a:r>
            </a:p>
          </p:txBody>
        </p:sp>
        <p:sp>
          <p:nvSpPr>
            <p:cNvPr id="59" name="三角形 10">
              <a:extLst>
                <a:ext uri="{FF2B5EF4-FFF2-40B4-BE49-F238E27FC236}">
                  <a16:creationId xmlns:a16="http://schemas.microsoft.com/office/drawing/2014/main" id="{D73DFAA6-B6A3-4495-83CD-BCE1CA096F33}"/>
                </a:ext>
              </a:extLst>
            </p:cNvPr>
            <p:cNvSpPr/>
            <p:nvPr/>
          </p:nvSpPr>
          <p:spPr>
            <a:xfrm rot="5400000">
              <a:off x="657221" y="2376533"/>
              <a:ext cx="784627" cy="54995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60" name="グループ化 59">
            <a:extLst>
              <a:ext uri="{FF2B5EF4-FFF2-40B4-BE49-F238E27FC236}">
                <a16:creationId xmlns:a16="http://schemas.microsoft.com/office/drawing/2014/main" id="{9773E6D6-EBBA-4AC2-8652-5F68FDD17A02}"/>
              </a:ext>
            </a:extLst>
          </p:cNvPr>
          <p:cNvGrpSpPr/>
          <p:nvPr/>
        </p:nvGrpSpPr>
        <p:grpSpPr>
          <a:xfrm>
            <a:off x="4065695" y="4658185"/>
            <a:ext cx="1568394" cy="400110"/>
            <a:chOff x="-1043103" y="2259194"/>
            <a:chExt cx="2367615" cy="784630"/>
          </a:xfrm>
        </p:grpSpPr>
        <p:sp>
          <p:nvSpPr>
            <p:cNvPr id="61" name="正方形/長方形 60">
              <a:extLst>
                <a:ext uri="{FF2B5EF4-FFF2-40B4-BE49-F238E27FC236}">
                  <a16:creationId xmlns:a16="http://schemas.microsoft.com/office/drawing/2014/main" id="{93D7612C-7D7D-4BC5-8F48-68713D6B1679}"/>
                </a:ext>
              </a:extLst>
            </p:cNvPr>
            <p:cNvSpPr/>
            <p:nvPr/>
          </p:nvSpPr>
          <p:spPr>
            <a:xfrm>
              <a:off x="-1043103" y="2259194"/>
              <a:ext cx="1826614" cy="78462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2000">
                  <a:solidFill>
                    <a:schemeClr val="tx1"/>
                  </a:solidFill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処理</a:t>
              </a:r>
              <a:endParaRPr lang="ja-JP" altLang="en-US" sz="200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  <p:sp>
          <p:nvSpPr>
            <p:cNvPr id="62" name="三角形 10">
              <a:extLst>
                <a:ext uri="{FF2B5EF4-FFF2-40B4-BE49-F238E27FC236}">
                  <a16:creationId xmlns:a16="http://schemas.microsoft.com/office/drawing/2014/main" id="{827D6A97-B40D-4A17-BF83-043792DFE7D2}"/>
                </a:ext>
              </a:extLst>
            </p:cNvPr>
            <p:cNvSpPr/>
            <p:nvPr/>
          </p:nvSpPr>
          <p:spPr>
            <a:xfrm rot="5400000">
              <a:off x="657221" y="2376533"/>
              <a:ext cx="784627" cy="549955"/>
            </a:xfrm>
            <a:prstGeom prst="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</p:grp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DEDEF998-627C-40F1-A15D-5C97F8E4D940}"/>
              </a:ext>
            </a:extLst>
          </p:cNvPr>
          <p:cNvSpPr/>
          <p:nvPr/>
        </p:nvSpPr>
        <p:spPr>
          <a:xfrm>
            <a:off x="259169" y="3993311"/>
            <a:ext cx="8782281" cy="1598939"/>
          </a:xfrm>
          <a:prstGeom prst="rect">
            <a:avLst/>
          </a:prstGeom>
          <a:noFill/>
          <a:ln w="38100"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0A4AE865-6066-498A-AB63-A29D496D65FC}"/>
              </a:ext>
            </a:extLst>
          </p:cNvPr>
          <p:cNvSpPr txBox="1"/>
          <p:nvPr/>
        </p:nvSpPr>
        <p:spPr>
          <a:xfrm>
            <a:off x="442480" y="3828312"/>
            <a:ext cx="1980029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2000">
                <a:latin typeface="ヒラギノ角ゴ ProN W3"/>
                <a:ea typeface="ヒラギノ角ゴ ProN W3"/>
                <a:cs typeface="ヒラギノ角ゴ ProN W3"/>
              </a:rPr>
              <a:t>マルチスレッド</a:t>
            </a:r>
            <a:endParaRPr kumimoji="1" lang="ja-JP" altLang="en-US" sz="2000" dirty="0">
              <a:latin typeface="ヒラギノ角ゴ ProN W3"/>
              <a:ea typeface="ヒラギノ角ゴ ProN W3"/>
              <a:cs typeface="ヒラギノ角ゴ ProN W3"/>
            </a:endParaRPr>
          </a:p>
        </p:txBody>
      </p:sp>
    </p:spTree>
    <p:extLst>
      <p:ext uri="{BB962C8B-B14F-4D97-AF65-F5344CB8AC3E}">
        <p14:creationId xmlns:p14="http://schemas.microsoft.com/office/powerpoint/2010/main" val="2792563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F21371C6-53BD-42DA-9552-6D17BC94CBF9}"/>
              </a:ext>
            </a:extLst>
          </p:cNvPr>
          <p:cNvGrpSpPr/>
          <p:nvPr/>
        </p:nvGrpSpPr>
        <p:grpSpPr>
          <a:xfrm>
            <a:off x="2529930" y="785167"/>
            <a:ext cx="4092687" cy="4618565"/>
            <a:chOff x="2938925" y="736957"/>
            <a:chExt cx="4092687" cy="4618565"/>
          </a:xfrm>
        </p:grpSpPr>
        <p:pic>
          <p:nvPicPr>
            <p:cNvPr id="82" name="図 81">
              <a:extLst>
                <a:ext uri="{FF2B5EF4-FFF2-40B4-BE49-F238E27FC236}">
                  <a16:creationId xmlns:a16="http://schemas.microsoft.com/office/drawing/2014/main" id="{CC4DA9D8-530F-476E-B008-24E4F191D9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38925" y="736957"/>
              <a:ext cx="4092687" cy="4618565"/>
            </a:xfrm>
            <a:prstGeom prst="rect">
              <a:avLst/>
            </a:prstGeom>
          </p:spPr>
        </p:pic>
        <p:sp>
          <p:nvSpPr>
            <p:cNvPr id="83" name="正方形/長方形 82">
              <a:extLst>
                <a:ext uri="{FF2B5EF4-FFF2-40B4-BE49-F238E27FC236}">
                  <a16:creationId xmlns:a16="http://schemas.microsoft.com/office/drawing/2014/main" id="{CB705A08-907F-4842-8235-7B28FA594E4A}"/>
                </a:ext>
              </a:extLst>
            </p:cNvPr>
            <p:cNvSpPr/>
            <p:nvPr/>
          </p:nvSpPr>
          <p:spPr>
            <a:xfrm>
              <a:off x="4977220" y="1391226"/>
              <a:ext cx="1978473" cy="3955750"/>
            </a:xfrm>
            <a:prstGeom prst="rect">
              <a:avLst/>
            </a:prstGeom>
            <a:noFill/>
            <a:ln w="762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4" name="正方形/長方形 83">
              <a:extLst>
                <a:ext uri="{FF2B5EF4-FFF2-40B4-BE49-F238E27FC236}">
                  <a16:creationId xmlns:a16="http://schemas.microsoft.com/office/drawing/2014/main" id="{3D29BDEC-7635-4F79-9E0C-5D3266B94F76}"/>
                </a:ext>
              </a:extLst>
            </p:cNvPr>
            <p:cNvSpPr/>
            <p:nvPr/>
          </p:nvSpPr>
          <p:spPr>
            <a:xfrm>
              <a:off x="3040771" y="1391226"/>
              <a:ext cx="1860530" cy="3955750"/>
            </a:xfrm>
            <a:prstGeom prst="rect">
              <a:avLst/>
            </a:prstGeom>
            <a:noFill/>
            <a:ln w="762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020989A2-EF2B-41C5-950B-50A1E8B11746}"/>
              </a:ext>
            </a:extLst>
          </p:cNvPr>
          <p:cNvCxnSpPr/>
          <p:nvPr/>
        </p:nvCxnSpPr>
        <p:spPr>
          <a:xfrm>
            <a:off x="-203982" y="682283"/>
            <a:ext cx="9671539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A716497-665A-4E83-B191-B77885DB9AC4}"/>
              </a:ext>
            </a:extLst>
          </p:cNvPr>
          <p:cNvSpPr txBox="1"/>
          <p:nvPr/>
        </p:nvSpPr>
        <p:spPr>
          <a:xfrm>
            <a:off x="224970" y="117735"/>
            <a:ext cx="35381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2400" dirty="0">
                <a:solidFill>
                  <a:prstClr val="black"/>
                </a:solidFill>
                <a:latin typeface="ヒラギノ角ゴ ProN W3"/>
                <a:ea typeface="ヒラギノ角ゴ ProN W3"/>
                <a:cs typeface="ヒラギノ角ゴ ProN W3"/>
              </a:rPr>
              <a:t>3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ヒラギノ角ゴ ProN W3"/>
                <a:ea typeface="ヒラギノ角ゴ ProN W3"/>
                <a:cs typeface="ヒラギノ角ゴ ProN W3"/>
              </a:rPr>
              <a:t>.</a:t>
            </a:r>
            <a:r>
              <a:rPr kumimoji="1" lang="ja-JP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ヒラギノ角ゴ ProN W3"/>
                <a:ea typeface="ヒラギノ角ゴ ProN W3"/>
                <a:cs typeface="ヒラギノ角ゴ ProN W3"/>
              </a:rPr>
              <a:t>開発したシミュレータ</a:t>
            </a:r>
            <a:endParaRPr kumimoji="1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ヒラギノ角ゴ ProN W3"/>
              <a:ea typeface="ヒラギノ角ゴ ProN W3"/>
              <a:cs typeface="ヒラギノ角ゴ ProN W3"/>
            </a:endParaRPr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BD50C096-69BF-433A-99A7-762B5351875E}"/>
              </a:ext>
            </a:extLst>
          </p:cNvPr>
          <p:cNvGrpSpPr/>
          <p:nvPr/>
        </p:nvGrpSpPr>
        <p:grpSpPr>
          <a:xfrm>
            <a:off x="36280" y="1899529"/>
            <a:ext cx="2449555" cy="784631"/>
            <a:chOff x="-1121741" y="2259194"/>
            <a:chExt cx="2449555" cy="784631"/>
          </a:xfrm>
        </p:grpSpPr>
        <p:grpSp>
          <p:nvGrpSpPr>
            <p:cNvPr id="9" name="グループ化 8">
              <a:extLst>
                <a:ext uri="{FF2B5EF4-FFF2-40B4-BE49-F238E27FC236}">
                  <a16:creationId xmlns:a16="http://schemas.microsoft.com/office/drawing/2014/main" id="{663EBFB1-42BF-4AED-8E0D-E39D7C909D17}"/>
                </a:ext>
              </a:extLst>
            </p:cNvPr>
            <p:cNvGrpSpPr/>
            <p:nvPr/>
          </p:nvGrpSpPr>
          <p:grpSpPr>
            <a:xfrm>
              <a:off x="-1043103" y="2259194"/>
              <a:ext cx="2370917" cy="784631"/>
              <a:chOff x="-1043103" y="2259194"/>
              <a:chExt cx="2370917" cy="784631"/>
            </a:xfrm>
          </p:grpSpPr>
          <p:sp>
            <p:nvSpPr>
              <p:cNvPr id="80" name="正方形/長方形 79">
                <a:extLst>
                  <a:ext uri="{FF2B5EF4-FFF2-40B4-BE49-F238E27FC236}">
                    <a16:creationId xmlns:a16="http://schemas.microsoft.com/office/drawing/2014/main" id="{50E1F661-91C4-46E4-B431-18BAE0E6665C}"/>
                  </a:ext>
                </a:extLst>
              </p:cNvPr>
              <p:cNvSpPr/>
              <p:nvPr/>
            </p:nvSpPr>
            <p:spPr>
              <a:xfrm>
                <a:off x="-1043103" y="2259194"/>
                <a:ext cx="1826614" cy="784628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5" name="三角形 10">
                <a:extLst>
                  <a:ext uri="{FF2B5EF4-FFF2-40B4-BE49-F238E27FC236}">
                    <a16:creationId xmlns:a16="http://schemas.microsoft.com/office/drawing/2014/main" id="{41F7F9C3-84A6-415C-ADAA-518408F61796}"/>
                  </a:ext>
                </a:extLst>
              </p:cNvPr>
              <p:cNvSpPr/>
              <p:nvPr/>
            </p:nvSpPr>
            <p:spPr>
              <a:xfrm rot="5400000">
                <a:off x="660523" y="2376534"/>
                <a:ext cx="784627" cy="549955"/>
              </a:xfrm>
              <a:prstGeom prst="triangl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81" name="テキスト ボックス 80">
              <a:extLst>
                <a:ext uri="{FF2B5EF4-FFF2-40B4-BE49-F238E27FC236}">
                  <a16:creationId xmlns:a16="http://schemas.microsoft.com/office/drawing/2014/main" id="{7E8F89D3-692E-4111-A0E8-51311E27BA7B}"/>
                </a:ext>
              </a:extLst>
            </p:cNvPr>
            <p:cNvSpPr txBox="1"/>
            <p:nvPr/>
          </p:nvSpPr>
          <p:spPr>
            <a:xfrm>
              <a:off x="-1121741" y="2291845"/>
              <a:ext cx="24150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360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Canvas1</a:t>
              </a:r>
              <a:endParaRPr kumimoji="1" lang="ja-JP" altLang="en-US" sz="36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</p:grpSp>
      <p:grpSp>
        <p:nvGrpSpPr>
          <p:cNvPr id="96" name="グループ化 95">
            <a:extLst>
              <a:ext uri="{FF2B5EF4-FFF2-40B4-BE49-F238E27FC236}">
                <a16:creationId xmlns:a16="http://schemas.microsoft.com/office/drawing/2014/main" id="{1326C9BB-966A-4876-8D5B-FDF224E1D43B}"/>
              </a:ext>
            </a:extLst>
          </p:cNvPr>
          <p:cNvGrpSpPr/>
          <p:nvPr/>
        </p:nvGrpSpPr>
        <p:grpSpPr>
          <a:xfrm rot="10800000">
            <a:off x="6658897" y="1899529"/>
            <a:ext cx="2500738" cy="784631"/>
            <a:chOff x="-1173655" y="2259194"/>
            <a:chExt cx="2500738" cy="784631"/>
          </a:xfrm>
          <a:solidFill>
            <a:schemeClr val="accent2">
              <a:lumMod val="40000"/>
              <a:lumOff val="60000"/>
            </a:schemeClr>
          </a:solidFill>
        </p:grpSpPr>
        <p:grpSp>
          <p:nvGrpSpPr>
            <p:cNvPr id="97" name="グループ化 96">
              <a:extLst>
                <a:ext uri="{FF2B5EF4-FFF2-40B4-BE49-F238E27FC236}">
                  <a16:creationId xmlns:a16="http://schemas.microsoft.com/office/drawing/2014/main" id="{286F3AC2-ED4B-434C-BB2A-8884E89932D9}"/>
                </a:ext>
              </a:extLst>
            </p:cNvPr>
            <p:cNvGrpSpPr/>
            <p:nvPr/>
          </p:nvGrpSpPr>
          <p:grpSpPr>
            <a:xfrm>
              <a:off x="-1043103" y="2259194"/>
              <a:ext cx="2370186" cy="784631"/>
              <a:chOff x="-1043103" y="2259194"/>
              <a:chExt cx="2370186" cy="784631"/>
            </a:xfrm>
            <a:grpFill/>
          </p:grpSpPr>
          <p:sp>
            <p:nvSpPr>
              <p:cNvPr id="99" name="正方形/長方形 98">
                <a:extLst>
                  <a:ext uri="{FF2B5EF4-FFF2-40B4-BE49-F238E27FC236}">
                    <a16:creationId xmlns:a16="http://schemas.microsoft.com/office/drawing/2014/main" id="{66DD51B4-D8A8-4EA1-8C5E-107180374FE5}"/>
                  </a:ext>
                </a:extLst>
              </p:cNvPr>
              <p:cNvSpPr/>
              <p:nvPr/>
            </p:nvSpPr>
            <p:spPr>
              <a:xfrm>
                <a:off x="-1043103" y="2259194"/>
                <a:ext cx="1826614" cy="78462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0" name="三角形 10">
                <a:extLst>
                  <a:ext uri="{FF2B5EF4-FFF2-40B4-BE49-F238E27FC236}">
                    <a16:creationId xmlns:a16="http://schemas.microsoft.com/office/drawing/2014/main" id="{B3542B0D-DADA-46BD-8666-62524AA09020}"/>
                  </a:ext>
                </a:extLst>
              </p:cNvPr>
              <p:cNvSpPr/>
              <p:nvPr/>
            </p:nvSpPr>
            <p:spPr>
              <a:xfrm rot="5400000">
                <a:off x="659792" y="2376534"/>
                <a:ext cx="784627" cy="54995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sp>
          <p:nvSpPr>
            <p:cNvPr id="98" name="テキスト ボックス 97">
              <a:extLst>
                <a:ext uri="{FF2B5EF4-FFF2-40B4-BE49-F238E27FC236}">
                  <a16:creationId xmlns:a16="http://schemas.microsoft.com/office/drawing/2014/main" id="{0D6DC1F9-8765-4D5A-9C4B-8B9F03CA646C}"/>
                </a:ext>
              </a:extLst>
            </p:cNvPr>
            <p:cNvSpPr txBox="1"/>
            <p:nvPr/>
          </p:nvSpPr>
          <p:spPr>
            <a:xfrm rot="10800000">
              <a:off x="-1173655" y="2353400"/>
              <a:ext cx="23797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360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Canvas2</a:t>
              </a:r>
              <a:endParaRPr kumimoji="1" lang="ja-JP" altLang="en-US" sz="36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35566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020989A2-EF2B-41C5-950B-50A1E8B11746}"/>
              </a:ext>
            </a:extLst>
          </p:cNvPr>
          <p:cNvCxnSpPr/>
          <p:nvPr/>
        </p:nvCxnSpPr>
        <p:spPr>
          <a:xfrm>
            <a:off x="-203982" y="682283"/>
            <a:ext cx="9671539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A716497-665A-4E83-B191-B77885DB9AC4}"/>
              </a:ext>
            </a:extLst>
          </p:cNvPr>
          <p:cNvSpPr txBox="1"/>
          <p:nvPr/>
        </p:nvSpPr>
        <p:spPr>
          <a:xfrm>
            <a:off x="224970" y="117735"/>
            <a:ext cx="16930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2400" dirty="0">
                <a:solidFill>
                  <a:prstClr val="black"/>
                </a:solidFill>
                <a:latin typeface="ヒラギノ角ゴ ProN W3"/>
                <a:ea typeface="ヒラギノ角ゴ ProN W3"/>
                <a:cs typeface="ヒラギノ角ゴ ProN W3"/>
              </a:rPr>
              <a:t>4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ヒラギノ角ゴ ProN W3"/>
                <a:ea typeface="ヒラギノ角ゴ ProN W3"/>
                <a:cs typeface="ヒラギノ角ゴ ProN W3"/>
              </a:rPr>
              <a:t>.</a:t>
            </a:r>
            <a:r>
              <a:rPr lang="ja-JP" altLang="en-US" sz="2400">
                <a:solidFill>
                  <a:prstClr val="black"/>
                </a:solidFill>
                <a:latin typeface="ヒラギノ角ゴ ProN W3"/>
                <a:ea typeface="ヒラギノ角ゴ ProN W3"/>
                <a:cs typeface="ヒラギノ角ゴ ProN W3"/>
              </a:rPr>
              <a:t>計測方法</a:t>
            </a:r>
            <a:endParaRPr kumimoji="1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ED0FB781-5140-ED47-B338-F8F91219FA25}"/>
              </a:ext>
            </a:extLst>
          </p:cNvPr>
          <p:cNvSpPr/>
          <p:nvPr/>
        </p:nvSpPr>
        <p:spPr>
          <a:xfrm>
            <a:off x="314959" y="785168"/>
            <a:ext cx="8514081" cy="23644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D093FC0-8645-43D6-8AED-743BF7884A0F}"/>
              </a:ext>
            </a:extLst>
          </p:cNvPr>
          <p:cNvSpPr txBox="1"/>
          <p:nvPr/>
        </p:nvSpPr>
        <p:spPr>
          <a:xfrm>
            <a:off x="336407" y="83029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>
                <a:latin typeface="ヒラギノ角ゴ ProN W3"/>
                <a:ea typeface="ヒラギノ角ゴ ProN W3"/>
                <a:cs typeface="ヒラギノ角ゴ ProN W3"/>
              </a:rPr>
              <a:t>計測方法</a:t>
            </a:r>
            <a:endParaRPr kumimoji="1" lang="ja-JP" altLang="en-US" sz="2400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5B9ABFE6-9DA0-4618-A6C8-948117490C24}"/>
              </a:ext>
            </a:extLst>
          </p:cNvPr>
          <p:cNvSpPr txBox="1"/>
          <p:nvPr/>
        </p:nvSpPr>
        <p:spPr>
          <a:xfrm>
            <a:off x="336407" y="1542132"/>
            <a:ext cx="65004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>
                <a:latin typeface="ヒラギノ角ゴ ProN W3"/>
                <a:ea typeface="ヒラギノ角ゴ ProN W3"/>
                <a:cs typeface="ヒラギノ角ゴ ProN W3"/>
              </a:rPr>
              <a:t>演算を</a:t>
            </a:r>
            <a:r>
              <a:rPr kumimoji="1" lang="en-US" altLang="ja-JP" sz="2400" dirty="0">
                <a:latin typeface="ヒラギノ角ゴ ProN W3"/>
                <a:ea typeface="ヒラギノ角ゴ ProN W3"/>
                <a:cs typeface="ヒラギノ角ゴ ProN W3"/>
              </a:rPr>
              <a:t>10,000</a:t>
            </a:r>
            <a:r>
              <a:rPr kumimoji="1" lang="ja-JP" altLang="en-US" sz="2400">
                <a:latin typeface="ヒラギノ角ゴ ProN W3"/>
                <a:ea typeface="ヒラギノ角ゴ ProN W3"/>
                <a:cs typeface="ヒラギノ角ゴ ProN W3"/>
              </a:rPr>
              <a:t>回行うのに費やした時間を計測</a:t>
            </a:r>
            <a:endParaRPr kumimoji="1" lang="ja-JP" altLang="en-US" sz="2400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1A569EFD-06BF-47CE-9949-B92E6C6D57AC}"/>
                  </a:ext>
                </a:extLst>
              </p:cNvPr>
              <p:cNvSpPr txBox="1"/>
              <p:nvPr/>
            </p:nvSpPr>
            <p:spPr>
              <a:xfrm>
                <a:off x="336407" y="2253970"/>
                <a:ext cx="8119839" cy="84048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2400" b="0" i="0" smtClean="0">
                          <a:latin typeface="Cambria Math" panose="02040503050406030204" pitchFamily="18" charset="0"/>
                          <a:ea typeface="ヒラギノ角ゴ ProN W3"/>
                          <a:cs typeface="ヒラギノ角ゴ ProN W3"/>
                        </a:rPr>
                        <m:t>時間比</m:t>
                      </m:r>
                      <m:r>
                        <a:rPr kumimoji="1" lang="en-US" altLang="ja-JP" sz="2400" b="0" i="0" smtClean="0">
                          <a:latin typeface="Cambria Math" panose="02040503050406030204" pitchFamily="18" charset="0"/>
                          <a:ea typeface="ヒラギノ角ゴ ProN W3"/>
                          <a:cs typeface="ヒラギノ角ゴ ProN W3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  <a:ea typeface="ヒラギノ角ゴ ProN W3"/>
                              <a:cs typeface="ヒラギノ角ゴ ProN W3"/>
                            </a:rPr>
                          </m:ctrlPr>
                        </m:fPr>
                        <m:num>
                          <m:r>
                            <a:rPr lang="ja-JP" altLang="en-US" sz="2400" b="0" i="0">
                              <a:latin typeface="Cambria Math" panose="02040503050406030204" pitchFamily="18" charset="0"/>
                              <a:ea typeface="ヒラギノ角ゴ ProN W3"/>
                              <a:cs typeface="ヒラギノ角ゴ ProN W3"/>
                            </a:rPr>
                            <m:t>各種法が</m:t>
                          </m:r>
                          <m:r>
                            <a:rPr lang="en-US" altLang="ja-JP" sz="2400" b="0" i="0" smtClean="0">
                              <a:latin typeface="Cambria Math" panose="02040503050406030204" pitchFamily="18" charset="0"/>
                              <a:ea typeface="ヒラギノ角ゴ ProN W3"/>
                              <a:cs typeface="ヒラギノ角ゴ ProN W3"/>
                            </a:rPr>
                            <m:t>10,000</m:t>
                          </m:r>
                          <m:r>
                            <a:rPr lang="ja-JP" altLang="en-US" sz="2400" b="0" i="0">
                              <a:latin typeface="Cambria Math" panose="02040503050406030204" pitchFamily="18" charset="0"/>
                              <a:ea typeface="ヒラギノ角ゴ ProN W3"/>
                              <a:cs typeface="ヒラギノ角ゴ ProN W3"/>
                            </a:rPr>
                            <m:t>回</m:t>
                          </m:r>
                          <m:r>
                            <a:rPr lang="ja-JP" altLang="en-US" sz="2400" b="0" i="0" smtClean="0">
                              <a:latin typeface="Cambria Math" panose="02040503050406030204" pitchFamily="18" charset="0"/>
                              <a:ea typeface="ヒラギノ角ゴ ProN W3"/>
                              <a:cs typeface="ヒラギノ角ゴ ProN W3"/>
                            </a:rPr>
                            <m:t>処理を</m:t>
                          </m:r>
                          <m:r>
                            <a:rPr lang="ja-JP" altLang="en-US" sz="2400" b="0" i="0">
                              <a:latin typeface="Cambria Math" panose="02040503050406030204" pitchFamily="18" charset="0"/>
                              <a:ea typeface="ヒラギノ角ゴ ProN W3"/>
                              <a:cs typeface="ヒラギノ角ゴ ProN W3"/>
                            </a:rPr>
                            <m:t>行うのに</m:t>
                          </m:r>
                          <m:r>
                            <a:rPr lang="ja-JP" altLang="en-US" sz="2400" i="1">
                              <a:latin typeface="Cambria Math" panose="02040503050406030204" pitchFamily="18" charset="0"/>
                              <a:ea typeface="ヒラギノ角ゴ ProN W3"/>
                              <a:cs typeface="ヒラギノ角ゴ ProN W3"/>
                            </a:rPr>
                            <m:t>費や</m:t>
                          </m:r>
                          <m:r>
                            <a:rPr lang="ja-JP" altLang="en-US" sz="2400" b="0" i="0" smtClean="0">
                              <a:latin typeface="Cambria Math" panose="02040503050406030204" pitchFamily="18" charset="0"/>
                              <a:ea typeface="ヒラギノ角ゴ ProN W3"/>
                              <a:cs typeface="ヒラギノ角ゴ ProN W3"/>
                            </a:rPr>
                            <m:t>した</m:t>
                          </m:r>
                          <m:r>
                            <a:rPr lang="ja-JP" altLang="en-US" sz="2400" b="0" i="0">
                              <a:latin typeface="Cambria Math" panose="02040503050406030204" pitchFamily="18" charset="0"/>
                              <a:ea typeface="ヒラギノ角ゴ ProN W3"/>
                              <a:cs typeface="ヒラギノ角ゴ ProN W3"/>
                            </a:rPr>
                            <m:t>時間</m:t>
                          </m:r>
                          <m:r>
                            <a:rPr lang="en-US" altLang="ja-JP" sz="2400" b="0" i="0" smtClean="0">
                              <a:latin typeface="Cambria Math" panose="02040503050406030204" pitchFamily="18" charset="0"/>
                              <a:ea typeface="ヒラギノ角ゴ ProN W3"/>
                              <a:cs typeface="ヒラギノ角ゴ ProN W3"/>
                            </a:rPr>
                            <m:t>[</m:t>
                          </m:r>
                          <m:r>
                            <m:rPr>
                              <m:sty m:val="p"/>
                            </m:rPr>
                            <a:rPr lang="en-US" altLang="ja-JP" sz="2400" b="0" i="0" smtClean="0">
                              <a:latin typeface="Cambria Math" panose="02040503050406030204" pitchFamily="18" charset="0"/>
                              <a:ea typeface="ヒラギノ角ゴ ProN W3"/>
                              <a:cs typeface="ヒラギノ角ゴ ProN W3"/>
                            </a:rPr>
                            <m:t>s</m:t>
                          </m:r>
                          <m:r>
                            <a:rPr lang="en-US" altLang="ja-JP" sz="2400" b="0" i="0" smtClean="0">
                              <a:latin typeface="Cambria Math" panose="02040503050406030204" pitchFamily="18" charset="0"/>
                              <a:ea typeface="ヒラギノ角ゴ ProN W3"/>
                              <a:cs typeface="ヒラギノ角ゴ ProN W3"/>
                            </a:rPr>
                            <m:t>]</m:t>
                          </m:r>
                        </m:num>
                        <m:den>
                          <m:r>
                            <a:rPr lang="ja-JP" altLang="en-US" sz="2400" b="0" i="0">
                              <a:latin typeface="Cambria Math" panose="02040503050406030204" pitchFamily="18" charset="0"/>
                              <a:ea typeface="ヒラギノ角ゴ ProN W3"/>
                              <a:cs typeface="ヒラギノ角ゴ ProN W3"/>
                            </a:rPr>
                            <m:t>手法</m:t>
                          </m:r>
                          <m:r>
                            <a:rPr lang="en-US" altLang="ja-JP" sz="2400" b="0" i="0" smtClean="0">
                              <a:latin typeface="Cambria Math" panose="02040503050406030204" pitchFamily="18" charset="0"/>
                              <a:ea typeface="ヒラギノ角ゴ ProN W3"/>
                              <a:cs typeface="ヒラギノ角ゴ ProN W3"/>
                            </a:rPr>
                            <m:t>1</m:t>
                          </m:r>
                          <m:r>
                            <a:rPr lang="ja-JP" altLang="en-US" sz="2400" b="0" i="0">
                              <a:latin typeface="Cambria Math" panose="02040503050406030204" pitchFamily="18" charset="0"/>
                              <a:ea typeface="ヒラギノ角ゴ ProN W3"/>
                              <a:cs typeface="ヒラギノ角ゴ ProN W3"/>
                            </a:rPr>
                            <m:t>が</m:t>
                          </m:r>
                          <m:r>
                            <a:rPr kumimoji="1" lang="en-US" altLang="ja-JP" sz="2400" b="0" i="0" smtClean="0">
                              <a:latin typeface="Cambria Math" panose="02040503050406030204" pitchFamily="18" charset="0"/>
                              <a:ea typeface="ヒラギノ角ゴ ProN W3"/>
                              <a:cs typeface="ヒラギノ角ゴ ProN W3"/>
                            </a:rPr>
                            <m:t>10,000</m:t>
                          </m:r>
                          <m:r>
                            <a:rPr lang="ja-JP" altLang="en-US" sz="2400" b="0" i="0">
                              <a:latin typeface="Cambria Math" panose="02040503050406030204" pitchFamily="18" charset="0"/>
                              <a:ea typeface="ヒラギノ角ゴ ProN W3"/>
                              <a:cs typeface="ヒラギノ角ゴ ProN W3"/>
                            </a:rPr>
                            <m:t>回</m:t>
                          </m:r>
                          <m:r>
                            <a:rPr lang="ja-JP" altLang="en-US" sz="2400" b="0" i="0" smtClean="0">
                              <a:latin typeface="Cambria Math" panose="02040503050406030204" pitchFamily="18" charset="0"/>
                              <a:ea typeface="ヒラギノ角ゴ ProN W3"/>
                              <a:cs typeface="ヒラギノ角ゴ ProN W3"/>
                            </a:rPr>
                            <m:t>処理</m:t>
                          </m:r>
                          <m:r>
                            <a:rPr lang="ja-JP" altLang="en-US" sz="2400" b="0" i="0">
                              <a:latin typeface="Cambria Math" panose="02040503050406030204" pitchFamily="18" charset="0"/>
                              <a:ea typeface="ヒラギノ角ゴ ProN W3"/>
                              <a:cs typeface="ヒラギノ角ゴ ProN W3"/>
                            </a:rPr>
                            <m:t>を</m:t>
                          </m:r>
                          <m:r>
                            <a:rPr lang="ja-JP" altLang="en-US" sz="2400" b="0" i="0" smtClean="0">
                              <a:latin typeface="Cambria Math" panose="02040503050406030204" pitchFamily="18" charset="0"/>
                              <a:ea typeface="ヒラギノ角ゴ ProN W3"/>
                              <a:cs typeface="ヒラギノ角ゴ ProN W3"/>
                            </a:rPr>
                            <m:t>行うのに</m:t>
                          </m:r>
                          <m:r>
                            <a:rPr lang="ja-JP" altLang="en-US" sz="2400" i="1">
                              <a:latin typeface="Cambria Math" panose="02040503050406030204" pitchFamily="18" charset="0"/>
                              <a:ea typeface="ヒラギノ角ゴ ProN W3"/>
                              <a:cs typeface="ヒラギノ角ゴ ProN W3"/>
                            </a:rPr>
                            <m:t>費や</m:t>
                          </m:r>
                          <m:r>
                            <a:rPr lang="ja-JP" altLang="en-US" sz="2400" b="0" i="0">
                              <a:latin typeface="Cambria Math" panose="02040503050406030204" pitchFamily="18" charset="0"/>
                              <a:ea typeface="ヒラギノ角ゴ ProN W3"/>
                              <a:cs typeface="ヒラギノ角ゴ ProN W3"/>
                            </a:rPr>
                            <m:t>した</m:t>
                          </m:r>
                          <m:r>
                            <a:rPr lang="ja-JP" altLang="en-US" sz="2400" b="0" i="0" smtClean="0">
                              <a:latin typeface="Cambria Math" panose="02040503050406030204" pitchFamily="18" charset="0"/>
                              <a:ea typeface="ヒラギノ角ゴ ProN W3"/>
                              <a:cs typeface="ヒラギノ角ゴ ProN W3"/>
                            </a:rPr>
                            <m:t>時間</m:t>
                          </m:r>
                          <m:r>
                            <a:rPr lang="en-US" altLang="ja-JP" sz="2400" b="0" i="0">
                              <a:latin typeface="Cambria Math" panose="02040503050406030204" pitchFamily="18" charset="0"/>
                              <a:ea typeface="ヒラギノ角ゴ ProN W3"/>
                              <a:cs typeface="ヒラギノ角ゴ ProN W3"/>
                            </a:rPr>
                            <m:t>[</m:t>
                          </m:r>
                          <m:r>
                            <m:rPr>
                              <m:sty m:val="p"/>
                            </m:rPr>
                            <a:rPr lang="en-US" altLang="ja-JP" sz="2400" b="0" i="0">
                              <a:latin typeface="Cambria Math" panose="02040503050406030204" pitchFamily="18" charset="0"/>
                              <a:ea typeface="ヒラギノ角ゴ ProN W3"/>
                              <a:cs typeface="ヒラギノ角ゴ ProN W3"/>
                            </a:rPr>
                            <m:t>s</m:t>
                          </m:r>
                          <m:r>
                            <a:rPr lang="en-US" altLang="ja-JP" sz="2400" b="0" i="0">
                              <a:latin typeface="Cambria Math" panose="02040503050406030204" pitchFamily="18" charset="0"/>
                              <a:ea typeface="ヒラギノ角ゴ ProN W3"/>
                              <a:cs typeface="ヒラギノ角ゴ ProN W3"/>
                            </a:rPr>
                            <m:t>]</m:t>
                          </m:r>
                        </m:den>
                      </m:f>
                    </m:oMath>
                  </m:oMathPara>
                </a14:m>
                <a:endParaRPr kumimoji="1" lang="ja-JP" altLang="en-US" sz="240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  <a:cs typeface="ヒラギノ角ゴ ProN W3"/>
                </a:endParaRPr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1A569EFD-06BF-47CE-9949-B92E6C6D57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407" y="2253970"/>
                <a:ext cx="8119839" cy="840486"/>
              </a:xfrm>
              <a:prstGeom prst="rect">
                <a:avLst/>
              </a:prstGeom>
              <a:blipFill>
                <a:blip r:embed="rId2"/>
                <a:stretch>
                  <a:fillRect l="-1092" t="-2941" r="-1248" b="-1470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表 9">
            <a:extLst>
              <a:ext uri="{FF2B5EF4-FFF2-40B4-BE49-F238E27FC236}">
                <a16:creationId xmlns:a16="http://schemas.microsoft.com/office/drawing/2014/main" id="{3D312A73-C6F8-F542-B850-6F5070FFA4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6550224"/>
              </p:ext>
            </p:extLst>
          </p:nvPr>
        </p:nvGraphicFramePr>
        <p:xfrm>
          <a:off x="1156228" y="3344629"/>
          <a:ext cx="6831541" cy="22490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76605">
                  <a:extLst>
                    <a:ext uri="{9D8B030D-6E8A-4147-A177-3AD203B41FA5}">
                      <a16:colId xmlns:a16="http://schemas.microsoft.com/office/drawing/2014/main" val="3086932006"/>
                    </a:ext>
                  </a:extLst>
                </a:gridCol>
                <a:gridCol w="5554936">
                  <a:extLst>
                    <a:ext uri="{9D8B030D-6E8A-4147-A177-3AD203B41FA5}">
                      <a16:colId xmlns:a16="http://schemas.microsoft.com/office/drawing/2014/main" val="1341285856"/>
                    </a:ext>
                  </a:extLst>
                </a:gridCol>
              </a:tblGrid>
              <a:tr h="359788">
                <a:tc>
                  <a:txBody>
                    <a:bodyPr/>
                    <a:lstStyle/>
                    <a:p>
                      <a:pPr algn="ctr" fontAlgn="ctr"/>
                      <a:r>
                        <a:rPr lang="en" sz="2400" b="0" i="0" u="none" strike="noStrike" dirty="0">
                          <a:effectLst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OS</a:t>
                      </a:r>
                      <a:endParaRPr lang="en" sz="2400" b="0" i="0" u="none" strike="noStrike" dirty="0">
                        <a:solidFill>
                          <a:srgbClr val="000000"/>
                        </a:solidFill>
                        <a:effectLst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10903" marR="10903" marT="10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2400" b="0" i="0" u="none" strike="noStrike" dirty="0">
                          <a:effectLst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macOS High Sierra(10.13.6)</a:t>
                      </a:r>
                      <a:endParaRPr lang="en" sz="2400" b="0" i="0" u="none" strike="noStrike" dirty="0">
                        <a:solidFill>
                          <a:srgbClr val="000000"/>
                        </a:solidFill>
                        <a:effectLst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10903" marR="10903" marT="10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8678990"/>
                  </a:ext>
                </a:extLst>
              </a:tr>
              <a:tr h="359788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0" i="0" u="none" strike="noStrike" dirty="0">
                          <a:effectLst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メモリ</a:t>
                      </a:r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10903" marR="10903" marT="10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2400" b="0" i="0" u="none" strike="noStrike" dirty="0">
                          <a:effectLst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32GB</a:t>
                      </a:r>
                      <a:endParaRPr lang="en" sz="2400" b="0" i="0" u="none" strike="noStrike" dirty="0">
                        <a:solidFill>
                          <a:srgbClr val="000000"/>
                        </a:solidFill>
                        <a:effectLst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10903" marR="10903" marT="10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4824857"/>
                  </a:ext>
                </a:extLst>
              </a:tr>
              <a:tr h="359788">
                <a:tc>
                  <a:txBody>
                    <a:bodyPr/>
                    <a:lstStyle/>
                    <a:p>
                      <a:pPr algn="ctr" fontAlgn="ctr"/>
                      <a:r>
                        <a:rPr lang="en" sz="2400" b="0" i="0" u="none" strike="noStrike" dirty="0">
                          <a:effectLst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CPU</a:t>
                      </a:r>
                      <a:endParaRPr lang="en" sz="2400" b="0" i="0" u="none" strike="noStrike" dirty="0">
                        <a:solidFill>
                          <a:srgbClr val="000000"/>
                        </a:solidFill>
                        <a:effectLst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10903" marR="10903" marT="10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2400" b="0" i="0" u="none" strike="noStrike" dirty="0">
                          <a:effectLst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Intel Core i5 3.2GHz(4</a:t>
                      </a:r>
                      <a:r>
                        <a:rPr lang="ja-JP" altLang="en-US" sz="2400" b="0" i="0" u="none" strike="noStrike" dirty="0">
                          <a:effectLst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コア</a:t>
                      </a:r>
                      <a:r>
                        <a:rPr lang="en-US" altLang="ja-JP" sz="2400" b="0" i="0" u="none" strike="noStrike" dirty="0">
                          <a:effectLst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)</a:t>
                      </a:r>
                      <a:endParaRPr lang="en-US" altLang="ja-JP" sz="2400" b="0" i="0" u="none" strike="noStrike" dirty="0">
                        <a:solidFill>
                          <a:srgbClr val="000000"/>
                        </a:solidFill>
                        <a:effectLst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10903" marR="10903" marT="10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2613867"/>
                  </a:ext>
                </a:extLst>
              </a:tr>
              <a:tr h="359788">
                <a:tc>
                  <a:txBody>
                    <a:bodyPr/>
                    <a:lstStyle/>
                    <a:p>
                      <a:pPr algn="ctr" fontAlgn="ctr"/>
                      <a:r>
                        <a:rPr lang="en" sz="2400" b="0" i="0" u="none" strike="noStrike" dirty="0">
                          <a:effectLst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GPU</a:t>
                      </a:r>
                      <a:endParaRPr lang="en" sz="2400" b="0" i="0" u="none" strike="noStrike" dirty="0">
                        <a:solidFill>
                          <a:srgbClr val="000000"/>
                        </a:solidFill>
                        <a:effectLst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10903" marR="10903" marT="10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2400" b="0" i="0" u="none" strike="noStrike" dirty="0">
                          <a:effectLst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NVIDIA GeForce GT 775M</a:t>
                      </a:r>
                      <a:endParaRPr lang="en" sz="2400" b="0" i="0" u="none" strike="noStrike" dirty="0">
                        <a:solidFill>
                          <a:srgbClr val="000000"/>
                        </a:solidFill>
                        <a:effectLst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10903" marR="10903" marT="10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1800370"/>
                  </a:ext>
                </a:extLst>
              </a:tr>
              <a:tr h="708673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0" i="0" u="none" strike="noStrike" dirty="0">
                          <a:effectLst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ブラウザ</a:t>
                      </a:r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10903" marR="10903" marT="10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2400" b="0" i="0" u="none" strike="noStrike" dirty="0">
                          <a:effectLst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Google Chrome 71.0.3578.98(64</a:t>
                      </a:r>
                      <a:r>
                        <a:rPr lang="ja-JP" altLang="en-US" sz="2400" b="0" i="0" u="none" strike="noStrike" dirty="0">
                          <a:effectLst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ビット</a:t>
                      </a:r>
                      <a:r>
                        <a:rPr lang="en-US" altLang="ja-JP" sz="2400" b="0" i="0" u="none" strike="noStrike" dirty="0">
                          <a:effectLst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)</a:t>
                      </a:r>
                      <a:endParaRPr lang="en-US" altLang="ja-JP" sz="2400" b="0" i="0" u="none" strike="noStrike" dirty="0">
                        <a:solidFill>
                          <a:srgbClr val="000000"/>
                        </a:solidFill>
                        <a:effectLst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10903" marR="10903" marT="10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99325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1223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020989A2-EF2B-41C5-950B-50A1E8B11746}"/>
              </a:ext>
            </a:extLst>
          </p:cNvPr>
          <p:cNvCxnSpPr/>
          <p:nvPr/>
        </p:nvCxnSpPr>
        <p:spPr>
          <a:xfrm>
            <a:off x="-203982" y="682283"/>
            <a:ext cx="9671539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A716497-665A-4E83-B191-B77885DB9AC4}"/>
              </a:ext>
            </a:extLst>
          </p:cNvPr>
          <p:cNvSpPr txBox="1"/>
          <p:nvPr/>
        </p:nvSpPr>
        <p:spPr>
          <a:xfrm>
            <a:off x="224970" y="117735"/>
            <a:ext cx="29225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ヒラギノ角ゴ ProN W3"/>
                <a:ea typeface="ヒラギノ角ゴ ProN W3"/>
                <a:cs typeface="ヒラギノ角ゴ ProN W3"/>
              </a:rPr>
              <a:t>5.</a:t>
            </a:r>
            <a:r>
              <a:rPr lang="ja-JP" altLang="en-US" sz="2400">
                <a:solidFill>
                  <a:prstClr val="black"/>
                </a:solidFill>
                <a:latin typeface="ヒラギノ角ゴ ProN W3"/>
                <a:ea typeface="ヒラギノ角ゴ ProN W3"/>
                <a:cs typeface="ヒラギノ角ゴ ProN W3"/>
              </a:rPr>
              <a:t>演算時間と時間比</a:t>
            </a:r>
            <a:endParaRPr kumimoji="1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ヒラギノ角ゴ ProN W3"/>
              <a:ea typeface="ヒラギノ角ゴ ProN W3"/>
              <a:cs typeface="ヒラギノ角ゴ ProN W3"/>
            </a:endParaRPr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D43BB651-9A34-814D-9B71-0CD51772D4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1903231"/>
              </p:ext>
            </p:extLst>
          </p:nvPr>
        </p:nvGraphicFramePr>
        <p:xfrm>
          <a:off x="4684556" y="1765545"/>
          <a:ext cx="4234473" cy="18764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11491">
                  <a:extLst>
                    <a:ext uri="{9D8B030D-6E8A-4147-A177-3AD203B41FA5}">
                      <a16:colId xmlns:a16="http://schemas.microsoft.com/office/drawing/2014/main" val="3206985715"/>
                    </a:ext>
                  </a:extLst>
                </a:gridCol>
                <a:gridCol w="1728828">
                  <a:extLst>
                    <a:ext uri="{9D8B030D-6E8A-4147-A177-3AD203B41FA5}">
                      <a16:colId xmlns:a16="http://schemas.microsoft.com/office/drawing/2014/main" val="1176269295"/>
                    </a:ext>
                  </a:extLst>
                </a:gridCol>
                <a:gridCol w="1094154">
                  <a:extLst>
                    <a:ext uri="{9D8B030D-6E8A-4147-A177-3AD203B41FA5}">
                      <a16:colId xmlns:a16="http://schemas.microsoft.com/office/drawing/2014/main" val="76820107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0" i="0" u="none" strike="noStrike">
                          <a:effectLst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手法</a:t>
                      </a:r>
                      <a:endParaRPr lang="ja-JP" altLang="en-US" sz="2400" b="0" i="0" u="none" strike="noStrike">
                        <a:solidFill>
                          <a:srgbClr val="000000"/>
                        </a:solidFill>
                        <a:effectLst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0" i="0" u="none" strike="noStrike">
                          <a:effectLst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処理時間</a:t>
                      </a:r>
                      <a:r>
                        <a:rPr lang="en-US" altLang="ja-JP" sz="2400" b="0" i="0" u="none" strike="noStrike">
                          <a:effectLst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[</a:t>
                      </a:r>
                      <a:r>
                        <a:rPr lang="en" sz="2400" b="0" i="0" u="none" strike="noStrike">
                          <a:effectLst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s]</a:t>
                      </a:r>
                      <a:endParaRPr lang="en" sz="2400" b="0" i="0" u="none" strike="noStrike">
                        <a:solidFill>
                          <a:srgbClr val="000000"/>
                        </a:solidFill>
                        <a:effectLst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0" i="0" u="none" strike="noStrike">
                          <a:effectLst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時間比</a:t>
                      </a:r>
                      <a:endParaRPr lang="ja-JP" altLang="en-US" sz="2400" b="0" i="0" u="none" strike="noStrike">
                        <a:solidFill>
                          <a:srgbClr val="000000"/>
                        </a:solidFill>
                        <a:effectLst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5386348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 dirty="0">
                          <a:effectLst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1</a:t>
                      </a:r>
                      <a:endParaRPr lang="en-US" altLang="ja-JP" sz="2400" b="0" i="0" u="none" strike="noStrike" dirty="0">
                        <a:solidFill>
                          <a:srgbClr val="000000"/>
                        </a:solidFill>
                        <a:effectLst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 dirty="0">
                          <a:effectLst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206.6</a:t>
                      </a:r>
                      <a:endParaRPr lang="en-US" altLang="ja-JP" sz="2400" b="0" i="0" u="none" strike="noStrike" dirty="0">
                        <a:solidFill>
                          <a:srgbClr val="000000"/>
                        </a:solidFill>
                        <a:effectLst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 dirty="0">
                          <a:effectLst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1</a:t>
                      </a:r>
                      <a:endParaRPr lang="en-US" altLang="ja-JP" sz="2400" b="0" i="0" u="none" strike="noStrike" dirty="0">
                        <a:solidFill>
                          <a:srgbClr val="000000"/>
                        </a:solidFill>
                        <a:effectLst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717309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 dirty="0">
                          <a:effectLst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2</a:t>
                      </a:r>
                      <a:endParaRPr lang="en-US" altLang="ja-JP" sz="2400" b="0" i="0" u="none" strike="noStrike" dirty="0">
                        <a:solidFill>
                          <a:srgbClr val="000000"/>
                        </a:solidFill>
                        <a:effectLst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 dirty="0">
                          <a:effectLst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128.6</a:t>
                      </a:r>
                      <a:endParaRPr lang="en-US" altLang="ja-JP" sz="2400" b="0" i="0" u="none" strike="noStrike" dirty="0">
                        <a:solidFill>
                          <a:srgbClr val="000000"/>
                        </a:solidFill>
                        <a:effectLst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 dirty="0">
                          <a:effectLst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0.62</a:t>
                      </a:r>
                      <a:endParaRPr lang="en-US" altLang="ja-JP" sz="2400" b="0" i="0" u="none" strike="noStrike" dirty="0">
                        <a:solidFill>
                          <a:srgbClr val="000000"/>
                        </a:solidFill>
                        <a:effectLst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620386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 dirty="0">
                          <a:effectLst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3</a:t>
                      </a:r>
                      <a:endParaRPr lang="en-US" altLang="ja-JP" sz="2400" b="0" i="0" u="none" strike="noStrike" dirty="0">
                        <a:solidFill>
                          <a:srgbClr val="000000"/>
                        </a:solidFill>
                        <a:effectLst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>
                          <a:effectLst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164.3</a:t>
                      </a:r>
                      <a:endParaRPr lang="en-US" altLang="ja-JP" sz="2400" b="0" i="0" u="none" strike="noStrike">
                        <a:solidFill>
                          <a:srgbClr val="000000"/>
                        </a:solidFill>
                        <a:effectLst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 dirty="0">
                          <a:effectLst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0.8</a:t>
                      </a:r>
                      <a:endParaRPr lang="en-US" altLang="ja-JP" sz="2400" b="0" i="0" u="none" strike="noStrike" dirty="0">
                        <a:solidFill>
                          <a:srgbClr val="000000"/>
                        </a:solidFill>
                        <a:effectLst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4194238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 dirty="0">
                          <a:effectLst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4</a:t>
                      </a:r>
                      <a:endParaRPr lang="en-US" altLang="ja-JP" sz="2400" b="0" i="0" u="none" strike="noStrike" dirty="0">
                        <a:solidFill>
                          <a:srgbClr val="000000"/>
                        </a:solidFill>
                        <a:effectLst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 dirty="0">
                          <a:effectLst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  98.0</a:t>
                      </a:r>
                      <a:endParaRPr lang="en-US" altLang="ja-JP" sz="2400" b="0" i="0" u="none" strike="noStrike" dirty="0">
                        <a:solidFill>
                          <a:srgbClr val="000000"/>
                        </a:solidFill>
                        <a:effectLst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 dirty="0">
                          <a:effectLst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0.47</a:t>
                      </a:r>
                      <a:endParaRPr lang="en-US" altLang="ja-JP" sz="2400" b="0" i="0" u="none" strike="noStrike" dirty="0">
                        <a:solidFill>
                          <a:srgbClr val="000000"/>
                        </a:solidFill>
                        <a:effectLst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7078970"/>
                  </a:ext>
                </a:extLst>
              </a:tr>
            </a:tbl>
          </a:graphicData>
        </a:graphic>
      </p:graphicFrame>
      <p:pic>
        <p:nvPicPr>
          <p:cNvPr id="10" name="図 9">
            <a:extLst>
              <a:ext uri="{FF2B5EF4-FFF2-40B4-BE49-F238E27FC236}">
                <a16:creationId xmlns:a16="http://schemas.microsoft.com/office/drawing/2014/main" id="{F7814A07-1B71-744E-9E96-54C91FFA1C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971" y="785168"/>
            <a:ext cx="4400242" cy="2856802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5088E73-8B41-0446-A49F-0C230DB4B2EC}"/>
              </a:ext>
            </a:extLst>
          </p:cNvPr>
          <p:cNvSpPr/>
          <p:nvPr/>
        </p:nvSpPr>
        <p:spPr>
          <a:xfrm>
            <a:off x="109415" y="3878989"/>
            <a:ext cx="8875932" cy="171827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8A477A1-2508-5B41-B783-280B85BC6D49}"/>
              </a:ext>
            </a:extLst>
          </p:cNvPr>
          <p:cNvSpPr txBox="1"/>
          <p:nvPr/>
        </p:nvSpPr>
        <p:spPr>
          <a:xfrm>
            <a:off x="158653" y="3898247"/>
            <a:ext cx="5112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latin typeface="ヒラギノ角ゴ ProN W3"/>
                <a:ea typeface="ヒラギノ角ゴ ProN W3"/>
                <a:cs typeface="ヒラギノ角ゴ ProN W3"/>
              </a:rPr>
              <a:t>手法</a:t>
            </a:r>
            <a:r>
              <a:rPr lang="en-US" altLang="ja-JP" sz="2400" dirty="0">
                <a:latin typeface="ヒラギノ角ゴ ProN W3"/>
                <a:ea typeface="ヒラギノ角ゴ ProN W3"/>
                <a:cs typeface="ヒラギノ角ゴ ProN W3"/>
              </a:rPr>
              <a:t>4</a:t>
            </a:r>
            <a:r>
              <a:rPr lang="ja-JP" altLang="en-US" sz="2400" dirty="0">
                <a:latin typeface="ヒラギノ角ゴ ProN W3"/>
                <a:ea typeface="ヒラギノ角ゴ ProN W3"/>
                <a:cs typeface="ヒラギノ角ゴ ProN W3"/>
              </a:rPr>
              <a:t>において</a:t>
            </a:r>
            <a:r>
              <a:rPr lang="en-US" altLang="ja-JP" sz="2400" dirty="0">
                <a:latin typeface="ヒラギノ角ゴ ProN W3"/>
                <a:ea typeface="ヒラギノ角ゴ ProN W3"/>
                <a:cs typeface="ヒラギノ角ゴ ProN W3"/>
              </a:rPr>
              <a:t>2</a:t>
            </a:r>
            <a:r>
              <a:rPr lang="ja-JP" altLang="en-US" sz="2400" dirty="0">
                <a:latin typeface="ヒラギノ角ゴ ProN W3"/>
                <a:ea typeface="ヒラギノ角ゴ ProN W3"/>
                <a:cs typeface="ヒラギノ角ゴ ProN W3"/>
              </a:rPr>
              <a:t>倍の処理速度を確認</a:t>
            </a:r>
            <a:endParaRPr kumimoji="1" lang="ja-JP" altLang="en-US" sz="2400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3" name="下矢印 2">
            <a:extLst>
              <a:ext uri="{FF2B5EF4-FFF2-40B4-BE49-F238E27FC236}">
                <a16:creationId xmlns:a16="http://schemas.microsoft.com/office/drawing/2014/main" id="{B71DDB6F-2A8C-7E48-9C25-575B95EB7727}"/>
              </a:ext>
            </a:extLst>
          </p:cNvPr>
          <p:cNvSpPr/>
          <p:nvPr/>
        </p:nvSpPr>
        <p:spPr>
          <a:xfrm>
            <a:off x="1932730" y="4379170"/>
            <a:ext cx="984724" cy="542643"/>
          </a:xfrm>
          <a:prstGeom prst="down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B9D3769-D315-7548-B248-08BB22EED074}"/>
              </a:ext>
            </a:extLst>
          </p:cNvPr>
          <p:cNvSpPr txBox="1"/>
          <p:nvPr/>
        </p:nvSpPr>
        <p:spPr>
          <a:xfrm>
            <a:off x="109415" y="5019075"/>
            <a:ext cx="4493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latin typeface="ヒラギノ角ゴ ProN W3"/>
                <a:ea typeface="ヒラギノ角ゴ ProN W3"/>
                <a:cs typeface="ヒラギノ角ゴ ProN W3"/>
              </a:rPr>
              <a:t>処理速度の面での有用性を立証</a:t>
            </a:r>
            <a:endParaRPr kumimoji="1" lang="ja-JP" altLang="en-US" sz="2400" dirty="0">
              <a:latin typeface="ヒラギノ角ゴ ProN W3"/>
              <a:ea typeface="ヒラギノ角ゴ ProN W3"/>
              <a:cs typeface="ヒラギノ角ゴ ProN W3"/>
            </a:endParaRPr>
          </a:p>
        </p:txBody>
      </p:sp>
    </p:spTree>
    <p:extLst>
      <p:ext uri="{BB962C8B-B14F-4D97-AF65-F5344CB8AC3E}">
        <p14:creationId xmlns:p14="http://schemas.microsoft.com/office/powerpoint/2010/main" val="948015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D33B8AAF-BD40-A24D-BAE6-8C7CF7B8F77F}"/>
              </a:ext>
            </a:extLst>
          </p:cNvPr>
          <p:cNvSpPr/>
          <p:nvPr/>
        </p:nvSpPr>
        <p:spPr>
          <a:xfrm>
            <a:off x="259169" y="960856"/>
            <a:ext cx="3024101" cy="390885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9D1A8EEE-0833-5C48-9EA9-112852D3C008}"/>
              </a:ext>
            </a:extLst>
          </p:cNvPr>
          <p:cNvSpPr/>
          <p:nvPr/>
        </p:nvSpPr>
        <p:spPr>
          <a:xfrm>
            <a:off x="3869498" y="960856"/>
            <a:ext cx="5119584" cy="3908852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ヒラギノ角ゴ ProN W3"/>
              <a:ea typeface="ヒラギノ角ゴ ProN W3"/>
              <a:cs typeface="ヒラギノ角ゴ ProN W3"/>
            </a:endParaRPr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020989A2-EF2B-41C5-950B-50A1E8B11746}"/>
              </a:ext>
            </a:extLst>
          </p:cNvPr>
          <p:cNvCxnSpPr/>
          <p:nvPr/>
        </p:nvCxnSpPr>
        <p:spPr>
          <a:xfrm>
            <a:off x="-203982" y="682283"/>
            <a:ext cx="9671539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A716497-665A-4E83-B191-B77885DB9AC4}"/>
              </a:ext>
            </a:extLst>
          </p:cNvPr>
          <p:cNvSpPr txBox="1"/>
          <p:nvPr/>
        </p:nvSpPr>
        <p:spPr>
          <a:xfrm>
            <a:off x="224970" y="117735"/>
            <a:ext cx="33425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2400" dirty="0">
                <a:solidFill>
                  <a:prstClr val="black"/>
                </a:solidFill>
                <a:latin typeface="ヒラギノ角ゴ ProN W3"/>
                <a:ea typeface="ヒラギノ角ゴ ProN W3"/>
                <a:cs typeface="ヒラギノ角ゴ ProN W3"/>
              </a:rPr>
              <a:t>6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ヒラギノ角ゴ ProN W3"/>
                <a:ea typeface="ヒラギノ角ゴ ProN W3"/>
                <a:cs typeface="ヒラギノ角ゴ ProN W3"/>
              </a:rPr>
              <a:t>.</a:t>
            </a:r>
            <a:r>
              <a:rPr lang="ja-JP" altLang="en-US" sz="2400" dirty="0">
                <a:solidFill>
                  <a:prstClr val="black"/>
                </a:solidFill>
                <a:latin typeface="ヒラギノ角ゴ ProN W3"/>
                <a:ea typeface="ヒラギノ角ゴ ProN W3"/>
                <a:cs typeface="ヒラギノ角ゴ ProN W3"/>
              </a:rPr>
              <a:t>ソースコードの比較</a:t>
            </a:r>
            <a:r>
              <a:rPr lang="en-US" altLang="ja-JP" sz="2400" dirty="0">
                <a:solidFill>
                  <a:prstClr val="black"/>
                </a:solidFill>
                <a:latin typeface="ヒラギノ角ゴ ProN W3"/>
                <a:ea typeface="ヒラギノ角ゴ ProN W3"/>
                <a:cs typeface="ヒラギノ角ゴ ProN W3"/>
              </a:rPr>
              <a:t>1</a:t>
            </a:r>
            <a:endParaRPr kumimoji="1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ヒラギノ角ゴ ProN W3"/>
              <a:ea typeface="ヒラギノ角ゴ ProN W3"/>
              <a:cs typeface="ヒラギノ角ゴ ProN W3"/>
            </a:endParaRPr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E1B36F95-D8CB-7845-AE40-1DDC5650D0FB}"/>
              </a:ext>
            </a:extLst>
          </p:cNvPr>
          <p:cNvGrpSpPr/>
          <p:nvPr/>
        </p:nvGrpSpPr>
        <p:grpSpPr>
          <a:xfrm>
            <a:off x="381956" y="1220842"/>
            <a:ext cx="2709365" cy="3487685"/>
            <a:chOff x="957628" y="1072798"/>
            <a:chExt cx="2217596" cy="2949462"/>
          </a:xfrm>
        </p:grpSpPr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49DACC85-1990-C045-8F90-83892767B82E}"/>
                </a:ext>
              </a:extLst>
            </p:cNvPr>
            <p:cNvGrpSpPr/>
            <p:nvPr/>
          </p:nvGrpSpPr>
          <p:grpSpPr>
            <a:xfrm>
              <a:off x="1098589" y="1072798"/>
              <a:ext cx="1897051" cy="447754"/>
              <a:chOff x="1086196" y="1072798"/>
              <a:chExt cx="1897051" cy="447754"/>
            </a:xfrm>
          </p:grpSpPr>
          <p:sp>
            <p:nvSpPr>
              <p:cNvPr id="32" name="角丸四角形 31">
                <a:extLst>
                  <a:ext uri="{FF2B5EF4-FFF2-40B4-BE49-F238E27FC236}">
                    <a16:creationId xmlns:a16="http://schemas.microsoft.com/office/drawing/2014/main" id="{622A198A-4CD7-1241-8692-4848793D780A}"/>
                  </a:ext>
                </a:extLst>
              </p:cNvPr>
              <p:cNvSpPr/>
              <p:nvPr/>
            </p:nvSpPr>
            <p:spPr>
              <a:xfrm>
                <a:off x="1086196" y="1072798"/>
                <a:ext cx="1897051" cy="447754"/>
              </a:xfrm>
              <a:prstGeom prst="roundRect">
                <a:avLst>
                  <a:gd name="adj" fmla="val 50000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4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</p:txBody>
          </p:sp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DB30EA37-5FC2-6340-985B-FFEDEFB01E9D}"/>
                  </a:ext>
                </a:extLst>
              </p:cNvPr>
              <p:cNvSpPr txBox="1"/>
              <p:nvPr/>
            </p:nvSpPr>
            <p:spPr>
              <a:xfrm>
                <a:off x="1708971" y="1072798"/>
                <a:ext cx="651501" cy="3904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2400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開始</a:t>
                </a:r>
              </a:p>
            </p:txBody>
          </p:sp>
        </p:grpSp>
        <p:grpSp>
          <p:nvGrpSpPr>
            <p:cNvPr id="16" name="グループ化 15">
              <a:extLst>
                <a:ext uri="{FF2B5EF4-FFF2-40B4-BE49-F238E27FC236}">
                  <a16:creationId xmlns:a16="http://schemas.microsoft.com/office/drawing/2014/main" id="{9FF3CA54-E9EB-894E-9265-2A1FE221F621}"/>
                </a:ext>
              </a:extLst>
            </p:cNvPr>
            <p:cNvGrpSpPr/>
            <p:nvPr/>
          </p:nvGrpSpPr>
          <p:grpSpPr>
            <a:xfrm>
              <a:off x="957628" y="1823019"/>
              <a:ext cx="2178972" cy="447754"/>
              <a:chOff x="945235" y="1937759"/>
              <a:chExt cx="2178972" cy="447754"/>
            </a:xfrm>
          </p:grpSpPr>
          <p:sp>
            <p:nvSpPr>
              <p:cNvPr id="30" name="正方形/長方形 29">
                <a:extLst>
                  <a:ext uri="{FF2B5EF4-FFF2-40B4-BE49-F238E27FC236}">
                    <a16:creationId xmlns:a16="http://schemas.microsoft.com/office/drawing/2014/main" id="{F7A82617-AF1A-954D-B598-BDCEA2276BAD}"/>
                  </a:ext>
                </a:extLst>
              </p:cNvPr>
              <p:cNvSpPr/>
              <p:nvPr/>
            </p:nvSpPr>
            <p:spPr>
              <a:xfrm>
                <a:off x="963151" y="1937759"/>
                <a:ext cx="2143141" cy="447754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4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</p:txBody>
          </p:sp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F2288051-6DD2-E348-923E-8EA7FD20D1C7}"/>
                  </a:ext>
                </a:extLst>
              </p:cNvPr>
              <p:cNvSpPr txBox="1"/>
              <p:nvPr/>
            </p:nvSpPr>
            <p:spPr>
              <a:xfrm>
                <a:off x="945235" y="1990964"/>
                <a:ext cx="2178972" cy="3904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2400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Canvas</a:t>
                </a:r>
                <a:r>
                  <a:rPr lang="ja-JP" altLang="en-US" sz="240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要素取得</a:t>
                </a:r>
                <a:endParaRPr lang="en-US" altLang="ja-JP" sz="240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</p:txBody>
          </p:sp>
        </p:grpSp>
        <p:grpSp>
          <p:nvGrpSpPr>
            <p:cNvPr id="17" name="グループ化 16">
              <a:extLst>
                <a:ext uri="{FF2B5EF4-FFF2-40B4-BE49-F238E27FC236}">
                  <a16:creationId xmlns:a16="http://schemas.microsoft.com/office/drawing/2014/main" id="{B6269CD0-7C0C-2047-B380-5C9C398FB920}"/>
                </a:ext>
              </a:extLst>
            </p:cNvPr>
            <p:cNvGrpSpPr/>
            <p:nvPr/>
          </p:nvGrpSpPr>
          <p:grpSpPr>
            <a:xfrm>
              <a:off x="1129867" y="2589401"/>
              <a:ext cx="1834495" cy="425504"/>
              <a:chOff x="1117474" y="2828542"/>
              <a:chExt cx="1834495" cy="425504"/>
            </a:xfrm>
          </p:grpSpPr>
          <p:sp>
            <p:nvSpPr>
              <p:cNvPr id="28" name="正方形/長方形 27">
                <a:extLst>
                  <a:ext uri="{FF2B5EF4-FFF2-40B4-BE49-F238E27FC236}">
                    <a16:creationId xmlns:a16="http://schemas.microsoft.com/office/drawing/2014/main" id="{8233E60F-E279-8046-9AAF-FB819ECD35E6}"/>
                  </a:ext>
                </a:extLst>
              </p:cNvPr>
              <p:cNvSpPr/>
              <p:nvPr/>
            </p:nvSpPr>
            <p:spPr>
              <a:xfrm>
                <a:off x="1117474" y="2853936"/>
                <a:ext cx="1834495" cy="40011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4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</p:txBody>
          </p:sp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F9DD25D1-2B5B-3143-9B85-22F55127E03B}"/>
                  </a:ext>
                </a:extLst>
              </p:cNvPr>
              <p:cNvSpPr txBox="1"/>
              <p:nvPr/>
            </p:nvSpPr>
            <p:spPr>
              <a:xfrm>
                <a:off x="1692529" y="2828542"/>
                <a:ext cx="684385" cy="3904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2400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演算</a:t>
                </a:r>
              </a:p>
            </p:txBody>
          </p:sp>
        </p:grpSp>
        <p:grpSp>
          <p:nvGrpSpPr>
            <p:cNvPr id="18" name="グループ化 17">
              <a:extLst>
                <a:ext uri="{FF2B5EF4-FFF2-40B4-BE49-F238E27FC236}">
                  <a16:creationId xmlns:a16="http://schemas.microsoft.com/office/drawing/2014/main" id="{FAFE9DD6-CE2A-A04E-B158-F05BBBB57274}"/>
                </a:ext>
              </a:extLst>
            </p:cNvPr>
            <p:cNvGrpSpPr/>
            <p:nvPr/>
          </p:nvGrpSpPr>
          <p:grpSpPr>
            <a:xfrm>
              <a:off x="1129867" y="3341915"/>
              <a:ext cx="1834495" cy="390421"/>
              <a:chOff x="1117474" y="3891517"/>
              <a:chExt cx="1834495" cy="390421"/>
            </a:xfrm>
          </p:grpSpPr>
          <p:sp>
            <p:nvSpPr>
              <p:cNvPr id="26" name="正方形/長方形 25">
                <a:extLst>
                  <a:ext uri="{FF2B5EF4-FFF2-40B4-BE49-F238E27FC236}">
                    <a16:creationId xmlns:a16="http://schemas.microsoft.com/office/drawing/2014/main" id="{333E4EEE-6CE2-2C43-BFAA-3DF689524A58}"/>
                  </a:ext>
                </a:extLst>
              </p:cNvPr>
              <p:cNvSpPr/>
              <p:nvPr/>
            </p:nvSpPr>
            <p:spPr>
              <a:xfrm>
                <a:off x="1117474" y="3891517"/>
                <a:ext cx="1834495" cy="37276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4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</p:txBody>
          </p:sp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05B42DAC-D54E-DE43-8068-0287FAFE4DD8}"/>
                  </a:ext>
                </a:extLst>
              </p:cNvPr>
              <p:cNvSpPr txBox="1"/>
              <p:nvPr/>
            </p:nvSpPr>
            <p:spPr>
              <a:xfrm>
                <a:off x="1708971" y="3891517"/>
                <a:ext cx="651502" cy="3904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240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描画</a:t>
                </a:r>
                <a:endParaRPr lang="en-US" altLang="ja-JP" sz="240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</p:txBody>
          </p:sp>
        </p:grpSp>
        <p:sp>
          <p:nvSpPr>
            <p:cNvPr id="19" name="下矢印 18">
              <a:extLst>
                <a:ext uri="{FF2B5EF4-FFF2-40B4-BE49-F238E27FC236}">
                  <a16:creationId xmlns:a16="http://schemas.microsoft.com/office/drawing/2014/main" id="{51CBF04F-AC6C-004D-BD38-AAC90FD0D255}"/>
                </a:ext>
              </a:extLst>
            </p:cNvPr>
            <p:cNvSpPr/>
            <p:nvPr/>
          </p:nvSpPr>
          <p:spPr>
            <a:xfrm>
              <a:off x="1957114" y="1536238"/>
              <a:ext cx="180000" cy="271095"/>
            </a:xfrm>
            <a:prstGeom prst="downArrow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  <p:sp>
          <p:nvSpPr>
            <p:cNvPr id="20" name="下矢印 19">
              <a:extLst>
                <a:ext uri="{FF2B5EF4-FFF2-40B4-BE49-F238E27FC236}">
                  <a16:creationId xmlns:a16="http://schemas.microsoft.com/office/drawing/2014/main" id="{420463A2-806D-264F-81D4-E62BBCD0934C}"/>
                </a:ext>
              </a:extLst>
            </p:cNvPr>
            <p:cNvSpPr/>
            <p:nvPr/>
          </p:nvSpPr>
          <p:spPr>
            <a:xfrm>
              <a:off x="1957114" y="2311172"/>
              <a:ext cx="180000" cy="271095"/>
            </a:xfrm>
            <a:prstGeom prst="downArrow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  <p:sp>
          <p:nvSpPr>
            <p:cNvPr id="21" name="下矢印 20">
              <a:extLst>
                <a:ext uri="{FF2B5EF4-FFF2-40B4-BE49-F238E27FC236}">
                  <a16:creationId xmlns:a16="http://schemas.microsoft.com/office/drawing/2014/main" id="{6A63B1A1-9BF7-0544-B0C8-FF1B4A01CD43}"/>
                </a:ext>
              </a:extLst>
            </p:cNvPr>
            <p:cNvSpPr/>
            <p:nvPr/>
          </p:nvSpPr>
          <p:spPr>
            <a:xfrm>
              <a:off x="1957114" y="3047684"/>
              <a:ext cx="180000" cy="270000"/>
            </a:xfrm>
            <a:prstGeom prst="downArrow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  <p:sp>
          <p:nvSpPr>
            <p:cNvPr id="22" name="下矢印 21">
              <a:extLst>
                <a:ext uri="{FF2B5EF4-FFF2-40B4-BE49-F238E27FC236}">
                  <a16:creationId xmlns:a16="http://schemas.microsoft.com/office/drawing/2014/main" id="{A7F8C0DD-1C44-3844-A1D7-6A0C945F230A}"/>
                </a:ext>
              </a:extLst>
            </p:cNvPr>
            <p:cNvSpPr/>
            <p:nvPr/>
          </p:nvSpPr>
          <p:spPr>
            <a:xfrm rot="5400000">
              <a:off x="2843669" y="2244809"/>
              <a:ext cx="180000" cy="468000"/>
            </a:xfrm>
            <a:prstGeom prst="downArrow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B98A808E-7EA6-064E-8A33-FAE8D0BA72D4}"/>
                </a:ext>
              </a:extLst>
            </p:cNvPr>
            <p:cNvSpPr/>
            <p:nvPr/>
          </p:nvSpPr>
          <p:spPr>
            <a:xfrm>
              <a:off x="3103224" y="2435661"/>
              <a:ext cx="72000" cy="1584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7B2CFC87-3514-AC49-8D7F-6611399F9FD7}"/>
                </a:ext>
              </a:extLst>
            </p:cNvPr>
            <p:cNvSpPr/>
            <p:nvPr/>
          </p:nvSpPr>
          <p:spPr>
            <a:xfrm>
              <a:off x="2011114" y="3723535"/>
              <a:ext cx="72000" cy="288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D90B3BAC-0898-9F4E-AABF-6B594828FB61}"/>
                </a:ext>
              </a:extLst>
            </p:cNvPr>
            <p:cNvSpPr/>
            <p:nvPr/>
          </p:nvSpPr>
          <p:spPr>
            <a:xfrm rot="16200000">
              <a:off x="2532028" y="3428260"/>
              <a:ext cx="72000" cy="1116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</p:grp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9EF92294-A05C-4831-A4A7-1A23CFECABFC}"/>
              </a:ext>
            </a:extLst>
          </p:cNvPr>
          <p:cNvGrpSpPr/>
          <p:nvPr/>
        </p:nvGrpSpPr>
        <p:grpSpPr>
          <a:xfrm>
            <a:off x="3964615" y="1306253"/>
            <a:ext cx="5087445" cy="3400539"/>
            <a:chOff x="4363304" y="1348827"/>
            <a:chExt cx="3983071" cy="2662356"/>
          </a:xfrm>
        </p:grpSpPr>
        <p:grpSp>
          <p:nvGrpSpPr>
            <p:cNvPr id="66" name="グループ化 65">
              <a:extLst>
                <a:ext uri="{FF2B5EF4-FFF2-40B4-BE49-F238E27FC236}">
                  <a16:creationId xmlns:a16="http://schemas.microsoft.com/office/drawing/2014/main" id="{2B55363A-7F20-4FF7-8885-5608FE53741B}"/>
                </a:ext>
              </a:extLst>
            </p:cNvPr>
            <p:cNvGrpSpPr/>
            <p:nvPr/>
          </p:nvGrpSpPr>
          <p:grpSpPr>
            <a:xfrm>
              <a:off x="4437606" y="1853854"/>
              <a:ext cx="2529248" cy="830997"/>
              <a:chOff x="811488" y="2021205"/>
              <a:chExt cx="3693387" cy="1213479"/>
            </a:xfrm>
          </p:grpSpPr>
          <p:sp>
            <p:nvSpPr>
              <p:cNvPr id="103" name="正方形/長方形 102">
                <a:extLst>
                  <a:ext uri="{FF2B5EF4-FFF2-40B4-BE49-F238E27FC236}">
                    <a16:creationId xmlns:a16="http://schemas.microsoft.com/office/drawing/2014/main" id="{2F3AC1FC-924F-4357-B2CD-71BD61125100}"/>
                  </a:ext>
                </a:extLst>
              </p:cNvPr>
              <p:cNvSpPr/>
              <p:nvPr/>
            </p:nvSpPr>
            <p:spPr>
              <a:xfrm>
                <a:off x="811488" y="2085966"/>
                <a:ext cx="2770206" cy="814297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4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</p:txBody>
          </p:sp>
          <p:sp>
            <p:nvSpPr>
              <p:cNvPr id="104" name="テキスト ボックス 103">
                <a:extLst>
                  <a:ext uri="{FF2B5EF4-FFF2-40B4-BE49-F238E27FC236}">
                    <a16:creationId xmlns:a16="http://schemas.microsoft.com/office/drawing/2014/main" id="{7DF6E1FF-302A-424C-9D9F-06A9BCEA9D5F}"/>
                  </a:ext>
                </a:extLst>
              </p:cNvPr>
              <p:cNvSpPr txBox="1"/>
              <p:nvPr/>
            </p:nvSpPr>
            <p:spPr>
              <a:xfrm>
                <a:off x="819958" y="2021205"/>
                <a:ext cx="3684917" cy="12134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2400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Canvas</a:t>
                </a:r>
                <a:r>
                  <a:rPr lang="ja-JP" altLang="en-US" sz="2400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要素取得</a:t>
                </a:r>
                <a:endParaRPr lang="en-US" altLang="ja-JP" sz="240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  <a:p>
                <a:r>
                  <a:rPr lang="en-US" altLang="ja-JP" sz="2400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worker</a:t>
                </a:r>
                <a:r>
                  <a:rPr lang="ja-JP" altLang="en-US" sz="2400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作成</a:t>
                </a:r>
                <a:endParaRPr lang="en-US" altLang="ja-JP" sz="240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</p:txBody>
          </p:sp>
        </p:grpSp>
        <p:grpSp>
          <p:nvGrpSpPr>
            <p:cNvPr id="67" name="グループ化 66">
              <a:extLst>
                <a:ext uri="{FF2B5EF4-FFF2-40B4-BE49-F238E27FC236}">
                  <a16:creationId xmlns:a16="http://schemas.microsoft.com/office/drawing/2014/main" id="{C0182043-B46F-4C5B-A72D-B4F79C859BC4}"/>
                </a:ext>
              </a:extLst>
            </p:cNvPr>
            <p:cNvGrpSpPr/>
            <p:nvPr/>
          </p:nvGrpSpPr>
          <p:grpSpPr>
            <a:xfrm>
              <a:off x="4437606" y="2635880"/>
              <a:ext cx="2174419" cy="461665"/>
              <a:chOff x="820268" y="4193356"/>
              <a:chExt cx="3175241" cy="674155"/>
            </a:xfrm>
          </p:grpSpPr>
          <p:sp>
            <p:nvSpPr>
              <p:cNvPr id="101" name="正方形/長方形 100">
                <a:extLst>
                  <a:ext uri="{FF2B5EF4-FFF2-40B4-BE49-F238E27FC236}">
                    <a16:creationId xmlns:a16="http://schemas.microsoft.com/office/drawing/2014/main" id="{337132C1-CCBE-4E61-8F3E-40E3C836DA9C}"/>
                  </a:ext>
                </a:extLst>
              </p:cNvPr>
              <p:cNvSpPr/>
              <p:nvPr/>
            </p:nvSpPr>
            <p:spPr>
              <a:xfrm>
                <a:off x="820268" y="4251822"/>
                <a:ext cx="2770208" cy="38113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4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</p:txBody>
          </p:sp>
          <p:sp>
            <p:nvSpPr>
              <p:cNvPr id="102" name="テキスト ボックス 101">
                <a:extLst>
                  <a:ext uri="{FF2B5EF4-FFF2-40B4-BE49-F238E27FC236}">
                    <a16:creationId xmlns:a16="http://schemas.microsoft.com/office/drawing/2014/main" id="{4F645C88-EB38-4265-A126-3CDEE0FF9820}"/>
                  </a:ext>
                </a:extLst>
              </p:cNvPr>
              <p:cNvSpPr txBox="1"/>
              <p:nvPr/>
            </p:nvSpPr>
            <p:spPr>
              <a:xfrm>
                <a:off x="1029225" y="4193356"/>
                <a:ext cx="2966284" cy="6741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400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同期信号送信</a:t>
                </a:r>
                <a:endParaRPr lang="en-US" altLang="ja-JP" sz="240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</p:txBody>
          </p:sp>
        </p:grpSp>
        <p:grpSp>
          <p:nvGrpSpPr>
            <p:cNvPr id="68" name="グループ化 67">
              <a:extLst>
                <a:ext uri="{FF2B5EF4-FFF2-40B4-BE49-F238E27FC236}">
                  <a16:creationId xmlns:a16="http://schemas.microsoft.com/office/drawing/2014/main" id="{B69445AF-C598-44FA-9966-8C95E31C20E2}"/>
                </a:ext>
              </a:extLst>
            </p:cNvPr>
            <p:cNvGrpSpPr/>
            <p:nvPr/>
          </p:nvGrpSpPr>
          <p:grpSpPr>
            <a:xfrm>
              <a:off x="6699770" y="1414993"/>
              <a:ext cx="1597297" cy="361448"/>
              <a:chOff x="1861904" y="2115228"/>
              <a:chExt cx="2332486" cy="527811"/>
            </a:xfrm>
          </p:grpSpPr>
          <p:sp>
            <p:nvSpPr>
              <p:cNvPr id="99" name="正方形/長方形 98">
                <a:extLst>
                  <a:ext uri="{FF2B5EF4-FFF2-40B4-BE49-F238E27FC236}">
                    <a16:creationId xmlns:a16="http://schemas.microsoft.com/office/drawing/2014/main" id="{3C862240-80B6-492A-BA62-2EDA9A420C07}"/>
                  </a:ext>
                </a:extLst>
              </p:cNvPr>
              <p:cNvSpPr/>
              <p:nvPr/>
            </p:nvSpPr>
            <p:spPr>
              <a:xfrm>
                <a:off x="1917695" y="2155210"/>
                <a:ext cx="2180545" cy="459357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4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</p:txBody>
          </p:sp>
          <p:sp>
            <p:nvSpPr>
              <p:cNvPr id="100" name="テキスト ボックス 99">
                <a:extLst>
                  <a:ext uri="{FF2B5EF4-FFF2-40B4-BE49-F238E27FC236}">
                    <a16:creationId xmlns:a16="http://schemas.microsoft.com/office/drawing/2014/main" id="{43C25D04-8C48-47F3-98EE-1AFC0831CC3D}"/>
                  </a:ext>
                </a:extLst>
              </p:cNvPr>
              <p:cNvSpPr txBox="1"/>
              <p:nvPr/>
            </p:nvSpPr>
            <p:spPr>
              <a:xfrm>
                <a:off x="1861904" y="2115228"/>
                <a:ext cx="2332486" cy="5278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2400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同期信号受信</a:t>
                </a:r>
                <a:endParaRPr lang="en-US" altLang="ja-JP" sz="240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</p:txBody>
          </p:sp>
        </p:grpSp>
        <p:grpSp>
          <p:nvGrpSpPr>
            <p:cNvPr id="69" name="グループ化 68">
              <a:extLst>
                <a:ext uri="{FF2B5EF4-FFF2-40B4-BE49-F238E27FC236}">
                  <a16:creationId xmlns:a16="http://schemas.microsoft.com/office/drawing/2014/main" id="{F044C518-0A90-43C6-BA41-08B4146340ED}"/>
                </a:ext>
              </a:extLst>
            </p:cNvPr>
            <p:cNvGrpSpPr/>
            <p:nvPr/>
          </p:nvGrpSpPr>
          <p:grpSpPr>
            <a:xfrm>
              <a:off x="6737976" y="1945819"/>
              <a:ext cx="1493247" cy="461665"/>
              <a:chOff x="1806127" y="3178509"/>
              <a:chExt cx="2180544" cy="674156"/>
            </a:xfrm>
          </p:grpSpPr>
          <p:sp>
            <p:nvSpPr>
              <p:cNvPr id="97" name="正方形/長方形 96">
                <a:extLst>
                  <a:ext uri="{FF2B5EF4-FFF2-40B4-BE49-F238E27FC236}">
                    <a16:creationId xmlns:a16="http://schemas.microsoft.com/office/drawing/2014/main" id="{D2499406-F4D3-4E8A-9D40-98F7D28C3D6C}"/>
                  </a:ext>
                </a:extLst>
              </p:cNvPr>
              <p:cNvSpPr/>
              <p:nvPr/>
            </p:nvSpPr>
            <p:spPr>
              <a:xfrm>
                <a:off x="1806127" y="3240657"/>
                <a:ext cx="2180544" cy="41503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4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</p:txBody>
          </p:sp>
          <p:sp>
            <p:nvSpPr>
              <p:cNvPr id="98" name="テキスト ボックス 97">
                <a:extLst>
                  <a:ext uri="{FF2B5EF4-FFF2-40B4-BE49-F238E27FC236}">
                    <a16:creationId xmlns:a16="http://schemas.microsoft.com/office/drawing/2014/main" id="{0EC989A1-2AEB-434A-BC85-183A1726618E}"/>
                  </a:ext>
                </a:extLst>
              </p:cNvPr>
              <p:cNvSpPr txBox="1"/>
              <p:nvPr/>
            </p:nvSpPr>
            <p:spPr>
              <a:xfrm>
                <a:off x="2424490" y="3178509"/>
                <a:ext cx="1168536" cy="6741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400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演算</a:t>
                </a:r>
              </a:p>
            </p:txBody>
          </p:sp>
        </p:grpSp>
        <p:grpSp>
          <p:nvGrpSpPr>
            <p:cNvPr id="70" name="グループ化 69">
              <a:extLst>
                <a:ext uri="{FF2B5EF4-FFF2-40B4-BE49-F238E27FC236}">
                  <a16:creationId xmlns:a16="http://schemas.microsoft.com/office/drawing/2014/main" id="{47BA6AB2-9C03-462C-B5BF-4DCE4B554326}"/>
                </a:ext>
              </a:extLst>
            </p:cNvPr>
            <p:cNvGrpSpPr/>
            <p:nvPr/>
          </p:nvGrpSpPr>
          <p:grpSpPr>
            <a:xfrm>
              <a:off x="4449515" y="3485263"/>
              <a:ext cx="1873232" cy="461665"/>
              <a:chOff x="383141" y="4254155"/>
              <a:chExt cx="2735425" cy="674156"/>
            </a:xfrm>
          </p:grpSpPr>
          <p:sp>
            <p:nvSpPr>
              <p:cNvPr id="95" name="正方形/長方形 94">
                <a:extLst>
                  <a:ext uri="{FF2B5EF4-FFF2-40B4-BE49-F238E27FC236}">
                    <a16:creationId xmlns:a16="http://schemas.microsoft.com/office/drawing/2014/main" id="{7A1803F8-7A9B-4418-AE7A-72DE5DD3B329}"/>
                  </a:ext>
                </a:extLst>
              </p:cNvPr>
              <p:cNvSpPr/>
              <p:nvPr/>
            </p:nvSpPr>
            <p:spPr>
              <a:xfrm>
                <a:off x="383141" y="4323765"/>
                <a:ext cx="2735425" cy="40011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4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</p:txBody>
          </p:sp>
          <p:sp>
            <p:nvSpPr>
              <p:cNvPr id="96" name="テキスト ボックス 95">
                <a:extLst>
                  <a:ext uri="{FF2B5EF4-FFF2-40B4-BE49-F238E27FC236}">
                    <a16:creationId xmlns:a16="http://schemas.microsoft.com/office/drawing/2014/main" id="{3EA8B388-470E-4B39-ABEB-3713FC280A3B}"/>
                  </a:ext>
                </a:extLst>
              </p:cNvPr>
              <p:cNvSpPr txBox="1"/>
              <p:nvPr/>
            </p:nvSpPr>
            <p:spPr>
              <a:xfrm>
                <a:off x="1278945" y="4254155"/>
                <a:ext cx="1168536" cy="6741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400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描画</a:t>
                </a:r>
                <a:endParaRPr lang="en-US" altLang="ja-JP" sz="240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</p:txBody>
          </p:sp>
        </p:grpSp>
        <p:grpSp>
          <p:nvGrpSpPr>
            <p:cNvPr id="71" name="グループ化 70">
              <a:extLst>
                <a:ext uri="{FF2B5EF4-FFF2-40B4-BE49-F238E27FC236}">
                  <a16:creationId xmlns:a16="http://schemas.microsoft.com/office/drawing/2014/main" id="{7B6D1E7B-9289-4E38-8E58-5AAFFED4E95F}"/>
                </a:ext>
              </a:extLst>
            </p:cNvPr>
            <p:cNvGrpSpPr/>
            <p:nvPr/>
          </p:nvGrpSpPr>
          <p:grpSpPr>
            <a:xfrm>
              <a:off x="6737977" y="2480397"/>
              <a:ext cx="1608398" cy="461665"/>
              <a:chOff x="4583654" y="3931380"/>
              <a:chExt cx="2348695" cy="674155"/>
            </a:xfrm>
          </p:grpSpPr>
          <p:sp>
            <p:nvSpPr>
              <p:cNvPr id="93" name="正方形/長方形 92">
                <a:extLst>
                  <a:ext uri="{FF2B5EF4-FFF2-40B4-BE49-F238E27FC236}">
                    <a16:creationId xmlns:a16="http://schemas.microsoft.com/office/drawing/2014/main" id="{0A8C2AF3-0B90-4DB3-8EF2-55B2A9D90041}"/>
                  </a:ext>
                </a:extLst>
              </p:cNvPr>
              <p:cNvSpPr/>
              <p:nvPr/>
            </p:nvSpPr>
            <p:spPr>
              <a:xfrm>
                <a:off x="4583654" y="3971364"/>
                <a:ext cx="2180544" cy="459357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4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</p:txBody>
          </p:sp>
          <p:sp>
            <p:nvSpPr>
              <p:cNvPr id="94" name="テキスト ボックス 93">
                <a:extLst>
                  <a:ext uri="{FF2B5EF4-FFF2-40B4-BE49-F238E27FC236}">
                    <a16:creationId xmlns:a16="http://schemas.microsoft.com/office/drawing/2014/main" id="{5FC6D395-29DF-4F56-A2F4-2ED43AF1E97B}"/>
                  </a:ext>
                </a:extLst>
              </p:cNvPr>
              <p:cNvSpPr txBox="1"/>
              <p:nvPr/>
            </p:nvSpPr>
            <p:spPr>
              <a:xfrm>
                <a:off x="4864939" y="3931380"/>
                <a:ext cx="2067410" cy="6741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400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結果送信</a:t>
                </a:r>
                <a:endParaRPr lang="en-US" altLang="ja-JP" sz="240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</p:txBody>
          </p:sp>
        </p:grpSp>
        <p:grpSp>
          <p:nvGrpSpPr>
            <p:cNvPr id="72" name="グループ化 71">
              <a:extLst>
                <a:ext uri="{FF2B5EF4-FFF2-40B4-BE49-F238E27FC236}">
                  <a16:creationId xmlns:a16="http://schemas.microsoft.com/office/drawing/2014/main" id="{085056F3-3649-436C-9665-FC73AFE75D43}"/>
                </a:ext>
              </a:extLst>
            </p:cNvPr>
            <p:cNvGrpSpPr/>
            <p:nvPr/>
          </p:nvGrpSpPr>
          <p:grpSpPr>
            <a:xfrm>
              <a:off x="4440506" y="2980236"/>
              <a:ext cx="1891250" cy="461665"/>
              <a:chOff x="828737" y="3897912"/>
              <a:chExt cx="2761737" cy="674155"/>
            </a:xfrm>
          </p:grpSpPr>
          <p:sp>
            <p:nvSpPr>
              <p:cNvPr id="91" name="正方形/長方形 90">
                <a:extLst>
                  <a:ext uri="{FF2B5EF4-FFF2-40B4-BE49-F238E27FC236}">
                    <a16:creationId xmlns:a16="http://schemas.microsoft.com/office/drawing/2014/main" id="{0DDEC765-BFC2-4511-8F5D-E4A811940B2E}"/>
                  </a:ext>
                </a:extLst>
              </p:cNvPr>
              <p:cNvSpPr/>
              <p:nvPr/>
            </p:nvSpPr>
            <p:spPr>
              <a:xfrm>
                <a:off x="828737" y="3970825"/>
                <a:ext cx="2761737" cy="39223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4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</p:txBody>
          </p:sp>
          <p:sp>
            <p:nvSpPr>
              <p:cNvPr id="92" name="テキスト ボックス 91">
                <a:extLst>
                  <a:ext uri="{FF2B5EF4-FFF2-40B4-BE49-F238E27FC236}">
                    <a16:creationId xmlns:a16="http://schemas.microsoft.com/office/drawing/2014/main" id="{A934884E-5149-40A6-B192-512AA57B5452}"/>
                  </a:ext>
                </a:extLst>
              </p:cNvPr>
              <p:cNvSpPr txBox="1"/>
              <p:nvPr/>
            </p:nvSpPr>
            <p:spPr>
              <a:xfrm>
                <a:off x="1366301" y="3897912"/>
                <a:ext cx="2067410" cy="6741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400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結果受信</a:t>
                </a:r>
                <a:endParaRPr lang="en-US" altLang="ja-JP" sz="240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</p:txBody>
          </p:sp>
        </p:grpSp>
        <p:grpSp>
          <p:nvGrpSpPr>
            <p:cNvPr id="73" name="グループ化 72">
              <a:extLst>
                <a:ext uri="{FF2B5EF4-FFF2-40B4-BE49-F238E27FC236}">
                  <a16:creationId xmlns:a16="http://schemas.microsoft.com/office/drawing/2014/main" id="{214936BA-D424-4F8C-AE6D-827E85694338}"/>
                </a:ext>
              </a:extLst>
            </p:cNvPr>
            <p:cNvGrpSpPr/>
            <p:nvPr/>
          </p:nvGrpSpPr>
          <p:grpSpPr>
            <a:xfrm>
              <a:off x="4432747" y="1348827"/>
              <a:ext cx="1906768" cy="461665"/>
              <a:chOff x="783091" y="1072798"/>
              <a:chExt cx="2784397" cy="674155"/>
            </a:xfrm>
          </p:grpSpPr>
          <p:sp>
            <p:nvSpPr>
              <p:cNvPr id="89" name="角丸四角形 53">
                <a:extLst>
                  <a:ext uri="{FF2B5EF4-FFF2-40B4-BE49-F238E27FC236}">
                    <a16:creationId xmlns:a16="http://schemas.microsoft.com/office/drawing/2014/main" id="{3F0EA286-1C34-411B-94A8-A48902D10F78}"/>
                  </a:ext>
                </a:extLst>
              </p:cNvPr>
              <p:cNvSpPr/>
              <p:nvPr/>
            </p:nvSpPr>
            <p:spPr>
              <a:xfrm>
                <a:off x="783091" y="1118583"/>
                <a:ext cx="2784397" cy="447754"/>
              </a:xfrm>
              <a:prstGeom prst="roundRect">
                <a:avLst>
                  <a:gd name="adj" fmla="val 50000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40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</p:txBody>
          </p:sp>
          <p:sp>
            <p:nvSpPr>
              <p:cNvPr id="90" name="テキスト ボックス 89">
                <a:extLst>
                  <a:ext uri="{FF2B5EF4-FFF2-40B4-BE49-F238E27FC236}">
                    <a16:creationId xmlns:a16="http://schemas.microsoft.com/office/drawing/2014/main" id="{2A06638D-A53A-4BF2-88DE-1BFB242F95A6}"/>
                  </a:ext>
                </a:extLst>
              </p:cNvPr>
              <p:cNvSpPr txBox="1"/>
              <p:nvPr/>
            </p:nvSpPr>
            <p:spPr>
              <a:xfrm>
                <a:off x="1703381" y="1072798"/>
                <a:ext cx="1168536" cy="6741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400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開始</a:t>
                </a:r>
              </a:p>
            </p:txBody>
          </p:sp>
        </p:grpSp>
        <p:sp>
          <p:nvSpPr>
            <p:cNvPr id="74" name="下矢印 55">
              <a:extLst>
                <a:ext uri="{FF2B5EF4-FFF2-40B4-BE49-F238E27FC236}">
                  <a16:creationId xmlns:a16="http://schemas.microsoft.com/office/drawing/2014/main" id="{E64E9241-9B69-4844-9246-63D7F1BBB03D}"/>
                </a:ext>
              </a:extLst>
            </p:cNvPr>
            <p:cNvSpPr/>
            <p:nvPr/>
          </p:nvSpPr>
          <p:spPr>
            <a:xfrm>
              <a:off x="5324499" y="1693183"/>
              <a:ext cx="123265" cy="185647"/>
            </a:xfrm>
            <a:prstGeom prst="downArrow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  <p:sp>
          <p:nvSpPr>
            <p:cNvPr id="75" name="下矢印 56">
              <a:extLst>
                <a:ext uri="{FF2B5EF4-FFF2-40B4-BE49-F238E27FC236}">
                  <a16:creationId xmlns:a16="http://schemas.microsoft.com/office/drawing/2014/main" id="{35971613-86E0-4130-A888-385652373FA1}"/>
                </a:ext>
              </a:extLst>
            </p:cNvPr>
            <p:cNvSpPr/>
            <p:nvPr/>
          </p:nvSpPr>
          <p:spPr>
            <a:xfrm>
              <a:off x="5324499" y="2475209"/>
              <a:ext cx="123265" cy="185647"/>
            </a:xfrm>
            <a:prstGeom prst="downArrow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  <p:sp>
          <p:nvSpPr>
            <p:cNvPr id="77" name="下矢印 58">
              <a:extLst>
                <a:ext uri="{FF2B5EF4-FFF2-40B4-BE49-F238E27FC236}">
                  <a16:creationId xmlns:a16="http://schemas.microsoft.com/office/drawing/2014/main" id="{D8705855-ED2F-4FED-B6EB-45375B384137}"/>
                </a:ext>
              </a:extLst>
            </p:cNvPr>
            <p:cNvSpPr/>
            <p:nvPr/>
          </p:nvSpPr>
          <p:spPr>
            <a:xfrm>
              <a:off x="5324499" y="3324592"/>
              <a:ext cx="123265" cy="185647"/>
            </a:xfrm>
            <a:prstGeom prst="downArrow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  <p:sp>
          <p:nvSpPr>
            <p:cNvPr id="78" name="下矢印 59">
              <a:extLst>
                <a:ext uri="{FF2B5EF4-FFF2-40B4-BE49-F238E27FC236}">
                  <a16:creationId xmlns:a16="http://schemas.microsoft.com/office/drawing/2014/main" id="{4686AF0C-FB39-436E-B3F0-57B5D3D1DC86}"/>
                </a:ext>
              </a:extLst>
            </p:cNvPr>
            <p:cNvSpPr/>
            <p:nvPr/>
          </p:nvSpPr>
          <p:spPr>
            <a:xfrm>
              <a:off x="7422967" y="1742433"/>
              <a:ext cx="123265" cy="185647"/>
            </a:xfrm>
            <a:prstGeom prst="downArrow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  <p:sp>
          <p:nvSpPr>
            <p:cNvPr id="79" name="下矢印 61">
              <a:extLst>
                <a:ext uri="{FF2B5EF4-FFF2-40B4-BE49-F238E27FC236}">
                  <a16:creationId xmlns:a16="http://schemas.microsoft.com/office/drawing/2014/main" id="{DE29BBF3-6614-46E6-9E97-CC05CAEAF574}"/>
                </a:ext>
              </a:extLst>
            </p:cNvPr>
            <p:cNvSpPr/>
            <p:nvPr/>
          </p:nvSpPr>
          <p:spPr>
            <a:xfrm>
              <a:off x="7422967" y="2278611"/>
              <a:ext cx="123265" cy="185647"/>
            </a:xfrm>
            <a:prstGeom prst="downArrow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  <p:sp>
          <p:nvSpPr>
            <p:cNvPr id="80" name="正方形/長方形 79">
              <a:extLst>
                <a:ext uri="{FF2B5EF4-FFF2-40B4-BE49-F238E27FC236}">
                  <a16:creationId xmlns:a16="http://schemas.microsoft.com/office/drawing/2014/main" id="{37B2EAEC-32C3-4B1C-88BD-96B6BA0F2E5C}"/>
                </a:ext>
              </a:extLst>
            </p:cNvPr>
            <p:cNvSpPr/>
            <p:nvPr/>
          </p:nvSpPr>
          <p:spPr>
            <a:xfrm>
              <a:off x="5361478" y="3810976"/>
              <a:ext cx="49306" cy="1972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  <p:sp>
          <p:nvSpPr>
            <p:cNvPr id="81" name="正方形/長方形 80">
              <a:extLst>
                <a:ext uri="{FF2B5EF4-FFF2-40B4-BE49-F238E27FC236}">
                  <a16:creationId xmlns:a16="http://schemas.microsoft.com/office/drawing/2014/main" id="{1107D7A6-8DDA-488B-AC4C-52585D70AAC0}"/>
                </a:ext>
              </a:extLst>
            </p:cNvPr>
            <p:cNvSpPr/>
            <p:nvPr/>
          </p:nvSpPr>
          <p:spPr>
            <a:xfrm rot="16200000">
              <a:off x="4858569" y="3476992"/>
              <a:ext cx="49306" cy="101466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  <p:sp>
          <p:nvSpPr>
            <p:cNvPr id="82" name="正方形/長方形 81">
              <a:extLst>
                <a:ext uri="{FF2B5EF4-FFF2-40B4-BE49-F238E27FC236}">
                  <a16:creationId xmlns:a16="http://schemas.microsoft.com/office/drawing/2014/main" id="{4AF68785-9454-40FF-BA50-5E3D451DC2D9}"/>
                </a:ext>
              </a:extLst>
            </p:cNvPr>
            <p:cNvSpPr/>
            <p:nvPr/>
          </p:nvSpPr>
          <p:spPr>
            <a:xfrm rot="10800000">
              <a:off x="4363304" y="2517368"/>
              <a:ext cx="49306" cy="149381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  <p:sp>
          <p:nvSpPr>
            <p:cNvPr id="83" name="下矢印 65">
              <a:extLst>
                <a:ext uri="{FF2B5EF4-FFF2-40B4-BE49-F238E27FC236}">
                  <a16:creationId xmlns:a16="http://schemas.microsoft.com/office/drawing/2014/main" id="{5E3584EF-AFC8-4644-A802-9076E6A75191}"/>
                </a:ext>
              </a:extLst>
            </p:cNvPr>
            <p:cNvSpPr/>
            <p:nvPr/>
          </p:nvSpPr>
          <p:spPr>
            <a:xfrm rot="16200000">
              <a:off x="4450884" y="2397017"/>
              <a:ext cx="123265" cy="295836"/>
            </a:xfrm>
            <a:prstGeom prst="downArrow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  <p:sp>
          <p:nvSpPr>
            <p:cNvPr id="84" name="正方形/長方形 83">
              <a:extLst>
                <a:ext uri="{FF2B5EF4-FFF2-40B4-BE49-F238E27FC236}">
                  <a16:creationId xmlns:a16="http://schemas.microsoft.com/office/drawing/2014/main" id="{93898C55-5F24-4551-8D99-F5B84554B256}"/>
                </a:ext>
              </a:extLst>
            </p:cNvPr>
            <p:cNvSpPr/>
            <p:nvPr/>
          </p:nvSpPr>
          <p:spPr>
            <a:xfrm rot="16200000">
              <a:off x="6435021" y="2776677"/>
              <a:ext cx="49306" cy="180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  <p:sp>
          <p:nvSpPr>
            <p:cNvPr id="85" name="下矢印 68">
              <a:extLst>
                <a:ext uri="{FF2B5EF4-FFF2-40B4-BE49-F238E27FC236}">
                  <a16:creationId xmlns:a16="http://schemas.microsoft.com/office/drawing/2014/main" id="{1C2705F2-AC8F-4B14-9BFD-45A92E89525F}"/>
                </a:ext>
              </a:extLst>
            </p:cNvPr>
            <p:cNvSpPr/>
            <p:nvPr/>
          </p:nvSpPr>
          <p:spPr>
            <a:xfrm rot="5400000">
              <a:off x="6891965" y="2618285"/>
              <a:ext cx="123265" cy="1116000"/>
            </a:xfrm>
            <a:prstGeom prst="downArrow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  <p:sp>
          <p:nvSpPr>
            <p:cNvPr id="86" name="正方形/長方形 85">
              <a:extLst>
                <a:ext uri="{FF2B5EF4-FFF2-40B4-BE49-F238E27FC236}">
                  <a16:creationId xmlns:a16="http://schemas.microsoft.com/office/drawing/2014/main" id="{96A02D97-8D33-4C00-A53A-F05D4A93EDFF}"/>
                </a:ext>
              </a:extLst>
            </p:cNvPr>
            <p:cNvSpPr/>
            <p:nvPr/>
          </p:nvSpPr>
          <p:spPr>
            <a:xfrm>
              <a:off x="6503366" y="1533833"/>
              <a:ext cx="49306" cy="133126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  <p:sp>
          <p:nvSpPr>
            <p:cNvPr id="87" name="下矢印 70">
              <a:extLst>
                <a:ext uri="{FF2B5EF4-FFF2-40B4-BE49-F238E27FC236}">
                  <a16:creationId xmlns:a16="http://schemas.microsoft.com/office/drawing/2014/main" id="{9B9438D8-AABF-4D26-B069-0BEE10F760AC}"/>
                </a:ext>
              </a:extLst>
            </p:cNvPr>
            <p:cNvSpPr/>
            <p:nvPr/>
          </p:nvSpPr>
          <p:spPr>
            <a:xfrm rot="16200000">
              <a:off x="6544141" y="1459548"/>
              <a:ext cx="123265" cy="197296"/>
            </a:xfrm>
            <a:prstGeom prst="downArrow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  <p:sp>
          <p:nvSpPr>
            <p:cNvPr id="88" name="正方形/長方形 87">
              <a:extLst>
                <a:ext uri="{FF2B5EF4-FFF2-40B4-BE49-F238E27FC236}">
                  <a16:creationId xmlns:a16="http://schemas.microsoft.com/office/drawing/2014/main" id="{67814F2B-8EDC-4F6F-B1D7-260468F641D5}"/>
                </a:ext>
              </a:extLst>
            </p:cNvPr>
            <p:cNvSpPr/>
            <p:nvPr/>
          </p:nvSpPr>
          <p:spPr>
            <a:xfrm>
              <a:off x="7459946" y="2810786"/>
              <a:ext cx="49306" cy="39444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</p:grpSp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7F00CFBD-AFCD-42FE-B271-40D90BD021EA}"/>
              </a:ext>
            </a:extLst>
          </p:cNvPr>
          <p:cNvSpPr txBox="1"/>
          <p:nvPr/>
        </p:nvSpPr>
        <p:spPr>
          <a:xfrm>
            <a:off x="911903" y="764064"/>
            <a:ext cx="1511952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手法</a:t>
            </a:r>
            <a:r>
              <a:rPr kumimoji="1" lang="en-US" altLang="ja-JP" sz="2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1</a:t>
            </a:r>
            <a:r>
              <a:rPr kumimoji="1" lang="ja-JP" altLang="en-US" sz="2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・</a:t>
            </a:r>
            <a:r>
              <a:rPr kumimoji="1" lang="en-US" altLang="ja-JP" sz="2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2</a:t>
            </a:r>
            <a:endParaRPr kumimoji="1" lang="ja-JP" altLang="en-US" sz="24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A7C7367E-DF7E-4BED-8A5C-E656AE850369}"/>
              </a:ext>
            </a:extLst>
          </p:cNvPr>
          <p:cNvSpPr txBox="1"/>
          <p:nvPr/>
        </p:nvSpPr>
        <p:spPr>
          <a:xfrm>
            <a:off x="6007239" y="759178"/>
            <a:ext cx="10021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手法</a:t>
            </a:r>
            <a:r>
              <a:rPr kumimoji="1" lang="en-US" altLang="ja-JP" sz="2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3</a:t>
            </a:r>
            <a:endParaRPr kumimoji="1" lang="ja-JP" altLang="en-US" sz="24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53568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正方形/長方形 185">
            <a:extLst>
              <a:ext uri="{FF2B5EF4-FFF2-40B4-BE49-F238E27FC236}">
                <a16:creationId xmlns:a16="http://schemas.microsoft.com/office/drawing/2014/main" id="{4EE1B7D2-4569-FD4C-B0DC-6A83D6E62F9F}"/>
              </a:ext>
            </a:extLst>
          </p:cNvPr>
          <p:cNvSpPr/>
          <p:nvPr/>
        </p:nvSpPr>
        <p:spPr>
          <a:xfrm>
            <a:off x="127591" y="990259"/>
            <a:ext cx="3933163" cy="3977607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187" name="正方形/長方形 186">
            <a:extLst>
              <a:ext uri="{FF2B5EF4-FFF2-40B4-BE49-F238E27FC236}">
                <a16:creationId xmlns:a16="http://schemas.microsoft.com/office/drawing/2014/main" id="{FE8EE578-5C2C-644C-A257-E9D152700A1E}"/>
              </a:ext>
            </a:extLst>
          </p:cNvPr>
          <p:cNvSpPr/>
          <p:nvPr/>
        </p:nvSpPr>
        <p:spPr>
          <a:xfrm>
            <a:off x="4203319" y="990259"/>
            <a:ext cx="4813090" cy="3987601"/>
          </a:xfrm>
          <a:prstGeom prst="rect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ヒラギノ角ゴ ProN W3"/>
              <a:ea typeface="ヒラギノ角ゴ ProN W3"/>
              <a:cs typeface="ヒラギノ角ゴ ProN W3"/>
            </a:endParaRPr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020989A2-EF2B-41C5-950B-50A1E8B11746}"/>
              </a:ext>
            </a:extLst>
          </p:cNvPr>
          <p:cNvCxnSpPr/>
          <p:nvPr/>
        </p:nvCxnSpPr>
        <p:spPr>
          <a:xfrm>
            <a:off x="-203982" y="682283"/>
            <a:ext cx="9671539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A716497-665A-4E83-B191-B77885DB9AC4}"/>
              </a:ext>
            </a:extLst>
          </p:cNvPr>
          <p:cNvSpPr txBox="1"/>
          <p:nvPr/>
        </p:nvSpPr>
        <p:spPr>
          <a:xfrm>
            <a:off x="224970" y="117735"/>
            <a:ext cx="33425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ヒラギノ角ゴ ProN W3"/>
                <a:ea typeface="ヒラギノ角ゴ ProN W3"/>
                <a:cs typeface="ヒラギノ角ゴ ProN W3"/>
              </a:rPr>
              <a:t>7.</a:t>
            </a:r>
            <a:r>
              <a:rPr lang="ja-JP" altLang="en-US" sz="2400" dirty="0">
                <a:solidFill>
                  <a:prstClr val="black"/>
                </a:solidFill>
                <a:latin typeface="ヒラギノ角ゴ ProN W3"/>
                <a:ea typeface="ヒラギノ角ゴ ProN W3"/>
                <a:cs typeface="ヒラギノ角ゴ ProN W3"/>
              </a:rPr>
              <a:t>ソースコードの比較</a:t>
            </a:r>
            <a:r>
              <a:rPr lang="en-US" altLang="ja-JP" sz="2400" dirty="0">
                <a:solidFill>
                  <a:prstClr val="black"/>
                </a:solidFill>
                <a:latin typeface="ヒラギノ角ゴ ProN W3"/>
                <a:ea typeface="ヒラギノ角ゴ ProN W3"/>
                <a:cs typeface="ヒラギノ角ゴ ProN W3"/>
              </a:rPr>
              <a:t>2</a:t>
            </a:r>
            <a:endParaRPr kumimoji="1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ヒラギノ角ゴ ProN W3"/>
              <a:ea typeface="ヒラギノ角ゴ ProN W3"/>
              <a:cs typeface="ヒラギノ角ゴ ProN W3"/>
            </a:endParaRPr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759EE0E4-DACE-284B-A738-FE7363765EEF}"/>
              </a:ext>
            </a:extLst>
          </p:cNvPr>
          <p:cNvGrpSpPr/>
          <p:nvPr/>
        </p:nvGrpSpPr>
        <p:grpSpPr>
          <a:xfrm>
            <a:off x="4289974" y="1370201"/>
            <a:ext cx="4624806" cy="2480764"/>
            <a:chOff x="3520972" y="1671518"/>
            <a:chExt cx="5266140" cy="2824778"/>
          </a:xfrm>
        </p:grpSpPr>
        <p:sp>
          <p:nvSpPr>
            <p:cNvPr id="45" name="正方形/長方形 44">
              <a:extLst>
                <a:ext uri="{FF2B5EF4-FFF2-40B4-BE49-F238E27FC236}">
                  <a16:creationId xmlns:a16="http://schemas.microsoft.com/office/drawing/2014/main" id="{D3D057ED-C088-484E-8E80-3EEBD85D26DB}"/>
                </a:ext>
              </a:extLst>
            </p:cNvPr>
            <p:cNvSpPr/>
            <p:nvPr/>
          </p:nvSpPr>
          <p:spPr>
            <a:xfrm>
              <a:off x="4691274" y="4062576"/>
              <a:ext cx="77866" cy="35789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  <p:grpSp>
          <p:nvGrpSpPr>
            <p:cNvPr id="36" name="グループ化 35">
              <a:extLst>
                <a:ext uri="{FF2B5EF4-FFF2-40B4-BE49-F238E27FC236}">
                  <a16:creationId xmlns:a16="http://schemas.microsoft.com/office/drawing/2014/main" id="{F6E53EA4-2EFB-3046-8990-F67C294CB2A4}"/>
                </a:ext>
              </a:extLst>
            </p:cNvPr>
            <p:cNvGrpSpPr/>
            <p:nvPr/>
          </p:nvGrpSpPr>
          <p:grpSpPr>
            <a:xfrm>
              <a:off x="3520972" y="3691984"/>
              <a:ext cx="2418471" cy="425771"/>
              <a:chOff x="664635" y="4054812"/>
              <a:chExt cx="2236288" cy="342621"/>
            </a:xfrm>
          </p:grpSpPr>
          <p:sp>
            <p:nvSpPr>
              <p:cNvPr id="61" name="正方形/長方形 60">
                <a:extLst>
                  <a:ext uri="{FF2B5EF4-FFF2-40B4-BE49-F238E27FC236}">
                    <a16:creationId xmlns:a16="http://schemas.microsoft.com/office/drawing/2014/main" id="{4B79D724-4D05-4840-B4C2-130900AEA32C}"/>
                  </a:ext>
                </a:extLst>
              </p:cNvPr>
              <p:cNvSpPr/>
              <p:nvPr/>
            </p:nvSpPr>
            <p:spPr>
              <a:xfrm>
                <a:off x="664635" y="4095473"/>
                <a:ext cx="2236288" cy="30196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</p:txBody>
          </p:sp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6FA51100-1369-9E43-8145-02CF8E699135}"/>
                  </a:ext>
                </a:extLst>
              </p:cNvPr>
              <p:cNvSpPr txBox="1"/>
              <p:nvPr/>
            </p:nvSpPr>
            <p:spPr>
              <a:xfrm>
                <a:off x="759089" y="4054812"/>
                <a:ext cx="2047379" cy="297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Canvas</a:t>
                </a:r>
                <a:r>
                  <a:rPr lang="ja-JP" altLang="en-US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要素送信</a:t>
                </a:r>
                <a:endParaRPr lang="en-US" altLang="ja-JP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</p:txBody>
          </p:sp>
        </p:grpSp>
        <p:grpSp>
          <p:nvGrpSpPr>
            <p:cNvPr id="35" name="グループ化 34">
              <a:extLst>
                <a:ext uri="{FF2B5EF4-FFF2-40B4-BE49-F238E27FC236}">
                  <a16:creationId xmlns:a16="http://schemas.microsoft.com/office/drawing/2014/main" id="{20122297-7113-F84A-A667-539A6D7C8811}"/>
                </a:ext>
              </a:extLst>
            </p:cNvPr>
            <p:cNvGrpSpPr/>
            <p:nvPr/>
          </p:nvGrpSpPr>
          <p:grpSpPr>
            <a:xfrm>
              <a:off x="3530478" y="2537757"/>
              <a:ext cx="2399457" cy="708439"/>
              <a:chOff x="664643" y="2014003"/>
              <a:chExt cx="2218707" cy="570086"/>
            </a:xfrm>
          </p:grpSpPr>
          <p:sp>
            <p:nvSpPr>
              <p:cNvPr id="63" name="正方形/長方形 62">
                <a:extLst>
                  <a:ext uri="{FF2B5EF4-FFF2-40B4-BE49-F238E27FC236}">
                    <a16:creationId xmlns:a16="http://schemas.microsoft.com/office/drawing/2014/main" id="{553A7216-0A8D-2344-AA38-79E7C2F4AA48}"/>
                  </a:ext>
                </a:extLst>
              </p:cNvPr>
              <p:cNvSpPr/>
              <p:nvPr/>
            </p:nvSpPr>
            <p:spPr>
              <a:xfrm>
                <a:off x="664643" y="2014003"/>
                <a:ext cx="2218707" cy="570086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</p:txBody>
          </p:sp>
          <p:sp>
            <p:nvSpPr>
              <p:cNvPr id="64" name="テキスト ボックス 63">
                <a:extLst>
                  <a:ext uri="{FF2B5EF4-FFF2-40B4-BE49-F238E27FC236}">
                    <a16:creationId xmlns:a16="http://schemas.microsoft.com/office/drawing/2014/main" id="{F56B9624-7B80-7245-93D5-FD88FF85D38A}"/>
                  </a:ext>
                </a:extLst>
              </p:cNvPr>
              <p:cNvSpPr txBox="1"/>
              <p:nvPr/>
            </p:nvSpPr>
            <p:spPr>
              <a:xfrm>
                <a:off x="759474" y="2015164"/>
                <a:ext cx="2029045" cy="520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Canvas</a:t>
                </a:r>
                <a:r>
                  <a:rPr lang="ja-JP" altLang="en-US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要素取得</a:t>
                </a:r>
                <a:endParaRPr lang="en-US" altLang="ja-JP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  <a:p>
                <a:r>
                  <a:rPr lang="en-US" altLang="ja-JP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worker</a:t>
                </a:r>
                <a:r>
                  <a:rPr lang="ja-JP" altLang="en-US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作成</a:t>
                </a:r>
                <a:endParaRPr lang="en-US" altLang="ja-JP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</p:txBody>
          </p:sp>
        </p:grpSp>
        <p:grpSp>
          <p:nvGrpSpPr>
            <p:cNvPr id="37" name="グループ化 36">
              <a:extLst>
                <a:ext uri="{FF2B5EF4-FFF2-40B4-BE49-F238E27FC236}">
                  <a16:creationId xmlns:a16="http://schemas.microsoft.com/office/drawing/2014/main" id="{2FB798FD-975E-5643-8ED1-7FFFE71DC298}"/>
                </a:ext>
              </a:extLst>
            </p:cNvPr>
            <p:cNvGrpSpPr/>
            <p:nvPr/>
          </p:nvGrpSpPr>
          <p:grpSpPr>
            <a:xfrm>
              <a:off x="6236780" y="1671518"/>
              <a:ext cx="2358185" cy="485414"/>
              <a:chOff x="650708" y="2144511"/>
              <a:chExt cx="2180544" cy="390616"/>
            </a:xfrm>
          </p:grpSpPr>
          <p:sp>
            <p:nvSpPr>
              <p:cNvPr id="59" name="正方形/長方形 58">
                <a:extLst>
                  <a:ext uri="{FF2B5EF4-FFF2-40B4-BE49-F238E27FC236}">
                    <a16:creationId xmlns:a16="http://schemas.microsoft.com/office/drawing/2014/main" id="{3019FB09-7AE2-3044-98C0-0EEACDD6977C}"/>
                  </a:ext>
                </a:extLst>
              </p:cNvPr>
              <p:cNvSpPr/>
              <p:nvPr/>
            </p:nvSpPr>
            <p:spPr>
              <a:xfrm>
                <a:off x="650708" y="2144511"/>
                <a:ext cx="2180544" cy="390616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</p:txBody>
          </p:sp>
          <p:sp>
            <p:nvSpPr>
              <p:cNvPr id="60" name="テキスト ボックス 59">
                <a:extLst>
                  <a:ext uri="{FF2B5EF4-FFF2-40B4-BE49-F238E27FC236}">
                    <a16:creationId xmlns:a16="http://schemas.microsoft.com/office/drawing/2014/main" id="{87081215-7ABF-5949-B9D0-CA5EBB7FF90A}"/>
                  </a:ext>
                </a:extLst>
              </p:cNvPr>
              <p:cNvSpPr txBox="1"/>
              <p:nvPr/>
            </p:nvSpPr>
            <p:spPr>
              <a:xfrm>
                <a:off x="715597" y="2165390"/>
                <a:ext cx="2046735" cy="297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Canvas</a:t>
                </a:r>
                <a:r>
                  <a:rPr lang="ja-JP" altLang="en-US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要素受信</a:t>
                </a:r>
                <a:endParaRPr lang="en-US" altLang="ja-JP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</p:txBody>
          </p:sp>
        </p:grpSp>
        <p:grpSp>
          <p:nvGrpSpPr>
            <p:cNvPr id="38" name="グループ化 37">
              <a:extLst>
                <a:ext uri="{FF2B5EF4-FFF2-40B4-BE49-F238E27FC236}">
                  <a16:creationId xmlns:a16="http://schemas.microsoft.com/office/drawing/2014/main" id="{0636D424-E41A-764D-8009-27E47949A6E8}"/>
                </a:ext>
              </a:extLst>
            </p:cNvPr>
            <p:cNvGrpSpPr/>
            <p:nvPr/>
          </p:nvGrpSpPr>
          <p:grpSpPr>
            <a:xfrm>
              <a:off x="6234600" y="2586999"/>
              <a:ext cx="2358185" cy="479695"/>
              <a:chOff x="650036" y="3215947"/>
              <a:chExt cx="2180544" cy="386014"/>
            </a:xfrm>
          </p:grpSpPr>
          <p:sp>
            <p:nvSpPr>
              <p:cNvPr id="57" name="正方形/長方形 56">
                <a:extLst>
                  <a:ext uri="{FF2B5EF4-FFF2-40B4-BE49-F238E27FC236}">
                    <a16:creationId xmlns:a16="http://schemas.microsoft.com/office/drawing/2014/main" id="{7607BF50-3C0F-C147-8FF8-9FA0C9FA14FB}"/>
                  </a:ext>
                </a:extLst>
              </p:cNvPr>
              <p:cNvSpPr/>
              <p:nvPr/>
            </p:nvSpPr>
            <p:spPr>
              <a:xfrm>
                <a:off x="650036" y="3223493"/>
                <a:ext cx="2180544" cy="378468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</p:txBody>
          </p:sp>
          <p:sp>
            <p:nvSpPr>
              <p:cNvPr id="58" name="テキスト ボックス 57">
                <a:extLst>
                  <a:ext uri="{FF2B5EF4-FFF2-40B4-BE49-F238E27FC236}">
                    <a16:creationId xmlns:a16="http://schemas.microsoft.com/office/drawing/2014/main" id="{3D871D18-BA88-3A4F-908B-FC31C7049473}"/>
                  </a:ext>
                </a:extLst>
              </p:cNvPr>
              <p:cNvSpPr txBox="1"/>
              <p:nvPr/>
            </p:nvSpPr>
            <p:spPr>
              <a:xfrm>
                <a:off x="1417770" y="3215947"/>
                <a:ext cx="597643" cy="2972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演算</a:t>
                </a:r>
              </a:p>
            </p:txBody>
          </p:sp>
        </p:grpSp>
        <p:grpSp>
          <p:nvGrpSpPr>
            <p:cNvPr id="39" name="グループ化 38">
              <a:extLst>
                <a:ext uri="{FF2B5EF4-FFF2-40B4-BE49-F238E27FC236}">
                  <a16:creationId xmlns:a16="http://schemas.microsoft.com/office/drawing/2014/main" id="{49FFD550-1429-4C41-9151-AA0C1FDC67C2}"/>
                </a:ext>
              </a:extLst>
            </p:cNvPr>
            <p:cNvGrpSpPr/>
            <p:nvPr/>
          </p:nvGrpSpPr>
          <p:grpSpPr>
            <a:xfrm>
              <a:off x="6234600" y="3476534"/>
              <a:ext cx="2358185" cy="497212"/>
              <a:chOff x="650036" y="4223312"/>
              <a:chExt cx="2180544" cy="400110"/>
            </a:xfrm>
          </p:grpSpPr>
          <p:sp>
            <p:nvSpPr>
              <p:cNvPr id="55" name="正方形/長方形 54">
                <a:extLst>
                  <a:ext uri="{FF2B5EF4-FFF2-40B4-BE49-F238E27FC236}">
                    <a16:creationId xmlns:a16="http://schemas.microsoft.com/office/drawing/2014/main" id="{F23D441F-5333-3549-8651-DEA1EAEA7A37}"/>
                  </a:ext>
                </a:extLst>
              </p:cNvPr>
              <p:cNvSpPr/>
              <p:nvPr/>
            </p:nvSpPr>
            <p:spPr>
              <a:xfrm>
                <a:off x="650036" y="4223312"/>
                <a:ext cx="2180544" cy="40011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</p:txBody>
          </p:sp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49AFEACE-C00B-3043-87BF-93A4106C5788}"/>
                  </a:ext>
                </a:extLst>
              </p:cNvPr>
              <p:cNvSpPr txBox="1"/>
              <p:nvPr/>
            </p:nvSpPr>
            <p:spPr>
              <a:xfrm>
                <a:off x="1417770" y="4254157"/>
                <a:ext cx="597643" cy="2972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描画</a:t>
                </a:r>
                <a:endParaRPr lang="en-US" altLang="ja-JP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</p:txBody>
          </p:sp>
        </p:grpSp>
        <p:grpSp>
          <p:nvGrpSpPr>
            <p:cNvPr id="40" name="グループ化 39">
              <a:extLst>
                <a:ext uri="{FF2B5EF4-FFF2-40B4-BE49-F238E27FC236}">
                  <a16:creationId xmlns:a16="http://schemas.microsoft.com/office/drawing/2014/main" id="{1540CBA3-008A-A048-BE5E-31DCDA294109}"/>
                </a:ext>
              </a:extLst>
            </p:cNvPr>
            <p:cNvGrpSpPr/>
            <p:nvPr/>
          </p:nvGrpSpPr>
          <p:grpSpPr>
            <a:xfrm>
              <a:off x="3571527" y="1671518"/>
              <a:ext cx="2317361" cy="421343"/>
              <a:chOff x="711382" y="1072798"/>
              <a:chExt cx="2142795" cy="339058"/>
            </a:xfrm>
          </p:grpSpPr>
          <p:sp>
            <p:nvSpPr>
              <p:cNvPr id="53" name="角丸四角形 52">
                <a:extLst>
                  <a:ext uri="{FF2B5EF4-FFF2-40B4-BE49-F238E27FC236}">
                    <a16:creationId xmlns:a16="http://schemas.microsoft.com/office/drawing/2014/main" id="{2E67CF53-47B1-264E-9086-2E1D39DAE454}"/>
                  </a:ext>
                </a:extLst>
              </p:cNvPr>
              <p:cNvSpPr/>
              <p:nvPr/>
            </p:nvSpPr>
            <p:spPr>
              <a:xfrm>
                <a:off x="711382" y="1072799"/>
                <a:ext cx="2142795" cy="339057"/>
              </a:xfrm>
              <a:prstGeom prst="roundRect">
                <a:avLst>
                  <a:gd name="adj" fmla="val 50000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</p:txBody>
          </p:sp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FC0D816D-2E82-474B-AA14-69DE8B527EC1}"/>
                  </a:ext>
                </a:extLst>
              </p:cNvPr>
              <p:cNvSpPr txBox="1"/>
              <p:nvPr/>
            </p:nvSpPr>
            <p:spPr>
              <a:xfrm>
                <a:off x="1460242" y="1072798"/>
                <a:ext cx="597643" cy="2972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開始</a:t>
                </a:r>
              </a:p>
            </p:txBody>
          </p:sp>
        </p:grpSp>
        <p:sp>
          <p:nvSpPr>
            <p:cNvPr id="41" name="下矢印 40">
              <a:extLst>
                <a:ext uri="{FF2B5EF4-FFF2-40B4-BE49-F238E27FC236}">
                  <a16:creationId xmlns:a16="http://schemas.microsoft.com/office/drawing/2014/main" id="{B3F7D64F-7305-874F-8E7B-A87183C156DA}"/>
                </a:ext>
              </a:extLst>
            </p:cNvPr>
            <p:cNvSpPr/>
            <p:nvPr/>
          </p:nvSpPr>
          <p:spPr>
            <a:xfrm>
              <a:off x="4632875" y="2146866"/>
              <a:ext cx="194664" cy="336887"/>
            </a:xfrm>
            <a:prstGeom prst="downArrow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  <p:sp>
          <p:nvSpPr>
            <p:cNvPr id="42" name="下矢印 41">
              <a:extLst>
                <a:ext uri="{FF2B5EF4-FFF2-40B4-BE49-F238E27FC236}">
                  <a16:creationId xmlns:a16="http://schemas.microsoft.com/office/drawing/2014/main" id="{F2877CF4-1E79-4B4D-A7F9-EE3E586F646C}"/>
                </a:ext>
              </a:extLst>
            </p:cNvPr>
            <p:cNvSpPr/>
            <p:nvPr/>
          </p:nvSpPr>
          <p:spPr>
            <a:xfrm>
              <a:off x="4632875" y="3301092"/>
              <a:ext cx="194664" cy="336887"/>
            </a:xfrm>
            <a:prstGeom prst="downArrow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  <p:sp>
          <p:nvSpPr>
            <p:cNvPr id="43" name="下矢印 42">
              <a:extLst>
                <a:ext uri="{FF2B5EF4-FFF2-40B4-BE49-F238E27FC236}">
                  <a16:creationId xmlns:a16="http://schemas.microsoft.com/office/drawing/2014/main" id="{D69661E0-1C6D-514B-BE5B-C37C93E2F548}"/>
                </a:ext>
              </a:extLst>
            </p:cNvPr>
            <p:cNvSpPr/>
            <p:nvPr/>
          </p:nvSpPr>
          <p:spPr>
            <a:xfrm>
              <a:off x="7316360" y="2222394"/>
              <a:ext cx="194664" cy="336887"/>
            </a:xfrm>
            <a:prstGeom prst="downArrow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  <p:sp>
          <p:nvSpPr>
            <p:cNvPr id="44" name="下矢印 43">
              <a:extLst>
                <a:ext uri="{FF2B5EF4-FFF2-40B4-BE49-F238E27FC236}">
                  <a16:creationId xmlns:a16="http://schemas.microsoft.com/office/drawing/2014/main" id="{9318FB74-5894-494C-9BFF-2FE4995E61FA}"/>
                </a:ext>
              </a:extLst>
            </p:cNvPr>
            <p:cNvSpPr/>
            <p:nvPr/>
          </p:nvSpPr>
          <p:spPr>
            <a:xfrm>
              <a:off x="7316360" y="3111929"/>
              <a:ext cx="194664" cy="336887"/>
            </a:xfrm>
            <a:prstGeom prst="downArrow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  <p:sp>
          <p:nvSpPr>
            <p:cNvPr id="46" name="正方形/長方形 45">
              <a:extLst>
                <a:ext uri="{FF2B5EF4-FFF2-40B4-BE49-F238E27FC236}">
                  <a16:creationId xmlns:a16="http://schemas.microsoft.com/office/drawing/2014/main" id="{C4ECFEA2-97BB-CA45-A67D-4FDB703C34F2}"/>
                </a:ext>
              </a:extLst>
            </p:cNvPr>
            <p:cNvSpPr/>
            <p:nvPr/>
          </p:nvSpPr>
          <p:spPr>
            <a:xfrm rot="16200000">
              <a:off x="5321535" y="3785559"/>
              <a:ext cx="89474" cy="1332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  <p:sp>
          <p:nvSpPr>
            <p:cNvPr id="47" name="正方形/長方形 46">
              <a:extLst>
                <a:ext uri="{FF2B5EF4-FFF2-40B4-BE49-F238E27FC236}">
                  <a16:creationId xmlns:a16="http://schemas.microsoft.com/office/drawing/2014/main" id="{AE8255F4-B032-4B43-BAC7-D947D06EA6B6}"/>
                </a:ext>
              </a:extLst>
            </p:cNvPr>
            <p:cNvSpPr/>
            <p:nvPr/>
          </p:nvSpPr>
          <p:spPr>
            <a:xfrm>
              <a:off x="5988950" y="1966915"/>
              <a:ext cx="77865" cy="2520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  <p:sp>
          <p:nvSpPr>
            <p:cNvPr id="48" name="下矢印 47">
              <a:extLst>
                <a:ext uri="{FF2B5EF4-FFF2-40B4-BE49-F238E27FC236}">
                  <a16:creationId xmlns:a16="http://schemas.microsoft.com/office/drawing/2014/main" id="{2CEC0972-E97C-EC4D-922D-C238506DFC50}"/>
                </a:ext>
              </a:extLst>
            </p:cNvPr>
            <p:cNvSpPr/>
            <p:nvPr/>
          </p:nvSpPr>
          <p:spPr>
            <a:xfrm rot="16200000">
              <a:off x="6003554" y="1856545"/>
              <a:ext cx="223684" cy="252000"/>
            </a:xfrm>
            <a:prstGeom prst="downArrow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  <p:sp>
          <p:nvSpPr>
            <p:cNvPr id="49" name="正方形/長方形 48">
              <a:extLst>
                <a:ext uri="{FF2B5EF4-FFF2-40B4-BE49-F238E27FC236}">
                  <a16:creationId xmlns:a16="http://schemas.microsoft.com/office/drawing/2014/main" id="{81FEBC8F-8CB2-144B-B180-64B5302CF526}"/>
                </a:ext>
              </a:extLst>
            </p:cNvPr>
            <p:cNvSpPr/>
            <p:nvPr/>
          </p:nvSpPr>
          <p:spPr>
            <a:xfrm>
              <a:off x="7374759" y="4039793"/>
              <a:ext cx="77866" cy="35789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  <p:sp>
          <p:nvSpPr>
            <p:cNvPr id="50" name="正方形/長方形 49">
              <a:extLst>
                <a:ext uri="{FF2B5EF4-FFF2-40B4-BE49-F238E27FC236}">
                  <a16:creationId xmlns:a16="http://schemas.microsoft.com/office/drawing/2014/main" id="{7FA20B0F-FEF1-3248-BAAB-083218D0A361}"/>
                </a:ext>
              </a:extLst>
            </p:cNvPr>
            <p:cNvSpPr/>
            <p:nvPr/>
          </p:nvSpPr>
          <p:spPr>
            <a:xfrm rot="16200000">
              <a:off x="8027998" y="3741634"/>
              <a:ext cx="89474" cy="140158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  <p:sp>
          <p:nvSpPr>
            <p:cNvPr id="51" name="正方形/長方形 50">
              <a:extLst>
                <a:ext uri="{FF2B5EF4-FFF2-40B4-BE49-F238E27FC236}">
                  <a16:creationId xmlns:a16="http://schemas.microsoft.com/office/drawing/2014/main" id="{EAF6CDAF-654E-9E4A-A1D8-BA3F334CDDDA}"/>
                </a:ext>
              </a:extLst>
            </p:cNvPr>
            <p:cNvSpPr/>
            <p:nvPr/>
          </p:nvSpPr>
          <p:spPr>
            <a:xfrm rot="10800000">
              <a:off x="8709246" y="2418196"/>
              <a:ext cx="77866" cy="205789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  <p:sp>
          <p:nvSpPr>
            <p:cNvPr id="52" name="下矢印 51">
              <a:extLst>
                <a:ext uri="{FF2B5EF4-FFF2-40B4-BE49-F238E27FC236}">
                  <a16:creationId xmlns:a16="http://schemas.microsoft.com/office/drawing/2014/main" id="{4E5DAF6A-3E94-9F4F-8C3B-250F1621E890}"/>
                </a:ext>
              </a:extLst>
            </p:cNvPr>
            <p:cNvSpPr/>
            <p:nvPr/>
          </p:nvSpPr>
          <p:spPr>
            <a:xfrm rot="5400000">
              <a:off x="8480284" y="2207801"/>
              <a:ext cx="223684" cy="389328"/>
            </a:xfrm>
            <a:prstGeom prst="downArrow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</p:grpSp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5A102806-E369-4B7B-B84A-5E624DE92607}"/>
              </a:ext>
            </a:extLst>
          </p:cNvPr>
          <p:cNvSpPr txBox="1"/>
          <p:nvPr/>
        </p:nvSpPr>
        <p:spPr>
          <a:xfrm>
            <a:off x="6203069" y="809743"/>
            <a:ext cx="79861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手法</a:t>
            </a:r>
            <a:r>
              <a:rPr lang="en-US" altLang="ja-JP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4</a:t>
            </a:r>
            <a:endParaRPr kumimoji="1" lang="ja-JP" altLang="en-US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grpSp>
        <p:nvGrpSpPr>
          <p:cNvPr id="146" name="グループ化 145">
            <a:extLst>
              <a:ext uri="{FF2B5EF4-FFF2-40B4-BE49-F238E27FC236}">
                <a16:creationId xmlns:a16="http://schemas.microsoft.com/office/drawing/2014/main" id="{CFAD74CF-D3F7-3F4C-9EC3-CC571AF5A409}"/>
              </a:ext>
            </a:extLst>
          </p:cNvPr>
          <p:cNvGrpSpPr/>
          <p:nvPr/>
        </p:nvGrpSpPr>
        <p:grpSpPr>
          <a:xfrm>
            <a:off x="229221" y="1370201"/>
            <a:ext cx="3831532" cy="3501488"/>
            <a:chOff x="4363304" y="1348827"/>
            <a:chExt cx="3953326" cy="2662356"/>
          </a:xfrm>
        </p:grpSpPr>
        <p:grpSp>
          <p:nvGrpSpPr>
            <p:cNvPr id="147" name="グループ化 146">
              <a:extLst>
                <a:ext uri="{FF2B5EF4-FFF2-40B4-BE49-F238E27FC236}">
                  <a16:creationId xmlns:a16="http://schemas.microsoft.com/office/drawing/2014/main" id="{7AF6B0CA-DF5B-B148-B5B9-2AF61CD824FA}"/>
                </a:ext>
              </a:extLst>
            </p:cNvPr>
            <p:cNvGrpSpPr/>
            <p:nvPr/>
          </p:nvGrpSpPr>
          <p:grpSpPr>
            <a:xfrm>
              <a:off x="4437606" y="1853855"/>
              <a:ext cx="2338509" cy="601984"/>
              <a:chOff x="811488" y="2021205"/>
              <a:chExt cx="3414855" cy="879058"/>
            </a:xfrm>
          </p:grpSpPr>
          <p:sp>
            <p:nvSpPr>
              <p:cNvPr id="183" name="正方形/長方形 182">
                <a:extLst>
                  <a:ext uri="{FF2B5EF4-FFF2-40B4-BE49-F238E27FC236}">
                    <a16:creationId xmlns:a16="http://schemas.microsoft.com/office/drawing/2014/main" id="{0B3F5622-9B32-724A-8D78-DEAC4FA5407A}"/>
                  </a:ext>
                </a:extLst>
              </p:cNvPr>
              <p:cNvSpPr/>
              <p:nvPr/>
            </p:nvSpPr>
            <p:spPr>
              <a:xfrm>
                <a:off x="811488" y="2085966"/>
                <a:ext cx="2770206" cy="814297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</p:txBody>
          </p:sp>
          <p:sp>
            <p:nvSpPr>
              <p:cNvPr id="184" name="テキスト ボックス 183">
                <a:extLst>
                  <a:ext uri="{FF2B5EF4-FFF2-40B4-BE49-F238E27FC236}">
                    <a16:creationId xmlns:a16="http://schemas.microsoft.com/office/drawing/2014/main" id="{BC94CCC1-4B79-8D44-B38C-B9A38491CE6F}"/>
                  </a:ext>
                </a:extLst>
              </p:cNvPr>
              <p:cNvSpPr txBox="1"/>
              <p:nvPr/>
            </p:nvSpPr>
            <p:spPr>
              <a:xfrm>
                <a:off x="819959" y="2021205"/>
                <a:ext cx="3406384" cy="8363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Canvas</a:t>
                </a:r>
                <a:r>
                  <a:rPr lang="ja-JP" altLang="en-US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要素取得</a:t>
                </a:r>
                <a:endParaRPr lang="en-US" altLang="ja-JP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  <a:p>
                <a:r>
                  <a:rPr lang="en-US" altLang="ja-JP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worker</a:t>
                </a:r>
                <a:r>
                  <a:rPr lang="ja-JP" altLang="en-US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作成</a:t>
                </a:r>
                <a:endParaRPr lang="en-US" altLang="ja-JP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</p:txBody>
          </p:sp>
        </p:grpSp>
        <p:grpSp>
          <p:nvGrpSpPr>
            <p:cNvPr id="148" name="グループ化 147">
              <a:extLst>
                <a:ext uri="{FF2B5EF4-FFF2-40B4-BE49-F238E27FC236}">
                  <a16:creationId xmlns:a16="http://schemas.microsoft.com/office/drawing/2014/main" id="{83B26586-AA9A-C04D-92B8-E89BFEED3352}"/>
                </a:ext>
              </a:extLst>
            </p:cNvPr>
            <p:cNvGrpSpPr/>
            <p:nvPr/>
          </p:nvGrpSpPr>
          <p:grpSpPr>
            <a:xfrm>
              <a:off x="4437606" y="2635881"/>
              <a:ext cx="2030539" cy="327272"/>
              <a:chOff x="820268" y="4193356"/>
              <a:chExt cx="2965137" cy="477905"/>
            </a:xfrm>
          </p:grpSpPr>
          <p:sp>
            <p:nvSpPr>
              <p:cNvPr id="181" name="正方形/長方形 180">
                <a:extLst>
                  <a:ext uri="{FF2B5EF4-FFF2-40B4-BE49-F238E27FC236}">
                    <a16:creationId xmlns:a16="http://schemas.microsoft.com/office/drawing/2014/main" id="{D4BDC787-5C2A-9B4A-B4EA-31BE3483D146}"/>
                  </a:ext>
                </a:extLst>
              </p:cNvPr>
              <p:cNvSpPr/>
              <p:nvPr/>
            </p:nvSpPr>
            <p:spPr>
              <a:xfrm>
                <a:off x="820268" y="4251822"/>
                <a:ext cx="2770208" cy="38113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</p:txBody>
          </p:sp>
          <p:sp>
            <p:nvSpPr>
              <p:cNvPr id="182" name="テキスト ボックス 181">
                <a:extLst>
                  <a:ext uri="{FF2B5EF4-FFF2-40B4-BE49-F238E27FC236}">
                    <a16:creationId xmlns:a16="http://schemas.microsoft.com/office/drawing/2014/main" id="{84191E19-98FD-EA46-8934-C94A7486F99F}"/>
                  </a:ext>
                </a:extLst>
              </p:cNvPr>
              <p:cNvSpPr txBox="1"/>
              <p:nvPr/>
            </p:nvSpPr>
            <p:spPr>
              <a:xfrm>
                <a:off x="1029225" y="4193356"/>
                <a:ext cx="2756180" cy="4779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同期信号送信</a:t>
                </a:r>
                <a:endParaRPr lang="en-US" altLang="ja-JP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</p:txBody>
          </p:sp>
        </p:grpSp>
        <p:grpSp>
          <p:nvGrpSpPr>
            <p:cNvPr id="149" name="グループ化 148">
              <a:extLst>
                <a:ext uri="{FF2B5EF4-FFF2-40B4-BE49-F238E27FC236}">
                  <a16:creationId xmlns:a16="http://schemas.microsoft.com/office/drawing/2014/main" id="{F24710FC-B10E-E846-BC4A-83ECCD063205}"/>
                </a:ext>
              </a:extLst>
            </p:cNvPr>
            <p:cNvGrpSpPr/>
            <p:nvPr/>
          </p:nvGrpSpPr>
          <p:grpSpPr>
            <a:xfrm>
              <a:off x="6699770" y="1414992"/>
              <a:ext cx="1616860" cy="341950"/>
              <a:chOff x="1861904" y="2115228"/>
              <a:chExt cx="2361053" cy="499339"/>
            </a:xfrm>
          </p:grpSpPr>
          <p:sp>
            <p:nvSpPr>
              <p:cNvPr id="179" name="正方形/長方形 178">
                <a:extLst>
                  <a:ext uri="{FF2B5EF4-FFF2-40B4-BE49-F238E27FC236}">
                    <a16:creationId xmlns:a16="http://schemas.microsoft.com/office/drawing/2014/main" id="{306091BA-89E8-F840-B53B-694D04DDA555}"/>
                  </a:ext>
                </a:extLst>
              </p:cNvPr>
              <p:cNvSpPr/>
              <p:nvPr/>
            </p:nvSpPr>
            <p:spPr>
              <a:xfrm>
                <a:off x="1917695" y="2155210"/>
                <a:ext cx="2180545" cy="459357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</p:txBody>
          </p:sp>
          <p:sp>
            <p:nvSpPr>
              <p:cNvPr id="180" name="テキスト ボックス 179">
                <a:extLst>
                  <a:ext uri="{FF2B5EF4-FFF2-40B4-BE49-F238E27FC236}">
                    <a16:creationId xmlns:a16="http://schemas.microsoft.com/office/drawing/2014/main" id="{B263C7C9-C77E-C848-B44B-E603B8FFD5EE}"/>
                  </a:ext>
                </a:extLst>
              </p:cNvPr>
              <p:cNvSpPr txBox="1"/>
              <p:nvPr/>
            </p:nvSpPr>
            <p:spPr>
              <a:xfrm>
                <a:off x="1861904" y="2115228"/>
                <a:ext cx="2361053" cy="4100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同期信号受信</a:t>
                </a:r>
                <a:endParaRPr lang="en-US" altLang="ja-JP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</p:txBody>
          </p:sp>
        </p:grpSp>
        <p:grpSp>
          <p:nvGrpSpPr>
            <p:cNvPr id="150" name="グループ化 149">
              <a:extLst>
                <a:ext uri="{FF2B5EF4-FFF2-40B4-BE49-F238E27FC236}">
                  <a16:creationId xmlns:a16="http://schemas.microsoft.com/office/drawing/2014/main" id="{026626DE-E584-084F-89FE-F5AD092031F2}"/>
                </a:ext>
              </a:extLst>
            </p:cNvPr>
            <p:cNvGrpSpPr/>
            <p:nvPr/>
          </p:nvGrpSpPr>
          <p:grpSpPr>
            <a:xfrm>
              <a:off x="6737976" y="1945818"/>
              <a:ext cx="1493247" cy="327272"/>
              <a:chOff x="1806127" y="3178509"/>
              <a:chExt cx="2180544" cy="477906"/>
            </a:xfrm>
          </p:grpSpPr>
          <p:sp>
            <p:nvSpPr>
              <p:cNvPr id="177" name="正方形/長方形 176">
                <a:extLst>
                  <a:ext uri="{FF2B5EF4-FFF2-40B4-BE49-F238E27FC236}">
                    <a16:creationId xmlns:a16="http://schemas.microsoft.com/office/drawing/2014/main" id="{351BD887-AE63-E248-93BE-150A5F4456D0}"/>
                  </a:ext>
                </a:extLst>
              </p:cNvPr>
              <p:cNvSpPr/>
              <p:nvPr/>
            </p:nvSpPr>
            <p:spPr>
              <a:xfrm>
                <a:off x="1806127" y="3240657"/>
                <a:ext cx="2180544" cy="41503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</p:txBody>
          </p:sp>
          <p:sp>
            <p:nvSpPr>
              <p:cNvPr id="178" name="テキスト ボックス 177">
                <a:extLst>
                  <a:ext uri="{FF2B5EF4-FFF2-40B4-BE49-F238E27FC236}">
                    <a16:creationId xmlns:a16="http://schemas.microsoft.com/office/drawing/2014/main" id="{67CD8B46-75E2-2840-A1F2-0C0781E8675E}"/>
                  </a:ext>
                </a:extLst>
              </p:cNvPr>
              <p:cNvSpPr txBox="1"/>
              <p:nvPr/>
            </p:nvSpPr>
            <p:spPr>
              <a:xfrm>
                <a:off x="2424489" y="3178509"/>
                <a:ext cx="1134898" cy="4779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演算</a:t>
                </a:r>
              </a:p>
            </p:txBody>
          </p:sp>
        </p:grpSp>
        <p:grpSp>
          <p:nvGrpSpPr>
            <p:cNvPr id="151" name="グループ化 150">
              <a:extLst>
                <a:ext uri="{FF2B5EF4-FFF2-40B4-BE49-F238E27FC236}">
                  <a16:creationId xmlns:a16="http://schemas.microsoft.com/office/drawing/2014/main" id="{88C05D9C-E81B-FB40-8525-4BC63CA9B513}"/>
                </a:ext>
              </a:extLst>
            </p:cNvPr>
            <p:cNvGrpSpPr/>
            <p:nvPr/>
          </p:nvGrpSpPr>
          <p:grpSpPr>
            <a:xfrm>
              <a:off x="4449515" y="3485259"/>
              <a:ext cx="1873232" cy="327271"/>
              <a:chOff x="383141" y="4254155"/>
              <a:chExt cx="2735425" cy="477905"/>
            </a:xfrm>
          </p:grpSpPr>
          <p:sp>
            <p:nvSpPr>
              <p:cNvPr id="175" name="正方形/長方形 174">
                <a:extLst>
                  <a:ext uri="{FF2B5EF4-FFF2-40B4-BE49-F238E27FC236}">
                    <a16:creationId xmlns:a16="http://schemas.microsoft.com/office/drawing/2014/main" id="{58CE1834-B8A1-4348-AB32-920BAF72A7AA}"/>
                  </a:ext>
                </a:extLst>
              </p:cNvPr>
              <p:cNvSpPr/>
              <p:nvPr/>
            </p:nvSpPr>
            <p:spPr>
              <a:xfrm>
                <a:off x="383141" y="4323765"/>
                <a:ext cx="2735425" cy="40011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</p:txBody>
          </p:sp>
          <p:sp>
            <p:nvSpPr>
              <p:cNvPr id="176" name="テキスト ボックス 175">
                <a:extLst>
                  <a:ext uri="{FF2B5EF4-FFF2-40B4-BE49-F238E27FC236}">
                    <a16:creationId xmlns:a16="http://schemas.microsoft.com/office/drawing/2014/main" id="{3A5D2836-EA73-EF42-9388-0E95823248AB}"/>
                  </a:ext>
                </a:extLst>
              </p:cNvPr>
              <p:cNvSpPr txBox="1"/>
              <p:nvPr/>
            </p:nvSpPr>
            <p:spPr>
              <a:xfrm>
                <a:off x="1278945" y="4254155"/>
                <a:ext cx="1134898" cy="4779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描画</a:t>
                </a:r>
                <a:endParaRPr lang="en-US" altLang="ja-JP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</p:txBody>
          </p:sp>
        </p:grpSp>
        <p:grpSp>
          <p:nvGrpSpPr>
            <p:cNvPr id="152" name="グループ化 151">
              <a:extLst>
                <a:ext uri="{FF2B5EF4-FFF2-40B4-BE49-F238E27FC236}">
                  <a16:creationId xmlns:a16="http://schemas.microsoft.com/office/drawing/2014/main" id="{4C2A4882-502B-E847-AB5D-40DA0B3E206C}"/>
                </a:ext>
              </a:extLst>
            </p:cNvPr>
            <p:cNvGrpSpPr/>
            <p:nvPr/>
          </p:nvGrpSpPr>
          <p:grpSpPr>
            <a:xfrm>
              <a:off x="6737975" y="2480394"/>
              <a:ext cx="1524940" cy="341951"/>
              <a:chOff x="4583654" y="3931380"/>
              <a:chExt cx="2226825" cy="499341"/>
            </a:xfrm>
          </p:grpSpPr>
          <p:sp>
            <p:nvSpPr>
              <p:cNvPr id="173" name="正方形/長方形 172">
                <a:extLst>
                  <a:ext uri="{FF2B5EF4-FFF2-40B4-BE49-F238E27FC236}">
                    <a16:creationId xmlns:a16="http://schemas.microsoft.com/office/drawing/2014/main" id="{7BE2B677-83A8-AE4C-99E8-31CCE4350131}"/>
                  </a:ext>
                </a:extLst>
              </p:cNvPr>
              <p:cNvSpPr/>
              <p:nvPr/>
            </p:nvSpPr>
            <p:spPr>
              <a:xfrm>
                <a:off x="4583654" y="3971364"/>
                <a:ext cx="2180544" cy="459357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</p:txBody>
          </p:sp>
          <p:sp>
            <p:nvSpPr>
              <p:cNvPr id="174" name="テキスト ボックス 173">
                <a:extLst>
                  <a:ext uri="{FF2B5EF4-FFF2-40B4-BE49-F238E27FC236}">
                    <a16:creationId xmlns:a16="http://schemas.microsoft.com/office/drawing/2014/main" id="{2E2E2C6F-8783-BB4F-A057-3AA857B7F1E6}"/>
                  </a:ext>
                </a:extLst>
              </p:cNvPr>
              <p:cNvSpPr txBox="1"/>
              <p:nvPr/>
            </p:nvSpPr>
            <p:spPr>
              <a:xfrm>
                <a:off x="4864940" y="3931380"/>
                <a:ext cx="1945539" cy="4779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結果送信</a:t>
                </a:r>
                <a:endParaRPr lang="en-US" altLang="ja-JP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</p:txBody>
          </p:sp>
        </p:grpSp>
        <p:grpSp>
          <p:nvGrpSpPr>
            <p:cNvPr id="153" name="グループ化 152">
              <a:extLst>
                <a:ext uri="{FF2B5EF4-FFF2-40B4-BE49-F238E27FC236}">
                  <a16:creationId xmlns:a16="http://schemas.microsoft.com/office/drawing/2014/main" id="{6F7B701C-39AA-4D42-A964-60AA7C8D07C4}"/>
                </a:ext>
              </a:extLst>
            </p:cNvPr>
            <p:cNvGrpSpPr/>
            <p:nvPr/>
          </p:nvGrpSpPr>
          <p:grpSpPr>
            <a:xfrm>
              <a:off x="4440506" y="2980228"/>
              <a:ext cx="1891250" cy="327271"/>
              <a:chOff x="828737" y="3897912"/>
              <a:chExt cx="2761737" cy="477905"/>
            </a:xfrm>
          </p:grpSpPr>
          <p:sp>
            <p:nvSpPr>
              <p:cNvPr id="171" name="正方形/長方形 170">
                <a:extLst>
                  <a:ext uri="{FF2B5EF4-FFF2-40B4-BE49-F238E27FC236}">
                    <a16:creationId xmlns:a16="http://schemas.microsoft.com/office/drawing/2014/main" id="{33C81007-539C-9746-8267-D9825824BE91}"/>
                  </a:ext>
                </a:extLst>
              </p:cNvPr>
              <p:cNvSpPr/>
              <p:nvPr/>
            </p:nvSpPr>
            <p:spPr>
              <a:xfrm>
                <a:off x="828737" y="3970825"/>
                <a:ext cx="2761737" cy="39223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</p:txBody>
          </p:sp>
          <p:sp>
            <p:nvSpPr>
              <p:cNvPr id="172" name="テキスト ボックス 171">
                <a:extLst>
                  <a:ext uri="{FF2B5EF4-FFF2-40B4-BE49-F238E27FC236}">
                    <a16:creationId xmlns:a16="http://schemas.microsoft.com/office/drawing/2014/main" id="{B64A7645-9C96-604A-94F4-C0A02D3AD0EE}"/>
                  </a:ext>
                </a:extLst>
              </p:cNvPr>
              <p:cNvSpPr txBox="1"/>
              <p:nvPr/>
            </p:nvSpPr>
            <p:spPr>
              <a:xfrm>
                <a:off x="1366300" y="3897912"/>
                <a:ext cx="1945540" cy="4779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結果受信</a:t>
                </a:r>
                <a:endParaRPr lang="en-US" altLang="ja-JP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</p:txBody>
          </p:sp>
        </p:grpSp>
        <p:grpSp>
          <p:nvGrpSpPr>
            <p:cNvPr id="154" name="グループ化 153">
              <a:extLst>
                <a:ext uri="{FF2B5EF4-FFF2-40B4-BE49-F238E27FC236}">
                  <a16:creationId xmlns:a16="http://schemas.microsoft.com/office/drawing/2014/main" id="{F7D5F52E-6032-384B-9399-EC4088553DB1}"/>
                </a:ext>
              </a:extLst>
            </p:cNvPr>
            <p:cNvGrpSpPr/>
            <p:nvPr/>
          </p:nvGrpSpPr>
          <p:grpSpPr>
            <a:xfrm>
              <a:off x="4432747" y="1348827"/>
              <a:ext cx="1906768" cy="337978"/>
              <a:chOff x="783091" y="1072798"/>
              <a:chExt cx="2784397" cy="493539"/>
            </a:xfrm>
          </p:grpSpPr>
          <p:sp>
            <p:nvSpPr>
              <p:cNvPr id="169" name="角丸四角形 53">
                <a:extLst>
                  <a:ext uri="{FF2B5EF4-FFF2-40B4-BE49-F238E27FC236}">
                    <a16:creationId xmlns:a16="http://schemas.microsoft.com/office/drawing/2014/main" id="{49616AAE-71DF-F34A-B2B7-7D60FAEAEE64}"/>
                  </a:ext>
                </a:extLst>
              </p:cNvPr>
              <p:cNvSpPr/>
              <p:nvPr/>
            </p:nvSpPr>
            <p:spPr>
              <a:xfrm>
                <a:off x="783091" y="1118583"/>
                <a:ext cx="2784397" cy="447754"/>
              </a:xfrm>
              <a:prstGeom prst="roundRect">
                <a:avLst>
                  <a:gd name="adj" fmla="val 50000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</p:txBody>
          </p:sp>
          <p:sp>
            <p:nvSpPr>
              <p:cNvPr id="170" name="テキスト ボックス 169">
                <a:extLst>
                  <a:ext uri="{FF2B5EF4-FFF2-40B4-BE49-F238E27FC236}">
                    <a16:creationId xmlns:a16="http://schemas.microsoft.com/office/drawing/2014/main" id="{92B02581-AC64-5745-809F-D6150B3DE57A}"/>
                  </a:ext>
                </a:extLst>
              </p:cNvPr>
              <p:cNvSpPr txBox="1"/>
              <p:nvPr/>
            </p:nvSpPr>
            <p:spPr>
              <a:xfrm>
                <a:off x="1703380" y="1072798"/>
                <a:ext cx="1134898" cy="4779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開始</a:t>
                </a:r>
              </a:p>
            </p:txBody>
          </p:sp>
        </p:grpSp>
        <p:sp>
          <p:nvSpPr>
            <p:cNvPr id="155" name="下矢印 55">
              <a:extLst>
                <a:ext uri="{FF2B5EF4-FFF2-40B4-BE49-F238E27FC236}">
                  <a16:creationId xmlns:a16="http://schemas.microsoft.com/office/drawing/2014/main" id="{CFAB92B6-E462-F04F-B263-255F0A94D7C5}"/>
                </a:ext>
              </a:extLst>
            </p:cNvPr>
            <p:cNvSpPr/>
            <p:nvPr/>
          </p:nvSpPr>
          <p:spPr>
            <a:xfrm>
              <a:off x="5324499" y="1693183"/>
              <a:ext cx="123265" cy="185647"/>
            </a:xfrm>
            <a:prstGeom prst="downArrow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  <p:sp>
          <p:nvSpPr>
            <p:cNvPr id="156" name="下矢印 56">
              <a:extLst>
                <a:ext uri="{FF2B5EF4-FFF2-40B4-BE49-F238E27FC236}">
                  <a16:creationId xmlns:a16="http://schemas.microsoft.com/office/drawing/2014/main" id="{13087746-BD3F-3E4B-8FE8-2EDFAB667035}"/>
                </a:ext>
              </a:extLst>
            </p:cNvPr>
            <p:cNvSpPr/>
            <p:nvPr/>
          </p:nvSpPr>
          <p:spPr>
            <a:xfrm>
              <a:off x="5324499" y="2475209"/>
              <a:ext cx="123265" cy="185647"/>
            </a:xfrm>
            <a:prstGeom prst="downArrow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  <p:sp>
          <p:nvSpPr>
            <p:cNvPr id="157" name="下矢印 58">
              <a:extLst>
                <a:ext uri="{FF2B5EF4-FFF2-40B4-BE49-F238E27FC236}">
                  <a16:creationId xmlns:a16="http://schemas.microsoft.com/office/drawing/2014/main" id="{FACDDFD3-AFEC-1649-9CD8-D75420201D38}"/>
                </a:ext>
              </a:extLst>
            </p:cNvPr>
            <p:cNvSpPr/>
            <p:nvPr/>
          </p:nvSpPr>
          <p:spPr>
            <a:xfrm>
              <a:off x="5324499" y="3324592"/>
              <a:ext cx="123265" cy="185647"/>
            </a:xfrm>
            <a:prstGeom prst="downArrow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  <p:sp>
          <p:nvSpPr>
            <p:cNvPr id="158" name="下矢印 59">
              <a:extLst>
                <a:ext uri="{FF2B5EF4-FFF2-40B4-BE49-F238E27FC236}">
                  <a16:creationId xmlns:a16="http://schemas.microsoft.com/office/drawing/2014/main" id="{8B0A31CA-F719-1E4E-B926-60C24D897306}"/>
                </a:ext>
              </a:extLst>
            </p:cNvPr>
            <p:cNvSpPr/>
            <p:nvPr/>
          </p:nvSpPr>
          <p:spPr>
            <a:xfrm>
              <a:off x="7422967" y="1742433"/>
              <a:ext cx="123265" cy="185647"/>
            </a:xfrm>
            <a:prstGeom prst="downArrow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  <p:sp>
          <p:nvSpPr>
            <p:cNvPr id="159" name="下矢印 61">
              <a:extLst>
                <a:ext uri="{FF2B5EF4-FFF2-40B4-BE49-F238E27FC236}">
                  <a16:creationId xmlns:a16="http://schemas.microsoft.com/office/drawing/2014/main" id="{1EDD6138-1D6E-9D44-8764-045CFCDAD4BA}"/>
                </a:ext>
              </a:extLst>
            </p:cNvPr>
            <p:cNvSpPr/>
            <p:nvPr/>
          </p:nvSpPr>
          <p:spPr>
            <a:xfrm>
              <a:off x="7422967" y="2278611"/>
              <a:ext cx="123265" cy="185647"/>
            </a:xfrm>
            <a:prstGeom prst="downArrow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  <p:sp>
          <p:nvSpPr>
            <p:cNvPr id="160" name="正方形/長方形 159">
              <a:extLst>
                <a:ext uri="{FF2B5EF4-FFF2-40B4-BE49-F238E27FC236}">
                  <a16:creationId xmlns:a16="http://schemas.microsoft.com/office/drawing/2014/main" id="{53F20BDB-ADA3-8B47-8CFA-788C70F19A6E}"/>
                </a:ext>
              </a:extLst>
            </p:cNvPr>
            <p:cNvSpPr/>
            <p:nvPr/>
          </p:nvSpPr>
          <p:spPr>
            <a:xfrm>
              <a:off x="5361478" y="3810976"/>
              <a:ext cx="49306" cy="1972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  <p:sp>
          <p:nvSpPr>
            <p:cNvPr id="161" name="正方形/長方形 160">
              <a:extLst>
                <a:ext uri="{FF2B5EF4-FFF2-40B4-BE49-F238E27FC236}">
                  <a16:creationId xmlns:a16="http://schemas.microsoft.com/office/drawing/2014/main" id="{C4DBD26A-5F1F-C043-97B6-4E7A6375DE5A}"/>
                </a:ext>
              </a:extLst>
            </p:cNvPr>
            <p:cNvSpPr/>
            <p:nvPr/>
          </p:nvSpPr>
          <p:spPr>
            <a:xfrm rot="16200000">
              <a:off x="4858569" y="3476992"/>
              <a:ext cx="49306" cy="101466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  <p:sp>
          <p:nvSpPr>
            <p:cNvPr id="162" name="正方形/長方形 161">
              <a:extLst>
                <a:ext uri="{FF2B5EF4-FFF2-40B4-BE49-F238E27FC236}">
                  <a16:creationId xmlns:a16="http://schemas.microsoft.com/office/drawing/2014/main" id="{53B793DB-802A-1E4F-AA26-13E4EBE1D4E2}"/>
                </a:ext>
              </a:extLst>
            </p:cNvPr>
            <p:cNvSpPr/>
            <p:nvPr/>
          </p:nvSpPr>
          <p:spPr>
            <a:xfrm rot="10800000">
              <a:off x="4363304" y="2517368"/>
              <a:ext cx="49306" cy="149381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  <p:sp>
          <p:nvSpPr>
            <p:cNvPr id="163" name="下矢印 65">
              <a:extLst>
                <a:ext uri="{FF2B5EF4-FFF2-40B4-BE49-F238E27FC236}">
                  <a16:creationId xmlns:a16="http://schemas.microsoft.com/office/drawing/2014/main" id="{0F1738BE-DF93-284B-8B66-16D2DE39B0F6}"/>
                </a:ext>
              </a:extLst>
            </p:cNvPr>
            <p:cNvSpPr/>
            <p:nvPr/>
          </p:nvSpPr>
          <p:spPr>
            <a:xfrm rot="16200000">
              <a:off x="4450884" y="2397017"/>
              <a:ext cx="123265" cy="295836"/>
            </a:xfrm>
            <a:prstGeom prst="downArrow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  <p:sp>
          <p:nvSpPr>
            <p:cNvPr id="164" name="正方形/長方形 163">
              <a:extLst>
                <a:ext uri="{FF2B5EF4-FFF2-40B4-BE49-F238E27FC236}">
                  <a16:creationId xmlns:a16="http://schemas.microsoft.com/office/drawing/2014/main" id="{795ACEE5-229F-C24B-8B5F-7787C99A8602}"/>
                </a:ext>
              </a:extLst>
            </p:cNvPr>
            <p:cNvSpPr/>
            <p:nvPr/>
          </p:nvSpPr>
          <p:spPr>
            <a:xfrm rot="16200000">
              <a:off x="6435021" y="2776677"/>
              <a:ext cx="49306" cy="180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  <p:sp>
          <p:nvSpPr>
            <p:cNvPr id="165" name="下矢印 68">
              <a:extLst>
                <a:ext uri="{FF2B5EF4-FFF2-40B4-BE49-F238E27FC236}">
                  <a16:creationId xmlns:a16="http://schemas.microsoft.com/office/drawing/2014/main" id="{DE57436E-5EA4-D64F-A8FE-C758C3C3EC42}"/>
                </a:ext>
              </a:extLst>
            </p:cNvPr>
            <p:cNvSpPr/>
            <p:nvPr/>
          </p:nvSpPr>
          <p:spPr>
            <a:xfrm rot="5400000">
              <a:off x="6891965" y="2618285"/>
              <a:ext cx="123265" cy="1116000"/>
            </a:xfrm>
            <a:prstGeom prst="downArrow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  <p:sp>
          <p:nvSpPr>
            <p:cNvPr id="166" name="正方形/長方形 165">
              <a:extLst>
                <a:ext uri="{FF2B5EF4-FFF2-40B4-BE49-F238E27FC236}">
                  <a16:creationId xmlns:a16="http://schemas.microsoft.com/office/drawing/2014/main" id="{CB6D1A7A-EDA5-2645-9943-725E3A8486BC}"/>
                </a:ext>
              </a:extLst>
            </p:cNvPr>
            <p:cNvSpPr/>
            <p:nvPr/>
          </p:nvSpPr>
          <p:spPr>
            <a:xfrm>
              <a:off x="6503366" y="1533833"/>
              <a:ext cx="49306" cy="133126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  <p:sp>
          <p:nvSpPr>
            <p:cNvPr id="167" name="下矢印 70">
              <a:extLst>
                <a:ext uri="{FF2B5EF4-FFF2-40B4-BE49-F238E27FC236}">
                  <a16:creationId xmlns:a16="http://schemas.microsoft.com/office/drawing/2014/main" id="{01C04C40-69F3-0541-A186-EC96B252E71F}"/>
                </a:ext>
              </a:extLst>
            </p:cNvPr>
            <p:cNvSpPr/>
            <p:nvPr/>
          </p:nvSpPr>
          <p:spPr>
            <a:xfrm rot="16200000">
              <a:off x="6544141" y="1459548"/>
              <a:ext cx="123265" cy="197296"/>
            </a:xfrm>
            <a:prstGeom prst="downArrow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  <p:sp>
          <p:nvSpPr>
            <p:cNvPr id="168" name="正方形/長方形 167">
              <a:extLst>
                <a:ext uri="{FF2B5EF4-FFF2-40B4-BE49-F238E27FC236}">
                  <a16:creationId xmlns:a16="http://schemas.microsoft.com/office/drawing/2014/main" id="{1403059A-17A1-BD44-946D-94CB008380B3}"/>
                </a:ext>
              </a:extLst>
            </p:cNvPr>
            <p:cNvSpPr/>
            <p:nvPr/>
          </p:nvSpPr>
          <p:spPr>
            <a:xfrm>
              <a:off x="7459945" y="2810786"/>
              <a:ext cx="70574" cy="39444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</p:grpSp>
      <p:sp>
        <p:nvSpPr>
          <p:cNvPr id="185" name="テキスト ボックス 184">
            <a:extLst>
              <a:ext uri="{FF2B5EF4-FFF2-40B4-BE49-F238E27FC236}">
                <a16:creationId xmlns:a16="http://schemas.microsoft.com/office/drawing/2014/main" id="{B1C3DF1C-5775-BF4D-A840-E0CDE7385DA4}"/>
              </a:ext>
            </a:extLst>
          </p:cNvPr>
          <p:cNvSpPr txBox="1"/>
          <p:nvPr/>
        </p:nvSpPr>
        <p:spPr>
          <a:xfrm>
            <a:off x="1704667" y="809743"/>
            <a:ext cx="88064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手法</a:t>
            </a:r>
            <a:r>
              <a:rPr kumimoji="1" lang="en-US" altLang="ja-JP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3</a:t>
            </a:r>
            <a:endParaRPr kumimoji="1" lang="ja-JP" altLang="en-US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94304690"/>
      </p:ext>
    </p:extLst>
  </p:cSld>
  <p:clrMapOvr>
    <a:masterClrMapping/>
  </p:clrMapOvr>
</p:sld>
</file>

<file path=ppt/theme/theme1.xml><?xml version="1.0" encoding="utf-8"?>
<a:theme xmlns:a="http://schemas.openxmlformats.org/drawingml/2006/main" name="テンプレート4-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dirty="0" smtClean="0">
            <a:solidFill>
              <a:schemeClr val="tx1"/>
            </a:solidFill>
            <a:latin typeface="ヒラギノ角ゴ ProN W3"/>
            <a:ea typeface="ヒラギノ角ゴ ProN W3"/>
            <a:cs typeface="ヒラギノ角ゴ ProN W3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000000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kumimoji="1" dirty="0" smtClean="0">
            <a:latin typeface="ヒラギノ角ゴ ProN W3"/>
            <a:ea typeface="ヒラギノ角ゴ ProN W3"/>
            <a:cs typeface="ヒラギノ角ゴ ProN W3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テンプレート16-10</Template>
  <TotalTime>12594</TotalTime>
  <Words>573</Words>
  <Application>Microsoft Office PowerPoint</Application>
  <PresentationFormat>画面に合わせる (16:10)</PresentationFormat>
  <Paragraphs>170</Paragraphs>
  <Slides>18</Slides>
  <Notes>10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18</vt:i4>
      </vt:variant>
    </vt:vector>
  </HeadingPairs>
  <TitlesOfParts>
    <vt:vector size="25" baseType="lpstr">
      <vt:lpstr>Hiragino Kaku Gothic Pro W3</vt:lpstr>
      <vt:lpstr>ヒラギノ角ゴ ProN W3</vt:lpstr>
      <vt:lpstr>游ゴシック</vt:lpstr>
      <vt:lpstr>Arial</vt:lpstr>
      <vt:lpstr>Calibri</vt:lpstr>
      <vt:lpstr>Cambria Math</vt:lpstr>
      <vt:lpstr>テンプレート4-3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千葉工業大学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岡本 悠佑</dc:creator>
  <cp:lastModifiedBy>悠佑 岡本</cp:lastModifiedBy>
  <cp:revision>484</cp:revision>
  <cp:lastPrinted>2018-12-25T09:16:11Z</cp:lastPrinted>
  <dcterms:created xsi:type="dcterms:W3CDTF">2018-09-25T03:09:41Z</dcterms:created>
  <dcterms:modified xsi:type="dcterms:W3CDTF">2019-02-02T15:30:23Z</dcterms:modified>
</cp:coreProperties>
</file>