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1" r:id="rId3"/>
    <p:sldId id="309" r:id="rId4"/>
    <p:sldId id="277" r:id="rId5"/>
    <p:sldId id="300" r:id="rId6"/>
    <p:sldId id="298" r:id="rId7"/>
    <p:sldId id="301" r:id="rId8"/>
    <p:sldId id="297" r:id="rId9"/>
    <p:sldId id="306" r:id="rId10"/>
    <p:sldId id="302" r:id="rId11"/>
    <p:sldId id="303" r:id="rId12"/>
    <p:sldId id="304" r:id="rId13"/>
    <p:sldId id="305" r:id="rId14"/>
    <p:sldId id="307" r:id="rId15"/>
    <p:sldId id="308" r:id="rId16"/>
  </p:sldIdLst>
  <p:sldSz cx="9144000" cy="5715000" type="screen16x1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F0C7"/>
    <a:srgbClr val="F7EDB4"/>
    <a:srgbClr val="F7E47B"/>
    <a:srgbClr val="DDCD6E"/>
    <a:srgbClr val="FFD579"/>
    <a:srgbClr val="F2DBD1"/>
    <a:srgbClr val="E8D1C4"/>
    <a:srgbClr val="DEC2AB"/>
    <a:srgbClr val="CDB39E"/>
    <a:srgbClr val="FFF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6" autoAdjust="0"/>
    <p:restoredTop sz="95567"/>
  </p:normalViewPr>
  <p:slideViewPr>
    <p:cSldViewPr snapToGrid="0" snapToObjects="1">
      <p:cViewPr varScale="1">
        <p:scale>
          <a:sx n="149" d="100"/>
          <a:sy n="149" d="100"/>
        </p:scale>
        <p:origin x="176" y="43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B01EABF-A0F5-2941-A811-5E2C32CF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5AB5404-34BC-A740-8639-531DF42429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1EEF4-F406-5245-BD70-0B04FD11DD31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2371616-5854-0B45-8FA5-1D8B001A53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AC4A42-E0FE-6048-B6C6-351106EA26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9BA4E-D557-084F-929C-9E10C0D47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544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F4DA1-D7BA-914A-B8F3-2ACC14DE8512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3"/>
            <a:ext cx="5486400" cy="360044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4686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5010" y="8684686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2CCAF-5AEF-9449-99A7-ED4E1DBA0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209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852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背景</a:t>
            </a:r>
            <a:r>
              <a:rPr kumimoji="1" lang="en-US" altLang="ja-JP" dirty="0">
                <a:latin typeface="ヒラギノ角ゴ ProN W3"/>
                <a:ea typeface="ヒラギノ角ゴ ProN W3"/>
                <a:cs typeface="ヒラギノ角ゴ ProN W3"/>
              </a:rPr>
              <a:t>2</a:t>
            </a:r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は一般的な話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823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046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291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130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2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561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838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CCAF-5AEF-9449-99A7-ED4E1DBA023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29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45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7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10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58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72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66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5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6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96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32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346BF-520C-8945-8905-F8B705749369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77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0C5602-6F7B-44BA-8A0C-C52AC7A8C89E}"/>
              </a:ext>
            </a:extLst>
          </p:cNvPr>
          <p:cNvSpPr txBox="1"/>
          <p:nvPr/>
        </p:nvSpPr>
        <p:spPr>
          <a:xfrm>
            <a:off x="529868" y="1407395"/>
            <a:ext cx="80842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>
                <a:latin typeface="ヒラギノ角ゴ ProN W3"/>
                <a:ea typeface="ヒラギノ角ゴ ProN W3"/>
                <a:cs typeface="ヒラギノ角ゴ ProN W3"/>
              </a:rPr>
              <a:t>シミュレータ教材開発に関する</a:t>
            </a:r>
            <a:endParaRPr lang="en-US" altLang="ja-JP" sz="4400" dirty="0">
              <a:latin typeface="ヒラギノ角ゴ ProN W3"/>
              <a:ea typeface="ヒラギノ角ゴ ProN W3"/>
              <a:cs typeface="ヒラギノ角ゴ ProN W3"/>
            </a:endParaRPr>
          </a:p>
          <a:p>
            <a:pPr algn="ctr"/>
            <a:r>
              <a:rPr lang="ja-JP" altLang="en-US" sz="4400">
                <a:latin typeface="ヒラギノ角ゴ ProN W3"/>
                <a:ea typeface="ヒラギノ角ゴ ProN W3"/>
                <a:cs typeface="ヒラギノ角ゴ ProN W3"/>
              </a:rPr>
              <a:t>一提案</a:t>
            </a:r>
            <a:endParaRPr kumimoji="1" lang="ja-JP" altLang="en-US" sz="4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CDBA68B-7CCE-B74E-8833-0D41A407C28D}"/>
              </a:ext>
            </a:extLst>
          </p:cNvPr>
          <p:cNvSpPr txBox="1"/>
          <p:nvPr/>
        </p:nvSpPr>
        <p:spPr>
          <a:xfrm>
            <a:off x="6828006" y="463005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須田研究室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6D8F3E3-729A-D847-A217-A995FAAB33C1}"/>
              </a:ext>
            </a:extLst>
          </p:cNvPr>
          <p:cNvSpPr txBox="1"/>
          <p:nvPr/>
        </p:nvSpPr>
        <p:spPr>
          <a:xfrm>
            <a:off x="6222872" y="5091723"/>
            <a:ext cx="2933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1532040 </a:t>
            </a:r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岡本悠祐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56AABA-36E4-C847-AD71-7A1DA228AA55}"/>
              </a:ext>
            </a:extLst>
          </p:cNvPr>
          <p:cNvSpPr txBox="1"/>
          <p:nvPr/>
        </p:nvSpPr>
        <p:spPr>
          <a:xfrm>
            <a:off x="6561548" y="16161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卒業論文本審査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03961D-547F-6A4C-B1F4-9826B9887344}"/>
              </a:ext>
            </a:extLst>
          </p:cNvPr>
          <p:cNvSpPr txBox="1"/>
          <p:nvPr/>
        </p:nvSpPr>
        <p:spPr>
          <a:xfrm>
            <a:off x="4740502" y="-430683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卒業論文本審査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4FD73F1-87A6-4348-99A6-16B7E4E24684}"/>
              </a:ext>
            </a:extLst>
          </p:cNvPr>
          <p:cNvSpPr txBox="1"/>
          <p:nvPr/>
        </p:nvSpPr>
        <p:spPr>
          <a:xfrm>
            <a:off x="243350" y="161611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平成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30</a:t>
            </a:r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年度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2289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3538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8.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ベンチマークとの違い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688927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3230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8.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左右の演算時間の差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31322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4153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8.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更に分割したらどうなるの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740790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4637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8.</a:t>
            </a:r>
            <a:r>
              <a:rPr lang="ja-JP" altLang="en-US" sz="240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パフォーマンスは落ちないの</a:t>
            </a: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?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522005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5737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8.</a:t>
            </a:r>
            <a:r>
              <a:rPr lang="en-US" altLang="ja-JP" sz="2400" dirty="0" err="1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OffscreenCanvas</a:t>
            </a:r>
            <a:r>
              <a:rPr lang="ja-JP" altLang="en-US" sz="240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の対応ブラウザは</a:t>
            </a: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?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1631734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6484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8.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キャバスのサイズを広げたら</a:t>
            </a:r>
            <a:r>
              <a:rPr lang="ja-JP" altLang="en-US" sz="240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結果は変わる</a:t>
            </a: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?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38665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462141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03199" y="12826"/>
            <a:ext cx="230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1.</a:t>
            </a:r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背景と問題点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DC7DAD1-B15B-2249-9B07-74BFE577AA27}"/>
              </a:ext>
            </a:extLst>
          </p:cNvPr>
          <p:cNvSpPr/>
          <p:nvPr/>
        </p:nvSpPr>
        <p:spPr>
          <a:xfrm>
            <a:off x="96036" y="603292"/>
            <a:ext cx="8995507" cy="5446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6EAB02F-5E67-4246-B363-198984434059}"/>
              </a:ext>
            </a:extLst>
          </p:cNvPr>
          <p:cNvSpPr txBox="1"/>
          <p:nvPr/>
        </p:nvSpPr>
        <p:spPr>
          <a:xfrm>
            <a:off x="224987" y="694665"/>
            <a:ext cx="223651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ヒラギノ角ゴ ProN W3"/>
                <a:ea typeface="ヒラギノ角ゴ ProN W3"/>
                <a:cs typeface="ヒラギノ角ゴ ProN W3"/>
              </a:rPr>
              <a:t>シミュレータ教材</a:t>
            </a:r>
            <a:endParaRPr lang="en-US" altLang="ja-JP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5554F88-BDD2-7848-B462-150955172CE6}"/>
              </a:ext>
            </a:extLst>
          </p:cNvPr>
          <p:cNvSpPr txBox="1"/>
          <p:nvPr/>
        </p:nvSpPr>
        <p:spPr>
          <a:xfrm>
            <a:off x="2977516" y="695578"/>
            <a:ext cx="5035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ヒラギノ角ゴ ProN W3"/>
                <a:ea typeface="ヒラギノ角ゴ ProN W3"/>
                <a:cs typeface="ヒラギノ角ゴ ProN W3"/>
              </a:rPr>
              <a:t>不可視現象を可視化する</a:t>
            </a:r>
            <a:r>
              <a:rPr lang="en-US" altLang="ja-JP" sz="2000" dirty="0">
                <a:latin typeface="ヒラギノ角ゴ ProN W3"/>
                <a:ea typeface="ヒラギノ角ゴ ProN W3"/>
                <a:cs typeface="ヒラギノ角ゴ ProN W3"/>
              </a:rPr>
              <a:t>e-Learning</a:t>
            </a:r>
            <a:r>
              <a:rPr lang="ja-JP" altLang="en-US" sz="2000">
                <a:latin typeface="ヒラギノ角ゴ ProN W3"/>
                <a:ea typeface="ヒラギノ角ゴ ProN W3"/>
                <a:cs typeface="ヒラギノ角ゴ ProN W3"/>
              </a:rPr>
              <a:t>の</a:t>
            </a:r>
            <a:r>
              <a:rPr lang="en-US" altLang="ja-JP" sz="2000" dirty="0">
                <a:latin typeface="ヒラギノ角ゴ ProN W3"/>
                <a:ea typeface="ヒラギノ角ゴ ProN W3"/>
                <a:cs typeface="ヒラギノ角ゴ ProN W3"/>
              </a:rPr>
              <a:t>1</a:t>
            </a:r>
            <a:r>
              <a:rPr lang="ja-JP" altLang="en-US" sz="2000">
                <a:latin typeface="ヒラギノ角ゴ ProN W3"/>
                <a:ea typeface="ヒラギノ角ゴ ProN W3"/>
                <a:cs typeface="ヒラギノ角ゴ ProN W3"/>
              </a:rPr>
              <a:t>つ</a:t>
            </a:r>
            <a:endParaRPr lang="en-US" altLang="ja-JP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46DCFF8E-4B63-BC4B-8FB6-ED60ED8C9FB3}"/>
              </a:ext>
            </a:extLst>
          </p:cNvPr>
          <p:cNvGrpSpPr/>
          <p:nvPr/>
        </p:nvGrpSpPr>
        <p:grpSpPr>
          <a:xfrm>
            <a:off x="96036" y="2507480"/>
            <a:ext cx="8995507" cy="783657"/>
            <a:chOff x="96036" y="3117075"/>
            <a:chExt cx="8995507" cy="783657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BE51FB63-3ABC-4549-A4A7-C9D2A34AF668}"/>
                </a:ext>
              </a:extLst>
            </p:cNvPr>
            <p:cNvSpPr/>
            <p:nvPr/>
          </p:nvSpPr>
          <p:spPr>
            <a:xfrm>
              <a:off x="96036" y="3117075"/>
              <a:ext cx="8995507" cy="7836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000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FD24C1EE-868E-DE44-B020-5DF26604E21F}"/>
                </a:ext>
              </a:extLst>
            </p:cNvPr>
            <p:cNvSpPr txBox="1"/>
            <p:nvPr/>
          </p:nvSpPr>
          <p:spPr>
            <a:xfrm>
              <a:off x="130354" y="3141791"/>
              <a:ext cx="121058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先行研究</a:t>
              </a:r>
              <a:endParaRPr lang="en-US" altLang="ja-JP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08BAF9BE-0798-4542-B350-FA95C980C281}"/>
                </a:ext>
              </a:extLst>
            </p:cNvPr>
            <p:cNvSpPr txBox="1"/>
            <p:nvPr/>
          </p:nvSpPr>
          <p:spPr>
            <a:xfrm>
              <a:off x="1538311" y="3126724"/>
              <a:ext cx="634019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本研究室で</a:t>
              </a:r>
              <a:r>
                <a:rPr lang="en-US" altLang="ja-JP" sz="2000" dirty="0">
                  <a:latin typeface="ヒラギノ角ゴ ProN W3"/>
                  <a:ea typeface="ヒラギノ角ゴ ProN W3"/>
                  <a:cs typeface="ヒラギノ角ゴ ProN W3"/>
                </a:rPr>
                <a:t>GPU(Graphics </a:t>
              </a:r>
              <a:r>
                <a:rPr lang="en-US" altLang="ja-JP" sz="2000" dirty="0" err="1">
                  <a:latin typeface="ヒラギノ角ゴ ProN W3"/>
                  <a:ea typeface="ヒラギノ角ゴ ProN W3"/>
                  <a:cs typeface="ヒラギノ角ゴ ProN W3"/>
                </a:rPr>
                <a:t>Proceesing</a:t>
              </a:r>
              <a:r>
                <a:rPr lang="en-US" altLang="ja-JP" sz="2000" dirty="0">
                  <a:latin typeface="ヒラギノ角ゴ ProN W3"/>
                  <a:ea typeface="ヒラギノ角ゴ ProN W3"/>
                  <a:cs typeface="ヒラギノ角ゴ ProN W3"/>
                </a:rPr>
                <a:t> Unit)</a:t>
              </a:r>
              <a:r>
                <a:rPr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を</a:t>
              </a:r>
              <a:endParaRPr lang="en-US" altLang="ja-JP" sz="2000" dirty="0">
                <a:latin typeface="ヒラギノ角ゴ ProN W3"/>
                <a:ea typeface="ヒラギノ角ゴ ProN W3"/>
                <a:cs typeface="ヒラギノ角ゴ ProN W3"/>
              </a:endParaRPr>
            </a:p>
            <a:p>
              <a:r>
                <a:rPr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利用し，高負荷なシミュレータ教材の処理速度の向上</a:t>
              </a:r>
              <a:endParaRPr lang="en-US" altLang="ja-JP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</p:grpSp>
      <p:sp>
        <p:nvSpPr>
          <p:cNvPr id="2" name="三角形 1">
            <a:extLst>
              <a:ext uri="{FF2B5EF4-FFF2-40B4-BE49-F238E27FC236}">
                <a16:creationId xmlns:a16="http://schemas.microsoft.com/office/drawing/2014/main" id="{D9CCE2CD-73B5-A844-BB7F-6EB4DD938219}"/>
              </a:ext>
            </a:extLst>
          </p:cNvPr>
          <p:cNvSpPr/>
          <p:nvPr/>
        </p:nvSpPr>
        <p:spPr>
          <a:xfrm rot="10800000">
            <a:off x="3936217" y="1208002"/>
            <a:ext cx="1391139" cy="324229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1" name="三角形 30">
            <a:extLst>
              <a:ext uri="{FF2B5EF4-FFF2-40B4-BE49-F238E27FC236}">
                <a16:creationId xmlns:a16="http://schemas.microsoft.com/office/drawing/2014/main" id="{7792E0A8-8133-1148-8323-71A78506A6A2}"/>
              </a:ext>
            </a:extLst>
          </p:cNvPr>
          <p:cNvSpPr/>
          <p:nvPr/>
        </p:nvSpPr>
        <p:spPr>
          <a:xfrm rot="10800000">
            <a:off x="3936217" y="3415175"/>
            <a:ext cx="1391139" cy="324229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BD5B890-54C8-B049-A9C6-8C4E1D23EA15}"/>
              </a:ext>
            </a:extLst>
          </p:cNvPr>
          <p:cNvGrpSpPr/>
          <p:nvPr/>
        </p:nvGrpSpPr>
        <p:grpSpPr>
          <a:xfrm>
            <a:off x="96036" y="3861169"/>
            <a:ext cx="8995507" cy="485196"/>
            <a:chOff x="96036" y="4048735"/>
            <a:chExt cx="8995507" cy="485196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437D382B-B402-9340-B561-1FA3CB21EAF8}"/>
                </a:ext>
              </a:extLst>
            </p:cNvPr>
            <p:cNvSpPr/>
            <p:nvPr/>
          </p:nvSpPr>
          <p:spPr>
            <a:xfrm>
              <a:off x="96036" y="4048735"/>
              <a:ext cx="8995507" cy="4851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000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87B3AD99-3B44-9146-9647-CF39DA23FA62}"/>
                </a:ext>
              </a:extLst>
            </p:cNvPr>
            <p:cNvSpPr txBox="1"/>
            <p:nvPr/>
          </p:nvSpPr>
          <p:spPr>
            <a:xfrm>
              <a:off x="1287025" y="4072264"/>
              <a:ext cx="5827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プログラムの記述内容が複雑，大幅な変更が必要</a:t>
              </a:r>
              <a:endParaRPr lang="en-US" altLang="ja-JP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29748654-1D71-514F-9AA5-6B1D87B70DF4}"/>
                </a:ext>
              </a:extLst>
            </p:cNvPr>
            <p:cNvSpPr txBox="1"/>
            <p:nvPr/>
          </p:nvSpPr>
          <p:spPr>
            <a:xfrm>
              <a:off x="130354" y="4072264"/>
              <a:ext cx="95410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問題点</a:t>
              </a:r>
              <a:endParaRPr lang="en-US" altLang="ja-JP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B8AFA31-445B-4F41-BC7F-EFAF33F7B9DF}"/>
              </a:ext>
            </a:extLst>
          </p:cNvPr>
          <p:cNvGrpSpPr/>
          <p:nvPr/>
        </p:nvGrpSpPr>
        <p:grpSpPr>
          <a:xfrm>
            <a:off x="96036" y="1590825"/>
            <a:ext cx="8995507" cy="740407"/>
            <a:chOff x="96036" y="1715870"/>
            <a:chExt cx="8995507" cy="740407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CE3EA46A-5724-F642-AE2E-F544DE54A825}"/>
                </a:ext>
              </a:extLst>
            </p:cNvPr>
            <p:cNvSpPr/>
            <p:nvPr/>
          </p:nvSpPr>
          <p:spPr>
            <a:xfrm>
              <a:off x="96036" y="1715870"/>
              <a:ext cx="8995507" cy="7053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000" dirty="0">
                <a:solidFill>
                  <a:schemeClr val="tx1"/>
                </a:solidFill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0C163514-5C2E-4D46-90F1-AC88266AA63A}"/>
                </a:ext>
              </a:extLst>
            </p:cNvPr>
            <p:cNvSpPr txBox="1"/>
            <p:nvPr/>
          </p:nvSpPr>
          <p:spPr>
            <a:xfrm>
              <a:off x="1016210" y="1748391"/>
              <a:ext cx="608371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ヒラギノ角ゴ ProN W3"/>
                  <a:ea typeface="ヒラギノ角ゴ ProN W3"/>
                  <a:cs typeface="ヒラギノ角ゴ ProN W3"/>
                </a:rPr>
                <a:t>e-Learning</a:t>
              </a:r>
              <a:r>
                <a:rPr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の普及により多様な分野の</a:t>
              </a:r>
              <a:endParaRPr lang="en-US" altLang="ja-JP" sz="2000" dirty="0">
                <a:latin typeface="ヒラギノ角ゴ ProN W3"/>
                <a:ea typeface="ヒラギノ角ゴ ProN W3"/>
                <a:cs typeface="ヒラギノ角ゴ ProN W3"/>
              </a:endParaRPr>
            </a:p>
            <a:p>
              <a:r>
                <a:rPr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シミュレータ教材と効率的な開発手法が求められる</a:t>
              </a:r>
              <a:endParaRPr lang="en-US" altLang="ja-JP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6BCD194A-FC96-D64D-A23E-50CC7F8721A0}"/>
                </a:ext>
              </a:extLst>
            </p:cNvPr>
            <p:cNvSpPr txBox="1"/>
            <p:nvPr/>
          </p:nvSpPr>
          <p:spPr>
            <a:xfrm>
              <a:off x="224987" y="1748391"/>
              <a:ext cx="69762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背景</a:t>
              </a:r>
              <a:endParaRPr lang="en-US" altLang="ja-JP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34E99FBB-F125-0448-BE9B-62EAA59B95A8}"/>
              </a:ext>
            </a:extLst>
          </p:cNvPr>
          <p:cNvGrpSpPr/>
          <p:nvPr/>
        </p:nvGrpSpPr>
        <p:grpSpPr>
          <a:xfrm>
            <a:off x="92438" y="4744168"/>
            <a:ext cx="9002702" cy="544594"/>
            <a:chOff x="86177" y="4290647"/>
            <a:chExt cx="9002702" cy="544594"/>
          </a:xfrm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D538B2FA-2A81-BD4F-8C51-0612EA3475B4}"/>
                </a:ext>
              </a:extLst>
            </p:cNvPr>
            <p:cNvGrpSpPr/>
            <p:nvPr/>
          </p:nvGrpSpPr>
          <p:grpSpPr>
            <a:xfrm>
              <a:off x="86177" y="4290647"/>
              <a:ext cx="9002702" cy="544594"/>
              <a:chOff x="90505" y="4881090"/>
              <a:chExt cx="9002702" cy="924788"/>
            </a:xfrm>
          </p:grpSpPr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8C171827-2B81-564F-8ABA-02DD18BA8CFA}"/>
                  </a:ext>
                </a:extLst>
              </p:cNvPr>
              <p:cNvSpPr/>
              <p:nvPr/>
            </p:nvSpPr>
            <p:spPr>
              <a:xfrm>
                <a:off x="90505" y="4881090"/>
                <a:ext cx="9002702" cy="924788"/>
              </a:xfrm>
              <a:prstGeom prst="rect">
                <a:avLst/>
              </a:prstGeom>
              <a:solidFill>
                <a:srgbClr val="F7F0C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2000" dirty="0">
                  <a:solidFill>
                    <a:schemeClr val="tx1"/>
                  </a:solidFill>
                  <a:latin typeface="ヒラギノ角ゴ ProN W3"/>
                  <a:ea typeface="ヒラギノ角ゴ ProN W3"/>
                  <a:cs typeface="ヒラギノ角ゴ ProN W3"/>
                </a:endParaRPr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A642F99E-7562-124A-9BBF-FC2239890669}"/>
                  </a:ext>
                </a:extLst>
              </p:cNvPr>
              <p:cNvSpPr txBox="1"/>
              <p:nvPr/>
            </p:nvSpPr>
            <p:spPr>
              <a:xfrm>
                <a:off x="192922" y="4917291"/>
                <a:ext cx="697627" cy="6794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 dirty="0">
                    <a:latin typeface="ヒラギノ角ゴ ProN W3"/>
                    <a:ea typeface="ヒラギノ角ゴ ProN W3"/>
                    <a:cs typeface="ヒラギノ角ゴ ProN W3"/>
                  </a:rPr>
                  <a:t>目的</a:t>
                </a:r>
              </a:p>
            </p:txBody>
          </p:sp>
        </p:grp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49AEB57C-FF5A-BC41-B7B8-C4821277FBBA}"/>
                </a:ext>
              </a:extLst>
            </p:cNvPr>
            <p:cNvSpPr txBox="1"/>
            <p:nvPr/>
          </p:nvSpPr>
          <p:spPr>
            <a:xfrm>
              <a:off x="1035702" y="4311965"/>
              <a:ext cx="79197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処理速度と生産性</a:t>
              </a:r>
              <a:r>
                <a:rPr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の観点から開発手法の提案を行う</a:t>
              </a:r>
              <a:endParaRPr kumimoji="1" lang="ja-JP" altLang="en-US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58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462141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03199" y="12826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2.</a:t>
            </a:r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 提案手法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02FE6BC-27CB-8A44-B8D1-3D0C493DFDB7}"/>
              </a:ext>
            </a:extLst>
          </p:cNvPr>
          <p:cNvSpPr/>
          <p:nvPr/>
        </p:nvSpPr>
        <p:spPr>
          <a:xfrm>
            <a:off x="96036" y="603292"/>
            <a:ext cx="8995507" cy="5446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3D66F17-D5D1-1E45-A902-D67B0EFB2DC0}"/>
              </a:ext>
            </a:extLst>
          </p:cNvPr>
          <p:cNvSpPr txBox="1"/>
          <p:nvPr/>
        </p:nvSpPr>
        <p:spPr>
          <a:xfrm>
            <a:off x="224987" y="694665"/>
            <a:ext cx="238398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ヒラギノ角ゴ ProN W3"/>
                <a:ea typeface="ヒラギノ角ゴ ProN W3"/>
                <a:cs typeface="ヒラギノ角ゴ ProN W3"/>
              </a:rPr>
              <a:t>OffscreenCanvas</a:t>
            </a:r>
            <a:endParaRPr lang="en-US" altLang="ja-JP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212619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3538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3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.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開発したシミュレータ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407B8BC3-69C2-CA44-9213-EAA6015E1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3368" y="-53078"/>
            <a:ext cx="4038509" cy="5714999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D00BAB4-9790-7544-A4AD-5DC1D5126D88}"/>
              </a:ext>
            </a:extLst>
          </p:cNvPr>
          <p:cNvSpPr/>
          <p:nvPr/>
        </p:nvSpPr>
        <p:spPr>
          <a:xfrm>
            <a:off x="5725751" y="785166"/>
            <a:ext cx="3324463" cy="4724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0F15B7C8-E3C8-974F-8891-9A4EB7C0E528}"/>
              </a:ext>
            </a:extLst>
          </p:cNvPr>
          <p:cNvGrpSpPr/>
          <p:nvPr/>
        </p:nvGrpSpPr>
        <p:grpSpPr>
          <a:xfrm>
            <a:off x="5710122" y="4625673"/>
            <a:ext cx="3233578" cy="814087"/>
            <a:chOff x="5734730" y="4375554"/>
            <a:chExt cx="3233578" cy="814087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ABFB2540-584B-F349-922A-206EB831DC5E}"/>
                </a:ext>
              </a:extLst>
            </p:cNvPr>
            <p:cNvSpPr txBox="1"/>
            <p:nvPr/>
          </p:nvSpPr>
          <p:spPr>
            <a:xfrm>
              <a:off x="5734730" y="4375554"/>
              <a:ext cx="867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手法</a:t>
              </a:r>
              <a:r>
                <a:rPr kumimoji="1" lang="en-US" altLang="ja-JP" sz="2000" dirty="0">
                  <a:latin typeface="ヒラギノ角ゴ ProN W3"/>
                  <a:ea typeface="ヒラギノ角ゴ ProN W3"/>
                  <a:cs typeface="ヒラギノ角ゴ ProN W3"/>
                </a:rPr>
                <a:t>4</a:t>
              </a:r>
              <a:endParaRPr kumimoji="1" lang="ja-JP" altLang="en-US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B44D7233-8EA9-CE4C-B375-07F4BE6CC0F7}"/>
                </a:ext>
              </a:extLst>
            </p:cNvPr>
            <p:cNvSpPr txBox="1"/>
            <p:nvPr/>
          </p:nvSpPr>
          <p:spPr>
            <a:xfrm>
              <a:off x="5734730" y="4789531"/>
              <a:ext cx="32335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手法</a:t>
              </a:r>
              <a:r>
                <a:rPr kumimoji="1" lang="en-US" altLang="ja-JP" sz="2000" dirty="0">
                  <a:latin typeface="ヒラギノ角ゴ ProN W3"/>
                  <a:ea typeface="ヒラギノ角ゴ ProN W3"/>
                  <a:cs typeface="ヒラギノ角ゴ ProN W3"/>
                </a:rPr>
                <a:t>3+OffscreenCanvas</a:t>
              </a:r>
              <a:endParaRPr kumimoji="1" lang="ja-JP" altLang="en-US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87BF37BB-224D-5947-A930-6DA0AE4F432D}"/>
              </a:ext>
            </a:extLst>
          </p:cNvPr>
          <p:cNvGrpSpPr/>
          <p:nvPr/>
        </p:nvGrpSpPr>
        <p:grpSpPr>
          <a:xfrm>
            <a:off x="5710122" y="3360051"/>
            <a:ext cx="3174267" cy="806275"/>
            <a:chOff x="5734730" y="3188094"/>
            <a:chExt cx="3174267" cy="806275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7A421C51-6C24-A04D-A2E1-B5EA18210693}"/>
                </a:ext>
              </a:extLst>
            </p:cNvPr>
            <p:cNvSpPr txBox="1"/>
            <p:nvPr/>
          </p:nvSpPr>
          <p:spPr>
            <a:xfrm>
              <a:off x="5734730" y="3188094"/>
              <a:ext cx="8659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手法</a:t>
              </a:r>
              <a:r>
                <a:rPr kumimoji="1" lang="en-US" altLang="ja-JP" sz="2000" dirty="0">
                  <a:latin typeface="ヒラギノ角ゴ ProN W3"/>
                  <a:ea typeface="ヒラギノ角ゴ ProN W3"/>
                  <a:cs typeface="ヒラギノ角ゴ ProN W3"/>
                </a:rPr>
                <a:t>3</a:t>
              </a:r>
              <a:endParaRPr kumimoji="1" lang="ja-JP" altLang="en-US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AE6F5E75-9072-0A44-901D-5808D8D28A58}"/>
                </a:ext>
              </a:extLst>
            </p:cNvPr>
            <p:cNvSpPr txBox="1"/>
            <p:nvPr/>
          </p:nvSpPr>
          <p:spPr>
            <a:xfrm>
              <a:off x="5734730" y="3594259"/>
              <a:ext cx="31742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手法</a:t>
              </a:r>
              <a:r>
                <a:rPr kumimoji="1" lang="en-US" altLang="ja-JP" sz="2000" dirty="0">
                  <a:latin typeface="ヒラギノ角ゴ ProN W3"/>
                  <a:ea typeface="ヒラギノ角ゴ ProN W3"/>
                  <a:cs typeface="ヒラギノ角ゴ ProN W3"/>
                </a:rPr>
                <a:t>1</a:t>
              </a:r>
              <a:r>
                <a:rPr kumimoji="1"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→マルチスレッド化</a:t>
              </a:r>
              <a:endParaRPr kumimoji="1" lang="ja-JP" altLang="en-US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076F8272-D8B1-CA47-9CDE-F29289B19219}"/>
              </a:ext>
            </a:extLst>
          </p:cNvPr>
          <p:cNvGrpSpPr/>
          <p:nvPr/>
        </p:nvGrpSpPr>
        <p:grpSpPr>
          <a:xfrm>
            <a:off x="5710122" y="2086615"/>
            <a:ext cx="2800767" cy="814090"/>
            <a:chOff x="5734730" y="2000634"/>
            <a:chExt cx="2800767" cy="814090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A1D70722-1150-D54A-B870-1D62B0EB00C0}"/>
                </a:ext>
              </a:extLst>
            </p:cNvPr>
            <p:cNvSpPr txBox="1"/>
            <p:nvPr/>
          </p:nvSpPr>
          <p:spPr>
            <a:xfrm>
              <a:off x="5734730" y="2000634"/>
              <a:ext cx="8659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手法</a:t>
              </a:r>
              <a:r>
                <a:rPr lang="en-US" altLang="ja-JP" sz="2000" dirty="0">
                  <a:latin typeface="ヒラギノ角ゴ ProN W3"/>
                  <a:ea typeface="ヒラギノ角ゴ ProN W3"/>
                  <a:cs typeface="ヒラギノ角ゴ ProN W3"/>
                </a:rPr>
                <a:t>2</a:t>
              </a:r>
              <a:endParaRPr kumimoji="1" lang="ja-JP" altLang="en-US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7B973A88-E308-0A44-B321-81C50F70B64D}"/>
                </a:ext>
              </a:extLst>
            </p:cNvPr>
            <p:cNvSpPr txBox="1"/>
            <p:nvPr/>
          </p:nvSpPr>
          <p:spPr>
            <a:xfrm>
              <a:off x="5734730" y="2414614"/>
              <a:ext cx="28007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>
                  <a:latin typeface="ヒラギノ角ゴ ProN W3"/>
                  <a:ea typeface="ヒラギノ角ゴ ProN W3"/>
                  <a:cs typeface="ヒラギノ角ゴ ProN W3"/>
                </a:rPr>
                <a:t>OpenGL</a:t>
              </a:r>
              <a:r>
                <a:rPr kumimoji="1"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で</a:t>
              </a:r>
              <a:r>
                <a:rPr kumimoji="1" lang="en-US" altLang="ja-JP" sz="2000" dirty="0">
                  <a:latin typeface="ヒラギノ角ゴ ProN W3"/>
                  <a:ea typeface="ヒラギノ角ゴ ProN W3"/>
                  <a:cs typeface="ヒラギノ角ゴ ProN W3"/>
                </a:rPr>
                <a:t>GPU</a:t>
              </a:r>
              <a:r>
                <a:rPr kumimoji="1"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へ移植</a:t>
              </a:r>
              <a:endParaRPr kumimoji="1" lang="ja-JP" altLang="en-US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394E4DD-8983-C142-84BF-3FF7F4301E83}"/>
              </a:ext>
            </a:extLst>
          </p:cNvPr>
          <p:cNvGrpSpPr/>
          <p:nvPr/>
        </p:nvGrpSpPr>
        <p:grpSpPr>
          <a:xfrm>
            <a:off x="5710122" y="813174"/>
            <a:ext cx="2789546" cy="814095"/>
            <a:chOff x="5734730" y="813174"/>
            <a:chExt cx="2789546" cy="814095"/>
          </a:xfrm>
        </p:grpSpPr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7A2252B-3DAE-534E-94C2-602A8C233944}"/>
                </a:ext>
              </a:extLst>
            </p:cNvPr>
            <p:cNvSpPr txBox="1"/>
            <p:nvPr/>
          </p:nvSpPr>
          <p:spPr>
            <a:xfrm>
              <a:off x="5734730" y="813174"/>
              <a:ext cx="8659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手法</a:t>
              </a:r>
              <a:r>
                <a:rPr kumimoji="1" lang="en-US" altLang="ja-JP" sz="2000" dirty="0">
                  <a:latin typeface="ヒラギノ角ゴ ProN W3"/>
                  <a:ea typeface="ヒラギノ角ゴ ProN W3"/>
                  <a:cs typeface="ヒラギノ角ゴ ProN W3"/>
                </a:rPr>
                <a:t>1</a:t>
              </a:r>
              <a:endParaRPr kumimoji="1" lang="ja-JP" altLang="en-US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56234F66-C38B-A244-92E0-96AAF8A1A1C3}"/>
                </a:ext>
              </a:extLst>
            </p:cNvPr>
            <p:cNvSpPr txBox="1"/>
            <p:nvPr/>
          </p:nvSpPr>
          <p:spPr>
            <a:xfrm>
              <a:off x="5734730" y="1227159"/>
              <a:ext cx="27895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latin typeface="ヒラギノ角ゴ ProN W3"/>
                  <a:ea typeface="ヒラギノ角ゴ ProN W3"/>
                  <a:cs typeface="ヒラギノ角ゴ ProN W3"/>
                </a:rPr>
                <a:t>JavaScript</a:t>
              </a:r>
              <a:r>
                <a:rPr lang="ja-JP" altLang="en-US" sz="2000">
                  <a:latin typeface="ヒラギノ角ゴ ProN W3"/>
                  <a:ea typeface="ヒラギノ角ゴ ProN W3"/>
                  <a:cs typeface="ヒラギノ角ゴ ProN W3"/>
                </a:rPr>
                <a:t>のみで開発</a:t>
              </a:r>
              <a:endParaRPr kumimoji="1" lang="ja-JP" altLang="en-US" sz="2000" dirty="0">
                <a:latin typeface="ヒラギノ角ゴ ProN W3"/>
                <a:ea typeface="ヒラギノ角ゴ ProN W3"/>
                <a:cs typeface="ヒラギノ角ゴ ProN W3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556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4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.</a:t>
            </a:r>
            <a:r>
              <a:rPr lang="ja-JP" altLang="en-US" sz="240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計測方法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D0FB781-5140-ED47-B338-F8F91219FA25}"/>
              </a:ext>
            </a:extLst>
          </p:cNvPr>
          <p:cNvSpPr/>
          <p:nvPr/>
        </p:nvSpPr>
        <p:spPr>
          <a:xfrm>
            <a:off x="314959" y="785168"/>
            <a:ext cx="8514081" cy="23644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D093FC0-8645-43D6-8AED-743BF7884A0F}"/>
              </a:ext>
            </a:extLst>
          </p:cNvPr>
          <p:cNvSpPr txBox="1"/>
          <p:nvPr/>
        </p:nvSpPr>
        <p:spPr>
          <a:xfrm>
            <a:off x="336407" y="83029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ヒラギノ角ゴ ProN W3"/>
                <a:ea typeface="ヒラギノ角ゴ ProN W3"/>
                <a:cs typeface="ヒラギノ角ゴ ProN W3"/>
              </a:rPr>
              <a:t>計測方法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B9ABFE6-9DA0-4618-A6C8-948117490C24}"/>
              </a:ext>
            </a:extLst>
          </p:cNvPr>
          <p:cNvSpPr txBox="1"/>
          <p:nvPr/>
        </p:nvSpPr>
        <p:spPr>
          <a:xfrm>
            <a:off x="336407" y="1433756"/>
            <a:ext cx="8613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処理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1,000</a:t>
            </a:r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回ごとに費やした時間</a:t>
            </a:r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を計測，</a:t>
            </a:r>
            <a:r>
              <a:rPr kumimoji="1" lang="en-US" altLang="ja-JP" sz="2400" dirty="0">
                <a:latin typeface="ヒラギノ角ゴ ProN W3"/>
                <a:ea typeface="ヒラギノ角ゴ ProN W3"/>
                <a:cs typeface="ヒラギノ角ゴ ProN W3"/>
              </a:rPr>
              <a:t>10,000</a:t>
            </a:r>
            <a:r>
              <a:rPr kumimoji="1" lang="ja-JP" altLang="en-US" sz="2400" dirty="0">
                <a:latin typeface="ヒラギノ角ゴ ProN W3"/>
                <a:ea typeface="ヒラギノ角ゴ ProN W3"/>
                <a:cs typeface="ヒラギノ角ゴ ProN W3"/>
              </a:rPr>
              <a:t>回</a:t>
            </a:r>
            <a:r>
              <a:rPr kumimoji="1" lang="ja-JP" altLang="en-US" sz="2400">
                <a:latin typeface="ヒラギノ角ゴ ProN W3"/>
                <a:ea typeface="ヒラギノ角ゴ ProN W3"/>
                <a:cs typeface="ヒラギノ角ゴ ProN W3"/>
              </a:rPr>
              <a:t>まで行う</a:t>
            </a:r>
            <a:endParaRPr kumimoji="1" lang="ja-JP" altLang="en-US" sz="24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A569EFD-06BF-47CE-9949-B92E6C6D57AC}"/>
                  </a:ext>
                </a:extLst>
              </p:cNvPr>
              <p:cNvSpPr txBox="1"/>
              <p:nvPr/>
            </p:nvSpPr>
            <p:spPr>
              <a:xfrm>
                <a:off x="336407" y="2151209"/>
                <a:ext cx="8492633" cy="8404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0" smtClean="0">
                          <a:latin typeface="Cambria Math" panose="02040503050406030204" pitchFamily="18" charset="0"/>
                          <a:ea typeface="ヒラギノ角ゴ ProN W3"/>
                          <a:cs typeface="ヒラギノ角ゴ ProN W3"/>
                        </a:rPr>
                        <m:t>時間比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  <a:ea typeface="ヒラギノ角ゴ ProN W3"/>
                          <a:cs typeface="ヒラギノ角ゴ ProN W3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</m:ctrlPr>
                        </m:fPr>
                        <m:num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各種法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が</m:t>
                          </m:r>
                          <m:r>
                            <a:rPr lang="en-US" altLang="ja-JP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10,000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回</m:t>
                          </m:r>
                          <m:r>
                            <a:rPr lang="ja-JP" altLang="en-US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処理を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行うのに</m:t>
                          </m:r>
                          <m:r>
                            <a:rPr lang="ja-JP" altLang="en-US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有した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時間</m:t>
                          </m:r>
                          <m:r>
                            <a:rPr lang="en-US" altLang="ja-JP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s</m:t>
                          </m:r>
                          <m:r>
                            <a:rPr lang="en-US" altLang="ja-JP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]</m:t>
                          </m:r>
                        </m:num>
                        <m:den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手法</m:t>
                          </m:r>
                          <m:r>
                            <a:rPr lang="en-US" altLang="ja-JP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1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が</m:t>
                          </m:r>
                          <m:r>
                            <a:rPr kumimoji="1" lang="en-US" altLang="ja-JP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10,000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回</m:t>
                          </m:r>
                          <m:r>
                            <a:rPr lang="ja-JP" altLang="en-US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処理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を</m:t>
                          </m:r>
                          <m:r>
                            <a:rPr lang="ja-JP" altLang="en-US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行うのに</m:t>
                          </m:r>
                          <m:r>
                            <a:rPr lang="ja-JP" altLang="en-US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有した</m:t>
                          </m:r>
                          <m:r>
                            <a:rPr lang="ja-JP" altLang="en-US" sz="2400" b="0" i="0" smtClean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時間</m:t>
                          </m:r>
                          <m:r>
                            <a:rPr lang="en-US" altLang="ja-JP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ja-JP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s</m:t>
                          </m:r>
                          <m:r>
                            <a:rPr lang="en-US" altLang="ja-JP" sz="2400" b="0" i="0">
                              <a:latin typeface="Cambria Math" panose="02040503050406030204" pitchFamily="18" charset="0"/>
                              <a:ea typeface="ヒラギノ角ゴ ProN W3"/>
                              <a:cs typeface="ヒラギノ角ゴ ProN W3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  <a:cs typeface="ヒラギノ角ゴ ProN W3"/>
                </a:endParaRP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A569EFD-06BF-47CE-9949-B92E6C6D5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07" y="2151209"/>
                <a:ext cx="8492633" cy="840486"/>
              </a:xfrm>
              <a:prstGeom prst="rect">
                <a:avLst/>
              </a:prstGeom>
              <a:blipFill>
                <a:blip r:embed="rId2"/>
                <a:stretch>
                  <a:fillRect t="-2941" b="-1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3D312A73-C6F8-F542-B850-6F5070FFA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385889"/>
              </p:ext>
            </p:extLst>
          </p:nvPr>
        </p:nvGraphicFramePr>
        <p:xfrm>
          <a:off x="1113062" y="3387083"/>
          <a:ext cx="6917877" cy="2249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4592">
                  <a:extLst>
                    <a:ext uri="{9D8B030D-6E8A-4147-A177-3AD203B41FA5}">
                      <a16:colId xmlns:a16="http://schemas.microsoft.com/office/drawing/2014/main" val="3086932006"/>
                    </a:ext>
                  </a:extLst>
                </a:gridCol>
                <a:gridCol w="4733285">
                  <a:extLst>
                    <a:ext uri="{9D8B030D-6E8A-4147-A177-3AD203B41FA5}">
                      <a16:colId xmlns:a16="http://schemas.microsoft.com/office/drawing/2014/main" val="1341285856"/>
                    </a:ext>
                  </a:extLst>
                </a:gridCol>
              </a:tblGrid>
              <a:tr h="359788"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OS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macOS High Sierra(10.13.6)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678990"/>
                  </a:ext>
                </a:extLst>
              </a:tr>
              <a:tr h="35978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メモリ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32GB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824857"/>
                  </a:ext>
                </a:extLst>
              </a:tr>
              <a:tr h="359788"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CPU</a:t>
                      </a:r>
                      <a:endParaRPr lang="en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Intel Core i5 3.2GHz(4</a:t>
                      </a:r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コア</a:t>
                      </a:r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613867"/>
                  </a:ext>
                </a:extLst>
              </a:tr>
              <a:tr h="359788"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GPU</a:t>
                      </a:r>
                      <a:endParaRPr lang="en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NVIDIA GeForce GT 775M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800370"/>
                  </a:ext>
                </a:extLst>
              </a:tr>
              <a:tr h="70867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ブラウザ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Google Chrome 71.0.3578.98(64</a:t>
                      </a:r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ビット</a:t>
                      </a:r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)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10903" marR="10903" marT="10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932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22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5.</a:t>
            </a:r>
            <a:r>
              <a:rPr lang="ja-JP" altLang="en-US" sz="240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演算時間と時間比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D43BB651-9A34-814D-9B71-0CD51772D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765279"/>
              </p:ext>
            </p:extLst>
          </p:nvPr>
        </p:nvGraphicFramePr>
        <p:xfrm>
          <a:off x="4684556" y="1765545"/>
          <a:ext cx="4234473" cy="187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1491">
                  <a:extLst>
                    <a:ext uri="{9D8B030D-6E8A-4147-A177-3AD203B41FA5}">
                      <a16:colId xmlns:a16="http://schemas.microsoft.com/office/drawing/2014/main" val="3206985715"/>
                    </a:ext>
                  </a:extLst>
                </a:gridCol>
                <a:gridCol w="1728828">
                  <a:extLst>
                    <a:ext uri="{9D8B030D-6E8A-4147-A177-3AD203B41FA5}">
                      <a16:colId xmlns:a16="http://schemas.microsoft.com/office/drawing/2014/main" val="1176269295"/>
                    </a:ext>
                  </a:extLst>
                </a:gridCol>
                <a:gridCol w="1094154">
                  <a:extLst>
                    <a:ext uri="{9D8B030D-6E8A-4147-A177-3AD203B41FA5}">
                      <a16:colId xmlns:a16="http://schemas.microsoft.com/office/drawing/2014/main" val="76820107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手法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処理時間</a:t>
                      </a:r>
                      <a:r>
                        <a:rPr lang="en-US" altLang="ja-JP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[</a:t>
                      </a:r>
                      <a:r>
                        <a:rPr lang="en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s]</a:t>
                      </a:r>
                      <a:endParaRPr lang="en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時間比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38634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手法</a:t>
                      </a:r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206.6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17309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手法</a:t>
                      </a:r>
                      <a:r>
                        <a:rPr lang="en-US" altLang="ja-JP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2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128.6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0.62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20386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手法</a:t>
                      </a:r>
                      <a:r>
                        <a:rPr lang="en-US" altLang="ja-JP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3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164.3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0.8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19423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手法</a:t>
                      </a:r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4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  98.0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effectLst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0.47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078970"/>
                  </a:ext>
                </a:extLst>
              </a:tr>
            </a:tbl>
          </a:graphicData>
        </a:graphic>
      </p:graphicFrame>
      <p:pic>
        <p:nvPicPr>
          <p:cNvPr id="10" name="図 9">
            <a:extLst>
              <a:ext uri="{FF2B5EF4-FFF2-40B4-BE49-F238E27FC236}">
                <a16:creationId xmlns:a16="http://schemas.microsoft.com/office/drawing/2014/main" id="{F7814A07-1B71-744E-9E96-54C91FFA1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71" y="785168"/>
            <a:ext cx="4400242" cy="285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1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>
                <a:solidFill>
                  <a:prstClr val="black"/>
                </a:solidFill>
                <a:latin typeface="ヒラギノ角ゴ ProN W3"/>
                <a:ea typeface="ヒラギノ角ゴ ProN W3"/>
                <a:cs typeface="ヒラギノ角ゴ ProN W3"/>
              </a:rPr>
              <a:t>6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.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生産性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212407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29C04C-16D0-B246-A09F-853CDF127DBC}"/>
              </a:ext>
            </a:extLst>
          </p:cNvPr>
          <p:cNvSpPr/>
          <p:nvPr/>
        </p:nvSpPr>
        <p:spPr>
          <a:xfrm>
            <a:off x="109415" y="785166"/>
            <a:ext cx="8875932" cy="48120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20989A2-EF2B-41C5-950B-50A1E8B11746}"/>
              </a:ext>
            </a:extLst>
          </p:cNvPr>
          <p:cNvCxnSpPr/>
          <p:nvPr/>
        </p:nvCxnSpPr>
        <p:spPr>
          <a:xfrm>
            <a:off x="-203982" y="682283"/>
            <a:ext cx="967153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716497-665A-4E83-B191-B77885DB9AC4}"/>
              </a:ext>
            </a:extLst>
          </p:cNvPr>
          <p:cNvSpPr txBox="1"/>
          <p:nvPr/>
        </p:nvSpPr>
        <p:spPr>
          <a:xfrm>
            <a:off x="224970" y="117735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7.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ヒラギノ角ゴ ProN W3"/>
                <a:ea typeface="ヒラギノ角ゴ ProN W3"/>
                <a:cs typeface="ヒラギノ角ゴ ProN W3"/>
              </a:rPr>
              <a:t>結論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A92E69-A16D-6740-AA6F-46E3CAB34248}"/>
              </a:ext>
            </a:extLst>
          </p:cNvPr>
          <p:cNvSpPr txBox="1"/>
          <p:nvPr/>
        </p:nvSpPr>
        <p:spPr>
          <a:xfrm>
            <a:off x="387676" y="1032367"/>
            <a:ext cx="77476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□</a:t>
            </a:r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処理速度は向上したが，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Worker</a:t>
            </a:r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より処理速度が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向上することはなかった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→実装されてから日が浅いので</a:t>
            </a:r>
            <a:r>
              <a:rPr lang="en-US" altLang="ja-JP" sz="2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OffscreenCanvas</a:t>
            </a:r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での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処理が最適化されていないのではないか</a:t>
            </a:r>
            <a:endParaRPr kumimoji="1" lang="ja-JP" altLang="en-US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80E8BF-A2A8-A446-9B3B-72031E759153}"/>
              </a:ext>
            </a:extLst>
          </p:cNvPr>
          <p:cNvSpPr txBox="1"/>
          <p:nvPr/>
        </p:nvSpPr>
        <p:spPr>
          <a:xfrm>
            <a:off x="387676" y="2957233"/>
            <a:ext cx="84882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□</a:t>
            </a:r>
            <a:r>
              <a:rPr kumimoji="1" lang="en-US" altLang="ja-JP" sz="2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workar</a:t>
            </a:r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を定義するメインの記述量が</a:t>
            </a:r>
            <a:r>
              <a:rPr kumimoji="1" lang="en-US" altLang="ja-JP" sz="2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OffscreenCanvas</a:t>
            </a:r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を</a:t>
            </a:r>
            <a:endParaRPr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  <a:p>
            <a:r>
              <a:rPr kumimoji="1"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適用した方が同期処理が必要ないため記述量が少なかった</a:t>
            </a:r>
            <a:endParaRPr kumimoji="1"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  <a:p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→生産性：</a:t>
            </a:r>
            <a:r>
              <a:rPr lang="en-US" altLang="ja-JP" sz="24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OffscreenCanvas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 </a:t>
            </a:r>
            <a:r>
              <a:rPr lang="ja-JP" altLang="en-US" sz="240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＞</a:t>
            </a:r>
            <a:r>
              <a:rPr lang="en-US" altLang="ja-JP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ヒラギノ角ゴ ProN W3"/>
              </a:rPr>
              <a:t> Worker</a:t>
            </a:r>
          </a:p>
          <a:p>
            <a:endParaRPr kumimoji="1" lang="en-US" altLang="ja-JP" sz="2400" dirty="0">
              <a:latin typeface="Hiragino Kaku Gothic Pro W3" panose="020B0300000000000000" pitchFamily="34" charset="-128"/>
              <a:ea typeface="Hiragino Kaku Gothic Pro W3" panose="020B0300000000000000" pitchFamily="34" charset="-128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835634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470402"/>
      </p:ext>
    </p:extLst>
  </p:cSld>
  <p:clrMapOvr>
    <a:masterClrMapping/>
  </p:clrMapOvr>
</p:sld>
</file>

<file path=ppt/theme/theme1.xml><?xml version="1.0" encoding="utf-8"?>
<a:theme xmlns:a="http://schemas.openxmlformats.org/drawingml/2006/main" name="テンプレート4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/>
            </a:solidFill>
            <a:latin typeface="ヒラギノ角ゴ ProN W3"/>
            <a:ea typeface="ヒラギノ角ゴ ProN W3"/>
            <a:cs typeface="ヒラギノ角ゴ ProN W3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ヒラギノ角ゴ ProN W3"/>
            <a:ea typeface="ヒラギノ角ゴ ProN W3"/>
            <a:cs typeface="ヒラギノ角ゴ ProN W3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テンプレート16-10</Template>
  <TotalTime>11494</TotalTime>
  <Words>362</Words>
  <Application>Microsoft Macintosh PowerPoint</Application>
  <PresentationFormat>画面に合わせる (16:10)</PresentationFormat>
  <Paragraphs>86</Paragraphs>
  <Slides>15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2" baseType="lpstr">
      <vt:lpstr>Hiragino Kaku Gothic Pro W3</vt:lpstr>
      <vt:lpstr>ヒラギノ角ゴ ProN W3</vt:lpstr>
      <vt:lpstr>游ゴシック</vt:lpstr>
      <vt:lpstr>Arial</vt:lpstr>
      <vt:lpstr>Calibri</vt:lpstr>
      <vt:lpstr>Cambria Math</vt:lpstr>
      <vt:lpstr>テンプレート4-3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千葉工業大学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岡本 悠佑</dc:creator>
  <cp:lastModifiedBy>Microsoft Office User</cp:lastModifiedBy>
  <cp:revision>445</cp:revision>
  <cp:lastPrinted>2018-12-25T09:16:11Z</cp:lastPrinted>
  <dcterms:created xsi:type="dcterms:W3CDTF">2018-09-25T03:09:41Z</dcterms:created>
  <dcterms:modified xsi:type="dcterms:W3CDTF">2019-01-28T09:26:50Z</dcterms:modified>
</cp:coreProperties>
</file>