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1" r:id="rId3"/>
    <p:sldId id="292" r:id="rId4"/>
    <p:sldId id="294" r:id="rId5"/>
    <p:sldId id="295" r:id="rId6"/>
    <p:sldId id="277" r:id="rId7"/>
    <p:sldId id="296" r:id="rId8"/>
    <p:sldId id="298" r:id="rId9"/>
    <p:sldId id="299" r:id="rId10"/>
    <p:sldId id="297" r:id="rId11"/>
  </p:sldIdLst>
  <p:sldSz cx="9144000" cy="5715000" type="screen16x1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F0C7"/>
    <a:srgbClr val="F7EDB4"/>
    <a:srgbClr val="F7E47B"/>
    <a:srgbClr val="DDCD6E"/>
    <a:srgbClr val="FFD579"/>
    <a:srgbClr val="F2DBD1"/>
    <a:srgbClr val="E8D1C4"/>
    <a:srgbClr val="DEC2AB"/>
    <a:srgbClr val="CDB39E"/>
    <a:srgbClr val="FFF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8" autoAdjust="0"/>
    <p:restoredTop sz="95567"/>
  </p:normalViewPr>
  <p:slideViewPr>
    <p:cSldViewPr snapToGrid="0" snapToObjects="1">
      <p:cViewPr varScale="1">
        <p:scale>
          <a:sx n="163" d="100"/>
          <a:sy n="163" d="100"/>
        </p:scale>
        <p:origin x="1880" y="1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B01EABF-A0F5-2941-A811-5E2C32CF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5AB5404-34BC-A740-8639-531DF42429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1EEF4-F406-5245-BD70-0B04FD11DD31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2371616-5854-0B45-8FA5-1D8B001A53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AC4A42-E0FE-6048-B6C6-351106EA26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9BA4E-D557-084F-929C-9E10C0D47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544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F4DA1-D7BA-914A-B8F3-2ACC14DE8512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3"/>
            <a:ext cx="5486400" cy="36004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4686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5010" y="8684686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2CCAF-5AEF-9449-99A7-ED4E1DBA0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209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852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00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背景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は一般的な話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543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04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45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7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10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58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72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6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5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6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6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32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46BF-520C-8945-8905-F8B705749369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7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0C5602-6F7B-44BA-8A0C-C52AC7A8C89E}"/>
              </a:ext>
            </a:extLst>
          </p:cNvPr>
          <p:cNvSpPr txBox="1"/>
          <p:nvPr/>
        </p:nvSpPr>
        <p:spPr>
          <a:xfrm>
            <a:off x="933023" y="2134225"/>
            <a:ext cx="727795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 err="1">
                <a:latin typeface="ヒラギノ角ゴ ProN W3"/>
                <a:ea typeface="ヒラギノ角ゴ ProN W3"/>
                <a:cs typeface="ヒラギノ角ゴ ProN W3"/>
              </a:rPr>
              <a:t>OffscreenCanvas</a:t>
            </a:r>
            <a:r>
              <a:rPr lang="ja-JP" altLang="en-US" sz="4400">
                <a:latin typeface="ヒラギノ角ゴ ProN W3"/>
                <a:ea typeface="ヒラギノ角ゴ ProN W3"/>
                <a:cs typeface="ヒラギノ角ゴ ProN W3"/>
              </a:rPr>
              <a:t>を用いた</a:t>
            </a:r>
            <a:endParaRPr lang="en-US" altLang="ja-JP" sz="44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 sz="4400">
                <a:latin typeface="ヒラギノ角ゴ ProN W3"/>
                <a:ea typeface="ヒラギノ角ゴ ProN W3"/>
                <a:cs typeface="ヒラギノ角ゴ ProN W3"/>
              </a:rPr>
              <a:t>シミュレータ教材の開発</a:t>
            </a:r>
            <a:endParaRPr kumimoji="1" lang="ja-JP" altLang="en-US" sz="4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CDBA68B-7CCE-B74E-8833-0D41A407C28D}"/>
              </a:ext>
            </a:extLst>
          </p:cNvPr>
          <p:cNvSpPr txBox="1"/>
          <p:nvPr/>
        </p:nvSpPr>
        <p:spPr>
          <a:xfrm>
            <a:off x="7445828" y="4630058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1</a:t>
            </a:r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月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22</a:t>
            </a:r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日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6D8F3E3-729A-D847-A217-A995FAAB33C1}"/>
              </a:ext>
            </a:extLst>
          </p:cNvPr>
          <p:cNvSpPr txBox="1"/>
          <p:nvPr/>
        </p:nvSpPr>
        <p:spPr>
          <a:xfrm>
            <a:off x="7445828" y="509618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岡本悠祐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2289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29C04C-16D0-B246-A09F-853CDF127DBC}"/>
              </a:ext>
            </a:extLst>
          </p:cNvPr>
          <p:cNvSpPr/>
          <p:nvPr/>
        </p:nvSpPr>
        <p:spPr>
          <a:xfrm>
            <a:off x="109415" y="785166"/>
            <a:ext cx="8875932" cy="48120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8.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結論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A92E69-A16D-6740-AA6F-46E3CAB34248}"/>
              </a:ext>
            </a:extLst>
          </p:cNvPr>
          <p:cNvSpPr txBox="1"/>
          <p:nvPr/>
        </p:nvSpPr>
        <p:spPr>
          <a:xfrm>
            <a:off x="387676" y="1032367"/>
            <a:ext cx="77476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□</a:t>
            </a:r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処理速度は向上したが，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Worker</a:t>
            </a:r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より処理速度が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向上することはなかった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→実装されてから日が浅いので</a:t>
            </a:r>
            <a:r>
              <a:rPr lang="en-US" altLang="ja-JP" sz="2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OffscreenCanvas</a:t>
            </a:r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での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処理が最適化されていないのではないか</a:t>
            </a:r>
            <a:endParaRPr kumimoji="1" lang="ja-JP" altLang="en-US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80E8BF-A2A8-A446-9B3B-72031E759153}"/>
              </a:ext>
            </a:extLst>
          </p:cNvPr>
          <p:cNvSpPr txBox="1"/>
          <p:nvPr/>
        </p:nvSpPr>
        <p:spPr>
          <a:xfrm>
            <a:off x="387676" y="2957233"/>
            <a:ext cx="84882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□</a:t>
            </a:r>
            <a:r>
              <a:rPr kumimoji="1" lang="en-US" altLang="ja-JP" sz="2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workar</a:t>
            </a: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を定義するメインの記述量が</a:t>
            </a:r>
            <a:r>
              <a:rPr kumimoji="1" lang="en-US" altLang="ja-JP" sz="2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OffscreenCanvas</a:t>
            </a:r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を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適用した方が同期処理が必要ないため記述量が少なかった</a:t>
            </a:r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→生産性：</a:t>
            </a:r>
            <a:r>
              <a:rPr lang="en-US" altLang="ja-JP" sz="2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OffscreenCanvas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 </a:t>
            </a:r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＞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 Worker</a:t>
            </a:r>
          </a:p>
          <a:p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83563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462141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03199" y="12826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1.</a:t>
            </a:r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背景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DD429F46-F169-3445-A445-34C0BBFAE40F}"/>
              </a:ext>
            </a:extLst>
          </p:cNvPr>
          <p:cNvGrpSpPr/>
          <p:nvPr/>
        </p:nvGrpSpPr>
        <p:grpSpPr>
          <a:xfrm>
            <a:off x="74244" y="656137"/>
            <a:ext cx="8995507" cy="2631345"/>
            <a:chOff x="56506" y="516704"/>
            <a:chExt cx="8995507" cy="2631345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020B41CB-6B0A-B645-8D6C-DDF4ABA27502}"/>
                </a:ext>
              </a:extLst>
            </p:cNvPr>
            <p:cNvSpPr/>
            <p:nvPr/>
          </p:nvSpPr>
          <p:spPr>
            <a:xfrm>
              <a:off x="56506" y="516704"/>
              <a:ext cx="8995507" cy="26313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D6997CBD-E577-6240-B2E4-942A17C2DC95}"/>
                </a:ext>
              </a:extLst>
            </p:cNvPr>
            <p:cNvSpPr txBox="1"/>
            <p:nvPr/>
          </p:nvSpPr>
          <p:spPr>
            <a:xfrm>
              <a:off x="203197" y="588054"/>
              <a:ext cx="492955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ヒラギノ角ゴ ProN W3"/>
                  <a:ea typeface="ヒラギノ角ゴ ProN W3"/>
                  <a:cs typeface="ヒラギノ角ゴ ProN W3"/>
                </a:rPr>
                <a:t>GPU(Graphics Processing Unit)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15A1215C-BCCF-2743-8901-6CADCA791DE6}"/>
                </a:ext>
              </a:extLst>
            </p:cNvPr>
            <p:cNvSpPr txBox="1"/>
            <p:nvPr/>
          </p:nvSpPr>
          <p:spPr>
            <a:xfrm>
              <a:off x="203197" y="1251022"/>
              <a:ext cx="326243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画像処理の用途</a:t>
              </a:r>
              <a:endParaRPr lang="en-US" altLang="ja-JP" sz="2400" dirty="0">
                <a:latin typeface="ヒラギノ角ゴ ProN W3"/>
                <a:ea typeface="ヒラギノ角ゴ ProN W3"/>
                <a:cs typeface="ヒラギノ角ゴ ProN W3"/>
              </a:endParaRPr>
            </a:p>
            <a:p>
              <a:r>
                <a:rPr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→大量の計算に優れる</a:t>
              </a:r>
              <a:endParaRPr lang="en-US" altLang="ja-JP" sz="2400" dirty="0">
                <a:latin typeface="ヒラギノ角ゴ ProN W3"/>
                <a:ea typeface="ヒラギノ角ゴ ProN W3"/>
                <a:cs typeface="ヒラギノ角ゴ ProN W3"/>
              </a:endParaRPr>
            </a:p>
            <a:p>
              <a:r>
                <a:rPr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　→</a:t>
              </a:r>
              <a:r>
                <a:rPr lang="en-US" altLang="ja-JP" sz="2400" dirty="0">
                  <a:latin typeface="ヒラギノ角ゴ ProN W3"/>
                  <a:ea typeface="ヒラギノ角ゴ ProN W3"/>
                  <a:cs typeface="ヒラギノ角ゴ ProN W3"/>
                </a:rPr>
                <a:t>GPGPU</a:t>
              </a:r>
              <a:r>
                <a:rPr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の登場</a:t>
              </a:r>
              <a:endParaRPr lang="en-US" altLang="ja-JP" sz="24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5F89E6E5-D1A3-DA4D-B293-06948EA8A9A2}"/>
                </a:ext>
              </a:extLst>
            </p:cNvPr>
            <p:cNvSpPr txBox="1"/>
            <p:nvPr/>
          </p:nvSpPr>
          <p:spPr>
            <a:xfrm>
              <a:off x="4644006" y="1251022"/>
              <a:ext cx="35702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プログラムが複雑</a:t>
              </a:r>
              <a:endParaRPr lang="en-US" altLang="ja-JP" sz="2400" dirty="0">
                <a:latin typeface="ヒラギノ角ゴ ProN W3"/>
                <a:ea typeface="ヒラギノ角ゴ ProN W3"/>
                <a:cs typeface="ヒラギノ角ゴ ProN W3"/>
              </a:endParaRPr>
            </a:p>
            <a:p>
              <a:r>
                <a:rPr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→生産性・移植性が低い</a:t>
              </a:r>
              <a:endParaRPr lang="en-US" altLang="ja-JP" sz="24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30" name="三角形 29">
              <a:extLst>
                <a:ext uri="{FF2B5EF4-FFF2-40B4-BE49-F238E27FC236}">
                  <a16:creationId xmlns:a16="http://schemas.microsoft.com/office/drawing/2014/main" id="{DF09C78B-C194-C649-8EAB-20A685E7AD29}"/>
                </a:ext>
              </a:extLst>
            </p:cNvPr>
            <p:cNvSpPr/>
            <p:nvPr/>
          </p:nvSpPr>
          <p:spPr>
            <a:xfrm rot="10800000">
              <a:off x="5787038" y="2153370"/>
              <a:ext cx="1287427" cy="46166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186AC32C-06EE-CC41-BF15-FFCD75C380EF}"/>
                </a:ext>
              </a:extLst>
            </p:cNvPr>
            <p:cNvSpPr txBox="1"/>
            <p:nvPr/>
          </p:nvSpPr>
          <p:spPr>
            <a:xfrm>
              <a:off x="4631787" y="2686384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生産性が求められる</a:t>
              </a:r>
              <a:endParaRPr lang="en-US" altLang="ja-JP" sz="24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EEA6C6BE-73D7-1743-B801-091448342827}"/>
              </a:ext>
            </a:extLst>
          </p:cNvPr>
          <p:cNvGrpSpPr/>
          <p:nvPr/>
        </p:nvGrpSpPr>
        <p:grpSpPr>
          <a:xfrm>
            <a:off x="74244" y="3409083"/>
            <a:ext cx="8995507" cy="2247642"/>
            <a:chOff x="74246" y="3219399"/>
            <a:chExt cx="8995507" cy="2247642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7DC7DAD1-B15B-2249-9B07-74BFE577AA27}"/>
                </a:ext>
              </a:extLst>
            </p:cNvPr>
            <p:cNvSpPr/>
            <p:nvPr/>
          </p:nvSpPr>
          <p:spPr>
            <a:xfrm>
              <a:off x="74246" y="3219399"/>
              <a:ext cx="8995507" cy="22285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96EAB02F-5E67-4246-B363-198984434059}"/>
                </a:ext>
              </a:extLst>
            </p:cNvPr>
            <p:cNvSpPr txBox="1"/>
            <p:nvPr/>
          </p:nvSpPr>
          <p:spPr>
            <a:xfrm>
              <a:off x="203197" y="3310772"/>
              <a:ext cx="264687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シミュレータ教材</a:t>
              </a:r>
              <a:endParaRPr lang="en-US" altLang="ja-JP" sz="24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85554F88-BDD2-7848-B462-150955172CE6}"/>
                </a:ext>
              </a:extLst>
            </p:cNvPr>
            <p:cNvSpPr txBox="1"/>
            <p:nvPr/>
          </p:nvSpPr>
          <p:spPr>
            <a:xfrm>
              <a:off x="203197" y="3796220"/>
              <a:ext cx="60083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不可視現象を可視化する</a:t>
              </a:r>
              <a:r>
                <a:rPr lang="en-US" altLang="ja-JP" sz="2400" dirty="0">
                  <a:latin typeface="ヒラギノ角ゴ ProN W3"/>
                  <a:ea typeface="ヒラギノ角ゴ ProN W3"/>
                  <a:cs typeface="ヒラギノ角ゴ ProN W3"/>
                </a:rPr>
                <a:t>e-Learning</a:t>
              </a:r>
              <a:r>
                <a:rPr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の</a:t>
              </a:r>
              <a:r>
                <a:rPr lang="en-US" altLang="ja-JP" sz="2400" dirty="0">
                  <a:latin typeface="ヒラギノ角ゴ ProN W3"/>
                  <a:ea typeface="ヒラギノ角ゴ ProN W3"/>
                  <a:cs typeface="ヒラギノ角ゴ ProN W3"/>
                </a:rPr>
                <a:t>1</a:t>
              </a:r>
              <a:r>
                <a:rPr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つ</a:t>
              </a:r>
              <a:endParaRPr lang="en-US" altLang="ja-JP" sz="2400" dirty="0">
                <a:latin typeface="ヒラギノ角ゴ ProN W3"/>
                <a:ea typeface="ヒラギノ角ゴ ProN W3"/>
                <a:cs typeface="ヒラギノ角ゴ ProN W3"/>
              </a:endParaRPr>
            </a:p>
            <a:p>
              <a:r>
                <a:rPr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→想像が難しい分野の理解促進</a:t>
              </a:r>
              <a:endParaRPr lang="en-US" altLang="ja-JP" sz="24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0C163514-5C2E-4D46-90F1-AC88266AA63A}"/>
                </a:ext>
              </a:extLst>
            </p:cNvPr>
            <p:cNvSpPr txBox="1"/>
            <p:nvPr/>
          </p:nvSpPr>
          <p:spPr>
            <a:xfrm>
              <a:off x="203197" y="4636044"/>
              <a:ext cx="826861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ヒラギノ角ゴ ProN W3"/>
                  <a:ea typeface="ヒラギノ角ゴ ProN W3"/>
                  <a:cs typeface="ヒラギノ角ゴ ProN W3"/>
                </a:rPr>
                <a:t>e-Learning</a:t>
              </a:r>
              <a:r>
                <a:rPr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の普及により多様な分野のシミュレータ教材が</a:t>
              </a:r>
              <a:endParaRPr lang="en-US" altLang="ja-JP" sz="2400" dirty="0">
                <a:latin typeface="ヒラギノ角ゴ ProN W3"/>
                <a:ea typeface="ヒラギノ角ゴ ProN W3"/>
                <a:cs typeface="ヒラギノ角ゴ ProN W3"/>
              </a:endParaRPr>
            </a:p>
            <a:p>
              <a:r>
                <a:rPr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求められる</a:t>
              </a:r>
              <a:endParaRPr lang="en-US" altLang="ja-JP" sz="24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58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20B41CB-6B0A-B645-8D6C-DDF4ABA27502}"/>
              </a:ext>
            </a:extLst>
          </p:cNvPr>
          <p:cNvSpPr/>
          <p:nvPr/>
        </p:nvSpPr>
        <p:spPr>
          <a:xfrm>
            <a:off x="74246" y="595239"/>
            <a:ext cx="8995507" cy="48130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462141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03199" y="12826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2.</a:t>
            </a:r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背景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340F51B-D2DD-3D41-8C50-F346C1161105}"/>
              </a:ext>
            </a:extLst>
          </p:cNvPr>
          <p:cNvSpPr txBox="1"/>
          <p:nvPr/>
        </p:nvSpPr>
        <p:spPr>
          <a:xfrm>
            <a:off x="167721" y="666406"/>
            <a:ext cx="357020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近年のシミュレータ教材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E24CC3B-10BD-AF44-8479-D5E0BB587398}"/>
              </a:ext>
            </a:extLst>
          </p:cNvPr>
          <p:cNvGrpSpPr/>
          <p:nvPr/>
        </p:nvGrpSpPr>
        <p:grpSpPr>
          <a:xfrm>
            <a:off x="242394" y="1285309"/>
            <a:ext cx="3961671" cy="3961407"/>
            <a:chOff x="108746" y="1676067"/>
            <a:chExt cx="3537987" cy="3961407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9327D208-E5DF-A24C-956A-7D9001F9128C}"/>
                </a:ext>
              </a:extLst>
            </p:cNvPr>
            <p:cNvSpPr txBox="1"/>
            <p:nvPr/>
          </p:nvSpPr>
          <p:spPr>
            <a:xfrm>
              <a:off x="115726" y="1720585"/>
              <a:ext cx="24368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ヒラギノ角ゴ ProN W3"/>
                  <a:ea typeface="ヒラギノ角ゴ ProN W3"/>
                  <a:cs typeface="ヒラギノ角ゴ ProN W3"/>
                </a:rPr>
                <a:t>e-Learning</a:t>
              </a:r>
              <a:r>
                <a:rPr kumimoji="1"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が普及</a:t>
              </a:r>
              <a:endParaRPr lang="en-US" altLang="ja-JP" sz="24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D974CA95-0300-BE4C-8E2B-4952EC2FFC39}"/>
                </a:ext>
              </a:extLst>
            </p:cNvPr>
            <p:cNvSpPr txBox="1"/>
            <p:nvPr/>
          </p:nvSpPr>
          <p:spPr>
            <a:xfrm>
              <a:off x="108746" y="4067814"/>
              <a:ext cx="353798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制作者は</a:t>
              </a:r>
              <a:r>
                <a:rPr lang="en-US" altLang="ja-JP" sz="2400" dirty="0">
                  <a:latin typeface="ヒラギノ角ゴ ProN W3"/>
                  <a:ea typeface="ヒラギノ角ゴ ProN W3"/>
                  <a:cs typeface="ヒラギノ角ゴ ProN W3"/>
                </a:rPr>
                <a:t>OS</a:t>
              </a:r>
              <a:r>
                <a:rPr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や端末に合う</a:t>
              </a:r>
              <a:endParaRPr lang="en-US" altLang="ja-JP" sz="2400" dirty="0">
                <a:latin typeface="ヒラギノ角ゴ ProN W3"/>
                <a:ea typeface="ヒラギノ角ゴ ProN W3"/>
                <a:cs typeface="ヒラギノ角ゴ ProN W3"/>
              </a:endParaRPr>
            </a:p>
            <a:p>
              <a:r>
                <a:rPr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アプリケーションの開発が必要→アプリケーションを</a:t>
              </a:r>
              <a:endParaRPr lang="en-US" altLang="ja-JP" sz="2400" dirty="0">
                <a:latin typeface="ヒラギノ角ゴ ProN W3"/>
                <a:ea typeface="ヒラギノ角ゴ ProN W3"/>
                <a:cs typeface="ヒラギノ角ゴ ProN W3"/>
              </a:endParaRPr>
            </a:p>
            <a:p>
              <a:r>
                <a:rPr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再利用できない</a:t>
              </a:r>
              <a:endParaRPr lang="en-US" altLang="ja-JP" sz="24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10" name="三角形 9">
              <a:extLst>
                <a:ext uri="{FF2B5EF4-FFF2-40B4-BE49-F238E27FC236}">
                  <a16:creationId xmlns:a16="http://schemas.microsoft.com/office/drawing/2014/main" id="{030DC30C-9915-2440-AE4A-60AE1C4B7607}"/>
                </a:ext>
              </a:extLst>
            </p:cNvPr>
            <p:cNvSpPr/>
            <p:nvPr/>
          </p:nvSpPr>
          <p:spPr>
            <a:xfrm rot="10800000">
              <a:off x="1104770" y="2220100"/>
              <a:ext cx="1508370" cy="216120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4034B354-EF00-5843-B0C7-B7078FCA8642}"/>
                </a:ext>
              </a:extLst>
            </p:cNvPr>
            <p:cNvSpPr txBox="1"/>
            <p:nvPr/>
          </p:nvSpPr>
          <p:spPr>
            <a:xfrm>
              <a:off x="108747" y="2544405"/>
              <a:ext cx="26386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塾などが提供する</a:t>
              </a:r>
              <a:endParaRPr kumimoji="1" lang="en-US" altLang="ja-JP" sz="2400" dirty="0">
                <a:latin typeface="ヒラギノ角ゴ ProN W3"/>
                <a:ea typeface="ヒラギノ角ゴ ProN W3"/>
                <a:cs typeface="ヒラギノ角ゴ ProN W3"/>
              </a:endParaRPr>
            </a:p>
            <a:p>
              <a:r>
                <a:rPr kumimoji="1"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アプリケーションや</a:t>
              </a:r>
              <a:endParaRPr kumimoji="1" lang="en-US" altLang="ja-JP" sz="2400" dirty="0">
                <a:latin typeface="ヒラギノ角ゴ ProN W3"/>
                <a:ea typeface="ヒラギノ角ゴ ProN W3"/>
                <a:cs typeface="ヒラギノ角ゴ ProN W3"/>
              </a:endParaRPr>
            </a:p>
            <a:p>
              <a:r>
                <a:rPr kumimoji="1"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端末を利用して受講</a:t>
              </a:r>
              <a:endParaRPr kumimoji="1" lang="ja-JP" altLang="en-US" sz="24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51203389-DE3B-0D45-98A7-D03D9929BA3B}"/>
                </a:ext>
              </a:extLst>
            </p:cNvPr>
            <p:cNvSpPr/>
            <p:nvPr/>
          </p:nvSpPr>
          <p:spPr>
            <a:xfrm>
              <a:off x="112926" y="1676067"/>
              <a:ext cx="3531133" cy="3961407"/>
            </a:xfrm>
            <a:prstGeom prst="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F6AF8D9-D2F6-244E-A924-F6395303E91E}"/>
              </a:ext>
            </a:extLst>
          </p:cNvPr>
          <p:cNvGrpSpPr/>
          <p:nvPr/>
        </p:nvGrpSpPr>
        <p:grpSpPr>
          <a:xfrm>
            <a:off x="4435424" y="1285309"/>
            <a:ext cx="4505258" cy="3961407"/>
            <a:chOff x="3831721" y="1676067"/>
            <a:chExt cx="4505258" cy="3961407"/>
          </a:xfrm>
        </p:grpSpPr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42709D18-BBD0-2A4D-A8A2-674810C8CC78}"/>
                </a:ext>
              </a:extLst>
            </p:cNvPr>
            <p:cNvSpPr txBox="1"/>
            <p:nvPr/>
          </p:nvSpPr>
          <p:spPr>
            <a:xfrm>
              <a:off x="3831721" y="1741500"/>
              <a:ext cx="449353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本研究室では</a:t>
              </a:r>
              <a:r>
                <a:rPr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ブラウザ</a:t>
              </a:r>
              <a:r>
                <a:rPr kumimoji="1"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を用いて</a:t>
              </a:r>
              <a:endParaRPr kumimoji="1" lang="en-US" altLang="ja-JP" sz="2400" dirty="0">
                <a:latin typeface="ヒラギノ角ゴ ProN W3"/>
                <a:ea typeface="ヒラギノ角ゴ ProN W3"/>
                <a:cs typeface="ヒラギノ角ゴ ProN W3"/>
              </a:endParaRPr>
            </a:p>
            <a:p>
              <a:r>
                <a:rPr kumimoji="1" lang="en-US" altLang="ja-JP" sz="2400" dirty="0">
                  <a:latin typeface="ヒラギノ角ゴ ProN W3"/>
                  <a:ea typeface="ヒラギノ角ゴ ProN W3"/>
                  <a:cs typeface="ヒラギノ角ゴ ProN W3"/>
                </a:rPr>
                <a:t>OS</a:t>
              </a:r>
              <a:r>
                <a:rPr kumimoji="1"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に</a:t>
              </a:r>
              <a:r>
                <a:rPr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依存しない</a:t>
              </a:r>
              <a:endParaRPr lang="en-US" altLang="ja-JP" sz="2400" dirty="0">
                <a:latin typeface="ヒラギノ角ゴ ProN W3"/>
                <a:ea typeface="ヒラギノ角ゴ ProN W3"/>
                <a:cs typeface="ヒラギノ角ゴ ProN W3"/>
              </a:endParaRPr>
            </a:p>
            <a:p>
              <a:r>
                <a:rPr kumimoji="1"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音響シミュレータ教材を開発</a:t>
              </a:r>
              <a:endParaRPr kumimoji="1" lang="ja-JP" altLang="en-US" sz="24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33" name="三角形 32">
              <a:extLst>
                <a:ext uri="{FF2B5EF4-FFF2-40B4-BE49-F238E27FC236}">
                  <a16:creationId xmlns:a16="http://schemas.microsoft.com/office/drawing/2014/main" id="{CE4DFEA0-0D38-424F-ADF3-F7A899F88482}"/>
                </a:ext>
              </a:extLst>
            </p:cNvPr>
            <p:cNvSpPr/>
            <p:nvPr/>
          </p:nvSpPr>
          <p:spPr>
            <a:xfrm rot="10800000">
              <a:off x="5400550" y="3083532"/>
              <a:ext cx="1508370" cy="216120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4DA06060-1274-4C43-BFF3-F6774E0E128D}"/>
                </a:ext>
              </a:extLst>
            </p:cNvPr>
            <p:cNvSpPr txBox="1"/>
            <p:nvPr/>
          </p:nvSpPr>
          <p:spPr>
            <a:xfrm>
              <a:off x="3839762" y="3441355"/>
              <a:ext cx="402706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一部のシミュレータ</a:t>
              </a:r>
              <a:endParaRPr kumimoji="1" lang="en-US" altLang="ja-JP" sz="2400" dirty="0">
                <a:latin typeface="ヒラギノ角ゴ ProN W3"/>
                <a:ea typeface="ヒラギノ角ゴ ProN W3"/>
                <a:cs typeface="ヒラギノ角ゴ ProN W3"/>
              </a:endParaRPr>
            </a:p>
            <a:p>
              <a:r>
                <a:rPr lang="en-US" altLang="ja-JP" sz="2400" dirty="0">
                  <a:latin typeface="ヒラギノ角ゴ ProN W3"/>
                  <a:ea typeface="ヒラギノ角ゴ ProN W3"/>
                  <a:cs typeface="ヒラギノ角ゴ ProN W3"/>
                </a:rPr>
                <a:t>(</a:t>
              </a:r>
              <a:r>
                <a:rPr kumimoji="1"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音場の可視化</a:t>
              </a:r>
              <a:r>
                <a:rPr kumimoji="1" lang="en-US" altLang="ja-JP" sz="2400" dirty="0">
                  <a:latin typeface="ヒラギノ角ゴ ProN W3"/>
                  <a:ea typeface="ヒラギノ角ゴ ProN W3"/>
                  <a:cs typeface="ヒラギノ角ゴ ProN W3"/>
                </a:rPr>
                <a:t>)</a:t>
              </a:r>
              <a:r>
                <a:rPr kumimoji="1"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に</a:t>
              </a:r>
              <a:r>
                <a:rPr kumimoji="1" lang="en-US" altLang="ja-JP" sz="2400" dirty="0">
                  <a:latin typeface="ヒラギノ角ゴ ProN W3"/>
                  <a:ea typeface="ヒラギノ角ゴ ProN W3"/>
                  <a:cs typeface="ヒラギノ角ゴ ProN W3"/>
                </a:rPr>
                <a:t>FDTD</a:t>
              </a:r>
              <a:r>
                <a:rPr kumimoji="1"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法が</a:t>
              </a:r>
              <a:endParaRPr lang="en-US" altLang="ja-JP" sz="2400" dirty="0">
                <a:latin typeface="ヒラギノ角ゴ ProN W3"/>
                <a:ea typeface="ヒラギノ角ゴ ProN W3"/>
                <a:cs typeface="ヒラギノ角ゴ ProN W3"/>
              </a:endParaRPr>
            </a:p>
            <a:p>
              <a:r>
                <a:rPr kumimoji="1"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用いられる→処理が遅い</a:t>
              </a:r>
              <a:endParaRPr kumimoji="1" lang="ja-JP" altLang="en-US" sz="24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62C72C4D-121A-6E4E-8ABE-48F788701AB3}"/>
                </a:ext>
              </a:extLst>
            </p:cNvPr>
            <p:cNvSpPr/>
            <p:nvPr/>
          </p:nvSpPr>
          <p:spPr>
            <a:xfrm>
              <a:off x="3843441" y="1676067"/>
              <a:ext cx="4493538" cy="3961407"/>
            </a:xfrm>
            <a:prstGeom prst="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19" name="三角形 18">
              <a:extLst>
                <a:ext uri="{FF2B5EF4-FFF2-40B4-BE49-F238E27FC236}">
                  <a16:creationId xmlns:a16="http://schemas.microsoft.com/office/drawing/2014/main" id="{C544517E-3BAC-DE4D-AB40-C221F55E9A65}"/>
                </a:ext>
              </a:extLst>
            </p:cNvPr>
            <p:cNvSpPr/>
            <p:nvPr/>
          </p:nvSpPr>
          <p:spPr>
            <a:xfrm rot="10800000">
              <a:off x="5400550" y="4783387"/>
              <a:ext cx="1508370" cy="216120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98D43D77-5FBC-9F49-A117-39675E281357}"/>
                </a:ext>
              </a:extLst>
            </p:cNvPr>
            <p:cNvSpPr txBox="1"/>
            <p:nvPr/>
          </p:nvSpPr>
          <p:spPr>
            <a:xfrm>
              <a:off x="3856930" y="5141210"/>
              <a:ext cx="30123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ヒラギノ角ゴ ProN W3"/>
                  <a:ea typeface="ヒラギノ角ゴ ProN W3"/>
                  <a:cs typeface="ヒラギノ角ゴ ProN W3"/>
                </a:rPr>
                <a:t>GPU</a:t>
              </a:r>
              <a:r>
                <a:rPr kumimoji="1"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を利用して改善</a:t>
              </a:r>
              <a:endParaRPr kumimoji="1" lang="ja-JP" altLang="en-US" sz="24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300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462141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03199" y="12826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3.</a:t>
            </a:r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 問題点と目的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EAABAF0-1B79-9740-93BD-D80BEDE827CD}"/>
              </a:ext>
            </a:extLst>
          </p:cNvPr>
          <p:cNvGrpSpPr/>
          <p:nvPr/>
        </p:nvGrpSpPr>
        <p:grpSpPr>
          <a:xfrm>
            <a:off x="86177" y="4063996"/>
            <a:ext cx="9002702" cy="1268538"/>
            <a:chOff x="86177" y="4290646"/>
            <a:chExt cx="9002702" cy="1268538"/>
          </a:xfrm>
        </p:grpSpPr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F005178D-3352-1F46-B2C5-CBCF1B5CB0CC}"/>
                </a:ext>
              </a:extLst>
            </p:cNvPr>
            <p:cNvGrpSpPr/>
            <p:nvPr/>
          </p:nvGrpSpPr>
          <p:grpSpPr>
            <a:xfrm>
              <a:off x="86177" y="4290646"/>
              <a:ext cx="9002702" cy="1268538"/>
              <a:chOff x="90505" y="4881090"/>
              <a:chExt cx="9002702" cy="2154135"/>
            </a:xfrm>
          </p:grpSpPr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EC51B104-BA15-364C-AF22-16A9F735C6D5}"/>
                  </a:ext>
                </a:extLst>
              </p:cNvPr>
              <p:cNvSpPr/>
              <p:nvPr/>
            </p:nvSpPr>
            <p:spPr>
              <a:xfrm>
                <a:off x="90505" y="4881090"/>
                <a:ext cx="9002702" cy="2154135"/>
              </a:xfrm>
              <a:prstGeom prst="rect">
                <a:avLst/>
              </a:prstGeom>
              <a:solidFill>
                <a:srgbClr val="F7F0C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400" dirty="0">
                  <a:solidFill>
                    <a:schemeClr val="tx1"/>
                  </a:solidFill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8BDC3264-711C-7D4D-B52B-83D9E44AD81D}"/>
                  </a:ext>
                </a:extLst>
              </p:cNvPr>
              <p:cNvSpPr txBox="1"/>
              <p:nvPr/>
            </p:nvSpPr>
            <p:spPr>
              <a:xfrm>
                <a:off x="192922" y="5019918"/>
                <a:ext cx="800219" cy="7839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>
                    <a:latin typeface="ヒラギノ角ゴ ProN W3"/>
                    <a:ea typeface="ヒラギノ角ゴ ProN W3"/>
                    <a:cs typeface="ヒラギノ角ゴ ProN W3"/>
                  </a:rPr>
                  <a:t>目的</a:t>
                </a:r>
              </a:p>
            </p:txBody>
          </p:sp>
        </p:grp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759681E1-89D9-0E4B-A277-6CF02D412498}"/>
                </a:ext>
              </a:extLst>
            </p:cNvPr>
            <p:cNvSpPr txBox="1"/>
            <p:nvPr/>
          </p:nvSpPr>
          <p:spPr>
            <a:xfrm>
              <a:off x="1035702" y="4311965"/>
              <a:ext cx="79197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latin typeface="ヒラギノ角ゴ ProN W3"/>
                  <a:ea typeface="ヒラギノ角ゴ ProN W3"/>
                  <a:cs typeface="ヒラギノ角ゴ ProN W3"/>
                </a:rPr>
                <a:t>FTDT</a:t>
              </a:r>
              <a:r>
                <a:rPr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法で制作されたシミュレータ教材に</a:t>
              </a:r>
              <a:endParaRPr lang="en-US" altLang="ja-JP" sz="2400" dirty="0">
                <a:latin typeface="ヒラギノ角ゴ ProN W3"/>
                <a:ea typeface="ヒラギノ角ゴ ProN W3"/>
                <a:cs typeface="ヒラギノ角ゴ ProN W3"/>
              </a:endParaRPr>
            </a:p>
            <a:p>
              <a:r>
                <a:rPr lang="en-US" altLang="ja-JP" sz="2400" dirty="0" err="1">
                  <a:latin typeface="ヒラギノ角ゴ ProN W3"/>
                  <a:ea typeface="ヒラギノ角ゴ ProN W3"/>
                  <a:cs typeface="ヒラギノ角ゴ ProN W3"/>
                </a:rPr>
                <a:t>OffscreenCanvas</a:t>
              </a:r>
              <a:r>
                <a:rPr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を利用し，</a:t>
              </a:r>
              <a:r>
                <a:rPr kumimoji="1"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処理速度と生産性</a:t>
              </a:r>
              <a:r>
                <a:rPr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の</a:t>
              </a:r>
              <a:r>
                <a:rPr kumimoji="1"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検証を行う</a:t>
              </a:r>
              <a:endParaRPr kumimoji="1" lang="ja-JP" altLang="en-US" sz="24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A873A9CB-ACC2-444D-86DF-59D9419BF4F4}"/>
              </a:ext>
            </a:extLst>
          </p:cNvPr>
          <p:cNvGrpSpPr/>
          <p:nvPr/>
        </p:nvGrpSpPr>
        <p:grpSpPr>
          <a:xfrm>
            <a:off x="89774" y="591950"/>
            <a:ext cx="9054226" cy="1093566"/>
            <a:chOff x="89774" y="1511440"/>
            <a:chExt cx="9054226" cy="1093566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7E89519C-B5B5-8441-90D1-7625AF71CB2B}"/>
                </a:ext>
              </a:extLst>
            </p:cNvPr>
            <p:cNvSpPr/>
            <p:nvPr/>
          </p:nvSpPr>
          <p:spPr>
            <a:xfrm>
              <a:off x="89774" y="1528490"/>
              <a:ext cx="8995507" cy="10765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15108C48-0911-B041-B19C-586A3C5B1E39}"/>
                </a:ext>
              </a:extLst>
            </p:cNvPr>
            <p:cNvSpPr txBox="1"/>
            <p:nvPr/>
          </p:nvSpPr>
          <p:spPr>
            <a:xfrm>
              <a:off x="167720" y="1596708"/>
              <a:ext cx="11079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問題点</a:t>
              </a:r>
              <a:endParaRPr kumimoji="1" lang="ja-JP" altLang="en-US" sz="24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5718216E-FDF2-6844-B827-878D0AA1B604}"/>
                </a:ext>
              </a:extLst>
            </p:cNvPr>
            <p:cNvSpPr txBox="1"/>
            <p:nvPr/>
          </p:nvSpPr>
          <p:spPr>
            <a:xfrm>
              <a:off x="1275716" y="1511440"/>
              <a:ext cx="7868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本研究室で</a:t>
              </a:r>
              <a:r>
                <a:rPr kumimoji="1" lang="en-US" altLang="ja-JP" sz="2400" dirty="0">
                  <a:latin typeface="ヒラギノ角ゴ ProN W3"/>
                  <a:ea typeface="ヒラギノ角ゴ ProN W3"/>
                  <a:cs typeface="ヒラギノ角ゴ ProN W3"/>
                </a:rPr>
                <a:t>GPU</a:t>
              </a:r>
              <a:r>
                <a:rPr kumimoji="1"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を利用した音響シミュレータ教材の開発</a:t>
              </a:r>
              <a:endParaRPr kumimoji="1" lang="en-US" altLang="ja-JP" sz="24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E92E8307-E06A-A44E-A5E7-52C42E3A1505}"/>
                </a:ext>
              </a:extLst>
            </p:cNvPr>
            <p:cNvSpPr txBox="1"/>
            <p:nvPr/>
          </p:nvSpPr>
          <p:spPr>
            <a:xfrm>
              <a:off x="1275716" y="2097035"/>
              <a:ext cx="695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dirty="0">
                  <a:latin typeface="ヒラギノ角ゴ ProN W3"/>
                  <a:ea typeface="ヒラギノ角ゴ ProN W3"/>
                  <a:cs typeface="ヒラギノ角ゴ ProN W3"/>
                </a:rPr>
                <a:t>プログラムの記述内容が複雑，大幅な変更が必要</a:t>
              </a:r>
              <a:endParaRPr lang="en-US" altLang="ja-JP" sz="24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EA3CF3BD-E654-744A-932B-692C052B37C8}"/>
              </a:ext>
            </a:extLst>
          </p:cNvPr>
          <p:cNvGrpSpPr/>
          <p:nvPr/>
        </p:nvGrpSpPr>
        <p:grpSpPr>
          <a:xfrm>
            <a:off x="62316" y="2038411"/>
            <a:ext cx="9143244" cy="1672690"/>
            <a:chOff x="62316" y="2955998"/>
            <a:chExt cx="9143244" cy="1672690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CA87C02C-9C61-AF41-8B77-0F0D87BFE922}"/>
                </a:ext>
              </a:extLst>
            </p:cNvPr>
            <p:cNvSpPr/>
            <p:nvPr/>
          </p:nvSpPr>
          <p:spPr>
            <a:xfrm>
              <a:off x="62316" y="2955998"/>
              <a:ext cx="8995507" cy="163215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5F2180E2-D93E-8C48-A75F-00A2541A7B49}"/>
                </a:ext>
              </a:extLst>
            </p:cNvPr>
            <p:cNvSpPr txBox="1"/>
            <p:nvPr/>
          </p:nvSpPr>
          <p:spPr>
            <a:xfrm>
              <a:off x="133067" y="3035229"/>
              <a:ext cx="141577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提案手法</a:t>
              </a:r>
              <a:endParaRPr kumimoji="1" lang="ja-JP" altLang="en-US" sz="24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F4A153BF-1A6F-A640-BDBF-F8CFBA2D4801}"/>
                </a:ext>
              </a:extLst>
            </p:cNvPr>
            <p:cNvSpPr txBox="1"/>
            <p:nvPr/>
          </p:nvSpPr>
          <p:spPr>
            <a:xfrm>
              <a:off x="1587769" y="3373574"/>
              <a:ext cx="7617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①</a:t>
              </a:r>
              <a:r>
                <a:rPr lang="en-US" altLang="ja-JP" sz="2400" dirty="0">
                  <a:latin typeface="ヒラギノ角ゴ ProN W3"/>
                  <a:ea typeface="ヒラギノ角ゴ ProN W3"/>
                  <a:cs typeface="ヒラギノ角ゴ ProN W3"/>
                </a:rPr>
                <a:t>JavaScript</a:t>
              </a:r>
              <a:r>
                <a:rPr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でマルチスレッドプログラミングが可能</a:t>
              </a:r>
              <a:endParaRPr kumimoji="1" lang="ja-JP" altLang="en-US" sz="24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D762CA70-06DF-F14B-BBE9-D84BF487D507}"/>
                </a:ext>
              </a:extLst>
            </p:cNvPr>
            <p:cNvSpPr txBox="1"/>
            <p:nvPr/>
          </p:nvSpPr>
          <p:spPr>
            <a:xfrm>
              <a:off x="1587769" y="3770298"/>
              <a:ext cx="54168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②複数のスレッドで計算と描画を行う</a:t>
              </a:r>
              <a:endParaRPr kumimoji="1" lang="ja-JP" altLang="en-US" sz="24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4215B844-BA77-964B-8739-E0215F2990DC}"/>
                </a:ext>
              </a:extLst>
            </p:cNvPr>
            <p:cNvSpPr txBox="1"/>
            <p:nvPr/>
          </p:nvSpPr>
          <p:spPr>
            <a:xfrm>
              <a:off x="1548839" y="4167023"/>
              <a:ext cx="7571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>
                  <a:latin typeface="ヒラギノ角ゴ ProN W3"/>
                  <a:ea typeface="ヒラギノ角ゴ ProN W3"/>
                  <a:cs typeface="ヒラギノ角ゴ ProN W3"/>
                </a:rPr>
                <a:t>→従来のプログラムの多くを利用し，処理速度を向上</a:t>
              </a:r>
              <a:endParaRPr kumimoji="1" lang="ja-JP" altLang="en-US" sz="24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CEA47BBB-3DC0-BD45-AA0F-50A5678ED1B1}"/>
                </a:ext>
              </a:extLst>
            </p:cNvPr>
            <p:cNvSpPr txBox="1"/>
            <p:nvPr/>
          </p:nvSpPr>
          <p:spPr>
            <a:xfrm>
              <a:off x="1587769" y="2976850"/>
              <a:ext cx="28969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err="1">
                  <a:latin typeface="ヒラギノ角ゴ ProN W3"/>
                  <a:ea typeface="ヒラギノ角ゴ ProN W3"/>
                  <a:cs typeface="ヒラギノ角ゴ ProN W3"/>
                </a:rPr>
                <a:t>OffscreenCanvas</a:t>
              </a:r>
              <a:r>
                <a:rPr lang="en-US" altLang="ja-JP" sz="2400" dirty="0">
                  <a:latin typeface="ヒラギノ角ゴ ProN W3"/>
                  <a:ea typeface="ヒラギノ角ゴ ProN W3"/>
                  <a:cs typeface="ヒラギノ角ゴ ProN W3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026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E895F8-AC7B-9A45-A58D-943AA4CE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849A39-CF92-BC4C-BABF-3DFC9B361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25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4.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開発したシミュレータ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4CE965A-CC64-FD45-BC9F-0391F95FD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486" y="1547004"/>
            <a:ext cx="2824678" cy="319692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56110DE-B69C-2244-A547-F5BB26242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88" y="1547004"/>
            <a:ext cx="2976152" cy="319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6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5.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検証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D0FB781-5140-ED47-B338-F8F91219FA25}"/>
              </a:ext>
            </a:extLst>
          </p:cNvPr>
          <p:cNvSpPr/>
          <p:nvPr/>
        </p:nvSpPr>
        <p:spPr>
          <a:xfrm>
            <a:off x="314959" y="785168"/>
            <a:ext cx="8514081" cy="25224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D093FC0-8645-43D6-8AED-743BF7884A0F}"/>
              </a:ext>
            </a:extLst>
          </p:cNvPr>
          <p:cNvSpPr txBox="1"/>
          <p:nvPr/>
        </p:nvSpPr>
        <p:spPr>
          <a:xfrm>
            <a:off x="336407" y="83029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計測方法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B9ABFE6-9DA0-4618-A6C8-948117490C24}"/>
              </a:ext>
            </a:extLst>
          </p:cNvPr>
          <p:cNvSpPr txBox="1"/>
          <p:nvPr/>
        </p:nvSpPr>
        <p:spPr>
          <a:xfrm>
            <a:off x="336407" y="1433756"/>
            <a:ext cx="8613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処理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1,000</a:t>
            </a:r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回ごとに費やした時間</a:t>
            </a:r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を計測，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10,000</a:t>
            </a:r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回</a:t>
            </a:r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まで行う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A569EFD-06BF-47CE-9949-B92E6C6D57AC}"/>
                  </a:ext>
                </a:extLst>
              </p:cNvPr>
              <p:cNvSpPr txBox="1"/>
              <p:nvPr/>
            </p:nvSpPr>
            <p:spPr>
              <a:xfrm>
                <a:off x="764213" y="2151209"/>
                <a:ext cx="7735147" cy="8309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0" smtClean="0">
                          <a:latin typeface="Cambria Math" panose="02040503050406030204" pitchFamily="18" charset="0"/>
                          <a:ea typeface="ヒラギノ角ゴ ProN W3"/>
                          <a:cs typeface="ヒラギノ角ゴ ProN W3"/>
                        </a:rPr>
                        <m:t>効率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  <a:ea typeface="ヒラギノ角ゴ ProN W3"/>
                          <a:cs typeface="ヒラギノ角ゴ ProN W3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</m:ctrlPr>
                        </m:fPr>
                        <m:num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対象が</m:t>
                          </m:r>
                          <m:r>
                            <a:rPr lang="en-US" altLang="ja-JP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10,000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回</m:t>
                          </m:r>
                          <m:r>
                            <a:rPr lang="ja-JP" altLang="en-US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処理を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行うのに</m:t>
                          </m:r>
                          <m:r>
                            <a:rPr lang="ja-JP" altLang="en-US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有した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時間</m:t>
                          </m:r>
                          <m:r>
                            <a:rPr lang="en-US" altLang="ja-JP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ms</m:t>
                          </m:r>
                          <m:r>
                            <a:rPr lang="en-US" altLang="ja-JP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]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CPU</m:t>
                          </m:r>
                          <m: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10,000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回</m:t>
                          </m:r>
                          <m:r>
                            <a:rPr lang="ja-JP" altLang="en-US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処理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を</m:t>
                          </m:r>
                          <m:r>
                            <a:rPr lang="ja-JP" altLang="en-US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行うのに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有した</m:t>
                          </m:r>
                          <m:r>
                            <a:rPr lang="ja-JP" altLang="en-US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時間</m:t>
                          </m:r>
                          <m:r>
                            <a:rPr lang="en-US" altLang="ja-JP" sz="240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ms</m:t>
                          </m:r>
                          <m:r>
                            <a:rPr lang="en-US" altLang="ja-JP" sz="240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cs typeface="ヒラギノ角ゴ ProN W3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A569EFD-06BF-47CE-9949-B92E6C6D5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3" y="2151209"/>
                <a:ext cx="7735147" cy="830933"/>
              </a:xfrm>
              <a:prstGeom prst="rect">
                <a:avLst/>
              </a:prstGeom>
              <a:blipFill>
                <a:blip r:embed="rId2"/>
                <a:stretch>
                  <a:fillRect t="-2985" b="-134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473DED58-D523-44CD-97B3-4EC1818B0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098281"/>
              </p:ext>
            </p:extLst>
          </p:nvPr>
        </p:nvGraphicFramePr>
        <p:xfrm>
          <a:off x="2254599" y="3563432"/>
          <a:ext cx="5581810" cy="171102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17322">
                  <a:extLst>
                    <a:ext uri="{9D8B030D-6E8A-4147-A177-3AD203B41FA5}">
                      <a16:colId xmlns:a16="http://schemas.microsoft.com/office/drawing/2014/main" val="375973441"/>
                    </a:ext>
                  </a:extLst>
                </a:gridCol>
                <a:gridCol w="2764488">
                  <a:extLst>
                    <a:ext uri="{9D8B030D-6E8A-4147-A177-3AD203B41FA5}">
                      <a16:colId xmlns:a16="http://schemas.microsoft.com/office/drawing/2014/main" val="323054306"/>
                    </a:ext>
                  </a:extLst>
                </a:gridCol>
              </a:tblGrid>
              <a:tr h="62691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 err="1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OffscreenCanvas</a:t>
                      </a:r>
                      <a:endParaRPr kumimoji="1" lang="ja-JP" altLang="en-US" sz="2400" b="0" i="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b="0" i="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 :  0.807898</a:t>
                      </a:r>
                      <a:endParaRPr kumimoji="1" lang="ja-JP" altLang="en-US" sz="2400" b="0" i="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88089"/>
                  </a:ext>
                </a:extLst>
              </a:tr>
              <a:tr h="4113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 err="1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WebWorker</a:t>
                      </a:r>
                      <a:endParaRPr kumimoji="1" lang="ja-JP" altLang="en-US" sz="2400" b="0" i="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 :  0.795557</a:t>
                      </a:r>
                      <a:endParaRPr kumimoji="1" lang="ja-JP" altLang="en-US" sz="2400" b="0" i="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865460"/>
                  </a:ext>
                </a:extLst>
              </a:tr>
              <a:tr h="62691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GPU</a:t>
                      </a:r>
                      <a:endParaRPr kumimoji="1" lang="ja-JP" altLang="en-US" sz="2400" b="0" i="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0" i="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 :  0.810988</a:t>
                      </a:r>
                      <a:endParaRPr kumimoji="1" lang="ja-JP" altLang="en-US" sz="2400" b="0" i="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47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91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6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.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生産性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D093FC0-8645-43D6-8AED-743BF7884A0F}"/>
              </a:ext>
            </a:extLst>
          </p:cNvPr>
          <p:cNvSpPr txBox="1"/>
          <p:nvPr/>
        </p:nvSpPr>
        <p:spPr>
          <a:xfrm>
            <a:off x="656981" y="2395835"/>
            <a:ext cx="794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Worker</a:t>
            </a:r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と</a:t>
            </a:r>
            <a:r>
              <a:rPr lang="en-US" altLang="ja-JP" sz="2400" dirty="0" err="1">
                <a:latin typeface="ヒラギノ角ゴ ProN W3"/>
                <a:ea typeface="ヒラギノ角ゴ ProN W3"/>
                <a:cs typeface="ヒラギノ角ゴ ProN W3"/>
              </a:rPr>
              <a:t>OffscreenCanvas</a:t>
            </a:r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のフローチャート作ります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948015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4153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7.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開発したシミュレータ教材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B6EFEBE-B08D-9F42-9714-DF2D3B239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70" y="820616"/>
            <a:ext cx="3569391" cy="4870937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698A6CA-8017-1546-B5C7-96943C58B432}"/>
              </a:ext>
            </a:extLst>
          </p:cNvPr>
          <p:cNvSpPr/>
          <p:nvPr/>
        </p:nvSpPr>
        <p:spPr>
          <a:xfrm>
            <a:off x="3868615" y="785167"/>
            <a:ext cx="5116732" cy="3955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B3B40C-EEF4-EB49-BA82-5468C184D9FD}"/>
              </a:ext>
            </a:extLst>
          </p:cNvPr>
          <p:cNvSpPr txBox="1"/>
          <p:nvPr/>
        </p:nvSpPr>
        <p:spPr>
          <a:xfrm>
            <a:off x="3925379" y="97454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数値をリアルタイムで変更</a:t>
            </a:r>
            <a:endParaRPr kumimoji="1"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332220A-54F7-2E49-AE0F-B98EA4F5128F}"/>
              </a:ext>
            </a:extLst>
          </p:cNvPr>
          <p:cNvSpPr txBox="1"/>
          <p:nvPr/>
        </p:nvSpPr>
        <p:spPr>
          <a:xfrm>
            <a:off x="3925379" y="3047992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latin typeface="ヒラギノ角ゴ ProN W3"/>
                <a:ea typeface="ヒラギノ角ゴ ProN W3"/>
                <a:cs typeface="ヒラギノ角ゴ ProN W3"/>
              </a:rPr>
              <a:t>OffscreenCanvas</a:t>
            </a:r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は実際の</a:t>
            </a:r>
            <a:endParaRPr kumimoji="1"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シミュレータ教材</a:t>
            </a:r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に</a:t>
            </a:r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用いることが</a:t>
            </a:r>
            <a:endParaRPr kumimoji="1"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できる</a:t>
            </a:r>
            <a:endParaRPr kumimoji="1"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2" name="三角形 11">
            <a:extLst>
              <a:ext uri="{FF2B5EF4-FFF2-40B4-BE49-F238E27FC236}">
                <a16:creationId xmlns:a16="http://schemas.microsoft.com/office/drawing/2014/main" id="{32333236-AD60-BB45-9F3C-A9DCA9669839}"/>
              </a:ext>
            </a:extLst>
          </p:cNvPr>
          <p:cNvSpPr/>
          <p:nvPr/>
        </p:nvSpPr>
        <p:spPr>
          <a:xfrm rot="10800000">
            <a:off x="5754858" y="1844668"/>
            <a:ext cx="1344246" cy="7111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4040656728"/>
      </p:ext>
    </p:extLst>
  </p:cSld>
  <p:clrMapOvr>
    <a:masterClrMapping/>
  </p:clrMapOvr>
</p:sld>
</file>

<file path=ppt/theme/theme1.xml><?xml version="1.0" encoding="utf-8"?>
<a:theme xmlns:a="http://schemas.openxmlformats.org/drawingml/2006/main" name="テンプレート4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/>
            </a:solidFill>
            <a:latin typeface="ヒラギノ角ゴ ProN W3"/>
            <a:ea typeface="ヒラギノ角ゴ ProN W3"/>
            <a:cs typeface="ヒラギノ角ゴ ProN W3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ヒラギノ角ゴ ProN W3"/>
            <a:ea typeface="ヒラギノ角ゴ ProN W3"/>
            <a:cs typeface="ヒラギノ角ゴ ProN W3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テンプレート16-10</Template>
  <TotalTime>11250</TotalTime>
  <Words>393</Words>
  <Application>Microsoft Macintosh PowerPoint</Application>
  <PresentationFormat>画面に合わせる (16:10)</PresentationFormat>
  <Paragraphs>76</Paragraphs>
  <Slides>10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Hiragino Kaku Gothic Pro W3</vt:lpstr>
      <vt:lpstr>ヒラギノ角ゴ ProN W3</vt:lpstr>
      <vt:lpstr>游ゴシック</vt:lpstr>
      <vt:lpstr>Arial</vt:lpstr>
      <vt:lpstr>Calibri</vt:lpstr>
      <vt:lpstr>Cambria Math</vt:lpstr>
      <vt:lpstr>テンプレート4-3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千葉工業大学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岡本 悠佑</dc:creator>
  <cp:lastModifiedBy>Microsoft Office User</cp:lastModifiedBy>
  <cp:revision>431</cp:revision>
  <cp:lastPrinted>2018-12-25T09:16:11Z</cp:lastPrinted>
  <dcterms:created xsi:type="dcterms:W3CDTF">2018-09-25T03:09:41Z</dcterms:created>
  <dcterms:modified xsi:type="dcterms:W3CDTF">2019-01-22T10:06:44Z</dcterms:modified>
</cp:coreProperties>
</file>