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1" r:id="rId3"/>
    <p:sldId id="314" r:id="rId4"/>
    <p:sldId id="313" r:id="rId5"/>
    <p:sldId id="315" r:id="rId6"/>
    <p:sldId id="316" r:id="rId7"/>
    <p:sldId id="317" r:id="rId8"/>
    <p:sldId id="319" r:id="rId9"/>
    <p:sldId id="320" r:id="rId10"/>
    <p:sldId id="321" r:id="rId11"/>
    <p:sldId id="322" r:id="rId12"/>
    <p:sldId id="306" r:id="rId13"/>
    <p:sldId id="323" r:id="rId14"/>
    <p:sldId id="324" r:id="rId15"/>
    <p:sldId id="325" r:id="rId16"/>
    <p:sldId id="326" r:id="rId17"/>
  </p:sldIdLst>
  <p:sldSz cx="9144000" cy="5715000" type="screen16x1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F0C7"/>
    <a:srgbClr val="F7EDB4"/>
    <a:srgbClr val="F7E47B"/>
    <a:srgbClr val="DDCD6E"/>
    <a:srgbClr val="FFD579"/>
    <a:srgbClr val="F2DBD1"/>
    <a:srgbClr val="E8D1C4"/>
    <a:srgbClr val="DEC2AB"/>
    <a:srgbClr val="CDB39E"/>
    <a:srgbClr val="FFF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95567"/>
  </p:normalViewPr>
  <p:slideViewPr>
    <p:cSldViewPr snapToGrid="0" snapToObjects="1">
      <p:cViewPr varScale="1">
        <p:scale>
          <a:sx n="163" d="100"/>
          <a:sy n="163" d="100"/>
        </p:scale>
        <p:origin x="680" y="1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kamotoyuuyuu/Documents/GitHub/Sotsuron/data/&#12486;&#12441;&#12540;&#1247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kamotoyuuyuu/Documents/GitHub/Sotsuron/presentation/zouk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kamotoyuuyuu/Documents/GitHub/Sotsuron/data/&#12486;&#12441;&#12540;&#1247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CDAAB94D-4E32-A741-BE43-AE665D0E340E}" type="VALUE">
                      <a:rPr lang="en-US" altLang="ja-JP" sz="2000" b="0" i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rPr>
                      <a:pPr/>
                      <a:t>[値]</a:t>
                    </a:fld>
                    <a:endParaRPr lang="ja-JP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73FE-1F45-8D3F-C8E0DEE9FA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[データ.xlsx]Sheet1!$I$13:$L$13</c:f>
              <c:numCache>
                <c:formatCode>General</c:formatCode>
                <c:ptCount val="4"/>
                <c:pt idx="0">
                  <c:v>206.3</c:v>
                </c:pt>
                <c:pt idx="1">
                  <c:v>128.6</c:v>
                </c:pt>
                <c:pt idx="2">
                  <c:v>164.00000000000003</c:v>
                </c:pt>
                <c:pt idx="3">
                  <c:v>97.999999999999986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FE-1F45-8D3F-C8E0DEE9FA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8814208"/>
        <c:axId val="398815888"/>
      </c:barChart>
      <c:catAx>
        <c:axId val="398814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cs typeface="+mn-cs"/>
                  </a:defRPr>
                </a:pPr>
                <a:r>
                  <a:rPr lang="ja-JP" altLang="en-US" sz="2400" b="0" i="0">
                    <a:solidFill>
                      <a:sysClr val="windowText" lastClr="000000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手法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n-cs"/>
              </a:defRPr>
            </a:pPr>
            <a:endParaRPr lang="ja-JP"/>
          </a:p>
        </c:txPr>
        <c:crossAx val="398815888"/>
        <c:crosses val="autoZero"/>
        <c:auto val="1"/>
        <c:lblAlgn val="ctr"/>
        <c:lblOffset val="100"/>
        <c:noMultiLvlLbl val="0"/>
      </c:catAx>
      <c:valAx>
        <c:axId val="398815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cs typeface="+mn-cs"/>
                  </a:defRPr>
                </a:pPr>
                <a:r>
                  <a:rPr lang="ja-JP" altLang="en-US" sz="2400" b="0" i="0">
                    <a:solidFill>
                      <a:sysClr val="windowText" lastClr="000000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時間</a:t>
                </a:r>
                <a:r>
                  <a:rPr lang="en-US" altLang="ja-JP" sz="2400" b="0" i="0">
                    <a:solidFill>
                      <a:sysClr val="windowText" lastClr="000000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[</a:t>
                </a:r>
                <a:r>
                  <a:rPr lang="ja-JP" altLang="en-US" sz="2400" b="0" i="0">
                    <a:solidFill>
                      <a:sysClr val="windowText" lastClr="000000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秒</a:t>
                </a:r>
                <a:r>
                  <a:rPr lang="en-US" altLang="ja-JP" sz="2400" b="0" i="0">
                    <a:solidFill>
                      <a:sysClr val="windowText" lastClr="000000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]</a:t>
                </a:r>
                <a:endParaRPr lang="ja-JP" altLang="en-US" sz="2400" b="0" i="0">
                  <a:solidFill>
                    <a:sysClr val="windowText" lastClr="000000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n-cs"/>
              </a:defRPr>
            </a:pPr>
            <a:endParaRPr lang="ja-JP"/>
          </a:p>
        </c:txPr>
        <c:crossAx val="398814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Sheet1!$F$2</c:f>
              <c:strCache>
                <c:ptCount val="1"/>
                <c:pt idx="0">
                  <c:v>合計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Sheet1!$G$1:$L$1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Sheet1!$G$2:$L$2</c:f>
              <c:numCache>
                <c:formatCode>General</c:formatCode>
                <c:ptCount val="6"/>
                <c:pt idx="0">
                  <c:v>176.59999999999997</c:v>
                </c:pt>
                <c:pt idx="1">
                  <c:v>99.5</c:v>
                </c:pt>
                <c:pt idx="2">
                  <c:v>73</c:v>
                </c:pt>
                <c:pt idx="3">
                  <c:v>65.5</c:v>
                </c:pt>
                <c:pt idx="4">
                  <c:v>83.3</c:v>
                </c:pt>
                <c:pt idx="5">
                  <c:v>76.2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B6-4D44-B260-83F8624AD6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44497311"/>
        <c:axId val="844512207"/>
      </c:barChart>
      <c:catAx>
        <c:axId val="8444973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cs typeface="+mn-cs"/>
                  </a:defRPr>
                </a:pPr>
                <a:r>
                  <a:rPr lang="ja-JP">
                    <a:solidFill>
                      <a:sysClr val="windowText" lastClr="000000"/>
                    </a:solidFill>
                  </a:rPr>
                  <a:t>サブスレッドの数</a:t>
                </a:r>
              </a:p>
            </c:rich>
          </c:tx>
          <c:layout>
            <c:manualLayout>
              <c:xMode val="edge"/>
              <c:yMode val="edge"/>
              <c:x val="0.33992834964080404"/>
              <c:y val="0.850092410467975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n-cs"/>
              </a:defRPr>
            </a:pPr>
            <a:endParaRPr lang="ja-JP"/>
          </a:p>
        </c:txPr>
        <c:crossAx val="844512207"/>
        <c:crosses val="autoZero"/>
        <c:auto val="1"/>
        <c:lblAlgn val="ctr"/>
        <c:lblOffset val="100"/>
        <c:noMultiLvlLbl val="0"/>
      </c:catAx>
      <c:valAx>
        <c:axId val="844512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cs typeface="+mn-cs"/>
                  </a:defRPr>
                </a:pPr>
                <a:r>
                  <a:rPr lang="en-US" dirty="0" err="1">
                    <a:solidFill>
                      <a:sysClr val="windowText" lastClr="000000"/>
                    </a:solidFill>
                  </a:rPr>
                  <a:t>時間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[</a:t>
                </a:r>
                <a:r>
                  <a:rPr lang="en-US" dirty="0" err="1">
                    <a:solidFill>
                      <a:sysClr val="windowText" lastClr="000000"/>
                    </a:solidFill>
                  </a:rPr>
                  <a:t>秒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]</a:t>
                </a:r>
                <a:endParaRPr lang="ja-JP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n-cs"/>
              </a:defRPr>
            </a:pPr>
            <a:endParaRPr lang="ja-JP"/>
          </a:p>
        </c:txPr>
        <c:crossAx val="844497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Hiragino Kaku Gothic Pro W3" panose="020B0300000000000000" pitchFamily="34" charset="-128"/>
          <a:ea typeface="Hiragino Kaku Gothic Pro W3" panose="020B0300000000000000" pitchFamily="34" charset="-128"/>
        </a:defRPr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v>処理1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Sheet1!$A$3:$A$12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Sheet1!$I$3:$I$12</c:f>
              <c:numCache>
                <c:formatCode>General</c:formatCode>
                <c:ptCount val="10"/>
                <c:pt idx="0">
                  <c:v>20.5</c:v>
                </c:pt>
                <c:pt idx="1">
                  <c:v>20.5</c:v>
                </c:pt>
                <c:pt idx="2">
                  <c:v>20.399999999999999</c:v>
                </c:pt>
                <c:pt idx="3">
                  <c:v>20.6</c:v>
                </c:pt>
                <c:pt idx="4">
                  <c:v>20.7</c:v>
                </c:pt>
                <c:pt idx="5">
                  <c:v>20.6</c:v>
                </c:pt>
                <c:pt idx="6">
                  <c:v>20.6</c:v>
                </c:pt>
                <c:pt idx="7">
                  <c:v>20.7</c:v>
                </c:pt>
                <c:pt idx="8">
                  <c:v>20.8</c:v>
                </c:pt>
                <c:pt idx="9">
                  <c:v>20.9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F3-EF49-B97C-35388EABA4CE}"/>
            </c:ext>
          </c:extLst>
        </c:ser>
        <c:ser>
          <c:idx val="2"/>
          <c:order val="1"/>
          <c:tx>
            <c:v>処理2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Sheet1!$A$3:$A$12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Sheet1!$J$3:$J$12</c:f>
              <c:numCache>
                <c:formatCode>General</c:formatCode>
                <c:ptCount val="10"/>
                <c:pt idx="0">
                  <c:v>12.7</c:v>
                </c:pt>
                <c:pt idx="1">
                  <c:v>12.6</c:v>
                </c:pt>
                <c:pt idx="2">
                  <c:v>12.8</c:v>
                </c:pt>
                <c:pt idx="3">
                  <c:v>12.9</c:v>
                </c:pt>
                <c:pt idx="4">
                  <c:v>13</c:v>
                </c:pt>
                <c:pt idx="5">
                  <c:v>12.9</c:v>
                </c:pt>
                <c:pt idx="6">
                  <c:v>13</c:v>
                </c:pt>
                <c:pt idx="7">
                  <c:v>13.3</c:v>
                </c:pt>
                <c:pt idx="8">
                  <c:v>12.8</c:v>
                </c:pt>
                <c:pt idx="9">
                  <c:v>12.6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F3-EF49-B97C-35388EABA4CE}"/>
            </c:ext>
          </c:extLst>
        </c:ser>
        <c:ser>
          <c:idx val="3"/>
          <c:order val="2"/>
          <c:tx>
            <c:v>処理3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Sheet1!$A$3:$A$12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Sheet1!$K$3:$K$12</c:f>
              <c:numCache>
                <c:formatCode>General</c:formatCode>
                <c:ptCount val="10"/>
                <c:pt idx="0">
                  <c:v>16.399999999999999</c:v>
                </c:pt>
                <c:pt idx="1">
                  <c:v>16.399999999999999</c:v>
                </c:pt>
                <c:pt idx="2">
                  <c:v>16.399999999999999</c:v>
                </c:pt>
                <c:pt idx="3">
                  <c:v>16.399999999999999</c:v>
                </c:pt>
                <c:pt idx="4">
                  <c:v>16.399999999999999</c:v>
                </c:pt>
                <c:pt idx="5">
                  <c:v>16.399999999999999</c:v>
                </c:pt>
                <c:pt idx="6">
                  <c:v>16.399999999999999</c:v>
                </c:pt>
                <c:pt idx="7">
                  <c:v>16.399999999999999</c:v>
                </c:pt>
                <c:pt idx="8">
                  <c:v>16.399999999999999</c:v>
                </c:pt>
                <c:pt idx="9">
                  <c:v>16.399999999999999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4F3-EF49-B97C-35388EABA4CE}"/>
            </c:ext>
          </c:extLst>
        </c:ser>
        <c:ser>
          <c:idx val="0"/>
          <c:order val="3"/>
          <c:tx>
            <c:v>処理4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Sheet1!$A$3:$A$12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Sheet1!$L$3:$L$12</c:f>
              <c:numCache>
                <c:formatCode>General</c:formatCode>
                <c:ptCount val="10"/>
                <c:pt idx="0">
                  <c:v>10.3</c:v>
                </c:pt>
                <c:pt idx="1">
                  <c:v>9.6999999999999993</c:v>
                </c:pt>
                <c:pt idx="2">
                  <c:v>9.6999999999999993</c:v>
                </c:pt>
                <c:pt idx="3">
                  <c:v>9.6999999999999993</c:v>
                </c:pt>
                <c:pt idx="4">
                  <c:v>9.6999999999999993</c:v>
                </c:pt>
                <c:pt idx="5">
                  <c:v>9.6999999999999993</c:v>
                </c:pt>
                <c:pt idx="6">
                  <c:v>9.8000000000000007</c:v>
                </c:pt>
                <c:pt idx="7">
                  <c:v>9.8000000000000007</c:v>
                </c:pt>
                <c:pt idx="8">
                  <c:v>9.8000000000000007</c:v>
                </c:pt>
                <c:pt idx="9">
                  <c:v>9.8000000000000007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4F3-EF49-B97C-35388EABA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7090447"/>
        <c:axId val="1767270591"/>
      </c:lineChart>
      <c:catAx>
        <c:axId val="17670904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cs typeface="+mn-cs"/>
                  </a:defRPr>
                </a:pPr>
                <a:r>
                  <a:rPr lang="ja-JP">
                    <a:solidFill>
                      <a:sysClr val="windowText" lastClr="000000"/>
                    </a:solidFill>
                  </a:rPr>
                  <a:t>演算回数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[</a:t>
                </a:r>
                <a:r>
                  <a:rPr lang="ja-JP">
                    <a:solidFill>
                      <a:sysClr val="windowText" lastClr="000000"/>
                    </a:solidFill>
                  </a:rPr>
                  <a:t>回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]</a:t>
                </a:r>
                <a:endParaRPr lang="ja-JP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n-cs"/>
              </a:defRPr>
            </a:pPr>
            <a:endParaRPr lang="ja-JP"/>
          </a:p>
        </c:txPr>
        <c:crossAx val="1767270591"/>
        <c:crosses val="autoZero"/>
        <c:auto val="1"/>
        <c:lblAlgn val="ctr"/>
        <c:lblOffset val="100"/>
        <c:noMultiLvlLbl val="0"/>
      </c:catAx>
      <c:valAx>
        <c:axId val="1767270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cs typeface="+mn-cs"/>
                  </a:defRPr>
                </a:pPr>
                <a:r>
                  <a:rPr lang="ja-JP" altLang="en-US">
                    <a:solidFill>
                      <a:sysClr val="windowText" lastClr="000000"/>
                    </a:solidFill>
                  </a:rPr>
                  <a:t>演算</a:t>
                </a:r>
                <a:r>
                  <a:rPr lang="ja-JP">
                    <a:solidFill>
                      <a:sysClr val="windowText" lastClr="000000"/>
                    </a:solidFill>
                  </a:rPr>
                  <a:t>時間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[S]</a:t>
                </a:r>
                <a:endParaRPr lang="ja-JP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n-cs"/>
              </a:defRPr>
            </a:pPr>
            <a:endParaRPr lang="ja-JP"/>
          </a:p>
        </c:txPr>
        <c:crossAx val="1767090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0" vert="eaVert"/>
    <a:lstStyle/>
    <a:p>
      <a:pPr>
        <a:defRPr sz="2000" b="0" i="0">
          <a:latin typeface="Hiragino Kaku Gothic Pro W3" panose="020B0300000000000000" pitchFamily="34" charset="-128"/>
          <a:ea typeface="Hiragino Kaku Gothic Pro W3" panose="020B0300000000000000" pitchFamily="34" charset="-128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B01EABF-A0F5-2941-A811-5E2C32CF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5AB5404-34BC-A740-8639-531DF42429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1EEF4-F406-5245-BD70-0B04FD11DD31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2371616-5854-0B45-8FA5-1D8B001A53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AC4A42-E0FE-6048-B6C6-351106EA26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9BA4E-D557-084F-929C-9E10C0D47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544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F4DA1-D7BA-914A-B8F3-2ACC14DE8512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3"/>
            <a:ext cx="5486400" cy="36004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4686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5010" y="8684686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2CCAF-5AEF-9449-99A7-ED4E1DBA0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209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362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背景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は一般的な話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274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背景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は一般的な話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846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背景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は一般的な話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323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背景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は一般的な話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047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背景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は一般的な話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591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背景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は一般的な話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626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852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背景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は一般的な話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823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背景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は一般的な話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908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背景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は一般的な話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162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背景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は一般的な話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754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背景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は一般的な話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955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背景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は一般的な話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525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背景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は一般的な話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35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45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7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10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58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72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6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5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6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96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32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46BF-520C-8945-8905-F8B705749369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7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0C5602-6F7B-44BA-8A0C-C52AC7A8C89E}"/>
              </a:ext>
            </a:extLst>
          </p:cNvPr>
          <p:cNvSpPr txBox="1"/>
          <p:nvPr/>
        </p:nvSpPr>
        <p:spPr>
          <a:xfrm>
            <a:off x="1376253" y="1407395"/>
            <a:ext cx="639149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>
                <a:latin typeface="ヒラギノ角ゴ ProN W3"/>
                <a:ea typeface="ヒラギノ角ゴ ProN W3"/>
                <a:cs typeface="ヒラギノ角ゴ ProN W3"/>
              </a:rPr>
              <a:t>シミュレータ教材開発に</a:t>
            </a:r>
            <a:endParaRPr lang="en-US" altLang="ja-JP" sz="4400" dirty="0"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r>
              <a:rPr lang="ja-JP" altLang="en-US" sz="4400">
                <a:latin typeface="ヒラギノ角ゴ ProN W3"/>
                <a:ea typeface="ヒラギノ角ゴ ProN W3"/>
                <a:cs typeface="ヒラギノ角ゴ ProN W3"/>
              </a:rPr>
              <a:t>関する一提案</a:t>
            </a:r>
            <a:endParaRPr kumimoji="1" lang="ja-JP" altLang="en-US" sz="4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CDBA68B-7CCE-B74E-8833-0D41A407C28D}"/>
              </a:ext>
            </a:extLst>
          </p:cNvPr>
          <p:cNvSpPr txBox="1"/>
          <p:nvPr/>
        </p:nvSpPr>
        <p:spPr>
          <a:xfrm>
            <a:off x="6828006" y="463005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須田研究室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6D8F3E3-729A-D847-A217-A995FAAB33C1}"/>
              </a:ext>
            </a:extLst>
          </p:cNvPr>
          <p:cNvSpPr txBox="1"/>
          <p:nvPr/>
        </p:nvSpPr>
        <p:spPr>
          <a:xfrm>
            <a:off x="6222872" y="5091723"/>
            <a:ext cx="293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1532040 </a:t>
            </a:r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岡本悠祐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56AABA-36E4-C847-AD71-7A1DA228AA55}"/>
              </a:ext>
            </a:extLst>
          </p:cNvPr>
          <p:cNvSpPr txBox="1"/>
          <p:nvPr/>
        </p:nvSpPr>
        <p:spPr>
          <a:xfrm>
            <a:off x="6561548" y="16161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卒業論文本審査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03961D-547F-6A4C-B1F4-9826B9887344}"/>
              </a:ext>
            </a:extLst>
          </p:cNvPr>
          <p:cNvSpPr txBox="1"/>
          <p:nvPr/>
        </p:nvSpPr>
        <p:spPr>
          <a:xfrm>
            <a:off x="4740502" y="-430683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卒業論文本審査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4FD73F1-87A6-4348-99A6-16B7E4E24684}"/>
              </a:ext>
            </a:extLst>
          </p:cNvPr>
          <p:cNvSpPr txBox="1"/>
          <p:nvPr/>
        </p:nvSpPr>
        <p:spPr>
          <a:xfrm>
            <a:off x="243350" y="161611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平成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30</a:t>
            </a:r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年度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2289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462141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03199" y="12826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9.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追加行数</a:t>
            </a:r>
            <a:endParaRPr lang="ja-JP" altLang="en-US" sz="2400" dirty="0">
              <a:solidFill>
                <a:prstClr val="black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graphicFrame>
        <p:nvGraphicFramePr>
          <p:cNvPr id="80" name="表 79">
            <a:extLst>
              <a:ext uri="{FF2B5EF4-FFF2-40B4-BE49-F238E27FC236}">
                <a16:creationId xmlns:a16="http://schemas.microsoft.com/office/drawing/2014/main" id="{000E2F85-C48E-4449-AFF5-92F156F8F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216288"/>
              </p:ext>
            </p:extLst>
          </p:nvPr>
        </p:nvGraphicFramePr>
        <p:xfrm>
          <a:off x="1016126" y="665194"/>
          <a:ext cx="7231321" cy="150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8670">
                  <a:extLst>
                    <a:ext uri="{9D8B030D-6E8A-4147-A177-3AD203B41FA5}">
                      <a16:colId xmlns:a16="http://schemas.microsoft.com/office/drawing/2014/main" val="686874139"/>
                    </a:ext>
                  </a:extLst>
                </a:gridCol>
                <a:gridCol w="1073297">
                  <a:extLst>
                    <a:ext uri="{9D8B030D-6E8A-4147-A177-3AD203B41FA5}">
                      <a16:colId xmlns:a16="http://schemas.microsoft.com/office/drawing/2014/main" val="197978390"/>
                    </a:ext>
                  </a:extLst>
                </a:gridCol>
                <a:gridCol w="1002531">
                  <a:extLst>
                    <a:ext uri="{9D8B030D-6E8A-4147-A177-3AD203B41FA5}">
                      <a16:colId xmlns:a16="http://schemas.microsoft.com/office/drawing/2014/main" val="98033304"/>
                    </a:ext>
                  </a:extLst>
                </a:gridCol>
                <a:gridCol w="1615842">
                  <a:extLst>
                    <a:ext uri="{9D8B030D-6E8A-4147-A177-3AD203B41FA5}">
                      <a16:colId xmlns:a16="http://schemas.microsoft.com/office/drawing/2014/main" val="1509382912"/>
                    </a:ext>
                  </a:extLst>
                </a:gridCol>
                <a:gridCol w="1320981">
                  <a:extLst>
                    <a:ext uri="{9D8B030D-6E8A-4147-A177-3AD203B41FA5}">
                      <a16:colId xmlns:a16="http://schemas.microsoft.com/office/drawing/2014/main" val="3038863947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手法</a:t>
                      </a:r>
                      <a:r>
                        <a:rPr lang="en-US" altLang="ja-JP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手法</a:t>
                      </a:r>
                      <a:r>
                        <a:rPr lang="en-US" altLang="ja-JP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2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手法</a:t>
                      </a:r>
                      <a:r>
                        <a:rPr lang="en-US" altLang="ja-JP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3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手法</a:t>
                      </a:r>
                      <a:r>
                        <a:rPr lang="en-US" altLang="ja-JP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4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70133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メインスレッド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50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184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43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13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94338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サブスレッド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40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51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8932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合計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50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184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83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115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935258"/>
                  </a:ext>
                </a:extLst>
              </a:tr>
            </a:tbl>
          </a:graphicData>
        </a:graphic>
      </p:graphicFrame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84FF4D20-0D7C-934A-9C35-08A6E75F90A0}"/>
              </a:ext>
            </a:extLst>
          </p:cNvPr>
          <p:cNvSpPr/>
          <p:nvPr/>
        </p:nvSpPr>
        <p:spPr>
          <a:xfrm>
            <a:off x="134034" y="2404208"/>
            <a:ext cx="8875932" cy="27397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4DEC4DDA-32FE-E942-A475-886FBCA92EC1}"/>
              </a:ext>
            </a:extLst>
          </p:cNvPr>
          <p:cNvSpPr txBox="1"/>
          <p:nvPr/>
        </p:nvSpPr>
        <p:spPr>
          <a:xfrm>
            <a:off x="224970" y="2460022"/>
            <a:ext cx="1002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処理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3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3E820B6E-8134-5343-A55E-C09F20F312B5}"/>
              </a:ext>
            </a:extLst>
          </p:cNvPr>
          <p:cNvSpPr txBox="1"/>
          <p:nvPr/>
        </p:nvSpPr>
        <p:spPr>
          <a:xfrm>
            <a:off x="208128" y="4072888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処理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4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3E312B51-74FE-3A4C-8A28-8137A59E5DBA}"/>
              </a:ext>
            </a:extLst>
          </p:cNvPr>
          <p:cNvSpPr txBox="1"/>
          <p:nvPr/>
        </p:nvSpPr>
        <p:spPr>
          <a:xfrm>
            <a:off x="191286" y="4507598"/>
            <a:ext cx="888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サブスレッドを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つ作成したが，複製と，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Canvas</a:t>
            </a:r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サイズを指定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EB6028AB-E429-324B-8EA3-6253BA6C2201}"/>
              </a:ext>
            </a:extLst>
          </p:cNvPr>
          <p:cNvSpPr txBox="1"/>
          <p:nvPr/>
        </p:nvSpPr>
        <p:spPr>
          <a:xfrm>
            <a:off x="174444" y="2860407"/>
            <a:ext cx="7157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サブスレッドを</a:t>
            </a:r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１つ作成し，それを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個呼び出した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0E448020-AD24-FF4B-A9C2-9ACFE0742CED}"/>
              </a:ext>
            </a:extLst>
          </p:cNvPr>
          <p:cNvSpPr txBox="1"/>
          <p:nvPr/>
        </p:nvSpPr>
        <p:spPr>
          <a:xfrm>
            <a:off x="248538" y="3219892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演算と</a:t>
            </a:r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描画を分けたことによる通信部と</a:t>
            </a:r>
            <a:endParaRPr kumimoji="1" lang="en-US" altLang="ja-JP" sz="24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Canvas</a:t>
            </a:r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の指定を必要とした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87821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462141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03199" y="12826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10.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結論と今後</a:t>
            </a:r>
            <a:endParaRPr lang="ja-JP" altLang="en-US" sz="2400" dirty="0">
              <a:solidFill>
                <a:prstClr val="black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AB8E341-93D0-0942-BAB9-84C258F64A87}"/>
              </a:ext>
            </a:extLst>
          </p:cNvPr>
          <p:cNvSpPr/>
          <p:nvPr/>
        </p:nvSpPr>
        <p:spPr>
          <a:xfrm>
            <a:off x="134034" y="699205"/>
            <a:ext cx="8875932" cy="4812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0F7C5E-1EB4-B34E-B878-18FD4F6A114C}"/>
              </a:ext>
            </a:extLst>
          </p:cNvPr>
          <p:cNvSpPr txBox="1"/>
          <p:nvPr/>
        </p:nvSpPr>
        <p:spPr>
          <a:xfrm>
            <a:off x="387676" y="73374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□処理速度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8017832-CA3C-F745-924F-1736BA0B3110}"/>
              </a:ext>
            </a:extLst>
          </p:cNvPr>
          <p:cNvSpPr txBox="1"/>
          <p:nvPr/>
        </p:nvSpPr>
        <p:spPr>
          <a:xfrm>
            <a:off x="387676" y="1872357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□シミュレータ教材への生産性</a:t>
            </a:r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  <p:sp>
        <p:nvSpPr>
          <p:cNvPr id="9" name="矢印: 下 1">
            <a:extLst>
              <a:ext uri="{FF2B5EF4-FFF2-40B4-BE49-F238E27FC236}">
                <a16:creationId xmlns:a16="http://schemas.microsoft.com/office/drawing/2014/main" id="{CD5236F3-6CAD-4C48-8F29-565E2BE69A5B}"/>
              </a:ext>
            </a:extLst>
          </p:cNvPr>
          <p:cNvSpPr/>
          <p:nvPr/>
        </p:nvSpPr>
        <p:spPr>
          <a:xfrm>
            <a:off x="4336869" y="3837505"/>
            <a:ext cx="544345" cy="470107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3F6750F-EFF3-A447-A08F-39EDC6BD4BE9}"/>
              </a:ext>
            </a:extLst>
          </p:cNvPr>
          <p:cNvSpPr txBox="1"/>
          <p:nvPr/>
        </p:nvSpPr>
        <p:spPr>
          <a:xfrm>
            <a:off x="791717" y="1329634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大幅に処理速度が向上</a:t>
            </a:r>
            <a:endParaRPr kumimoji="1" lang="ja-JP" altLang="en-US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5388151-7128-AD42-9376-D33EB1AA3C44}"/>
              </a:ext>
            </a:extLst>
          </p:cNvPr>
          <p:cNvSpPr txBox="1"/>
          <p:nvPr/>
        </p:nvSpPr>
        <p:spPr>
          <a:xfrm>
            <a:off x="791717" y="242571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記述量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880470-FD3B-0C4A-95E7-3DA9B8E71A22}"/>
              </a:ext>
            </a:extLst>
          </p:cNvPr>
          <p:cNvSpPr txBox="1"/>
          <p:nvPr/>
        </p:nvSpPr>
        <p:spPr>
          <a:xfrm>
            <a:off x="449231" y="4399304"/>
            <a:ext cx="8055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今後は</a:t>
            </a:r>
            <a:r>
              <a:rPr lang="en-US" altLang="ja-JP" sz="2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OffscreenCanvas</a:t>
            </a:r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を利用したシミュレータ教材の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増加が見込まれる</a:t>
            </a:r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19D0DEF-3840-4B45-A8E7-11416295162D}"/>
              </a:ext>
            </a:extLst>
          </p:cNvPr>
          <p:cNvSpPr txBox="1"/>
          <p:nvPr/>
        </p:nvSpPr>
        <p:spPr>
          <a:xfrm>
            <a:off x="2224235" y="2422076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素の</a:t>
            </a:r>
            <a:r>
              <a:rPr lang="en-US" altLang="ja-JP" sz="2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Javascript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&lt;</a:t>
            </a:r>
            <a:r>
              <a:rPr lang="en-US" altLang="ja-JP" sz="2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OffscreenCanvas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80C79-E7DD-084E-AAE0-FA3A3F4A675E}"/>
              </a:ext>
            </a:extLst>
          </p:cNvPr>
          <p:cNvSpPr txBox="1"/>
          <p:nvPr/>
        </p:nvSpPr>
        <p:spPr>
          <a:xfrm>
            <a:off x="2224234" y="2768267"/>
            <a:ext cx="5910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OffscreenCanvas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 &lt;</a:t>
            </a:r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サブスレッド・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GPU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16DE448-7A7C-4C42-8214-6D1C50C42B68}"/>
              </a:ext>
            </a:extLst>
          </p:cNvPr>
          <p:cNvSpPr txBox="1"/>
          <p:nvPr/>
        </p:nvSpPr>
        <p:spPr>
          <a:xfrm>
            <a:off x="632898" y="3250278"/>
            <a:ext cx="7132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→</a:t>
            </a:r>
            <a:r>
              <a:rPr lang="en-US" altLang="ja-JP" sz="2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OffscreenCanvas</a:t>
            </a:r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は手法１の大半を使い回せる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902143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470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462141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03199" y="12826"/>
            <a:ext cx="3308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11.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左右の</a:t>
            </a: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Canvas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の差</a:t>
            </a:r>
            <a:endParaRPr lang="ja-JP" altLang="en-US" sz="2400" dirty="0">
              <a:solidFill>
                <a:prstClr val="black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042FD3EA-F5FC-E543-81E2-73B0E7205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696567"/>
              </p:ext>
            </p:extLst>
          </p:nvPr>
        </p:nvGraphicFramePr>
        <p:xfrm>
          <a:off x="1461469" y="769391"/>
          <a:ext cx="6340635" cy="1941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9807">
                  <a:extLst>
                    <a:ext uri="{9D8B030D-6E8A-4147-A177-3AD203B41FA5}">
                      <a16:colId xmlns:a16="http://schemas.microsoft.com/office/drawing/2014/main" val="2167350918"/>
                    </a:ext>
                  </a:extLst>
                </a:gridCol>
                <a:gridCol w="1171607">
                  <a:extLst>
                    <a:ext uri="{9D8B030D-6E8A-4147-A177-3AD203B41FA5}">
                      <a16:colId xmlns:a16="http://schemas.microsoft.com/office/drawing/2014/main" val="687660165"/>
                    </a:ext>
                  </a:extLst>
                </a:gridCol>
                <a:gridCol w="1171607">
                  <a:extLst>
                    <a:ext uri="{9D8B030D-6E8A-4147-A177-3AD203B41FA5}">
                      <a16:colId xmlns:a16="http://schemas.microsoft.com/office/drawing/2014/main" val="389869126"/>
                    </a:ext>
                  </a:extLst>
                </a:gridCol>
                <a:gridCol w="993807">
                  <a:extLst>
                    <a:ext uri="{9D8B030D-6E8A-4147-A177-3AD203B41FA5}">
                      <a16:colId xmlns:a16="http://schemas.microsoft.com/office/drawing/2014/main" val="1029603702"/>
                    </a:ext>
                  </a:extLst>
                </a:gridCol>
                <a:gridCol w="993807">
                  <a:extLst>
                    <a:ext uri="{9D8B030D-6E8A-4147-A177-3AD203B41FA5}">
                      <a16:colId xmlns:a16="http://schemas.microsoft.com/office/drawing/2014/main" val="1866939026"/>
                    </a:ext>
                  </a:extLst>
                </a:gridCol>
              </a:tblGrid>
              <a:tr h="64714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手法</a:t>
                      </a: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3(</a:t>
                      </a:r>
                      <a:r>
                        <a:rPr lang="ja-JP" altLang="en-US" sz="28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左</a:t>
                      </a:r>
                      <a:r>
                        <a:rPr lang="en-US" altLang="ja-JP" sz="28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)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3(</a:t>
                      </a:r>
                      <a:r>
                        <a:rPr lang="ja-JP" altLang="en-US" sz="28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左</a:t>
                      </a:r>
                      <a:r>
                        <a:rPr lang="en-US" altLang="ja-JP" sz="28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)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4(</a:t>
                      </a:r>
                      <a:r>
                        <a:rPr lang="ja-JP" altLang="en-US" sz="28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左</a:t>
                      </a:r>
                      <a:r>
                        <a:rPr lang="en-US" altLang="ja-JP" sz="28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)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4(</a:t>
                      </a:r>
                      <a:r>
                        <a:rPr lang="ja-JP" altLang="en-US" sz="28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左</a:t>
                      </a:r>
                      <a:r>
                        <a:rPr lang="en-US" altLang="ja-JP" sz="28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)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313859"/>
                  </a:ext>
                </a:extLst>
              </a:tr>
              <a:tr h="64714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演算時間</a:t>
                      </a:r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[s]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164.4</a:t>
                      </a: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164.4</a:t>
                      </a: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98.0</a:t>
                      </a: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97.3</a:t>
                      </a: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222168"/>
                  </a:ext>
                </a:extLst>
              </a:tr>
              <a:tr h="64714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差</a:t>
                      </a:r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[s]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0.7</a:t>
                      </a: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568136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4A3E259-DF40-D849-B58E-E2EEFE3FBA02}"/>
              </a:ext>
            </a:extLst>
          </p:cNvPr>
          <p:cNvSpPr/>
          <p:nvPr/>
        </p:nvSpPr>
        <p:spPr>
          <a:xfrm>
            <a:off x="134034" y="3012562"/>
            <a:ext cx="8875932" cy="20791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2162E84-C893-D946-8CDE-AE551C29E078}"/>
              </a:ext>
            </a:extLst>
          </p:cNvPr>
          <p:cNvSpPr txBox="1"/>
          <p:nvPr/>
        </p:nvSpPr>
        <p:spPr>
          <a:xfrm>
            <a:off x="355019" y="302709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解決法</a:t>
            </a:r>
            <a:endParaRPr kumimoji="1" lang="ja-JP" altLang="en-US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0FD4857-9AF2-3C4D-9624-0900997CF755}"/>
              </a:ext>
            </a:extLst>
          </p:cNvPr>
          <p:cNvSpPr txBox="1"/>
          <p:nvPr/>
        </p:nvSpPr>
        <p:spPr>
          <a:xfrm>
            <a:off x="126417" y="3810863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□</a:t>
            </a:r>
            <a:r>
              <a:rPr kumimoji="1"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キャンバス間の同期を行う</a:t>
            </a:r>
            <a:endParaRPr kumimoji="1" lang="en-US" altLang="ja-JP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E24FEE-B3BD-A74C-A341-6BBA62C6F7F0}"/>
              </a:ext>
            </a:extLst>
          </p:cNvPr>
          <p:cNvSpPr txBox="1"/>
          <p:nvPr/>
        </p:nvSpPr>
        <p:spPr>
          <a:xfrm>
            <a:off x="126417" y="4409578"/>
            <a:ext cx="8823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□実行方法：</a:t>
            </a:r>
            <a:r>
              <a:rPr kumimoji="1" lang="en-US" altLang="ja-JP" sz="28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setInterval</a:t>
            </a:r>
            <a:r>
              <a:rPr kumimoji="1"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→</a:t>
            </a:r>
            <a:r>
              <a:rPr kumimoji="1" lang="en-US" altLang="ja-JP" sz="28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requestAnimationFrame</a:t>
            </a:r>
            <a:endParaRPr kumimoji="1" lang="en-US" altLang="ja-JP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129255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462141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03199" y="12826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12.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更に分割したとき</a:t>
            </a:r>
            <a:endParaRPr lang="ja-JP" altLang="en-US" sz="2400" dirty="0">
              <a:solidFill>
                <a:prstClr val="black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graphicFrame>
        <p:nvGraphicFramePr>
          <p:cNvPr id="12" name="グラフ 11">
            <a:extLst>
              <a:ext uri="{FF2B5EF4-FFF2-40B4-BE49-F238E27FC236}">
                <a16:creationId xmlns:a16="http://schemas.microsoft.com/office/drawing/2014/main" id="{CF869E74-2EB1-DD46-A3A8-13B645258D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9739867"/>
              </p:ext>
            </p:extLst>
          </p:nvPr>
        </p:nvGraphicFramePr>
        <p:xfrm>
          <a:off x="865110" y="511248"/>
          <a:ext cx="7413780" cy="4362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96401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462141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03199" y="12826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13.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パフォーマンスの変化</a:t>
            </a:r>
            <a:endParaRPr lang="ja-JP" altLang="en-US" sz="2400" dirty="0">
              <a:solidFill>
                <a:prstClr val="black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615CD2E0-0496-C548-A562-BCB0377DC9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6280347"/>
              </p:ext>
            </p:extLst>
          </p:nvPr>
        </p:nvGraphicFramePr>
        <p:xfrm>
          <a:off x="538145" y="785167"/>
          <a:ext cx="8067709" cy="4570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4833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462141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03199" y="12826"/>
            <a:ext cx="2510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14.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対応ブラウザ</a:t>
            </a:r>
            <a:endParaRPr lang="ja-JP" altLang="en-US" sz="2400" dirty="0">
              <a:solidFill>
                <a:prstClr val="black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D1F82C6A-2C12-714A-8E9D-05901BD8F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54443"/>
              </p:ext>
            </p:extLst>
          </p:nvPr>
        </p:nvGraphicFramePr>
        <p:xfrm>
          <a:off x="358743" y="693190"/>
          <a:ext cx="8426513" cy="2588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03744">
                  <a:extLst>
                    <a:ext uri="{9D8B030D-6E8A-4147-A177-3AD203B41FA5}">
                      <a16:colId xmlns:a16="http://schemas.microsoft.com/office/drawing/2014/main" val="2167350918"/>
                    </a:ext>
                  </a:extLst>
                </a:gridCol>
                <a:gridCol w="4122769">
                  <a:extLst>
                    <a:ext uri="{9D8B030D-6E8A-4147-A177-3AD203B41FA5}">
                      <a16:colId xmlns:a16="http://schemas.microsoft.com/office/drawing/2014/main" val="687660165"/>
                    </a:ext>
                  </a:extLst>
                </a:gridCol>
              </a:tblGrid>
              <a:tr h="64714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対応ブラウザ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試験的に導入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188959"/>
                  </a:ext>
                </a:extLst>
              </a:tr>
              <a:tr h="6471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Chrome 69 </a:t>
                      </a: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Firefox 64</a:t>
                      </a: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313859"/>
                  </a:ext>
                </a:extLst>
              </a:tr>
              <a:tr h="6471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Chrome for Android 71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Firefox for Android 64</a:t>
                      </a: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56433"/>
                  </a:ext>
                </a:extLst>
              </a:tr>
              <a:tr h="6471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Android Browser 67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Opera 45</a:t>
                      </a: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222168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B74A4F2-C155-6D44-A36F-885BBDAE2B7F}"/>
              </a:ext>
            </a:extLst>
          </p:cNvPr>
          <p:cNvSpPr/>
          <p:nvPr/>
        </p:nvSpPr>
        <p:spPr>
          <a:xfrm>
            <a:off x="134034" y="3534948"/>
            <a:ext cx="8875932" cy="1556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AF761EF-BE1F-9741-A212-113902A17921}"/>
              </a:ext>
            </a:extLst>
          </p:cNvPr>
          <p:cNvSpPr txBox="1"/>
          <p:nvPr/>
        </p:nvSpPr>
        <p:spPr>
          <a:xfrm>
            <a:off x="137303" y="3571005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現在対応ブラウザは少ない</a:t>
            </a:r>
            <a:endParaRPr kumimoji="1" lang="ja-JP" altLang="en-US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9878C9C-2FBE-B342-9220-29D1699B7612}"/>
              </a:ext>
            </a:extLst>
          </p:cNvPr>
          <p:cNvSpPr txBox="1"/>
          <p:nvPr/>
        </p:nvSpPr>
        <p:spPr>
          <a:xfrm>
            <a:off x="126418" y="4496291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今後は対応したブラウザが増加すると考える</a:t>
            </a:r>
            <a:endParaRPr kumimoji="1" lang="ja-JP" altLang="en-US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  <p:sp>
        <p:nvSpPr>
          <p:cNvPr id="10" name="矢印: 下 1">
            <a:extLst>
              <a:ext uri="{FF2B5EF4-FFF2-40B4-BE49-F238E27FC236}">
                <a16:creationId xmlns:a16="http://schemas.microsoft.com/office/drawing/2014/main" id="{E0228EF1-FC4C-C44E-AA0D-000950FE30D4}"/>
              </a:ext>
            </a:extLst>
          </p:cNvPr>
          <p:cNvSpPr/>
          <p:nvPr/>
        </p:nvSpPr>
        <p:spPr>
          <a:xfrm>
            <a:off x="2014114" y="4060205"/>
            <a:ext cx="544345" cy="470107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103619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462141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03199" y="12826"/>
            <a:ext cx="230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1.</a:t>
            </a:r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背景と問題点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03DE7534-25D1-B140-AD30-59D70760D2F6}"/>
              </a:ext>
            </a:extLst>
          </p:cNvPr>
          <p:cNvGrpSpPr/>
          <p:nvPr/>
        </p:nvGrpSpPr>
        <p:grpSpPr>
          <a:xfrm>
            <a:off x="42871" y="2755026"/>
            <a:ext cx="9115111" cy="1838885"/>
            <a:chOff x="96036" y="2507480"/>
            <a:chExt cx="9115111" cy="1838885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46DCFF8E-4B63-BC4B-8FB6-ED60ED8C9FB3}"/>
                </a:ext>
              </a:extLst>
            </p:cNvPr>
            <p:cNvGrpSpPr/>
            <p:nvPr/>
          </p:nvGrpSpPr>
          <p:grpSpPr>
            <a:xfrm>
              <a:off x="96036" y="2507480"/>
              <a:ext cx="8995507" cy="783657"/>
              <a:chOff x="96036" y="3117075"/>
              <a:chExt cx="8995507" cy="783657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BE51FB63-3ABC-4549-A4A7-C9D2A34AF668}"/>
                  </a:ext>
                </a:extLst>
              </p:cNvPr>
              <p:cNvSpPr/>
              <p:nvPr/>
            </p:nvSpPr>
            <p:spPr>
              <a:xfrm>
                <a:off x="96036" y="3117075"/>
                <a:ext cx="8995507" cy="78365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000" dirty="0">
                  <a:solidFill>
                    <a:schemeClr val="tx1"/>
                  </a:solidFill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D24C1EE-868E-DE44-B020-5DF26604E21F}"/>
                  </a:ext>
                </a:extLst>
              </p:cNvPr>
              <p:cNvSpPr txBox="1"/>
              <p:nvPr/>
            </p:nvSpPr>
            <p:spPr>
              <a:xfrm>
                <a:off x="224987" y="3148599"/>
                <a:ext cx="1210588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>
                    <a:latin typeface="ヒラギノ角ゴ ProN W3"/>
                    <a:ea typeface="ヒラギノ角ゴ ProN W3"/>
                    <a:cs typeface="ヒラギノ角ゴ ProN W3"/>
                  </a:rPr>
                  <a:t>先行研究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08BAF9BE-0798-4542-B350-FA95C980C281}"/>
                  </a:ext>
                </a:extLst>
              </p:cNvPr>
              <p:cNvSpPr txBox="1"/>
              <p:nvPr/>
            </p:nvSpPr>
            <p:spPr>
              <a:xfrm>
                <a:off x="2564776" y="3126724"/>
                <a:ext cx="6083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本研究室で</a:t>
                </a:r>
                <a:r>
                  <a:rPr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GPU(Graphics </a:t>
                </a:r>
                <a:r>
                  <a:rPr lang="en-US" altLang="ja-JP" sz="2000" dirty="0" err="1">
                    <a:latin typeface="ヒラギノ角ゴ ProN W3"/>
                    <a:ea typeface="ヒラギノ角ゴ ProN W3"/>
                    <a:cs typeface="ヒラギノ角ゴ ProN W3"/>
                  </a:rPr>
                  <a:t>Proceesing</a:t>
                </a:r>
                <a:r>
                  <a:rPr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 Unit)</a:t>
                </a:r>
                <a:r>
                  <a:rPr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を利用し，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  <a:p>
                <a:r>
                  <a:rPr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高負荷なシミュレータ教材の処理速度を向上させた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</p:grpSp>
        <p:sp>
          <p:nvSpPr>
            <p:cNvPr id="31" name="三角形 30">
              <a:extLst>
                <a:ext uri="{FF2B5EF4-FFF2-40B4-BE49-F238E27FC236}">
                  <a16:creationId xmlns:a16="http://schemas.microsoft.com/office/drawing/2014/main" id="{7792E0A8-8133-1148-8323-71A78506A6A2}"/>
                </a:ext>
              </a:extLst>
            </p:cNvPr>
            <p:cNvSpPr/>
            <p:nvPr/>
          </p:nvSpPr>
          <p:spPr>
            <a:xfrm rot="10800000">
              <a:off x="3936217" y="3415175"/>
              <a:ext cx="1391139" cy="324229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CBD5B890-54C8-B049-A9C6-8C4E1D23EA15}"/>
                </a:ext>
              </a:extLst>
            </p:cNvPr>
            <p:cNvGrpSpPr/>
            <p:nvPr/>
          </p:nvGrpSpPr>
          <p:grpSpPr>
            <a:xfrm>
              <a:off x="96036" y="3861169"/>
              <a:ext cx="9115111" cy="485196"/>
              <a:chOff x="96036" y="4048735"/>
              <a:chExt cx="9115111" cy="485196"/>
            </a:xfrm>
          </p:grpSpPr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437D382B-B402-9340-B561-1FA3CB21EAF8}"/>
                  </a:ext>
                </a:extLst>
              </p:cNvPr>
              <p:cNvSpPr/>
              <p:nvPr/>
            </p:nvSpPr>
            <p:spPr>
              <a:xfrm>
                <a:off x="96036" y="4048735"/>
                <a:ext cx="8995507" cy="4851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000" dirty="0">
                  <a:solidFill>
                    <a:schemeClr val="tx1"/>
                  </a:solidFill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7B3AD99-3B44-9146-9647-CF39DA23FA62}"/>
                  </a:ext>
                </a:extLst>
              </p:cNvPr>
              <p:cNvSpPr txBox="1"/>
              <p:nvPr/>
            </p:nvSpPr>
            <p:spPr>
              <a:xfrm>
                <a:off x="2564776" y="4072264"/>
                <a:ext cx="66463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GPU</a:t>
                </a:r>
                <a:r>
                  <a:rPr lang="ja-JP" altLang="en-US" sz="2000">
                    <a:latin typeface="ヒラギノ角ゴ ProN W3"/>
                    <a:ea typeface="ヒラギノ角ゴ ProN W3"/>
                    <a:cs typeface="ヒラギノ角ゴ ProN W3"/>
                  </a:rPr>
                  <a:t>はプログラムの記述内容が複雑，大幅な変更が必要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9748654-1D71-514F-9AA5-6B1D87B70DF4}"/>
                  </a:ext>
                </a:extLst>
              </p:cNvPr>
              <p:cNvSpPr txBox="1"/>
              <p:nvPr/>
            </p:nvSpPr>
            <p:spPr>
              <a:xfrm>
                <a:off x="224987" y="4091278"/>
                <a:ext cx="95410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>
                    <a:latin typeface="ヒラギノ角ゴ ProN W3"/>
                    <a:ea typeface="ヒラギノ角ゴ ProN W3"/>
                    <a:cs typeface="ヒラギノ角ゴ ProN W3"/>
                  </a:rPr>
                  <a:t>問題点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</p:grp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84626CE-A3DC-7343-ACFD-45923241212E}"/>
              </a:ext>
            </a:extLst>
          </p:cNvPr>
          <p:cNvGrpSpPr/>
          <p:nvPr/>
        </p:nvGrpSpPr>
        <p:grpSpPr>
          <a:xfrm>
            <a:off x="42871" y="603293"/>
            <a:ext cx="8995507" cy="1727939"/>
            <a:chOff x="96036" y="603293"/>
            <a:chExt cx="8995507" cy="1727939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7DC7DAD1-B15B-2249-9B07-74BFE577AA27}"/>
                </a:ext>
              </a:extLst>
            </p:cNvPr>
            <p:cNvSpPr/>
            <p:nvPr/>
          </p:nvSpPr>
          <p:spPr>
            <a:xfrm>
              <a:off x="96036" y="603293"/>
              <a:ext cx="8995507" cy="4911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96EAB02F-5E67-4246-B363-198984434059}"/>
                </a:ext>
              </a:extLst>
            </p:cNvPr>
            <p:cNvSpPr txBox="1"/>
            <p:nvPr/>
          </p:nvSpPr>
          <p:spPr>
            <a:xfrm>
              <a:off x="238465" y="632064"/>
              <a:ext cx="223651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シミュレータ教材</a:t>
              </a:r>
              <a:endParaRPr lang="en-US" altLang="ja-JP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85554F88-BDD2-7848-B462-150955172CE6}"/>
                </a:ext>
              </a:extLst>
            </p:cNvPr>
            <p:cNvSpPr txBox="1"/>
            <p:nvPr/>
          </p:nvSpPr>
          <p:spPr>
            <a:xfrm>
              <a:off x="2564776" y="694316"/>
              <a:ext cx="5035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>
                  <a:latin typeface="ヒラギノ角ゴ ProN W3"/>
                  <a:ea typeface="ヒラギノ角ゴ ProN W3"/>
                  <a:cs typeface="ヒラギノ角ゴ ProN W3"/>
                </a:rPr>
                <a:t>不可視現象を可視化する</a:t>
              </a:r>
              <a:r>
                <a:rPr lang="en-US" altLang="ja-JP" sz="2000" dirty="0">
                  <a:latin typeface="ヒラギノ角ゴ ProN W3"/>
                  <a:ea typeface="ヒラギノ角ゴ ProN W3"/>
                  <a:cs typeface="ヒラギノ角ゴ ProN W3"/>
                </a:rPr>
                <a:t>e-Learning</a:t>
              </a:r>
              <a:r>
                <a:rPr lang="ja-JP" altLang="en-US" sz="2000" dirty="0">
                  <a:latin typeface="ヒラギノ角ゴ ProN W3"/>
                  <a:ea typeface="ヒラギノ角ゴ ProN W3"/>
                  <a:cs typeface="ヒラギノ角ゴ ProN W3"/>
                </a:rPr>
                <a:t>の</a:t>
              </a:r>
              <a:r>
                <a:rPr lang="en-US" altLang="ja-JP" sz="2000" dirty="0">
                  <a:latin typeface="ヒラギノ角ゴ ProN W3"/>
                  <a:ea typeface="ヒラギノ角ゴ ProN W3"/>
                  <a:cs typeface="ヒラギノ角ゴ ProN W3"/>
                </a:rPr>
                <a:t>1</a:t>
              </a:r>
              <a:r>
                <a:rPr lang="ja-JP" altLang="en-US" sz="2000" dirty="0">
                  <a:latin typeface="ヒラギノ角ゴ ProN W3"/>
                  <a:ea typeface="ヒラギノ角ゴ ProN W3"/>
                  <a:cs typeface="ヒラギノ角ゴ ProN W3"/>
                </a:rPr>
                <a:t>つ</a:t>
              </a:r>
              <a:endParaRPr lang="en-US" altLang="ja-JP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2" name="三角形 1">
              <a:extLst>
                <a:ext uri="{FF2B5EF4-FFF2-40B4-BE49-F238E27FC236}">
                  <a16:creationId xmlns:a16="http://schemas.microsoft.com/office/drawing/2014/main" id="{D9CCE2CD-73B5-A844-BB7F-6EB4DD938219}"/>
                </a:ext>
              </a:extLst>
            </p:cNvPr>
            <p:cNvSpPr/>
            <p:nvPr/>
          </p:nvSpPr>
          <p:spPr>
            <a:xfrm rot="10800000">
              <a:off x="3936217" y="1208002"/>
              <a:ext cx="1391139" cy="324229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8B8AFA31-445B-4F41-BC7F-EFAF33F7B9DF}"/>
                </a:ext>
              </a:extLst>
            </p:cNvPr>
            <p:cNvGrpSpPr/>
            <p:nvPr/>
          </p:nvGrpSpPr>
          <p:grpSpPr>
            <a:xfrm>
              <a:off x="96036" y="1590825"/>
              <a:ext cx="8995507" cy="740407"/>
              <a:chOff x="96036" y="1715870"/>
              <a:chExt cx="8995507" cy="740407"/>
            </a:xfrm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CE3EA46A-5724-F642-AE2E-F544DE54A825}"/>
                  </a:ext>
                </a:extLst>
              </p:cNvPr>
              <p:cNvSpPr/>
              <p:nvPr/>
            </p:nvSpPr>
            <p:spPr>
              <a:xfrm>
                <a:off x="96036" y="1715870"/>
                <a:ext cx="8995507" cy="70530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000" dirty="0">
                  <a:solidFill>
                    <a:schemeClr val="tx1"/>
                  </a:solidFill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0C163514-5C2E-4D46-90F1-AC88266AA63A}"/>
                  </a:ext>
                </a:extLst>
              </p:cNvPr>
              <p:cNvSpPr txBox="1"/>
              <p:nvPr/>
            </p:nvSpPr>
            <p:spPr>
              <a:xfrm>
                <a:off x="2564776" y="1748391"/>
                <a:ext cx="6083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e-Learning</a:t>
                </a:r>
                <a:r>
                  <a:rPr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の普及により多様な分野の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  <a:p>
                <a:r>
                  <a:rPr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シミュレータ教材と効率的な開発手法が求められる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BCD194A-FC96-D64D-A23E-50CC7F8721A0}"/>
                  </a:ext>
                </a:extLst>
              </p:cNvPr>
              <p:cNvSpPr txBox="1"/>
              <p:nvPr/>
            </p:nvSpPr>
            <p:spPr>
              <a:xfrm>
                <a:off x="224987" y="1748391"/>
                <a:ext cx="69762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>
                    <a:latin typeface="ヒラギノ角ゴ ProN W3"/>
                    <a:ea typeface="ヒラギノ角ゴ ProN W3"/>
                    <a:cs typeface="ヒラギノ角ゴ ProN W3"/>
                  </a:rPr>
                  <a:t>現状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</p:grp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34E99FBB-F125-0448-BE9B-62EAA59B95A8}"/>
              </a:ext>
            </a:extLst>
          </p:cNvPr>
          <p:cNvGrpSpPr/>
          <p:nvPr/>
        </p:nvGrpSpPr>
        <p:grpSpPr>
          <a:xfrm>
            <a:off x="39273" y="4953906"/>
            <a:ext cx="9002702" cy="729205"/>
            <a:chOff x="86177" y="4290646"/>
            <a:chExt cx="9002702" cy="729205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D538B2FA-2A81-BD4F-8C51-0612EA3475B4}"/>
                </a:ext>
              </a:extLst>
            </p:cNvPr>
            <p:cNvGrpSpPr/>
            <p:nvPr/>
          </p:nvGrpSpPr>
          <p:grpSpPr>
            <a:xfrm>
              <a:off x="86177" y="4290646"/>
              <a:ext cx="9002702" cy="675849"/>
              <a:chOff x="90505" y="4881088"/>
              <a:chExt cx="9002702" cy="1147675"/>
            </a:xfrm>
          </p:grpSpPr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8C171827-2B81-564F-8ABA-02DD18BA8CFA}"/>
                  </a:ext>
                </a:extLst>
              </p:cNvPr>
              <p:cNvSpPr/>
              <p:nvPr/>
            </p:nvSpPr>
            <p:spPr>
              <a:xfrm>
                <a:off x="90505" y="4881088"/>
                <a:ext cx="9002702" cy="1147675"/>
              </a:xfrm>
              <a:prstGeom prst="rect">
                <a:avLst/>
              </a:prstGeom>
              <a:solidFill>
                <a:srgbClr val="F7F0C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000" dirty="0">
                  <a:solidFill>
                    <a:schemeClr val="tx1"/>
                  </a:solidFill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642F99E-7562-124A-9BBF-FC2239890669}"/>
                  </a:ext>
                </a:extLst>
              </p:cNvPr>
              <p:cNvSpPr txBox="1"/>
              <p:nvPr/>
            </p:nvSpPr>
            <p:spPr>
              <a:xfrm>
                <a:off x="223054" y="4983011"/>
                <a:ext cx="697627" cy="6794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目的</a:t>
                </a:r>
              </a:p>
            </p:txBody>
          </p:sp>
        </p:grp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49AEB57C-FF5A-BC41-B7B8-C4821277FBBA}"/>
                </a:ext>
              </a:extLst>
            </p:cNvPr>
            <p:cNvSpPr txBox="1"/>
            <p:nvPr/>
          </p:nvSpPr>
          <p:spPr>
            <a:xfrm>
              <a:off x="2558515" y="4311965"/>
              <a:ext cx="65267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処理速度と生産性</a:t>
              </a:r>
              <a:r>
                <a:rPr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の観点から開発手法の提案と</a:t>
              </a:r>
              <a:endParaRPr lang="en-US" altLang="ja-JP" sz="2000" dirty="0">
                <a:latin typeface="ヒラギノ角ゴ ProN W3"/>
                <a:ea typeface="ヒラギノ角ゴ ProN W3"/>
                <a:cs typeface="ヒラギノ角ゴ ProN W3"/>
              </a:endParaRPr>
            </a:p>
            <a:p>
              <a:r>
                <a:rPr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有用性の検証を行う</a:t>
              </a:r>
              <a:endParaRPr kumimoji="1" lang="ja-JP" altLang="en-US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58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462141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03199" y="12826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2.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 先行研究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58981A2-574D-4E19-B967-49D65E8DB547}"/>
              </a:ext>
            </a:extLst>
          </p:cNvPr>
          <p:cNvGrpSpPr/>
          <p:nvPr/>
        </p:nvGrpSpPr>
        <p:grpSpPr>
          <a:xfrm>
            <a:off x="259169" y="580529"/>
            <a:ext cx="8782280" cy="1506428"/>
            <a:chOff x="5725751" y="785167"/>
            <a:chExt cx="8517154" cy="1506428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B9F37D4-0A8D-4B3A-A258-545DC426CD5B}"/>
                </a:ext>
              </a:extLst>
            </p:cNvPr>
            <p:cNvSpPr/>
            <p:nvPr/>
          </p:nvSpPr>
          <p:spPr>
            <a:xfrm>
              <a:off x="5725751" y="785167"/>
              <a:ext cx="8517154" cy="15064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400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D1DDEB83-2D33-4311-8133-1312EC4A6F4E}"/>
                </a:ext>
              </a:extLst>
            </p:cNvPr>
            <p:cNvGrpSpPr/>
            <p:nvPr/>
          </p:nvGrpSpPr>
          <p:grpSpPr>
            <a:xfrm>
              <a:off x="5788271" y="1766433"/>
              <a:ext cx="4170771" cy="461665"/>
              <a:chOff x="5734730" y="1727350"/>
              <a:chExt cx="4170771" cy="461665"/>
            </a:xfrm>
          </p:grpSpPr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781A9F1-9179-461A-B86E-BE396960C695}"/>
                  </a:ext>
                </a:extLst>
              </p:cNvPr>
              <p:cNvSpPr txBox="1"/>
              <p:nvPr/>
            </p:nvSpPr>
            <p:spPr>
              <a:xfrm>
                <a:off x="5734730" y="1727350"/>
                <a:ext cx="9719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>
                    <a:latin typeface="ヒラギノ角ゴ ProN W3"/>
                    <a:ea typeface="ヒラギノ角ゴ ProN W3"/>
                    <a:cs typeface="ヒラギノ角ゴ ProN W3"/>
                  </a:rPr>
                  <a:t>手法</a:t>
                </a:r>
                <a:r>
                  <a:rPr lang="en-US" altLang="ja-JP" sz="2400" dirty="0">
                    <a:latin typeface="ヒラギノ角ゴ ProN W3"/>
                    <a:ea typeface="ヒラギノ角ゴ ProN W3"/>
                    <a:cs typeface="ヒラギノ角ゴ ProN W3"/>
                  </a:rPr>
                  <a:t>2</a:t>
                </a:r>
                <a:endParaRPr kumimoji="1" lang="ja-JP" altLang="en-US" sz="24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C6A3423D-7773-436D-9265-4F27F332874E}"/>
                  </a:ext>
                </a:extLst>
              </p:cNvPr>
              <p:cNvSpPr txBox="1"/>
              <p:nvPr/>
            </p:nvSpPr>
            <p:spPr>
              <a:xfrm>
                <a:off x="6682483" y="1727350"/>
                <a:ext cx="32230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>
                    <a:latin typeface="ヒラギノ角ゴ ProN W3"/>
                    <a:ea typeface="ヒラギノ角ゴ ProN W3"/>
                    <a:cs typeface="ヒラギノ角ゴ ProN W3"/>
                  </a:rPr>
                  <a:t>OpenGL</a:t>
                </a:r>
                <a:r>
                  <a:rPr kumimoji="1" lang="ja-JP" altLang="en-US" sz="2400" dirty="0">
                    <a:latin typeface="ヒラギノ角ゴ ProN W3"/>
                    <a:ea typeface="ヒラギノ角ゴ ProN W3"/>
                    <a:cs typeface="ヒラギノ角ゴ ProN W3"/>
                  </a:rPr>
                  <a:t>で</a:t>
                </a:r>
                <a:r>
                  <a:rPr kumimoji="1" lang="en-US" altLang="ja-JP" sz="2400" dirty="0">
                    <a:latin typeface="ヒラギノ角ゴ ProN W3"/>
                    <a:ea typeface="ヒラギノ角ゴ ProN W3"/>
                    <a:cs typeface="ヒラギノ角ゴ ProN W3"/>
                  </a:rPr>
                  <a:t>GPU</a:t>
                </a:r>
                <a:r>
                  <a:rPr kumimoji="1" lang="ja-JP" altLang="en-US" sz="2400" dirty="0">
                    <a:latin typeface="ヒラギノ角ゴ ProN W3"/>
                    <a:ea typeface="ヒラギノ角ゴ ProN W3"/>
                    <a:cs typeface="ヒラギノ角ゴ ProN W3"/>
                  </a:rPr>
                  <a:t>へ移植</a:t>
                </a:r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A05BC09F-CD19-4FC9-AA34-6E7EA562E5FB}"/>
                </a:ext>
              </a:extLst>
            </p:cNvPr>
            <p:cNvGrpSpPr/>
            <p:nvPr/>
          </p:nvGrpSpPr>
          <p:grpSpPr>
            <a:xfrm>
              <a:off x="5788271" y="1243019"/>
              <a:ext cx="4156780" cy="461665"/>
              <a:chOff x="5734730" y="813174"/>
              <a:chExt cx="4156780" cy="461665"/>
            </a:xfrm>
          </p:grpSpPr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FC5D17B-DD13-44F8-AEA8-7F45136BFDBF}"/>
                  </a:ext>
                </a:extLst>
              </p:cNvPr>
              <p:cNvSpPr txBox="1"/>
              <p:nvPr/>
            </p:nvSpPr>
            <p:spPr>
              <a:xfrm>
                <a:off x="5734730" y="813174"/>
                <a:ext cx="9719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>
                    <a:latin typeface="ヒラギノ角ゴ ProN W3"/>
                    <a:ea typeface="ヒラギノ角ゴ ProN W3"/>
                    <a:cs typeface="ヒラギノ角ゴ ProN W3"/>
                  </a:rPr>
                  <a:t>手法</a:t>
                </a:r>
                <a:r>
                  <a:rPr kumimoji="1" lang="en-US" altLang="ja-JP" sz="2400" dirty="0">
                    <a:latin typeface="ヒラギノ角ゴ ProN W3"/>
                    <a:ea typeface="ヒラギノ角ゴ ProN W3"/>
                    <a:cs typeface="ヒラギノ角ゴ ProN W3"/>
                  </a:rPr>
                  <a:t>1</a:t>
                </a:r>
                <a:endParaRPr kumimoji="1" lang="ja-JP" altLang="en-US" sz="24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9392569-BDDE-411F-9380-2459ADD74000}"/>
                  </a:ext>
                </a:extLst>
              </p:cNvPr>
              <p:cNvSpPr txBox="1"/>
              <p:nvPr/>
            </p:nvSpPr>
            <p:spPr>
              <a:xfrm>
                <a:off x="6682483" y="813174"/>
                <a:ext cx="32090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400" dirty="0">
                    <a:latin typeface="ヒラギノ角ゴ ProN W3"/>
                    <a:ea typeface="ヒラギノ角ゴ ProN W3"/>
                    <a:cs typeface="ヒラギノ角ゴ ProN W3"/>
                  </a:rPr>
                  <a:t>JavaScript</a:t>
                </a:r>
                <a:r>
                  <a:rPr lang="ja-JP" altLang="en-US" sz="2400" dirty="0">
                    <a:latin typeface="ヒラギノ角ゴ ProN W3"/>
                    <a:ea typeface="ヒラギノ角ゴ ProN W3"/>
                    <a:cs typeface="ヒラギノ角ゴ ProN W3"/>
                  </a:rPr>
                  <a:t>のみで開発</a:t>
                </a:r>
                <a:endParaRPr kumimoji="1" lang="ja-JP" altLang="en-US" sz="24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</p:grp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3E0493A4-23D5-4A03-BFD7-6500141349AE}"/>
                </a:ext>
              </a:extLst>
            </p:cNvPr>
            <p:cNvSpPr txBox="1"/>
            <p:nvPr/>
          </p:nvSpPr>
          <p:spPr>
            <a:xfrm>
              <a:off x="5788271" y="814451"/>
              <a:ext cx="137303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latin typeface="ヒラギノ角ゴ ProN W3"/>
                  <a:ea typeface="ヒラギノ角ゴ ProN W3"/>
                  <a:cs typeface="ヒラギノ角ゴ ProN W3"/>
                </a:rPr>
                <a:t>先行研究</a:t>
              </a:r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91A43D8-DA40-4D18-A1E9-AD3764BA3AB8}"/>
              </a:ext>
            </a:extLst>
          </p:cNvPr>
          <p:cNvSpPr txBox="1"/>
          <p:nvPr/>
        </p:nvSpPr>
        <p:spPr>
          <a:xfrm>
            <a:off x="276027" y="2708626"/>
            <a:ext cx="7528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JavaScript(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処理に時間を必要とする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)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→作業が止まる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379B43A5-1E44-4994-9CB2-789C7F03C98C}"/>
              </a:ext>
            </a:extLst>
          </p:cNvPr>
          <p:cNvGrpSpPr/>
          <p:nvPr/>
        </p:nvGrpSpPr>
        <p:grpSpPr>
          <a:xfrm>
            <a:off x="341659" y="3245469"/>
            <a:ext cx="1568394" cy="400110"/>
            <a:chOff x="-1043103" y="2259194"/>
            <a:chExt cx="2367615" cy="784630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DA91CA6D-1C21-4948-A89F-107DC3B0078D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処理</a:t>
              </a:r>
              <a:r>
                <a:rPr kumimoji="1" lang="en-US" altLang="ja-JP" sz="2400" dirty="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1</a:t>
              </a:r>
              <a:endParaRPr kumimoji="1" lang="ja-JP" altLang="en-US" sz="24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40" name="三角形 10">
              <a:extLst>
                <a:ext uri="{FF2B5EF4-FFF2-40B4-BE49-F238E27FC236}">
                  <a16:creationId xmlns:a16="http://schemas.microsoft.com/office/drawing/2014/main" id="{3481D38A-B6D3-4CD5-880B-7DA7292394D0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E10491DD-96A7-42F3-8DBE-5A8A318566C8}"/>
              </a:ext>
            </a:extLst>
          </p:cNvPr>
          <p:cNvGrpSpPr/>
          <p:nvPr/>
        </p:nvGrpSpPr>
        <p:grpSpPr>
          <a:xfrm>
            <a:off x="2064052" y="3252126"/>
            <a:ext cx="1568394" cy="400110"/>
            <a:chOff x="-1043103" y="2259194"/>
            <a:chExt cx="2367615" cy="784630"/>
          </a:xfrm>
        </p:grpSpPr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8AFC37E0-3A66-48A2-9A5A-5ED346D997E4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処理</a:t>
              </a:r>
              <a:r>
                <a:rPr lang="en-US" altLang="ja-JP" sz="2400" dirty="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2</a:t>
              </a:r>
              <a:endParaRPr kumimoji="1" lang="ja-JP" altLang="en-US" sz="2400"/>
            </a:p>
          </p:txBody>
        </p:sp>
        <p:sp>
          <p:nvSpPr>
            <p:cNvPr id="43" name="三角形 10">
              <a:extLst>
                <a:ext uri="{FF2B5EF4-FFF2-40B4-BE49-F238E27FC236}">
                  <a16:creationId xmlns:a16="http://schemas.microsoft.com/office/drawing/2014/main" id="{5B06BF3A-4071-404F-BFAB-42D824DDA508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C6F0045E-F739-476F-BA15-2B57ACA6DDE1}"/>
              </a:ext>
            </a:extLst>
          </p:cNvPr>
          <p:cNvGrpSpPr/>
          <p:nvPr/>
        </p:nvGrpSpPr>
        <p:grpSpPr>
          <a:xfrm>
            <a:off x="3786445" y="3258783"/>
            <a:ext cx="2831727" cy="400110"/>
            <a:chOff x="-1043103" y="2259194"/>
            <a:chExt cx="2367615" cy="78463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71F9E031-ECD6-48FA-8695-87795ECAACBE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演算</a:t>
              </a:r>
            </a:p>
          </p:txBody>
        </p:sp>
        <p:sp>
          <p:nvSpPr>
            <p:cNvPr id="46" name="三角形 10">
              <a:extLst>
                <a:ext uri="{FF2B5EF4-FFF2-40B4-BE49-F238E27FC236}">
                  <a16:creationId xmlns:a16="http://schemas.microsoft.com/office/drawing/2014/main" id="{B559714B-9DF0-49BC-B975-C5CC57876D8E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290D4DD-5F39-4770-9096-A0B345850EA0}"/>
              </a:ext>
            </a:extLst>
          </p:cNvPr>
          <p:cNvSpPr/>
          <p:nvPr/>
        </p:nvSpPr>
        <p:spPr>
          <a:xfrm>
            <a:off x="259169" y="2427006"/>
            <a:ext cx="8782281" cy="150642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4E835EB-59FE-4F5C-9B85-02359C96F040}"/>
              </a:ext>
            </a:extLst>
          </p:cNvPr>
          <p:cNvSpPr txBox="1"/>
          <p:nvPr/>
        </p:nvSpPr>
        <p:spPr>
          <a:xfrm>
            <a:off x="442480" y="2290142"/>
            <a:ext cx="10021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手法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1</a:t>
            </a:r>
          </a:p>
        </p:txBody>
      </p:sp>
      <p:graphicFrame>
        <p:nvGraphicFramePr>
          <p:cNvPr id="66" name="表 65">
            <a:extLst>
              <a:ext uri="{FF2B5EF4-FFF2-40B4-BE49-F238E27FC236}">
                <a16:creationId xmlns:a16="http://schemas.microsoft.com/office/drawing/2014/main" id="{E6440386-AADF-4E7A-B16D-70153892B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285016"/>
              </p:ext>
            </p:extLst>
          </p:nvPr>
        </p:nvGraphicFramePr>
        <p:xfrm>
          <a:off x="2424751" y="4215048"/>
          <a:ext cx="4294498" cy="750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8670">
                  <a:extLst>
                    <a:ext uri="{9D8B030D-6E8A-4147-A177-3AD203B41FA5}">
                      <a16:colId xmlns:a16="http://schemas.microsoft.com/office/drawing/2014/main" val="686874139"/>
                    </a:ext>
                  </a:extLst>
                </a:gridCol>
                <a:gridCol w="1073297">
                  <a:extLst>
                    <a:ext uri="{9D8B030D-6E8A-4147-A177-3AD203B41FA5}">
                      <a16:colId xmlns:a16="http://schemas.microsoft.com/office/drawing/2014/main" val="197978390"/>
                    </a:ext>
                  </a:extLst>
                </a:gridCol>
                <a:gridCol w="1002531">
                  <a:extLst>
                    <a:ext uri="{9D8B030D-6E8A-4147-A177-3AD203B41FA5}">
                      <a16:colId xmlns:a16="http://schemas.microsoft.com/office/drawing/2014/main" val="980333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手法</a:t>
                      </a:r>
                      <a:r>
                        <a:rPr lang="en-US" altLang="ja-JP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手法</a:t>
                      </a:r>
                      <a:r>
                        <a:rPr lang="en-US" altLang="ja-JP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2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70133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行数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50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184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360535"/>
                  </a:ext>
                </a:extLst>
              </a:tr>
            </a:tbl>
          </a:graphicData>
        </a:graphic>
      </p:graphicFrame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EDAA8947-0478-424C-A77B-16306C48C98A}"/>
              </a:ext>
            </a:extLst>
          </p:cNvPr>
          <p:cNvGrpSpPr/>
          <p:nvPr/>
        </p:nvGrpSpPr>
        <p:grpSpPr>
          <a:xfrm>
            <a:off x="6772172" y="3303843"/>
            <a:ext cx="2184676" cy="400110"/>
            <a:chOff x="-1043103" y="2259194"/>
            <a:chExt cx="2367615" cy="784630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7B606DE6-B6A2-5B46-8E7D-AA7458F1289B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描画</a:t>
              </a:r>
              <a:endParaRPr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31" name="三角形 10">
              <a:extLst>
                <a:ext uri="{FF2B5EF4-FFF2-40B4-BE49-F238E27FC236}">
                  <a16:creationId xmlns:a16="http://schemas.microsoft.com/office/drawing/2014/main" id="{1B0F99BE-C833-5F45-BD5B-9D0A8837CCF9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82848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462141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03199" y="12826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3.</a:t>
            </a:r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 提案手法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46FB371-B241-46E6-BE6F-17F6A0604762}"/>
              </a:ext>
            </a:extLst>
          </p:cNvPr>
          <p:cNvGrpSpPr/>
          <p:nvPr/>
        </p:nvGrpSpPr>
        <p:grpSpPr>
          <a:xfrm>
            <a:off x="214630" y="580529"/>
            <a:ext cx="8826820" cy="1458664"/>
            <a:chOff x="5710122" y="3173254"/>
            <a:chExt cx="8826820" cy="1458664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3F4FAE6-45B5-414C-982B-7F7A4F11DBC6}"/>
                </a:ext>
              </a:extLst>
            </p:cNvPr>
            <p:cNvSpPr/>
            <p:nvPr/>
          </p:nvSpPr>
          <p:spPr>
            <a:xfrm>
              <a:off x="5710122" y="3173254"/>
              <a:ext cx="8826820" cy="14586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37FA8412-1E4F-4557-BAC8-5F97446CB85C}"/>
                </a:ext>
              </a:extLst>
            </p:cNvPr>
            <p:cNvGrpSpPr/>
            <p:nvPr/>
          </p:nvGrpSpPr>
          <p:grpSpPr>
            <a:xfrm>
              <a:off x="5788270" y="4170591"/>
              <a:ext cx="3770416" cy="400110"/>
              <a:chOff x="5734730" y="3862804"/>
              <a:chExt cx="4175173" cy="400110"/>
            </a:xfrm>
          </p:grpSpPr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0C10666-A201-42C6-993A-76A6340D5730}"/>
                  </a:ext>
                </a:extLst>
              </p:cNvPr>
              <p:cNvSpPr txBox="1"/>
              <p:nvPr/>
            </p:nvSpPr>
            <p:spPr>
              <a:xfrm>
                <a:off x="5734730" y="3862804"/>
                <a:ext cx="8675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手法</a:t>
                </a:r>
                <a:r>
                  <a:rPr kumimoji="1"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4</a:t>
                </a:r>
                <a:endParaRPr kumimoji="1" lang="ja-JP" altLang="en-US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E555D85-1188-4A38-87D7-36C8606BF3FF}"/>
                  </a:ext>
                </a:extLst>
              </p:cNvPr>
              <p:cNvSpPr txBox="1"/>
              <p:nvPr/>
            </p:nvSpPr>
            <p:spPr>
              <a:xfrm>
                <a:off x="6676325" y="3862804"/>
                <a:ext cx="32335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手法</a:t>
                </a:r>
                <a:r>
                  <a:rPr kumimoji="1"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3+OffscreenCanvas</a:t>
                </a:r>
                <a:endParaRPr kumimoji="1" lang="ja-JP" altLang="en-US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77C3EE74-14F8-4DF3-AF43-5CB3C570B64D}"/>
                </a:ext>
              </a:extLst>
            </p:cNvPr>
            <p:cNvGrpSpPr/>
            <p:nvPr/>
          </p:nvGrpSpPr>
          <p:grpSpPr>
            <a:xfrm>
              <a:off x="5788272" y="3753776"/>
              <a:ext cx="3798667" cy="412496"/>
              <a:chOff x="5734730" y="3188094"/>
              <a:chExt cx="4206456" cy="412496"/>
            </a:xfrm>
          </p:grpSpPr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E748E68-7D70-4493-B11D-1F2A0B2C9CB0}"/>
                  </a:ext>
                </a:extLst>
              </p:cNvPr>
              <p:cNvSpPr txBox="1"/>
              <p:nvPr/>
            </p:nvSpPr>
            <p:spPr>
              <a:xfrm>
                <a:off x="5734730" y="3188094"/>
                <a:ext cx="8659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手法</a:t>
                </a:r>
                <a:r>
                  <a:rPr kumimoji="1"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3</a:t>
                </a:r>
                <a:endParaRPr kumimoji="1" lang="ja-JP" altLang="en-US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C95D9B5-8837-41F8-9226-A27CC59F94DF}"/>
                  </a:ext>
                </a:extLst>
              </p:cNvPr>
              <p:cNvSpPr txBox="1"/>
              <p:nvPr/>
            </p:nvSpPr>
            <p:spPr>
              <a:xfrm>
                <a:off x="6766919" y="3200480"/>
                <a:ext cx="3174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手法</a:t>
                </a:r>
                <a:r>
                  <a:rPr kumimoji="1"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1</a:t>
                </a:r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→マルチスレッド化</a:t>
                </a:r>
              </a:p>
            </p:txBody>
          </p: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2D814E6F-4484-4890-BDE4-1D9963CA900F}"/>
                </a:ext>
              </a:extLst>
            </p:cNvPr>
            <p:cNvSpPr txBox="1"/>
            <p:nvPr/>
          </p:nvSpPr>
          <p:spPr>
            <a:xfrm>
              <a:off x="5788271" y="3235227"/>
              <a:ext cx="238398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2000" dirty="0" err="1">
                  <a:latin typeface="ヒラギノ角ゴ ProN W3"/>
                  <a:ea typeface="ヒラギノ角ゴ ProN W3"/>
                  <a:cs typeface="ヒラギノ角ゴ ProN W3"/>
                </a:rPr>
                <a:t>OffscreenCanvas</a:t>
              </a:r>
              <a:endParaRPr kumimoji="1" lang="ja-JP" altLang="en-US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4EF949D-D78A-427C-ABF9-F6446029A2F6}"/>
              </a:ext>
            </a:extLst>
          </p:cNvPr>
          <p:cNvSpPr txBox="1"/>
          <p:nvPr/>
        </p:nvSpPr>
        <p:spPr>
          <a:xfrm>
            <a:off x="259843" y="2397545"/>
            <a:ext cx="5240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ヒラギノ角ゴ ProN W3"/>
                <a:ea typeface="ヒラギノ角ゴ ProN W3"/>
                <a:cs typeface="ヒラギノ角ゴ ProN W3"/>
              </a:rPr>
              <a:t>マルチスレッド→</a:t>
            </a:r>
            <a:r>
              <a:rPr lang="ja-JP" altLang="en-US" sz="2000" dirty="0">
                <a:latin typeface="ヒラギノ角ゴ ProN W3"/>
                <a:ea typeface="ヒラギノ角ゴ ProN W3"/>
                <a:cs typeface="ヒラギノ角ゴ ProN W3"/>
              </a:rPr>
              <a:t>作業</a:t>
            </a:r>
            <a:r>
              <a:rPr lang="ja-JP" altLang="en-US" sz="2000">
                <a:latin typeface="ヒラギノ角ゴ ProN W3"/>
                <a:ea typeface="ヒラギノ角ゴ ProN W3"/>
                <a:cs typeface="ヒラギノ角ゴ ProN W3"/>
              </a:rPr>
              <a:t>を分担する</a:t>
            </a:r>
            <a:r>
              <a:rPr lang="en-US" altLang="ja-JP" sz="2000" dirty="0">
                <a:latin typeface="ヒラギノ角ゴ ProN W3"/>
                <a:ea typeface="ヒラギノ角ゴ ProN W3"/>
                <a:cs typeface="ヒラギノ角ゴ ProN W3"/>
              </a:rPr>
              <a:t>(</a:t>
            </a:r>
            <a:r>
              <a:rPr lang="ja-JP" altLang="en-US" sz="2000">
                <a:latin typeface="ヒラギノ角ゴ ProN W3"/>
                <a:ea typeface="ヒラギノ角ゴ ProN W3"/>
                <a:cs typeface="ヒラギノ角ゴ ProN W3"/>
              </a:rPr>
              <a:t>演算のみ</a:t>
            </a:r>
            <a:r>
              <a:rPr lang="en-US" altLang="ja-JP" sz="2000" dirty="0">
                <a:latin typeface="ヒラギノ角ゴ ProN W3"/>
                <a:ea typeface="ヒラギノ角ゴ ProN W3"/>
                <a:cs typeface="ヒラギノ角ゴ ProN W3"/>
              </a:rPr>
              <a:t>)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F2F142AE-9870-4BE1-AAF8-0E4B3530A87E}"/>
              </a:ext>
            </a:extLst>
          </p:cNvPr>
          <p:cNvGrpSpPr/>
          <p:nvPr/>
        </p:nvGrpSpPr>
        <p:grpSpPr>
          <a:xfrm>
            <a:off x="398303" y="2877945"/>
            <a:ext cx="1568394" cy="400110"/>
            <a:chOff x="-1043103" y="2259194"/>
            <a:chExt cx="2367615" cy="784630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246D6329-B2E6-4643-B2E7-78DBB2C7F078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処理</a:t>
              </a:r>
              <a:r>
                <a:rPr lang="en-US" altLang="ja-JP" sz="2000" dirty="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1</a:t>
              </a:r>
              <a:endParaRPr kumimoji="1" lang="ja-JP" altLang="en-US" sz="2000"/>
            </a:p>
          </p:txBody>
        </p:sp>
        <p:sp>
          <p:nvSpPr>
            <p:cNvPr id="53" name="三角形 10">
              <a:extLst>
                <a:ext uri="{FF2B5EF4-FFF2-40B4-BE49-F238E27FC236}">
                  <a16:creationId xmlns:a16="http://schemas.microsoft.com/office/drawing/2014/main" id="{C0DEBC0A-93E9-4F60-B5C2-29E171538AED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612D5281-8348-46C0-AE29-2ACEDF09975F}"/>
              </a:ext>
            </a:extLst>
          </p:cNvPr>
          <p:cNvGrpSpPr/>
          <p:nvPr/>
        </p:nvGrpSpPr>
        <p:grpSpPr>
          <a:xfrm>
            <a:off x="1998247" y="2877945"/>
            <a:ext cx="1568394" cy="400110"/>
            <a:chOff x="-1043103" y="2259194"/>
            <a:chExt cx="2367615" cy="784630"/>
          </a:xfrm>
        </p:grpSpPr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E693EC3E-9368-4AD2-80B7-17D3C3CDDD11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処理</a:t>
              </a:r>
              <a:r>
                <a:rPr lang="en-US" altLang="ja-JP" sz="2000" dirty="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2</a:t>
              </a:r>
              <a:endPara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6" name="三角形 10">
              <a:extLst>
                <a:ext uri="{FF2B5EF4-FFF2-40B4-BE49-F238E27FC236}">
                  <a16:creationId xmlns:a16="http://schemas.microsoft.com/office/drawing/2014/main" id="{7B5BE58E-9781-4899-94B9-D791F9255B6B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B109DFF-E1E2-432A-84C5-9E170B8752B0}"/>
              </a:ext>
            </a:extLst>
          </p:cNvPr>
          <p:cNvGrpSpPr/>
          <p:nvPr/>
        </p:nvGrpSpPr>
        <p:grpSpPr>
          <a:xfrm>
            <a:off x="2246649" y="3351347"/>
            <a:ext cx="2831727" cy="400110"/>
            <a:chOff x="-1043103" y="2259194"/>
            <a:chExt cx="2367615" cy="78463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DD20E0AA-626A-4C75-BEB7-BC8E1907D834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演算</a:t>
              </a:r>
            </a:p>
          </p:txBody>
        </p:sp>
        <p:sp>
          <p:nvSpPr>
            <p:cNvPr id="59" name="三角形 10">
              <a:extLst>
                <a:ext uri="{FF2B5EF4-FFF2-40B4-BE49-F238E27FC236}">
                  <a16:creationId xmlns:a16="http://schemas.microsoft.com/office/drawing/2014/main" id="{D73DFAA6-B6A3-4495-83CD-BCE1CA096F33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9773E6D6-EBBA-4AC2-8652-5F68FDD17A02}"/>
              </a:ext>
            </a:extLst>
          </p:cNvPr>
          <p:cNvGrpSpPr/>
          <p:nvPr/>
        </p:nvGrpSpPr>
        <p:grpSpPr>
          <a:xfrm>
            <a:off x="5212861" y="2860127"/>
            <a:ext cx="2740473" cy="400110"/>
            <a:chOff x="-1043103" y="2259194"/>
            <a:chExt cx="2367615" cy="784630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93D7612C-7D7D-4BC5-8F48-68713D6B1679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描画</a:t>
              </a:r>
              <a:endParaRPr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62" name="三角形 10">
              <a:extLst>
                <a:ext uri="{FF2B5EF4-FFF2-40B4-BE49-F238E27FC236}">
                  <a16:creationId xmlns:a16="http://schemas.microsoft.com/office/drawing/2014/main" id="{827D6A97-B40D-4A17-BF83-043792DFE7D2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DEDEF998-627C-40F1-A15D-5C97F8E4D940}"/>
              </a:ext>
            </a:extLst>
          </p:cNvPr>
          <p:cNvSpPr/>
          <p:nvPr/>
        </p:nvSpPr>
        <p:spPr>
          <a:xfrm>
            <a:off x="259169" y="2213071"/>
            <a:ext cx="8782281" cy="1598939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A4AE865-6066-498A-AB63-A29D496D65FC}"/>
              </a:ext>
            </a:extLst>
          </p:cNvPr>
          <p:cNvSpPr txBox="1"/>
          <p:nvPr/>
        </p:nvSpPr>
        <p:spPr>
          <a:xfrm>
            <a:off x="442480" y="2048072"/>
            <a:ext cx="198002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ヒラギノ角ゴ ProN W3"/>
                <a:ea typeface="ヒラギノ角ゴ ProN W3"/>
                <a:cs typeface="ヒラギノ角ゴ ProN W3"/>
              </a:rPr>
              <a:t>マルチスレッド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C1986223-9D30-6D47-9FF6-5A7B30A3486C}"/>
              </a:ext>
            </a:extLst>
          </p:cNvPr>
          <p:cNvGrpSpPr/>
          <p:nvPr/>
        </p:nvGrpSpPr>
        <p:grpSpPr>
          <a:xfrm>
            <a:off x="386584" y="4671578"/>
            <a:ext cx="1568394" cy="400110"/>
            <a:chOff x="-1043103" y="2259194"/>
            <a:chExt cx="2367615" cy="784630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99A8F378-A22C-5B4C-8651-8F68023BC6EE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処理</a:t>
              </a:r>
              <a:r>
                <a:rPr lang="en-US" altLang="ja-JP" sz="2000" dirty="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1</a:t>
              </a:r>
              <a:endParaRPr kumimoji="1" lang="ja-JP" altLang="en-US" sz="2000"/>
            </a:p>
          </p:txBody>
        </p:sp>
        <p:sp>
          <p:nvSpPr>
            <p:cNvPr id="31" name="三角形 10">
              <a:extLst>
                <a:ext uri="{FF2B5EF4-FFF2-40B4-BE49-F238E27FC236}">
                  <a16:creationId xmlns:a16="http://schemas.microsoft.com/office/drawing/2014/main" id="{61413ED4-04D4-B640-924F-5695802A9206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7EFA55E5-7FF8-554C-BA58-8EE273E0AC63}"/>
              </a:ext>
            </a:extLst>
          </p:cNvPr>
          <p:cNvGrpSpPr/>
          <p:nvPr/>
        </p:nvGrpSpPr>
        <p:grpSpPr>
          <a:xfrm>
            <a:off x="2132890" y="4671578"/>
            <a:ext cx="1568394" cy="400110"/>
            <a:chOff x="-1043103" y="2259194"/>
            <a:chExt cx="2367615" cy="784630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6E67AF00-61F5-8C43-B81B-888454F0292F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処理</a:t>
              </a:r>
              <a:r>
                <a:rPr lang="en-US" altLang="ja-JP" sz="2000" dirty="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2</a:t>
              </a:r>
              <a:endPara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34" name="三角形 10">
              <a:extLst>
                <a:ext uri="{FF2B5EF4-FFF2-40B4-BE49-F238E27FC236}">
                  <a16:creationId xmlns:a16="http://schemas.microsoft.com/office/drawing/2014/main" id="{BA89F315-6239-914B-8EF9-43BEE1FC9EE6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E6C89947-0BE2-D641-B21B-DAAA547BDCCC}"/>
              </a:ext>
            </a:extLst>
          </p:cNvPr>
          <p:cNvGrpSpPr/>
          <p:nvPr/>
        </p:nvGrpSpPr>
        <p:grpSpPr>
          <a:xfrm>
            <a:off x="2246649" y="5138960"/>
            <a:ext cx="2831727" cy="400110"/>
            <a:chOff x="-1043103" y="2259194"/>
            <a:chExt cx="2367615" cy="78463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2C4AD165-6DD2-D64B-9A31-2117CE146BDE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演算</a:t>
              </a:r>
            </a:p>
          </p:txBody>
        </p:sp>
        <p:sp>
          <p:nvSpPr>
            <p:cNvPr id="38" name="三角形 10">
              <a:extLst>
                <a:ext uri="{FF2B5EF4-FFF2-40B4-BE49-F238E27FC236}">
                  <a16:creationId xmlns:a16="http://schemas.microsoft.com/office/drawing/2014/main" id="{8FA96B97-68B1-F846-85AC-8D49CAD9B182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AF8C0A4-3B5B-174A-9A3B-7A1C8194F69C}"/>
              </a:ext>
            </a:extLst>
          </p:cNvPr>
          <p:cNvSpPr/>
          <p:nvPr/>
        </p:nvSpPr>
        <p:spPr>
          <a:xfrm>
            <a:off x="247450" y="4006704"/>
            <a:ext cx="8782281" cy="159893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2237BCF-653F-DB42-8E25-83668948B760}"/>
              </a:ext>
            </a:extLst>
          </p:cNvPr>
          <p:cNvSpPr txBox="1"/>
          <p:nvPr/>
        </p:nvSpPr>
        <p:spPr>
          <a:xfrm>
            <a:off x="430761" y="3841705"/>
            <a:ext cx="238398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latin typeface="ヒラギノ角ゴ ProN W3"/>
                <a:ea typeface="ヒラギノ角ゴ ProN W3"/>
                <a:cs typeface="ヒラギノ角ゴ ProN W3"/>
              </a:rPr>
              <a:t>OffscreenCanvas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3DE4284B-5C37-0E4B-AF4C-EEEF87C95974}"/>
              </a:ext>
            </a:extLst>
          </p:cNvPr>
          <p:cNvGrpSpPr/>
          <p:nvPr/>
        </p:nvGrpSpPr>
        <p:grpSpPr>
          <a:xfrm>
            <a:off x="5212861" y="5131145"/>
            <a:ext cx="2740473" cy="400110"/>
            <a:chOff x="-1043103" y="2259194"/>
            <a:chExt cx="2367615" cy="784630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9D5CB61-0BA5-3142-BADC-0FB637D1BDD4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描画</a:t>
              </a:r>
              <a:endParaRPr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46" name="三角形 10">
              <a:extLst>
                <a:ext uri="{FF2B5EF4-FFF2-40B4-BE49-F238E27FC236}">
                  <a16:creationId xmlns:a16="http://schemas.microsoft.com/office/drawing/2014/main" id="{6F0272B0-D9E1-D14D-9CC8-EA96A36EE34C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8B1E33BE-A1E3-C14D-8981-D9A0B0FDDA13}"/>
              </a:ext>
            </a:extLst>
          </p:cNvPr>
          <p:cNvGrpSpPr/>
          <p:nvPr/>
        </p:nvGrpSpPr>
        <p:grpSpPr>
          <a:xfrm>
            <a:off x="3879196" y="4634558"/>
            <a:ext cx="1568394" cy="400110"/>
            <a:chOff x="-1043103" y="2259194"/>
            <a:chExt cx="2367615" cy="784630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E66DF5D-2094-F846-BA08-73E182E3AEF9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処理</a:t>
              </a:r>
              <a:r>
                <a:rPr lang="en-US" altLang="ja-JP" sz="2000" dirty="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3</a:t>
              </a:r>
              <a:endPara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49" name="三角形 10">
              <a:extLst>
                <a:ext uri="{FF2B5EF4-FFF2-40B4-BE49-F238E27FC236}">
                  <a16:creationId xmlns:a16="http://schemas.microsoft.com/office/drawing/2014/main" id="{AF6C50CF-30FE-ED4E-BC6B-1894BF71FD7E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2C3B9031-633D-1440-9AB7-BE93ADEA01C9}"/>
              </a:ext>
            </a:extLst>
          </p:cNvPr>
          <p:cNvGrpSpPr/>
          <p:nvPr/>
        </p:nvGrpSpPr>
        <p:grpSpPr>
          <a:xfrm>
            <a:off x="5625502" y="4597538"/>
            <a:ext cx="1568394" cy="400110"/>
            <a:chOff x="-1043103" y="2259194"/>
            <a:chExt cx="2367615" cy="784630"/>
          </a:xfrm>
        </p:grpSpPr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B72A9F4C-8187-9F4A-A2B5-209FA70FA83E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処理</a:t>
              </a:r>
              <a:r>
                <a:rPr lang="en-US" altLang="ja-JP" sz="2000" dirty="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4</a:t>
              </a:r>
              <a:endPara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66" name="三角形 10">
              <a:extLst>
                <a:ext uri="{FF2B5EF4-FFF2-40B4-BE49-F238E27FC236}">
                  <a16:creationId xmlns:a16="http://schemas.microsoft.com/office/drawing/2014/main" id="{B3ECA611-C1A0-9D4F-97A9-DDA5BD785C1A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0B441C35-E4C0-9144-BAE8-43FAB07989CE}"/>
              </a:ext>
            </a:extLst>
          </p:cNvPr>
          <p:cNvGrpSpPr/>
          <p:nvPr/>
        </p:nvGrpSpPr>
        <p:grpSpPr>
          <a:xfrm>
            <a:off x="7371810" y="4560518"/>
            <a:ext cx="1568394" cy="400110"/>
            <a:chOff x="-1043103" y="2259194"/>
            <a:chExt cx="2367615" cy="784630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669AABD1-1BAE-FD4F-8934-9585F4CA0BBC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処理</a:t>
              </a:r>
              <a:r>
                <a:rPr lang="en-US" altLang="ja-JP" sz="2000" dirty="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5</a:t>
              </a:r>
              <a:endPara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69" name="三角形 10">
              <a:extLst>
                <a:ext uri="{FF2B5EF4-FFF2-40B4-BE49-F238E27FC236}">
                  <a16:creationId xmlns:a16="http://schemas.microsoft.com/office/drawing/2014/main" id="{54A16832-6387-CD46-870E-65DE9F35C5FF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C94FD71-3624-C94D-8728-803EF257EC48}"/>
              </a:ext>
            </a:extLst>
          </p:cNvPr>
          <p:cNvSpPr txBox="1"/>
          <p:nvPr/>
        </p:nvSpPr>
        <p:spPr>
          <a:xfrm>
            <a:off x="247904" y="4192437"/>
            <a:ext cx="3922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err="1">
                <a:latin typeface="ヒラギノ角ゴ ProN W3"/>
                <a:ea typeface="ヒラギノ角ゴ ProN W3"/>
                <a:cs typeface="ヒラギノ角ゴ ProN W3"/>
              </a:rPr>
              <a:t>OffscreenCanvas</a:t>
            </a:r>
            <a:r>
              <a:rPr lang="ja-JP" altLang="en-US" sz="2000">
                <a:latin typeface="ヒラギノ角ゴ ProN W3"/>
                <a:ea typeface="ヒラギノ角ゴ ProN W3"/>
                <a:cs typeface="ヒラギノ角ゴ ProN W3"/>
              </a:rPr>
              <a:t>→演算＋描画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F064191D-73EA-434D-A277-4D54CD26185B}"/>
              </a:ext>
            </a:extLst>
          </p:cNvPr>
          <p:cNvGrpSpPr/>
          <p:nvPr/>
        </p:nvGrpSpPr>
        <p:grpSpPr>
          <a:xfrm>
            <a:off x="3598191" y="2848940"/>
            <a:ext cx="1568394" cy="400110"/>
            <a:chOff x="-1043103" y="2259194"/>
            <a:chExt cx="2367615" cy="784630"/>
          </a:xfrm>
        </p:grpSpPr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2C83ADFC-C660-5848-ACAB-E185D3378B4E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処理</a:t>
              </a:r>
              <a:r>
                <a:rPr lang="en-US" altLang="ja-JP" sz="2000" dirty="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3</a:t>
              </a:r>
              <a:endPara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73" name="三角形 10">
              <a:extLst>
                <a:ext uri="{FF2B5EF4-FFF2-40B4-BE49-F238E27FC236}">
                  <a16:creationId xmlns:a16="http://schemas.microsoft.com/office/drawing/2014/main" id="{C408D1FF-5FCB-914A-ADFA-647CA12CAD3D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83D9CDD-F8AD-3A42-9513-1733B9A7A18E}"/>
              </a:ext>
            </a:extLst>
          </p:cNvPr>
          <p:cNvSpPr/>
          <p:nvPr/>
        </p:nvSpPr>
        <p:spPr>
          <a:xfrm>
            <a:off x="8090874" y="2877271"/>
            <a:ext cx="938858" cy="4001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処理</a:t>
            </a:r>
            <a:r>
              <a:rPr lang="en-US" altLang="ja-JP" sz="2000" dirty="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4</a:t>
            </a:r>
            <a:endParaRPr kumimoji="1" lang="ja-JP" altLang="en-US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256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462141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03199" y="12826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4.</a:t>
            </a:r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開発したシミュレータ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6600132C-3576-CB45-AE38-185B77CBF280}"/>
              </a:ext>
            </a:extLst>
          </p:cNvPr>
          <p:cNvGrpSpPr/>
          <p:nvPr/>
        </p:nvGrpSpPr>
        <p:grpSpPr>
          <a:xfrm>
            <a:off x="2540816" y="785167"/>
            <a:ext cx="4092687" cy="4618565"/>
            <a:chOff x="2938925" y="736957"/>
            <a:chExt cx="4092687" cy="4618565"/>
          </a:xfrm>
        </p:grpSpPr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C78E4740-0257-0A46-9164-22C710E0A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8925" y="736957"/>
              <a:ext cx="4092687" cy="4618565"/>
            </a:xfrm>
            <a:prstGeom prst="rect">
              <a:avLst/>
            </a:prstGeom>
          </p:spPr>
        </p:pic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F4AC843-791F-DC41-B08E-E821A7C8E46F}"/>
                </a:ext>
              </a:extLst>
            </p:cNvPr>
            <p:cNvSpPr/>
            <p:nvPr/>
          </p:nvSpPr>
          <p:spPr>
            <a:xfrm>
              <a:off x="4961037" y="1375042"/>
              <a:ext cx="1968212" cy="3955750"/>
            </a:xfrm>
            <a:prstGeom prst="rect">
              <a:avLst/>
            </a:prstGeom>
            <a:noFill/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83793E7-C80B-D64A-89DB-9B68D35B77FD}"/>
                </a:ext>
              </a:extLst>
            </p:cNvPr>
            <p:cNvSpPr/>
            <p:nvPr/>
          </p:nvSpPr>
          <p:spPr>
            <a:xfrm>
              <a:off x="3040771" y="1375042"/>
              <a:ext cx="1860530" cy="3955750"/>
            </a:xfrm>
            <a:prstGeom prst="rect">
              <a:avLst/>
            </a:prstGeom>
            <a:noFill/>
            <a:ln w="762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E74BE0A8-075D-1349-AD4D-FA65135421C4}"/>
              </a:ext>
            </a:extLst>
          </p:cNvPr>
          <p:cNvGrpSpPr/>
          <p:nvPr/>
        </p:nvGrpSpPr>
        <p:grpSpPr>
          <a:xfrm>
            <a:off x="47166" y="1899529"/>
            <a:ext cx="2449555" cy="784631"/>
            <a:chOff x="-1121741" y="2259194"/>
            <a:chExt cx="2449555" cy="784631"/>
          </a:xfrm>
        </p:grpSpPr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BC3947DD-85CD-B247-B809-AB9B23F123AF}"/>
                </a:ext>
              </a:extLst>
            </p:cNvPr>
            <p:cNvGrpSpPr/>
            <p:nvPr/>
          </p:nvGrpSpPr>
          <p:grpSpPr>
            <a:xfrm>
              <a:off x="-1043103" y="2259194"/>
              <a:ext cx="2370917" cy="784631"/>
              <a:chOff x="-1043103" y="2259194"/>
              <a:chExt cx="2370917" cy="784631"/>
            </a:xfrm>
          </p:grpSpPr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203EF629-4EC1-BB47-AB48-808EB84FA077}"/>
                  </a:ext>
                </a:extLst>
              </p:cNvPr>
              <p:cNvSpPr/>
              <p:nvPr/>
            </p:nvSpPr>
            <p:spPr>
              <a:xfrm>
                <a:off x="-1043103" y="2259194"/>
                <a:ext cx="1826614" cy="78462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三角形 10">
                <a:extLst>
                  <a:ext uri="{FF2B5EF4-FFF2-40B4-BE49-F238E27FC236}">
                    <a16:creationId xmlns:a16="http://schemas.microsoft.com/office/drawing/2014/main" id="{E0976F68-54CE-6E44-82FB-822E5C1E9FB7}"/>
                  </a:ext>
                </a:extLst>
              </p:cNvPr>
              <p:cNvSpPr/>
              <p:nvPr/>
            </p:nvSpPr>
            <p:spPr>
              <a:xfrm rot="5400000">
                <a:off x="660523" y="2376534"/>
                <a:ext cx="784627" cy="549955"/>
              </a:xfrm>
              <a:prstGeom prst="triangl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14126412-2756-9A4A-BE44-5D79EE018156}"/>
                </a:ext>
              </a:extLst>
            </p:cNvPr>
            <p:cNvSpPr txBox="1"/>
            <p:nvPr/>
          </p:nvSpPr>
          <p:spPr>
            <a:xfrm>
              <a:off x="-1121741" y="2291845"/>
              <a:ext cx="24150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Canvas1</a:t>
              </a:r>
              <a:endParaRPr kumimoji="1" lang="ja-JP" altLang="en-US" sz="3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F7A6998B-FFA1-3B46-A512-899FCFB51BC9}"/>
              </a:ext>
            </a:extLst>
          </p:cNvPr>
          <p:cNvGrpSpPr/>
          <p:nvPr/>
        </p:nvGrpSpPr>
        <p:grpSpPr>
          <a:xfrm rot="10800000">
            <a:off x="6669783" y="1899529"/>
            <a:ext cx="2500738" cy="784631"/>
            <a:chOff x="-1173655" y="2259194"/>
            <a:chExt cx="2500738" cy="784631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68479857-04E9-8F49-9712-F40F2BEE2F84}"/>
                </a:ext>
              </a:extLst>
            </p:cNvPr>
            <p:cNvGrpSpPr/>
            <p:nvPr/>
          </p:nvGrpSpPr>
          <p:grpSpPr>
            <a:xfrm>
              <a:off x="-1043103" y="2259194"/>
              <a:ext cx="2370186" cy="784631"/>
              <a:chOff x="-1043103" y="2259194"/>
              <a:chExt cx="2370186" cy="784631"/>
            </a:xfrm>
            <a:grpFill/>
          </p:grpSpPr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7A638CC6-204D-AD4C-8504-95D457B192A5}"/>
                  </a:ext>
                </a:extLst>
              </p:cNvPr>
              <p:cNvSpPr/>
              <p:nvPr/>
            </p:nvSpPr>
            <p:spPr>
              <a:xfrm>
                <a:off x="-1043103" y="2259194"/>
                <a:ext cx="1826614" cy="784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三角形 10">
                <a:extLst>
                  <a:ext uri="{FF2B5EF4-FFF2-40B4-BE49-F238E27FC236}">
                    <a16:creationId xmlns:a16="http://schemas.microsoft.com/office/drawing/2014/main" id="{C2834A41-EA4F-FB46-BBCE-1E9BA1FFC1EF}"/>
                  </a:ext>
                </a:extLst>
              </p:cNvPr>
              <p:cNvSpPr/>
              <p:nvPr/>
            </p:nvSpPr>
            <p:spPr>
              <a:xfrm rot="5400000">
                <a:off x="659792" y="2376534"/>
                <a:ext cx="784627" cy="5499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F65108DE-C240-DE40-8F00-377F220CFBC6}"/>
                </a:ext>
              </a:extLst>
            </p:cNvPr>
            <p:cNvSpPr txBox="1"/>
            <p:nvPr/>
          </p:nvSpPr>
          <p:spPr>
            <a:xfrm rot="10800000">
              <a:off x="-1173655" y="2353400"/>
              <a:ext cx="23797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Canvas2</a:t>
              </a:r>
              <a:endParaRPr kumimoji="1" lang="ja-JP" altLang="en-US" sz="3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166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462141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03199" y="12826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5.</a:t>
            </a:r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計測方法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89F19D9-CF77-7248-BDF2-DA7E29D476E8}"/>
              </a:ext>
            </a:extLst>
          </p:cNvPr>
          <p:cNvSpPr/>
          <p:nvPr/>
        </p:nvSpPr>
        <p:spPr>
          <a:xfrm>
            <a:off x="314959" y="652313"/>
            <a:ext cx="8514081" cy="23644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A0FBCBC-73BD-F645-9964-1F90ABFE2D34}"/>
              </a:ext>
            </a:extLst>
          </p:cNvPr>
          <p:cNvSpPr txBox="1"/>
          <p:nvPr/>
        </p:nvSpPr>
        <p:spPr>
          <a:xfrm>
            <a:off x="336407" y="69743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計測方法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B8C424C-D611-494D-A864-980DA78147AC}"/>
              </a:ext>
            </a:extLst>
          </p:cNvPr>
          <p:cNvSpPr txBox="1"/>
          <p:nvPr/>
        </p:nvSpPr>
        <p:spPr>
          <a:xfrm>
            <a:off x="336407" y="1409277"/>
            <a:ext cx="6500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演算を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10,000</a:t>
            </a:r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回行うのに費やした時間を計測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C4D73E9-3D4B-1748-B7AD-38BB6FBA4C60}"/>
                  </a:ext>
                </a:extLst>
              </p:cNvPr>
              <p:cNvSpPr txBox="1"/>
              <p:nvPr/>
            </p:nvSpPr>
            <p:spPr>
              <a:xfrm>
                <a:off x="336407" y="2121115"/>
                <a:ext cx="8119839" cy="8404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0" smtClean="0">
                          <a:latin typeface="Cambria Math" panose="02040503050406030204" pitchFamily="18" charset="0"/>
                          <a:ea typeface="ヒラギノ角ゴ ProN W3"/>
                          <a:cs typeface="ヒラギノ角ゴ ProN W3"/>
                        </a:rPr>
                        <m:t>時間比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  <a:ea typeface="ヒラギノ角ゴ ProN W3"/>
                          <a:cs typeface="ヒラギノ角ゴ ProN W3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</m:ctrlPr>
                        </m:fPr>
                        <m:num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各種法が</m:t>
                          </m:r>
                          <m:r>
                            <a:rPr lang="en-US" altLang="ja-JP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10,000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回</m:t>
                          </m:r>
                          <m:r>
                            <a:rPr lang="ja-JP" altLang="en-US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処理を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行うのに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費や</m:t>
                          </m:r>
                          <m:r>
                            <a:rPr lang="ja-JP" altLang="en-US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した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時間</m:t>
                          </m:r>
                          <m:r>
                            <a:rPr lang="en-US" altLang="ja-JP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s</m:t>
                          </m:r>
                          <m:r>
                            <a:rPr lang="en-US" altLang="ja-JP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]</m:t>
                          </m:r>
                        </m:num>
                        <m:den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手法</m:t>
                          </m:r>
                          <m:r>
                            <a:rPr lang="en-US" altLang="ja-JP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1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が</m:t>
                          </m:r>
                          <m: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10,000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回</m:t>
                          </m:r>
                          <m:r>
                            <a:rPr lang="ja-JP" altLang="en-US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処理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を</m:t>
                          </m:r>
                          <m:r>
                            <a:rPr lang="ja-JP" altLang="en-US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行うのに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費や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した</m:t>
                          </m:r>
                          <m:r>
                            <a:rPr lang="ja-JP" altLang="en-US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時間</m:t>
                          </m:r>
                          <m:r>
                            <a:rPr lang="en-US" altLang="ja-JP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ja-JP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s</m:t>
                          </m:r>
                          <m:r>
                            <a:rPr lang="en-US" altLang="ja-JP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  <a:cs typeface="ヒラギノ角ゴ ProN W3"/>
                </a:endParaRPr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C4D73E9-3D4B-1748-B7AD-38BB6FBA4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07" y="2121115"/>
                <a:ext cx="8119839" cy="840486"/>
              </a:xfrm>
              <a:prstGeom prst="rect">
                <a:avLst/>
              </a:prstGeom>
              <a:blipFill>
                <a:blip r:embed="rId3"/>
                <a:stretch>
                  <a:fillRect l="-1092" t="-4478" r="-1248" b="-164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A14A30E7-1005-5948-954B-5A6A9195B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928082"/>
              </p:ext>
            </p:extLst>
          </p:nvPr>
        </p:nvGraphicFramePr>
        <p:xfrm>
          <a:off x="727778" y="3266914"/>
          <a:ext cx="7808018" cy="2215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9078">
                  <a:extLst>
                    <a:ext uri="{9D8B030D-6E8A-4147-A177-3AD203B41FA5}">
                      <a16:colId xmlns:a16="http://schemas.microsoft.com/office/drawing/2014/main" val="3086932006"/>
                    </a:ext>
                  </a:extLst>
                </a:gridCol>
                <a:gridCol w="6348940">
                  <a:extLst>
                    <a:ext uri="{9D8B030D-6E8A-4147-A177-3AD203B41FA5}">
                      <a16:colId xmlns:a16="http://schemas.microsoft.com/office/drawing/2014/main" val="1341285856"/>
                    </a:ext>
                  </a:extLst>
                </a:gridCol>
              </a:tblGrid>
              <a:tr h="359788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OS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macOS High Sierra(10.13.6)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678990"/>
                  </a:ext>
                </a:extLst>
              </a:tr>
              <a:tr h="35978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メモリ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32GB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824857"/>
                  </a:ext>
                </a:extLst>
              </a:tr>
              <a:tr h="359788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CPU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Intel Core i5 3.2GHz(4</a:t>
                      </a:r>
                      <a:r>
                        <a:rPr lang="ja-JP" altLang="en-US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コア</a:t>
                      </a:r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613867"/>
                  </a:ext>
                </a:extLst>
              </a:tr>
              <a:tr h="359788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GPU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NVIDIA GeForce GT 775M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800370"/>
                  </a:ext>
                </a:extLst>
              </a:tr>
              <a:tr h="70867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ブラウザ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Google Chrome 71.0.3578.98(64</a:t>
                      </a:r>
                      <a:r>
                        <a:rPr lang="ja-JP" altLang="en-US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ビット</a:t>
                      </a:r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32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95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462141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03199" y="12826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6.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演算時間と時間比</a:t>
            </a:r>
            <a:endParaRPr lang="ja-JP" altLang="en-US" sz="2400" dirty="0">
              <a:solidFill>
                <a:prstClr val="black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FBE2F7BE-DDF9-3441-BCE9-ED99EC4A2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144531"/>
              </p:ext>
            </p:extLst>
          </p:nvPr>
        </p:nvGraphicFramePr>
        <p:xfrm>
          <a:off x="4631787" y="1609647"/>
          <a:ext cx="4234473" cy="187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1491">
                  <a:extLst>
                    <a:ext uri="{9D8B030D-6E8A-4147-A177-3AD203B41FA5}">
                      <a16:colId xmlns:a16="http://schemas.microsoft.com/office/drawing/2014/main" val="3206985715"/>
                    </a:ext>
                  </a:extLst>
                </a:gridCol>
                <a:gridCol w="1728828">
                  <a:extLst>
                    <a:ext uri="{9D8B030D-6E8A-4147-A177-3AD203B41FA5}">
                      <a16:colId xmlns:a16="http://schemas.microsoft.com/office/drawing/2014/main" val="1176269295"/>
                    </a:ext>
                  </a:extLst>
                </a:gridCol>
                <a:gridCol w="1094154">
                  <a:extLst>
                    <a:ext uri="{9D8B030D-6E8A-4147-A177-3AD203B41FA5}">
                      <a16:colId xmlns:a16="http://schemas.microsoft.com/office/drawing/2014/main" val="76820107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手法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処理時間</a:t>
                      </a:r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[</a:t>
                      </a:r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s]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時間比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38634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206.6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17309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2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128.6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0.62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20386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164.3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0.8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19423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4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 98.0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0.47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078970"/>
                  </a:ext>
                </a:extLst>
              </a:tr>
            </a:tbl>
          </a:graphicData>
        </a:graphic>
      </p:graphicFrame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C5655E4-9E2E-2945-A786-99A80A1A1645}"/>
              </a:ext>
            </a:extLst>
          </p:cNvPr>
          <p:cNvSpPr/>
          <p:nvPr/>
        </p:nvSpPr>
        <p:spPr>
          <a:xfrm>
            <a:off x="109415" y="3785209"/>
            <a:ext cx="8875932" cy="17182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385F5CA-776A-BF44-B746-CA1C1CB23EB0}"/>
              </a:ext>
            </a:extLst>
          </p:cNvPr>
          <p:cNvSpPr txBox="1"/>
          <p:nvPr/>
        </p:nvSpPr>
        <p:spPr>
          <a:xfrm>
            <a:off x="158653" y="3804467"/>
            <a:ext cx="5112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手法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4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において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倍の処理速度を確認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3" name="下矢印 12">
            <a:extLst>
              <a:ext uri="{FF2B5EF4-FFF2-40B4-BE49-F238E27FC236}">
                <a16:creationId xmlns:a16="http://schemas.microsoft.com/office/drawing/2014/main" id="{EFE11326-C427-1248-8959-1D1441FDC1A5}"/>
              </a:ext>
            </a:extLst>
          </p:cNvPr>
          <p:cNvSpPr/>
          <p:nvPr/>
        </p:nvSpPr>
        <p:spPr>
          <a:xfrm>
            <a:off x="1932730" y="4285390"/>
            <a:ext cx="984724" cy="542643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A12331B-8AEF-CA45-85AE-365CDF931BDD}"/>
              </a:ext>
            </a:extLst>
          </p:cNvPr>
          <p:cNvSpPr txBox="1"/>
          <p:nvPr/>
        </p:nvSpPr>
        <p:spPr>
          <a:xfrm>
            <a:off x="109415" y="4925295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処理速度の面での有用性を立証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graphicFrame>
        <p:nvGraphicFramePr>
          <p:cNvPr id="15" name="グラフ 14">
            <a:extLst>
              <a:ext uri="{FF2B5EF4-FFF2-40B4-BE49-F238E27FC236}">
                <a16:creationId xmlns:a16="http://schemas.microsoft.com/office/drawing/2014/main" id="{03EF473B-52EB-6845-931C-6E930C250E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1410393"/>
              </p:ext>
            </p:extLst>
          </p:nvPr>
        </p:nvGraphicFramePr>
        <p:xfrm>
          <a:off x="-23440" y="577002"/>
          <a:ext cx="4783016" cy="3102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5328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462141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03199" y="12826"/>
            <a:ext cx="3432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7.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ソースコードの比較</a:t>
            </a: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1</a:t>
            </a:r>
            <a:endParaRPr lang="ja-JP" altLang="en-US" sz="2400" dirty="0">
              <a:solidFill>
                <a:prstClr val="black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4B291EF-F15A-8D40-9CCD-39E0793C3219}"/>
              </a:ext>
            </a:extLst>
          </p:cNvPr>
          <p:cNvSpPr/>
          <p:nvPr/>
        </p:nvSpPr>
        <p:spPr>
          <a:xfrm>
            <a:off x="259169" y="960856"/>
            <a:ext cx="3024101" cy="390885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A12A061-B68F-4C46-948F-7BCC74D2F4DE}"/>
              </a:ext>
            </a:extLst>
          </p:cNvPr>
          <p:cNvSpPr/>
          <p:nvPr/>
        </p:nvSpPr>
        <p:spPr>
          <a:xfrm>
            <a:off x="3869498" y="960856"/>
            <a:ext cx="5119584" cy="3908852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4204182D-4D1F-5E4F-BE7E-210D9469E716}"/>
              </a:ext>
            </a:extLst>
          </p:cNvPr>
          <p:cNvGrpSpPr/>
          <p:nvPr/>
        </p:nvGrpSpPr>
        <p:grpSpPr>
          <a:xfrm>
            <a:off x="381956" y="1220842"/>
            <a:ext cx="2709365" cy="3487685"/>
            <a:chOff x="957628" y="1072798"/>
            <a:chExt cx="2217596" cy="2949462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F23F909E-6190-2444-9B52-11BDC492F29F}"/>
                </a:ext>
              </a:extLst>
            </p:cNvPr>
            <p:cNvGrpSpPr/>
            <p:nvPr/>
          </p:nvGrpSpPr>
          <p:grpSpPr>
            <a:xfrm>
              <a:off x="1098589" y="1072798"/>
              <a:ext cx="1897051" cy="447754"/>
              <a:chOff x="1086196" y="1072798"/>
              <a:chExt cx="1897051" cy="447754"/>
            </a:xfrm>
          </p:grpSpPr>
          <p:sp>
            <p:nvSpPr>
              <p:cNvPr id="35" name="角丸四角形 34">
                <a:extLst>
                  <a:ext uri="{FF2B5EF4-FFF2-40B4-BE49-F238E27FC236}">
                    <a16:creationId xmlns:a16="http://schemas.microsoft.com/office/drawing/2014/main" id="{E13A6F22-9563-754C-BB12-FC52642588D1}"/>
                  </a:ext>
                </a:extLst>
              </p:cNvPr>
              <p:cNvSpPr/>
              <p:nvPr/>
            </p:nvSpPr>
            <p:spPr>
              <a:xfrm>
                <a:off x="1086196" y="1072798"/>
                <a:ext cx="1897051" cy="447754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AA21E95E-5AC9-EE40-9652-1E4D539DEC51}"/>
                  </a:ext>
                </a:extLst>
              </p:cNvPr>
              <p:cNvSpPr txBox="1"/>
              <p:nvPr/>
            </p:nvSpPr>
            <p:spPr>
              <a:xfrm>
                <a:off x="1708971" y="1072798"/>
                <a:ext cx="651501" cy="390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開始</a:t>
                </a:r>
              </a:p>
            </p:txBody>
          </p:sp>
        </p:grp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6CA8A978-BAF2-2B49-85DE-3C199EA0FDF3}"/>
                </a:ext>
              </a:extLst>
            </p:cNvPr>
            <p:cNvGrpSpPr/>
            <p:nvPr/>
          </p:nvGrpSpPr>
          <p:grpSpPr>
            <a:xfrm>
              <a:off x="957628" y="1823019"/>
              <a:ext cx="2178972" cy="447754"/>
              <a:chOff x="945235" y="1937759"/>
              <a:chExt cx="2178972" cy="447754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8D290CB3-699F-4A4A-9AAA-BB8A54CC9D47}"/>
                  </a:ext>
                </a:extLst>
              </p:cNvPr>
              <p:cNvSpPr/>
              <p:nvPr/>
            </p:nvSpPr>
            <p:spPr>
              <a:xfrm>
                <a:off x="963151" y="1937759"/>
                <a:ext cx="2143141" cy="44775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25A3C00-DDD4-3D4D-BBFE-3089645F7954}"/>
                  </a:ext>
                </a:extLst>
              </p:cNvPr>
              <p:cNvSpPr txBox="1"/>
              <p:nvPr/>
            </p:nvSpPr>
            <p:spPr>
              <a:xfrm>
                <a:off x="945235" y="1990964"/>
                <a:ext cx="2178972" cy="390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</a:t>
                </a:r>
                <a:r>
                  <a:rPr lang="ja-JP" altLang="en-US" sz="24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要素取得</a:t>
                </a:r>
                <a:endParaRPr lang="en-US" altLang="ja-JP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3AA3B39C-4735-014B-A280-7B178BF98DE5}"/>
                </a:ext>
              </a:extLst>
            </p:cNvPr>
            <p:cNvGrpSpPr/>
            <p:nvPr/>
          </p:nvGrpSpPr>
          <p:grpSpPr>
            <a:xfrm>
              <a:off x="1129867" y="2589401"/>
              <a:ext cx="1834495" cy="425504"/>
              <a:chOff x="1117474" y="2828542"/>
              <a:chExt cx="1834495" cy="425504"/>
            </a:xfrm>
          </p:grpSpPr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D87BB158-736D-9346-A170-8DCE7E2FBDA6}"/>
                  </a:ext>
                </a:extLst>
              </p:cNvPr>
              <p:cNvSpPr/>
              <p:nvPr/>
            </p:nvSpPr>
            <p:spPr>
              <a:xfrm>
                <a:off x="1117474" y="2853936"/>
                <a:ext cx="1834495" cy="4001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B6CDE788-8066-7D4B-87FD-F674FE963555}"/>
                  </a:ext>
                </a:extLst>
              </p:cNvPr>
              <p:cNvSpPr txBox="1"/>
              <p:nvPr/>
            </p:nvSpPr>
            <p:spPr>
              <a:xfrm>
                <a:off x="1692529" y="2828542"/>
                <a:ext cx="684385" cy="390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演算</a:t>
                </a:r>
              </a:p>
            </p:txBody>
          </p:sp>
        </p:grp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17AED8EA-B04F-684B-BD21-FB05158A7B8E}"/>
                </a:ext>
              </a:extLst>
            </p:cNvPr>
            <p:cNvGrpSpPr/>
            <p:nvPr/>
          </p:nvGrpSpPr>
          <p:grpSpPr>
            <a:xfrm>
              <a:off x="1129867" y="3341915"/>
              <a:ext cx="1834495" cy="390421"/>
              <a:chOff x="1117474" y="3891517"/>
              <a:chExt cx="1834495" cy="390421"/>
            </a:xfrm>
          </p:grpSpPr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088EE1F0-61A3-8043-BAAD-0F619F83D525}"/>
                  </a:ext>
                </a:extLst>
              </p:cNvPr>
              <p:cNvSpPr/>
              <p:nvPr/>
            </p:nvSpPr>
            <p:spPr>
              <a:xfrm>
                <a:off x="1117474" y="3891517"/>
                <a:ext cx="1834495" cy="3727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B7824CB-2F4F-5148-B4CC-7BC7A4C0F758}"/>
                  </a:ext>
                </a:extLst>
              </p:cNvPr>
              <p:cNvSpPr txBox="1"/>
              <p:nvPr/>
            </p:nvSpPr>
            <p:spPr>
              <a:xfrm>
                <a:off x="1708971" y="3891517"/>
                <a:ext cx="651502" cy="390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描画</a:t>
                </a:r>
                <a:endParaRPr lang="en-US" altLang="ja-JP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sp>
          <p:nvSpPr>
            <p:cNvPr id="22" name="下矢印 21">
              <a:extLst>
                <a:ext uri="{FF2B5EF4-FFF2-40B4-BE49-F238E27FC236}">
                  <a16:creationId xmlns:a16="http://schemas.microsoft.com/office/drawing/2014/main" id="{F42D7A4C-15F0-984C-A1ED-D2AEEE3A8FB2}"/>
                </a:ext>
              </a:extLst>
            </p:cNvPr>
            <p:cNvSpPr/>
            <p:nvPr/>
          </p:nvSpPr>
          <p:spPr>
            <a:xfrm>
              <a:off x="1957114" y="1536238"/>
              <a:ext cx="180000" cy="27109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3" name="下矢印 22">
              <a:extLst>
                <a:ext uri="{FF2B5EF4-FFF2-40B4-BE49-F238E27FC236}">
                  <a16:creationId xmlns:a16="http://schemas.microsoft.com/office/drawing/2014/main" id="{5E734338-A175-0849-8ABA-A5BDDCFDC348}"/>
                </a:ext>
              </a:extLst>
            </p:cNvPr>
            <p:cNvSpPr/>
            <p:nvPr/>
          </p:nvSpPr>
          <p:spPr>
            <a:xfrm>
              <a:off x="1957114" y="2311172"/>
              <a:ext cx="180000" cy="27109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4" name="下矢印 23">
              <a:extLst>
                <a:ext uri="{FF2B5EF4-FFF2-40B4-BE49-F238E27FC236}">
                  <a16:creationId xmlns:a16="http://schemas.microsoft.com/office/drawing/2014/main" id="{5675240D-1F12-DA47-A6C6-1F9558C37558}"/>
                </a:ext>
              </a:extLst>
            </p:cNvPr>
            <p:cNvSpPr/>
            <p:nvPr/>
          </p:nvSpPr>
          <p:spPr>
            <a:xfrm>
              <a:off x="1957114" y="3047684"/>
              <a:ext cx="180000" cy="27000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5" name="下矢印 24">
              <a:extLst>
                <a:ext uri="{FF2B5EF4-FFF2-40B4-BE49-F238E27FC236}">
                  <a16:creationId xmlns:a16="http://schemas.microsoft.com/office/drawing/2014/main" id="{739D40B3-41A4-B64A-9518-5FDC28D03FFD}"/>
                </a:ext>
              </a:extLst>
            </p:cNvPr>
            <p:cNvSpPr/>
            <p:nvPr/>
          </p:nvSpPr>
          <p:spPr>
            <a:xfrm rot="5400000">
              <a:off x="2843669" y="2244809"/>
              <a:ext cx="180000" cy="46800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0FA14F6-6DD3-5845-AC76-B44E5BB65BA8}"/>
                </a:ext>
              </a:extLst>
            </p:cNvPr>
            <p:cNvSpPr/>
            <p:nvPr/>
          </p:nvSpPr>
          <p:spPr>
            <a:xfrm>
              <a:off x="3103224" y="2435661"/>
              <a:ext cx="72000" cy="1584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23F2275E-378B-AF48-9F33-522ACADDA550}"/>
                </a:ext>
              </a:extLst>
            </p:cNvPr>
            <p:cNvSpPr/>
            <p:nvPr/>
          </p:nvSpPr>
          <p:spPr>
            <a:xfrm>
              <a:off x="2011114" y="3723535"/>
              <a:ext cx="72000" cy="28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75B5F2FE-F2DE-F341-9566-480946A8AA61}"/>
                </a:ext>
              </a:extLst>
            </p:cNvPr>
            <p:cNvSpPr/>
            <p:nvPr/>
          </p:nvSpPr>
          <p:spPr>
            <a:xfrm rot="16200000">
              <a:off x="2532028" y="3428260"/>
              <a:ext cx="72000" cy="111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7B92699-5633-B74F-83E4-10DE3747BC64}"/>
              </a:ext>
            </a:extLst>
          </p:cNvPr>
          <p:cNvGrpSpPr/>
          <p:nvPr/>
        </p:nvGrpSpPr>
        <p:grpSpPr>
          <a:xfrm>
            <a:off x="3964615" y="1306253"/>
            <a:ext cx="5087445" cy="3400539"/>
            <a:chOff x="4363304" y="1348827"/>
            <a:chExt cx="3983071" cy="2662356"/>
          </a:xfrm>
        </p:grpSpPr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9174EE41-87CA-9F41-88A2-217A2584C4C8}"/>
                </a:ext>
              </a:extLst>
            </p:cNvPr>
            <p:cNvGrpSpPr/>
            <p:nvPr/>
          </p:nvGrpSpPr>
          <p:grpSpPr>
            <a:xfrm>
              <a:off x="4437606" y="1853854"/>
              <a:ext cx="2529248" cy="830997"/>
              <a:chOff x="811488" y="2021205"/>
              <a:chExt cx="3693387" cy="1213479"/>
            </a:xfrm>
          </p:grpSpPr>
          <p:sp>
            <p:nvSpPr>
              <p:cNvPr id="74" name="正方形/長方形 73">
                <a:extLst>
                  <a:ext uri="{FF2B5EF4-FFF2-40B4-BE49-F238E27FC236}">
                    <a16:creationId xmlns:a16="http://schemas.microsoft.com/office/drawing/2014/main" id="{848A0D99-52F4-C143-A801-04423EA16D90}"/>
                  </a:ext>
                </a:extLst>
              </p:cNvPr>
              <p:cNvSpPr/>
              <p:nvPr/>
            </p:nvSpPr>
            <p:spPr>
              <a:xfrm>
                <a:off x="811488" y="2085966"/>
                <a:ext cx="2770206" cy="81429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A5E8293-EF4E-E149-ADB7-6406734F7124}"/>
                  </a:ext>
                </a:extLst>
              </p:cNvPr>
              <p:cNvSpPr txBox="1"/>
              <p:nvPr/>
            </p:nvSpPr>
            <p:spPr>
              <a:xfrm>
                <a:off x="819958" y="2021205"/>
                <a:ext cx="3684917" cy="1213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</a:t>
                </a:r>
                <a:r>
                  <a:rPr lang="ja-JP" altLang="en-US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要素取得</a:t>
                </a:r>
                <a:endParaRPr lang="en-US" altLang="ja-JP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r>
                  <a:rPr lang="en-US" altLang="ja-JP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worker</a:t>
                </a:r>
                <a:r>
                  <a:rPr lang="ja-JP" altLang="en-US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作成</a:t>
                </a:r>
                <a:endParaRPr lang="en-US" altLang="ja-JP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B4D1BCC8-4566-4B4B-9166-B3D8128B99DB}"/>
                </a:ext>
              </a:extLst>
            </p:cNvPr>
            <p:cNvGrpSpPr/>
            <p:nvPr/>
          </p:nvGrpSpPr>
          <p:grpSpPr>
            <a:xfrm>
              <a:off x="4437606" y="2635880"/>
              <a:ext cx="2174419" cy="461665"/>
              <a:chOff x="820268" y="4193356"/>
              <a:chExt cx="3175241" cy="674155"/>
            </a:xfrm>
          </p:grpSpPr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45260D8A-5B0D-4B4E-8A48-D977E68296D8}"/>
                  </a:ext>
                </a:extLst>
              </p:cNvPr>
              <p:cNvSpPr/>
              <p:nvPr/>
            </p:nvSpPr>
            <p:spPr>
              <a:xfrm>
                <a:off x="820268" y="4251822"/>
                <a:ext cx="2770208" cy="3811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D116F526-2715-3D4B-A457-5348C3A828AD}"/>
                  </a:ext>
                </a:extLst>
              </p:cNvPr>
              <p:cNvSpPr txBox="1"/>
              <p:nvPr/>
            </p:nvSpPr>
            <p:spPr>
              <a:xfrm>
                <a:off x="1029225" y="4193356"/>
                <a:ext cx="2966284" cy="674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同期信号送信</a:t>
                </a:r>
                <a:endParaRPr lang="en-US" altLang="ja-JP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D77FF746-F345-394B-8641-C029528F50DD}"/>
                </a:ext>
              </a:extLst>
            </p:cNvPr>
            <p:cNvGrpSpPr/>
            <p:nvPr/>
          </p:nvGrpSpPr>
          <p:grpSpPr>
            <a:xfrm>
              <a:off x="6699770" y="1414993"/>
              <a:ext cx="1597297" cy="361448"/>
              <a:chOff x="1861904" y="2115228"/>
              <a:chExt cx="2332486" cy="527811"/>
            </a:xfrm>
          </p:grpSpPr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4167CEC0-EC1C-C342-9D6C-4EB46661D37D}"/>
                  </a:ext>
                </a:extLst>
              </p:cNvPr>
              <p:cNvSpPr/>
              <p:nvPr/>
            </p:nvSpPr>
            <p:spPr>
              <a:xfrm>
                <a:off x="1917695" y="2155210"/>
                <a:ext cx="2180545" cy="45935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E9347E2-0F5F-C743-AD10-AE59B3F02DFB}"/>
                  </a:ext>
                </a:extLst>
              </p:cNvPr>
              <p:cNvSpPr txBox="1"/>
              <p:nvPr/>
            </p:nvSpPr>
            <p:spPr>
              <a:xfrm>
                <a:off x="1861904" y="2115228"/>
                <a:ext cx="2332486" cy="527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同期信号受信</a:t>
                </a:r>
                <a:endParaRPr lang="en-US" altLang="ja-JP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538EFA24-750C-894B-A953-69F9A23BDCBF}"/>
                </a:ext>
              </a:extLst>
            </p:cNvPr>
            <p:cNvGrpSpPr/>
            <p:nvPr/>
          </p:nvGrpSpPr>
          <p:grpSpPr>
            <a:xfrm>
              <a:off x="6737976" y="1945819"/>
              <a:ext cx="1493247" cy="461665"/>
              <a:chOff x="1806127" y="3178509"/>
              <a:chExt cx="2180544" cy="674156"/>
            </a:xfrm>
          </p:grpSpPr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AC666E1E-5513-E349-9C1C-5A2F28DD9121}"/>
                  </a:ext>
                </a:extLst>
              </p:cNvPr>
              <p:cNvSpPr/>
              <p:nvPr/>
            </p:nvSpPr>
            <p:spPr>
              <a:xfrm>
                <a:off x="1806127" y="3240657"/>
                <a:ext cx="2180544" cy="4150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46E9C01C-9734-404E-9618-C366F2471059}"/>
                  </a:ext>
                </a:extLst>
              </p:cNvPr>
              <p:cNvSpPr txBox="1"/>
              <p:nvPr/>
            </p:nvSpPr>
            <p:spPr>
              <a:xfrm>
                <a:off x="2424490" y="3178509"/>
                <a:ext cx="1168536" cy="6741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演算</a:t>
                </a:r>
              </a:p>
            </p:txBody>
          </p:sp>
        </p:grp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2A128B78-6788-D544-89B1-5189F6F74CB3}"/>
                </a:ext>
              </a:extLst>
            </p:cNvPr>
            <p:cNvGrpSpPr/>
            <p:nvPr/>
          </p:nvGrpSpPr>
          <p:grpSpPr>
            <a:xfrm>
              <a:off x="4449515" y="3485263"/>
              <a:ext cx="1873232" cy="461665"/>
              <a:chOff x="383141" y="4254155"/>
              <a:chExt cx="2735425" cy="674156"/>
            </a:xfrm>
          </p:grpSpPr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310AAB18-236F-D045-8F25-30478754325B}"/>
                  </a:ext>
                </a:extLst>
              </p:cNvPr>
              <p:cNvSpPr/>
              <p:nvPr/>
            </p:nvSpPr>
            <p:spPr>
              <a:xfrm>
                <a:off x="383141" y="4323765"/>
                <a:ext cx="2735425" cy="40011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4E0FE0BE-9540-0E4C-87B0-85D53FA70CEA}"/>
                  </a:ext>
                </a:extLst>
              </p:cNvPr>
              <p:cNvSpPr txBox="1"/>
              <p:nvPr/>
            </p:nvSpPr>
            <p:spPr>
              <a:xfrm>
                <a:off x="1278945" y="4254155"/>
                <a:ext cx="1168536" cy="6741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描画</a:t>
                </a:r>
                <a:endParaRPr lang="en-US" altLang="ja-JP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625AF85C-1A21-2443-9505-79DD6150CD48}"/>
                </a:ext>
              </a:extLst>
            </p:cNvPr>
            <p:cNvGrpSpPr/>
            <p:nvPr/>
          </p:nvGrpSpPr>
          <p:grpSpPr>
            <a:xfrm>
              <a:off x="6737977" y="2480397"/>
              <a:ext cx="1608398" cy="461665"/>
              <a:chOff x="4583654" y="3931380"/>
              <a:chExt cx="2348695" cy="674155"/>
            </a:xfrm>
          </p:grpSpPr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2931D9EA-A653-D143-9235-FF4853CB7F67}"/>
                  </a:ext>
                </a:extLst>
              </p:cNvPr>
              <p:cNvSpPr/>
              <p:nvPr/>
            </p:nvSpPr>
            <p:spPr>
              <a:xfrm>
                <a:off x="4583654" y="3971364"/>
                <a:ext cx="2180544" cy="45935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AD538EE6-FD81-FA44-917F-0F44988A3784}"/>
                  </a:ext>
                </a:extLst>
              </p:cNvPr>
              <p:cNvSpPr txBox="1"/>
              <p:nvPr/>
            </p:nvSpPr>
            <p:spPr>
              <a:xfrm>
                <a:off x="4864939" y="3931380"/>
                <a:ext cx="2067410" cy="674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結果送信</a:t>
                </a:r>
                <a:endParaRPr lang="en-US" altLang="ja-JP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5787478E-3C4E-3A44-BDE2-C24FA884731A}"/>
                </a:ext>
              </a:extLst>
            </p:cNvPr>
            <p:cNvGrpSpPr/>
            <p:nvPr/>
          </p:nvGrpSpPr>
          <p:grpSpPr>
            <a:xfrm>
              <a:off x="4440506" y="2980236"/>
              <a:ext cx="1891250" cy="461665"/>
              <a:chOff x="828737" y="3897912"/>
              <a:chExt cx="2761737" cy="674155"/>
            </a:xfrm>
          </p:grpSpPr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C211F94A-41B8-8B47-A3E8-0FD146B51626}"/>
                  </a:ext>
                </a:extLst>
              </p:cNvPr>
              <p:cNvSpPr/>
              <p:nvPr/>
            </p:nvSpPr>
            <p:spPr>
              <a:xfrm>
                <a:off x="828737" y="3970825"/>
                <a:ext cx="2761737" cy="3922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DCD6CCF6-0649-B644-A645-05B3019D2315}"/>
                  </a:ext>
                </a:extLst>
              </p:cNvPr>
              <p:cNvSpPr txBox="1"/>
              <p:nvPr/>
            </p:nvSpPr>
            <p:spPr>
              <a:xfrm>
                <a:off x="1366301" y="3897912"/>
                <a:ext cx="2067410" cy="674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結果受信</a:t>
                </a:r>
                <a:endParaRPr lang="en-US" altLang="ja-JP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E09B81F0-410B-CA41-84B1-D9D9C66B6A5A}"/>
                </a:ext>
              </a:extLst>
            </p:cNvPr>
            <p:cNvGrpSpPr/>
            <p:nvPr/>
          </p:nvGrpSpPr>
          <p:grpSpPr>
            <a:xfrm>
              <a:off x="4432747" y="1348827"/>
              <a:ext cx="1906768" cy="461665"/>
              <a:chOff x="783091" y="1072798"/>
              <a:chExt cx="2784397" cy="674155"/>
            </a:xfrm>
          </p:grpSpPr>
          <p:sp>
            <p:nvSpPr>
              <p:cNvPr id="60" name="角丸四角形 53">
                <a:extLst>
                  <a:ext uri="{FF2B5EF4-FFF2-40B4-BE49-F238E27FC236}">
                    <a16:creationId xmlns:a16="http://schemas.microsoft.com/office/drawing/2014/main" id="{ECFEC406-E49B-3046-831B-657D6237D093}"/>
                  </a:ext>
                </a:extLst>
              </p:cNvPr>
              <p:cNvSpPr/>
              <p:nvPr/>
            </p:nvSpPr>
            <p:spPr>
              <a:xfrm>
                <a:off x="783091" y="1118583"/>
                <a:ext cx="2784397" cy="447754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B23E5F02-32E6-1443-A4CC-8DE088558E59}"/>
                  </a:ext>
                </a:extLst>
              </p:cNvPr>
              <p:cNvSpPr txBox="1"/>
              <p:nvPr/>
            </p:nvSpPr>
            <p:spPr>
              <a:xfrm>
                <a:off x="1703381" y="1072798"/>
                <a:ext cx="1168536" cy="674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開始</a:t>
                </a:r>
              </a:p>
            </p:txBody>
          </p:sp>
        </p:grpSp>
        <p:sp>
          <p:nvSpPr>
            <p:cNvPr id="46" name="下矢印 55">
              <a:extLst>
                <a:ext uri="{FF2B5EF4-FFF2-40B4-BE49-F238E27FC236}">
                  <a16:creationId xmlns:a16="http://schemas.microsoft.com/office/drawing/2014/main" id="{948AB731-A6C5-F64E-BC8B-6BB57294FC7C}"/>
                </a:ext>
              </a:extLst>
            </p:cNvPr>
            <p:cNvSpPr/>
            <p:nvPr/>
          </p:nvSpPr>
          <p:spPr>
            <a:xfrm>
              <a:off x="5324499" y="1693183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47" name="下矢印 56">
              <a:extLst>
                <a:ext uri="{FF2B5EF4-FFF2-40B4-BE49-F238E27FC236}">
                  <a16:creationId xmlns:a16="http://schemas.microsoft.com/office/drawing/2014/main" id="{D8B17225-ACA0-BD4E-8176-11DF1FD78DC6}"/>
                </a:ext>
              </a:extLst>
            </p:cNvPr>
            <p:cNvSpPr/>
            <p:nvPr/>
          </p:nvSpPr>
          <p:spPr>
            <a:xfrm>
              <a:off x="5324499" y="2475209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48" name="下矢印 58">
              <a:extLst>
                <a:ext uri="{FF2B5EF4-FFF2-40B4-BE49-F238E27FC236}">
                  <a16:creationId xmlns:a16="http://schemas.microsoft.com/office/drawing/2014/main" id="{9AB0CED5-3285-D648-BAB1-13250F890932}"/>
                </a:ext>
              </a:extLst>
            </p:cNvPr>
            <p:cNvSpPr/>
            <p:nvPr/>
          </p:nvSpPr>
          <p:spPr>
            <a:xfrm>
              <a:off x="5324499" y="3324592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49" name="下矢印 59">
              <a:extLst>
                <a:ext uri="{FF2B5EF4-FFF2-40B4-BE49-F238E27FC236}">
                  <a16:creationId xmlns:a16="http://schemas.microsoft.com/office/drawing/2014/main" id="{91280EF6-2A41-8445-AD52-6241DC787D43}"/>
                </a:ext>
              </a:extLst>
            </p:cNvPr>
            <p:cNvSpPr/>
            <p:nvPr/>
          </p:nvSpPr>
          <p:spPr>
            <a:xfrm>
              <a:off x="7422967" y="1742433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0" name="下矢印 61">
              <a:extLst>
                <a:ext uri="{FF2B5EF4-FFF2-40B4-BE49-F238E27FC236}">
                  <a16:creationId xmlns:a16="http://schemas.microsoft.com/office/drawing/2014/main" id="{2148E630-1B85-7D4E-8521-C6DF73257D21}"/>
                </a:ext>
              </a:extLst>
            </p:cNvPr>
            <p:cNvSpPr/>
            <p:nvPr/>
          </p:nvSpPr>
          <p:spPr>
            <a:xfrm>
              <a:off x="7422967" y="2278611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98C6E4E4-605C-004A-BDEB-120EA5CC34AC}"/>
                </a:ext>
              </a:extLst>
            </p:cNvPr>
            <p:cNvSpPr/>
            <p:nvPr/>
          </p:nvSpPr>
          <p:spPr>
            <a:xfrm>
              <a:off x="5361478" y="3810976"/>
              <a:ext cx="49306" cy="1972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DDC237C2-2AF5-8E45-BFE3-2C5AA2DC9BEB}"/>
                </a:ext>
              </a:extLst>
            </p:cNvPr>
            <p:cNvSpPr/>
            <p:nvPr/>
          </p:nvSpPr>
          <p:spPr>
            <a:xfrm rot="16200000">
              <a:off x="4858569" y="3476992"/>
              <a:ext cx="49306" cy="101466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CE98EC2D-9B2C-FF4E-9E33-5ED7FF56BBCB}"/>
                </a:ext>
              </a:extLst>
            </p:cNvPr>
            <p:cNvSpPr/>
            <p:nvPr/>
          </p:nvSpPr>
          <p:spPr>
            <a:xfrm rot="10800000">
              <a:off x="4363304" y="2517368"/>
              <a:ext cx="49306" cy="149381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4" name="下矢印 65">
              <a:extLst>
                <a:ext uri="{FF2B5EF4-FFF2-40B4-BE49-F238E27FC236}">
                  <a16:creationId xmlns:a16="http://schemas.microsoft.com/office/drawing/2014/main" id="{FD16DAC6-081A-A743-B379-1D7E6C8FF9DD}"/>
                </a:ext>
              </a:extLst>
            </p:cNvPr>
            <p:cNvSpPr/>
            <p:nvPr/>
          </p:nvSpPr>
          <p:spPr>
            <a:xfrm rot="16200000">
              <a:off x="4450884" y="2397017"/>
              <a:ext cx="123265" cy="295836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36ADF6FA-FB32-0E44-9D7F-339707481540}"/>
                </a:ext>
              </a:extLst>
            </p:cNvPr>
            <p:cNvSpPr/>
            <p:nvPr/>
          </p:nvSpPr>
          <p:spPr>
            <a:xfrm rot="16200000">
              <a:off x="6435021" y="2776677"/>
              <a:ext cx="49306" cy="18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6" name="下矢印 68">
              <a:extLst>
                <a:ext uri="{FF2B5EF4-FFF2-40B4-BE49-F238E27FC236}">
                  <a16:creationId xmlns:a16="http://schemas.microsoft.com/office/drawing/2014/main" id="{A7293B16-5D46-8444-951E-195555C8216D}"/>
                </a:ext>
              </a:extLst>
            </p:cNvPr>
            <p:cNvSpPr/>
            <p:nvPr/>
          </p:nvSpPr>
          <p:spPr>
            <a:xfrm rot="5400000">
              <a:off x="6891965" y="2618285"/>
              <a:ext cx="123265" cy="111600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F3CA392A-D566-DE4C-BCD4-5BE0125BC7BA}"/>
                </a:ext>
              </a:extLst>
            </p:cNvPr>
            <p:cNvSpPr/>
            <p:nvPr/>
          </p:nvSpPr>
          <p:spPr>
            <a:xfrm>
              <a:off x="6503366" y="1533833"/>
              <a:ext cx="49306" cy="133126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8" name="下矢印 70">
              <a:extLst>
                <a:ext uri="{FF2B5EF4-FFF2-40B4-BE49-F238E27FC236}">
                  <a16:creationId xmlns:a16="http://schemas.microsoft.com/office/drawing/2014/main" id="{42D72FD5-95FF-3348-AD79-94535463624D}"/>
                </a:ext>
              </a:extLst>
            </p:cNvPr>
            <p:cNvSpPr/>
            <p:nvPr/>
          </p:nvSpPr>
          <p:spPr>
            <a:xfrm rot="16200000">
              <a:off x="6544141" y="1459548"/>
              <a:ext cx="123265" cy="197296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F50E20D4-9126-994B-BE7E-CB6D5389073E}"/>
                </a:ext>
              </a:extLst>
            </p:cNvPr>
            <p:cNvSpPr/>
            <p:nvPr/>
          </p:nvSpPr>
          <p:spPr>
            <a:xfrm>
              <a:off x="7459946" y="2810786"/>
              <a:ext cx="49306" cy="3944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4ECFBE46-EC9D-F242-AA1C-DCFB0245F1B9}"/>
              </a:ext>
            </a:extLst>
          </p:cNvPr>
          <p:cNvSpPr txBox="1"/>
          <p:nvPr/>
        </p:nvSpPr>
        <p:spPr>
          <a:xfrm>
            <a:off x="911903" y="764064"/>
            <a:ext cx="151195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手法</a:t>
            </a:r>
            <a:r>
              <a:rPr kumimoji="1"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1</a:t>
            </a:r>
            <a:r>
              <a: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endParaRPr kumimoji="1" lang="ja-JP" altLang="en-US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50AD247-D1EA-7949-9CA3-9A77EAA86AE6}"/>
              </a:ext>
            </a:extLst>
          </p:cNvPr>
          <p:cNvSpPr txBox="1"/>
          <p:nvPr/>
        </p:nvSpPr>
        <p:spPr>
          <a:xfrm>
            <a:off x="6007239" y="759178"/>
            <a:ext cx="10021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手法</a:t>
            </a:r>
            <a:r>
              <a:rPr kumimoji="1"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</a:t>
            </a:r>
            <a:endParaRPr kumimoji="1" lang="ja-JP" altLang="en-US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1375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462141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03199" y="12826"/>
            <a:ext cx="3432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8.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ソースコードの比較</a:t>
            </a: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2</a:t>
            </a:r>
            <a:endParaRPr lang="ja-JP" altLang="en-US" sz="2400" dirty="0">
              <a:solidFill>
                <a:prstClr val="black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6FE3C34-D7B2-E14D-B18C-D9339AFA1F9D}"/>
              </a:ext>
            </a:extLst>
          </p:cNvPr>
          <p:cNvSpPr/>
          <p:nvPr/>
        </p:nvSpPr>
        <p:spPr>
          <a:xfrm>
            <a:off x="127591" y="794877"/>
            <a:ext cx="3933163" cy="3977607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A53EE38-1A0A-5742-8C8B-2F040A1B8B48}"/>
              </a:ext>
            </a:extLst>
          </p:cNvPr>
          <p:cNvSpPr/>
          <p:nvPr/>
        </p:nvSpPr>
        <p:spPr>
          <a:xfrm>
            <a:off x="4203319" y="794877"/>
            <a:ext cx="4813090" cy="3987601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43E87F6-18F1-4547-BBFA-38A31078A0D3}"/>
              </a:ext>
            </a:extLst>
          </p:cNvPr>
          <p:cNvGrpSpPr/>
          <p:nvPr/>
        </p:nvGrpSpPr>
        <p:grpSpPr>
          <a:xfrm>
            <a:off x="4289974" y="1174819"/>
            <a:ext cx="4624806" cy="2480764"/>
            <a:chOff x="3520972" y="1671518"/>
            <a:chExt cx="5266140" cy="2824778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A72DA4A-D01D-AB4C-9582-DC4B12B74010}"/>
                </a:ext>
              </a:extLst>
            </p:cNvPr>
            <p:cNvSpPr/>
            <p:nvPr/>
          </p:nvSpPr>
          <p:spPr>
            <a:xfrm>
              <a:off x="4691274" y="4062576"/>
              <a:ext cx="77866" cy="35789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1E8F6F1B-C5F7-CD49-8566-0AD1F6CC50AD}"/>
                </a:ext>
              </a:extLst>
            </p:cNvPr>
            <p:cNvGrpSpPr/>
            <p:nvPr/>
          </p:nvGrpSpPr>
          <p:grpSpPr>
            <a:xfrm>
              <a:off x="3520972" y="3691984"/>
              <a:ext cx="2418471" cy="425771"/>
              <a:chOff x="664635" y="4054812"/>
              <a:chExt cx="2236288" cy="342621"/>
            </a:xfrm>
          </p:grpSpPr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BD014553-07B9-B84B-B457-F6760EA7512B}"/>
                  </a:ext>
                </a:extLst>
              </p:cNvPr>
              <p:cNvSpPr/>
              <p:nvPr/>
            </p:nvSpPr>
            <p:spPr>
              <a:xfrm>
                <a:off x="664635" y="4095473"/>
                <a:ext cx="2236288" cy="30196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F945D298-CBC7-684D-A011-E198B321AD6D}"/>
                  </a:ext>
                </a:extLst>
              </p:cNvPr>
              <p:cNvSpPr txBox="1"/>
              <p:nvPr/>
            </p:nvSpPr>
            <p:spPr>
              <a:xfrm>
                <a:off x="759089" y="4054812"/>
                <a:ext cx="2047379" cy="29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</a:t>
                </a:r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要素送信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F7D51ADE-F090-1E48-906E-0D099A21569E}"/>
                </a:ext>
              </a:extLst>
            </p:cNvPr>
            <p:cNvGrpSpPr/>
            <p:nvPr/>
          </p:nvGrpSpPr>
          <p:grpSpPr>
            <a:xfrm>
              <a:off x="3530478" y="2537757"/>
              <a:ext cx="2399457" cy="708439"/>
              <a:chOff x="664643" y="2014003"/>
              <a:chExt cx="2218707" cy="570086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66FCBD4F-0D6C-2F45-8CBD-723CDD80294C}"/>
                  </a:ext>
                </a:extLst>
              </p:cNvPr>
              <p:cNvSpPr/>
              <p:nvPr/>
            </p:nvSpPr>
            <p:spPr>
              <a:xfrm>
                <a:off x="664643" y="2014003"/>
                <a:ext cx="2218707" cy="57008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75AA0D0-6C46-C048-B0AE-E4BFAD2E8FDD}"/>
                  </a:ext>
                </a:extLst>
              </p:cNvPr>
              <p:cNvSpPr txBox="1"/>
              <p:nvPr/>
            </p:nvSpPr>
            <p:spPr>
              <a:xfrm>
                <a:off x="759474" y="2015164"/>
                <a:ext cx="2029045" cy="520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</a:t>
                </a:r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要素取得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worker</a:t>
                </a:r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作成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9044858D-ED3E-AB4D-984B-8CD39574629A}"/>
                </a:ext>
              </a:extLst>
            </p:cNvPr>
            <p:cNvGrpSpPr/>
            <p:nvPr/>
          </p:nvGrpSpPr>
          <p:grpSpPr>
            <a:xfrm>
              <a:off x="6236780" y="1671518"/>
              <a:ext cx="2358185" cy="485414"/>
              <a:chOff x="650708" y="2144511"/>
              <a:chExt cx="2180544" cy="390616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28F76439-9804-2045-B596-6787BFD520F8}"/>
                  </a:ext>
                </a:extLst>
              </p:cNvPr>
              <p:cNvSpPr/>
              <p:nvPr/>
            </p:nvSpPr>
            <p:spPr>
              <a:xfrm>
                <a:off x="650708" y="2144511"/>
                <a:ext cx="2180544" cy="39061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964459E-1D2A-124D-921B-9E9560ED30BF}"/>
                  </a:ext>
                </a:extLst>
              </p:cNvPr>
              <p:cNvSpPr txBox="1"/>
              <p:nvPr/>
            </p:nvSpPr>
            <p:spPr>
              <a:xfrm>
                <a:off x="715597" y="2165390"/>
                <a:ext cx="2046735" cy="29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</a:t>
                </a:r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要素受信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DDB0194E-ADDE-2D43-9F16-7D508077130E}"/>
                </a:ext>
              </a:extLst>
            </p:cNvPr>
            <p:cNvGrpSpPr/>
            <p:nvPr/>
          </p:nvGrpSpPr>
          <p:grpSpPr>
            <a:xfrm>
              <a:off x="6234600" y="2586999"/>
              <a:ext cx="2358185" cy="479695"/>
              <a:chOff x="650036" y="3215947"/>
              <a:chExt cx="2180544" cy="386014"/>
            </a:xfrm>
          </p:grpSpPr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310EDA25-AA4C-E843-9125-9C79D3B34DD2}"/>
                  </a:ext>
                </a:extLst>
              </p:cNvPr>
              <p:cNvSpPr/>
              <p:nvPr/>
            </p:nvSpPr>
            <p:spPr>
              <a:xfrm>
                <a:off x="650036" y="3223493"/>
                <a:ext cx="2180544" cy="37846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AC94C9D2-BD95-3445-B06D-688EAE87AB1B}"/>
                  </a:ext>
                </a:extLst>
              </p:cNvPr>
              <p:cNvSpPr txBox="1"/>
              <p:nvPr/>
            </p:nvSpPr>
            <p:spPr>
              <a:xfrm>
                <a:off x="1417770" y="3215947"/>
                <a:ext cx="597643" cy="29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演算</a:t>
                </a:r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E6D008E-C5B1-7C43-B87A-5BF2FC5967D9}"/>
                </a:ext>
              </a:extLst>
            </p:cNvPr>
            <p:cNvGrpSpPr/>
            <p:nvPr/>
          </p:nvGrpSpPr>
          <p:grpSpPr>
            <a:xfrm>
              <a:off x="6234600" y="3476534"/>
              <a:ext cx="2358185" cy="497212"/>
              <a:chOff x="650036" y="4223312"/>
              <a:chExt cx="2180544" cy="400110"/>
            </a:xfrm>
          </p:grpSpPr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8F4175F7-ED53-7346-AE04-F485A694197F}"/>
                  </a:ext>
                </a:extLst>
              </p:cNvPr>
              <p:cNvSpPr/>
              <p:nvPr/>
            </p:nvSpPr>
            <p:spPr>
              <a:xfrm>
                <a:off x="650036" y="4223312"/>
                <a:ext cx="2180544" cy="4001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D18FF4C5-0A0E-094E-8E18-6DBC6DC715AF}"/>
                  </a:ext>
                </a:extLst>
              </p:cNvPr>
              <p:cNvSpPr txBox="1"/>
              <p:nvPr/>
            </p:nvSpPr>
            <p:spPr>
              <a:xfrm>
                <a:off x="1417770" y="4254157"/>
                <a:ext cx="597643" cy="29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描画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CA309C8C-4E44-304C-B331-9D25AF222C89}"/>
                </a:ext>
              </a:extLst>
            </p:cNvPr>
            <p:cNvGrpSpPr/>
            <p:nvPr/>
          </p:nvGrpSpPr>
          <p:grpSpPr>
            <a:xfrm>
              <a:off x="3571527" y="1671518"/>
              <a:ext cx="2317361" cy="421343"/>
              <a:chOff x="711382" y="1072798"/>
              <a:chExt cx="2142795" cy="339058"/>
            </a:xfrm>
          </p:grpSpPr>
          <p:sp>
            <p:nvSpPr>
              <p:cNvPr id="27" name="角丸四角形 26">
                <a:extLst>
                  <a:ext uri="{FF2B5EF4-FFF2-40B4-BE49-F238E27FC236}">
                    <a16:creationId xmlns:a16="http://schemas.microsoft.com/office/drawing/2014/main" id="{9B32E6D4-9AED-1148-9DDC-682BB2E9A67D}"/>
                  </a:ext>
                </a:extLst>
              </p:cNvPr>
              <p:cNvSpPr/>
              <p:nvPr/>
            </p:nvSpPr>
            <p:spPr>
              <a:xfrm>
                <a:off x="711382" y="1072799"/>
                <a:ext cx="2142795" cy="339057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6367B74-D6A9-AF4B-A20F-0FFC38BB666A}"/>
                  </a:ext>
                </a:extLst>
              </p:cNvPr>
              <p:cNvSpPr txBox="1"/>
              <p:nvPr/>
            </p:nvSpPr>
            <p:spPr>
              <a:xfrm>
                <a:off x="1460242" y="1072798"/>
                <a:ext cx="597643" cy="29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開始</a:t>
                </a:r>
              </a:p>
            </p:txBody>
          </p:sp>
        </p:grpSp>
        <p:sp>
          <p:nvSpPr>
            <p:cNvPr id="16" name="下矢印 15">
              <a:extLst>
                <a:ext uri="{FF2B5EF4-FFF2-40B4-BE49-F238E27FC236}">
                  <a16:creationId xmlns:a16="http://schemas.microsoft.com/office/drawing/2014/main" id="{FA9CD24B-1BCA-094E-BD35-B874F16734F8}"/>
                </a:ext>
              </a:extLst>
            </p:cNvPr>
            <p:cNvSpPr/>
            <p:nvPr/>
          </p:nvSpPr>
          <p:spPr>
            <a:xfrm>
              <a:off x="4632875" y="2146866"/>
              <a:ext cx="194664" cy="33688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7" name="下矢印 16">
              <a:extLst>
                <a:ext uri="{FF2B5EF4-FFF2-40B4-BE49-F238E27FC236}">
                  <a16:creationId xmlns:a16="http://schemas.microsoft.com/office/drawing/2014/main" id="{D4949ABC-206B-1941-A9FD-E7E298940D6A}"/>
                </a:ext>
              </a:extLst>
            </p:cNvPr>
            <p:cNvSpPr/>
            <p:nvPr/>
          </p:nvSpPr>
          <p:spPr>
            <a:xfrm>
              <a:off x="4632875" y="3301092"/>
              <a:ext cx="194664" cy="33688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8" name="下矢印 17">
              <a:extLst>
                <a:ext uri="{FF2B5EF4-FFF2-40B4-BE49-F238E27FC236}">
                  <a16:creationId xmlns:a16="http://schemas.microsoft.com/office/drawing/2014/main" id="{04B7A414-9B88-9A4E-90FD-BF382733C8B0}"/>
                </a:ext>
              </a:extLst>
            </p:cNvPr>
            <p:cNvSpPr/>
            <p:nvPr/>
          </p:nvSpPr>
          <p:spPr>
            <a:xfrm>
              <a:off x="7316360" y="2222394"/>
              <a:ext cx="194664" cy="33688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9" name="下矢印 18">
              <a:extLst>
                <a:ext uri="{FF2B5EF4-FFF2-40B4-BE49-F238E27FC236}">
                  <a16:creationId xmlns:a16="http://schemas.microsoft.com/office/drawing/2014/main" id="{AE4FE52B-4884-C146-8B36-07187F685A8C}"/>
                </a:ext>
              </a:extLst>
            </p:cNvPr>
            <p:cNvSpPr/>
            <p:nvPr/>
          </p:nvSpPr>
          <p:spPr>
            <a:xfrm>
              <a:off x="7316360" y="3111929"/>
              <a:ext cx="194664" cy="33688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256C2B32-D51D-314D-89C1-4A959AF979BA}"/>
                </a:ext>
              </a:extLst>
            </p:cNvPr>
            <p:cNvSpPr/>
            <p:nvPr/>
          </p:nvSpPr>
          <p:spPr>
            <a:xfrm rot="16200000">
              <a:off x="5321535" y="3785559"/>
              <a:ext cx="89474" cy="1332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74C6637A-E594-2541-AB03-42CD066C7696}"/>
                </a:ext>
              </a:extLst>
            </p:cNvPr>
            <p:cNvSpPr/>
            <p:nvPr/>
          </p:nvSpPr>
          <p:spPr>
            <a:xfrm>
              <a:off x="5988950" y="1966915"/>
              <a:ext cx="77865" cy="252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2" name="下矢印 21">
              <a:extLst>
                <a:ext uri="{FF2B5EF4-FFF2-40B4-BE49-F238E27FC236}">
                  <a16:creationId xmlns:a16="http://schemas.microsoft.com/office/drawing/2014/main" id="{2855391F-0327-1242-9ED4-DAF95DC6F15A}"/>
                </a:ext>
              </a:extLst>
            </p:cNvPr>
            <p:cNvSpPr/>
            <p:nvPr/>
          </p:nvSpPr>
          <p:spPr>
            <a:xfrm rot="16200000">
              <a:off x="6003554" y="1856545"/>
              <a:ext cx="223684" cy="25200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C10E7399-0CAD-A243-9EAB-E9B8A5398190}"/>
                </a:ext>
              </a:extLst>
            </p:cNvPr>
            <p:cNvSpPr/>
            <p:nvPr/>
          </p:nvSpPr>
          <p:spPr>
            <a:xfrm>
              <a:off x="7374759" y="4039793"/>
              <a:ext cx="77866" cy="35789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A925C05-17E4-8744-AF8D-9FE4DE42BB11}"/>
                </a:ext>
              </a:extLst>
            </p:cNvPr>
            <p:cNvSpPr/>
            <p:nvPr/>
          </p:nvSpPr>
          <p:spPr>
            <a:xfrm rot="16200000">
              <a:off x="8027998" y="3741634"/>
              <a:ext cx="89474" cy="140158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EE629D0F-FCDE-934D-861A-CC7FCBABC3E8}"/>
                </a:ext>
              </a:extLst>
            </p:cNvPr>
            <p:cNvSpPr/>
            <p:nvPr/>
          </p:nvSpPr>
          <p:spPr>
            <a:xfrm rot="10800000">
              <a:off x="8709246" y="2418196"/>
              <a:ext cx="77866" cy="205789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6" name="下矢印 25">
              <a:extLst>
                <a:ext uri="{FF2B5EF4-FFF2-40B4-BE49-F238E27FC236}">
                  <a16:creationId xmlns:a16="http://schemas.microsoft.com/office/drawing/2014/main" id="{45C1CA8C-D956-194A-AE2C-9A671A06EF67}"/>
                </a:ext>
              </a:extLst>
            </p:cNvPr>
            <p:cNvSpPr/>
            <p:nvPr/>
          </p:nvSpPr>
          <p:spPr>
            <a:xfrm rot="5400000">
              <a:off x="8480284" y="2207801"/>
              <a:ext cx="223684" cy="389328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6CFC8B3-2533-F142-ADF3-B5ED8D8CEEBE}"/>
              </a:ext>
            </a:extLst>
          </p:cNvPr>
          <p:cNvSpPr txBox="1"/>
          <p:nvPr/>
        </p:nvSpPr>
        <p:spPr>
          <a:xfrm>
            <a:off x="6203069" y="614361"/>
            <a:ext cx="798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手法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4</a:t>
            </a:r>
            <a:endParaRPr kumimoji="1" lang="ja-JP" altLang="en-US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A5D50B55-D179-CE4F-8896-2C6B9E508F43}"/>
              </a:ext>
            </a:extLst>
          </p:cNvPr>
          <p:cNvGrpSpPr/>
          <p:nvPr/>
        </p:nvGrpSpPr>
        <p:grpSpPr>
          <a:xfrm>
            <a:off x="229221" y="1216058"/>
            <a:ext cx="3831532" cy="3460250"/>
            <a:chOff x="4363304" y="1380182"/>
            <a:chExt cx="3953326" cy="2631001"/>
          </a:xfrm>
        </p:grpSpPr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E52AC2E3-B796-844E-987F-F5283D933014}"/>
                </a:ext>
              </a:extLst>
            </p:cNvPr>
            <p:cNvGrpSpPr/>
            <p:nvPr/>
          </p:nvGrpSpPr>
          <p:grpSpPr>
            <a:xfrm>
              <a:off x="4437606" y="1898203"/>
              <a:ext cx="2338509" cy="605625"/>
              <a:chOff x="811488" y="2085966"/>
              <a:chExt cx="3414855" cy="884375"/>
            </a:xfrm>
          </p:grpSpPr>
          <p:sp>
            <p:nvSpPr>
              <p:cNvPr id="77" name="正方形/長方形 76">
                <a:extLst>
                  <a:ext uri="{FF2B5EF4-FFF2-40B4-BE49-F238E27FC236}">
                    <a16:creationId xmlns:a16="http://schemas.microsoft.com/office/drawing/2014/main" id="{6C8B0194-1430-8847-90F5-9ED5D1615E15}"/>
                  </a:ext>
                </a:extLst>
              </p:cNvPr>
              <p:cNvSpPr/>
              <p:nvPr/>
            </p:nvSpPr>
            <p:spPr>
              <a:xfrm>
                <a:off x="811488" y="2085966"/>
                <a:ext cx="2770206" cy="81429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1082AA74-A9E7-1049-8C94-0A142A5E3925}"/>
                  </a:ext>
                </a:extLst>
              </p:cNvPr>
              <p:cNvSpPr txBox="1"/>
              <p:nvPr/>
            </p:nvSpPr>
            <p:spPr>
              <a:xfrm>
                <a:off x="819959" y="2134007"/>
                <a:ext cx="3406384" cy="836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</a:t>
                </a:r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要素取得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worker</a:t>
                </a:r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作成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EEA0EEB4-3991-D042-8C1C-9183714EC9D0}"/>
                </a:ext>
              </a:extLst>
            </p:cNvPr>
            <p:cNvGrpSpPr/>
            <p:nvPr/>
          </p:nvGrpSpPr>
          <p:grpSpPr>
            <a:xfrm>
              <a:off x="4437606" y="2675922"/>
              <a:ext cx="2030539" cy="328829"/>
              <a:chOff x="820268" y="4251822"/>
              <a:chExt cx="2965137" cy="480178"/>
            </a:xfrm>
          </p:grpSpPr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FC184B4A-57EF-8A4F-978C-43A0D41B19B2}"/>
                  </a:ext>
                </a:extLst>
              </p:cNvPr>
              <p:cNvSpPr/>
              <p:nvPr/>
            </p:nvSpPr>
            <p:spPr>
              <a:xfrm>
                <a:off x="820268" y="4251822"/>
                <a:ext cx="2770208" cy="3811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1D509FE0-9A26-D844-8D9D-A2C7E1A639E2}"/>
                  </a:ext>
                </a:extLst>
              </p:cNvPr>
              <p:cNvSpPr txBox="1"/>
              <p:nvPr/>
            </p:nvSpPr>
            <p:spPr>
              <a:xfrm>
                <a:off x="1029225" y="4254095"/>
                <a:ext cx="2756180" cy="477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同期信号送信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2042C105-1F6D-C34A-B2A5-3B4BE6F67719}"/>
                </a:ext>
              </a:extLst>
            </p:cNvPr>
            <p:cNvGrpSpPr/>
            <p:nvPr/>
          </p:nvGrpSpPr>
          <p:grpSpPr>
            <a:xfrm>
              <a:off x="6699770" y="1442370"/>
              <a:ext cx="1616860" cy="314570"/>
              <a:chOff x="1861904" y="2155210"/>
              <a:chExt cx="2361053" cy="459357"/>
            </a:xfrm>
          </p:grpSpPr>
          <p:sp>
            <p:nvSpPr>
              <p:cNvPr id="73" name="正方形/長方形 72">
                <a:extLst>
                  <a:ext uri="{FF2B5EF4-FFF2-40B4-BE49-F238E27FC236}">
                    <a16:creationId xmlns:a16="http://schemas.microsoft.com/office/drawing/2014/main" id="{1BD3C2BF-CE48-3E48-AD3C-36A7E53A30F1}"/>
                  </a:ext>
                </a:extLst>
              </p:cNvPr>
              <p:cNvSpPr/>
              <p:nvPr/>
            </p:nvSpPr>
            <p:spPr>
              <a:xfrm>
                <a:off x="1917695" y="2155210"/>
                <a:ext cx="2180545" cy="45935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CCCF9D3C-E3B1-FE49-8CEA-0A63538E7BDA}"/>
                  </a:ext>
                </a:extLst>
              </p:cNvPr>
              <p:cNvSpPr txBox="1"/>
              <p:nvPr/>
            </p:nvSpPr>
            <p:spPr>
              <a:xfrm>
                <a:off x="1861904" y="2175967"/>
                <a:ext cx="2361053" cy="410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同期信号受信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F44AF4E7-1B3A-B240-B717-757959D261FF}"/>
                </a:ext>
              </a:extLst>
            </p:cNvPr>
            <p:cNvGrpSpPr/>
            <p:nvPr/>
          </p:nvGrpSpPr>
          <p:grpSpPr>
            <a:xfrm>
              <a:off x="6737976" y="1987412"/>
              <a:ext cx="1493247" cy="327272"/>
              <a:chOff x="1806127" y="3239248"/>
              <a:chExt cx="2180544" cy="477906"/>
            </a:xfrm>
          </p:grpSpPr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A83CE25C-6151-A144-8DF5-EFDAEEA08AE9}"/>
                  </a:ext>
                </a:extLst>
              </p:cNvPr>
              <p:cNvSpPr/>
              <p:nvPr/>
            </p:nvSpPr>
            <p:spPr>
              <a:xfrm>
                <a:off x="1806127" y="3240657"/>
                <a:ext cx="2180544" cy="4150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D476E77B-9598-2544-88CF-3DDC09D4EFBE}"/>
                  </a:ext>
                </a:extLst>
              </p:cNvPr>
              <p:cNvSpPr txBox="1"/>
              <p:nvPr/>
            </p:nvSpPr>
            <p:spPr>
              <a:xfrm>
                <a:off x="2424488" y="3239248"/>
                <a:ext cx="1134898" cy="477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演算</a:t>
                </a:r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C8EF0E0B-CF0D-674F-8CCE-2B0D4E5E5716}"/>
                </a:ext>
              </a:extLst>
            </p:cNvPr>
            <p:cNvGrpSpPr/>
            <p:nvPr/>
          </p:nvGrpSpPr>
          <p:grpSpPr>
            <a:xfrm>
              <a:off x="4449515" y="3526853"/>
              <a:ext cx="1873232" cy="327271"/>
              <a:chOff x="383141" y="4314894"/>
              <a:chExt cx="2735425" cy="477905"/>
            </a:xfrm>
          </p:grpSpPr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DE70127C-C48A-9A4F-AD5A-D1FC358B7F34}"/>
                  </a:ext>
                </a:extLst>
              </p:cNvPr>
              <p:cNvSpPr/>
              <p:nvPr/>
            </p:nvSpPr>
            <p:spPr>
              <a:xfrm>
                <a:off x="383141" y="4323765"/>
                <a:ext cx="2735425" cy="40011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9211B2D8-DDEE-9E40-8E39-147C9B2E0443}"/>
                  </a:ext>
                </a:extLst>
              </p:cNvPr>
              <p:cNvSpPr txBox="1"/>
              <p:nvPr/>
            </p:nvSpPr>
            <p:spPr>
              <a:xfrm>
                <a:off x="1278945" y="4314894"/>
                <a:ext cx="1134898" cy="477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描画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87DF5B5C-CBCC-FA48-86F4-2BF87A92C419}"/>
                </a:ext>
              </a:extLst>
            </p:cNvPr>
            <p:cNvGrpSpPr/>
            <p:nvPr/>
          </p:nvGrpSpPr>
          <p:grpSpPr>
            <a:xfrm>
              <a:off x="6737975" y="2507778"/>
              <a:ext cx="1524940" cy="341485"/>
              <a:chOff x="4583654" y="3971364"/>
              <a:chExt cx="2226825" cy="498660"/>
            </a:xfrm>
          </p:grpSpPr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279210DD-26E9-4A47-B452-E9F9AB35842C}"/>
                  </a:ext>
                </a:extLst>
              </p:cNvPr>
              <p:cNvSpPr/>
              <p:nvPr/>
            </p:nvSpPr>
            <p:spPr>
              <a:xfrm>
                <a:off x="4583654" y="3971364"/>
                <a:ext cx="2180544" cy="45935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A2D3E301-4265-F943-8016-0647E0564353}"/>
                  </a:ext>
                </a:extLst>
              </p:cNvPr>
              <p:cNvSpPr txBox="1"/>
              <p:nvPr/>
            </p:nvSpPr>
            <p:spPr>
              <a:xfrm>
                <a:off x="4864941" y="3992119"/>
                <a:ext cx="1945538" cy="477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結果送信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6955302B-7CB0-8D46-9843-6591D6842F01}"/>
                </a:ext>
              </a:extLst>
            </p:cNvPr>
            <p:cNvGrpSpPr/>
            <p:nvPr/>
          </p:nvGrpSpPr>
          <p:grpSpPr>
            <a:xfrm>
              <a:off x="4440506" y="3021822"/>
              <a:ext cx="1891250" cy="327271"/>
              <a:chOff x="828737" y="3958651"/>
              <a:chExt cx="2761737" cy="477905"/>
            </a:xfrm>
          </p:grpSpPr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487E846E-AB3A-C643-BE58-93C3E1F7E0E6}"/>
                  </a:ext>
                </a:extLst>
              </p:cNvPr>
              <p:cNvSpPr/>
              <p:nvPr/>
            </p:nvSpPr>
            <p:spPr>
              <a:xfrm>
                <a:off x="828737" y="3970825"/>
                <a:ext cx="2761737" cy="3922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3866156B-E807-F841-8BAE-5DABD6280DC7}"/>
                  </a:ext>
                </a:extLst>
              </p:cNvPr>
              <p:cNvSpPr txBox="1"/>
              <p:nvPr/>
            </p:nvSpPr>
            <p:spPr>
              <a:xfrm>
                <a:off x="1366300" y="3958651"/>
                <a:ext cx="1945539" cy="477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結果受信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00568DA-6A6B-614E-A983-AD0767EA5C9B}"/>
                </a:ext>
              </a:extLst>
            </p:cNvPr>
            <p:cNvGrpSpPr/>
            <p:nvPr/>
          </p:nvGrpSpPr>
          <p:grpSpPr>
            <a:xfrm>
              <a:off x="4432747" y="1380182"/>
              <a:ext cx="1906768" cy="349397"/>
              <a:chOff x="783091" y="1118583"/>
              <a:chExt cx="2784397" cy="510213"/>
            </a:xfrm>
          </p:grpSpPr>
          <p:sp>
            <p:nvSpPr>
              <p:cNvPr id="63" name="角丸四角形 53">
                <a:extLst>
                  <a:ext uri="{FF2B5EF4-FFF2-40B4-BE49-F238E27FC236}">
                    <a16:creationId xmlns:a16="http://schemas.microsoft.com/office/drawing/2014/main" id="{9BAC4022-BFE7-3F4E-9AAE-8D833EFF97BF}"/>
                  </a:ext>
                </a:extLst>
              </p:cNvPr>
              <p:cNvSpPr/>
              <p:nvPr/>
            </p:nvSpPr>
            <p:spPr>
              <a:xfrm>
                <a:off x="783091" y="1118583"/>
                <a:ext cx="2784397" cy="447754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EA15DDE4-7800-E344-8B27-CFFEA0738683}"/>
                  </a:ext>
                </a:extLst>
              </p:cNvPr>
              <p:cNvSpPr txBox="1"/>
              <p:nvPr/>
            </p:nvSpPr>
            <p:spPr>
              <a:xfrm>
                <a:off x="1703380" y="1150890"/>
                <a:ext cx="1134898" cy="477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開始</a:t>
                </a:r>
              </a:p>
            </p:txBody>
          </p:sp>
        </p:grpSp>
        <p:sp>
          <p:nvSpPr>
            <p:cNvPr id="49" name="下矢印 55">
              <a:extLst>
                <a:ext uri="{FF2B5EF4-FFF2-40B4-BE49-F238E27FC236}">
                  <a16:creationId xmlns:a16="http://schemas.microsoft.com/office/drawing/2014/main" id="{D1DBCEC2-DA4C-3146-8606-D3163CD39F66}"/>
                </a:ext>
              </a:extLst>
            </p:cNvPr>
            <p:cNvSpPr/>
            <p:nvPr/>
          </p:nvSpPr>
          <p:spPr>
            <a:xfrm>
              <a:off x="5324499" y="1693183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0" name="下矢印 56">
              <a:extLst>
                <a:ext uri="{FF2B5EF4-FFF2-40B4-BE49-F238E27FC236}">
                  <a16:creationId xmlns:a16="http://schemas.microsoft.com/office/drawing/2014/main" id="{0C089EFB-4037-6F42-B85E-0181C507C8F7}"/>
                </a:ext>
              </a:extLst>
            </p:cNvPr>
            <p:cNvSpPr/>
            <p:nvPr/>
          </p:nvSpPr>
          <p:spPr>
            <a:xfrm>
              <a:off x="5324499" y="2475209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1" name="下矢印 58">
              <a:extLst>
                <a:ext uri="{FF2B5EF4-FFF2-40B4-BE49-F238E27FC236}">
                  <a16:creationId xmlns:a16="http://schemas.microsoft.com/office/drawing/2014/main" id="{4F17660E-914F-C143-AF76-6AF4F381A538}"/>
                </a:ext>
              </a:extLst>
            </p:cNvPr>
            <p:cNvSpPr/>
            <p:nvPr/>
          </p:nvSpPr>
          <p:spPr>
            <a:xfrm>
              <a:off x="5324499" y="3324592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2" name="下矢印 59">
              <a:extLst>
                <a:ext uri="{FF2B5EF4-FFF2-40B4-BE49-F238E27FC236}">
                  <a16:creationId xmlns:a16="http://schemas.microsoft.com/office/drawing/2014/main" id="{96C3D706-80EE-7943-A3BF-94A4D373B217}"/>
                </a:ext>
              </a:extLst>
            </p:cNvPr>
            <p:cNvSpPr/>
            <p:nvPr/>
          </p:nvSpPr>
          <p:spPr>
            <a:xfrm>
              <a:off x="7422967" y="1742433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3" name="下矢印 61">
              <a:extLst>
                <a:ext uri="{FF2B5EF4-FFF2-40B4-BE49-F238E27FC236}">
                  <a16:creationId xmlns:a16="http://schemas.microsoft.com/office/drawing/2014/main" id="{655421E4-8521-A646-83E8-7BE3FB8A1E1B}"/>
                </a:ext>
              </a:extLst>
            </p:cNvPr>
            <p:cNvSpPr/>
            <p:nvPr/>
          </p:nvSpPr>
          <p:spPr>
            <a:xfrm>
              <a:off x="7422967" y="2278611"/>
              <a:ext cx="123265" cy="185647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9B1DA5C0-3EA6-7E4C-902E-1F61187BEF9F}"/>
                </a:ext>
              </a:extLst>
            </p:cNvPr>
            <p:cNvSpPr/>
            <p:nvPr/>
          </p:nvSpPr>
          <p:spPr>
            <a:xfrm>
              <a:off x="5361478" y="3810976"/>
              <a:ext cx="49306" cy="1972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4115F696-ADB6-2446-991A-C497371E5AA8}"/>
                </a:ext>
              </a:extLst>
            </p:cNvPr>
            <p:cNvSpPr/>
            <p:nvPr/>
          </p:nvSpPr>
          <p:spPr>
            <a:xfrm rot="16200000">
              <a:off x="4858569" y="3476992"/>
              <a:ext cx="49306" cy="101466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10BA10F5-EDC4-9C43-805A-762D4A45CAC0}"/>
                </a:ext>
              </a:extLst>
            </p:cNvPr>
            <p:cNvSpPr/>
            <p:nvPr/>
          </p:nvSpPr>
          <p:spPr>
            <a:xfrm rot="10800000">
              <a:off x="4363304" y="2517368"/>
              <a:ext cx="49306" cy="149381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7" name="下矢印 65">
              <a:extLst>
                <a:ext uri="{FF2B5EF4-FFF2-40B4-BE49-F238E27FC236}">
                  <a16:creationId xmlns:a16="http://schemas.microsoft.com/office/drawing/2014/main" id="{C65EDC69-F3A7-F542-9BA4-C588EF099C19}"/>
                </a:ext>
              </a:extLst>
            </p:cNvPr>
            <p:cNvSpPr/>
            <p:nvPr/>
          </p:nvSpPr>
          <p:spPr>
            <a:xfrm rot="16200000">
              <a:off x="4450884" y="2397017"/>
              <a:ext cx="123265" cy="295836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F6629A1E-2AE2-0D41-B392-C5F24469BFE4}"/>
                </a:ext>
              </a:extLst>
            </p:cNvPr>
            <p:cNvSpPr/>
            <p:nvPr/>
          </p:nvSpPr>
          <p:spPr>
            <a:xfrm rot="16200000">
              <a:off x="6435021" y="2776677"/>
              <a:ext cx="49306" cy="18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9" name="下矢印 68">
              <a:extLst>
                <a:ext uri="{FF2B5EF4-FFF2-40B4-BE49-F238E27FC236}">
                  <a16:creationId xmlns:a16="http://schemas.microsoft.com/office/drawing/2014/main" id="{0C344844-D050-1C47-8630-C23428550232}"/>
                </a:ext>
              </a:extLst>
            </p:cNvPr>
            <p:cNvSpPr/>
            <p:nvPr/>
          </p:nvSpPr>
          <p:spPr>
            <a:xfrm rot="5400000">
              <a:off x="6891965" y="2618285"/>
              <a:ext cx="123265" cy="111600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714AD62E-C3EC-7148-B78D-AC236AB97EBE}"/>
                </a:ext>
              </a:extLst>
            </p:cNvPr>
            <p:cNvSpPr/>
            <p:nvPr/>
          </p:nvSpPr>
          <p:spPr>
            <a:xfrm>
              <a:off x="6503366" y="1533833"/>
              <a:ext cx="49306" cy="133126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61" name="下矢印 70">
              <a:extLst>
                <a:ext uri="{FF2B5EF4-FFF2-40B4-BE49-F238E27FC236}">
                  <a16:creationId xmlns:a16="http://schemas.microsoft.com/office/drawing/2014/main" id="{78F6D428-E9E8-5840-AB47-2D450EF146D8}"/>
                </a:ext>
              </a:extLst>
            </p:cNvPr>
            <p:cNvSpPr/>
            <p:nvPr/>
          </p:nvSpPr>
          <p:spPr>
            <a:xfrm rot="16200000">
              <a:off x="6544141" y="1459548"/>
              <a:ext cx="123265" cy="197296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E3B195B4-BA14-F949-A853-CE5FBA97567C}"/>
                </a:ext>
              </a:extLst>
            </p:cNvPr>
            <p:cNvSpPr/>
            <p:nvPr/>
          </p:nvSpPr>
          <p:spPr>
            <a:xfrm>
              <a:off x="7459945" y="2810786"/>
              <a:ext cx="70574" cy="3944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8EA4A50F-89D3-614C-9ED3-B9ED407C2919}"/>
              </a:ext>
            </a:extLst>
          </p:cNvPr>
          <p:cNvSpPr txBox="1"/>
          <p:nvPr/>
        </p:nvSpPr>
        <p:spPr>
          <a:xfrm>
            <a:off x="1704667" y="614361"/>
            <a:ext cx="8806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手法</a:t>
            </a:r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</a:t>
            </a:r>
            <a:endParaRPr kumimoji="1" lang="ja-JP" altLang="en-US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9164577"/>
      </p:ext>
    </p:extLst>
  </p:cSld>
  <p:clrMapOvr>
    <a:masterClrMapping/>
  </p:clrMapOvr>
</p:sld>
</file>

<file path=ppt/theme/theme1.xml><?xml version="1.0" encoding="utf-8"?>
<a:theme xmlns:a="http://schemas.openxmlformats.org/drawingml/2006/main" name="テンプレート4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/>
            </a:solidFill>
            <a:latin typeface="ヒラギノ角ゴ ProN W3"/>
            <a:ea typeface="ヒラギノ角ゴ ProN W3"/>
            <a:cs typeface="ヒラギノ角ゴ ProN W3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ヒラギノ角ゴ ProN W3"/>
            <a:ea typeface="ヒラギノ角ゴ ProN W3"/>
            <a:cs typeface="ヒラギノ角ゴ ProN W3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テンプレート16-10</Template>
  <TotalTime>12920</TotalTime>
  <Words>743</Words>
  <Application>Microsoft Macintosh PowerPoint</Application>
  <PresentationFormat>画面に合わせる (16:10)</PresentationFormat>
  <Paragraphs>230</Paragraphs>
  <Slides>16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3" baseType="lpstr">
      <vt:lpstr>Hiragino Kaku Gothic Pro W3</vt:lpstr>
      <vt:lpstr>ヒラギノ角ゴ ProN W3</vt:lpstr>
      <vt:lpstr>游ゴシック</vt:lpstr>
      <vt:lpstr>Arial</vt:lpstr>
      <vt:lpstr>Calibri</vt:lpstr>
      <vt:lpstr>Cambria Math</vt:lpstr>
      <vt:lpstr>テンプレート4-3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千葉工業大学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岡本 悠佑</dc:creator>
  <cp:lastModifiedBy>Microsoft Office User</cp:lastModifiedBy>
  <cp:revision>501</cp:revision>
  <cp:lastPrinted>2018-12-25T09:16:11Z</cp:lastPrinted>
  <dcterms:created xsi:type="dcterms:W3CDTF">2018-09-25T03:09:41Z</dcterms:created>
  <dcterms:modified xsi:type="dcterms:W3CDTF">2019-02-03T12:07:24Z</dcterms:modified>
</cp:coreProperties>
</file>