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1" r:id="rId3"/>
    <p:sldId id="314" r:id="rId4"/>
    <p:sldId id="313" r:id="rId5"/>
    <p:sldId id="315" r:id="rId6"/>
    <p:sldId id="316" r:id="rId7"/>
    <p:sldId id="317" r:id="rId8"/>
    <p:sldId id="319" r:id="rId9"/>
    <p:sldId id="320" r:id="rId10"/>
    <p:sldId id="321" r:id="rId11"/>
    <p:sldId id="322" r:id="rId12"/>
    <p:sldId id="306" r:id="rId13"/>
    <p:sldId id="323" r:id="rId14"/>
    <p:sldId id="325" r:id="rId15"/>
    <p:sldId id="326" r:id="rId16"/>
  </p:sldIdLst>
  <p:sldSz cx="9144000" cy="5715000" type="screen16x10"/>
  <p:notesSz cx="9144000" cy="6858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2DDC3"/>
    <a:srgbClr val="FFD7D8"/>
    <a:srgbClr val="E6C2C2"/>
    <a:srgbClr val="E69695"/>
    <a:srgbClr val="E6908E"/>
    <a:srgbClr val="F7F0C7"/>
    <a:srgbClr val="F7EDB4"/>
    <a:srgbClr val="F7E47B"/>
    <a:srgbClr val="DDCD6E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64" autoAdjust="0"/>
    <p:restoredTop sz="95599"/>
  </p:normalViewPr>
  <p:slideViewPr>
    <p:cSldViewPr snapToGrid="0" snapToObjects="1">
      <p:cViewPr varScale="1">
        <p:scale>
          <a:sx n="163" d="100"/>
          <a:sy n="163" d="100"/>
        </p:scale>
        <p:origin x="1152" y="1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kamotoyuuyuu/Documents/GitHub/Sotsuron/presentation/zouk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kamotoyuuyuu/Documents/GitHub/Sotsuron/data/&#12486;&#12441;&#12540;&#1247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kamotoyuuyuu/Documents/GitHub/Sotsuron/data/&#12486;&#12441;&#12540;&#1247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Sheet1!$F$2</c:f>
              <c:strCache>
                <c:ptCount val="1"/>
                <c:pt idx="0">
                  <c:v>合計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8.2499353646796232E-3"/>
                  <c:y val="9.346595686509272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F56-6D42-8E45-70245AB2CE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Sheet1!$G$1:$L$1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Sheet1!$G$2:$L$2</c:f>
              <c:numCache>
                <c:formatCode>General</c:formatCode>
                <c:ptCount val="6"/>
                <c:pt idx="0">
                  <c:v>176.59999999999997</c:v>
                </c:pt>
                <c:pt idx="1">
                  <c:v>99.5</c:v>
                </c:pt>
                <c:pt idx="2">
                  <c:v>73</c:v>
                </c:pt>
                <c:pt idx="3">
                  <c:v>65.5</c:v>
                </c:pt>
                <c:pt idx="4">
                  <c:v>83.3</c:v>
                </c:pt>
                <c:pt idx="5">
                  <c:v>76.2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56-6D42-8E45-70245AB2CE5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44497311"/>
        <c:axId val="844512207"/>
      </c:barChart>
      <c:catAx>
        <c:axId val="8444973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cs typeface="+mn-cs"/>
                  </a:defRPr>
                </a:pPr>
                <a:r>
                  <a:rPr lang="ja-JP"/>
                  <a:t>サブスレッドの数</a:t>
                </a:r>
              </a:p>
            </c:rich>
          </c:tx>
          <c:layout>
            <c:manualLayout>
              <c:xMode val="edge"/>
              <c:yMode val="edge"/>
              <c:x val="0.33992834964080404"/>
              <c:y val="0.850092410467975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n-cs"/>
              </a:defRPr>
            </a:pPr>
            <a:endParaRPr lang="ja-JP"/>
          </a:p>
        </c:txPr>
        <c:crossAx val="844512207"/>
        <c:crosses val="autoZero"/>
        <c:auto val="1"/>
        <c:lblAlgn val="ctr"/>
        <c:lblOffset val="100"/>
        <c:noMultiLvlLbl val="0"/>
      </c:catAx>
      <c:valAx>
        <c:axId val="844512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cs typeface="+mn-cs"/>
                  </a:defRPr>
                </a:pPr>
                <a:r>
                  <a:rPr lang="en-US"/>
                  <a:t>時間[秒]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n-cs"/>
              </a:defRPr>
            </a:pPr>
            <a:endParaRPr lang="ja-JP"/>
          </a:p>
        </c:txPr>
        <c:crossAx val="844497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</a:defRPr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Sheet1!$I$13:$L$13</c:f>
              <c:numCache>
                <c:formatCode>General</c:formatCode>
                <c:ptCount val="4"/>
                <c:pt idx="0">
                  <c:v>206.3</c:v>
                </c:pt>
                <c:pt idx="1">
                  <c:v>128.6</c:v>
                </c:pt>
                <c:pt idx="2">
                  <c:v>164.00000000000003</c:v>
                </c:pt>
                <c:pt idx="3">
                  <c:v>97.999999999999986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1A-E04C-8F29-05B5B85CBE5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74153343"/>
        <c:axId val="1874463263"/>
      </c:barChart>
      <c:catAx>
        <c:axId val="18741533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cs typeface="+mn-cs"/>
                  </a:defRPr>
                </a:pPr>
                <a:r>
                  <a:rPr lang="ja-JP"/>
                  <a:t>手法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  <a:cs typeface="+mn-cs"/>
                </a:defRPr>
              </a:pPr>
              <a:endParaRPr lang="ja-JP"/>
            </a:p>
          </c:txPr>
        </c:title>
        <c:majorTickMark val="in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n-cs"/>
              </a:defRPr>
            </a:pPr>
            <a:endParaRPr lang="ja-JP"/>
          </a:p>
        </c:txPr>
        <c:crossAx val="1874463263"/>
        <c:crosses val="autoZero"/>
        <c:auto val="1"/>
        <c:lblAlgn val="ctr"/>
        <c:lblOffset val="100"/>
        <c:noMultiLvlLbl val="0"/>
      </c:catAx>
      <c:valAx>
        <c:axId val="1874463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cs typeface="+mn-cs"/>
                  </a:defRPr>
                </a:pPr>
                <a:r>
                  <a:rPr lang="ja-JP"/>
                  <a:t>時間</a:t>
                </a:r>
                <a:r>
                  <a:rPr lang="en-US"/>
                  <a:t>[</a:t>
                </a:r>
                <a:r>
                  <a:rPr lang="ja-JP"/>
                  <a:t>秒</a:t>
                </a:r>
                <a:r>
                  <a:rPr lang="en-US"/>
                  <a:t>]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n-cs"/>
              </a:defRPr>
            </a:pPr>
            <a:endParaRPr lang="ja-JP"/>
          </a:p>
        </c:txPr>
        <c:crossAx val="1874153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</a:defRPr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v>処理1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Sheet1!$A$3:$A$12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Sheet1!$I$3:$I$12</c:f>
              <c:numCache>
                <c:formatCode>General</c:formatCode>
                <c:ptCount val="10"/>
                <c:pt idx="0">
                  <c:v>20.5</c:v>
                </c:pt>
                <c:pt idx="1">
                  <c:v>20.5</c:v>
                </c:pt>
                <c:pt idx="2">
                  <c:v>20.399999999999999</c:v>
                </c:pt>
                <c:pt idx="3">
                  <c:v>20.6</c:v>
                </c:pt>
                <c:pt idx="4">
                  <c:v>20.7</c:v>
                </c:pt>
                <c:pt idx="5">
                  <c:v>20.6</c:v>
                </c:pt>
                <c:pt idx="6">
                  <c:v>20.6</c:v>
                </c:pt>
                <c:pt idx="7">
                  <c:v>20.7</c:v>
                </c:pt>
                <c:pt idx="8">
                  <c:v>20.8</c:v>
                </c:pt>
                <c:pt idx="9">
                  <c:v>20.9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F3-EF49-B97C-35388EABA4CE}"/>
            </c:ext>
          </c:extLst>
        </c:ser>
        <c:ser>
          <c:idx val="2"/>
          <c:order val="1"/>
          <c:tx>
            <c:v>処理2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Sheet1!$A$3:$A$12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Sheet1!$J$3:$J$12</c:f>
              <c:numCache>
                <c:formatCode>General</c:formatCode>
                <c:ptCount val="10"/>
                <c:pt idx="0">
                  <c:v>12.7</c:v>
                </c:pt>
                <c:pt idx="1">
                  <c:v>12.6</c:v>
                </c:pt>
                <c:pt idx="2">
                  <c:v>12.8</c:v>
                </c:pt>
                <c:pt idx="3">
                  <c:v>12.9</c:v>
                </c:pt>
                <c:pt idx="4">
                  <c:v>13</c:v>
                </c:pt>
                <c:pt idx="5">
                  <c:v>12.9</c:v>
                </c:pt>
                <c:pt idx="6">
                  <c:v>13</c:v>
                </c:pt>
                <c:pt idx="7">
                  <c:v>13.3</c:v>
                </c:pt>
                <c:pt idx="8">
                  <c:v>12.8</c:v>
                </c:pt>
                <c:pt idx="9">
                  <c:v>12.6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F3-EF49-B97C-35388EABA4CE}"/>
            </c:ext>
          </c:extLst>
        </c:ser>
        <c:ser>
          <c:idx val="3"/>
          <c:order val="2"/>
          <c:tx>
            <c:v>処理3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Sheet1!$A$3:$A$12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Sheet1!$K$3:$K$12</c:f>
              <c:numCache>
                <c:formatCode>General</c:formatCode>
                <c:ptCount val="10"/>
                <c:pt idx="0">
                  <c:v>16.399999999999999</c:v>
                </c:pt>
                <c:pt idx="1">
                  <c:v>16.399999999999999</c:v>
                </c:pt>
                <c:pt idx="2">
                  <c:v>16.399999999999999</c:v>
                </c:pt>
                <c:pt idx="3">
                  <c:v>16.399999999999999</c:v>
                </c:pt>
                <c:pt idx="4">
                  <c:v>16.399999999999999</c:v>
                </c:pt>
                <c:pt idx="5">
                  <c:v>16.399999999999999</c:v>
                </c:pt>
                <c:pt idx="6">
                  <c:v>16.399999999999999</c:v>
                </c:pt>
                <c:pt idx="7">
                  <c:v>16.399999999999999</c:v>
                </c:pt>
                <c:pt idx="8">
                  <c:v>16.399999999999999</c:v>
                </c:pt>
                <c:pt idx="9">
                  <c:v>16.399999999999999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4F3-EF49-B97C-35388EABA4CE}"/>
            </c:ext>
          </c:extLst>
        </c:ser>
        <c:ser>
          <c:idx val="0"/>
          <c:order val="3"/>
          <c:tx>
            <c:v>処理4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Sheet1!$A$3:$A$12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Sheet1!$L$3:$L$12</c:f>
              <c:numCache>
                <c:formatCode>General</c:formatCode>
                <c:ptCount val="10"/>
                <c:pt idx="0">
                  <c:v>10.3</c:v>
                </c:pt>
                <c:pt idx="1">
                  <c:v>9.6999999999999993</c:v>
                </c:pt>
                <c:pt idx="2">
                  <c:v>9.6999999999999993</c:v>
                </c:pt>
                <c:pt idx="3">
                  <c:v>9.6999999999999993</c:v>
                </c:pt>
                <c:pt idx="4">
                  <c:v>9.6999999999999993</c:v>
                </c:pt>
                <c:pt idx="5">
                  <c:v>9.6999999999999993</c:v>
                </c:pt>
                <c:pt idx="6">
                  <c:v>9.8000000000000007</c:v>
                </c:pt>
                <c:pt idx="7">
                  <c:v>9.8000000000000007</c:v>
                </c:pt>
                <c:pt idx="8">
                  <c:v>9.8000000000000007</c:v>
                </c:pt>
                <c:pt idx="9">
                  <c:v>9.8000000000000007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4F3-EF49-B97C-35388EABA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7090447"/>
        <c:axId val="1767270591"/>
      </c:lineChart>
      <c:catAx>
        <c:axId val="17670904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cs typeface="+mn-cs"/>
                  </a:defRPr>
                </a:pPr>
                <a:r>
                  <a:rPr lang="ja-JP">
                    <a:solidFill>
                      <a:sysClr val="windowText" lastClr="000000"/>
                    </a:solidFill>
                  </a:rPr>
                  <a:t>演算回数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[</a:t>
                </a:r>
                <a:r>
                  <a:rPr lang="ja-JP">
                    <a:solidFill>
                      <a:sysClr val="windowText" lastClr="000000"/>
                    </a:solidFill>
                  </a:rPr>
                  <a:t>回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]</a:t>
                </a:r>
                <a:endParaRPr lang="ja-JP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n-cs"/>
              </a:defRPr>
            </a:pPr>
            <a:endParaRPr lang="ja-JP"/>
          </a:p>
        </c:txPr>
        <c:crossAx val="1767270591"/>
        <c:crosses val="autoZero"/>
        <c:auto val="1"/>
        <c:lblAlgn val="ctr"/>
        <c:lblOffset val="100"/>
        <c:noMultiLvlLbl val="0"/>
      </c:catAx>
      <c:valAx>
        <c:axId val="1767270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cs typeface="+mn-cs"/>
                  </a:defRPr>
                </a:pPr>
                <a:r>
                  <a:rPr lang="ja-JP" altLang="en-US">
                    <a:solidFill>
                      <a:sysClr val="windowText" lastClr="000000"/>
                    </a:solidFill>
                  </a:rPr>
                  <a:t>演算</a:t>
                </a:r>
                <a:r>
                  <a:rPr lang="ja-JP">
                    <a:solidFill>
                      <a:sysClr val="windowText" lastClr="000000"/>
                    </a:solidFill>
                  </a:rPr>
                  <a:t>時間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[S]</a:t>
                </a:r>
                <a:endParaRPr lang="ja-JP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wordArtVertRtl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n-cs"/>
              </a:defRPr>
            </a:pPr>
            <a:endParaRPr lang="ja-JP"/>
          </a:p>
        </c:txPr>
        <c:crossAx val="1767090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0" vert="eaVert"/>
    <a:lstStyle/>
    <a:p>
      <a:pPr>
        <a:defRPr sz="2000" b="0" i="0">
          <a:latin typeface="Hiragino Kaku Gothic Pro W3" panose="020B0300000000000000" pitchFamily="34" charset="-128"/>
          <a:ea typeface="Hiragino Kaku Gothic Pro W3" panose="020B0300000000000000" pitchFamily="34" charset="-128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B01EABF-A0F5-2941-A811-5E2C32CF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5AB5404-34BC-A740-8639-531DF42429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1EEF4-F406-5245-BD70-0B04FD11DD31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2371616-5854-0B45-8FA5-1D8B001A53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AC4A42-E0FE-6048-B6C6-351106EA26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9BA4E-D557-084F-929C-9E10C0D47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544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F4DA1-D7BA-914A-B8F3-2ACC14DE8512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720975" y="857250"/>
            <a:ext cx="370205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6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515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80013" y="6513515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2CCAF-5AEF-9449-99A7-ED4E1DBA0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209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362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背景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は一般的な話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274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背景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は一般的な話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846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背景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は一般的な話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323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背景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は一般的な話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591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背景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は一般的な話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626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852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背景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は一般的な話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823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背景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は一般的な話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908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背景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は一般的な話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162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背景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は一般的な話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754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背景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は一般的な話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955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背景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は一般的な話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525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背景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は一般的な話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35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45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7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10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58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72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6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5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6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96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32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46BF-520C-8945-8905-F8B705749369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7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0C5602-6F7B-44BA-8A0C-C52AC7A8C89E}"/>
              </a:ext>
            </a:extLst>
          </p:cNvPr>
          <p:cNvSpPr txBox="1"/>
          <p:nvPr/>
        </p:nvSpPr>
        <p:spPr>
          <a:xfrm>
            <a:off x="1376253" y="2134225"/>
            <a:ext cx="639149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>
                <a:latin typeface="ヒラギノ角ゴ ProN W3"/>
                <a:ea typeface="ヒラギノ角ゴ ProN W3"/>
                <a:cs typeface="ヒラギノ角ゴ ProN W3"/>
              </a:rPr>
              <a:t>シミュレータ教材開発に</a:t>
            </a:r>
            <a:endParaRPr lang="en-US" altLang="ja-JP" sz="4400" dirty="0"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r>
              <a:rPr lang="ja-JP" altLang="en-US" sz="4400">
                <a:latin typeface="ヒラギノ角ゴ ProN W3"/>
                <a:ea typeface="ヒラギノ角ゴ ProN W3"/>
                <a:cs typeface="ヒラギノ角ゴ ProN W3"/>
              </a:rPr>
              <a:t>関する一提案</a:t>
            </a:r>
            <a:endParaRPr kumimoji="1" lang="ja-JP" altLang="en-US" sz="4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CDBA68B-7CCE-B74E-8833-0D41A407C28D}"/>
              </a:ext>
            </a:extLst>
          </p:cNvPr>
          <p:cNvSpPr txBox="1"/>
          <p:nvPr/>
        </p:nvSpPr>
        <p:spPr>
          <a:xfrm>
            <a:off x="7433139" y="463005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須田研究室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6D8F3E3-729A-D847-A217-A995FAAB33C1}"/>
              </a:ext>
            </a:extLst>
          </p:cNvPr>
          <p:cNvSpPr txBox="1"/>
          <p:nvPr/>
        </p:nvSpPr>
        <p:spPr>
          <a:xfrm>
            <a:off x="6222872" y="5091723"/>
            <a:ext cx="293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1532040 </a:t>
            </a:r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岡本悠佑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56AABA-36E4-C847-AD71-7A1DA228AA55}"/>
              </a:ext>
            </a:extLst>
          </p:cNvPr>
          <p:cNvSpPr txBox="1"/>
          <p:nvPr/>
        </p:nvSpPr>
        <p:spPr>
          <a:xfrm>
            <a:off x="6497122" y="16161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卒業研究</a:t>
            </a:r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最終</a:t>
            </a:r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審査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03961D-547F-6A4C-B1F4-9826B9887344}"/>
              </a:ext>
            </a:extLst>
          </p:cNvPr>
          <p:cNvSpPr txBox="1"/>
          <p:nvPr/>
        </p:nvSpPr>
        <p:spPr>
          <a:xfrm>
            <a:off x="4740502" y="-430683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卒業論文本審査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4FD73F1-87A6-4348-99A6-16B7E4E24684}"/>
              </a:ext>
            </a:extLst>
          </p:cNvPr>
          <p:cNvSpPr txBox="1"/>
          <p:nvPr/>
        </p:nvSpPr>
        <p:spPr>
          <a:xfrm>
            <a:off x="243350" y="161611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平成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30</a:t>
            </a:r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年度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2289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462141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03199" y="12826"/>
            <a:ext cx="3432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9.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ソースコードの比較</a:t>
            </a: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3</a:t>
            </a:r>
            <a:endParaRPr lang="ja-JP" altLang="en-US" sz="2400" dirty="0">
              <a:solidFill>
                <a:prstClr val="black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graphicFrame>
        <p:nvGraphicFramePr>
          <p:cNvPr id="80" name="表 79">
            <a:extLst>
              <a:ext uri="{FF2B5EF4-FFF2-40B4-BE49-F238E27FC236}">
                <a16:creationId xmlns:a16="http://schemas.microsoft.com/office/drawing/2014/main" id="{000E2F85-C48E-4449-AFF5-92F156F8F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287593"/>
              </p:ext>
            </p:extLst>
          </p:nvPr>
        </p:nvGraphicFramePr>
        <p:xfrm>
          <a:off x="1368861" y="999073"/>
          <a:ext cx="6525851" cy="2068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412">
                  <a:extLst>
                    <a:ext uri="{9D8B030D-6E8A-4147-A177-3AD203B41FA5}">
                      <a16:colId xmlns:a16="http://schemas.microsoft.com/office/drawing/2014/main" val="686874139"/>
                    </a:ext>
                  </a:extLst>
                </a:gridCol>
                <a:gridCol w="1266742">
                  <a:extLst>
                    <a:ext uri="{9D8B030D-6E8A-4147-A177-3AD203B41FA5}">
                      <a16:colId xmlns:a16="http://schemas.microsoft.com/office/drawing/2014/main" val="197978390"/>
                    </a:ext>
                  </a:extLst>
                </a:gridCol>
                <a:gridCol w="1890568">
                  <a:extLst>
                    <a:ext uri="{9D8B030D-6E8A-4147-A177-3AD203B41FA5}">
                      <a16:colId xmlns:a16="http://schemas.microsoft.com/office/drawing/2014/main" val="2947271884"/>
                    </a:ext>
                  </a:extLst>
                </a:gridCol>
                <a:gridCol w="1959129">
                  <a:extLst>
                    <a:ext uri="{9D8B030D-6E8A-4147-A177-3AD203B41FA5}">
                      <a16:colId xmlns:a16="http://schemas.microsoft.com/office/drawing/2014/main" val="3038863947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fontAlgn="ctr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2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手法</a:t>
                      </a:r>
                      <a:r>
                        <a:rPr lang="en-US" altLang="ja-JP" sz="22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</a:t>
                      </a:r>
                      <a:endParaRPr lang="en-US" altLang="ja-JP" sz="22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手法</a:t>
                      </a:r>
                      <a:r>
                        <a:rPr lang="en-US" altLang="ja-JP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2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手法</a:t>
                      </a:r>
                      <a:r>
                        <a:rPr lang="en-US" altLang="ja-JP" sz="22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4</a:t>
                      </a:r>
                      <a:endParaRPr lang="en-US" altLang="ja-JP" sz="22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70133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演算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2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19</a:t>
                      </a:r>
                      <a:endParaRPr lang="en-US" altLang="ja-JP" sz="22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20 (95%)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19 (100%)</a:t>
                      </a:r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94338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描画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  2</a:t>
                      </a:r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  2 (100%)</a:t>
                      </a:r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  2 (100%)</a:t>
                      </a:r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8932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通信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15</a:t>
                      </a:r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11</a:t>
                      </a:r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96631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その他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28</a:t>
                      </a:r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43 (65%)</a:t>
                      </a:r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28 (100%)</a:t>
                      </a:r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1246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合計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49</a:t>
                      </a:r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80 (61%)</a:t>
                      </a:r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60 (81%)</a:t>
                      </a:r>
                      <a:endParaRPr lang="ja-JP" altLang="en-US" sz="22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935258"/>
                  </a:ext>
                </a:extLst>
              </a:tr>
            </a:tbl>
          </a:graphicData>
        </a:graphic>
      </p:graphicFrame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C9CCEA6-9668-3146-A801-4D429E178F10}"/>
              </a:ext>
            </a:extLst>
          </p:cNvPr>
          <p:cNvSpPr/>
          <p:nvPr/>
        </p:nvSpPr>
        <p:spPr>
          <a:xfrm>
            <a:off x="134034" y="3173049"/>
            <a:ext cx="8875932" cy="2392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200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992FAE0-BA19-824F-9FA3-34A84C8E7D74}"/>
              </a:ext>
            </a:extLst>
          </p:cNvPr>
          <p:cNvSpPr txBox="1"/>
          <p:nvPr/>
        </p:nvSpPr>
        <p:spPr>
          <a:xfrm>
            <a:off x="282169" y="4003746"/>
            <a:ext cx="68595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2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□手法</a:t>
            </a:r>
            <a:r>
              <a:rPr kumimoji="1" lang="en-US" altLang="ja-JP" sz="2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4</a:t>
            </a:r>
            <a:r>
              <a:rPr kumimoji="1" lang="ja-JP" altLang="en-US" sz="22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は手法</a:t>
            </a:r>
            <a:r>
              <a:rPr lang="en-US" altLang="ja-JP" sz="2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1</a:t>
            </a:r>
            <a:r>
              <a:rPr lang="ja-JP" altLang="en-US" sz="22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のソースコードを使い回せた</a:t>
            </a:r>
            <a:endParaRPr lang="en-US" altLang="ja-JP" sz="22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  <a:p>
            <a:r>
              <a:rPr kumimoji="1" lang="ja-JP" altLang="en-US" sz="22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→●サブスレッドを増加させても同様に実装できた</a:t>
            </a:r>
            <a:endParaRPr kumimoji="1" lang="en-US" altLang="ja-JP" sz="22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  <a:p>
            <a:r>
              <a:rPr lang="ja-JP" altLang="en-US" sz="22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　●手法</a:t>
            </a:r>
            <a:r>
              <a:rPr lang="en-US" altLang="ja-JP" sz="2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4</a:t>
            </a:r>
            <a:r>
              <a:rPr lang="ja-JP" altLang="en-US" sz="22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の通信部分は定型文のため，汎用性が高い</a:t>
            </a:r>
            <a:endParaRPr kumimoji="1" lang="ja-JP" altLang="en-US" sz="22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F50257A-C7EE-2B4D-8779-4BBF8A1FE22C}"/>
              </a:ext>
            </a:extLst>
          </p:cNvPr>
          <p:cNvSpPr txBox="1"/>
          <p:nvPr/>
        </p:nvSpPr>
        <p:spPr>
          <a:xfrm>
            <a:off x="282169" y="3222958"/>
            <a:ext cx="85882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2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□手法</a:t>
            </a:r>
            <a:r>
              <a:rPr kumimoji="1" lang="en-US" altLang="ja-JP" sz="2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3</a:t>
            </a:r>
            <a:r>
              <a:rPr kumimoji="1" lang="ja-JP" altLang="en-US" sz="22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はその他</a:t>
            </a:r>
            <a:r>
              <a:rPr kumimoji="1" lang="en-US" altLang="ja-JP" sz="2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(</a:t>
            </a:r>
            <a:r>
              <a:rPr lang="ja-JP" altLang="en-US" sz="22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変数</a:t>
            </a:r>
            <a:r>
              <a:rPr kumimoji="1" lang="ja-JP" altLang="en-US" sz="22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の定義や描画処理に関わらない処理</a:t>
            </a:r>
            <a:r>
              <a:rPr kumimoji="1" lang="en-US" altLang="ja-JP" sz="2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)</a:t>
            </a:r>
            <a:r>
              <a:rPr lang="ja-JP" altLang="en-US" sz="22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が</a:t>
            </a:r>
            <a:endParaRPr lang="en-US" altLang="ja-JP" sz="22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  <a:p>
            <a:r>
              <a:rPr lang="ja-JP" altLang="en-US" sz="22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大幅に増加</a:t>
            </a:r>
            <a:endParaRPr kumimoji="1" lang="en-US" altLang="ja-JP" sz="22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  <p:sp>
        <p:nvSpPr>
          <p:cNvPr id="2" name="右矢印 1">
            <a:extLst>
              <a:ext uri="{FF2B5EF4-FFF2-40B4-BE49-F238E27FC236}">
                <a16:creationId xmlns:a16="http://schemas.microsoft.com/office/drawing/2014/main" id="{220A762E-D6FA-9049-8088-A4E2E5DA11ED}"/>
              </a:ext>
            </a:extLst>
          </p:cNvPr>
          <p:cNvSpPr/>
          <p:nvPr/>
        </p:nvSpPr>
        <p:spPr>
          <a:xfrm>
            <a:off x="282169" y="5134364"/>
            <a:ext cx="499369" cy="36766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A395F8F-7FE6-D14E-A45E-144E8558197D}"/>
              </a:ext>
            </a:extLst>
          </p:cNvPr>
          <p:cNvSpPr txBox="1"/>
          <p:nvPr/>
        </p:nvSpPr>
        <p:spPr>
          <a:xfrm>
            <a:off x="811524" y="5134364"/>
            <a:ext cx="64812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2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手法</a:t>
            </a:r>
            <a:r>
              <a:rPr kumimoji="1" lang="en-US" altLang="ja-JP" sz="2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4</a:t>
            </a:r>
            <a:r>
              <a:rPr kumimoji="1" lang="ja-JP" altLang="en-US" sz="22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は手法</a:t>
            </a:r>
            <a:r>
              <a:rPr kumimoji="1" lang="en-US" altLang="ja-JP" sz="2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1</a:t>
            </a:r>
            <a:r>
              <a:rPr lang="ja-JP" altLang="en-US" sz="22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とほぼ変わらない労力で実装できる</a:t>
            </a:r>
            <a:endParaRPr kumimoji="1" lang="ja-JP" altLang="en-US" sz="22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173044-09EF-D742-ADC9-B1E031BD795B}"/>
              </a:ext>
            </a:extLst>
          </p:cNvPr>
          <p:cNvSpPr txBox="1"/>
          <p:nvPr/>
        </p:nvSpPr>
        <p:spPr>
          <a:xfrm>
            <a:off x="3048789" y="481032"/>
            <a:ext cx="3289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2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各手法の行数と変更割合</a:t>
            </a:r>
            <a:endParaRPr kumimoji="1" lang="en-US" altLang="ja-JP" sz="22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87821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BAC201C-26C8-C048-9AB7-17EACE1F9029}"/>
              </a:ext>
            </a:extLst>
          </p:cNvPr>
          <p:cNvSpPr/>
          <p:nvPr/>
        </p:nvSpPr>
        <p:spPr>
          <a:xfrm>
            <a:off x="134034" y="4196108"/>
            <a:ext cx="8875932" cy="14532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462141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03199" y="12826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10.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まとめと今後</a:t>
            </a:r>
            <a:endParaRPr lang="ja-JP" altLang="en-US" sz="2400" dirty="0">
              <a:solidFill>
                <a:prstClr val="black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AB8E341-93D0-0942-BAB9-84C258F64A87}"/>
              </a:ext>
            </a:extLst>
          </p:cNvPr>
          <p:cNvSpPr/>
          <p:nvPr/>
        </p:nvSpPr>
        <p:spPr>
          <a:xfrm>
            <a:off x="134034" y="699205"/>
            <a:ext cx="8875932" cy="33804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0F7C5E-1EB4-B34E-B878-18FD4F6A114C}"/>
              </a:ext>
            </a:extLst>
          </p:cNvPr>
          <p:cNvSpPr txBox="1"/>
          <p:nvPr/>
        </p:nvSpPr>
        <p:spPr>
          <a:xfrm>
            <a:off x="387676" y="117922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□処理速度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8017832-CA3C-F745-924F-1736BA0B3110}"/>
              </a:ext>
            </a:extLst>
          </p:cNvPr>
          <p:cNvSpPr txBox="1"/>
          <p:nvPr/>
        </p:nvSpPr>
        <p:spPr>
          <a:xfrm>
            <a:off x="387676" y="2001848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□</a:t>
            </a: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シミュレータ教材の開発における生産性</a:t>
            </a:r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  <p:sp>
        <p:nvSpPr>
          <p:cNvPr id="9" name="矢印: 下 1">
            <a:extLst>
              <a:ext uri="{FF2B5EF4-FFF2-40B4-BE49-F238E27FC236}">
                <a16:creationId xmlns:a16="http://schemas.microsoft.com/office/drawing/2014/main" id="{CD5236F3-6CAD-4C48-8F29-565E2BE69A5B}"/>
              </a:ext>
            </a:extLst>
          </p:cNvPr>
          <p:cNvSpPr/>
          <p:nvPr/>
        </p:nvSpPr>
        <p:spPr>
          <a:xfrm>
            <a:off x="4336869" y="2824476"/>
            <a:ext cx="544345" cy="470107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3F6750F-EFF3-A447-A08F-39EDC6BD4BE9}"/>
              </a:ext>
            </a:extLst>
          </p:cNvPr>
          <p:cNvSpPr txBox="1"/>
          <p:nvPr/>
        </p:nvSpPr>
        <p:spPr>
          <a:xfrm>
            <a:off x="791717" y="1590534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大幅に処理速度が向上</a:t>
            </a:r>
            <a:endParaRPr kumimoji="1" lang="ja-JP" altLang="en-US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880470-FD3B-0C4A-95E7-3DA9B8E71A22}"/>
              </a:ext>
            </a:extLst>
          </p:cNvPr>
          <p:cNvSpPr txBox="1"/>
          <p:nvPr/>
        </p:nvSpPr>
        <p:spPr>
          <a:xfrm>
            <a:off x="387676" y="4805701"/>
            <a:ext cx="71320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OffscreenCanvas</a:t>
            </a:r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を利用したシミュレータ教材の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増加が見込まれる</a:t>
            </a:r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16DE448-7A7C-4C42-8214-6D1C50C42B68}"/>
              </a:ext>
            </a:extLst>
          </p:cNvPr>
          <p:cNvSpPr txBox="1"/>
          <p:nvPr/>
        </p:nvSpPr>
        <p:spPr>
          <a:xfrm>
            <a:off x="875175" y="2413162"/>
            <a:ext cx="6824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OffscreenCanvas</a:t>
            </a:r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は手法１と同等の労力で実装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5DDE2C9-CCCB-7A4A-8506-801B6272A998}"/>
              </a:ext>
            </a:extLst>
          </p:cNvPr>
          <p:cNvSpPr txBox="1"/>
          <p:nvPr/>
        </p:nvSpPr>
        <p:spPr>
          <a:xfrm>
            <a:off x="875175" y="3259860"/>
            <a:ext cx="8055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OffscreenCanvas</a:t>
            </a:r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を利用することはシミュレータ教材の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開発において有用である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1EADC1C-F0B7-C44E-8192-4CE3704EF1E7}"/>
              </a:ext>
            </a:extLst>
          </p:cNvPr>
          <p:cNvSpPr txBox="1"/>
          <p:nvPr/>
        </p:nvSpPr>
        <p:spPr>
          <a:xfrm>
            <a:off x="192294" y="4286716"/>
            <a:ext cx="80021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今後</a:t>
            </a:r>
            <a:endParaRPr kumimoji="1" lang="ja-JP" altLang="en-US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E48C68B-1F4F-BC4B-9CD0-A37DAAD94D88}"/>
              </a:ext>
            </a:extLst>
          </p:cNvPr>
          <p:cNvSpPr txBox="1"/>
          <p:nvPr/>
        </p:nvSpPr>
        <p:spPr>
          <a:xfrm>
            <a:off x="192294" y="773588"/>
            <a:ext cx="110799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まとめ</a:t>
            </a:r>
            <a:endParaRPr kumimoji="1" lang="ja-JP" altLang="en-US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902143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470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462141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03199" y="12826"/>
            <a:ext cx="3308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11.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左右の</a:t>
            </a: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Canvas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の差</a:t>
            </a:r>
            <a:endParaRPr lang="ja-JP" altLang="en-US" sz="2400" dirty="0">
              <a:solidFill>
                <a:prstClr val="black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042FD3EA-F5FC-E543-81E2-73B0E7205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696567"/>
              </p:ext>
            </p:extLst>
          </p:nvPr>
        </p:nvGraphicFramePr>
        <p:xfrm>
          <a:off x="1461469" y="769391"/>
          <a:ext cx="6340635" cy="1941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9807">
                  <a:extLst>
                    <a:ext uri="{9D8B030D-6E8A-4147-A177-3AD203B41FA5}">
                      <a16:colId xmlns:a16="http://schemas.microsoft.com/office/drawing/2014/main" val="2167350918"/>
                    </a:ext>
                  </a:extLst>
                </a:gridCol>
                <a:gridCol w="1171607">
                  <a:extLst>
                    <a:ext uri="{9D8B030D-6E8A-4147-A177-3AD203B41FA5}">
                      <a16:colId xmlns:a16="http://schemas.microsoft.com/office/drawing/2014/main" val="687660165"/>
                    </a:ext>
                  </a:extLst>
                </a:gridCol>
                <a:gridCol w="1171607">
                  <a:extLst>
                    <a:ext uri="{9D8B030D-6E8A-4147-A177-3AD203B41FA5}">
                      <a16:colId xmlns:a16="http://schemas.microsoft.com/office/drawing/2014/main" val="389869126"/>
                    </a:ext>
                  </a:extLst>
                </a:gridCol>
                <a:gridCol w="993807">
                  <a:extLst>
                    <a:ext uri="{9D8B030D-6E8A-4147-A177-3AD203B41FA5}">
                      <a16:colId xmlns:a16="http://schemas.microsoft.com/office/drawing/2014/main" val="1029603702"/>
                    </a:ext>
                  </a:extLst>
                </a:gridCol>
                <a:gridCol w="993807">
                  <a:extLst>
                    <a:ext uri="{9D8B030D-6E8A-4147-A177-3AD203B41FA5}">
                      <a16:colId xmlns:a16="http://schemas.microsoft.com/office/drawing/2014/main" val="1866939026"/>
                    </a:ext>
                  </a:extLst>
                </a:gridCol>
              </a:tblGrid>
              <a:tr h="64714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手法</a:t>
                      </a: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3(</a:t>
                      </a:r>
                      <a:r>
                        <a:rPr lang="ja-JP" altLang="en-US" sz="28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左</a:t>
                      </a:r>
                      <a:r>
                        <a:rPr lang="en-US" altLang="ja-JP" sz="28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)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3(</a:t>
                      </a:r>
                      <a:r>
                        <a:rPr lang="ja-JP" altLang="en-US" sz="28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左</a:t>
                      </a:r>
                      <a:r>
                        <a:rPr lang="en-US" altLang="ja-JP" sz="28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)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4(</a:t>
                      </a:r>
                      <a:r>
                        <a:rPr lang="ja-JP" altLang="en-US" sz="28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左</a:t>
                      </a:r>
                      <a:r>
                        <a:rPr lang="en-US" altLang="ja-JP" sz="28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)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4(</a:t>
                      </a:r>
                      <a:r>
                        <a:rPr lang="ja-JP" altLang="en-US" sz="28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左</a:t>
                      </a:r>
                      <a:r>
                        <a:rPr lang="en-US" altLang="ja-JP" sz="28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)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313859"/>
                  </a:ext>
                </a:extLst>
              </a:tr>
              <a:tr h="64714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演算時間</a:t>
                      </a:r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[s]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164.4</a:t>
                      </a: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164.4</a:t>
                      </a: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98.0</a:t>
                      </a: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97.3</a:t>
                      </a: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222168"/>
                  </a:ext>
                </a:extLst>
              </a:tr>
              <a:tr h="64714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差</a:t>
                      </a:r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[s]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0.7</a:t>
                      </a: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568136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4A3E259-DF40-D849-B58E-E2EEFE3FBA02}"/>
              </a:ext>
            </a:extLst>
          </p:cNvPr>
          <p:cNvSpPr/>
          <p:nvPr/>
        </p:nvSpPr>
        <p:spPr>
          <a:xfrm>
            <a:off x="134034" y="3012562"/>
            <a:ext cx="8875932" cy="20791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2162E84-C893-D946-8CDE-AE551C29E078}"/>
              </a:ext>
            </a:extLst>
          </p:cNvPr>
          <p:cNvSpPr txBox="1"/>
          <p:nvPr/>
        </p:nvSpPr>
        <p:spPr>
          <a:xfrm>
            <a:off x="355019" y="302709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解決法</a:t>
            </a:r>
            <a:endParaRPr kumimoji="1" lang="ja-JP" altLang="en-US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0FD4857-9AF2-3C4D-9624-0900997CF755}"/>
              </a:ext>
            </a:extLst>
          </p:cNvPr>
          <p:cNvSpPr txBox="1"/>
          <p:nvPr/>
        </p:nvSpPr>
        <p:spPr>
          <a:xfrm>
            <a:off x="126417" y="3528924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□</a:t>
            </a:r>
            <a:r>
              <a:rPr kumimoji="1"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キャンバス間の同期を行う</a:t>
            </a:r>
            <a:endParaRPr kumimoji="1" lang="en-US" altLang="ja-JP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E24FEE-B3BD-A74C-A341-6BBA62C6F7F0}"/>
              </a:ext>
            </a:extLst>
          </p:cNvPr>
          <p:cNvSpPr txBox="1"/>
          <p:nvPr/>
        </p:nvSpPr>
        <p:spPr>
          <a:xfrm>
            <a:off x="126417" y="4120411"/>
            <a:ext cx="66688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□</a:t>
            </a:r>
            <a:r>
              <a:rPr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繰り返し</a:t>
            </a:r>
            <a:r>
              <a:rPr kumimoji="1"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方法：</a:t>
            </a:r>
            <a:endParaRPr kumimoji="1" lang="en-US" altLang="ja-JP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  <a:p>
            <a:r>
              <a:rPr kumimoji="1" lang="en-US" altLang="ja-JP" sz="28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setInterval</a:t>
            </a:r>
            <a:r>
              <a:rPr kumimoji="1"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→</a:t>
            </a:r>
            <a:r>
              <a:rPr kumimoji="1" lang="en-US" altLang="ja-JP" sz="28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requestAnimationFrame</a:t>
            </a:r>
            <a:endParaRPr kumimoji="1" lang="en-US" altLang="ja-JP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129255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462141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03199" y="12826"/>
            <a:ext cx="374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12.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パフォーマンスの変化</a:t>
            </a:r>
            <a:endParaRPr lang="ja-JP" altLang="en-US" sz="2400" dirty="0">
              <a:solidFill>
                <a:prstClr val="black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615CD2E0-0496-C548-A562-BCB0377DC9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6280347"/>
              </p:ext>
            </p:extLst>
          </p:nvPr>
        </p:nvGraphicFramePr>
        <p:xfrm>
          <a:off x="538145" y="785167"/>
          <a:ext cx="8067709" cy="4570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4833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462141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03199" y="12826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13.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対応ブラウザ</a:t>
            </a:r>
            <a:endParaRPr lang="ja-JP" altLang="en-US" sz="2400" dirty="0">
              <a:solidFill>
                <a:prstClr val="black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D1F82C6A-2C12-714A-8E9D-05901BD8F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54443"/>
              </p:ext>
            </p:extLst>
          </p:nvPr>
        </p:nvGraphicFramePr>
        <p:xfrm>
          <a:off x="358743" y="693190"/>
          <a:ext cx="8426513" cy="2588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03744">
                  <a:extLst>
                    <a:ext uri="{9D8B030D-6E8A-4147-A177-3AD203B41FA5}">
                      <a16:colId xmlns:a16="http://schemas.microsoft.com/office/drawing/2014/main" val="2167350918"/>
                    </a:ext>
                  </a:extLst>
                </a:gridCol>
                <a:gridCol w="4122769">
                  <a:extLst>
                    <a:ext uri="{9D8B030D-6E8A-4147-A177-3AD203B41FA5}">
                      <a16:colId xmlns:a16="http://schemas.microsoft.com/office/drawing/2014/main" val="687660165"/>
                    </a:ext>
                  </a:extLst>
                </a:gridCol>
              </a:tblGrid>
              <a:tr h="64714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対応ブラウザ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試験的に導入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188959"/>
                  </a:ext>
                </a:extLst>
              </a:tr>
              <a:tr h="6471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Chrome 69 </a:t>
                      </a: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Firefox 64</a:t>
                      </a: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313859"/>
                  </a:ext>
                </a:extLst>
              </a:tr>
              <a:tr h="6471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Chrome for Android 71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Firefox for Android 64</a:t>
                      </a: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56433"/>
                  </a:ext>
                </a:extLst>
              </a:tr>
              <a:tr h="6471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Android Browser 67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Opera 45</a:t>
                      </a:r>
                    </a:p>
                  </a:txBody>
                  <a:tcPr marL="15097" marR="15097" marT="150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222168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B74A4F2-C155-6D44-A36F-885BBDAE2B7F}"/>
              </a:ext>
            </a:extLst>
          </p:cNvPr>
          <p:cNvSpPr/>
          <p:nvPr/>
        </p:nvSpPr>
        <p:spPr>
          <a:xfrm>
            <a:off x="134034" y="3534948"/>
            <a:ext cx="8875932" cy="1556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AF761EF-BE1F-9741-A212-113902A17921}"/>
              </a:ext>
            </a:extLst>
          </p:cNvPr>
          <p:cNvSpPr txBox="1"/>
          <p:nvPr/>
        </p:nvSpPr>
        <p:spPr>
          <a:xfrm>
            <a:off x="2145695" y="3571005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現在対応ブラウザは</a:t>
            </a:r>
            <a:r>
              <a:rPr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多くない</a:t>
            </a:r>
            <a:endParaRPr kumimoji="1" lang="ja-JP" altLang="en-US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9878C9C-2FBE-B342-9220-29D1699B7612}"/>
              </a:ext>
            </a:extLst>
          </p:cNvPr>
          <p:cNvSpPr txBox="1"/>
          <p:nvPr/>
        </p:nvSpPr>
        <p:spPr>
          <a:xfrm>
            <a:off x="529868" y="4496291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今後は対応したブラウザが増加すると考えられる</a:t>
            </a:r>
            <a:endParaRPr kumimoji="1" lang="ja-JP" altLang="en-US" sz="28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  <p:sp>
        <p:nvSpPr>
          <p:cNvPr id="10" name="矢印: 下 1">
            <a:extLst>
              <a:ext uri="{FF2B5EF4-FFF2-40B4-BE49-F238E27FC236}">
                <a16:creationId xmlns:a16="http://schemas.microsoft.com/office/drawing/2014/main" id="{E0228EF1-FC4C-C44E-AA0D-000950FE30D4}"/>
              </a:ext>
            </a:extLst>
          </p:cNvPr>
          <p:cNvSpPr/>
          <p:nvPr/>
        </p:nvSpPr>
        <p:spPr>
          <a:xfrm>
            <a:off x="4299828" y="4060205"/>
            <a:ext cx="544345" cy="470107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103619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462141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03199" y="12826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1.</a:t>
            </a:r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目的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03DE7534-25D1-B140-AD30-59D70760D2F6}"/>
              </a:ext>
            </a:extLst>
          </p:cNvPr>
          <p:cNvGrpSpPr/>
          <p:nvPr/>
        </p:nvGrpSpPr>
        <p:grpSpPr>
          <a:xfrm>
            <a:off x="42871" y="2755026"/>
            <a:ext cx="9371592" cy="1838885"/>
            <a:chOff x="96036" y="2507480"/>
            <a:chExt cx="9371592" cy="1838885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46DCFF8E-4B63-BC4B-8FB6-ED60ED8C9FB3}"/>
                </a:ext>
              </a:extLst>
            </p:cNvPr>
            <p:cNvGrpSpPr/>
            <p:nvPr/>
          </p:nvGrpSpPr>
          <p:grpSpPr>
            <a:xfrm>
              <a:off x="96036" y="2507480"/>
              <a:ext cx="8995507" cy="783657"/>
              <a:chOff x="96036" y="3117075"/>
              <a:chExt cx="8995507" cy="783657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BE51FB63-3ABC-4549-A4A7-C9D2A34AF668}"/>
                  </a:ext>
                </a:extLst>
              </p:cNvPr>
              <p:cNvSpPr/>
              <p:nvPr/>
            </p:nvSpPr>
            <p:spPr>
              <a:xfrm>
                <a:off x="96036" y="3117075"/>
                <a:ext cx="8995507" cy="78365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000" dirty="0">
                  <a:solidFill>
                    <a:schemeClr val="tx1"/>
                  </a:solidFill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D24C1EE-868E-DE44-B020-5DF26604E21F}"/>
                  </a:ext>
                </a:extLst>
              </p:cNvPr>
              <p:cNvSpPr txBox="1"/>
              <p:nvPr/>
            </p:nvSpPr>
            <p:spPr>
              <a:xfrm>
                <a:off x="224987" y="3308848"/>
                <a:ext cx="1210588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>
                    <a:latin typeface="ヒラギノ角ゴ ProN W3"/>
                    <a:ea typeface="ヒラギノ角ゴ ProN W3"/>
                    <a:cs typeface="ヒラギノ角ゴ ProN W3"/>
                  </a:rPr>
                  <a:t>先行研究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08BAF9BE-0798-4542-B350-FA95C980C281}"/>
                  </a:ext>
                </a:extLst>
              </p:cNvPr>
              <p:cNvSpPr txBox="1"/>
              <p:nvPr/>
            </p:nvSpPr>
            <p:spPr>
              <a:xfrm>
                <a:off x="2564776" y="3126724"/>
                <a:ext cx="6083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本研究室で</a:t>
                </a:r>
                <a:r>
                  <a:rPr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GPU(Graphics </a:t>
                </a:r>
                <a:r>
                  <a:rPr lang="en-US" altLang="ja-JP" sz="2000" dirty="0" err="1">
                    <a:latin typeface="ヒラギノ角ゴ ProN W3"/>
                    <a:ea typeface="ヒラギノ角ゴ ProN W3"/>
                    <a:cs typeface="ヒラギノ角ゴ ProN W3"/>
                  </a:rPr>
                  <a:t>Proceesing</a:t>
                </a:r>
                <a:r>
                  <a:rPr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 Unit)</a:t>
                </a:r>
                <a:r>
                  <a:rPr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を利用し，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  <a:p>
                <a:r>
                  <a:rPr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高負荷なシミュレータ教材の処理速度を向上させた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</p:grpSp>
        <p:sp>
          <p:nvSpPr>
            <p:cNvPr id="31" name="三角形 30">
              <a:extLst>
                <a:ext uri="{FF2B5EF4-FFF2-40B4-BE49-F238E27FC236}">
                  <a16:creationId xmlns:a16="http://schemas.microsoft.com/office/drawing/2014/main" id="{7792E0A8-8133-1148-8323-71A78506A6A2}"/>
                </a:ext>
              </a:extLst>
            </p:cNvPr>
            <p:cNvSpPr/>
            <p:nvPr/>
          </p:nvSpPr>
          <p:spPr>
            <a:xfrm rot="10800000">
              <a:off x="3936217" y="3415175"/>
              <a:ext cx="1391139" cy="324229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CBD5B890-54C8-B049-A9C6-8C4E1D23EA15}"/>
                </a:ext>
              </a:extLst>
            </p:cNvPr>
            <p:cNvGrpSpPr/>
            <p:nvPr/>
          </p:nvGrpSpPr>
          <p:grpSpPr>
            <a:xfrm>
              <a:off x="96036" y="3861169"/>
              <a:ext cx="9371592" cy="485196"/>
              <a:chOff x="96036" y="4048735"/>
              <a:chExt cx="9371592" cy="485196"/>
            </a:xfrm>
          </p:grpSpPr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437D382B-B402-9340-B561-1FA3CB21EAF8}"/>
                  </a:ext>
                </a:extLst>
              </p:cNvPr>
              <p:cNvSpPr/>
              <p:nvPr/>
            </p:nvSpPr>
            <p:spPr>
              <a:xfrm>
                <a:off x="96036" y="4048735"/>
                <a:ext cx="8995507" cy="4851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000" dirty="0">
                  <a:solidFill>
                    <a:schemeClr val="tx1"/>
                  </a:solidFill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7B3AD99-3B44-9146-9647-CF39DA23FA62}"/>
                  </a:ext>
                </a:extLst>
              </p:cNvPr>
              <p:cNvSpPr txBox="1"/>
              <p:nvPr/>
            </p:nvSpPr>
            <p:spPr>
              <a:xfrm>
                <a:off x="2564776" y="4072264"/>
                <a:ext cx="69028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GPU</a:t>
                </a:r>
                <a:r>
                  <a:rPr lang="ja-JP" altLang="en-US" sz="2000">
                    <a:latin typeface="ヒラギノ角ゴ ProN W3"/>
                    <a:ea typeface="ヒラギノ角ゴ ProN W3"/>
                    <a:cs typeface="ヒラギノ角ゴ ProN W3"/>
                  </a:rPr>
                  <a:t>はプログラムの記述内容が複雑→実装が容易でない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9748654-1D71-514F-9AA5-6B1D87B70DF4}"/>
                  </a:ext>
                </a:extLst>
              </p:cNvPr>
              <p:cNvSpPr txBox="1"/>
              <p:nvPr/>
            </p:nvSpPr>
            <p:spPr>
              <a:xfrm>
                <a:off x="224987" y="4091278"/>
                <a:ext cx="95410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>
                    <a:latin typeface="ヒラギノ角ゴ ProN W3"/>
                    <a:ea typeface="ヒラギノ角ゴ ProN W3"/>
                    <a:cs typeface="ヒラギノ角ゴ ProN W3"/>
                  </a:rPr>
                  <a:t>問題点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</p:grp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84626CE-A3DC-7343-ACFD-45923241212E}"/>
              </a:ext>
            </a:extLst>
          </p:cNvPr>
          <p:cNvGrpSpPr/>
          <p:nvPr/>
        </p:nvGrpSpPr>
        <p:grpSpPr>
          <a:xfrm>
            <a:off x="42871" y="603293"/>
            <a:ext cx="8995507" cy="1727939"/>
            <a:chOff x="96036" y="603293"/>
            <a:chExt cx="8995507" cy="1727939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7DC7DAD1-B15B-2249-9B07-74BFE577AA27}"/>
                </a:ext>
              </a:extLst>
            </p:cNvPr>
            <p:cNvSpPr/>
            <p:nvPr/>
          </p:nvSpPr>
          <p:spPr>
            <a:xfrm>
              <a:off x="96036" y="603293"/>
              <a:ext cx="8995507" cy="4911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96EAB02F-5E67-4246-B363-198984434059}"/>
                </a:ext>
              </a:extLst>
            </p:cNvPr>
            <p:cNvSpPr txBox="1"/>
            <p:nvPr/>
          </p:nvSpPr>
          <p:spPr>
            <a:xfrm>
              <a:off x="238465" y="648805"/>
              <a:ext cx="223651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シミュレータ教材</a:t>
              </a:r>
              <a:endParaRPr lang="en-US" altLang="ja-JP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85554F88-BDD2-7848-B462-150955172CE6}"/>
                </a:ext>
              </a:extLst>
            </p:cNvPr>
            <p:cNvSpPr txBox="1"/>
            <p:nvPr/>
          </p:nvSpPr>
          <p:spPr>
            <a:xfrm>
              <a:off x="2564776" y="694316"/>
              <a:ext cx="55483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>
                  <a:latin typeface="ヒラギノ角ゴ ProN W3"/>
                  <a:ea typeface="ヒラギノ角ゴ ProN W3"/>
                  <a:cs typeface="ヒラギノ角ゴ ProN W3"/>
                </a:rPr>
                <a:t>不可視現象を可視化</a:t>
              </a:r>
              <a:r>
                <a:rPr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する</a:t>
              </a:r>
              <a:r>
                <a:rPr lang="en-US" altLang="ja-JP" sz="2000" dirty="0">
                  <a:latin typeface="ヒラギノ角ゴ ProN W3"/>
                  <a:ea typeface="ヒラギノ角ゴ ProN W3"/>
                  <a:cs typeface="ヒラギノ角ゴ ProN W3"/>
                </a:rPr>
                <a:t>e-Learning</a:t>
              </a:r>
              <a:r>
                <a:rPr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教材の</a:t>
              </a:r>
              <a:r>
                <a:rPr lang="en-US" altLang="ja-JP" sz="2000" dirty="0">
                  <a:latin typeface="ヒラギノ角ゴ ProN W3"/>
                  <a:ea typeface="ヒラギノ角ゴ ProN W3"/>
                  <a:cs typeface="ヒラギノ角ゴ ProN W3"/>
                </a:rPr>
                <a:t>1</a:t>
              </a:r>
              <a:r>
                <a:rPr lang="ja-JP" altLang="en-US" sz="2000" dirty="0">
                  <a:latin typeface="ヒラギノ角ゴ ProN W3"/>
                  <a:ea typeface="ヒラギノ角ゴ ProN W3"/>
                  <a:cs typeface="ヒラギノ角ゴ ProN W3"/>
                </a:rPr>
                <a:t>つ</a:t>
              </a:r>
              <a:endParaRPr lang="en-US" altLang="ja-JP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2" name="三角形 1">
              <a:extLst>
                <a:ext uri="{FF2B5EF4-FFF2-40B4-BE49-F238E27FC236}">
                  <a16:creationId xmlns:a16="http://schemas.microsoft.com/office/drawing/2014/main" id="{D9CCE2CD-73B5-A844-BB7F-6EB4DD938219}"/>
                </a:ext>
              </a:extLst>
            </p:cNvPr>
            <p:cNvSpPr/>
            <p:nvPr/>
          </p:nvSpPr>
          <p:spPr>
            <a:xfrm rot="10800000">
              <a:off x="3936217" y="1208002"/>
              <a:ext cx="1391139" cy="324229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8B8AFA31-445B-4F41-BC7F-EFAF33F7B9DF}"/>
                </a:ext>
              </a:extLst>
            </p:cNvPr>
            <p:cNvGrpSpPr/>
            <p:nvPr/>
          </p:nvGrpSpPr>
          <p:grpSpPr>
            <a:xfrm>
              <a:off x="96036" y="1590825"/>
              <a:ext cx="8995507" cy="740407"/>
              <a:chOff x="96036" y="1715870"/>
              <a:chExt cx="8995507" cy="740407"/>
            </a:xfrm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CE3EA46A-5724-F642-AE2E-F544DE54A825}"/>
                  </a:ext>
                </a:extLst>
              </p:cNvPr>
              <p:cNvSpPr/>
              <p:nvPr/>
            </p:nvSpPr>
            <p:spPr>
              <a:xfrm>
                <a:off x="96036" y="1715870"/>
                <a:ext cx="8995507" cy="70530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000" dirty="0">
                  <a:solidFill>
                    <a:schemeClr val="tx1"/>
                  </a:solidFill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0C163514-5C2E-4D46-90F1-AC88266AA63A}"/>
                  </a:ext>
                </a:extLst>
              </p:cNvPr>
              <p:cNvSpPr txBox="1"/>
              <p:nvPr/>
            </p:nvSpPr>
            <p:spPr>
              <a:xfrm>
                <a:off x="2564776" y="1748391"/>
                <a:ext cx="6083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e-Learning</a:t>
                </a:r>
                <a:r>
                  <a:rPr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の普及により多様な分野の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  <a:p>
                <a:r>
                  <a:rPr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シミュレータ教材と効率的な開発手法が求められる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BCD194A-FC96-D64D-A23E-50CC7F8721A0}"/>
                  </a:ext>
                </a:extLst>
              </p:cNvPr>
              <p:cNvSpPr txBox="1"/>
              <p:nvPr/>
            </p:nvSpPr>
            <p:spPr>
              <a:xfrm>
                <a:off x="224987" y="1868466"/>
                <a:ext cx="697627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>
                    <a:latin typeface="ヒラギノ角ゴ ProN W3"/>
                    <a:ea typeface="ヒラギノ角ゴ ProN W3"/>
                    <a:cs typeface="ヒラギノ角ゴ ProN W3"/>
                  </a:rPr>
                  <a:t>現状</a:t>
                </a:r>
                <a:endParaRPr lang="en-US" altLang="ja-JP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</p:grp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34E99FBB-F125-0448-BE9B-62EAA59B95A8}"/>
              </a:ext>
            </a:extLst>
          </p:cNvPr>
          <p:cNvGrpSpPr/>
          <p:nvPr/>
        </p:nvGrpSpPr>
        <p:grpSpPr>
          <a:xfrm>
            <a:off x="39273" y="4953906"/>
            <a:ext cx="9002702" cy="729205"/>
            <a:chOff x="86177" y="4290646"/>
            <a:chExt cx="9002702" cy="729205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D538B2FA-2A81-BD4F-8C51-0612EA3475B4}"/>
                </a:ext>
              </a:extLst>
            </p:cNvPr>
            <p:cNvGrpSpPr/>
            <p:nvPr/>
          </p:nvGrpSpPr>
          <p:grpSpPr>
            <a:xfrm>
              <a:off x="86177" y="4290646"/>
              <a:ext cx="9002702" cy="675849"/>
              <a:chOff x="90505" y="4881088"/>
              <a:chExt cx="9002702" cy="1147675"/>
            </a:xfrm>
          </p:grpSpPr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8C171827-2B81-564F-8ABA-02DD18BA8CFA}"/>
                  </a:ext>
                </a:extLst>
              </p:cNvPr>
              <p:cNvSpPr/>
              <p:nvPr/>
            </p:nvSpPr>
            <p:spPr>
              <a:xfrm>
                <a:off x="90505" y="4881088"/>
                <a:ext cx="9002702" cy="1147675"/>
              </a:xfrm>
              <a:prstGeom prst="rect">
                <a:avLst/>
              </a:prstGeom>
              <a:solidFill>
                <a:srgbClr val="F7F0C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000" dirty="0">
                  <a:solidFill>
                    <a:schemeClr val="tx1"/>
                  </a:solidFill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642F99E-7562-124A-9BBF-FC2239890669}"/>
                  </a:ext>
                </a:extLst>
              </p:cNvPr>
              <p:cNvSpPr txBox="1"/>
              <p:nvPr/>
            </p:nvSpPr>
            <p:spPr>
              <a:xfrm>
                <a:off x="223054" y="5115207"/>
                <a:ext cx="697627" cy="6794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目的</a:t>
                </a:r>
              </a:p>
            </p:txBody>
          </p:sp>
        </p:grp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49AEB57C-FF5A-BC41-B7B8-C4821277FBBA}"/>
                </a:ext>
              </a:extLst>
            </p:cNvPr>
            <p:cNvSpPr txBox="1"/>
            <p:nvPr/>
          </p:nvSpPr>
          <p:spPr>
            <a:xfrm>
              <a:off x="2558515" y="4311965"/>
              <a:ext cx="65267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処理速度と生産性</a:t>
              </a:r>
              <a:r>
                <a:rPr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の観点から開発手法の提案と</a:t>
              </a:r>
              <a:endParaRPr lang="en-US" altLang="ja-JP" sz="2000" dirty="0">
                <a:latin typeface="ヒラギノ角ゴ ProN W3"/>
                <a:ea typeface="ヒラギノ角ゴ ProN W3"/>
                <a:cs typeface="ヒラギノ角ゴ ProN W3"/>
              </a:endParaRPr>
            </a:p>
            <a:p>
              <a:r>
                <a:rPr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有用性の検証を行う</a:t>
              </a:r>
              <a:endParaRPr kumimoji="1" lang="ja-JP" altLang="en-US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58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462141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03199" y="12826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2.</a:t>
            </a:r>
            <a:r>
              <a:rPr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 先行研究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58981A2-574D-4E19-B967-49D65E8DB547}"/>
              </a:ext>
            </a:extLst>
          </p:cNvPr>
          <p:cNvGrpSpPr/>
          <p:nvPr/>
        </p:nvGrpSpPr>
        <p:grpSpPr>
          <a:xfrm>
            <a:off x="180860" y="580528"/>
            <a:ext cx="8782280" cy="1997896"/>
            <a:chOff x="5725751" y="785166"/>
            <a:chExt cx="8517154" cy="1997896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B9F37D4-0A8D-4B3A-A258-545DC426CD5B}"/>
                </a:ext>
              </a:extLst>
            </p:cNvPr>
            <p:cNvSpPr/>
            <p:nvPr/>
          </p:nvSpPr>
          <p:spPr>
            <a:xfrm>
              <a:off x="5725751" y="785166"/>
              <a:ext cx="8517154" cy="1961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D1DDEB83-2D33-4311-8133-1312EC4A6F4E}"/>
                </a:ext>
              </a:extLst>
            </p:cNvPr>
            <p:cNvGrpSpPr/>
            <p:nvPr/>
          </p:nvGrpSpPr>
          <p:grpSpPr>
            <a:xfrm>
              <a:off x="5788271" y="1828955"/>
              <a:ext cx="7635049" cy="954107"/>
              <a:chOff x="5734730" y="1789872"/>
              <a:chExt cx="7635049" cy="954107"/>
            </a:xfrm>
          </p:grpSpPr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781A9F1-9179-461A-B86E-BE396960C695}"/>
                  </a:ext>
                </a:extLst>
              </p:cNvPr>
              <p:cNvSpPr txBox="1"/>
              <p:nvPr/>
            </p:nvSpPr>
            <p:spPr>
              <a:xfrm>
                <a:off x="5734730" y="1789872"/>
                <a:ext cx="11040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>
                    <a:latin typeface="ヒラギノ角ゴ ProN W3"/>
                    <a:ea typeface="ヒラギノ角ゴ ProN W3"/>
                    <a:cs typeface="ヒラギノ角ゴ ProN W3"/>
                  </a:rPr>
                  <a:t>手法</a:t>
                </a:r>
                <a:r>
                  <a:rPr lang="en-US" altLang="ja-JP" sz="2800" dirty="0">
                    <a:latin typeface="ヒラギノ角ゴ ProN W3"/>
                    <a:ea typeface="ヒラギノ角ゴ ProN W3"/>
                    <a:cs typeface="ヒラギノ角ゴ ProN W3"/>
                  </a:rPr>
                  <a:t>2</a:t>
                </a:r>
                <a:endParaRPr kumimoji="1" lang="ja-JP" altLang="en-US" sz="28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C6A3423D-7773-436D-9265-4F27F332874E}"/>
                  </a:ext>
                </a:extLst>
              </p:cNvPr>
              <p:cNvSpPr txBox="1"/>
              <p:nvPr/>
            </p:nvSpPr>
            <p:spPr>
              <a:xfrm>
                <a:off x="6962919" y="1789872"/>
                <a:ext cx="640686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dirty="0">
                    <a:latin typeface="ヒラギノ角ゴ ProN W3"/>
                    <a:ea typeface="ヒラギノ角ゴ ProN W3"/>
                    <a:cs typeface="ヒラギノ角ゴ ProN W3"/>
                  </a:rPr>
                  <a:t>GLSL(OpenGL Shading Language)</a:t>
                </a:r>
                <a:r>
                  <a:rPr kumimoji="1" lang="ja-JP" altLang="en-US" sz="2800">
                    <a:latin typeface="ヒラギノ角ゴ ProN W3"/>
                    <a:ea typeface="ヒラギノ角ゴ ProN W3"/>
                    <a:cs typeface="ヒラギノ角ゴ ProN W3"/>
                  </a:rPr>
                  <a:t>で</a:t>
                </a:r>
                <a:endParaRPr lang="en-US" altLang="ja-JP" sz="2800" dirty="0">
                  <a:latin typeface="ヒラギノ角ゴ ProN W3"/>
                  <a:ea typeface="ヒラギノ角ゴ ProN W3"/>
                  <a:cs typeface="ヒラギノ角ゴ ProN W3"/>
                </a:endParaRPr>
              </a:p>
              <a:p>
                <a:r>
                  <a:rPr kumimoji="1" lang="en-US" altLang="ja-JP" sz="2800" dirty="0">
                    <a:latin typeface="ヒラギノ角ゴ ProN W3"/>
                    <a:ea typeface="ヒラギノ角ゴ ProN W3"/>
                    <a:cs typeface="ヒラギノ角ゴ ProN W3"/>
                  </a:rPr>
                  <a:t>GPU</a:t>
                </a:r>
                <a:r>
                  <a:rPr kumimoji="1" lang="ja-JP" altLang="en-US" sz="2800" dirty="0">
                    <a:latin typeface="ヒラギノ角ゴ ProN W3"/>
                    <a:ea typeface="ヒラギノ角ゴ ProN W3"/>
                    <a:cs typeface="ヒラギノ角ゴ ProN W3"/>
                  </a:rPr>
                  <a:t>へ移植</a:t>
                </a:r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A05BC09F-CD19-4FC9-AA34-6E7EA562E5FB}"/>
                </a:ext>
              </a:extLst>
            </p:cNvPr>
            <p:cNvGrpSpPr/>
            <p:nvPr/>
          </p:nvGrpSpPr>
          <p:grpSpPr>
            <a:xfrm>
              <a:off x="5788271" y="1305541"/>
              <a:ext cx="4944020" cy="523220"/>
              <a:chOff x="5734730" y="875696"/>
              <a:chExt cx="4944020" cy="523220"/>
            </a:xfrm>
          </p:grpSpPr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FC5D17B-DD13-44F8-AEA8-7F45136BFDBF}"/>
                  </a:ext>
                </a:extLst>
              </p:cNvPr>
              <p:cNvSpPr txBox="1"/>
              <p:nvPr/>
            </p:nvSpPr>
            <p:spPr>
              <a:xfrm>
                <a:off x="5734730" y="875696"/>
                <a:ext cx="11040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>
                    <a:latin typeface="ヒラギノ角ゴ ProN W3"/>
                    <a:ea typeface="ヒラギノ角ゴ ProN W3"/>
                    <a:cs typeface="ヒラギノ角ゴ ProN W3"/>
                  </a:rPr>
                  <a:t>手法</a:t>
                </a:r>
                <a:r>
                  <a:rPr kumimoji="1" lang="en-US" altLang="ja-JP" sz="2800" dirty="0">
                    <a:latin typeface="ヒラギノ角ゴ ProN W3"/>
                    <a:ea typeface="ヒラギノ角ゴ ProN W3"/>
                    <a:cs typeface="ヒラギノ角ゴ ProN W3"/>
                  </a:rPr>
                  <a:t>1</a:t>
                </a:r>
                <a:endParaRPr kumimoji="1" lang="ja-JP" altLang="en-US" sz="28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9392569-BDDE-411F-9380-2459ADD74000}"/>
                  </a:ext>
                </a:extLst>
              </p:cNvPr>
              <p:cNvSpPr txBox="1"/>
              <p:nvPr/>
            </p:nvSpPr>
            <p:spPr>
              <a:xfrm>
                <a:off x="6962920" y="875696"/>
                <a:ext cx="37158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>
                    <a:latin typeface="ヒラギノ角ゴ ProN W3"/>
                    <a:ea typeface="ヒラギノ角ゴ ProN W3"/>
                    <a:cs typeface="ヒラギノ角ゴ ProN W3"/>
                  </a:rPr>
                  <a:t>JavaScript</a:t>
                </a:r>
                <a:r>
                  <a:rPr lang="ja-JP" altLang="en-US" sz="2800" dirty="0">
                    <a:latin typeface="ヒラギノ角ゴ ProN W3"/>
                    <a:ea typeface="ヒラギノ角ゴ ProN W3"/>
                    <a:cs typeface="ヒラギノ角ゴ ProN W3"/>
                  </a:rPr>
                  <a:t>のみで開発</a:t>
                </a:r>
                <a:endParaRPr kumimoji="1" lang="ja-JP" altLang="en-US" sz="28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</p:grp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3E0493A4-23D5-4A03-BFD7-6500141349AE}"/>
                </a:ext>
              </a:extLst>
            </p:cNvPr>
            <p:cNvSpPr txBox="1"/>
            <p:nvPr/>
          </p:nvSpPr>
          <p:spPr>
            <a:xfrm>
              <a:off x="5788271" y="814451"/>
              <a:ext cx="1572022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>
                  <a:latin typeface="ヒラギノ角ゴ ProN W3"/>
                  <a:ea typeface="ヒラギノ角ゴ ProN W3"/>
                  <a:cs typeface="ヒラギノ角ゴ ProN W3"/>
                </a:rPr>
                <a:t>先行研究</a:t>
              </a: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EDB0794-B017-5A47-B682-9C3DFD613E74}"/>
              </a:ext>
            </a:extLst>
          </p:cNvPr>
          <p:cNvGrpSpPr/>
          <p:nvPr/>
        </p:nvGrpSpPr>
        <p:grpSpPr>
          <a:xfrm>
            <a:off x="134314" y="2860773"/>
            <a:ext cx="8875373" cy="1089142"/>
            <a:chOff x="259169" y="2141657"/>
            <a:chExt cx="8875373" cy="1089142"/>
          </a:xfrm>
        </p:grpSpPr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191A43D8-DA40-4D18-A1E9-AD3764BA3AB8}"/>
                </a:ext>
              </a:extLst>
            </p:cNvPr>
            <p:cNvSpPr txBox="1"/>
            <p:nvPr/>
          </p:nvSpPr>
          <p:spPr>
            <a:xfrm>
              <a:off x="276027" y="2646106"/>
              <a:ext cx="88585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>
                  <a:latin typeface="ヒラギノ角ゴ ProN W3"/>
                  <a:ea typeface="ヒラギノ角ゴ ProN W3"/>
                  <a:cs typeface="ヒラギノ角ゴ ProN W3"/>
                </a:rPr>
                <a:t>JavaScript</a:t>
              </a:r>
              <a:r>
                <a:rPr lang="ja-JP" altLang="en-US" sz="2800">
                  <a:latin typeface="ヒラギノ角ゴ ProN W3"/>
                  <a:ea typeface="ヒラギノ角ゴ ProN W3"/>
                  <a:cs typeface="ヒラギノ角ゴ ProN W3"/>
                </a:rPr>
                <a:t>のみ→演算，描画のサイクルに時間が必要</a:t>
              </a:r>
              <a:endParaRPr kumimoji="1" lang="ja-JP" altLang="en-US" sz="28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290D4DD-5F39-4770-9096-A0B345850EA0}"/>
                </a:ext>
              </a:extLst>
            </p:cNvPr>
            <p:cNvSpPr/>
            <p:nvPr/>
          </p:nvSpPr>
          <p:spPr>
            <a:xfrm>
              <a:off x="259169" y="2364487"/>
              <a:ext cx="8782281" cy="866312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C4E835EB-59FE-4F5C-9B85-02359C96F040}"/>
                </a:ext>
              </a:extLst>
            </p:cNvPr>
            <p:cNvSpPr txBox="1"/>
            <p:nvPr/>
          </p:nvSpPr>
          <p:spPr>
            <a:xfrm>
              <a:off x="438575" y="2141657"/>
              <a:ext cx="113845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>
                  <a:latin typeface="ヒラギノ角ゴ ProN W3"/>
                  <a:ea typeface="ヒラギノ角ゴ ProN W3"/>
                  <a:cs typeface="ヒラギノ角ゴ ProN W3"/>
                </a:rPr>
                <a:t>手法</a:t>
              </a:r>
              <a:r>
                <a:rPr kumimoji="1" lang="en-US" altLang="ja-JP" sz="2800" dirty="0">
                  <a:latin typeface="ヒラギノ角ゴ ProN W3"/>
                  <a:ea typeface="ヒラギノ角ゴ ProN W3"/>
                  <a:cs typeface="ヒラギノ角ゴ ProN W3"/>
                </a:rPr>
                <a:t>1</a:t>
              </a: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C0FAA91-4FFE-5843-A35D-7159CAF73DDB}"/>
              </a:ext>
            </a:extLst>
          </p:cNvPr>
          <p:cNvGrpSpPr/>
          <p:nvPr/>
        </p:nvGrpSpPr>
        <p:grpSpPr>
          <a:xfrm>
            <a:off x="180860" y="4232264"/>
            <a:ext cx="8782281" cy="1376028"/>
            <a:chOff x="255264" y="3724269"/>
            <a:chExt cx="8782281" cy="1376028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F4EA0C02-FCAB-E849-B4CF-E88256836CE9}"/>
                </a:ext>
              </a:extLst>
            </p:cNvPr>
            <p:cNvSpPr/>
            <p:nvPr/>
          </p:nvSpPr>
          <p:spPr>
            <a:xfrm>
              <a:off x="255264" y="3939283"/>
              <a:ext cx="8782281" cy="1141638"/>
            </a:xfrm>
            <a:prstGeom prst="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AA63DE92-62D3-614D-9AE1-5273EDBA6515}"/>
                </a:ext>
              </a:extLst>
            </p:cNvPr>
            <p:cNvSpPr txBox="1"/>
            <p:nvPr/>
          </p:nvSpPr>
          <p:spPr>
            <a:xfrm>
              <a:off x="438575" y="3724269"/>
              <a:ext cx="113845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>
                  <a:latin typeface="ヒラギノ角ゴ ProN W3"/>
                  <a:ea typeface="ヒラギノ角ゴ ProN W3"/>
                  <a:cs typeface="ヒラギノ角ゴ ProN W3"/>
                </a:rPr>
                <a:t>手法</a:t>
              </a:r>
              <a:r>
                <a:rPr lang="en-US" altLang="ja-JP" sz="2800" dirty="0">
                  <a:latin typeface="ヒラギノ角ゴ ProN W3"/>
                  <a:ea typeface="ヒラギノ角ゴ ProN W3"/>
                  <a:cs typeface="ヒラギノ角ゴ ProN W3"/>
                </a:rPr>
                <a:t>2</a:t>
              </a:r>
              <a:endParaRPr kumimoji="1" lang="en-US" altLang="ja-JP" sz="28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1735B56A-22EF-3046-8075-10782CCD0207}"/>
                </a:ext>
              </a:extLst>
            </p:cNvPr>
            <p:cNvSpPr txBox="1"/>
            <p:nvPr/>
          </p:nvSpPr>
          <p:spPr>
            <a:xfrm>
              <a:off x="276745" y="4170115"/>
              <a:ext cx="43604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>
                  <a:latin typeface="ヒラギノ角ゴ ProN W3"/>
                  <a:ea typeface="ヒラギノ角ゴ ProN W3"/>
                  <a:cs typeface="ヒラギノ角ゴ ProN W3"/>
                </a:rPr>
                <a:t>GLSL</a:t>
              </a:r>
              <a:r>
                <a:rPr kumimoji="1" lang="ja-JP" altLang="en-US" sz="2800">
                  <a:latin typeface="ヒラギノ角ゴ ProN W3"/>
                  <a:ea typeface="ヒラギノ角ゴ ProN W3"/>
                  <a:cs typeface="ヒラギノ角ゴ ProN W3"/>
                </a:rPr>
                <a:t>→デバックが難しい</a:t>
              </a:r>
              <a:endParaRPr kumimoji="1" lang="ja-JP" altLang="en-US" sz="28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9CD6EC8F-EB02-864B-8D76-4808CDAA6EC9}"/>
                </a:ext>
              </a:extLst>
            </p:cNvPr>
            <p:cNvSpPr txBox="1"/>
            <p:nvPr/>
          </p:nvSpPr>
          <p:spPr>
            <a:xfrm>
              <a:off x="1632717" y="4577077"/>
              <a:ext cx="63450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>
                  <a:latin typeface="ヒラギノ角ゴ ProN W3"/>
                  <a:ea typeface="ヒラギノ角ゴ ProN W3"/>
                  <a:cs typeface="ヒラギノ角ゴ ProN W3"/>
                </a:rPr>
                <a:t>JavaScript</a:t>
              </a:r>
              <a:r>
                <a:rPr kumimoji="1" lang="ja-JP" altLang="en-US" sz="2800">
                  <a:latin typeface="ヒラギノ角ゴ ProN W3"/>
                  <a:ea typeface="ヒラギノ角ゴ ProN W3"/>
                  <a:cs typeface="ヒラギノ角ゴ ProN W3"/>
                </a:rPr>
                <a:t>より複雑かつ記述量が増加</a:t>
              </a:r>
              <a:endParaRPr kumimoji="1" lang="ja-JP" altLang="en-US" sz="28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48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462141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03199" y="12826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3.</a:t>
            </a:r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 提案手法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46FB371-B241-46E6-BE6F-17F6A0604762}"/>
              </a:ext>
            </a:extLst>
          </p:cNvPr>
          <p:cNvGrpSpPr/>
          <p:nvPr/>
        </p:nvGrpSpPr>
        <p:grpSpPr>
          <a:xfrm>
            <a:off x="149978" y="567081"/>
            <a:ext cx="8826820" cy="925501"/>
            <a:chOff x="5710122" y="3159806"/>
            <a:chExt cx="8826820" cy="925501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3F4FAE6-45B5-414C-982B-7F7A4F11DBC6}"/>
                </a:ext>
              </a:extLst>
            </p:cNvPr>
            <p:cNvSpPr/>
            <p:nvPr/>
          </p:nvSpPr>
          <p:spPr>
            <a:xfrm>
              <a:off x="5710122" y="3173254"/>
              <a:ext cx="8826820" cy="91205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37FA8412-1E4F-4557-BAC8-5F97446CB85C}"/>
                </a:ext>
              </a:extLst>
            </p:cNvPr>
            <p:cNvGrpSpPr/>
            <p:nvPr/>
          </p:nvGrpSpPr>
          <p:grpSpPr>
            <a:xfrm>
              <a:off x="5788271" y="3576621"/>
              <a:ext cx="3852225" cy="400110"/>
              <a:chOff x="5734730" y="3268834"/>
              <a:chExt cx="4265765" cy="400110"/>
            </a:xfrm>
          </p:grpSpPr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0C10666-A201-42C6-993A-76A6340D5730}"/>
                  </a:ext>
                </a:extLst>
              </p:cNvPr>
              <p:cNvSpPr txBox="1"/>
              <p:nvPr/>
            </p:nvSpPr>
            <p:spPr>
              <a:xfrm>
                <a:off x="5734730" y="3268834"/>
                <a:ext cx="8675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手法</a:t>
                </a:r>
                <a:r>
                  <a:rPr kumimoji="1"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4</a:t>
                </a:r>
                <a:endParaRPr kumimoji="1" lang="ja-JP" altLang="en-US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E555D85-1188-4A38-87D7-36C8606BF3FF}"/>
                  </a:ext>
                </a:extLst>
              </p:cNvPr>
              <p:cNvSpPr txBox="1"/>
              <p:nvPr/>
            </p:nvSpPr>
            <p:spPr>
              <a:xfrm>
                <a:off x="6766922" y="3268834"/>
                <a:ext cx="32335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手法</a:t>
                </a:r>
                <a:r>
                  <a:rPr kumimoji="1"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3+OffscreenCanvas</a:t>
                </a:r>
                <a:endParaRPr kumimoji="1" lang="ja-JP" altLang="en-US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77C3EE74-14F8-4DF3-AF43-5CB3C570B64D}"/>
                </a:ext>
              </a:extLst>
            </p:cNvPr>
            <p:cNvGrpSpPr/>
            <p:nvPr/>
          </p:nvGrpSpPr>
          <p:grpSpPr>
            <a:xfrm>
              <a:off x="5788272" y="3159806"/>
              <a:ext cx="5800764" cy="412496"/>
              <a:chOff x="5734730" y="2594124"/>
              <a:chExt cx="6423481" cy="412496"/>
            </a:xfrm>
          </p:grpSpPr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E748E68-7D70-4493-B11D-1F2A0B2C9CB0}"/>
                  </a:ext>
                </a:extLst>
              </p:cNvPr>
              <p:cNvSpPr txBox="1"/>
              <p:nvPr/>
            </p:nvSpPr>
            <p:spPr>
              <a:xfrm>
                <a:off x="5734730" y="2594124"/>
                <a:ext cx="8659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手法</a:t>
                </a:r>
                <a:r>
                  <a:rPr kumimoji="1"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3</a:t>
                </a:r>
                <a:endParaRPr kumimoji="1" lang="ja-JP" altLang="en-US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C95D9B5-8837-41F8-9226-A27CC59F94DF}"/>
                  </a:ext>
                </a:extLst>
              </p:cNvPr>
              <p:cNvSpPr txBox="1"/>
              <p:nvPr/>
            </p:nvSpPr>
            <p:spPr>
              <a:xfrm>
                <a:off x="6766919" y="2606510"/>
                <a:ext cx="5391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手法</a:t>
                </a:r>
                <a:r>
                  <a:rPr kumimoji="1"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1</a:t>
                </a:r>
                <a:r>
                  <a:rPr kumimoji="1" lang="ja-JP" altLang="en-US" sz="2000">
                    <a:latin typeface="ヒラギノ角ゴ ProN W3"/>
                    <a:ea typeface="ヒラギノ角ゴ ProN W3"/>
                    <a:cs typeface="ヒラギノ角ゴ ProN W3"/>
                  </a:rPr>
                  <a:t>→マルチスレッド化</a:t>
                </a:r>
                <a:r>
                  <a:rPr kumimoji="1"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(</a:t>
                </a:r>
                <a:r>
                  <a:rPr kumimoji="1" lang="en-US" altLang="ja-JP" sz="2000" dirty="0" err="1">
                    <a:latin typeface="ヒラギノ角ゴ ProN W3"/>
                    <a:ea typeface="ヒラギノ角ゴ ProN W3"/>
                    <a:cs typeface="ヒラギノ角ゴ ProN W3"/>
                  </a:rPr>
                  <a:t>WebWorker</a:t>
                </a:r>
                <a:r>
                  <a:rPr kumimoji="1" lang="en-US" altLang="ja-JP" sz="2000" dirty="0">
                    <a:latin typeface="ヒラギノ角ゴ ProN W3"/>
                    <a:ea typeface="ヒラギノ角ゴ ProN W3"/>
                    <a:cs typeface="ヒラギノ角ゴ ProN W3"/>
                  </a:rPr>
                  <a:t>)</a:t>
                </a:r>
                <a:endParaRPr kumimoji="1" lang="ja-JP" altLang="en-US" sz="2000" dirty="0"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</p:grp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B109DFF-E1E2-432A-84C5-9E170B8752B0}"/>
              </a:ext>
            </a:extLst>
          </p:cNvPr>
          <p:cNvGrpSpPr/>
          <p:nvPr/>
        </p:nvGrpSpPr>
        <p:grpSpPr>
          <a:xfrm>
            <a:off x="2043013" y="3195034"/>
            <a:ext cx="1670868" cy="400110"/>
            <a:chOff x="-1043103" y="2259194"/>
            <a:chExt cx="2367615" cy="78463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DD20E0AA-626A-4C75-BEB7-BC8E1907D834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演算</a:t>
              </a:r>
            </a:p>
          </p:txBody>
        </p:sp>
        <p:sp>
          <p:nvSpPr>
            <p:cNvPr id="59" name="三角形 10">
              <a:extLst>
                <a:ext uri="{FF2B5EF4-FFF2-40B4-BE49-F238E27FC236}">
                  <a16:creationId xmlns:a16="http://schemas.microsoft.com/office/drawing/2014/main" id="{D73DFAA6-B6A3-4495-83CD-BCE1CA096F33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9773E6D6-EBBA-4AC2-8652-5F68FDD17A02}"/>
              </a:ext>
            </a:extLst>
          </p:cNvPr>
          <p:cNvGrpSpPr/>
          <p:nvPr/>
        </p:nvGrpSpPr>
        <p:grpSpPr>
          <a:xfrm>
            <a:off x="3783402" y="2328667"/>
            <a:ext cx="2740473" cy="400110"/>
            <a:chOff x="-1043103" y="2259194"/>
            <a:chExt cx="2367615" cy="784630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93D7612C-7D7D-4BC5-8F48-68713D6B1679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描画</a:t>
              </a:r>
              <a:endParaRPr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62" name="三角形 10">
              <a:extLst>
                <a:ext uri="{FF2B5EF4-FFF2-40B4-BE49-F238E27FC236}">
                  <a16:creationId xmlns:a16="http://schemas.microsoft.com/office/drawing/2014/main" id="{827D6A97-B40D-4A17-BF83-043792DFE7D2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DEDEF998-627C-40F1-A15D-5C97F8E4D940}"/>
              </a:ext>
            </a:extLst>
          </p:cNvPr>
          <p:cNvSpPr/>
          <p:nvPr/>
        </p:nvSpPr>
        <p:spPr>
          <a:xfrm>
            <a:off x="203753" y="1665997"/>
            <a:ext cx="8782281" cy="2001386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A4AE865-6066-498A-AB63-A29D496D65FC}"/>
              </a:ext>
            </a:extLst>
          </p:cNvPr>
          <p:cNvSpPr txBox="1"/>
          <p:nvPr/>
        </p:nvSpPr>
        <p:spPr>
          <a:xfrm>
            <a:off x="387064" y="1500998"/>
            <a:ext cx="86594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ヒラギノ角ゴ ProN W3"/>
                <a:ea typeface="ヒラギノ角ゴ ProN W3"/>
                <a:cs typeface="ヒラギノ角ゴ ProN W3"/>
              </a:rPr>
              <a:t>手法</a:t>
            </a:r>
            <a:r>
              <a:rPr lang="en-US" altLang="ja-JP" sz="2000" dirty="0">
                <a:latin typeface="ヒラギノ角ゴ ProN W3"/>
                <a:ea typeface="ヒラギノ角ゴ ProN W3"/>
                <a:cs typeface="ヒラギノ角ゴ ProN W3"/>
              </a:rPr>
              <a:t>3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E6C89947-0BE2-D641-B21B-DAAA547BDCCC}"/>
              </a:ext>
            </a:extLst>
          </p:cNvPr>
          <p:cNvGrpSpPr/>
          <p:nvPr/>
        </p:nvGrpSpPr>
        <p:grpSpPr>
          <a:xfrm>
            <a:off x="2043013" y="5066332"/>
            <a:ext cx="1670868" cy="400110"/>
            <a:chOff x="-1043103" y="2259194"/>
            <a:chExt cx="2367615" cy="78463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2C4AD165-6DD2-D64B-9A31-2117CE146BDE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演算</a:t>
              </a:r>
            </a:p>
          </p:txBody>
        </p:sp>
        <p:sp>
          <p:nvSpPr>
            <p:cNvPr id="38" name="三角形 10">
              <a:extLst>
                <a:ext uri="{FF2B5EF4-FFF2-40B4-BE49-F238E27FC236}">
                  <a16:creationId xmlns:a16="http://schemas.microsoft.com/office/drawing/2014/main" id="{8FA96B97-68B1-F846-85AC-8D49CAD9B182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AF8C0A4-3B5B-174A-9A3B-7A1C8194F69C}"/>
              </a:ext>
            </a:extLst>
          </p:cNvPr>
          <p:cNvSpPr/>
          <p:nvPr/>
        </p:nvSpPr>
        <p:spPr>
          <a:xfrm>
            <a:off x="192034" y="4006704"/>
            <a:ext cx="8782281" cy="159893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2237BCF-653F-DB42-8E25-83668948B760}"/>
              </a:ext>
            </a:extLst>
          </p:cNvPr>
          <p:cNvSpPr txBox="1"/>
          <p:nvPr/>
        </p:nvSpPr>
        <p:spPr>
          <a:xfrm>
            <a:off x="375345" y="3841705"/>
            <a:ext cx="86754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ヒラギノ角ゴ ProN W3"/>
                <a:ea typeface="ヒラギノ角ゴ ProN W3"/>
                <a:cs typeface="ヒラギノ角ゴ ProN W3"/>
              </a:rPr>
              <a:t>手法</a:t>
            </a:r>
            <a:r>
              <a:rPr lang="en-US" altLang="ja-JP" sz="2000" dirty="0">
                <a:latin typeface="ヒラギノ角ゴ ProN W3"/>
                <a:ea typeface="ヒラギノ角ゴ ProN W3"/>
                <a:cs typeface="ヒラギノ角ゴ ProN W3"/>
              </a:rPr>
              <a:t>4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3DE4284B-5C37-0E4B-AF4C-EEEF87C95974}"/>
              </a:ext>
            </a:extLst>
          </p:cNvPr>
          <p:cNvGrpSpPr/>
          <p:nvPr/>
        </p:nvGrpSpPr>
        <p:grpSpPr>
          <a:xfrm>
            <a:off x="3783402" y="5066332"/>
            <a:ext cx="1435303" cy="400110"/>
            <a:chOff x="-1043103" y="2259194"/>
            <a:chExt cx="2367615" cy="784630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9D5CB61-0BA5-3142-BADC-0FB637D1BDD4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描画</a:t>
              </a:r>
              <a:endParaRPr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46" name="三角形 10">
              <a:extLst>
                <a:ext uri="{FF2B5EF4-FFF2-40B4-BE49-F238E27FC236}">
                  <a16:creationId xmlns:a16="http://schemas.microsoft.com/office/drawing/2014/main" id="{6F0272B0-D9E1-D14D-9CC8-EA96A36EE34C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AC1429A1-CAE0-FF46-9B92-785C85CCE184}"/>
              </a:ext>
            </a:extLst>
          </p:cNvPr>
          <p:cNvGrpSpPr/>
          <p:nvPr/>
        </p:nvGrpSpPr>
        <p:grpSpPr>
          <a:xfrm>
            <a:off x="2043013" y="2745640"/>
            <a:ext cx="1670868" cy="400110"/>
            <a:chOff x="-1043103" y="2259194"/>
            <a:chExt cx="2367615" cy="78463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A95A87C8-38E5-E747-B649-3846B7D3DAAE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演算</a:t>
              </a:r>
            </a:p>
          </p:txBody>
        </p:sp>
        <p:sp>
          <p:nvSpPr>
            <p:cNvPr id="76" name="三角形 10">
              <a:extLst>
                <a:ext uri="{FF2B5EF4-FFF2-40B4-BE49-F238E27FC236}">
                  <a16:creationId xmlns:a16="http://schemas.microsoft.com/office/drawing/2014/main" id="{E9F3A943-97C6-F044-9236-1EF8B0B40C92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8ABC358B-04A8-1D46-A95B-CDDDF3B125DA}"/>
              </a:ext>
            </a:extLst>
          </p:cNvPr>
          <p:cNvGrpSpPr/>
          <p:nvPr/>
        </p:nvGrpSpPr>
        <p:grpSpPr>
          <a:xfrm>
            <a:off x="2043013" y="4521780"/>
            <a:ext cx="1670868" cy="400110"/>
            <a:chOff x="-1043103" y="2259194"/>
            <a:chExt cx="2367615" cy="78463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73C01816-B70B-AD45-BE7B-E013C64850F7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演算</a:t>
              </a:r>
            </a:p>
          </p:txBody>
        </p:sp>
        <p:sp>
          <p:nvSpPr>
            <p:cNvPr id="80" name="三角形 10">
              <a:extLst>
                <a:ext uri="{FF2B5EF4-FFF2-40B4-BE49-F238E27FC236}">
                  <a16:creationId xmlns:a16="http://schemas.microsoft.com/office/drawing/2014/main" id="{8519741D-44CE-EC4F-9A1C-C286EE1EF442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B0CD5D54-7630-EF4A-9D9C-3AC1E50C2DE8}"/>
              </a:ext>
            </a:extLst>
          </p:cNvPr>
          <p:cNvGrpSpPr/>
          <p:nvPr/>
        </p:nvGrpSpPr>
        <p:grpSpPr>
          <a:xfrm>
            <a:off x="3783402" y="4521780"/>
            <a:ext cx="1435303" cy="400110"/>
            <a:chOff x="-1043103" y="2259194"/>
            <a:chExt cx="2367615" cy="784630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15DE2537-D1D4-CC4B-A1C7-BD6D4D25F536}"/>
                </a:ext>
              </a:extLst>
            </p:cNvPr>
            <p:cNvSpPr/>
            <p:nvPr/>
          </p:nvSpPr>
          <p:spPr>
            <a:xfrm>
              <a:off x="-1043103" y="2259194"/>
              <a:ext cx="1826614" cy="7846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描画</a:t>
              </a:r>
              <a:endParaRPr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83" name="三角形 10">
              <a:extLst>
                <a:ext uri="{FF2B5EF4-FFF2-40B4-BE49-F238E27FC236}">
                  <a16:creationId xmlns:a16="http://schemas.microsoft.com/office/drawing/2014/main" id="{D2499817-90D5-4648-B638-E86577C141DE}"/>
                </a:ext>
              </a:extLst>
            </p:cNvPr>
            <p:cNvSpPr/>
            <p:nvPr/>
          </p:nvSpPr>
          <p:spPr>
            <a:xfrm rot="5400000">
              <a:off x="657221" y="2376533"/>
              <a:ext cx="784627" cy="549955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7E068ED-F721-664B-807A-19F2D29B04AE}"/>
              </a:ext>
            </a:extLst>
          </p:cNvPr>
          <p:cNvSpPr txBox="1"/>
          <p:nvPr/>
        </p:nvSpPr>
        <p:spPr>
          <a:xfrm>
            <a:off x="180000" y="233636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メインスレッド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607704A-1463-434E-9D30-79A5542981D5}"/>
              </a:ext>
            </a:extLst>
          </p:cNvPr>
          <p:cNvSpPr txBox="1"/>
          <p:nvPr/>
        </p:nvSpPr>
        <p:spPr>
          <a:xfrm>
            <a:off x="191725" y="2762306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サブ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スレッド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1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8E60D733-CF6C-0F4D-A5AB-98E249FCA73A}"/>
              </a:ext>
            </a:extLst>
          </p:cNvPr>
          <p:cNvSpPr txBox="1"/>
          <p:nvPr/>
        </p:nvSpPr>
        <p:spPr>
          <a:xfrm>
            <a:off x="203450" y="3203879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サブスレッド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D11BCF1-3ACC-C649-99D6-71535F811E25}"/>
              </a:ext>
            </a:extLst>
          </p:cNvPr>
          <p:cNvSpPr txBox="1"/>
          <p:nvPr/>
        </p:nvSpPr>
        <p:spPr>
          <a:xfrm>
            <a:off x="180138" y="4537169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サブ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スレッド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1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CFA8E5A6-6211-0242-A511-EDE2C5651CC9}"/>
              </a:ext>
            </a:extLst>
          </p:cNvPr>
          <p:cNvSpPr txBox="1"/>
          <p:nvPr/>
        </p:nvSpPr>
        <p:spPr>
          <a:xfrm>
            <a:off x="191863" y="5081721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サブスレッド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4B49CD4D-507F-C442-A475-75D15EF726AD}"/>
              </a:ext>
            </a:extLst>
          </p:cNvPr>
          <p:cNvSpPr txBox="1"/>
          <p:nvPr/>
        </p:nvSpPr>
        <p:spPr>
          <a:xfrm>
            <a:off x="203449" y="1829477"/>
            <a:ext cx="725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ヒラギノ角ゴ ProN W3"/>
                <a:ea typeface="ヒラギノ角ゴ ProN W3"/>
                <a:cs typeface="ヒラギノ角ゴ ProN W3"/>
              </a:rPr>
              <a:t>WebWorker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は描画をサブスレッド内で演算を行う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(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描画はできない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)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08594FF-F6CB-554E-A926-29E91026CEA4}"/>
              </a:ext>
            </a:extLst>
          </p:cNvPr>
          <p:cNvSpPr txBox="1"/>
          <p:nvPr/>
        </p:nvSpPr>
        <p:spPr>
          <a:xfrm>
            <a:off x="203450" y="4115879"/>
            <a:ext cx="562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ヒラギノ角ゴ ProN W3"/>
                <a:ea typeface="ヒラギノ角ゴ ProN W3"/>
                <a:cs typeface="ヒラギノ角ゴ ProN W3"/>
              </a:rPr>
              <a:t>OffscreenCanvas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はサブスレッド内で描画も行える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279256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462141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03199" y="12826"/>
            <a:ext cx="4155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4.</a:t>
            </a:r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比較に用いたシミュレータ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88619D5-E32E-314A-98EA-C5EEA6BCE443}"/>
              </a:ext>
            </a:extLst>
          </p:cNvPr>
          <p:cNvGrpSpPr/>
          <p:nvPr/>
        </p:nvGrpSpPr>
        <p:grpSpPr>
          <a:xfrm>
            <a:off x="731134" y="558525"/>
            <a:ext cx="7681733" cy="3980024"/>
            <a:chOff x="125804" y="785167"/>
            <a:chExt cx="8914165" cy="4618565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6600132C-3576-CB45-AE38-185B77CBF280}"/>
                </a:ext>
              </a:extLst>
            </p:cNvPr>
            <p:cNvGrpSpPr/>
            <p:nvPr/>
          </p:nvGrpSpPr>
          <p:grpSpPr>
            <a:xfrm>
              <a:off x="2540816" y="785167"/>
              <a:ext cx="4092687" cy="4618565"/>
              <a:chOff x="2938925" y="736957"/>
              <a:chExt cx="4092687" cy="4618565"/>
            </a:xfrm>
          </p:grpSpPr>
          <p:pic>
            <p:nvPicPr>
              <p:cNvPr id="29" name="図 28">
                <a:extLst>
                  <a:ext uri="{FF2B5EF4-FFF2-40B4-BE49-F238E27FC236}">
                    <a16:creationId xmlns:a16="http://schemas.microsoft.com/office/drawing/2014/main" id="{C78E4740-0257-0A46-9164-22C710E0A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8925" y="736957"/>
                <a:ext cx="4092687" cy="4618565"/>
              </a:xfrm>
              <a:prstGeom prst="rect">
                <a:avLst/>
              </a:prstGeom>
            </p:spPr>
          </p:pic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5F4AC843-791F-DC41-B08E-E821A7C8E46F}"/>
                  </a:ext>
                </a:extLst>
              </p:cNvPr>
              <p:cNvSpPr/>
              <p:nvPr/>
            </p:nvSpPr>
            <p:spPr>
              <a:xfrm>
                <a:off x="4961037" y="1375042"/>
                <a:ext cx="1968212" cy="3955750"/>
              </a:xfrm>
              <a:prstGeom prst="rect">
                <a:avLst/>
              </a:prstGeom>
              <a:noFill/>
              <a:ln w="762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583793E7-C80B-D64A-89DB-9B68D35B77FD}"/>
                  </a:ext>
                </a:extLst>
              </p:cNvPr>
              <p:cNvSpPr/>
              <p:nvPr/>
            </p:nvSpPr>
            <p:spPr>
              <a:xfrm>
                <a:off x="3040771" y="1375042"/>
                <a:ext cx="1860530" cy="3955750"/>
              </a:xfrm>
              <a:prstGeom prst="rect">
                <a:avLst/>
              </a:prstGeom>
              <a:noFill/>
              <a:ln w="762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E74BE0A8-075D-1349-AD4D-FA65135421C4}"/>
                </a:ext>
              </a:extLst>
            </p:cNvPr>
            <p:cNvGrpSpPr/>
            <p:nvPr/>
          </p:nvGrpSpPr>
          <p:grpSpPr>
            <a:xfrm>
              <a:off x="125804" y="1899529"/>
              <a:ext cx="2415014" cy="784632"/>
              <a:chOff x="-1043103" y="2259194"/>
              <a:chExt cx="2415014" cy="784632"/>
            </a:xfrm>
          </p:grpSpPr>
          <p:grpSp>
            <p:nvGrpSpPr>
              <p:cNvPr id="34" name="グループ化 33">
                <a:extLst>
                  <a:ext uri="{FF2B5EF4-FFF2-40B4-BE49-F238E27FC236}">
                    <a16:creationId xmlns:a16="http://schemas.microsoft.com/office/drawing/2014/main" id="{BC3947DD-85CD-B247-B809-AB9B23F123AF}"/>
                  </a:ext>
                </a:extLst>
              </p:cNvPr>
              <p:cNvGrpSpPr/>
              <p:nvPr/>
            </p:nvGrpSpPr>
            <p:grpSpPr>
              <a:xfrm>
                <a:off x="-1043103" y="2259194"/>
                <a:ext cx="2370919" cy="784632"/>
                <a:chOff x="-1043103" y="2259194"/>
                <a:chExt cx="2370919" cy="784632"/>
              </a:xfrm>
            </p:grpSpPr>
            <p:sp>
              <p:nvSpPr>
                <p:cNvPr id="37" name="正方形/長方形 36">
                  <a:extLst>
                    <a:ext uri="{FF2B5EF4-FFF2-40B4-BE49-F238E27FC236}">
                      <a16:creationId xmlns:a16="http://schemas.microsoft.com/office/drawing/2014/main" id="{203EF629-4EC1-BB47-AB48-808EB84FA077}"/>
                    </a:ext>
                  </a:extLst>
                </p:cNvPr>
                <p:cNvSpPr/>
                <p:nvPr/>
              </p:nvSpPr>
              <p:spPr>
                <a:xfrm>
                  <a:off x="-1043103" y="2259194"/>
                  <a:ext cx="1826615" cy="78462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" name="三角形 10">
                  <a:extLst>
                    <a:ext uri="{FF2B5EF4-FFF2-40B4-BE49-F238E27FC236}">
                      <a16:creationId xmlns:a16="http://schemas.microsoft.com/office/drawing/2014/main" id="{E0976F68-54CE-6E44-82FB-822E5C1E9FB7}"/>
                    </a:ext>
                  </a:extLst>
                </p:cNvPr>
                <p:cNvSpPr/>
                <p:nvPr/>
              </p:nvSpPr>
              <p:spPr>
                <a:xfrm rot="5400000">
                  <a:off x="660523" y="2376534"/>
                  <a:ext cx="784629" cy="549956"/>
                </a:xfrm>
                <a:prstGeom prst="triangl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14126412-2756-9A4A-BE44-5D79EE018156}"/>
                  </a:ext>
                </a:extLst>
              </p:cNvPr>
              <p:cNvSpPr txBox="1"/>
              <p:nvPr/>
            </p:nvSpPr>
            <p:spPr>
              <a:xfrm>
                <a:off x="-1043103" y="2383642"/>
                <a:ext cx="2415014" cy="535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Canvas1</a:t>
                </a:r>
                <a:endParaRPr kumimoji="1" lang="ja-JP" altLang="en-US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F7A6998B-FFA1-3B46-A512-899FCFB51BC9}"/>
                </a:ext>
              </a:extLst>
            </p:cNvPr>
            <p:cNvGrpSpPr/>
            <p:nvPr/>
          </p:nvGrpSpPr>
          <p:grpSpPr>
            <a:xfrm rot="10800000">
              <a:off x="6669783" y="1899529"/>
              <a:ext cx="2370186" cy="784631"/>
              <a:chOff x="-1043103" y="2259194"/>
              <a:chExt cx="2370186" cy="784631"/>
            </a:xfrm>
            <a:solidFill>
              <a:schemeClr val="accent2">
                <a:lumMod val="40000"/>
                <a:lumOff val="60000"/>
              </a:schemeClr>
            </a:solidFill>
          </p:grpSpPr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68479857-04E9-8F49-9712-F40F2BEE2F84}"/>
                  </a:ext>
                </a:extLst>
              </p:cNvPr>
              <p:cNvGrpSpPr/>
              <p:nvPr/>
            </p:nvGrpSpPr>
            <p:grpSpPr>
              <a:xfrm>
                <a:off x="-1043103" y="2259194"/>
                <a:ext cx="2370186" cy="784631"/>
                <a:chOff x="-1043103" y="2259194"/>
                <a:chExt cx="2370186" cy="784631"/>
              </a:xfrm>
              <a:grpFill/>
            </p:grpSpPr>
            <p:sp>
              <p:nvSpPr>
                <p:cNvPr id="42" name="正方形/長方形 41">
                  <a:extLst>
                    <a:ext uri="{FF2B5EF4-FFF2-40B4-BE49-F238E27FC236}">
                      <a16:creationId xmlns:a16="http://schemas.microsoft.com/office/drawing/2014/main" id="{7A638CC6-204D-AD4C-8504-95D457B192A5}"/>
                    </a:ext>
                  </a:extLst>
                </p:cNvPr>
                <p:cNvSpPr/>
                <p:nvPr/>
              </p:nvSpPr>
              <p:spPr>
                <a:xfrm>
                  <a:off x="-1043103" y="2259194"/>
                  <a:ext cx="1826614" cy="78462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3" name="三角形 10">
                  <a:extLst>
                    <a:ext uri="{FF2B5EF4-FFF2-40B4-BE49-F238E27FC236}">
                      <a16:creationId xmlns:a16="http://schemas.microsoft.com/office/drawing/2014/main" id="{C2834A41-EA4F-FB46-BBCE-1E9BA1FFC1EF}"/>
                    </a:ext>
                  </a:extLst>
                </p:cNvPr>
                <p:cNvSpPr/>
                <p:nvPr/>
              </p:nvSpPr>
              <p:spPr>
                <a:xfrm rot="5400000">
                  <a:off x="659792" y="2376534"/>
                  <a:ext cx="784627" cy="549955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65108DE-C240-DE40-8F00-377F220CFBC6}"/>
                  </a:ext>
                </a:extLst>
              </p:cNvPr>
              <p:cNvSpPr txBox="1"/>
              <p:nvPr/>
            </p:nvSpPr>
            <p:spPr>
              <a:xfrm rot="10800000">
                <a:off x="-1043103" y="2383641"/>
                <a:ext cx="1736005" cy="535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Canvas2</a:t>
                </a:r>
                <a:endParaRPr kumimoji="1" lang="ja-JP" altLang="en-US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8DD4CFE-D279-F84D-874C-DF5FF6D6A07D}"/>
              </a:ext>
            </a:extLst>
          </p:cNvPr>
          <p:cNvSpPr/>
          <p:nvPr/>
        </p:nvSpPr>
        <p:spPr>
          <a:xfrm>
            <a:off x="126903" y="4670323"/>
            <a:ext cx="6053850" cy="9645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A18F123-B095-B340-AE51-850711B08617}"/>
              </a:ext>
            </a:extLst>
          </p:cNvPr>
          <p:cNvSpPr txBox="1"/>
          <p:nvPr/>
        </p:nvSpPr>
        <p:spPr>
          <a:xfrm>
            <a:off x="206039" y="5191129"/>
            <a:ext cx="5974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手法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3,4</a:t>
            </a:r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は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Canvas</a:t>
            </a:r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を</a:t>
            </a:r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分割し，負荷を分散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58244CF-914F-9546-B0E6-8E4ED38954B6}"/>
              </a:ext>
            </a:extLst>
          </p:cNvPr>
          <p:cNvSpPr txBox="1"/>
          <p:nvPr/>
        </p:nvSpPr>
        <p:spPr>
          <a:xfrm>
            <a:off x="206039" y="4679221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複数の音源から発せられる音場を可視化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0D141A5-E3EE-C94B-808A-1995BA986BD7}"/>
              </a:ext>
            </a:extLst>
          </p:cNvPr>
          <p:cNvSpPr/>
          <p:nvPr/>
        </p:nvSpPr>
        <p:spPr>
          <a:xfrm>
            <a:off x="6259888" y="4681218"/>
            <a:ext cx="2361561" cy="9645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3103D5D-0721-984B-91B0-47F61197DFA6}"/>
              </a:ext>
            </a:extLst>
          </p:cNvPr>
          <p:cNvSpPr txBox="1"/>
          <p:nvPr/>
        </p:nvSpPr>
        <p:spPr>
          <a:xfrm>
            <a:off x="6278031" y="4748002"/>
            <a:ext cx="2325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Canvas</a:t>
            </a: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サイズ</a:t>
            </a:r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512×512[</a:t>
            </a:r>
            <a:r>
              <a:rPr lang="en-US" altLang="ja-JP" sz="2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px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]</a:t>
            </a:r>
            <a:endParaRPr kumimoji="1" lang="ja-JP" altLang="en-US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166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462141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03199" y="12826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5.</a:t>
            </a:r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計測方法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89F19D9-CF77-7248-BDF2-DA7E29D476E8}"/>
              </a:ext>
            </a:extLst>
          </p:cNvPr>
          <p:cNvSpPr/>
          <p:nvPr/>
        </p:nvSpPr>
        <p:spPr>
          <a:xfrm>
            <a:off x="113494" y="652313"/>
            <a:ext cx="8917009" cy="1895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A0FBCBC-73BD-F645-9964-1F90ABFE2D34}"/>
              </a:ext>
            </a:extLst>
          </p:cNvPr>
          <p:cNvSpPr txBox="1"/>
          <p:nvPr/>
        </p:nvSpPr>
        <p:spPr>
          <a:xfrm>
            <a:off x="391114" y="736514"/>
            <a:ext cx="162095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2800">
                <a:latin typeface="ヒラギノ角ゴ ProN W3"/>
                <a:ea typeface="ヒラギノ角ゴ ProN W3"/>
                <a:cs typeface="ヒラギノ角ゴ ProN W3"/>
              </a:rPr>
              <a:t>計測方法</a:t>
            </a:r>
            <a:endParaRPr kumimoji="1" lang="ja-JP" altLang="en-US" sz="28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B8C424C-D611-494D-A864-980DA78147AC}"/>
              </a:ext>
            </a:extLst>
          </p:cNvPr>
          <p:cNvSpPr txBox="1"/>
          <p:nvPr/>
        </p:nvSpPr>
        <p:spPr>
          <a:xfrm>
            <a:off x="336406" y="1261662"/>
            <a:ext cx="9065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>
                <a:latin typeface="ヒラギノ角ゴ ProN W3"/>
                <a:ea typeface="ヒラギノ角ゴ ProN W3"/>
                <a:cs typeface="ヒラギノ角ゴ ProN W3"/>
              </a:rPr>
              <a:t>各手法，演算を</a:t>
            </a:r>
            <a:r>
              <a:rPr kumimoji="1" lang="en-US" altLang="ja-JP" sz="2800" dirty="0">
                <a:latin typeface="ヒラギノ角ゴ ProN W3"/>
                <a:ea typeface="ヒラギノ角ゴ ProN W3"/>
                <a:cs typeface="ヒラギノ角ゴ ProN W3"/>
              </a:rPr>
              <a:t>10,000</a:t>
            </a:r>
            <a:r>
              <a:rPr kumimoji="1" lang="ja-JP" altLang="en-US" sz="2800">
                <a:latin typeface="ヒラギノ角ゴ ProN W3"/>
                <a:ea typeface="ヒラギノ角ゴ ProN W3"/>
                <a:cs typeface="ヒラギノ角ゴ ProN W3"/>
              </a:rPr>
              <a:t>回行う時間を計測</a:t>
            </a:r>
            <a:endParaRPr kumimoji="1" lang="ja-JP" altLang="en-US" sz="28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A14A30E7-1005-5948-954B-5A6A9195B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669503"/>
              </p:ext>
            </p:extLst>
          </p:nvPr>
        </p:nvGraphicFramePr>
        <p:xfrm>
          <a:off x="113494" y="2990399"/>
          <a:ext cx="8917010" cy="21881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6315">
                  <a:extLst>
                    <a:ext uri="{9D8B030D-6E8A-4147-A177-3AD203B41FA5}">
                      <a16:colId xmlns:a16="http://schemas.microsoft.com/office/drawing/2014/main" val="3086932006"/>
                    </a:ext>
                  </a:extLst>
                </a:gridCol>
                <a:gridCol w="7250695">
                  <a:extLst>
                    <a:ext uri="{9D8B030D-6E8A-4147-A177-3AD203B41FA5}">
                      <a16:colId xmlns:a16="http://schemas.microsoft.com/office/drawing/2014/main" val="1341285856"/>
                    </a:ext>
                  </a:extLst>
                </a:gridCol>
              </a:tblGrid>
              <a:tr h="316227">
                <a:tc>
                  <a:txBody>
                    <a:bodyPr/>
                    <a:lstStyle/>
                    <a:p>
                      <a:pPr algn="ctr" fontAlgn="ctr"/>
                      <a:r>
                        <a:rPr lang="e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CPU</a:t>
                      </a: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Intel Core i5 3.2GHz(4</a:t>
                      </a:r>
                      <a:r>
                        <a:rPr lang="ja-JP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コア</a:t>
                      </a:r>
                      <a:r>
                        <a:rPr lang="e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)</a:t>
                      </a: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462845"/>
                  </a:ext>
                </a:extLst>
              </a:tr>
              <a:tr h="316227">
                <a:tc>
                  <a:txBody>
                    <a:bodyPr/>
                    <a:lstStyle/>
                    <a:p>
                      <a:pPr algn="ctr" fontAlgn="ctr"/>
                      <a:r>
                        <a:rPr lang="e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GPU</a:t>
                      </a: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NVIDIA GeForce(10.13.6)</a:t>
                      </a: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179883"/>
                  </a:ext>
                </a:extLst>
              </a:tr>
              <a:tr h="31622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メモリ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32GB</a:t>
                      </a: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075587"/>
                  </a:ext>
                </a:extLst>
              </a:tr>
              <a:tr h="316227">
                <a:tc>
                  <a:txBody>
                    <a:bodyPr/>
                    <a:lstStyle/>
                    <a:p>
                      <a:pPr algn="ctr" fontAlgn="ctr"/>
                      <a:r>
                        <a:rPr lang="en" sz="28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OS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8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macOS High Sierra(10.13.6)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678990"/>
                  </a:ext>
                </a:extLst>
              </a:tr>
              <a:tr h="31622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ブラウザ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Google Chrome 71.0.3478.98(64</a:t>
                      </a:r>
                      <a:r>
                        <a:rPr lang="ja-JP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ビット</a:t>
                      </a:r>
                      <a:r>
                        <a:rPr lang="e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)</a:t>
                      </a: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82485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28394CA-F1B8-8749-BA57-B6B17385C531}"/>
              </a:ext>
            </a:extLst>
          </p:cNvPr>
          <p:cNvSpPr txBox="1"/>
          <p:nvPr/>
        </p:nvSpPr>
        <p:spPr>
          <a:xfrm>
            <a:off x="391114" y="1933465"/>
            <a:ext cx="861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>
                <a:latin typeface="ヒラギノ角ゴ ProN W3"/>
                <a:ea typeface="ヒラギノ角ゴ ProN W3"/>
                <a:cs typeface="ヒラギノ角ゴ ProN W3"/>
              </a:rPr>
              <a:t>手法</a:t>
            </a:r>
            <a:r>
              <a:rPr lang="en-US" altLang="ja-JP" sz="2800" dirty="0">
                <a:latin typeface="ヒラギノ角ゴ ProN W3"/>
                <a:ea typeface="ヒラギノ角ゴ ProN W3"/>
                <a:cs typeface="ヒラギノ角ゴ ProN W3"/>
              </a:rPr>
              <a:t>4</a:t>
            </a:r>
            <a:r>
              <a:rPr lang="ja-JP" altLang="en-US" sz="2800">
                <a:latin typeface="ヒラギノ角ゴ ProN W3"/>
                <a:ea typeface="ヒラギノ角ゴ ProN W3"/>
                <a:cs typeface="ヒラギノ角ゴ ProN W3"/>
              </a:rPr>
              <a:t>のサブスレッドの数を増やし，処理速度を計測</a:t>
            </a:r>
            <a:endParaRPr kumimoji="1" lang="ja-JP" altLang="en-US" sz="28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143195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462141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03199" y="12826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6.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演算時間</a:t>
            </a:r>
            <a:endParaRPr lang="ja-JP" altLang="en-US" sz="2400" dirty="0">
              <a:solidFill>
                <a:prstClr val="black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graphicFrame>
        <p:nvGraphicFramePr>
          <p:cNvPr id="16" name="グラフ 15">
            <a:extLst>
              <a:ext uri="{FF2B5EF4-FFF2-40B4-BE49-F238E27FC236}">
                <a16:creationId xmlns:a16="http://schemas.microsoft.com/office/drawing/2014/main" id="{454D0F8A-81B0-6E43-8FBF-9040EEAD1A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002672"/>
              </p:ext>
            </p:extLst>
          </p:nvPr>
        </p:nvGraphicFramePr>
        <p:xfrm>
          <a:off x="0" y="2851639"/>
          <a:ext cx="4631891" cy="2725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グラフ 16">
            <a:extLst>
              <a:ext uri="{FF2B5EF4-FFF2-40B4-BE49-F238E27FC236}">
                <a16:creationId xmlns:a16="http://schemas.microsoft.com/office/drawing/2014/main" id="{5112A488-A3A2-934B-B508-28ED67D5F8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7916243"/>
              </p:ext>
            </p:extLst>
          </p:nvPr>
        </p:nvGraphicFramePr>
        <p:xfrm>
          <a:off x="-62404" y="462141"/>
          <a:ext cx="4548315" cy="2671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0B0FD65-50AF-9F47-8547-2E04D39EDD95}"/>
              </a:ext>
            </a:extLst>
          </p:cNvPr>
          <p:cNvGrpSpPr/>
          <p:nvPr/>
        </p:nvGrpSpPr>
        <p:grpSpPr>
          <a:xfrm>
            <a:off x="4695035" y="641055"/>
            <a:ext cx="4372412" cy="843868"/>
            <a:chOff x="4658091" y="641055"/>
            <a:chExt cx="4372412" cy="843868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FC0995E-45BB-984A-8821-FCEA12D02CCB}"/>
                </a:ext>
              </a:extLst>
            </p:cNvPr>
            <p:cNvSpPr/>
            <p:nvPr/>
          </p:nvSpPr>
          <p:spPr>
            <a:xfrm>
              <a:off x="4658091" y="641055"/>
              <a:ext cx="4372412" cy="8438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000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A3B4C04D-8805-A744-A0B2-A9C65C1E52B2}"/>
                </a:ext>
              </a:extLst>
            </p:cNvPr>
            <p:cNvSpPr txBox="1"/>
            <p:nvPr/>
          </p:nvSpPr>
          <p:spPr>
            <a:xfrm>
              <a:off x="5146283" y="734910"/>
              <a:ext cx="33960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>
                  <a:latin typeface="ヒラギノ角ゴ ProN W3"/>
                  <a:ea typeface="ヒラギノ角ゴ ProN W3"/>
                  <a:cs typeface="ヒラギノ角ゴ ProN W3"/>
                </a:rPr>
                <a:t>手法</a:t>
              </a:r>
              <a:r>
                <a:rPr kumimoji="1" lang="en-US" altLang="ja-JP" dirty="0">
                  <a:latin typeface="ヒラギノ角ゴ ProN W3"/>
                  <a:ea typeface="ヒラギノ角ゴ ProN W3"/>
                  <a:cs typeface="ヒラギノ角ゴ ProN W3"/>
                </a:rPr>
                <a:t>4</a:t>
              </a:r>
              <a:r>
                <a:rPr kumimoji="1" lang="ja-JP" altLang="en-US">
                  <a:latin typeface="ヒラギノ角ゴ ProN W3"/>
                  <a:ea typeface="ヒラギノ角ゴ ProN W3"/>
                  <a:cs typeface="ヒラギノ角ゴ ProN W3"/>
                </a:rPr>
                <a:t>は手法</a:t>
              </a:r>
              <a:r>
                <a:rPr kumimoji="1" lang="en-US" altLang="ja-JP" dirty="0">
                  <a:latin typeface="ヒラギノ角ゴ ProN W3"/>
                  <a:ea typeface="ヒラギノ角ゴ ProN W3"/>
                  <a:cs typeface="ヒラギノ角ゴ ProN W3"/>
                </a:rPr>
                <a:t>1</a:t>
              </a:r>
              <a:r>
                <a:rPr kumimoji="1" lang="ja-JP" altLang="en-US">
                  <a:latin typeface="ヒラギノ角ゴ ProN W3"/>
                  <a:ea typeface="ヒラギノ角ゴ ProN W3"/>
                  <a:cs typeface="ヒラギノ角ゴ ProN W3"/>
                </a:rPr>
                <a:t>と比較して</a:t>
              </a:r>
              <a:r>
                <a:rPr kumimoji="1" lang="en-US" altLang="ja-JP" dirty="0">
                  <a:latin typeface="ヒラギノ角ゴ ProN W3"/>
                  <a:ea typeface="ヒラギノ角ゴ ProN W3"/>
                  <a:cs typeface="ヒラギノ角ゴ ProN W3"/>
                </a:rPr>
                <a:t>2</a:t>
              </a:r>
              <a:r>
                <a:rPr kumimoji="1" lang="ja-JP" altLang="en-US">
                  <a:latin typeface="ヒラギノ角ゴ ProN W3"/>
                  <a:ea typeface="ヒラギノ角ゴ ProN W3"/>
                  <a:cs typeface="ヒラギノ角ゴ ProN W3"/>
                </a:rPr>
                <a:t>倍の</a:t>
              </a:r>
              <a:endParaRPr lang="en-US" altLang="ja-JP" dirty="0">
                <a:latin typeface="ヒラギノ角ゴ ProN W3"/>
                <a:ea typeface="ヒラギノ角ゴ ProN W3"/>
                <a:cs typeface="ヒラギノ角ゴ ProN W3"/>
              </a:endParaRPr>
            </a:p>
            <a:p>
              <a:r>
                <a:rPr kumimoji="1" lang="ja-JP" altLang="en-US">
                  <a:latin typeface="ヒラギノ角ゴ ProN W3"/>
                  <a:ea typeface="ヒラギノ角ゴ ProN W3"/>
                  <a:cs typeface="ヒラギノ角ゴ ProN W3"/>
                </a:rPr>
                <a:t>処理速度を確認</a:t>
              </a:r>
              <a:endParaRPr kumimoji="1" lang="ja-JP" altLang="en-US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DE951C5-489C-3C4B-AB43-30A61BD00310}"/>
              </a:ext>
            </a:extLst>
          </p:cNvPr>
          <p:cNvGrpSpPr/>
          <p:nvPr/>
        </p:nvGrpSpPr>
        <p:grpSpPr>
          <a:xfrm>
            <a:off x="4705314" y="2851639"/>
            <a:ext cx="4372412" cy="2401212"/>
            <a:chOff x="4668370" y="3595084"/>
            <a:chExt cx="4372412" cy="2401212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23DE463B-3BD5-5C4C-9AD3-CAF925D5A07E}"/>
                </a:ext>
              </a:extLst>
            </p:cNvPr>
            <p:cNvSpPr/>
            <p:nvPr/>
          </p:nvSpPr>
          <p:spPr>
            <a:xfrm>
              <a:off x="4668370" y="3595084"/>
              <a:ext cx="4372412" cy="240121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000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19B7FC77-9D85-A541-96AC-9860B773CA85}"/>
                </a:ext>
              </a:extLst>
            </p:cNvPr>
            <p:cNvSpPr txBox="1"/>
            <p:nvPr/>
          </p:nvSpPr>
          <p:spPr>
            <a:xfrm>
              <a:off x="4954857" y="3773996"/>
              <a:ext cx="37994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latin typeface="ヒラギノ角ゴ ProN W3"/>
                  <a:ea typeface="ヒラギノ角ゴ ProN W3"/>
                  <a:cs typeface="ヒラギノ角ゴ ProN W3"/>
                </a:rPr>
                <a:t>手法</a:t>
              </a:r>
              <a:r>
                <a:rPr kumimoji="1" lang="en-US" altLang="ja-JP" dirty="0">
                  <a:latin typeface="ヒラギノ角ゴ ProN W3"/>
                  <a:ea typeface="ヒラギノ角ゴ ProN W3"/>
                  <a:cs typeface="ヒラギノ角ゴ ProN W3"/>
                </a:rPr>
                <a:t>4</a:t>
              </a:r>
              <a:r>
                <a:rPr kumimoji="1" lang="ja-JP" altLang="en-US">
                  <a:latin typeface="ヒラギノ角ゴ ProN W3"/>
                  <a:ea typeface="ヒラギノ角ゴ ProN W3"/>
                  <a:cs typeface="ヒラギノ角ゴ ProN W3"/>
                </a:rPr>
                <a:t>でサブスレッドを増加させた</a:t>
              </a:r>
              <a:endParaRPr kumimoji="1" lang="en-US" altLang="ja-JP" dirty="0">
                <a:latin typeface="ヒラギノ角ゴ ProN W3"/>
                <a:ea typeface="ヒラギノ角ゴ ProN W3"/>
                <a:cs typeface="ヒラギノ角ゴ ProN W3"/>
              </a:endParaRPr>
            </a:p>
            <a:p>
              <a:r>
                <a:rPr kumimoji="1" lang="ja-JP" altLang="en-US">
                  <a:latin typeface="ヒラギノ角ゴ ProN W3"/>
                  <a:ea typeface="ヒラギノ角ゴ ProN W3"/>
                  <a:cs typeface="ヒラギノ角ゴ ProN W3"/>
                </a:rPr>
                <a:t>→</a:t>
              </a:r>
              <a:r>
                <a:rPr kumimoji="1" lang="en-US" altLang="ja-JP" dirty="0">
                  <a:latin typeface="ヒラギノ角ゴ ProN W3"/>
                  <a:ea typeface="ヒラギノ角ゴ ProN W3"/>
                  <a:cs typeface="ヒラギノ角ゴ ProN W3"/>
                </a:rPr>
                <a:t>4</a:t>
              </a:r>
              <a:r>
                <a:rPr kumimoji="1" lang="ja-JP" altLang="en-US">
                  <a:latin typeface="ヒラギノ角ゴ ProN W3"/>
                  <a:ea typeface="ヒラギノ角ゴ ProN W3"/>
                  <a:cs typeface="ヒラギノ角ゴ ProN W3"/>
                </a:rPr>
                <a:t>つまでは処理速度の向上を確認</a:t>
              </a:r>
              <a:endParaRPr kumimoji="1" lang="ja-JP" altLang="en-US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22" name="下矢印 21">
              <a:extLst>
                <a:ext uri="{FF2B5EF4-FFF2-40B4-BE49-F238E27FC236}">
                  <a16:creationId xmlns:a16="http://schemas.microsoft.com/office/drawing/2014/main" id="{B486086E-8D66-7A48-8B8E-A2EB4DB2A152}"/>
                </a:ext>
              </a:extLst>
            </p:cNvPr>
            <p:cNvSpPr/>
            <p:nvPr/>
          </p:nvSpPr>
          <p:spPr>
            <a:xfrm>
              <a:off x="6686545" y="4553591"/>
              <a:ext cx="336062" cy="376421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704965B-631B-A04A-99BB-211AAADAFC3B}"/>
                </a:ext>
              </a:extLst>
            </p:cNvPr>
            <p:cNvSpPr txBox="1"/>
            <p:nvPr/>
          </p:nvSpPr>
          <p:spPr>
            <a:xfrm>
              <a:off x="4684751" y="5063276"/>
              <a:ext cx="433965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ヒラギノ角ゴ ProN W3"/>
                  <a:ea typeface="ヒラギノ角ゴ ProN W3"/>
                  <a:cs typeface="ヒラギノ角ゴ ProN W3"/>
                </a:rPr>
                <a:t>5</a:t>
              </a:r>
              <a:r>
                <a:rPr kumimoji="1" lang="ja-JP" altLang="en-US">
                  <a:latin typeface="ヒラギノ角ゴ ProN W3"/>
                  <a:ea typeface="ヒラギノ角ゴ ProN W3"/>
                  <a:cs typeface="ヒラギノ角ゴ ProN W3"/>
                </a:rPr>
                <a:t>コア以降は</a:t>
              </a:r>
              <a:r>
                <a:rPr kumimoji="1" lang="en-US" altLang="ja-JP" dirty="0">
                  <a:latin typeface="ヒラギノ角ゴ ProN W3"/>
                  <a:ea typeface="ヒラギノ角ゴ ProN W3"/>
                  <a:cs typeface="ヒラギノ角ゴ ProN W3"/>
                </a:rPr>
                <a:t>1</a:t>
              </a:r>
              <a:r>
                <a:rPr lang="ja-JP" altLang="en-US">
                  <a:latin typeface="ヒラギノ角ゴ ProN W3"/>
                  <a:ea typeface="ヒラギノ角ゴ ProN W3"/>
                  <a:cs typeface="ヒラギノ角ゴ ProN W3"/>
                </a:rPr>
                <a:t>つのコアに複数の</a:t>
              </a:r>
              <a:endParaRPr lang="en-US" altLang="ja-JP" dirty="0">
                <a:latin typeface="ヒラギノ角ゴ ProN W3"/>
                <a:ea typeface="ヒラギノ角ゴ ProN W3"/>
                <a:cs typeface="ヒラギノ角ゴ ProN W3"/>
              </a:endParaRPr>
            </a:p>
            <a:p>
              <a:r>
                <a:rPr kumimoji="1" lang="ja-JP" altLang="en-US">
                  <a:latin typeface="ヒラギノ角ゴ ProN W3"/>
                  <a:ea typeface="ヒラギノ角ゴ ProN W3"/>
                  <a:cs typeface="ヒラギノ角ゴ ProN W3"/>
                </a:rPr>
                <a:t>スレッドが割り当てられたことが原因と</a:t>
              </a:r>
              <a:endParaRPr kumimoji="1" lang="en-US" altLang="ja-JP" dirty="0">
                <a:latin typeface="ヒラギノ角ゴ ProN W3"/>
                <a:ea typeface="ヒラギノ角ゴ ProN W3"/>
                <a:cs typeface="ヒラギノ角ゴ ProN W3"/>
              </a:endParaRPr>
            </a:p>
            <a:p>
              <a:r>
                <a:rPr kumimoji="1" lang="ja-JP" altLang="en-US">
                  <a:latin typeface="ヒラギノ角ゴ ProN W3"/>
                  <a:ea typeface="ヒラギノ角ゴ ProN W3"/>
                  <a:cs typeface="ヒラギノ角ゴ ProN W3"/>
                </a:rPr>
                <a:t>考察</a:t>
              </a:r>
              <a:endParaRPr kumimoji="1" lang="en-US" altLang="ja-JP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5328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462141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03199" y="12826"/>
            <a:ext cx="3432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7.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ソースコードの比較</a:t>
            </a: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1</a:t>
            </a:r>
            <a:endParaRPr lang="ja-JP" altLang="en-US" sz="2400" dirty="0">
              <a:solidFill>
                <a:prstClr val="black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F1D6FD2-CB25-7A47-A6B0-629708292BBC}"/>
              </a:ext>
            </a:extLst>
          </p:cNvPr>
          <p:cNvGrpSpPr/>
          <p:nvPr/>
        </p:nvGrpSpPr>
        <p:grpSpPr>
          <a:xfrm>
            <a:off x="155240" y="560872"/>
            <a:ext cx="3024101" cy="4160349"/>
            <a:chOff x="141942" y="654653"/>
            <a:chExt cx="3024101" cy="4160349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490194A2-0488-BB45-AE72-C1AB80F939EA}"/>
                </a:ext>
              </a:extLst>
            </p:cNvPr>
            <p:cNvSpPr/>
            <p:nvPr/>
          </p:nvSpPr>
          <p:spPr>
            <a:xfrm>
              <a:off x="398919" y="3811384"/>
              <a:ext cx="2392617" cy="349968"/>
            </a:xfrm>
            <a:prstGeom prst="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A7AFE9FE-3D06-4843-8B88-3243B4646092}"/>
                </a:ext>
              </a:extLst>
            </p:cNvPr>
            <p:cNvSpPr/>
            <p:nvPr/>
          </p:nvSpPr>
          <p:spPr>
            <a:xfrm>
              <a:off x="398920" y="3038785"/>
              <a:ext cx="2392617" cy="349968"/>
            </a:xfrm>
            <a:prstGeom prst="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4B291EF-F15A-8D40-9CCD-39E0793C3219}"/>
                </a:ext>
              </a:extLst>
            </p:cNvPr>
            <p:cNvSpPr/>
            <p:nvPr/>
          </p:nvSpPr>
          <p:spPr>
            <a:xfrm>
              <a:off x="141942" y="906150"/>
              <a:ext cx="3024101" cy="3908852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F23F909E-6190-2444-9B52-11BDC492F29F}"/>
                </a:ext>
              </a:extLst>
            </p:cNvPr>
            <p:cNvGrpSpPr/>
            <p:nvPr/>
          </p:nvGrpSpPr>
          <p:grpSpPr>
            <a:xfrm>
              <a:off x="436949" y="1181766"/>
              <a:ext cx="2317737" cy="529461"/>
              <a:chOff x="1086196" y="1086016"/>
              <a:chExt cx="1897051" cy="447754"/>
            </a:xfrm>
          </p:grpSpPr>
          <p:sp>
            <p:nvSpPr>
              <p:cNvPr id="35" name="角丸四角形 34">
                <a:extLst>
                  <a:ext uri="{FF2B5EF4-FFF2-40B4-BE49-F238E27FC236}">
                    <a16:creationId xmlns:a16="http://schemas.microsoft.com/office/drawing/2014/main" id="{E13A6F22-9563-754C-BB12-FC52642588D1}"/>
                  </a:ext>
                </a:extLst>
              </p:cNvPr>
              <p:cNvSpPr/>
              <p:nvPr/>
            </p:nvSpPr>
            <p:spPr>
              <a:xfrm>
                <a:off x="1086196" y="1086016"/>
                <a:ext cx="1897051" cy="447754"/>
              </a:xfrm>
              <a:prstGeom prst="roundRect">
                <a:avLst>
                  <a:gd name="adj" fmla="val 50000"/>
                </a:avLst>
              </a:prstGeom>
              <a:noFill/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AA21E95E-5AC9-EE40-9652-1E4D539DEC51}"/>
                  </a:ext>
                </a:extLst>
              </p:cNvPr>
              <p:cNvSpPr txBox="1"/>
              <p:nvPr/>
            </p:nvSpPr>
            <p:spPr>
              <a:xfrm>
                <a:off x="1708971" y="1119061"/>
                <a:ext cx="651501" cy="390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開始</a:t>
                </a:r>
              </a:p>
            </p:txBody>
          </p:sp>
        </p:grp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6CA8A978-BAF2-2B49-85DE-3C199EA0FDF3}"/>
                </a:ext>
              </a:extLst>
            </p:cNvPr>
            <p:cNvGrpSpPr/>
            <p:nvPr/>
          </p:nvGrpSpPr>
          <p:grpSpPr>
            <a:xfrm>
              <a:off x="264729" y="2100148"/>
              <a:ext cx="2662176" cy="529461"/>
              <a:chOff x="945235" y="1977412"/>
              <a:chExt cx="2178972" cy="447754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8D290CB3-699F-4A4A-9AAA-BB8A54CC9D47}"/>
                  </a:ext>
                </a:extLst>
              </p:cNvPr>
              <p:cNvSpPr/>
              <p:nvPr/>
            </p:nvSpPr>
            <p:spPr>
              <a:xfrm>
                <a:off x="963151" y="1977412"/>
                <a:ext cx="2143141" cy="447754"/>
              </a:xfrm>
              <a:prstGeom prst="rect">
                <a:avLst/>
              </a:prstGeom>
              <a:noFill/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25A3C00-DDD4-3D4D-BBFE-3089645F7954}"/>
                  </a:ext>
                </a:extLst>
              </p:cNvPr>
              <p:cNvSpPr txBox="1"/>
              <p:nvPr/>
            </p:nvSpPr>
            <p:spPr>
              <a:xfrm>
                <a:off x="945235" y="2030618"/>
                <a:ext cx="2178972" cy="390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</a:t>
                </a:r>
                <a:r>
                  <a:rPr lang="ja-JP" altLang="en-US" sz="24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要素取得</a:t>
                </a:r>
                <a:endParaRPr lang="en-US" altLang="ja-JP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B6CDE788-8066-7D4B-87FD-F674FE963555}"/>
                </a:ext>
              </a:extLst>
            </p:cNvPr>
            <p:cNvSpPr txBox="1"/>
            <p:nvPr/>
          </p:nvSpPr>
          <p:spPr>
            <a:xfrm>
              <a:off x="1177741" y="2982936"/>
              <a:ext cx="836151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演算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EB7824CB-2F4F-5148-B4CC-7BC7A4C0F758}"/>
                </a:ext>
              </a:extLst>
            </p:cNvPr>
            <p:cNvSpPr txBox="1"/>
            <p:nvPr/>
          </p:nvSpPr>
          <p:spPr>
            <a:xfrm>
              <a:off x="1197829" y="3755535"/>
              <a:ext cx="795978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描画</a:t>
              </a:r>
              <a:endPara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2" name="下矢印 21">
              <a:extLst>
                <a:ext uri="{FF2B5EF4-FFF2-40B4-BE49-F238E27FC236}">
                  <a16:creationId xmlns:a16="http://schemas.microsoft.com/office/drawing/2014/main" id="{F42D7A4C-15F0-984C-A1ED-D2AEEE3A8FB2}"/>
                </a:ext>
              </a:extLst>
            </p:cNvPr>
            <p:cNvSpPr/>
            <p:nvPr/>
          </p:nvSpPr>
          <p:spPr>
            <a:xfrm>
              <a:off x="1485859" y="1729775"/>
              <a:ext cx="219916" cy="32056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3" name="下矢印 22">
              <a:extLst>
                <a:ext uri="{FF2B5EF4-FFF2-40B4-BE49-F238E27FC236}">
                  <a16:creationId xmlns:a16="http://schemas.microsoft.com/office/drawing/2014/main" id="{5E734338-A175-0849-8ABA-A5BDDCFDC348}"/>
                </a:ext>
              </a:extLst>
            </p:cNvPr>
            <p:cNvSpPr/>
            <p:nvPr/>
          </p:nvSpPr>
          <p:spPr>
            <a:xfrm>
              <a:off x="1485859" y="2685196"/>
              <a:ext cx="219916" cy="32056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4" name="下矢印 23">
              <a:extLst>
                <a:ext uri="{FF2B5EF4-FFF2-40B4-BE49-F238E27FC236}">
                  <a16:creationId xmlns:a16="http://schemas.microsoft.com/office/drawing/2014/main" id="{5675240D-1F12-DA47-A6C6-1F9558C37558}"/>
                </a:ext>
              </a:extLst>
            </p:cNvPr>
            <p:cNvSpPr/>
            <p:nvPr/>
          </p:nvSpPr>
          <p:spPr>
            <a:xfrm>
              <a:off x="1485859" y="3415438"/>
              <a:ext cx="219916" cy="31927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5" name="下矢印 24">
              <a:extLst>
                <a:ext uri="{FF2B5EF4-FFF2-40B4-BE49-F238E27FC236}">
                  <a16:creationId xmlns:a16="http://schemas.microsoft.com/office/drawing/2014/main" id="{739D40B3-41A4-B64A-9518-5FDC28D03FFD}"/>
                </a:ext>
              </a:extLst>
            </p:cNvPr>
            <p:cNvSpPr/>
            <p:nvPr/>
          </p:nvSpPr>
          <p:spPr>
            <a:xfrm rot="5400000">
              <a:off x="2572549" y="2488112"/>
              <a:ext cx="212847" cy="571783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0FA14F6-6DD3-5845-AC76-B44E5BB65BA8}"/>
                </a:ext>
              </a:extLst>
            </p:cNvPr>
            <p:cNvSpPr/>
            <p:nvPr/>
          </p:nvSpPr>
          <p:spPr>
            <a:xfrm>
              <a:off x="2886127" y="2722982"/>
              <a:ext cx="87967" cy="18730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23F2275E-378B-AF48-9F33-522ACADDA550}"/>
                </a:ext>
              </a:extLst>
            </p:cNvPr>
            <p:cNvSpPr/>
            <p:nvPr/>
          </p:nvSpPr>
          <p:spPr>
            <a:xfrm>
              <a:off x="1544019" y="4214609"/>
              <a:ext cx="87967" cy="3405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75B5F2FE-F2DE-F341-9566-480946A8AA61}"/>
                </a:ext>
              </a:extLst>
            </p:cNvPr>
            <p:cNvSpPr/>
            <p:nvPr/>
          </p:nvSpPr>
          <p:spPr>
            <a:xfrm rot="16200000">
              <a:off x="2181863" y="3874796"/>
              <a:ext cx="85139" cy="13634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4ECFBE46-EC9D-F242-AA1C-DCFB0245F1B9}"/>
                </a:ext>
              </a:extLst>
            </p:cNvPr>
            <p:cNvSpPr txBox="1"/>
            <p:nvPr/>
          </p:nvSpPr>
          <p:spPr>
            <a:xfrm>
              <a:off x="1152894" y="654653"/>
              <a:ext cx="100219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手法</a:t>
              </a:r>
              <a:r>
                <a:rPr kumimoji="1" lang="en-US" altLang="ja-JP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1</a:t>
              </a:r>
              <a:endPara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A12A061-B68F-4C46-948F-7BCC74D2F4DE}"/>
              </a:ext>
            </a:extLst>
          </p:cNvPr>
          <p:cNvSpPr/>
          <p:nvPr/>
        </p:nvSpPr>
        <p:spPr>
          <a:xfrm>
            <a:off x="3334581" y="812368"/>
            <a:ext cx="5654180" cy="4572381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50AD247-D1EA-7949-9CA3-9A77EAA86AE6}"/>
              </a:ext>
            </a:extLst>
          </p:cNvPr>
          <p:cNvSpPr txBox="1"/>
          <p:nvPr/>
        </p:nvSpPr>
        <p:spPr>
          <a:xfrm>
            <a:off x="5717765" y="610691"/>
            <a:ext cx="10021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手法</a:t>
            </a:r>
            <a:r>
              <a:rPr kumimoji="1"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</a:t>
            </a:r>
            <a:endParaRPr kumimoji="1" lang="ja-JP" altLang="en-US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7EDF0DE-8111-4045-8C6B-826412DF67F4}"/>
              </a:ext>
            </a:extLst>
          </p:cNvPr>
          <p:cNvSpPr/>
          <p:nvPr/>
        </p:nvSpPr>
        <p:spPr>
          <a:xfrm>
            <a:off x="6289685" y="1047758"/>
            <a:ext cx="2627413" cy="42427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ACFC52C-9C68-5942-BB55-7A92A662DA19}"/>
              </a:ext>
            </a:extLst>
          </p:cNvPr>
          <p:cNvSpPr/>
          <p:nvPr/>
        </p:nvSpPr>
        <p:spPr>
          <a:xfrm>
            <a:off x="3457014" y="1023816"/>
            <a:ext cx="2707845" cy="42667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848A0D99-52F4-C143-A801-04423EA16D90}"/>
              </a:ext>
            </a:extLst>
          </p:cNvPr>
          <p:cNvSpPr/>
          <p:nvPr/>
        </p:nvSpPr>
        <p:spPr>
          <a:xfrm>
            <a:off x="3513388" y="2484688"/>
            <a:ext cx="2596347" cy="712248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A5E8293-EF4E-E149-ADB7-6406734F7124}"/>
              </a:ext>
            </a:extLst>
          </p:cNvPr>
          <p:cNvSpPr txBox="1"/>
          <p:nvPr/>
        </p:nvSpPr>
        <p:spPr>
          <a:xfrm>
            <a:off x="3479232" y="2457987"/>
            <a:ext cx="2677993" cy="830997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Canvas</a:t>
            </a:r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要素取得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サブスレッド作成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45260D8A-5B0D-4B4E-8A48-D977E68296D8}"/>
              </a:ext>
            </a:extLst>
          </p:cNvPr>
          <p:cNvSpPr/>
          <p:nvPr/>
        </p:nvSpPr>
        <p:spPr>
          <a:xfrm>
            <a:off x="3662007" y="3478043"/>
            <a:ext cx="2423040" cy="333366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116F526-2715-3D4B-A457-5348C3A828AD}"/>
              </a:ext>
            </a:extLst>
          </p:cNvPr>
          <p:cNvSpPr txBox="1"/>
          <p:nvPr/>
        </p:nvSpPr>
        <p:spPr>
          <a:xfrm>
            <a:off x="3844777" y="3426904"/>
            <a:ext cx="2594544" cy="589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同期信号送信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167CEC0-EC1C-C342-9D6C-4EB46661D37D}"/>
              </a:ext>
            </a:extLst>
          </p:cNvPr>
          <p:cNvSpPr/>
          <p:nvPr/>
        </p:nvSpPr>
        <p:spPr>
          <a:xfrm>
            <a:off x="6709609" y="1902476"/>
            <a:ext cx="1907275" cy="401791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0E9347E2-0F5F-C743-AD10-AE59B3F02DFB}"/>
              </a:ext>
            </a:extLst>
          </p:cNvPr>
          <p:cNvSpPr txBox="1"/>
          <p:nvPr/>
        </p:nvSpPr>
        <p:spPr>
          <a:xfrm>
            <a:off x="6674924" y="1860987"/>
            <a:ext cx="2040175" cy="46166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同期信号受信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666E1E-5513-E349-9C1C-5A2F28DD9121}"/>
              </a:ext>
            </a:extLst>
          </p:cNvPr>
          <p:cNvSpPr/>
          <p:nvPr/>
        </p:nvSpPr>
        <p:spPr>
          <a:xfrm>
            <a:off x="6709609" y="2599871"/>
            <a:ext cx="1907275" cy="363018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6E9C01C-9734-404E-9618-C366F2471059}"/>
              </a:ext>
            </a:extLst>
          </p:cNvPr>
          <p:cNvSpPr txBox="1"/>
          <p:nvPr/>
        </p:nvSpPr>
        <p:spPr>
          <a:xfrm>
            <a:off x="7250478" y="2545512"/>
            <a:ext cx="1022093" cy="589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演算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310AAB18-236F-D045-8F25-30478754325B}"/>
              </a:ext>
            </a:extLst>
          </p:cNvPr>
          <p:cNvSpPr/>
          <p:nvPr/>
        </p:nvSpPr>
        <p:spPr>
          <a:xfrm>
            <a:off x="3624056" y="4572679"/>
            <a:ext cx="2392618" cy="349968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4E0FE0BE-9540-0E4C-87B0-85D53FA70CEA}"/>
              </a:ext>
            </a:extLst>
          </p:cNvPr>
          <p:cNvSpPr txBox="1"/>
          <p:nvPr/>
        </p:nvSpPr>
        <p:spPr>
          <a:xfrm>
            <a:off x="4407598" y="4511793"/>
            <a:ext cx="1022094" cy="589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描画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2931D9EA-A653-D143-9235-FF4853CB7F67}"/>
              </a:ext>
            </a:extLst>
          </p:cNvPr>
          <p:cNvSpPr/>
          <p:nvPr/>
        </p:nvSpPr>
        <p:spPr>
          <a:xfrm>
            <a:off x="6709610" y="3263284"/>
            <a:ext cx="1907276" cy="401790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D538EE6-FD81-FA44-917F-0F44988A3784}"/>
              </a:ext>
            </a:extLst>
          </p:cNvPr>
          <p:cNvSpPr txBox="1"/>
          <p:nvPr/>
        </p:nvSpPr>
        <p:spPr>
          <a:xfrm>
            <a:off x="6955644" y="3228311"/>
            <a:ext cx="1808320" cy="589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結果送信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C211F94A-41B8-8B47-A3E8-0FD146B51626}"/>
              </a:ext>
            </a:extLst>
          </p:cNvPr>
          <p:cNvSpPr/>
          <p:nvPr/>
        </p:nvSpPr>
        <p:spPr>
          <a:xfrm>
            <a:off x="3660395" y="3930514"/>
            <a:ext cx="2415631" cy="343075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DCD6CCF6-0649-B644-A645-05B3019D2315}"/>
              </a:ext>
            </a:extLst>
          </p:cNvPr>
          <p:cNvSpPr txBox="1"/>
          <p:nvPr/>
        </p:nvSpPr>
        <p:spPr>
          <a:xfrm>
            <a:off x="4130590" y="3866739"/>
            <a:ext cx="1808318" cy="589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結果受信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0" name="角丸四角形 53">
            <a:extLst>
              <a:ext uri="{FF2B5EF4-FFF2-40B4-BE49-F238E27FC236}">
                <a16:creationId xmlns:a16="http://schemas.microsoft.com/office/drawing/2014/main" id="{ECFEC406-E49B-3046-831B-657D6237D093}"/>
              </a:ext>
            </a:extLst>
          </p:cNvPr>
          <p:cNvSpPr/>
          <p:nvPr/>
        </p:nvSpPr>
        <p:spPr>
          <a:xfrm>
            <a:off x="3602639" y="1823041"/>
            <a:ext cx="2435452" cy="39164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23E5F02-32E6-1443-A4CC-8DE088558E59}"/>
              </a:ext>
            </a:extLst>
          </p:cNvPr>
          <p:cNvSpPr txBox="1"/>
          <p:nvPr/>
        </p:nvSpPr>
        <p:spPr>
          <a:xfrm>
            <a:off x="4407597" y="1782994"/>
            <a:ext cx="1022093" cy="589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開始</a:t>
            </a:r>
          </a:p>
        </p:txBody>
      </p:sp>
      <p:sp>
        <p:nvSpPr>
          <p:cNvPr id="46" name="下矢印 55">
            <a:extLst>
              <a:ext uri="{FF2B5EF4-FFF2-40B4-BE49-F238E27FC236}">
                <a16:creationId xmlns:a16="http://schemas.microsoft.com/office/drawing/2014/main" id="{948AB731-A6C5-F64E-BC8B-6BB57294FC7C}"/>
              </a:ext>
            </a:extLst>
          </p:cNvPr>
          <p:cNvSpPr/>
          <p:nvPr/>
        </p:nvSpPr>
        <p:spPr>
          <a:xfrm>
            <a:off x="4741646" y="2222828"/>
            <a:ext cx="157442" cy="237121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7" name="下矢印 56">
            <a:extLst>
              <a:ext uri="{FF2B5EF4-FFF2-40B4-BE49-F238E27FC236}">
                <a16:creationId xmlns:a16="http://schemas.microsoft.com/office/drawing/2014/main" id="{D8B17225-ACA0-BD4E-8176-11DF1FD78DC6}"/>
              </a:ext>
            </a:extLst>
          </p:cNvPr>
          <p:cNvSpPr/>
          <p:nvPr/>
        </p:nvSpPr>
        <p:spPr>
          <a:xfrm>
            <a:off x="4741646" y="3221684"/>
            <a:ext cx="157442" cy="237121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8" name="下矢印 58">
            <a:extLst>
              <a:ext uri="{FF2B5EF4-FFF2-40B4-BE49-F238E27FC236}">
                <a16:creationId xmlns:a16="http://schemas.microsoft.com/office/drawing/2014/main" id="{9AB0CED5-3285-D648-BAB1-13250F890932}"/>
              </a:ext>
            </a:extLst>
          </p:cNvPr>
          <p:cNvSpPr/>
          <p:nvPr/>
        </p:nvSpPr>
        <p:spPr>
          <a:xfrm>
            <a:off x="4741646" y="4306573"/>
            <a:ext cx="157442" cy="237121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9" name="下矢印 59">
            <a:extLst>
              <a:ext uri="{FF2B5EF4-FFF2-40B4-BE49-F238E27FC236}">
                <a16:creationId xmlns:a16="http://schemas.microsoft.com/office/drawing/2014/main" id="{91280EF6-2A41-8445-AD52-6241DC787D43}"/>
              </a:ext>
            </a:extLst>
          </p:cNvPr>
          <p:cNvSpPr/>
          <p:nvPr/>
        </p:nvSpPr>
        <p:spPr>
          <a:xfrm>
            <a:off x="7584525" y="2322946"/>
            <a:ext cx="157442" cy="237121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0" name="下矢印 61">
            <a:extLst>
              <a:ext uri="{FF2B5EF4-FFF2-40B4-BE49-F238E27FC236}">
                <a16:creationId xmlns:a16="http://schemas.microsoft.com/office/drawing/2014/main" id="{2148E630-1B85-7D4E-8521-C6DF73257D21}"/>
              </a:ext>
            </a:extLst>
          </p:cNvPr>
          <p:cNvSpPr/>
          <p:nvPr/>
        </p:nvSpPr>
        <p:spPr>
          <a:xfrm>
            <a:off x="7584525" y="2991840"/>
            <a:ext cx="157442" cy="237121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8C6E4E4-605C-004A-BDEB-120EA5CC34AC}"/>
              </a:ext>
            </a:extLst>
          </p:cNvPr>
          <p:cNvSpPr/>
          <p:nvPr/>
        </p:nvSpPr>
        <p:spPr>
          <a:xfrm>
            <a:off x="4788877" y="4959711"/>
            <a:ext cx="62977" cy="251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DDC237C2-2AF5-8E45-BFE3-2C5AA2DC9BEB}"/>
              </a:ext>
            </a:extLst>
          </p:cNvPr>
          <p:cNvSpPr/>
          <p:nvPr/>
        </p:nvSpPr>
        <p:spPr>
          <a:xfrm rot="16200000">
            <a:off x="4146528" y="4533124"/>
            <a:ext cx="62977" cy="1296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CE98EC2D-9B2C-FF4E-9E33-5ED7FF56BBCB}"/>
              </a:ext>
            </a:extLst>
          </p:cNvPr>
          <p:cNvSpPr/>
          <p:nvPr/>
        </p:nvSpPr>
        <p:spPr>
          <a:xfrm rot="10800000">
            <a:off x="3513942" y="3267509"/>
            <a:ext cx="62977" cy="194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4" name="下矢印 65">
            <a:extLst>
              <a:ext uri="{FF2B5EF4-FFF2-40B4-BE49-F238E27FC236}">
                <a16:creationId xmlns:a16="http://schemas.microsoft.com/office/drawing/2014/main" id="{FD16DAC6-081A-A743-B379-1D7E6C8FF9DD}"/>
              </a:ext>
            </a:extLst>
          </p:cNvPr>
          <p:cNvSpPr/>
          <p:nvPr/>
        </p:nvSpPr>
        <p:spPr>
          <a:xfrm rot="16200000">
            <a:off x="3625805" y="3121812"/>
            <a:ext cx="157442" cy="377862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36ADF6FA-FB32-0E44-9D7F-339707481540}"/>
              </a:ext>
            </a:extLst>
          </p:cNvPr>
          <p:cNvSpPr/>
          <p:nvPr/>
        </p:nvSpPr>
        <p:spPr>
          <a:xfrm rot="16200000">
            <a:off x="6266517" y="3528112"/>
            <a:ext cx="62977" cy="3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6" name="下矢印 68">
            <a:extLst>
              <a:ext uri="{FF2B5EF4-FFF2-40B4-BE49-F238E27FC236}">
                <a16:creationId xmlns:a16="http://schemas.microsoft.com/office/drawing/2014/main" id="{A7293B16-5D46-8444-951E-195555C8216D}"/>
              </a:ext>
            </a:extLst>
          </p:cNvPr>
          <p:cNvSpPr/>
          <p:nvPr/>
        </p:nvSpPr>
        <p:spPr>
          <a:xfrm rot="5400000">
            <a:off x="6857694" y="3339881"/>
            <a:ext cx="157442" cy="1512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F3CA392A-D566-DE4C-BCD4-5BE0125BC7BA}"/>
              </a:ext>
            </a:extLst>
          </p:cNvPr>
          <p:cNvSpPr/>
          <p:nvPr/>
        </p:nvSpPr>
        <p:spPr>
          <a:xfrm>
            <a:off x="6409949" y="2019296"/>
            <a:ext cx="62977" cy="17003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8" name="下矢印 70">
            <a:extLst>
              <a:ext uri="{FF2B5EF4-FFF2-40B4-BE49-F238E27FC236}">
                <a16:creationId xmlns:a16="http://schemas.microsoft.com/office/drawing/2014/main" id="{42D72FD5-95FF-3348-AD79-94535463624D}"/>
              </a:ext>
            </a:extLst>
          </p:cNvPr>
          <p:cNvSpPr/>
          <p:nvPr/>
        </p:nvSpPr>
        <p:spPr>
          <a:xfrm rot="16200000">
            <a:off x="6462030" y="1924414"/>
            <a:ext cx="157442" cy="252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F50E20D4-9126-994B-BE7E-CB6D5389073E}"/>
              </a:ext>
            </a:extLst>
          </p:cNvPr>
          <p:cNvSpPr/>
          <p:nvPr/>
        </p:nvSpPr>
        <p:spPr>
          <a:xfrm>
            <a:off x="7631757" y="3714097"/>
            <a:ext cx="62977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932BA1D-AE39-F84E-96A2-35CE32DB5F81}"/>
              </a:ext>
            </a:extLst>
          </p:cNvPr>
          <p:cNvSpPr txBox="1"/>
          <p:nvPr/>
        </p:nvSpPr>
        <p:spPr>
          <a:xfrm>
            <a:off x="3603525" y="1132270"/>
            <a:ext cx="233910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メインスレッド</a:t>
            </a:r>
            <a:endParaRPr kumimoji="1" lang="ja-JP" altLang="en-US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74070732-4E39-6D4E-83F0-4E1C62C6A49D}"/>
              </a:ext>
            </a:extLst>
          </p:cNvPr>
          <p:cNvSpPr txBox="1"/>
          <p:nvPr/>
        </p:nvSpPr>
        <p:spPr>
          <a:xfrm>
            <a:off x="6568862" y="1140435"/>
            <a:ext cx="20313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サブスレッド</a:t>
            </a:r>
            <a:endParaRPr kumimoji="1" lang="ja-JP" altLang="en-US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1375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462141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03199" y="12826"/>
            <a:ext cx="3432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8.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ソースコードの比較</a:t>
            </a: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2</a:t>
            </a:r>
            <a:endParaRPr lang="ja-JP" altLang="en-US" sz="2400" dirty="0">
              <a:solidFill>
                <a:prstClr val="black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90E41C8C-42FB-EE44-9731-67B00D3130F2}"/>
              </a:ext>
            </a:extLst>
          </p:cNvPr>
          <p:cNvSpPr/>
          <p:nvPr/>
        </p:nvSpPr>
        <p:spPr>
          <a:xfrm>
            <a:off x="6229825" y="1113175"/>
            <a:ext cx="2703851" cy="38069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13F0CD72-7556-6A41-8770-350908588F82}"/>
              </a:ext>
            </a:extLst>
          </p:cNvPr>
          <p:cNvSpPr/>
          <p:nvPr/>
        </p:nvSpPr>
        <p:spPr>
          <a:xfrm>
            <a:off x="3435555" y="1067208"/>
            <a:ext cx="2630634" cy="38284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87295C51-8C89-E841-92FD-77A8E412CA78}"/>
              </a:ext>
            </a:extLst>
          </p:cNvPr>
          <p:cNvSpPr/>
          <p:nvPr/>
        </p:nvSpPr>
        <p:spPr>
          <a:xfrm>
            <a:off x="6673989" y="2678140"/>
            <a:ext cx="1815522" cy="360357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7F9E016D-1BB3-214D-BBAD-30ABDFD9CFEE}"/>
              </a:ext>
            </a:extLst>
          </p:cNvPr>
          <p:cNvSpPr/>
          <p:nvPr/>
        </p:nvSpPr>
        <p:spPr>
          <a:xfrm>
            <a:off x="6673989" y="3414855"/>
            <a:ext cx="1815522" cy="360357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A53EE38-1A0A-5742-8C8B-2F040A1B8B48}"/>
              </a:ext>
            </a:extLst>
          </p:cNvPr>
          <p:cNvSpPr/>
          <p:nvPr/>
        </p:nvSpPr>
        <p:spPr>
          <a:xfrm>
            <a:off x="3349513" y="794878"/>
            <a:ext cx="5652545" cy="4402354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A72DA4A-D01D-AB4C-9582-DC4B12B74010}"/>
              </a:ext>
            </a:extLst>
          </p:cNvPr>
          <p:cNvSpPr/>
          <p:nvPr/>
        </p:nvSpPr>
        <p:spPr>
          <a:xfrm>
            <a:off x="4716681" y="4282868"/>
            <a:ext cx="68383" cy="314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BD014553-07B9-B84B-B457-F6760EA7512B}"/>
              </a:ext>
            </a:extLst>
          </p:cNvPr>
          <p:cNvSpPr/>
          <p:nvPr/>
        </p:nvSpPr>
        <p:spPr>
          <a:xfrm>
            <a:off x="3490788" y="3806484"/>
            <a:ext cx="2523639" cy="471267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945D298-CBC7-684D-A011-E198B321AD6D}"/>
              </a:ext>
            </a:extLst>
          </p:cNvPr>
          <p:cNvSpPr txBox="1"/>
          <p:nvPr/>
        </p:nvSpPr>
        <p:spPr>
          <a:xfrm>
            <a:off x="3478099" y="3811284"/>
            <a:ext cx="2518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Canvas</a:t>
            </a:r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要素送信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6FCBD4F-0D6C-2F45-8CBD-723CDD80294C}"/>
              </a:ext>
            </a:extLst>
          </p:cNvPr>
          <p:cNvSpPr/>
          <p:nvPr/>
        </p:nvSpPr>
        <p:spPr>
          <a:xfrm>
            <a:off x="3480674" y="2609079"/>
            <a:ext cx="2533753" cy="862370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75AA0D0-6C46-C048-B0AE-E4BFAD2E8FDD}"/>
              </a:ext>
            </a:extLst>
          </p:cNvPr>
          <p:cNvSpPr txBox="1"/>
          <p:nvPr/>
        </p:nvSpPr>
        <p:spPr>
          <a:xfrm>
            <a:off x="3441844" y="2656691"/>
            <a:ext cx="2654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Canvas</a:t>
            </a:r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要素取得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サブスレッド作成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8F76439-9804-2045-B596-6787BFD520F8}"/>
              </a:ext>
            </a:extLst>
          </p:cNvPr>
          <p:cNvSpPr/>
          <p:nvPr/>
        </p:nvSpPr>
        <p:spPr>
          <a:xfrm>
            <a:off x="6319273" y="1823493"/>
            <a:ext cx="2524953" cy="426297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964459E-1D2A-124D-921B-9E9560ED30BF}"/>
              </a:ext>
            </a:extLst>
          </p:cNvPr>
          <p:cNvSpPr txBox="1"/>
          <p:nvPr/>
        </p:nvSpPr>
        <p:spPr>
          <a:xfrm>
            <a:off x="6312716" y="1801378"/>
            <a:ext cx="2538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Canvas</a:t>
            </a:r>
            <a:r>
              <a:rPr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要素受信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C94C9D2-BD95-3445-B06D-688EAE87AB1B}"/>
              </a:ext>
            </a:extLst>
          </p:cNvPr>
          <p:cNvSpPr txBox="1"/>
          <p:nvPr/>
        </p:nvSpPr>
        <p:spPr>
          <a:xfrm>
            <a:off x="7181641" y="262748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演算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18FF4C5-0A0E-094E-8E18-6DBC6DC715AF}"/>
              </a:ext>
            </a:extLst>
          </p:cNvPr>
          <p:cNvSpPr txBox="1"/>
          <p:nvPr/>
        </p:nvSpPr>
        <p:spPr>
          <a:xfrm>
            <a:off x="7181641" y="336420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描画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CA309C8C-4E44-304C-B331-9D25AF222C89}"/>
              </a:ext>
            </a:extLst>
          </p:cNvPr>
          <p:cNvGrpSpPr/>
          <p:nvPr/>
        </p:nvGrpSpPr>
        <p:grpSpPr>
          <a:xfrm>
            <a:off x="3733301" y="1823496"/>
            <a:ext cx="2035142" cy="461665"/>
            <a:chOff x="711382" y="1072798"/>
            <a:chExt cx="2142795" cy="423023"/>
          </a:xfrm>
          <a:noFill/>
        </p:grpSpPr>
        <p:sp>
          <p:nvSpPr>
            <p:cNvPr id="27" name="角丸四角形 26">
              <a:extLst>
                <a:ext uri="{FF2B5EF4-FFF2-40B4-BE49-F238E27FC236}">
                  <a16:creationId xmlns:a16="http://schemas.microsoft.com/office/drawing/2014/main" id="{9B32E6D4-9AED-1148-9DDC-682BB2E9A67D}"/>
                </a:ext>
              </a:extLst>
            </p:cNvPr>
            <p:cNvSpPr/>
            <p:nvPr/>
          </p:nvSpPr>
          <p:spPr>
            <a:xfrm>
              <a:off x="711382" y="1114781"/>
              <a:ext cx="2142795" cy="339057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26367B74-D6A9-AF4B-A20F-0FFC38BB666A}"/>
                </a:ext>
              </a:extLst>
            </p:cNvPr>
            <p:cNvSpPr txBox="1"/>
            <p:nvPr/>
          </p:nvSpPr>
          <p:spPr>
            <a:xfrm>
              <a:off x="1361506" y="1072798"/>
              <a:ext cx="842548" cy="423023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開始</a:t>
              </a:r>
            </a:p>
          </p:txBody>
        </p:sp>
      </p:grpSp>
      <p:sp>
        <p:nvSpPr>
          <p:cNvPr id="16" name="下矢印 15">
            <a:extLst>
              <a:ext uri="{FF2B5EF4-FFF2-40B4-BE49-F238E27FC236}">
                <a16:creationId xmlns:a16="http://schemas.microsoft.com/office/drawing/2014/main" id="{FA9CD24B-1BCA-094E-BD35-B874F16734F8}"/>
              </a:ext>
            </a:extLst>
          </p:cNvPr>
          <p:cNvSpPr/>
          <p:nvPr/>
        </p:nvSpPr>
        <p:spPr>
          <a:xfrm>
            <a:off x="4665394" y="2290281"/>
            <a:ext cx="170957" cy="295859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7" name="下矢印 16">
            <a:extLst>
              <a:ext uri="{FF2B5EF4-FFF2-40B4-BE49-F238E27FC236}">
                <a16:creationId xmlns:a16="http://schemas.microsoft.com/office/drawing/2014/main" id="{D4949ABC-206B-1941-A9FD-E7E298940D6A}"/>
              </a:ext>
            </a:extLst>
          </p:cNvPr>
          <p:cNvSpPr/>
          <p:nvPr/>
        </p:nvSpPr>
        <p:spPr>
          <a:xfrm>
            <a:off x="4665394" y="3494389"/>
            <a:ext cx="170957" cy="295859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8" name="下矢印 17">
            <a:extLst>
              <a:ext uri="{FF2B5EF4-FFF2-40B4-BE49-F238E27FC236}">
                <a16:creationId xmlns:a16="http://schemas.microsoft.com/office/drawing/2014/main" id="{04B7A414-9B88-9A4E-90FD-BF382733C8B0}"/>
              </a:ext>
            </a:extLst>
          </p:cNvPr>
          <p:cNvSpPr/>
          <p:nvPr/>
        </p:nvSpPr>
        <p:spPr>
          <a:xfrm>
            <a:off x="7496272" y="2307284"/>
            <a:ext cx="170957" cy="295859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9" name="下矢印 18">
            <a:extLst>
              <a:ext uri="{FF2B5EF4-FFF2-40B4-BE49-F238E27FC236}">
                <a16:creationId xmlns:a16="http://schemas.microsoft.com/office/drawing/2014/main" id="{AE4FE52B-4884-C146-8B36-07187F685A8C}"/>
              </a:ext>
            </a:extLst>
          </p:cNvPr>
          <p:cNvSpPr/>
          <p:nvPr/>
        </p:nvSpPr>
        <p:spPr>
          <a:xfrm>
            <a:off x="7496272" y="3018151"/>
            <a:ext cx="170957" cy="295859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56C2B32-D51D-314D-89C1-4A959AF979BA}"/>
              </a:ext>
            </a:extLst>
          </p:cNvPr>
          <p:cNvSpPr/>
          <p:nvPr/>
        </p:nvSpPr>
        <p:spPr>
          <a:xfrm rot="16200000">
            <a:off x="5368583" y="3901402"/>
            <a:ext cx="78577" cy="136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4C6637A-E594-2541-AB03-42CD066C7696}"/>
              </a:ext>
            </a:extLst>
          </p:cNvPr>
          <p:cNvSpPr/>
          <p:nvPr/>
        </p:nvSpPr>
        <p:spPr>
          <a:xfrm>
            <a:off x="6082262" y="2067289"/>
            <a:ext cx="68382" cy="255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2" name="下矢印 21">
            <a:extLst>
              <a:ext uri="{FF2B5EF4-FFF2-40B4-BE49-F238E27FC236}">
                <a16:creationId xmlns:a16="http://schemas.microsoft.com/office/drawing/2014/main" id="{2855391F-0327-1242-9ED4-DAF95DC6F15A}"/>
              </a:ext>
            </a:extLst>
          </p:cNvPr>
          <p:cNvSpPr/>
          <p:nvPr/>
        </p:nvSpPr>
        <p:spPr>
          <a:xfrm rot="16200000">
            <a:off x="6092433" y="1988645"/>
            <a:ext cx="196443" cy="2160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10E7399-0CAD-A243-9EAB-E9B8A5398190}"/>
              </a:ext>
            </a:extLst>
          </p:cNvPr>
          <p:cNvSpPr/>
          <p:nvPr/>
        </p:nvSpPr>
        <p:spPr>
          <a:xfrm>
            <a:off x="7547559" y="3739232"/>
            <a:ext cx="68383" cy="314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A925C05-17E4-8744-AF8D-9FE4DE42BB11}"/>
              </a:ext>
            </a:extLst>
          </p:cNvPr>
          <p:cNvSpPr/>
          <p:nvPr/>
        </p:nvSpPr>
        <p:spPr>
          <a:xfrm rot="16200000">
            <a:off x="8101625" y="3498829"/>
            <a:ext cx="78577" cy="118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E629D0F-FCDE-934D-861A-CC7FCBABC3E8}"/>
              </a:ext>
            </a:extLst>
          </p:cNvPr>
          <p:cNvSpPr/>
          <p:nvPr/>
        </p:nvSpPr>
        <p:spPr>
          <a:xfrm rot="10800000">
            <a:off x="8682278" y="2402207"/>
            <a:ext cx="68383" cy="172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6" name="下矢印 25">
            <a:extLst>
              <a:ext uri="{FF2B5EF4-FFF2-40B4-BE49-F238E27FC236}">
                <a16:creationId xmlns:a16="http://schemas.microsoft.com/office/drawing/2014/main" id="{45C1CA8C-D956-194A-AE2C-9A671A06EF67}"/>
              </a:ext>
            </a:extLst>
          </p:cNvPr>
          <p:cNvSpPr/>
          <p:nvPr/>
        </p:nvSpPr>
        <p:spPr>
          <a:xfrm rot="5400000">
            <a:off x="8481200" y="2278839"/>
            <a:ext cx="196443" cy="341914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6CFC8B3-2533-F142-ADF3-B5ED8D8CEEBE}"/>
              </a:ext>
            </a:extLst>
          </p:cNvPr>
          <p:cNvSpPr txBox="1"/>
          <p:nvPr/>
        </p:nvSpPr>
        <p:spPr>
          <a:xfrm>
            <a:off x="5673885" y="614361"/>
            <a:ext cx="100380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手法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4</a:t>
            </a:r>
            <a:endParaRPr kumimoji="1" lang="ja-JP" altLang="en-US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E542681A-F6FD-554F-8B86-484BA7501B4E}"/>
              </a:ext>
            </a:extLst>
          </p:cNvPr>
          <p:cNvSpPr txBox="1"/>
          <p:nvPr/>
        </p:nvSpPr>
        <p:spPr>
          <a:xfrm>
            <a:off x="3581321" y="1168536"/>
            <a:ext cx="233910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メインスレッド</a:t>
            </a:r>
            <a:endParaRPr kumimoji="1" lang="ja-JP" altLang="en-US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7FF1CCF4-2161-C64D-89A2-6CD71BE01A15}"/>
              </a:ext>
            </a:extLst>
          </p:cNvPr>
          <p:cNvSpPr txBox="1"/>
          <p:nvPr/>
        </p:nvSpPr>
        <p:spPr>
          <a:xfrm>
            <a:off x="6566088" y="1170000"/>
            <a:ext cx="20313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サブスレッド</a:t>
            </a:r>
            <a:endParaRPr kumimoji="1" lang="ja-JP" altLang="en-US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4A9E860B-A29D-7248-B1DE-22BBCB74F9D1}"/>
              </a:ext>
            </a:extLst>
          </p:cNvPr>
          <p:cNvGrpSpPr/>
          <p:nvPr/>
        </p:nvGrpSpPr>
        <p:grpSpPr>
          <a:xfrm>
            <a:off x="141942" y="545253"/>
            <a:ext cx="3024101" cy="4174752"/>
            <a:chOff x="141942" y="694956"/>
            <a:chExt cx="3024101" cy="4174752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9C57C9C4-8171-0747-B616-3058FCEEE21E}"/>
                </a:ext>
              </a:extLst>
            </p:cNvPr>
            <p:cNvSpPr/>
            <p:nvPr/>
          </p:nvSpPr>
          <p:spPr>
            <a:xfrm>
              <a:off x="398919" y="3811385"/>
              <a:ext cx="2392617" cy="349968"/>
            </a:xfrm>
            <a:prstGeom prst="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C2BFE1E9-8B78-2E47-A34C-CB117B0CE030}"/>
                </a:ext>
              </a:extLst>
            </p:cNvPr>
            <p:cNvSpPr/>
            <p:nvPr/>
          </p:nvSpPr>
          <p:spPr>
            <a:xfrm>
              <a:off x="398920" y="3038786"/>
              <a:ext cx="2392617" cy="349968"/>
            </a:xfrm>
            <a:prstGeom prst="rect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A12E96DF-63EE-0A4F-BB9C-FB16544F5383}"/>
                </a:ext>
              </a:extLst>
            </p:cNvPr>
            <p:cNvSpPr/>
            <p:nvPr/>
          </p:nvSpPr>
          <p:spPr>
            <a:xfrm>
              <a:off x="141942" y="960856"/>
              <a:ext cx="3024101" cy="3908852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665BB6C2-52CE-C247-8B54-C70CA3E437BE}"/>
                </a:ext>
              </a:extLst>
            </p:cNvPr>
            <p:cNvGrpSpPr/>
            <p:nvPr/>
          </p:nvGrpSpPr>
          <p:grpSpPr>
            <a:xfrm>
              <a:off x="436949" y="1254740"/>
              <a:ext cx="2317737" cy="461666"/>
              <a:chOff x="1086196" y="1101464"/>
              <a:chExt cx="1897051" cy="390421"/>
            </a:xfrm>
          </p:grpSpPr>
          <p:sp>
            <p:nvSpPr>
              <p:cNvPr id="94" name="角丸四角形 93">
                <a:extLst>
                  <a:ext uri="{FF2B5EF4-FFF2-40B4-BE49-F238E27FC236}">
                    <a16:creationId xmlns:a16="http://schemas.microsoft.com/office/drawing/2014/main" id="{F0E2E868-9982-3346-BBCA-CF61617AF73C}"/>
                  </a:ext>
                </a:extLst>
              </p:cNvPr>
              <p:cNvSpPr/>
              <p:nvPr/>
            </p:nvSpPr>
            <p:spPr>
              <a:xfrm>
                <a:off x="1086196" y="1122515"/>
                <a:ext cx="1897051" cy="309698"/>
              </a:xfrm>
              <a:prstGeom prst="roundRect">
                <a:avLst>
                  <a:gd name="adj" fmla="val 50000"/>
                </a:avLst>
              </a:prstGeom>
              <a:noFill/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232A942A-2F24-FA47-AD47-0F83ECEE0F3E}"/>
                  </a:ext>
                </a:extLst>
              </p:cNvPr>
              <p:cNvSpPr txBox="1"/>
              <p:nvPr/>
            </p:nvSpPr>
            <p:spPr>
              <a:xfrm>
                <a:off x="1708971" y="1101464"/>
                <a:ext cx="651501" cy="390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開始</a:t>
                </a:r>
              </a:p>
            </p:txBody>
          </p:sp>
        </p:grpSp>
        <p:grpSp>
          <p:nvGrpSpPr>
            <p:cNvPr id="96" name="グループ化 95">
              <a:extLst>
                <a:ext uri="{FF2B5EF4-FFF2-40B4-BE49-F238E27FC236}">
                  <a16:creationId xmlns:a16="http://schemas.microsoft.com/office/drawing/2014/main" id="{5FA4BE85-7E88-A741-931A-C8B32308312C}"/>
                </a:ext>
              </a:extLst>
            </p:cNvPr>
            <p:cNvGrpSpPr/>
            <p:nvPr/>
          </p:nvGrpSpPr>
          <p:grpSpPr>
            <a:xfrm>
              <a:off x="264730" y="2107968"/>
              <a:ext cx="2662176" cy="529462"/>
              <a:chOff x="945236" y="1937759"/>
              <a:chExt cx="2178972" cy="447754"/>
            </a:xfrm>
          </p:grpSpPr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E08D9094-6EFF-6542-ADC3-5D063047249E}"/>
                  </a:ext>
                </a:extLst>
              </p:cNvPr>
              <p:cNvSpPr/>
              <p:nvPr/>
            </p:nvSpPr>
            <p:spPr>
              <a:xfrm>
                <a:off x="963151" y="1937759"/>
                <a:ext cx="2143141" cy="447754"/>
              </a:xfrm>
              <a:prstGeom prst="rect">
                <a:avLst/>
              </a:prstGeom>
              <a:noFill/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3875487C-47D2-E949-89A6-AF47F428ADF6}"/>
                  </a:ext>
                </a:extLst>
              </p:cNvPr>
              <p:cNvSpPr txBox="1"/>
              <p:nvPr/>
            </p:nvSpPr>
            <p:spPr>
              <a:xfrm>
                <a:off x="945236" y="1966346"/>
                <a:ext cx="2178972" cy="390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Canvas</a:t>
                </a:r>
                <a:r>
                  <a:rPr lang="ja-JP" altLang="en-US" sz="24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要素取得</a:t>
                </a:r>
                <a:endParaRPr lang="en-US" altLang="ja-JP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p:grp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F6498AAE-2175-C24E-AA3B-DBF77A7560E6}"/>
                </a:ext>
              </a:extLst>
            </p:cNvPr>
            <p:cNvSpPr txBox="1"/>
            <p:nvPr/>
          </p:nvSpPr>
          <p:spPr>
            <a:xfrm>
              <a:off x="1177741" y="2982937"/>
              <a:ext cx="836151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演算</a:t>
              </a:r>
            </a:p>
          </p:txBody>
        </p: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451B994E-FA62-9843-98AC-5312140FAD59}"/>
                </a:ext>
              </a:extLst>
            </p:cNvPr>
            <p:cNvSpPr txBox="1"/>
            <p:nvPr/>
          </p:nvSpPr>
          <p:spPr>
            <a:xfrm>
              <a:off x="1197829" y="3755536"/>
              <a:ext cx="795978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描画</a:t>
              </a:r>
              <a:endPara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01" name="下矢印 100">
              <a:extLst>
                <a:ext uri="{FF2B5EF4-FFF2-40B4-BE49-F238E27FC236}">
                  <a16:creationId xmlns:a16="http://schemas.microsoft.com/office/drawing/2014/main" id="{D4B76087-2FD0-B445-B5DF-429943FA76CB}"/>
                </a:ext>
              </a:extLst>
            </p:cNvPr>
            <p:cNvSpPr/>
            <p:nvPr/>
          </p:nvSpPr>
          <p:spPr>
            <a:xfrm>
              <a:off x="1485859" y="1731638"/>
              <a:ext cx="219916" cy="32056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02" name="下矢印 101">
              <a:extLst>
                <a:ext uri="{FF2B5EF4-FFF2-40B4-BE49-F238E27FC236}">
                  <a16:creationId xmlns:a16="http://schemas.microsoft.com/office/drawing/2014/main" id="{25FEE20C-442D-7E44-B99E-FC004477D754}"/>
                </a:ext>
              </a:extLst>
            </p:cNvPr>
            <p:cNvSpPr/>
            <p:nvPr/>
          </p:nvSpPr>
          <p:spPr>
            <a:xfrm>
              <a:off x="1485859" y="2685197"/>
              <a:ext cx="219916" cy="320565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03" name="下矢印 102">
              <a:extLst>
                <a:ext uri="{FF2B5EF4-FFF2-40B4-BE49-F238E27FC236}">
                  <a16:creationId xmlns:a16="http://schemas.microsoft.com/office/drawing/2014/main" id="{57552CBE-6D9E-C04F-805F-A3FBEFEAC3C3}"/>
                </a:ext>
              </a:extLst>
            </p:cNvPr>
            <p:cNvSpPr/>
            <p:nvPr/>
          </p:nvSpPr>
          <p:spPr>
            <a:xfrm>
              <a:off x="1485859" y="3447335"/>
              <a:ext cx="219916" cy="319270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04" name="下矢印 103">
              <a:extLst>
                <a:ext uri="{FF2B5EF4-FFF2-40B4-BE49-F238E27FC236}">
                  <a16:creationId xmlns:a16="http://schemas.microsoft.com/office/drawing/2014/main" id="{87C0C2CF-6E50-0B4E-965C-A915334E8F95}"/>
                </a:ext>
              </a:extLst>
            </p:cNvPr>
            <p:cNvSpPr/>
            <p:nvPr/>
          </p:nvSpPr>
          <p:spPr>
            <a:xfrm rot="5400000">
              <a:off x="2572549" y="2523462"/>
              <a:ext cx="212847" cy="571783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295D9C9A-A274-6349-BE5C-325668023491}"/>
                </a:ext>
              </a:extLst>
            </p:cNvPr>
            <p:cNvSpPr/>
            <p:nvPr/>
          </p:nvSpPr>
          <p:spPr>
            <a:xfrm>
              <a:off x="2886127" y="2763648"/>
              <a:ext cx="87967" cy="180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975FCA5E-AA60-4C47-9AB1-750B5AFA232C}"/>
                </a:ext>
              </a:extLst>
            </p:cNvPr>
            <p:cNvSpPr/>
            <p:nvPr/>
          </p:nvSpPr>
          <p:spPr>
            <a:xfrm>
              <a:off x="1544019" y="4207431"/>
              <a:ext cx="87967" cy="3405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03C7B22E-AD15-4745-9B5C-5FA08F426D3C}"/>
                </a:ext>
              </a:extLst>
            </p:cNvPr>
            <p:cNvSpPr/>
            <p:nvPr/>
          </p:nvSpPr>
          <p:spPr>
            <a:xfrm rot="16200000">
              <a:off x="2189678" y="3835722"/>
              <a:ext cx="85139" cy="13634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8A538F34-59D3-2E4B-AFC4-28690FB4BCF1}"/>
                </a:ext>
              </a:extLst>
            </p:cNvPr>
            <p:cNvSpPr txBox="1"/>
            <p:nvPr/>
          </p:nvSpPr>
          <p:spPr>
            <a:xfrm>
              <a:off x="1152894" y="694956"/>
              <a:ext cx="100219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手法</a:t>
              </a:r>
              <a:r>
                <a:rPr kumimoji="1" lang="en-US" altLang="ja-JP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1</a:t>
              </a:r>
              <a:endPara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6F8CF136-2CF9-AA4E-9239-7EA5DC88C72A}"/>
              </a:ext>
            </a:extLst>
          </p:cNvPr>
          <p:cNvSpPr txBox="1"/>
          <p:nvPr/>
        </p:nvSpPr>
        <p:spPr>
          <a:xfrm>
            <a:off x="9112738" y="17897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909164577"/>
      </p:ext>
    </p:extLst>
  </p:cSld>
  <p:clrMapOvr>
    <a:masterClrMapping/>
  </p:clrMapOvr>
</p:sld>
</file>

<file path=ppt/theme/theme1.xml><?xml version="1.0" encoding="utf-8"?>
<a:theme xmlns:a="http://schemas.openxmlformats.org/drawingml/2006/main" name="テンプレート4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/>
            </a:solidFill>
            <a:latin typeface="ヒラギノ角ゴ ProN W3"/>
            <a:ea typeface="ヒラギノ角ゴ ProN W3"/>
            <a:cs typeface="ヒラギノ角ゴ ProN W3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ヒラギノ角ゴ ProN W3"/>
            <a:ea typeface="ヒラギノ角ゴ ProN W3"/>
            <a:cs typeface="ヒラギノ角ゴ ProN W3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テンプレート16-10</Template>
  <TotalTime>13727</TotalTime>
  <Words>838</Words>
  <Application>Microsoft Macintosh PowerPoint</Application>
  <PresentationFormat>画面に合わせる (16:10)</PresentationFormat>
  <Paragraphs>221</Paragraphs>
  <Slides>15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Hiragino Kaku Gothic Pro W3</vt:lpstr>
      <vt:lpstr>ヒラギノ角ゴ ProN W3</vt:lpstr>
      <vt:lpstr>游ゴシック</vt:lpstr>
      <vt:lpstr>Arial</vt:lpstr>
      <vt:lpstr>Calibri</vt:lpstr>
      <vt:lpstr>テンプレート4-3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千葉工業大学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岡本 悠佑</dc:creator>
  <cp:lastModifiedBy>Microsoft Office User</cp:lastModifiedBy>
  <cp:revision>563</cp:revision>
  <cp:lastPrinted>2019-02-05T03:34:52Z</cp:lastPrinted>
  <dcterms:created xsi:type="dcterms:W3CDTF">2018-09-25T03:09:41Z</dcterms:created>
  <dcterms:modified xsi:type="dcterms:W3CDTF">2019-02-05T10:40:35Z</dcterms:modified>
</cp:coreProperties>
</file>