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CAFFF"/>
    <a:srgbClr val="A1FFF7"/>
    <a:srgbClr val="CAFFBF"/>
    <a:srgbClr val="FFA5C7"/>
    <a:srgbClr val="FFF4D5"/>
    <a:srgbClr val="AAD4F4"/>
    <a:srgbClr val="DFE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6" autoAdjust="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9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7F2DE-C045-C74C-9265-322B23DC5B7F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580DC-41D5-DF4F-AB2A-411DF161D7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85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書いてあるとおりのことを言う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580DC-41D5-DF4F-AB2A-411DF161D7A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688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項目の欄では自分のみたい項目を探すことができ，最初に戻らなくても選べる．</a:t>
            </a:r>
            <a:endParaRPr kumimoji="1" lang="en-US" altLang="ja-JP" dirty="0"/>
          </a:p>
          <a:p>
            <a:r>
              <a:rPr kumimoji="1" lang="ja-JP" altLang="en-US"/>
              <a:t>中央には画像と文字で説明が表示されます．</a:t>
            </a:r>
            <a:endParaRPr kumimoji="1" lang="en-US" altLang="ja-JP" dirty="0"/>
          </a:p>
          <a:p>
            <a:r>
              <a:rPr kumimoji="1" lang="ja-JP" altLang="en-US"/>
              <a:t>下のバーで音量や再精査書の設定ができ，聞き逃しても聞き返すことができます</a:t>
            </a:r>
            <a:r>
              <a:rPr kumimoji="1" lang="en-US" altLang="ja-JP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580DC-41D5-DF4F-AB2A-411DF161D7A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762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書いてあることを言う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580DC-41D5-DF4F-AB2A-411DF161D7A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02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83A9A3-328A-0A4A-86E5-E3217D2DE27B}"/>
              </a:ext>
            </a:extLst>
          </p:cNvPr>
          <p:cNvSpPr txBox="1"/>
          <p:nvPr/>
        </p:nvSpPr>
        <p:spPr>
          <a:xfrm>
            <a:off x="5103154" y="6021421"/>
            <a:ext cx="36263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ヒラギノ角ゴ ProN W3"/>
                <a:ea typeface="ヒラギノ角ゴ ProN W3"/>
                <a:cs typeface="ヒラギノ角ゴ ProN W3"/>
              </a:rPr>
              <a:t>1532040 </a:t>
            </a:r>
            <a:r>
              <a:rPr kumimoji="1" lang="ja-JP" altLang="en-US" sz="3000">
                <a:latin typeface="ヒラギノ角ゴ ProN W3"/>
                <a:ea typeface="ヒラギノ角ゴ ProN W3"/>
                <a:cs typeface="ヒラギノ角ゴ ProN W3"/>
              </a:rPr>
              <a:t>岡本悠</a:t>
            </a:r>
            <a:r>
              <a:rPr lang="ja-JP" altLang="en-US" sz="3000">
                <a:latin typeface="ヒラギノ角ゴ ProN W3"/>
                <a:ea typeface="ヒラギノ角ゴ ProN W3"/>
                <a:cs typeface="ヒラギノ角ゴ ProN W3"/>
              </a:rPr>
              <a:t>佑</a:t>
            </a:r>
            <a:endParaRPr kumimoji="1" lang="ja-JP" altLang="en-US" sz="3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C694A3-636D-994B-B936-C34B8EEDB01D}"/>
              </a:ext>
            </a:extLst>
          </p:cNvPr>
          <p:cNvSpPr txBox="1"/>
          <p:nvPr/>
        </p:nvSpPr>
        <p:spPr>
          <a:xfrm>
            <a:off x="6621199" y="5345432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>
                <a:latin typeface="ヒラギノ角ゴ ProN W3"/>
                <a:ea typeface="ヒラギノ角ゴ ProN W3"/>
                <a:cs typeface="ヒラギノ角ゴ ProN W3"/>
              </a:rPr>
              <a:t>須田研究室</a:t>
            </a:r>
            <a:endParaRPr kumimoji="1" lang="ja-JP" altLang="en-US" sz="3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5B7204-D80C-924E-87CD-86319C6E2730}"/>
              </a:ext>
            </a:extLst>
          </p:cNvPr>
          <p:cNvSpPr txBox="1"/>
          <p:nvPr/>
        </p:nvSpPr>
        <p:spPr>
          <a:xfrm>
            <a:off x="243192" y="569148"/>
            <a:ext cx="22300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>
                <a:latin typeface="ヒラギノ角ゴ ProN W3"/>
                <a:ea typeface="ヒラギノ角ゴ ProN W3"/>
                <a:cs typeface="ヒラギノ角ゴ ProN W3"/>
              </a:rPr>
              <a:t>平成</a:t>
            </a:r>
            <a:r>
              <a:rPr kumimoji="1" lang="en-US" altLang="ja-JP" sz="3000" dirty="0">
                <a:latin typeface="ヒラギノ角ゴ ProN W3"/>
                <a:ea typeface="ヒラギノ角ゴ ProN W3"/>
                <a:cs typeface="ヒラギノ角ゴ ProN W3"/>
              </a:rPr>
              <a:t>30</a:t>
            </a:r>
            <a:r>
              <a:rPr kumimoji="1" lang="ja-JP" altLang="en-US" sz="3000">
                <a:latin typeface="ヒラギノ角ゴ ProN W3"/>
                <a:ea typeface="ヒラギノ角ゴ ProN W3"/>
                <a:cs typeface="ヒラギノ角ゴ ProN W3"/>
              </a:rPr>
              <a:t>年度</a:t>
            </a:r>
            <a:endParaRPr kumimoji="1" lang="ja-JP" altLang="en-US" sz="3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8D732F-2ECE-CC4C-8EFA-210D61DA738C}"/>
              </a:ext>
            </a:extLst>
          </p:cNvPr>
          <p:cNvSpPr txBox="1"/>
          <p:nvPr/>
        </p:nvSpPr>
        <p:spPr>
          <a:xfrm>
            <a:off x="5467036" y="569148"/>
            <a:ext cx="3262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>
                <a:latin typeface="ヒラギノ角ゴ ProN W3"/>
                <a:ea typeface="ヒラギノ角ゴ ProN W3"/>
                <a:cs typeface="ヒラギノ角ゴ ProN W3"/>
              </a:rPr>
              <a:t>卒業研究中間審査</a:t>
            </a:r>
            <a:endParaRPr kumimoji="1" lang="ja-JP" altLang="en-US" sz="3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15FCC1-C6EA-AB4D-99FA-773A293A1200}"/>
              </a:ext>
            </a:extLst>
          </p:cNvPr>
          <p:cNvSpPr txBox="1"/>
          <p:nvPr/>
        </p:nvSpPr>
        <p:spPr>
          <a:xfrm>
            <a:off x="428018" y="2495625"/>
            <a:ext cx="82685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500"/>
              <a:t>アニメーション業界の制作進行の</a:t>
            </a:r>
            <a:endParaRPr lang="en-US" altLang="ja-JP" sz="4500" dirty="0"/>
          </a:p>
          <a:p>
            <a:r>
              <a:rPr lang="ja-JP" altLang="en-US" sz="4500"/>
              <a:t>新人教育用学習ツールの開発</a:t>
            </a:r>
          </a:p>
        </p:txBody>
      </p:sp>
    </p:spTree>
    <p:extLst>
      <p:ext uri="{BB962C8B-B14F-4D97-AF65-F5344CB8AC3E}">
        <p14:creationId xmlns:p14="http://schemas.microsoft.com/office/powerpoint/2010/main" val="32289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F5AB091-0ADA-EB4B-8866-E514A98876DA}"/>
              </a:ext>
            </a:extLst>
          </p:cNvPr>
          <p:cNvSpPr/>
          <p:nvPr/>
        </p:nvSpPr>
        <p:spPr>
          <a:xfrm>
            <a:off x="1282395" y="3534488"/>
            <a:ext cx="6579211" cy="1278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196548-EB02-F843-84AE-21A84E3E47C1}"/>
              </a:ext>
            </a:extLst>
          </p:cNvPr>
          <p:cNvSpPr txBox="1"/>
          <p:nvPr/>
        </p:nvSpPr>
        <p:spPr>
          <a:xfrm>
            <a:off x="3895927" y="3534487"/>
            <a:ext cx="1352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>
                <a:latin typeface="ヒラギノ角ゴ ProN W3"/>
                <a:ea typeface="ヒラギノ角ゴ ProN W3"/>
                <a:cs typeface="ヒラギノ角ゴ ProN W3"/>
              </a:rPr>
              <a:t>問題点</a:t>
            </a:r>
            <a:endParaRPr kumimoji="1" lang="ja-JP" altLang="en-US" sz="3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2192672-27D5-234D-92A3-C85B5E4C006A}"/>
              </a:ext>
            </a:extLst>
          </p:cNvPr>
          <p:cNvSpPr txBox="1"/>
          <p:nvPr/>
        </p:nvSpPr>
        <p:spPr>
          <a:xfrm>
            <a:off x="1248013" y="4104933"/>
            <a:ext cx="6647974" cy="46166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制作進行が新人教育する時間が充分に取れない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6C12C54-3F7F-2E48-9AFE-DD5118BD304D}"/>
              </a:ext>
            </a:extLst>
          </p:cNvPr>
          <p:cNvSpPr/>
          <p:nvPr/>
        </p:nvSpPr>
        <p:spPr>
          <a:xfrm>
            <a:off x="2358958" y="1255310"/>
            <a:ext cx="4426085" cy="15316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8953699-427D-8A43-8209-48ADF8CEA575}"/>
              </a:ext>
            </a:extLst>
          </p:cNvPr>
          <p:cNvSpPr txBox="1"/>
          <p:nvPr/>
        </p:nvSpPr>
        <p:spPr>
          <a:xfrm>
            <a:off x="4094947" y="1197879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>
                <a:latin typeface="ヒラギノ角ゴ ProN W3"/>
                <a:ea typeface="ヒラギノ角ゴ ProN W3"/>
                <a:cs typeface="ヒラギノ角ゴ ProN W3"/>
              </a:rPr>
              <a:t>現状</a:t>
            </a:r>
            <a:endParaRPr kumimoji="1" lang="ja-JP" altLang="en-US" sz="3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D4280D-6A09-4E4C-9B7A-C4EDD4061109}"/>
              </a:ext>
            </a:extLst>
          </p:cNvPr>
          <p:cNvSpPr txBox="1"/>
          <p:nvPr/>
        </p:nvSpPr>
        <p:spPr>
          <a:xfrm>
            <a:off x="2358958" y="1743301"/>
            <a:ext cx="3294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作品の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増加</a:t>
            </a:r>
            <a:endParaRPr lang="en-US" altLang="ja-JP" sz="2000" dirty="0">
              <a:latin typeface="ヒラギノ角ゴ ProN W3"/>
              <a:ea typeface="ヒラギノ角ゴ ProN W3"/>
              <a:cs typeface="ヒラギノ角ゴ ProN W3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要求クオリティのアップ</a:t>
            </a:r>
            <a:endParaRPr kumimoji="1" lang="en-US" altLang="ja-JP" sz="2000" dirty="0">
              <a:latin typeface="ヒラギノ角ゴ ProN W3"/>
              <a:ea typeface="ヒラギノ角ゴ ProN W3"/>
              <a:cs typeface="ヒラギノ角ゴ ProN W3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制作時間の縮小</a:t>
            </a:r>
            <a:endParaRPr kumimoji="1" lang="en-US" altLang="ja-JP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6E3C294-FE64-C745-BC95-339492361087}"/>
              </a:ext>
            </a:extLst>
          </p:cNvPr>
          <p:cNvCxnSpPr/>
          <p:nvPr/>
        </p:nvCxnSpPr>
        <p:spPr>
          <a:xfrm>
            <a:off x="-252919" y="992221"/>
            <a:ext cx="9912485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21DFE8A-DA9E-984C-BE58-19B9B47603AF}"/>
              </a:ext>
            </a:extLst>
          </p:cNvPr>
          <p:cNvSpPr txBox="1"/>
          <p:nvPr/>
        </p:nvSpPr>
        <p:spPr>
          <a:xfrm>
            <a:off x="350195" y="204282"/>
            <a:ext cx="2062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dirty="0">
                <a:latin typeface="ヒラギノ角ゴ ProN W3"/>
                <a:ea typeface="ヒラギノ角ゴ ProN W3"/>
                <a:cs typeface="ヒラギノ角ゴ ProN W3"/>
              </a:rPr>
              <a:t>1.</a:t>
            </a:r>
            <a:r>
              <a:rPr kumimoji="1" lang="ja-JP" altLang="en-US" sz="3000">
                <a:latin typeface="ヒラギノ角ゴ ProN W3"/>
                <a:ea typeface="ヒラギノ角ゴ ProN W3"/>
                <a:cs typeface="ヒラギノ角ゴ ProN W3"/>
              </a:rPr>
              <a:t>はじめに</a:t>
            </a:r>
            <a:endParaRPr kumimoji="1" lang="ja-JP" altLang="en-US" sz="3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41FF7F1-A1F7-2E42-A65D-0B4BAB93110B}"/>
              </a:ext>
            </a:extLst>
          </p:cNvPr>
          <p:cNvSpPr/>
          <p:nvPr/>
        </p:nvSpPr>
        <p:spPr>
          <a:xfrm>
            <a:off x="958651" y="5466504"/>
            <a:ext cx="7226698" cy="1261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88EF5C8-039E-D84B-80F3-FCECD91F2A1A}"/>
              </a:ext>
            </a:extLst>
          </p:cNvPr>
          <p:cNvSpPr txBox="1"/>
          <p:nvPr/>
        </p:nvSpPr>
        <p:spPr>
          <a:xfrm>
            <a:off x="3325505" y="5447250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>
                <a:latin typeface="ヒラギノ角ゴ ProN W3"/>
                <a:ea typeface="ヒラギノ角ゴ ProN W3"/>
                <a:cs typeface="ヒラギノ角ゴ ProN W3"/>
              </a:rPr>
              <a:t>本制作の目的</a:t>
            </a:r>
            <a:endParaRPr kumimoji="1" lang="ja-JP" altLang="en-US" sz="3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323D6C-19FB-1544-9A3B-263537D51E1B}"/>
              </a:ext>
            </a:extLst>
          </p:cNvPr>
          <p:cNvSpPr txBox="1"/>
          <p:nvPr/>
        </p:nvSpPr>
        <p:spPr>
          <a:xfrm>
            <a:off x="958651" y="6001249"/>
            <a:ext cx="7080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e-learning</a:t>
            </a:r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教材を用いてアニメーション業界の新人制作進行</a:t>
            </a:r>
            <a:endParaRPr kumimoji="1" lang="en-US" altLang="ja-JP" sz="20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を教育するシステムの開発</a:t>
            </a:r>
            <a:endParaRPr kumimoji="1" lang="en-US" altLang="ja-JP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4012128D-AF1C-FC43-B9BB-B86E3D316761}"/>
              </a:ext>
            </a:extLst>
          </p:cNvPr>
          <p:cNvSpPr/>
          <p:nvPr/>
        </p:nvSpPr>
        <p:spPr>
          <a:xfrm rot="10800000">
            <a:off x="4002932" y="3107489"/>
            <a:ext cx="1138136" cy="301558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2" name="三角形 21">
            <a:extLst>
              <a:ext uri="{FF2B5EF4-FFF2-40B4-BE49-F238E27FC236}">
                <a16:creationId xmlns:a16="http://schemas.microsoft.com/office/drawing/2014/main" id="{5E003956-AD34-5847-960A-FC42B9B8F463}"/>
              </a:ext>
            </a:extLst>
          </p:cNvPr>
          <p:cNvSpPr/>
          <p:nvPr/>
        </p:nvSpPr>
        <p:spPr>
          <a:xfrm rot="10800000">
            <a:off x="4002933" y="5020049"/>
            <a:ext cx="1138136" cy="301558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63756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6E3C294-FE64-C745-BC95-339492361087}"/>
              </a:ext>
            </a:extLst>
          </p:cNvPr>
          <p:cNvCxnSpPr/>
          <p:nvPr/>
        </p:nvCxnSpPr>
        <p:spPr>
          <a:xfrm>
            <a:off x="-252919" y="992221"/>
            <a:ext cx="9912485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21DFE8A-DA9E-984C-BE58-19B9B47603AF}"/>
              </a:ext>
            </a:extLst>
          </p:cNvPr>
          <p:cNvSpPr txBox="1"/>
          <p:nvPr/>
        </p:nvSpPr>
        <p:spPr>
          <a:xfrm>
            <a:off x="350195" y="204282"/>
            <a:ext cx="3978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dirty="0">
                <a:latin typeface="ヒラギノ角ゴ ProN W3"/>
                <a:ea typeface="ヒラギノ角ゴ ProN W3"/>
                <a:cs typeface="ヒラギノ角ゴ ProN W3"/>
              </a:rPr>
              <a:t>2.</a:t>
            </a:r>
            <a:r>
              <a:rPr kumimoji="1" lang="ja-JP" altLang="en-US" sz="3000">
                <a:latin typeface="ヒラギノ角ゴ ProN W3"/>
                <a:ea typeface="ヒラギノ角ゴ ProN W3"/>
                <a:cs typeface="ヒラギノ角ゴ ProN W3"/>
              </a:rPr>
              <a:t>実装システムの構想</a:t>
            </a:r>
            <a:endParaRPr kumimoji="1" lang="ja-JP" altLang="en-US" sz="3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B01CA90-C370-4F48-B257-97019A430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1126"/>
            <a:ext cx="9144000" cy="475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3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6E3C294-FE64-C745-BC95-339492361087}"/>
              </a:ext>
            </a:extLst>
          </p:cNvPr>
          <p:cNvCxnSpPr/>
          <p:nvPr/>
        </p:nvCxnSpPr>
        <p:spPr>
          <a:xfrm>
            <a:off x="-252919" y="992221"/>
            <a:ext cx="9912485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21DFE8A-DA9E-984C-BE58-19B9B47603AF}"/>
              </a:ext>
            </a:extLst>
          </p:cNvPr>
          <p:cNvSpPr txBox="1"/>
          <p:nvPr/>
        </p:nvSpPr>
        <p:spPr>
          <a:xfrm>
            <a:off x="350195" y="204282"/>
            <a:ext cx="2529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000" dirty="0">
                <a:latin typeface="ヒラギノ角ゴ ProN W3"/>
                <a:ea typeface="ヒラギノ角ゴ ProN W3"/>
                <a:cs typeface="ヒラギノ角ゴ ProN W3"/>
              </a:rPr>
              <a:t>3</a:t>
            </a:r>
            <a:r>
              <a:rPr kumimoji="1" lang="en-US" altLang="ja-JP" sz="3000" dirty="0">
                <a:latin typeface="ヒラギノ角ゴ ProN W3"/>
                <a:ea typeface="ヒラギノ角ゴ ProN W3"/>
                <a:cs typeface="ヒラギノ角ゴ ProN W3"/>
              </a:rPr>
              <a:t>.</a:t>
            </a:r>
            <a:r>
              <a:rPr lang="ja-JP" altLang="en-US" sz="3000">
                <a:latin typeface="ヒラギノ角ゴ ProN W3"/>
                <a:ea typeface="ヒラギノ角ゴ ProN W3"/>
                <a:cs typeface="ヒラギノ角ゴ ProN W3"/>
              </a:rPr>
              <a:t>今後の予定</a:t>
            </a:r>
            <a:endParaRPr kumimoji="1" lang="ja-JP" altLang="en-US" sz="3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194311-1595-C148-B501-294DFC11ABAF}"/>
              </a:ext>
            </a:extLst>
          </p:cNvPr>
          <p:cNvSpPr txBox="1"/>
          <p:nvPr/>
        </p:nvSpPr>
        <p:spPr>
          <a:xfrm>
            <a:off x="1235413" y="2023353"/>
            <a:ext cx="415851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ja-JP" altLang="en-US" sz="4000">
                <a:latin typeface="ヒラギノ角ゴ ProN W3"/>
                <a:ea typeface="ヒラギノ角ゴ ProN W3"/>
                <a:cs typeface="ヒラギノ角ゴ ProN W3"/>
              </a:rPr>
              <a:t>システムの制作</a:t>
            </a:r>
            <a:endParaRPr lang="en-US" altLang="ja-JP" sz="4000" dirty="0">
              <a:latin typeface="ヒラギノ角ゴ ProN W3"/>
              <a:ea typeface="ヒラギノ角ゴ ProN W3"/>
              <a:cs typeface="ヒラギノ角ゴ ProN W3"/>
            </a:endParaRPr>
          </a:p>
          <a:p>
            <a:endParaRPr kumimoji="1" lang="en-US" altLang="ja-JP" sz="4000" dirty="0">
              <a:latin typeface="ヒラギノ角ゴ ProN W3"/>
              <a:ea typeface="ヒラギノ角ゴ ProN W3"/>
              <a:cs typeface="ヒラギノ角ゴ ProN W3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ja-JP" altLang="en-US" sz="4000">
                <a:latin typeface="ヒラギノ角ゴ ProN W3"/>
                <a:ea typeface="ヒラギノ角ゴ ProN W3"/>
                <a:cs typeface="ヒラギノ角ゴ ProN W3"/>
              </a:rPr>
              <a:t>説明事項の確定</a:t>
            </a:r>
            <a:endParaRPr lang="en-US" altLang="ja-JP" sz="4000" dirty="0">
              <a:latin typeface="ヒラギノ角ゴ ProN W3"/>
              <a:ea typeface="ヒラギノ角ゴ ProN W3"/>
              <a:cs typeface="ヒラギノ角ゴ ProN W3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ja-JP" sz="4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23714914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ホワイト</Template>
  <TotalTime>603</TotalTime>
  <Words>156</Words>
  <Application>Microsoft Macintosh PowerPoint</Application>
  <PresentationFormat>画面に合わせる (4:3)</PresentationFormat>
  <Paragraphs>29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ヒラギノ角ゴ ProN W3</vt:lpstr>
      <vt:lpstr>游ゴシック</vt:lpstr>
      <vt:lpstr>Arial</vt:lpstr>
      <vt:lpstr>Calibri</vt:lpstr>
      <vt:lpstr>Wingdings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岡本　悠佑</dc:creator>
  <cp:lastModifiedBy>岡本　悠佑</cp:lastModifiedBy>
  <cp:revision>17</cp:revision>
  <cp:lastPrinted>2014-10-13T07:32:32Z</cp:lastPrinted>
  <dcterms:created xsi:type="dcterms:W3CDTF">2018-08-07T11:46:57Z</dcterms:created>
  <dcterms:modified xsi:type="dcterms:W3CDTF">2018-08-31T02:09:41Z</dcterms:modified>
</cp:coreProperties>
</file>