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9" r:id="rId3"/>
    <p:sldId id="257" r:id="rId4"/>
    <p:sldId id="265" r:id="rId5"/>
    <p:sldId id="256" r:id="rId6"/>
    <p:sldId id="266" r:id="rId7"/>
    <p:sldId id="267" r:id="rId8"/>
    <p:sldId id="268" r:id="rId9"/>
    <p:sldId id="269" r:id="rId10"/>
    <p:sldId id="270" r:id="rId11"/>
  </p:sldIdLst>
  <p:sldSz cx="9144000" cy="5143500" type="screen16x9"/>
  <p:notesSz cx="6858000" cy="9144000"/>
  <p:embeddedFontLst>
    <p:embeddedFont>
      <p:font typeface="Dosis" pitchFamily="2" charset="0"/>
      <p:regular r:id="rId13"/>
      <p:bold r:id="rId14"/>
    </p:embeddedFont>
    <p:embeddedFont>
      <p:font typeface="Nunito"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93"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09c81fab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09c81fab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84eb88aa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84eb88aa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8349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30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1111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3562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oknardotulung@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hyperlink" Target="https://github.com/oknardo" TargetMode="External"/><Relationship Id="rId4" Type="http://schemas.openxmlformats.org/officeDocument/2006/relationships/hyperlink" Target="http://www.linkedin.com/in/oknardo-tulu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Zt3Ox-MxyzhBvVnScPzfy5wHAkIqrfRX/view?usp=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Zt3Ox-MxyzhBvVnScPzfy5wHAkIqrfRX/view?usp=sharin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Zt3Ox-MxyzhBvVnScPzfy5wHAkIqrfRX/view?usp=sharing"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Zt3Ox-MxyzhBvVnScPzfy5wHAkIqrfRX/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Zt3Ox-MxyzhBvVnScPzfy5wHAkIqrfRX/view?usp=sharin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Zt3Ox-MxyzhBvVnScPzfy5wHAkIqrfRX/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Zt3Ox-MxyzhBvVnScPzfy5wHAkIqrfRX/view?usp=shari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080" b="1" dirty="0">
                <a:solidFill>
                  <a:schemeClr val="lt1"/>
                </a:solidFill>
              </a:rPr>
              <a:t>Investigate Business Hotel using Data Visualization</a:t>
            </a:r>
            <a:endParaRPr sz="3080" b="1" dirty="0">
              <a:solidFill>
                <a:schemeClr val="lt1"/>
              </a:solidFill>
            </a:endParaRPr>
          </a:p>
        </p:txBody>
      </p:sp>
      <p:sp>
        <p:nvSpPr>
          <p:cNvPr id="100" name="Google Shape;100;p25"/>
          <p:cNvSpPr txBox="1"/>
          <p:nvPr/>
        </p:nvSpPr>
        <p:spPr>
          <a:xfrm>
            <a:off x="5959950" y="908900"/>
            <a:ext cx="2977988" cy="9953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i="0" u="none" strike="noStrike" cap="none" dirty="0">
                <a:solidFill>
                  <a:srgbClr val="000000"/>
                </a:solidFill>
                <a:latin typeface="Dosis"/>
                <a:ea typeface="Dosis"/>
                <a:cs typeface="Dosis"/>
                <a:sym typeface="Dosis"/>
              </a:rPr>
              <a:t>Oknardo Budi Setiawan Tulung</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dirty="0">
                <a:latin typeface="Dosis"/>
                <a:ea typeface="Dosis"/>
                <a:cs typeface="Dosis"/>
                <a:sym typeface="Dosis"/>
              </a:rPr>
              <a:t>E</a:t>
            </a:r>
            <a:r>
              <a:rPr lang="en" sz="1200" dirty="0">
                <a:latin typeface="Dosis"/>
                <a:ea typeface="Dosis"/>
                <a:cs typeface="Dosis"/>
                <a:sym typeface="Dosis"/>
              </a:rPr>
              <a:t>nail: </a:t>
            </a:r>
            <a:r>
              <a:rPr lang="en" sz="1200" dirty="0">
                <a:latin typeface="Dosis"/>
                <a:ea typeface="Dosis"/>
                <a:cs typeface="Dosis"/>
                <a:sym typeface="Dosis"/>
                <a:hlinkClick r:id="rId3"/>
              </a:rPr>
              <a:t>oknardotulung@gmail.com</a:t>
            </a:r>
            <a:endParaRPr lang="en" sz="1200"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dirty="0">
                <a:latin typeface="Dosis"/>
                <a:ea typeface="Dosis"/>
                <a:cs typeface="Dosis"/>
                <a:sym typeface="Dosis"/>
              </a:rPr>
              <a:t>LinkedIn: </a:t>
            </a:r>
            <a:r>
              <a:rPr lang="en-US" sz="1200" b="0" i="0" dirty="0">
                <a:effectLst/>
                <a:highlight>
                  <a:srgbClr val="FFFFFF"/>
                </a:highlight>
                <a:latin typeface="Dosis" pitchFamily="2" charset="0"/>
                <a:hlinkClick r:id="rId4"/>
              </a:rPr>
              <a:t>www.linkedin.com/in/oknardo-tulung</a:t>
            </a:r>
            <a:endParaRPr lang="en-US" sz="1200" b="0" i="0" dirty="0">
              <a:effectLst/>
              <a:highlight>
                <a:srgbClr val="FFFFFF"/>
              </a:highlight>
              <a:latin typeface="Dosis" pitchFamily="2" charset="0"/>
            </a:endParaRPr>
          </a:p>
          <a:p>
            <a:pPr marL="0" marR="0" lvl="0" indent="0" algn="l" rtl="0">
              <a:lnSpc>
                <a:spcPct val="100000"/>
              </a:lnSpc>
              <a:spcBef>
                <a:spcPts val="0"/>
              </a:spcBef>
              <a:spcAft>
                <a:spcPts val="0"/>
              </a:spcAft>
              <a:buClr>
                <a:srgbClr val="000000"/>
              </a:buClr>
              <a:buSzPts val="1100"/>
              <a:buFont typeface="Arial"/>
              <a:buNone/>
            </a:pPr>
            <a:r>
              <a:rPr lang="en-US" sz="1050" dirty="0">
                <a:latin typeface="Dosis" pitchFamily="2" charset="0"/>
                <a:ea typeface="Dosis"/>
                <a:cs typeface="Dosis"/>
                <a:sym typeface="Dosis"/>
              </a:rPr>
              <a:t>GitHub: </a:t>
            </a:r>
            <a:r>
              <a:rPr lang="en-US" sz="1050" dirty="0">
                <a:latin typeface="Dosis" pitchFamily="2" charset="0"/>
                <a:ea typeface="Dosis"/>
                <a:cs typeface="Dosis"/>
                <a:sym typeface="Dosis"/>
                <a:hlinkClick r:id="rId5"/>
              </a:rPr>
              <a:t>https://github.com/oknardo</a:t>
            </a:r>
            <a:endParaRPr lang="en-US" sz="1050" dirty="0">
              <a:latin typeface="Dosis" pitchFamily="2" charset="0"/>
              <a:ea typeface="Dosis"/>
              <a:cs typeface="Dosis"/>
              <a:sym typeface="Dosis"/>
            </a:endParaRPr>
          </a:p>
        </p:txBody>
      </p:sp>
      <p:pic>
        <p:nvPicPr>
          <p:cNvPr id="101" name="Google Shape;101;p25"/>
          <p:cNvPicPr preferRelativeResize="0"/>
          <p:nvPr/>
        </p:nvPicPr>
        <p:blipFill>
          <a:blip r:embed="rId6"/>
          <a:srcRect t="10766" b="10766"/>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102" name="Google Shape;102;p25"/>
          <p:cNvSpPr txBox="1">
            <a:spLocks noGrp="1"/>
          </p:cNvSpPr>
          <p:nvPr>
            <p:ph type="subTitle" idx="1"/>
          </p:nvPr>
        </p:nvSpPr>
        <p:spPr>
          <a:xfrm>
            <a:off x="4665150" y="2262600"/>
            <a:ext cx="4167000" cy="2270763"/>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 sz="1400" dirty="0">
                <a:solidFill>
                  <a:schemeClr val="dk1"/>
                </a:solidFill>
                <a:latin typeface="Nunito" pitchFamily="2" charset="0"/>
                <a:ea typeface="Nunito"/>
                <a:cs typeface="Nunito"/>
                <a:sym typeface="Nunito"/>
              </a:rPr>
              <a:t>“</a:t>
            </a:r>
            <a:r>
              <a:rPr lang="en-US" sz="1600" b="0" i="0" dirty="0">
                <a:effectLst/>
                <a:highlight>
                  <a:srgbClr val="FFFFFF"/>
                </a:highlight>
                <a:latin typeface="Nunito" pitchFamily="2" charset="0"/>
              </a:rPr>
              <a:t>Bachelor of Science graduate in Mathematics with a passion for Data Analytics and Geographic Information Systems (GIS). Equipped with comprehensive knowledge and skills acquired through training and projects. Proven ability to navigate complex datasets, ensuring accuracy and deriving actionable insights.</a:t>
            </a:r>
            <a:r>
              <a:rPr lang="en-US" sz="1100" dirty="0">
                <a:latin typeface="Nunito" pitchFamily="2" charset="0"/>
              </a:rPr>
              <a:t>.</a:t>
            </a:r>
            <a:r>
              <a:rPr lang="en" sz="1400" dirty="0">
                <a:solidFill>
                  <a:schemeClr val="dk1"/>
                </a:solidFill>
                <a:latin typeface="Nunito" pitchFamily="2" charset="0"/>
                <a:ea typeface="Nunito"/>
                <a:cs typeface="Nunito"/>
                <a:sym typeface="Nunito"/>
              </a:rPr>
              <a:t>”</a:t>
            </a:r>
            <a:endParaRPr sz="1400" dirty="0">
              <a:latin typeface="Nunito"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108" name="Google Shape;108;p26"/>
          <p:cNvSpPr txBox="1">
            <a:spLocks noGrp="1"/>
          </p:cNvSpPr>
          <p:nvPr>
            <p:ph type="body" idx="1"/>
          </p:nvPr>
        </p:nvSpPr>
        <p:spPr>
          <a:xfrm>
            <a:off x="311700" y="1506875"/>
            <a:ext cx="8520600" cy="306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dirty="0">
                <a:solidFill>
                  <a:schemeClr val="dk1"/>
                </a:solidFill>
                <a:latin typeface="Dosis"/>
                <a:ea typeface="Dosis"/>
                <a:cs typeface="Dosis"/>
                <a:sym typeface="Dosis"/>
              </a:rPr>
              <a:t>“Sangat penting bagi suatu perusahaan untuk selalu menganalisa performa bisnisnya. Pada kesempatan kali ini, kita akan lebih mendalami bisnis dalam bidang perhotelan. Fokus yang kita tuju adalah untuk mengetahui bagaimana perilaku pelanggan kita dalam melakukan pemesanan hotel, dan hubungannya terhadap tingkat pembatalan pemesanan hotel. Hasil dari insight yang kita temukan akan kita sajikan dalam bentuk data visualisasi agar lebih mudah dipahami dan bersifat lebih persuasif. ”</a:t>
            </a:r>
            <a:endParaRPr dirty="0">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0" y="-12175"/>
            <a:ext cx="786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Data Preprocessing</a:t>
            </a:r>
            <a:endParaRPr b="1"/>
          </a:p>
        </p:txBody>
      </p:sp>
      <p:sp>
        <p:nvSpPr>
          <p:cNvPr id="115" name="Google Shape;115;p27"/>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jupyter notebook </a:t>
            </a:r>
            <a:r>
              <a:rPr lang="en" sz="1100" dirty="0">
                <a:hlinkClick r:id="rId3"/>
              </a:rPr>
              <a:t>disini</a:t>
            </a:r>
            <a:endParaRPr sz="1100" dirty="0">
              <a:solidFill>
                <a:srgbClr val="000000"/>
              </a:solidFill>
            </a:endParaRPr>
          </a:p>
        </p:txBody>
      </p:sp>
      <p:sp>
        <p:nvSpPr>
          <p:cNvPr id="4" name="TextBox 3">
            <a:extLst>
              <a:ext uri="{FF2B5EF4-FFF2-40B4-BE49-F238E27FC236}">
                <a16:creationId xmlns:a16="http://schemas.microsoft.com/office/drawing/2014/main" id="{CAD85F9B-DD65-4E90-2868-0EA35626613A}"/>
              </a:ext>
            </a:extLst>
          </p:cNvPr>
          <p:cNvSpPr txBox="1"/>
          <p:nvPr/>
        </p:nvSpPr>
        <p:spPr>
          <a:xfrm>
            <a:off x="227526" y="757767"/>
            <a:ext cx="1601273" cy="307777"/>
          </a:xfrm>
          <a:prstGeom prst="rect">
            <a:avLst/>
          </a:prstGeom>
          <a:solidFill>
            <a:schemeClr val="accent5"/>
          </a:solidFill>
        </p:spPr>
        <p:txBody>
          <a:bodyPr wrap="square" rtlCol="0">
            <a:spAutoFit/>
          </a:bodyPr>
          <a:lstStyle/>
          <a:p>
            <a:r>
              <a:rPr lang="en-US" dirty="0">
                <a:solidFill>
                  <a:schemeClr val="bg1"/>
                </a:solidFill>
              </a:rPr>
              <a:t>Importing Dataset</a:t>
            </a:r>
          </a:p>
        </p:txBody>
      </p:sp>
      <p:sp>
        <p:nvSpPr>
          <p:cNvPr id="7" name="TextBox 6">
            <a:extLst>
              <a:ext uri="{FF2B5EF4-FFF2-40B4-BE49-F238E27FC236}">
                <a16:creationId xmlns:a16="http://schemas.microsoft.com/office/drawing/2014/main" id="{3ED13CD3-BC0F-316F-F99B-6CD9018D9C7E}"/>
              </a:ext>
            </a:extLst>
          </p:cNvPr>
          <p:cNvSpPr txBox="1"/>
          <p:nvPr/>
        </p:nvSpPr>
        <p:spPr>
          <a:xfrm>
            <a:off x="2795788" y="755680"/>
            <a:ext cx="2071352" cy="307777"/>
          </a:xfrm>
          <a:prstGeom prst="rect">
            <a:avLst/>
          </a:prstGeom>
          <a:solidFill>
            <a:schemeClr val="accent5"/>
          </a:solidFill>
        </p:spPr>
        <p:txBody>
          <a:bodyPr wrap="square" rtlCol="0">
            <a:spAutoFit/>
          </a:bodyPr>
          <a:lstStyle/>
          <a:p>
            <a:r>
              <a:rPr lang="en-US" dirty="0">
                <a:solidFill>
                  <a:schemeClr val="bg1"/>
                </a:solidFill>
              </a:rPr>
              <a:t>Handle Missing Value</a:t>
            </a:r>
          </a:p>
        </p:txBody>
      </p:sp>
      <p:sp>
        <p:nvSpPr>
          <p:cNvPr id="8" name="TextBox 7">
            <a:extLst>
              <a:ext uri="{FF2B5EF4-FFF2-40B4-BE49-F238E27FC236}">
                <a16:creationId xmlns:a16="http://schemas.microsoft.com/office/drawing/2014/main" id="{662696FE-CFD2-F735-133F-FB54234BF855}"/>
              </a:ext>
            </a:extLst>
          </p:cNvPr>
          <p:cNvSpPr txBox="1"/>
          <p:nvPr/>
        </p:nvSpPr>
        <p:spPr>
          <a:xfrm>
            <a:off x="5936088" y="755679"/>
            <a:ext cx="2328930" cy="307777"/>
          </a:xfrm>
          <a:prstGeom prst="rect">
            <a:avLst/>
          </a:prstGeom>
          <a:solidFill>
            <a:schemeClr val="accent5"/>
          </a:solidFill>
        </p:spPr>
        <p:txBody>
          <a:bodyPr wrap="square" rtlCol="0">
            <a:spAutoFit/>
          </a:bodyPr>
          <a:lstStyle/>
          <a:p>
            <a:r>
              <a:rPr lang="en-US" dirty="0">
                <a:solidFill>
                  <a:schemeClr val="bg1"/>
                </a:solidFill>
              </a:rPr>
              <a:t>Handling Duplicated Data</a:t>
            </a:r>
          </a:p>
        </p:txBody>
      </p:sp>
      <p:sp>
        <p:nvSpPr>
          <p:cNvPr id="11" name="TextBox 10">
            <a:extLst>
              <a:ext uri="{FF2B5EF4-FFF2-40B4-BE49-F238E27FC236}">
                <a16:creationId xmlns:a16="http://schemas.microsoft.com/office/drawing/2014/main" id="{0568CCA8-AD87-0A09-0A8C-B53E12AE9F13}"/>
              </a:ext>
            </a:extLst>
          </p:cNvPr>
          <p:cNvSpPr txBox="1"/>
          <p:nvPr/>
        </p:nvSpPr>
        <p:spPr>
          <a:xfrm>
            <a:off x="2795788" y="1143244"/>
            <a:ext cx="2373356" cy="1015663"/>
          </a:xfrm>
          <a:prstGeom prst="rect">
            <a:avLst/>
          </a:prstGeom>
          <a:noFill/>
        </p:spPr>
        <p:txBody>
          <a:bodyPr wrap="square">
            <a:spAutoFit/>
          </a:bodyPr>
          <a:lstStyle/>
          <a:p>
            <a:pPr marL="171450" indent="-171450">
              <a:buFont typeface="Arial" panose="020B0604020202020204" pitchFamily="34" charset="0"/>
              <a:buChar char="•"/>
            </a:pPr>
            <a:r>
              <a:rPr kumimoji="0" lang="en-US" altLang="en-US" sz="1000" i="0" u="none" strike="noStrike" cap="none" normalizeH="0" baseline="0" dirty="0" err="1">
                <a:ln>
                  <a:noFill/>
                </a:ln>
                <a:solidFill>
                  <a:schemeClr val="tx1"/>
                </a:solidFill>
                <a:effectLst/>
                <a:latin typeface="Dosis" pitchFamily="2" charset="0"/>
              </a:rPr>
              <a:t>Menghapus</a:t>
            </a:r>
            <a:r>
              <a:rPr kumimoji="0" lang="en-US" altLang="en-US" sz="1000" i="0" u="none" strike="noStrike" cap="none" normalizeH="0" baseline="0" dirty="0">
                <a:ln>
                  <a:noFill/>
                </a:ln>
                <a:solidFill>
                  <a:schemeClr val="tx1"/>
                </a:solidFill>
                <a:effectLst/>
                <a:latin typeface="Dosis" pitchFamily="2" charset="0"/>
              </a:rPr>
              <a:t> baris </a:t>
            </a:r>
            <a:r>
              <a:rPr kumimoji="0" lang="en-US" altLang="en-US" sz="1000" i="0" u="none" strike="noStrike" cap="none" normalizeH="0" baseline="0" dirty="0" err="1">
                <a:ln>
                  <a:noFill/>
                </a:ln>
                <a:solidFill>
                  <a:schemeClr val="tx1"/>
                </a:solidFill>
                <a:effectLst/>
                <a:latin typeface="Dosis" pitchFamily="2" charset="0"/>
              </a:rPr>
              <a:t>dengan</a:t>
            </a:r>
            <a:r>
              <a:rPr kumimoji="0" lang="en-US" altLang="en-US" sz="1000" i="0" u="none" strike="noStrike" cap="none" normalizeH="0" baseline="0" dirty="0">
                <a:ln>
                  <a:noFill/>
                </a:ln>
                <a:solidFill>
                  <a:schemeClr val="tx1"/>
                </a:solidFill>
                <a:effectLst/>
                <a:latin typeface="Dosis" pitchFamily="2" charset="0"/>
              </a:rPr>
              <a:t> </a:t>
            </a:r>
            <a:r>
              <a:rPr kumimoji="0" lang="en-US" altLang="en-US" sz="1000" i="0" u="none" strike="noStrike" cap="none" normalizeH="0" baseline="0" dirty="0" err="1">
                <a:ln>
                  <a:noFill/>
                </a:ln>
                <a:solidFill>
                  <a:schemeClr val="tx1"/>
                </a:solidFill>
                <a:effectLst/>
                <a:latin typeface="Dosis" pitchFamily="2" charset="0"/>
              </a:rPr>
              <a:t>nilai</a:t>
            </a:r>
            <a:r>
              <a:rPr kumimoji="0" lang="en-US" altLang="en-US" sz="1000" i="0" u="none" strike="noStrike" cap="none" normalizeH="0" baseline="0" dirty="0">
                <a:ln>
                  <a:noFill/>
                </a:ln>
                <a:solidFill>
                  <a:schemeClr val="tx1"/>
                </a:solidFill>
                <a:effectLst/>
                <a:latin typeface="Dosis" pitchFamily="2" charset="0"/>
              </a:rPr>
              <a:t> null di </a:t>
            </a:r>
            <a:r>
              <a:rPr kumimoji="0" lang="en-US" altLang="en-US" sz="1000" i="0" u="none" strike="noStrike" cap="none" normalizeH="0" baseline="0" dirty="0" err="1">
                <a:ln>
                  <a:noFill/>
                </a:ln>
                <a:solidFill>
                  <a:schemeClr val="tx1"/>
                </a:solidFill>
                <a:effectLst/>
                <a:latin typeface="Dosis" pitchFamily="2" charset="0"/>
              </a:rPr>
              <a:t>kolom</a:t>
            </a:r>
            <a:r>
              <a:rPr kumimoji="0" lang="en-US" altLang="en-US" sz="1000" i="0" u="none" strike="noStrike" cap="none" normalizeH="0" baseline="0" dirty="0">
                <a:ln>
                  <a:noFill/>
                </a:ln>
                <a:solidFill>
                  <a:schemeClr val="tx1"/>
                </a:solidFill>
                <a:effectLst/>
                <a:latin typeface="Dosis" pitchFamily="2" charset="0"/>
              </a:rPr>
              <a:t> children</a:t>
            </a:r>
          </a:p>
          <a:p>
            <a:pPr marL="171450" indent="-171450">
              <a:buFont typeface="Arial" panose="020B0604020202020204" pitchFamily="34" charset="0"/>
              <a:buChar char="•"/>
            </a:pPr>
            <a:r>
              <a:rPr kumimoji="0" lang="en-US" altLang="en-US" sz="1000" i="0" u="none" strike="noStrike" cap="none" normalizeH="0" baseline="0" dirty="0" err="1">
                <a:ln>
                  <a:noFill/>
                </a:ln>
                <a:solidFill>
                  <a:schemeClr val="tx1"/>
                </a:solidFill>
                <a:effectLst/>
                <a:latin typeface="Dosis" pitchFamily="2" charset="0"/>
              </a:rPr>
              <a:t>Mengisi</a:t>
            </a:r>
            <a:r>
              <a:rPr kumimoji="0" lang="en-US" altLang="en-US" sz="1000" i="0" u="none" strike="noStrike" cap="none" normalizeH="0" baseline="0" dirty="0">
                <a:ln>
                  <a:noFill/>
                </a:ln>
                <a:solidFill>
                  <a:schemeClr val="tx1"/>
                </a:solidFill>
                <a:effectLst/>
                <a:latin typeface="Dosis" pitchFamily="2" charset="0"/>
              </a:rPr>
              <a:t> </a:t>
            </a:r>
            <a:r>
              <a:rPr kumimoji="0" lang="en-US" altLang="en-US" sz="1000" i="0" u="none" strike="noStrike" cap="none" normalizeH="0" baseline="0" dirty="0" err="1">
                <a:ln>
                  <a:noFill/>
                </a:ln>
                <a:solidFill>
                  <a:schemeClr val="tx1"/>
                </a:solidFill>
                <a:effectLst/>
                <a:latin typeface="Dosis" pitchFamily="2" charset="0"/>
              </a:rPr>
              <a:t>nilai</a:t>
            </a:r>
            <a:r>
              <a:rPr kumimoji="0" lang="en-US" altLang="en-US" sz="1000" i="0" u="none" strike="noStrike" cap="none" normalizeH="0" baseline="0" dirty="0">
                <a:ln>
                  <a:noFill/>
                </a:ln>
                <a:solidFill>
                  <a:schemeClr val="tx1"/>
                </a:solidFill>
                <a:effectLst/>
                <a:latin typeface="Dosis" pitchFamily="2" charset="0"/>
              </a:rPr>
              <a:t> pada feature city </a:t>
            </a:r>
            <a:r>
              <a:rPr kumimoji="0" lang="en-US" altLang="en-US" sz="1000" i="0" u="none" strike="noStrike" cap="none" normalizeH="0" baseline="0" dirty="0" err="1">
                <a:ln>
                  <a:noFill/>
                </a:ln>
                <a:solidFill>
                  <a:schemeClr val="tx1"/>
                </a:solidFill>
                <a:effectLst/>
                <a:latin typeface="Dosis" pitchFamily="2" charset="0"/>
              </a:rPr>
              <a:t>dengan</a:t>
            </a:r>
            <a:r>
              <a:rPr kumimoji="0" lang="en-US" altLang="en-US" sz="1000" i="0" u="none" strike="noStrike" cap="none" normalizeH="0" baseline="0" dirty="0">
                <a:ln>
                  <a:noFill/>
                </a:ln>
                <a:solidFill>
                  <a:schemeClr val="tx1"/>
                </a:solidFill>
                <a:effectLst/>
                <a:latin typeface="Dosis" pitchFamily="2" charset="0"/>
              </a:rPr>
              <a:t> "Undefined":</a:t>
            </a:r>
          </a:p>
          <a:p>
            <a:pPr marL="171450" indent="-171450">
              <a:buFont typeface="Arial" panose="020B0604020202020204" pitchFamily="34" charset="0"/>
              <a:buChar char="•"/>
            </a:pPr>
            <a:r>
              <a:rPr kumimoji="0" lang="en-US" altLang="en-US" sz="1000" i="0" u="none" strike="noStrike" cap="none" normalizeH="0" baseline="0" dirty="0" err="1">
                <a:ln>
                  <a:noFill/>
                </a:ln>
                <a:solidFill>
                  <a:schemeClr val="tx1"/>
                </a:solidFill>
                <a:effectLst/>
                <a:latin typeface="Dosis" pitchFamily="2" charset="0"/>
              </a:rPr>
              <a:t>Mengisi</a:t>
            </a:r>
            <a:r>
              <a:rPr kumimoji="0" lang="en-US" altLang="en-US" sz="1000" i="0" u="none" strike="noStrike" cap="none" normalizeH="0" baseline="0" dirty="0">
                <a:ln>
                  <a:noFill/>
                </a:ln>
                <a:solidFill>
                  <a:schemeClr val="tx1"/>
                </a:solidFill>
                <a:effectLst/>
                <a:latin typeface="Dosis" pitchFamily="2" charset="0"/>
              </a:rPr>
              <a:t> </a:t>
            </a:r>
            <a:r>
              <a:rPr kumimoji="0" lang="en-US" altLang="en-US" sz="1000" i="0" u="none" strike="noStrike" cap="none" normalizeH="0" baseline="0" dirty="0" err="1">
                <a:ln>
                  <a:noFill/>
                </a:ln>
                <a:solidFill>
                  <a:schemeClr val="tx1"/>
                </a:solidFill>
                <a:effectLst/>
                <a:latin typeface="Dosis" pitchFamily="2" charset="0"/>
              </a:rPr>
              <a:t>nilai</a:t>
            </a:r>
            <a:r>
              <a:rPr kumimoji="0" lang="en-US" altLang="en-US" sz="1000" i="0" u="none" strike="noStrike" cap="none" normalizeH="0" baseline="0" dirty="0">
                <a:ln>
                  <a:noFill/>
                </a:ln>
                <a:solidFill>
                  <a:schemeClr val="tx1"/>
                </a:solidFill>
                <a:effectLst/>
                <a:latin typeface="Dosis" pitchFamily="2" charset="0"/>
              </a:rPr>
              <a:t> pada feature agent  dan company </a:t>
            </a:r>
            <a:r>
              <a:rPr kumimoji="0" lang="en-US" altLang="en-US" sz="1000" i="0" u="none" strike="noStrike" cap="none" normalizeH="0" baseline="0" dirty="0" err="1">
                <a:ln>
                  <a:noFill/>
                </a:ln>
                <a:solidFill>
                  <a:schemeClr val="tx1"/>
                </a:solidFill>
                <a:effectLst/>
                <a:latin typeface="Dosis" pitchFamily="2" charset="0"/>
              </a:rPr>
              <a:t>dengan</a:t>
            </a:r>
            <a:r>
              <a:rPr kumimoji="0" lang="en-US" altLang="en-US" sz="1000" i="0" u="none" strike="noStrike" cap="none" normalizeH="0" baseline="0" dirty="0">
                <a:ln>
                  <a:noFill/>
                </a:ln>
                <a:solidFill>
                  <a:schemeClr val="tx1"/>
                </a:solidFill>
                <a:effectLst/>
                <a:latin typeface="Dosis" pitchFamily="2" charset="0"/>
              </a:rPr>
              <a:t> 0:</a:t>
            </a:r>
          </a:p>
        </p:txBody>
      </p:sp>
      <p:sp>
        <p:nvSpPr>
          <p:cNvPr id="13" name="TextBox 12">
            <a:extLst>
              <a:ext uri="{FF2B5EF4-FFF2-40B4-BE49-F238E27FC236}">
                <a16:creationId xmlns:a16="http://schemas.microsoft.com/office/drawing/2014/main" id="{1DF9A341-4642-49AF-7721-BF3B01756741}"/>
              </a:ext>
            </a:extLst>
          </p:cNvPr>
          <p:cNvSpPr txBox="1"/>
          <p:nvPr/>
        </p:nvSpPr>
        <p:spPr>
          <a:xfrm>
            <a:off x="5936087" y="1143244"/>
            <a:ext cx="2482400" cy="553998"/>
          </a:xfrm>
          <a:prstGeom prst="rect">
            <a:avLst/>
          </a:prstGeom>
          <a:noFill/>
        </p:spPr>
        <p:txBody>
          <a:bodyPr wrap="square">
            <a:spAutoFit/>
          </a:bodyPr>
          <a:lstStyle/>
          <a:p>
            <a:pPr marL="171450" indent="-171450">
              <a:buFont typeface="Arial" panose="020B0604020202020204" pitchFamily="34" charset="0"/>
              <a:buChar char="•"/>
            </a:pPr>
            <a:r>
              <a:rPr lang="en-US" altLang="en-US" sz="1000" dirty="0" err="1">
                <a:solidFill>
                  <a:schemeClr val="tx1"/>
                </a:solidFill>
                <a:latin typeface="Dosis" pitchFamily="2" charset="0"/>
              </a:rPr>
              <a:t>T</a:t>
            </a:r>
            <a:r>
              <a:rPr kumimoji="0" lang="en-US" altLang="en-US" sz="1000" i="0" u="none" strike="noStrike" cap="none" normalizeH="0" baseline="0" dirty="0" err="1">
                <a:ln>
                  <a:noFill/>
                </a:ln>
                <a:solidFill>
                  <a:schemeClr val="tx1"/>
                </a:solidFill>
                <a:effectLst/>
                <a:latin typeface="Dosis" pitchFamily="2" charset="0"/>
              </a:rPr>
              <a:t>idak</a:t>
            </a:r>
            <a:r>
              <a:rPr kumimoji="0" lang="en-US" altLang="en-US" sz="1000" i="0" u="none" strike="noStrike" cap="none" normalizeH="0" baseline="0" dirty="0">
                <a:ln>
                  <a:noFill/>
                </a:ln>
                <a:solidFill>
                  <a:schemeClr val="tx1"/>
                </a:solidFill>
                <a:effectLst/>
                <a:latin typeface="Dosis" pitchFamily="2" charset="0"/>
              </a:rPr>
              <a:t> </a:t>
            </a:r>
            <a:r>
              <a:rPr kumimoji="0" lang="en-US" altLang="en-US" sz="1000" i="0" u="none" strike="noStrike" cap="none" normalizeH="0" baseline="0" dirty="0" err="1">
                <a:ln>
                  <a:noFill/>
                </a:ln>
                <a:solidFill>
                  <a:schemeClr val="tx1"/>
                </a:solidFill>
                <a:effectLst/>
                <a:latin typeface="Dosis" pitchFamily="2" charset="0"/>
              </a:rPr>
              <a:t>menghapus</a:t>
            </a:r>
            <a:r>
              <a:rPr kumimoji="0" lang="en-US" altLang="en-US" sz="1000" i="0" u="none" strike="noStrike" cap="none" normalizeH="0" baseline="0" dirty="0">
                <a:ln>
                  <a:noFill/>
                </a:ln>
                <a:solidFill>
                  <a:schemeClr val="tx1"/>
                </a:solidFill>
                <a:effectLst/>
                <a:latin typeface="Dosis" pitchFamily="2" charset="0"/>
              </a:rPr>
              <a:t> duplicate data, </a:t>
            </a:r>
            <a:r>
              <a:rPr kumimoji="0" lang="en-US" altLang="en-US" sz="1000" i="0" u="none" strike="noStrike" cap="none" normalizeH="0" baseline="0" dirty="0" err="1">
                <a:ln>
                  <a:noFill/>
                </a:ln>
                <a:solidFill>
                  <a:schemeClr val="tx1"/>
                </a:solidFill>
                <a:effectLst/>
                <a:latin typeface="Dosis" pitchFamily="2" charset="0"/>
              </a:rPr>
              <a:t>karena</a:t>
            </a:r>
            <a:r>
              <a:rPr kumimoji="0" lang="en-US" altLang="en-US" sz="1000" i="0" u="none" strike="noStrike" cap="none" normalizeH="0" baseline="0" dirty="0">
                <a:ln>
                  <a:noFill/>
                </a:ln>
                <a:solidFill>
                  <a:schemeClr val="tx1"/>
                </a:solidFill>
                <a:effectLst/>
                <a:latin typeface="Dosis" pitchFamily="2" charset="0"/>
              </a:rPr>
              <a:t> </a:t>
            </a:r>
            <a:r>
              <a:rPr kumimoji="0" lang="en-US" altLang="en-US" sz="1000" i="0" u="none" strike="noStrike" cap="none" normalizeH="0" baseline="0" dirty="0" err="1">
                <a:ln>
                  <a:noFill/>
                </a:ln>
                <a:solidFill>
                  <a:schemeClr val="tx1"/>
                </a:solidFill>
                <a:effectLst/>
                <a:latin typeface="Dosis" pitchFamily="2" charset="0"/>
              </a:rPr>
              <a:t>terlalu</a:t>
            </a:r>
            <a:r>
              <a:rPr kumimoji="0" lang="en-US" altLang="en-US" sz="1000" i="0" u="none" strike="noStrike" cap="none" normalizeH="0" baseline="0" dirty="0">
                <a:ln>
                  <a:noFill/>
                </a:ln>
                <a:solidFill>
                  <a:schemeClr val="tx1"/>
                </a:solidFill>
                <a:effectLst/>
                <a:latin typeface="Dosis" pitchFamily="2" charset="0"/>
              </a:rPr>
              <a:t> </a:t>
            </a:r>
            <a:r>
              <a:rPr kumimoji="0" lang="en-US" altLang="en-US" sz="1000" i="0" u="none" strike="noStrike" cap="none" normalizeH="0" baseline="0" dirty="0" err="1">
                <a:ln>
                  <a:noFill/>
                </a:ln>
                <a:solidFill>
                  <a:schemeClr val="tx1"/>
                </a:solidFill>
                <a:effectLst/>
                <a:latin typeface="Dosis" pitchFamily="2" charset="0"/>
              </a:rPr>
              <a:t>banyak</a:t>
            </a:r>
            <a:r>
              <a:rPr kumimoji="0" lang="en-US" altLang="en-US" sz="1000" i="0" u="none" strike="noStrike" cap="none" normalizeH="0" baseline="0" dirty="0">
                <a:ln>
                  <a:noFill/>
                </a:ln>
                <a:solidFill>
                  <a:schemeClr val="tx1"/>
                </a:solidFill>
                <a:effectLst/>
                <a:latin typeface="Dosis" pitchFamily="2" charset="0"/>
              </a:rPr>
              <a:t> data duplicated (33.261 baris </a:t>
            </a:r>
            <a:r>
              <a:rPr kumimoji="0" lang="en-US" altLang="en-US" sz="1000" i="0" u="none" strike="noStrike" cap="none" normalizeH="0" baseline="0" dirty="0" err="1">
                <a:ln>
                  <a:noFill/>
                </a:ln>
                <a:solidFill>
                  <a:schemeClr val="tx1"/>
                </a:solidFill>
                <a:effectLst/>
                <a:latin typeface="Dosis" pitchFamily="2" charset="0"/>
              </a:rPr>
              <a:t>dari</a:t>
            </a:r>
            <a:r>
              <a:rPr kumimoji="0" lang="en-US" altLang="en-US" sz="1000" i="0" u="none" strike="noStrike" cap="none" normalizeH="0" baseline="0" dirty="0">
                <a:ln>
                  <a:noFill/>
                </a:ln>
                <a:solidFill>
                  <a:schemeClr val="tx1"/>
                </a:solidFill>
                <a:effectLst/>
                <a:latin typeface="Dosis" pitchFamily="2" charset="0"/>
              </a:rPr>
              <a:t> total 119.390 baris)</a:t>
            </a:r>
            <a:endParaRPr lang="en-US" sz="1000" dirty="0"/>
          </a:p>
        </p:txBody>
      </p:sp>
      <p:sp>
        <p:nvSpPr>
          <p:cNvPr id="17" name="TextBox 16">
            <a:extLst>
              <a:ext uri="{FF2B5EF4-FFF2-40B4-BE49-F238E27FC236}">
                <a16:creationId xmlns:a16="http://schemas.microsoft.com/office/drawing/2014/main" id="{FD1EF526-CE1B-3881-4B89-D0974D188D50}"/>
              </a:ext>
            </a:extLst>
          </p:cNvPr>
          <p:cNvSpPr txBox="1"/>
          <p:nvPr/>
        </p:nvSpPr>
        <p:spPr>
          <a:xfrm>
            <a:off x="5936087" y="2730891"/>
            <a:ext cx="2328930" cy="307777"/>
          </a:xfrm>
          <a:prstGeom prst="rect">
            <a:avLst/>
          </a:prstGeom>
          <a:solidFill>
            <a:schemeClr val="accent5"/>
          </a:solidFill>
        </p:spPr>
        <p:txBody>
          <a:bodyPr wrap="square" rtlCol="0">
            <a:spAutoFit/>
          </a:bodyPr>
          <a:lstStyle/>
          <a:p>
            <a:r>
              <a:rPr lang="en-US" dirty="0">
                <a:solidFill>
                  <a:schemeClr val="bg1"/>
                </a:solidFill>
              </a:rPr>
              <a:t>Handling Outliers</a:t>
            </a:r>
          </a:p>
        </p:txBody>
      </p:sp>
      <p:cxnSp>
        <p:nvCxnSpPr>
          <p:cNvPr id="19" name="Connector: Elbow 18">
            <a:extLst>
              <a:ext uri="{FF2B5EF4-FFF2-40B4-BE49-F238E27FC236}">
                <a16:creationId xmlns:a16="http://schemas.microsoft.com/office/drawing/2014/main" id="{2ABF54BA-C480-5245-0265-05B9CBBB9F7C}"/>
              </a:ext>
            </a:extLst>
          </p:cNvPr>
          <p:cNvCxnSpPr>
            <a:cxnSpLocks/>
            <a:stCxn id="8" idx="3"/>
            <a:endCxn id="17" idx="3"/>
          </p:cNvCxnSpPr>
          <p:nvPr/>
        </p:nvCxnSpPr>
        <p:spPr>
          <a:xfrm flipH="1">
            <a:off x="8265017" y="909568"/>
            <a:ext cx="1" cy="1975212"/>
          </a:xfrm>
          <a:prstGeom prst="bentConnector3">
            <a:avLst>
              <a:gd name="adj1" fmla="val -22860000000"/>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B0BBED2D-54B6-CD5E-EFC4-F55516895A5B}"/>
              </a:ext>
            </a:extLst>
          </p:cNvPr>
          <p:cNvCxnSpPr>
            <a:stCxn id="4" idx="3"/>
            <a:endCxn id="7" idx="1"/>
          </p:cNvCxnSpPr>
          <p:nvPr/>
        </p:nvCxnSpPr>
        <p:spPr>
          <a:xfrm flipV="1">
            <a:off x="1828799" y="909569"/>
            <a:ext cx="966989" cy="2087"/>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968C1A6F-7764-8234-F831-D5D90FA99E3B}"/>
              </a:ext>
            </a:extLst>
          </p:cNvPr>
          <p:cNvCxnSpPr>
            <a:stCxn id="7" idx="3"/>
            <a:endCxn id="8" idx="1"/>
          </p:cNvCxnSpPr>
          <p:nvPr/>
        </p:nvCxnSpPr>
        <p:spPr>
          <a:xfrm flipV="1">
            <a:off x="4867140" y="909568"/>
            <a:ext cx="1068948" cy="1"/>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C04760DC-429B-9867-30CB-910B1A3F968D}"/>
              </a:ext>
            </a:extLst>
          </p:cNvPr>
          <p:cNvSpPr txBox="1"/>
          <p:nvPr/>
        </p:nvSpPr>
        <p:spPr>
          <a:xfrm>
            <a:off x="5936088" y="3129969"/>
            <a:ext cx="3053366" cy="1323439"/>
          </a:xfrm>
          <a:prstGeom prst="rect">
            <a:avLst/>
          </a:prstGeom>
          <a:noFill/>
        </p:spPr>
        <p:txBody>
          <a:bodyPr wrap="square">
            <a:spAutoFit/>
          </a:bodyPr>
          <a:lstStyle/>
          <a:p>
            <a:pPr marL="171450" indent="-171450">
              <a:buFont typeface="Arial" panose="020B0604020202020204" pitchFamily="34" charset="0"/>
              <a:buChar char="•"/>
            </a:pPr>
            <a:r>
              <a:rPr lang="en-US" sz="1000" dirty="0" err="1">
                <a:latin typeface="Dosis" pitchFamily="2" charset="0"/>
              </a:rPr>
              <a:t>Menghapus</a:t>
            </a:r>
            <a:r>
              <a:rPr lang="en-US" sz="1000" dirty="0">
                <a:latin typeface="Dosis" pitchFamily="2" charset="0"/>
              </a:rPr>
              <a:t> baris </a:t>
            </a:r>
            <a:r>
              <a:rPr lang="en-US" sz="1000" dirty="0" err="1">
                <a:latin typeface="Dosis" pitchFamily="2" charset="0"/>
              </a:rPr>
              <a:t>dengan</a:t>
            </a:r>
            <a:r>
              <a:rPr lang="en-US" sz="1000" dirty="0">
                <a:latin typeface="Dosis" pitchFamily="2" charset="0"/>
              </a:rPr>
              <a:t> '</a:t>
            </a:r>
            <a:r>
              <a:rPr lang="en-US" sz="1000" dirty="0" err="1">
                <a:latin typeface="Dosis" pitchFamily="2" charset="0"/>
              </a:rPr>
              <a:t>adr</a:t>
            </a:r>
            <a:r>
              <a:rPr lang="en-US" sz="1000" dirty="0">
                <a:latin typeface="Dosis" pitchFamily="2" charset="0"/>
              </a:rPr>
              <a:t>' </a:t>
            </a:r>
            <a:r>
              <a:rPr lang="en-US" sz="1000" dirty="0" err="1">
                <a:latin typeface="Dosis" pitchFamily="2" charset="0"/>
              </a:rPr>
              <a:t>kurang</a:t>
            </a:r>
            <a:r>
              <a:rPr lang="en-US" sz="1000" dirty="0">
                <a:latin typeface="Dosis" pitchFamily="2" charset="0"/>
              </a:rPr>
              <a:t> </a:t>
            </a:r>
            <a:r>
              <a:rPr lang="en-US" sz="1000" dirty="0" err="1">
                <a:latin typeface="Dosis" pitchFamily="2" charset="0"/>
              </a:rPr>
              <a:t>dari</a:t>
            </a:r>
            <a:r>
              <a:rPr lang="en-US" sz="1000" dirty="0">
                <a:latin typeface="Dosis" pitchFamily="2" charset="0"/>
              </a:rPr>
              <a:t> 0 </a:t>
            </a:r>
            <a:r>
              <a:rPr lang="en-US" sz="1000" dirty="0" err="1">
                <a:latin typeface="Dosis" pitchFamily="2" charset="0"/>
              </a:rPr>
              <a:t>atau</a:t>
            </a:r>
            <a:r>
              <a:rPr lang="en-US" sz="1000" dirty="0">
                <a:latin typeface="Dosis" pitchFamily="2" charset="0"/>
              </a:rPr>
              <a:t> </a:t>
            </a:r>
            <a:r>
              <a:rPr lang="en-US" sz="1000" dirty="0" err="1">
                <a:latin typeface="Dosis" pitchFamily="2" charset="0"/>
              </a:rPr>
              <a:t>lebih</a:t>
            </a:r>
            <a:r>
              <a:rPr lang="en-US" sz="1000" dirty="0">
                <a:latin typeface="Dosis" pitchFamily="2" charset="0"/>
              </a:rPr>
              <a:t> </a:t>
            </a:r>
            <a:r>
              <a:rPr lang="en-US" sz="1000" dirty="0" err="1">
                <a:latin typeface="Dosis" pitchFamily="2" charset="0"/>
              </a:rPr>
              <a:t>dari</a:t>
            </a:r>
            <a:r>
              <a:rPr lang="en-US" sz="1000" dirty="0">
                <a:latin typeface="Dosis" pitchFamily="2" charset="0"/>
              </a:rPr>
              <a:t> 5000</a:t>
            </a:r>
          </a:p>
          <a:p>
            <a:pPr marL="171450" indent="-171450">
              <a:buFont typeface="Arial" panose="020B0604020202020204" pitchFamily="34" charset="0"/>
              <a:buChar char="•"/>
            </a:pPr>
            <a:r>
              <a:rPr lang="en-US" sz="1000" dirty="0" err="1">
                <a:latin typeface="Dosis" pitchFamily="2" charset="0"/>
              </a:rPr>
              <a:t>Menghapus</a:t>
            </a:r>
            <a:r>
              <a:rPr lang="en-US" sz="1000" dirty="0">
                <a:latin typeface="Dosis" pitchFamily="2" charset="0"/>
              </a:rPr>
              <a:t> baris </a:t>
            </a:r>
            <a:r>
              <a:rPr lang="en-US" sz="1000" dirty="0" err="1">
                <a:latin typeface="Dosis" pitchFamily="2" charset="0"/>
              </a:rPr>
              <a:t>dengan</a:t>
            </a:r>
            <a:r>
              <a:rPr lang="en-US" sz="1000" dirty="0">
                <a:latin typeface="Dosis" pitchFamily="2" charset="0"/>
              </a:rPr>
              <a:t> '</a:t>
            </a:r>
            <a:r>
              <a:rPr lang="en-US" sz="1000" dirty="0" err="1">
                <a:latin typeface="Dosis" pitchFamily="2" charset="0"/>
              </a:rPr>
              <a:t>required_car_parking_spaces</a:t>
            </a:r>
            <a:r>
              <a:rPr lang="en-US" sz="1000" dirty="0">
                <a:latin typeface="Dosis" pitchFamily="2" charset="0"/>
              </a:rPr>
              <a:t>' </a:t>
            </a:r>
            <a:r>
              <a:rPr lang="en-US" sz="1000" dirty="0" err="1">
                <a:latin typeface="Dosis" pitchFamily="2" charset="0"/>
              </a:rPr>
              <a:t>sama</a:t>
            </a:r>
            <a:r>
              <a:rPr lang="en-US" sz="1000" dirty="0">
                <a:latin typeface="Dosis" pitchFamily="2" charset="0"/>
              </a:rPr>
              <a:t> </a:t>
            </a:r>
            <a:r>
              <a:rPr lang="en-US" sz="1000" dirty="0" err="1">
                <a:latin typeface="Dosis" pitchFamily="2" charset="0"/>
              </a:rPr>
              <a:t>dengan</a:t>
            </a:r>
            <a:r>
              <a:rPr lang="en-US" sz="1000" dirty="0">
                <a:latin typeface="Dosis" pitchFamily="2" charset="0"/>
              </a:rPr>
              <a:t> 8</a:t>
            </a:r>
          </a:p>
          <a:p>
            <a:pPr marL="171450" indent="-171450">
              <a:buFont typeface="Arial" panose="020B0604020202020204" pitchFamily="34" charset="0"/>
              <a:buChar char="•"/>
            </a:pPr>
            <a:r>
              <a:rPr lang="en-US" sz="1000" dirty="0" err="1">
                <a:latin typeface="Dosis" pitchFamily="2" charset="0"/>
              </a:rPr>
              <a:t>Menghapus</a:t>
            </a:r>
            <a:r>
              <a:rPr lang="en-US" sz="1000" dirty="0">
                <a:latin typeface="Dosis" pitchFamily="2" charset="0"/>
              </a:rPr>
              <a:t> baris </a:t>
            </a:r>
            <a:r>
              <a:rPr lang="en-US" sz="1000" dirty="0" err="1">
                <a:latin typeface="Dosis" pitchFamily="2" charset="0"/>
              </a:rPr>
              <a:t>dengan</a:t>
            </a:r>
            <a:r>
              <a:rPr lang="en-US" sz="1000" dirty="0">
                <a:latin typeface="Dosis" pitchFamily="2" charset="0"/>
              </a:rPr>
              <a:t> 'babies' </a:t>
            </a:r>
            <a:r>
              <a:rPr lang="en-US" sz="1000" dirty="0" err="1">
                <a:latin typeface="Dosis" pitchFamily="2" charset="0"/>
              </a:rPr>
              <a:t>lebih</a:t>
            </a:r>
            <a:r>
              <a:rPr lang="en-US" sz="1000" dirty="0">
                <a:latin typeface="Dosis" pitchFamily="2" charset="0"/>
              </a:rPr>
              <a:t> </a:t>
            </a:r>
            <a:r>
              <a:rPr lang="en-US" sz="1000" dirty="0" err="1">
                <a:latin typeface="Dosis" pitchFamily="2" charset="0"/>
              </a:rPr>
              <a:t>dari</a:t>
            </a:r>
            <a:r>
              <a:rPr lang="en-US" sz="1000" dirty="0">
                <a:latin typeface="Dosis" pitchFamily="2" charset="0"/>
              </a:rPr>
              <a:t> 8</a:t>
            </a:r>
          </a:p>
          <a:p>
            <a:pPr marL="171450" indent="-171450">
              <a:buFont typeface="Arial" panose="020B0604020202020204" pitchFamily="34" charset="0"/>
              <a:buChar char="•"/>
            </a:pPr>
            <a:r>
              <a:rPr lang="en-US" sz="1000" dirty="0" err="1">
                <a:latin typeface="Dosis" pitchFamily="2" charset="0"/>
              </a:rPr>
              <a:t>Menghapus</a:t>
            </a:r>
            <a:r>
              <a:rPr lang="en-US" sz="1000" dirty="0">
                <a:latin typeface="Dosis" pitchFamily="2" charset="0"/>
              </a:rPr>
              <a:t> baris </a:t>
            </a:r>
            <a:r>
              <a:rPr lang="en-US" sz="1000" dirty="0" err="1">
                <a:latin typeface="Dosis" pitchFamily="2" charset="0"/>
              </a:rPr>
              <a:t>dengan</a:t>
            </a:r>
            <a:r>
              <a:rPr lang="en-US" sz="1000" dirty="0">
                <a:latin typeface="Dosis" pitchFamily="2" charset="0"/>
              </a:rPr>
              <a:t> 'children' </a:t>
            </a:r>
            <a:r>
              <a:rPr lang="en-US" sz="1000" dirty="0" err="1">
                <a:latin typeface="Dosis" pitchFamily="2" charset="0"/>
              </a:rPr>
              <a:t>sama</a:t>
            </a:r>
            <a:r>
              <a:rPr lang="en-US" sz="1000" dirty="0">
                <a:latin typeface="Dosis" pitchFamily="2" charset="0"/>
              </a:rPr>
              <a:t> </a:t>
            </a:r>
            <a:r>
              <a:rPr lang="en-US" sz="1000" dirty="0" err="1">
                <a:latin typeface="Dosis" pitchFamily="2" charset="0"/>
              </a:rPr>
              <a:t>dengan</a:t>
            </a:r>
            <a:r>
              <a:rPr lang="en-US" sz="1000" dirty="0">
                <a:latin typeface="Dosis" pitchFamily="2" charset="0"/>
              </a:rPr>
              <a:t> 10</a:t>
            </a:r>
          </a:p>
          <a:p>
            <a:pPr marL="171450" indent="-171450">
              <a:buFont typeface="Arial" panose="020B0604020202020204" pitchFamily="34" charset="0"/>
              <a:buChar char="•"/>
            </a:pPr>
            <a:r>
              <a:rPr lang="en-US" sz="1000" dirty="0" err="1">
                <a:latin typeface="Dosis" pitchFamily="2" charset="0"/>
              </a:rPr>
              <a:t>Menghapus</a:t>
            </a:r>
            <a:r>
              <a:rPr lang="en-US" sz="1000" dirty="0">
                <a:latin typeface="Dosis" pitchFamily="2" charset="0"/>
              </a:rPr>
              <a:t> baris </a:t>
            </a:r>
            <a:r>
              <a:rPr lang="en-US" sz="1000" dirty="0" err="1">
                <a:latin typeface="Dosis" pitchFamily="2" charset="0"/>
              </a:rPr>
              <a:t>dengan</a:t>
            </a:r>
            <a:r>
              <a:rPr lang="en-US" sz="1000" dirty="0">
                <a:latin typeface="Dosis" pitchFamily="2" charset="0"/>
              </a:rPr>
              <a:t> total </a:t>
            </a:r>
            <a:r>
              <a:rPr lang="en-US" sz="1000" dirty="0" err="1">
                <a:latin typeface="Dosis" pitchFamily="2" charset="0"/>
              </a:rPr>
              <a:t>tamu</a:t>
            </a:r>
            <a:r>
              <a:rPr lang="en-US" sz="1000" dirty="0">
                <a:latin typeface="Dosis" pitchFamily="2" charset="0"/>
              </a:rPr>
              <a:t> (adults + children + babies) </a:t>
            </a:r>
            <a:r>
              <a:rPr lang="en-US" sz="1000" dirty="0" err="1">
                <a:latin typeface="Dosis" pitchFamily="2" charset="0"/>
              </a:rPr>
              <a:t>sama</a:t>
            </a:r>
            <a:r>
              <a:rPr lang="en-US" sz="1000" dirty="0">
                <a:latin typeface="Dosis" pitchFamily="2" charset="0"/>
              </a:rPr>
              <a:t> </a:t>
            </a:r>
            <a:r>
              <a:rPr lang="en-US" sz="1000" dirty="0" err="1">
                <a:latin typeface="Dosis" pitchFamily="2" charset="0"/>
              </a:rPr>
              <a:t>dengan</a:t>
            </a:r>
            <a:r>
              <a:rPr lang="en-US" sz="1000" dirty="0">
                <a:latin typeface="Dosis" pitchFamily="2" charset="0"/>
              </a:rPr>
              <a:t> 0</a:t>
            </a:r>
          </a:p>
        </p:txBody>
      </p:sp>
      <p:sp>
        <p:nvSpPr>
          <p:cNvPr id="28" name="TextBox 27">
            <a:extLst>
              <a:ext uri="{FF2B5EF4-FFF2-40B4-BE49-F238E27FC236}">
                <a16:creationId xmlns:a16="http://schemas.microsoft.com/office/drawing/2014/main" id="{75D5B875-CCEE-67D9-55A8-B7422E024993}"/>
              </a:ext>
            </a:extLst>
          </p:cNvPr>
          <p:cNvSpPr txBox="1"/>
          <p:nvPr/>
        </p:nvSpPr>
        <p:spPr>
          <a:xfrm>
            <a:off x="2795788" y="2730891"/>
            <a:ext cx="2328930" cy="307777"/>
          </a:xfrm>
          <a:prstGeom prst="rect">
            <a:avLst/>
          </a:prstGeom>
          <a:solidFill>
            <a:schemeClr val="accent5"/>
          </a:solidFill>
        </p:spPr>
        <p:txBody>
          <a:bodyPr wrap="square" rtlCol="0">
            <a:spAutoFit/>
          </a:bodyPr>
          <a:lstStyle/>
          <a:p>
            <a:r>
              <a:rPr lang="en-US" dirty="0">
                <a:solidFill>
                  <a:schemeClr val="bg1"/>
                </a:solidFill>
              </a:rPr>
              <a:t>Feature Transformation</a:t>
            </a:r>
          </a:p>
        </p:txBody>
      </p:sp>
      <p:cxnSp>
        <p:nvCxnSpPr>
          <p:cNvPr id="30" name="Straight Arrow Connector 29">
            <a:extLst>
              <a:ext uri="{FF2B5EF4-FFF2-40B4-BE49-F238E27FC236}">
                <a16:creationId xmlns:a16="http://schemas.microsoft.com/office/drawing/2014/main" id="{860304A5-7E90-CD94-FA7D-73D06BDF7208}"/>
              </a:ext>
            </a:extLst>
          </p:cNvPr>
          <p:cNvCxnSpPr>
            <a:stCxn id="17" idx="1"/>
            <a:endCxn id="28" idx="3"/>
          </p:cNvCxnSpPr>
          <p:nvPr/>
        </p:nvCxnSpPr>
        <p:spPr>
          <a:xfrm flipH="1">
            <a:off x="5124718" y="2884780"/>
            <a:ext cx="811369" cy="0"/>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1C7BBDFD-035C-9237-6857-DAD6B77FCDAC}"/>
              </a:ext>
            </a:extLst>
          </p:cNvPr>
          <p:cNvSpPr txBox="1"/>
          <p:nvPr/>
        </p:nvSpPr>
        <p:spPr>
          <a:xfrm>
            <a:off x="2795788" y="3129969"/>
            <a:ext cx="2482400" cy="246221"/>
          </a:xfrm>
          <a:prstGeom prst="rect">
            <a:avLst/>
          </a:prstGeom>
          <a:noFill/>
        </p:spPr>
        <p:txBody>
          <a:bodyPr wrap="square">
            <a:spAutoFit/>
          </a:bodyPr>
          <a:lstStyle/>
          <a:p>
            <a:pPr marL="171450" indent="-171450">
              <a:buFont typeface="Arial" panose="020B0604020202020204" pitchFamily="34" charset="0"/>
              <a:buChar char="•"/>
            </a:pPr>
            <a:r>
              <a:rPr lang="en-US" altLang="en-US" sz="1000" dirty="0" err="1">
                <a:solidFill>
                  <a:schemeClr val="tx1"/>
                </a:solidFill>
                <a:latin typeface="Dosis" pitchFamily="2" charset="0"/>
              </a:rPr>
              <a:t>Transformasi</a:t>
            </a:r>
            <a:r>
              <a:rPr lang="en-US" altLang="en-US" sz="1000" dirty="0">
                <a:solidFill>
                  <a:schemeClr val="tx1"/>
                </a:solidFill>
                <a:latin typeface="Dosis" pitchFamily="2" charset="0"/>
              </a:rPr>
              <a:t> </a:t>
            </a:r>
            <a:r>
              <a:rPr lang="en-US" altLang="en-US" sz="1000" dirty="0" err="1">
                <a:solidFill>
                  <a:schemeClr val="tx1"/>
                </a:solidFill>
                <a:latin typeface="Dosis" pitchFamily="2" charset="0"/>
              </a:rPr>
              <a:t>fitur</a:t>
            </a:r>
            <a:r>
              <a:rPr lang="en-US" altLang="en-US" sz="1000" dirty="0">
                <a:solidFill>
                  <a:schemeClr val="tx1"/>
                </a:solidFill>
                <a:latin typeface="Dosis" pitchFamily="2" charset="0"/>
              </a:rPr>
              <a:t> </a:t>
            </a:r>
            <a:r>
              <a:rPr lang="en-US" altLang="en-US" sz="1000" dirty="0" err="1">
                <a:solidFill>
                  <a:schemeClr val="tx1"/>
                </a:solidFill>
                <a:latin typeface="Dosis" pitchFamily="2" charset="0"/>
              </a:rPr>
              <a:t>Normalisasi</a:t>
            </a:r>
            <a:r>
              <a:rPr lang="en-US" altLang="en-US" sz="1000" dirty="0">
                <a:solidFill>
                  <a:schemeClr val="tx1"/>
                </a:solidFill>
                <a:latin typeface="Dosis" pitchFamily="2" charset="0"/>
              </a:rPr>
              <a:t>.</a:t>
            </a:r>
            <a:endParaRPr lang="en-US" sz="1000" dirty="0"/>
          </a:p>
        </p:txBody>
      </p:sp>
      <p:sp>
        <p:nvSpPr>
          <p:cNvPr id="32" name="TextBox 31">
            <a:extLst>
              <a:ext uri="{FF2B5EF4-FFF2-40B4-BE49-F238E27FC236}">
                <a16:creationId xmlns:a16="http://schemas.microsoft.com/office/drawing/2014/main" id="{5E768B12-8E7E-9788-BD2D-84F2B79EE65F}"/>
              </a:ext>
            </a:extLst>
          </p:cNvPr>
          <p:cNvSpPr txBox="1"/>
          <p:nvPr/>
        </p:nvSpPr>
        <p:spPr>
          <a:xfrm>
            <a:off x="162058" y="2735095"/>
            <a:ext cx="2328930" cy="307777"/>
          </a:xfrm>
          <a:prstGeom prst="rect">
            <a:avLst/>
          </a:prstGeom>
          <a:solidFill>
            <a:schemeClr val="accent5"/>
          </a:solidFill>
        </p:spPr>
        <p:txBody>
          <a:bodyPr wrap="square" rtlCol="0">
            <a:spAutoFit/>
          </a:bodyPr>
          <a:lstStyle/>
          <a:p>
            <a:r>
              <a:rPr lang="en-US" dirty="0">
                <a:solidFill>
                  <a:schemeClr val="bg1"/>
                </a:solidFill>
              </a:rPr>
              <a:t>Feature Selection</a:t>
            </a:r>
          </a:p>
        </p:txBody>
      </p:sp>
      <p:sp>
        <p:nvSpPr>
          <p:cNvPr id="39" name="TextBox 38">
            <a:extLst>
              <a:ext uri="{FF2B5EF4-FFF2-40B4-BE49-F238E27FC236}">
                <a16:creationId xmlns:a16="http://schemas.microsoft.com/office/drawing/2014/main" id="{AB36CA5C-1514-5216-F5FA-D18AA4EBC311}"/>
              </a:ext>
            </a:extLst>
          </p:cNvPr>
          <p:cNvSpPr txBox="1"/>
          <p:nvPr/>
        </p:nvSpPr>
        <p:spPr>
          <a:xfrm>
            <a:off x="154546" y="3132518"/>
            <a:ext cx="2482400" cy="1015663"/>
          </a:xfrm>
          <a:prstGeom prst="rect">
            <a:avLst/>
          </a:prstGeom>
          <a:noFill/>
        </p:spPr>
        <p:txBody>
          <a:bodyPr wrap="square">
            <a:spAutoFit/>
          </a:bodyPr>
          <a:lstStyle/>
          <a:p>
            <a:pPr marL="171450" indent="-171450">
              <a:buFont typeface="Arial" panose="020B0604020202020204" pitchFamily="34" charset="0"/>
              <a:buChar char="•"/>
            </a:pPr>
            <a:r>
              <a:rPr lang="en-US" altLang="en-US" sz="1000" dirty="0">
                <a:solidFill>
                  <a:schemeClr val="tx1"/>
                </a:solidFill>
                <a:latin typeface="Dosis" pitchFamily="2" charset="0"/>
              </a:rPr>
              <a:t>Pada </a:t>
            </a:r>
            <a:r>
              <a:rPr lang="en-US" altLang="en-US" sz="1000" dirty="0" err="1">
                <a:solidFill>
                  <a:schemeClr val="tx1"/>
                </a:solidFill>
                <a:latin typeface="Dosis" pitchFamily="2" charset="0"/>
              </a:rPr>
              <a:t>Fature</a:t>
            </a:r>
            <a:r>
              <a:rPr lang="en-US" altLang="en-US" sz="1000" dirty="0">
                <a:solidFill>
                  <a:schemeClr val="tx1"/>
                </a:solidFill>
                <a:latin typeface="Dosis" pitchFamily="2" charset="0"/>
              </a:rPr>
              <a:t> </a:t>
            </a:r>
            <a:r>
              <a:rPr lang="en-US" altLang="en-US" sz="1000" b="1" dirty="0">
                <a:solidFill>
                  <a:schemeClr val="tx1"/>
                </a:solidFill>
                <a:latin typeface="Dosis" pitchFamily="2" charset="0"/>
              </a:rPr>
              <a:t>meals </a:t>
            </a:r>
            <a:r>
              <a:rPr lang="en-US" altLang="en-US" sz="1000" dirty="0" err="1">
                <a:solidFill>
                  <a:schemeClr val="tx1"/>
                </a:solidFill>
                <a:latin typeface="Dosis" pitchFamily="2" charset="0"/>
              </a:rPr>
              <a:t>Menyederhanakan</a:t>
            </a:r>
            <a:r>
              <a:rPr lang="en-US" altLang="en-US" sz="1000" dirty="0">
                <a:solidFill>
                  <a:schemeClr val="tx1"/>
                </a:solidFill>
                <a:latin typeface="Dosis" pitchFamily="2" charset="0"/>
              </a:rPr>
              <a:t> </a:t>
            </a:r>
            <a:r>
              <a:rPr lang="en-US" altLang="en-US" sz="1000" dirty="0" err="1">
                <a:solidFill>
                  <a:schemeClr val="tx1"/>
                </a:solidFill>
                <a:latin typeface="Dosis" pitchFamily="2" charset="0"/>
              </a:rPr>
              <a:t>kategori</a:t>
            </a:r>
            <a:r>
              <a:rPr lang="en-US" altLang="en-US" sz="1000" dirty="0">
                <a:solidFill>
                  <a:schemeClr val="tx1"/>
                </a:solidFill>
                <a:latin typeface="Dosis" pitchFamily="2" charset="0"/>
              </a:rPr>
              <a:t> breakfast, full board dan dinner </a:t>
            </a:r>
            <a:r>
              <a:rPr lang="en-US" altLang="en-US" sz="1000" dirty="0" err="1">
                <a:solidFill>
                  <a:schemeClr val="tx1"/>
                </a:solidFill>
                <a:latin typeface="Dosis" pitchFamily="2" charset="0"/>
              </a:rPr>
              <a:t>menjadi</a:t>
            </a:r>
            <a:r>
              <a:rPr lang="en-US" altLang="en-US" sz="1000" dirty="0">
                <a:solidFill>
                  <a:schemeClr val="tx1"/>
                </a:solidFill>
                <a:latin typeface="Dosis" pitchFamily="2" charset="0"/>
              </a:rPr>
              <a:t> </a:t>
            </a:r>
            <a:r>
              <a:rPr lang="en-US" altLang="en-US" sz="1000" b="1" dirty="0">
                <a:solidFill>
                  <a:schemeClr val="tx1"/>
                </a:solidFill>
                <a:latin typeface="Dosis" pitchFamily="2" charset="0"/>
              </a:rPr>
              <a:t>with meals </a:t>
            </a:r>
            <a:r>
              <a:rPr lang="en-US" altLang="en-US" sz="1000" dirty="0">
                <a:solidFill>
                  <a:schemeClr val="tx1"/>
                </a:solidFill>
                <a:latin typeface="Dosis" pitchFamily="2" charset="0"/>
              </a:rPr>
              <a:t>dan </a:t>
            </a:r>
            <a:r>
              <a:rPr lang="en-US" altLang="en-US" sz="1000" b="1" dirty="0">
                <a:solidFill>
                  <a:schemeClr val="tx1"/>
                </a:solidFill>
                <a:latin typeface="Dosis" pitchFamily="2" charset="0"/>
              </a:rPr>
              <a:t>no meals</a:t>
            </a:r>
            <a:r>
              <a:rPr lang="en-US" altLang="en-US" sz="1000" dirty="0">
                <a:solidFill>
                  <a:schemeClr val="tx1"/>
                </a:solidFill>
                <a:latin typeface="Dosis" pitchFamily="2" charset="0"/>
              </a:rPr>
              <a:t>. </a:t>
            </a:r>
            <a:r>
              <a:rPr lang="en-US" altLang="en-US" sz="1000" dirty="0" err="1">
                <a:solidFill>
                  <a:schemeClr val="tx1"/>
                </a:solidFill>
                <a:latin typeface="Dosis" pitchFamily="2" charset="0"/>
              </a:rPr>
              <a:t>Untuk</a:t>
            </a:r>
            <a:r>
              <a:rPr lang="en-US" altLang="en-US" sz="1000" dirty="0">
                <a:solidFill>
                  <a:schemeClr val="tx1"/>
                </a:solidFill>
                <a:latin typeface="Dosis" pitchFamily="2" charset="0"/>
              </a:rPr>
              <a:t> </a:t>
            </a:r>
            <a:r>
              <a:rPr lang="en-US" altLang="en-US" sz="1000" dirty="0" err="1">
                <a:solidFill>
                  <a:schemeClr val="tx1"/>
                </a:solidFill>
                <a:latin typeface="Dosis" pitchFamily="2" charset="0"/>
              </a:rPr>
              <a:t>lainnya</a:t>
            </a:r>
            <a:r>
              <a:rPr lang="en-US" altLang="en-US" sz="1000" dirty="0">
                <a:solidFill>
                  <a:schemeClr val="tx1"/>
                </a:solidFill>
                <a:latin typeface="Dosis" pitchFamily="2" charset="0"/>
              </a:rPr>
              <a:t>.</a:t>
            </a:r>
          </a:p>
          <a:p>
            <a:pPr marL="171450" indent="-171450">
              <a:buFont typeface="Arial" panose="020B0604020202020204" pitchFamily="34" charset="0"/>
              <a:buChar char="•"/>
            </a:pPr>
            <a:r>
              <a:rPr lang="en-US" altLang="en-US" sz="1000" dirty="0">
                <a:solidFill>
                  <a:schemeClr val="tx1"/>
                </a:solidFill>
                <a:latin typeface="Dosis" pitchFamily="2" charset="0"/>
              </a:rPr>
              <a:t>Filter feature guest </a:t>
            </a:r>
            <a:r>
              <a:rPr lang="en-US" altLang="en-US" sz="1000" dirty="0" err="1">
                <a:solidFill>
                  <a:schemeClr val="tx1"/>
                </a:solidFill>
                <a:latin typeface="Dosis" pitchFamily="2" charset="0"/>
              </a:rPr>
              <a:t>lebih</a:t>
            </a:r>
            <a:r>
              <a:rPr lang="en-US" altLang="en-US" sz="1000" dirty="0">
                <a:solidFill>
                  <a:schemeClr val="tx1"/>
                </a:solidFill>
                <a:latin typeface="Dosis" pitchFamily="2" charset="0"/>
              </a:rPr>
              <a:t> </a:t>
            </a:r>
            <a:r>
              <a:rPr lang="en-US" altLang="en-US" sz="1000" dirty="0" err="1">
                <a:solidFill>
                  <a:schemeClr val="tx1"/>
                </a:solidFill>
                <a:latin typeface="Dosis" pitchFamily="2" charset="0"/>
              </a:rPr>
              <a:t>dari</a:t>
            </a:r>
            <a:r>
              <a:rPr lang="en-US" altLang="en-US" sz="1000" dirty="0">
                <a:solidFill>
                  <a:schemeClr val="tx1"/>
                </a:solidFill>
                <a:latin typeface="Dosis" pitchFamily="2" charset="0"/>
              </a:rPr>
              <a:t> 0</a:t>
            </a:r>
          </a:p>
          <a:p>
            <a:pPr marL="171450" indent="-171450">
              <a:buFont typeface="Arial" panose="020B0604020202020204" pitchFamily="34" charset="0"/>
              <a:buChar char="•"/>
            </a:pPr>
            <a:endParaRPr lang="en-US" sz="1000" dirty="0"/>
          </a:p>
        </p:txBody>
      </p:sp>
    </p:spTree>
    <p:extLst>
      <p:ext uri="{BB962C8B-B14F-4D97-AF65-F5344CB8AC3E}">
        <p14:creationId xmlns:p14="http://schemas.microsoft.com/office/powerpoint/2010/main" val="112330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Monthly Hotel Booking Analysis Based on Hotel Type</a:t>
            </a:r>
            <a:endParaRPr sz="1798">
              <a:solidFill>
                <a:schemeClr val="lt1"/>
              </a:solidFill>
              <a:latin typeface="Roboto"/>
              <a:ea typeface="Roboto"/>
              <a:cs typeface="Roboto"/>
              <a:sym typeface="Roboto"/>
            </a:endParaRPr>
          </a:p>
        </p:txBody>
      </p:sp>
      <p:sp>
        <p:nvSpPr>
          <p:cNvPr id="2" name="Google Shape;115;p27">
            <a:extLst>
              <a:ext uri="{FF2B5EF4-FFF2-40B4-BE49-F238E27FC236}">
                <a16:creationId xmlns:a16="http://schemas.microsoft.com/office/drawing/2014/main" id="{DA55565E-EF54-8B37-75DA-958297FC6F06}"/>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jupyter notebook </a:t>
            </a:r>
            <a:r>
              <a:rPr lang="en" sz="1100" dirty="0">
                <a:hlinkClick r:id="rId3"/>
              </a:rPr>
              <a:t>disini</a:t>
            </a:r>
            <a:endParaRPr sz="1100" dirty="0">
              <a:solidFill>
                <a:srgbClr val="000000"/>
              </a:solidFill>
            </a:endParaRPr>
          </a:p>
        </p:txBody>
      </p:sp>
      <p:sp>
        <p:nvSpPr>
          <p:cNvPr id="4" name="Text Placeholder 3">
            <a:extLst>
              <a:ext uri="{FF2B5EF4-FFF2-40B4-BE49-F238E27FC236}">
                <a16:creationId xmlns:a16="http://schemas.microsoft.com/office/drawing/2014/main" id="{8B49C766-D299-0DDD-A452-AD6ADCCB5879}"/>
              </a:ext>
            </a:extLst>
          </p:cNvPr>
          <p:cNvSpPr>
            <a:spLocks noGrp="1"/>
          </p:cNvSpPr>
          <p:nvPr>
            <p:ph type="body" idx="1"/>
          </p:nvPr>
        </p:nvSpPr>
        <p:spPr>
          <a:xfrm>
            <a:off x="311700" y="629143"/>
            <a:ext cx="8520600" cy="4226192"/>
          </a:xfrm>
        </p:spPr>
        <p:txBody>
          <a:bodyPr/>
          <a:lstStyle/>
          <a:p>
            <a:pPr marL="114300" indent="0">
              <a:buNone/>
            </a:pPr>
            <a:r>
              <a:rPr lang="en-US" b="1" dirty="0">
                <a:latin typeface="Dosis" pitchFamily="2" charset="0"/>
              </a:rPr>
              <a:t>Ratio </a:t>
            </a:r>
            <a:r>
              <a:rPr lang="en-US" b="1" dirty="0" err="1">
                <a:latin typeface="Dosis" pitchFamily="2" charset="0"/>
              </a:rPr>
              <a:t>Pemesanan</a:t>
            </a:r>
            <a:r>
              <a:rPr lang="en-US" b="1" dirty="0">
                <a:latin typeface="Dosis" pitchFamily="2" charset="0"/>
              </a:rPr>
              <a:t> Hotel Per-</a:t>
            </a:r>
            <a:r>
              <a:rPr lang="en-US" b="1" dirty="0" err="1">
                <a:latin typeface="Dosis" pitchFamily="2" charset="0"/>
              </a:rPr>
              <a:t>Tahun</a:t>
            </a:r>
            <a:endParaRPr lang="en-US" b="1" dirty="0">
              <a:latin typeface="Dosis" pitchFamily="2" charset="0"/>
            </a:endParaRPr>
          </a:p>
          <a:p>
            <a:pPr marL="114300" indent="0">
              <a:buNone/>
            </a:pPr>
            <a:r>
              <a:rPr lang="en-US" sz="1400" dirty="0" err="1">
                <a:latin typeface="Dosis" pitchFamily="2" charset="0"/>
              </a:rPr>
              <a:t>Analisis</a:t>
            </a:r>
            <a:r>
              <a:rPr lang="en-US" sz="1400" dirty="0">
                <a:latin typeface="Dosis" pitchFamily="2" charset="0"/>
              </a:rPr>
              <a:t>  </a:t>
            </a:r>
            <a:r>
              <a:rPr lang="en-US" sz="1400" dirty="0" err="1">
                <a:latin typeface="Dosis" pitchFamily="2" charset="0"/>
              </a:rPr>
              <a:t>pemesanan</a:t>
            </a:r>
            <a:r>
              <a:rPr lang="en-US" sz="1400" dirty="0">
                <a:latin typeface="Dosis" pitchFamily="2" charset="0"/>
              </a:rPr>
              <a:t> hotel </a:t>
            </a:r>
            <a:r>
              <a:rPr lang="en-US" sz="1400" dirty="0" err="1">
                <a:latin typeface="Dosis" pitchFamily="2" charset="0"/>
              </a:rPr>
              <a:t>berdasarkan</a:t>
            </a:r>
            <a:r>
              <a:rPr lang="en-US" sz="1400" dirty="0">
                <a:latin typeface="Dosis" pitchFamily="2" charset="0"/>
              </a:rPr>
              <a:t> </a:t>
            </a:r>
            <a:r>
              <a:rPr lang="en-US" sz="1400" dirty="0" err="1">
                <a:latin typeface="Dosis" pitchFamily="2" charset="0"/>
              </a:rPr>
              <a:t>jenis</a:t>
            </a:r>
            <a:r>
              <a:rPr lang="en-US" sz="1400" dirty="0">
                <a:latin typeface="Dosis" pitchFamily="2" charset="0"/>
              </a:rPr>
              <a:t> hotel </a:t>
            </a:r>
            <a:r>
              <a:rPr lang="en-US" sz="1400" dirty="0" err="1">
                <a:latin typeface="Dosis" pitchFamily="2" charset="0"/>
              </a:rPr>
              <a:t>dari</a:t>
            </a:r>
            <a:r>
              <a:rPr lang="en-US" sz="1400" dirty="0">
                <a:latin typeface="Dosis" pitchFamily="2" charset="0"/>
              </a:rPr>
              <a:t> </a:t>
            </a:r>
            <a:r>
              <a:rPr lang="en-US" sz="1400" dirty="0" err="1">
                <a:latin typeface="Dosis" pitchFamily="2" charset="0"/>
              </a:rPr>
              <a:t>tahun</a:t>
            </a:r>
            <a:r>
              <a:rPr lang="en-US" sz="1400" dirty="0">
                <a:latin typeface="Dosis" pitchFamily="2" charset="0"/>
              </a:rPr>
              <a:t> 2017 </a:t>
            </a:r>
            <a:r>
              <a:rPr lang="en-US" sz="1400" dirty="0" err="1">
                <a:latin typeface="Dosis" pitchFamily="2" charset="0"/>
              </a:rPr>
              <a:t>sampai</a:t>
            </a:r>
            <a:r>
              <a:rPr lang="en-US" sz="1400" dirty="0">
                <a:latin typeface="Dosis" pitchFamily="2" charset="0"/>
              </a:rPr>
              <a:t> </a:t>
            </a:r>
            <a:r>
              <a:rPr lang="en-US" sz="1400" dirty="0" err="1">
                <a:latin typeface="Dosis" pitchFamily="2" charset="0"/>
              </a:rPr>
              <a:t>tahun</a:t>
            </a:r>
            <a:r>
              <a:rPr lang="en-US" sz="1400" dirty="0">
                <a:latin typeface="Dosis" pitchFamily="2" charset="0"/>
              </a:rPr>
              <a:t> 2019. </a:t>
            </a:r>
            <a:r>
              <a:rPr lang="en-US" sz="1400" dirty="0" err="1">
                <a:latin typeface="Dosis" pitchFamily="2" charset="0"/>
              </a:rPr>
              <a:t>Berikut</a:t>
            </a:r>
            <a:r>
              <a:rPr lang="en-US" sz="1400" dirty="0">
                <a:latin typeface="Dosis" pitchFamily="2" charset="0"/>
              </a:rPr>
              <a:t> </a:t>
            </a:r>
            <a:r>
              <a:rPr lang="en-US" sz="1400" dirty="0" err="1">
                <a:latin typeface="Dosis" pitchFamily="2" charset="0"/>
              </a:rPr>
              <a:t>adalah</a:t>
            </a:r>
            <a:r>
              <a:rPr lang="en-US" sz="1400" dirty="0">
                <a:latin typeface="Dosis" pitchFamily="2" charset="0"/>
              </a:rPr>
              <a:t> </a:t>
            </a:r>
            <a:r>
              <a:rPr lang="en-US" sz="1400" dirty="0" err="1">
                <a:latin typeface="Dosis" pitchFamily="2" charset="0"/>
              </a:rPr>
              <a:t>visualisasi</a:t>
            </a:r>
            <a:r>
              <a:rPr lang="en-US" sz="1400" dirty="0">
                <a:latin typeface="Dosis" pitchFamily="2" charset="0"/>
              </a:rPr>
              <a:t> Pie chart </a:t>
            </a:r>
            <a:r>
              <a:rPr lang="en-US" sz="1400" dirty="0" err="1">
                <a:latin typeface="Dosis" pitchFamily="2" charset="0"/>
              </a:rPr>
              <a:t>untuk</a:t>
            </a:r>
            <a:r>
              <a:rPr lang="en-US" sz="1400" dirty="0">
                <a:latin typeface="Dosis" pitchFamily="2" charset="0"/>
              </a:rPr>
              <a:t> </a:t>
            </a:r>
            <a:r>
              <a:rPr lang="en-US" sz="1400" dirty="0" err="1">
                <a:latin typeface="Dosis" pitchFamily="2" charset="0"/>
              </a:rPr>
              <a:t>melihat</a:t>
            </a:r>
            <a:r>
              <a:rPr lang="en-US" sz="1400" dirty="0">
                <a:latin typeface="Dosis" pitchFamily="2" charset="0"/>
              </a:rPr>
              <a:t> </a:t>
            </a:r>
            <a:r>
              <a:rPr lang="en-US" sz="1400" dirty="0" err="1">
                <a:latin typeface="Dosis" pitchFamily="2" charset="0"/>
              </a:rPr>
              <a:t>presentasi</a:t>
            </a:r>
            <a:r>
              <a:rPr lang="en-US" sz="1400" dirty="0">
                <a:latin typeface="Dosis" pitchFamily="2" charset="0"/>
              </a:rPr>
              <a:t> total </a:t>
            </a:r>
            <a:r>
              <a:rPr lang="en-US" sz="1400" dirty="0" err="1">
                <a:latin typeface="Dosis" pitchFamily="2" charset="0"/>
              </a:rPr>
              <a:t>pemesanan</a:t>
            </a:r>
            <a:r>
              <a:rPr lang="en-US" sz="1400" dirty="0">
                <a:latin typeface="Dosis" pitchFamily="2" charset="0"/>
              </a:rPr>
              <a:t> </a:t>
            </a:r>
            <a:r>
              <a:rPr lang="en-US" sz="1400" dirty="0" err="1">
                <a:latin typeface="Dosis" pitchFamily="2" charset="0"/>
              </a:rPr>
              <a:t>dari</a:t>
            </a:r>
            <a:r>
              <a:rPr lang="en-US" sz="1400" dirty="0">
                <a:latin typeface="Dosis" pitchFamily="2" charset="0"/>
              </a:rPr>
              <a:t> </a:t>
            </a:r>
            <a:r>
              <a:rPr lang="en-US" sz="1400" dirty="0" err="1">
                <a:latin typeface="Dosis" pitchFamily="2" charset="0"/>
              </a:rPr>
              <a:t>setiap</a:t>
            </a:r>
            <a:r>
              <a:rPr lang="en-US" sz="1400" dirty="0">
                <a:latin typeface="Dosis" pitchFamily="2" charset="0"/>
              </a:rPr>
              <a:t> </a:t>
            </a:r>
            <a:r>
              <a:rPr lang="en-US" sz="1400" dirty="0" err="1">
                <a:latin typeface="Dosis" pitchFamily="2" charset="0"/>
              </a:rPr>
              <a:t>jenis</a:t>
            </a:r>
            <a:r>
              <a:rPr lang="en-US" sz="1400" dirty="0">
                <a:latin typeface="Dosis" pitchFamily="2" charset="0"/>
              </a:rPr>
              <a:t> hotel. </a:t>
            </a:r>
          </a:p>
          <a:p>
            <a:pPr marL="114300" indent="0">
              <a:buNone/>
            </a:pPr>
            <a:endParaRPr lang="en-US" sz="1400" dirty="0">
              <a:latin typeface="Dosis" pitchFamily="2" charset="0"/>
            </a:endParaRPr>
          </a:p>
          <a:p>
            <a:pPr marL="114300" indent="0">
              <a:buNone/>
            </a:pPr>
            <a:endParaRPr lang="en-US" sz="1400" dirty="0">
              <a:latin typeface="Dosis" pitchFamily="2" charset="0"/>
            </a:endParaRPr>
          </a:p>
          <a:p>
            <a:pPr marL="114300" indent="0">
              <a:buNone/>
            </a:pPr>
            <a:endParaRPr lang="en-US" sz="1400" dirty="0">
              <a:latin typeface="Dosis" pitchFamily="2" charset="0"/>
            </a:endParaRPr>
          </a:p>
          <a:p>
            <a:pPr marL="114300" indent="0">
              <a:buNone/>
            </a:pPr>
            <a:endParaRPr lang="en-US" sz="1400" dirty="0">
              <a:latin typeface="Dosis" pitchFamily="2" charset="0"/>
            </a:endParaRPr>
          </a:p>
          <a:p>
            <a:pPr marL="114300" indent="0">
              <a:buNone/>
            </a:pPr>
            <a:endParaRPr lang="en-US" sz="1400" dirty="0">
              <a:latin typeface="Dosis" pitchFamily="2" charset="0"/>
            </a:endParaRPr>
          </a:p>
          <a:p>
            <a:pPr marL="114300" indent="0">
              <a:buNone/>
            </a:pPr>
            <a:endParaRPr lang="en-US" sz="1400" dirty="0">
              <a:latin typeface="Dosis" pitchFamily="2" charset="0"/>
            </a:endParaRPr>
          </a:p>
          <a:p>
            <a:pPr marL="114300" indent="0">
              <a:buNone/>
            </a:pPr>
            <a:endParaRPr lang="en-US" sz="1400" dirty="0">
              <a:latin typeface="Dosis" pitchFamily="2" charset="0"/>
            </a:endParaRPr>
          </a:p>
          <a:p>
            <a:pPr marL="114300" indent="0">
              <a:buNone/>
            </a:pPr>
            <a:endParaRPr lang="en-US" sz="1400" dirty="0">
              <a:latin typeface="Dosis" pitchFamily="2" charset="0"/>
            </a:endParaRPr>
          </a:p>
          <a:p>
            <a:pPr marL="114300" indent="0">
              <a:buNone/>
            </a:pPr>
            <a:endParaRPr lang="en-US" sz="1400" dirty="0">
              <a:latin typeface="Dosis" pitchFamily="2" charset="0"/>
            </a:endParaRPr>
          </a:p>
          <a:p>
            <a:pPr marL="114300" indent="0">
              <a:buNone/>
            </a:pPr>
            <a:endParaRPr lang="en-US" sz="1400" dirty="0">
              <a:latin typeface="Dosis" pitchFamily="2" charset="0"/>
            </a:endParaRPr>
          </a:p>
          <a:p>
            <a:pPr marL="114300" indent="0">
              <a:buNone/>
            </a:pPr>
            <a:r>
              <a:rPr lang="en-US" sz="1400" dirty="0">
                <a:latin typeface="Dosis" pitchFamily="2" charset="0"/>
              </a:rPr>
              <a:t>Key Takeaways:</a:t>
            </a:r>
          </a:p>
          <a:p>
            <a:r>
              <a:rPr lang="en-US" sz="1400" dirty="0">
                <a:latin typeface="Dosis" pitchFamily="2" charset="0"/>
              </a:rPr>
              <a:t>Hotel </a:t>
            </a:r>
            <a:r>
              <a:rPr lang="en-US" sz="1400" dirty="0" err="1">
                <a:latin typeface="Dosis" pitchFamily="2" charset="0"/>
              </a:rPr>
              <a:t>dengan</a:t>
            </a:r>
            <a:r>
              <a:rPr lang="en-US" sz="1400" dirty="0">
                <a:latin typeface="Dosis" pitchFamily="2" charset="0"/>
              </a:rPr>
              <a:t> </a:t>
            </a:r>
            <a:r>
              <a:rPr lang="en-US" sz="1400" dirty="0" err="1">
                <a:latin typeface="Dosis" pitchFamily="2" charset="0"/>
              </a:rPr>
              <a:t>tipe</a:t>
            </a:r>
            <a:r>
              <a:rPr lang="en-US" sz="1400" dirty="0">
                <a:latin typeface="Dosis" pitchFamily="2" charset="0"/>
              </a:rPr>
              <a:t> </a:t>
            </a:r>
            <a:r>
              <a:rPr lang="en-US" sz="1400" b="1" dirty="0">
                <a:latin typeface="Dosis" pitchFamily="2" charset="0"/>
              </a:rPr>
              <a:t>City Hotel</a:t>
            </a:r>
            <a:r>
              <a:rPr lang="en-US" sz="1400" dirty="0">
                <a:latin typeface="Dosis" pitchFamily="2" charset="0"/>
              </a:rPr>
              <a:t> </a:t>
            </a:r>
            <a:r>
              <a:rPr lang="en-US" sz="1400" dirty="0" err="1">
                <a:latin typeface="Dosis" pitchFamily="2" charset="0"/>
              </a:rPr>
              <a:t>mendominasi</a:t>
            </a:r>
            <a:r>
              <a:rPr lang="en-US" sz="1400" dirty="0">
                <a:latin typeface="Dosis" pitchFamily="2" charset="0"/>
              </a:rPr>
              <a:t> total </a:t>
            </a:r>
            <a:r>
              <a:rPr lang="en-US" sz="1400" dirty="0" err="1">
                <a:latin typeface="Dosis" pitchFamily="2" charset="0"/>
              </a:rPr>
              <a:t>pemesanan</a:t>
            </a:r>
            <a:r>
              <a:rPr lang="en-US" sz="1400" dirty="0">
                <a:latin typeface="Dosis" pitchFamily="2" charset="0"/>
              </a:rPr>
              <a:t> paling </a:t>
            </a:r>
            <a:r>
              <a:rPr lang="en-US" sz="1400" dirty="0" err="1">
                <a:latin typeface="Dosis" pitchFamily="2" charset="0"/>
              </a:rPr>
              <a:t>banyak</a:t>
            </a:r>
            <a:r>
              <a:rPr lang="en-US" sz="1400" dirty="0">
                <a:latin typeface="Dosis" pitchFamily="2" charset="0"/>
              </a:rPr>
              <a:t> </a:t>
            </a:r>
            <a:r>
              <a:rPr lang="en-US" sz="1400" dirty="0" err="1">
                <a:latin typeface="Dosis" pitchFamily="2" charset="0"/>
              </a:rPr>
              <a:t>dari</a:t>
            </a:r>
            <a:r>
              <a:rPr lang="en-US" sz="1400" dirty="0">
                <a:latin typeface="Dosis" pitchFamily="2" charset="0"/>
              </a:rPr>
              <a:t> </a:t>
            </a:r>
            <a:r>
              <a:rPr lang="en-US" sz="1400" dirty="0" err="1">
                <a:latin typeface="Dosis" pitchFamily="2" charset="0"/>
              </a:rPr>
              <a:t>tahun</a:t>
            </a:r>
            <a:r>
              <a:rPr lang="en-US" sz="1400" dirty="0">
                <a:latin typeface="Dosis" pitchFamily="2" charset="0"/>
              </a:rPr>
              <a:t> 2017 </a:t>
            </a:r>
            <a:r>
              <a:rPr lang="en-US" sz="1400" dirty="0" err="1">
                <a:latin typeface="Dosis" pitchFamily="2" charset="0"/>
              </a:rPr>
              <a:t>sampai</a:t>
            </a:r>
            <a:r>
              <a:rPr lang="en-US" sz="1400" dirty="0">
                <a:latin typeface="Dosis" pitchFamily="2" charset="0"/>
              </a:rPr>
              <a:t> 2019</a:t>
            </a:r>
          </a:p>
          <a:p>
            <a:r>
              <a:rPr lang="en-US" sz="1400" dirty="0" err="1">
                <a:latin typeface="Dosis" pitchFamily="2" charset="0"/>
              </a:rPr>
              <a:t>Presentase</a:t>
            </a:r>
            <a:r>
              <a:rPr lang="en-US" sz="1400" dirty="0">
                <a:latin typeface="Dosis" pitchFamily="2" charset="0"/>
              </a:rPr>
              <a:t> </a:t>
            </a:r>
            <a:r>
              <a:rPr lang="en-US" sz="1400" dirty="0" err="1">
                <a:latin typeface="Dosis" pitchFamily="2" charset="0"/>
              </a:rPr>
              <a:t>pemesanan</a:t>
            </a:r>
            <a:r>
              <a:rPr lang="en-US" sz="1400" dirty="0">
                <a:latin typeface="Dosis" pitchFamily="2" charset="0"/>
              </a:rPr>
              <a:t> </a:t>
            </a:r>
            <a:r>
              <a:rPr lang="en-US" sz="1400" dirty="0" err="1">
                <a:latin typeface="Dosis" pitchFamily="2" charset="0"/>
              </a:rPr>
              <a:t>dari</a:t>
            </a:r>
            <a:r>
              <a:rPr lang="en-US" sz="1400" dirty="0">
                <a:latin typeface="Dosis" pitchFamily="2" charset="0"/>
              </a:rPr>
              <a:t> </a:t>
            </a:r>
            <a:r>
              <a:rPr lang="en-US" sz="1400" dirty="0" err="1">
                <a:latin typeface="Dosis" pitchFamily="2" charset="0"/>
              </a:rPr>
              <a:t>setiap</a:t>
            </a:r>
            <a:r>
              <a:rPr lang="en-US" sz="1400" dirty="0">
                <a:latin typeface="Dosis" pitchFamily="2" charset="0"/>
              </a:rPr>
              <a:t> </a:t>
            </a:r>
            <a:r>
              <a:rPr lang="en-US" sz="1400" dirty="0" err="1">
                <a:latin typeface="Dosis" pitchFamily="2" charset="0"/>
              </a:rPr>
              <a:t>tahun</a:t>
            </a:r>
            <a:r>
              <a:rPr lang="en-US" sz="1400" dirty="0">
                <a:latin typeface="Dosis" pitchFamily="2" charset="0"/>
              </a:rPr>
              <a:t> </a:t>
            </a:r>
            <a:r>
              <a:rPr lang="en-US" sz="1400" dirty="0" err="1">
                <a:latin typeface="Dosis" pitchFamily="2" charset="0"/>
              </a:rPr>
              <a:t>cenderung</a:t>
            </a:r>
            <a:r>
              <a:rPr lang="en-US" sz="1400" dirty="0">
                <a:latin typeface="Dosis" pitchFamily="2" charset="0"/>
              </a:rPr>
              <a:t> </a:t>
            </a:r>
            <a:r>
              <a:rPr lang="en-US" sz="1400" dirty="0" err="1">
                <a:latin typeface="Dosis" pitchFamily="2" charset="0"/>
              </a:rPr>
              <a:t>stabil</a:t>
            </a:r>
            <a:r>
              <a:rPr lang="en-US" sz="1400" dirty="0">
                <a:latin typeface="Dosis" pitchFamily="2" charset="0"/>
              </a:rPr>
              <a:t>.	</a:t>
            </a:r>
            <a:endParaRPr lang="en-US" dirty="0">
              <a:latin typeface="Dosis" pitchFamily="2" charset="0"/>
            </a:endParaRPr>
          </a:p>
        </p:txBody>
      </p:sp>
      <p:pic>
        <p:nvPicPr>
          <p:cNvPr id="8" name="Picture 7">
            <a:extLst>
              <a:ext uri="{FF2B5EF4-FFF2-40B4-BE49-F238E27FC236}">
                <a16:creationId xmlns:a16="http://schemas.microsoft.com/office/drawing/2014/main" id="{5F3EF764-F1A0-D13B-31DD-5C0F3BB56495}"/>
              </a:ext>
            </a:extLst>
          </p:cNvPr>
          <p:cNvPicPr>
            <a:picLocks noChangeAspect="1"/>
          </p:cNvPicPr>
          <p:nvPr/>
        </p:nvPicPr>
        <p:blipFill>
          <a:blip r:embed="rId4"/>
          <a:stretch>
            <a:fillRect/>
          </a:stretch>
        </p:blipFill>
        <p:spPr>
          <a:xfrm>
            <a:off x="946597" y="1756689"/>
            <a:ext cx="7250806" cy="2124814"/>
          </a:xfrm>
          <a:prstGeom prst="rect">
            <a:avLst/>
          </a:prstGeom>
          <a:ln>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Monthly Hotel Booking Analysis Based on Hotel Type</a:t>
            </a:r>
            <a:endParaRPr sz="1798">
              <a:solidFill>
                <a:schemeClr val="lt1"/>
              </a:solidFill>
              <a:latin typeface="Roboto"/>
              <a:ea typeface="Roboto"/>
              <a:cs typeface="Roboto"/>
              <a:sym typeface="Roboto"/>
            </a:endParaRPr>
          </a:p>
        </p:txBody>
      </p:sp>
      <p:sp>
        <p:nvSpPr>
          <p:cNvPr id="2" name="Google Shape;115;p27">
            <a:extLst>
              <a:ext uri="{FF2B5EF4-FFF2-40B4-BE49-F238E27FC236}">
                <a16:creationId xmlns:a16="http://schemas.microsoft.com/office/drawing/2014/main" id="{DA55565E-EF54-8B37-75DA-958297FC6F06}"/>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jupyter notebook </a:t>
            </a:r>
            <a:r>
              <a:rPr lang="en" sz="1100" dirty="0">
                <a:hlinkClick r:id="rId3"/>
              </a:rPr>
              <a:t>disini</a:t>
            </a:r>
            <a:endParaRPr sz="1100" dirty="0">
              <a:solidFill>
                <a:srgbClr val="000000"/>
              </a:solidFill>
            </a:endParaRPr>
          </a:p>
        </p:txBody>
      </p:sp>
      <p:sp>
        <p:nvSpPr>
          <p:cNvPr id="4" name="Text Placeholder 3">
            <a:extLst>
              <a:ext uri="{FF2B5EF4-FFF2-40B4-BE49-F238E27FC236}">
                <a16:creationId xmlns:a16="http://schemas.microsoft.com/office/drawing/2014/main" id="{D91EDE63-2E21-5DDA-8695-51281B7F06E8}"/>
              </a:ext>
            </a:extLst>
          </p:cNvPr>
          <p:cNvSpPr>
            <a:spLocks noGrp="1"/>
          </p:cNvSpPr>
          <p:nvPr>
            <p:ph type="body" idx="1"/>
          </p:nvPr>
        </p:nvSpPr>
        <p:spPr>
          <a:xfrm>
            <a:off x="311699" y="3408609"/>
            <a:ext cx="8520600" cy="1300766"/>
          </a:xfrm>
        </p:spPr>
        <p:txBody>
          <a:bodyPr>
            <a:normAutofit fontScale="92500" lnSpcReduction="10000"/>
          </a:bodyPr>
          <a:lstStyle/>
          <a:p>
            <a:pPr marL="114300" indent="0" algn="l">
              <a:buNone/>
            </a:pPr>
            <a:r>
              <a:rPr lang="en-US" sz="1400" b="0" i="0" dirty="0">
                <a:solidFill>
                  <a:srgbClr val="212121"/>
                </a:solidFill>
                <a:effectLst/>
                <a:latin typeface="Dosis" pitchFamily="2" charset="0"/>
              </a:rPr>
              <a:t>Key Takeaways:</a:t>
            </a:r>
          </a:p>
          <a:p>
            <a:r>
              <a:rPr lang="en-US" sz="1400" b="0" i="0" dirty="0" err="1">
                <a:solidFill>
                  <a:srgbClr val="212121"/>
                </a:solidFill>
                <a:effectLst/>
                <a:latin typeface="Dosis" pitchFamily="2" charset="0"/>
              </a:rPr>
              <a:t>Peningkatan</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signifikan</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dalam</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pemesanan</a:t>
            </a:r>
            <a:r>
              <a:rPr lang="en-US" sz="1400" b="0" i="0" dirty="0">
                <a:solidFill>
                  <a:srgbClr val="212121"/>
                </a:solidFill>
                <a:effectLst/>
                <a:latin typeface="Dosis" pitchFamily="2" charset="0"/>
              </a:rPr>
              <a:t> hotel </a:t>
            </a:r>
            <a:r>
              <a:rPr lang="en-US" sz="1400" b="0" i="0" dirty="0" err="1">
                <a:solidFill>
                  <a:srgbClr val="212121"/>
                </a:solidFill>
                <a:effectLst/>
                <a:latin typeface="Dosis" pitchFamily="2" charset="0"/>
              </a:rPr>
              <a:t>sering</a:t>
            </a:r>
            <a:r>
              <a:rPr lang="en-US" sz="1400" b="0" i="0" dirty="0">
                <a:solidFill>
                  <a:srgbClr val="212121"/>
                </a:solidFill>
                <a:effectLst/>
                <a:latin typeface="Dosis" pitchFamily="2" charset="0"/>
              </a:rPr>
              <a:t> kali </a:t>
            </a:r>
            <a:r>
              <a:rPr lang="en-US" sz="1400" b="0" i="0" dirty="0" err="1">
                <a:solidFill>
                  <a:srgbClr val="212121"/>
                </a:solidFill>
                <a:effectLst/>
                <a:latin typeface="Dosis" pitchFamily="2" charset="0"/>
              </a:rPr>
              <a:t>terjadi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selama</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musim</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liburan</a:t>
            </a:r>
            <a:r>
              <a:rPr lang="en-US" sz="1400" b="0" i="0" dirty="0">
                <a:solidFill>
                  <a:srgbClr val="212121"/>
                </a:solidFill>
                <a:effectLst/>
                <a:latin typeface="Dosis" pitchFamily="2" charset="0"/>
              </a:rPr>
              <a:t>.</a:t>
            </a:r>
          </a:p>
          <a:p>
            <a:r>
              <a:rPr lang="en-US" sz="1400" b="0" i="0" dirty="0" err="1">
                <a:solidFill>
                  <a:srgbClr val="212121"/>
                </a:solidFill>
                <a:effectLst/>
                <a:latin typeface="Dosis" pitchFamily="2" charset="0"/>
              </a:rPr>
              <a:t>Kenaikkan</a:t>
            </a:r>
            <a:r>
              <a:rPr lang="en-US" sz="1400" b="0" i="0" dirty="0">
                <a:solidFill>
                  <a:srgbClr val="212121"/>
                </a:solidFill>
                <a:effectLst/>
                <a:latin typeface="Dosis" pitchFamily="2" charset="0"/>
              </a:rPr>
              <a:t> pada </a:t>
            </a:r>
            <a:r>
              <a:rPr lang="en-US" sz="1400" b="0" i="0" dirty="0" err="1">
                <a:solidFill>
                  <a:srgbClr val="212121"/>
                </a:solidFill>
                <a:effectLst/>
                <a:latin typeface="Dosis" pitchFamily="2" charset="0"/>
              </a:rPr>
              <a:t>bulan</a:t>
            </a:r>
            <a:r>
              <a:rPr lang="en-US" sz="1400" b="0" i="0" dirty="0">
                <a:solidFill>
                  <a:srgbClr val="212121"/>
                </a:solidFill>
                <a:effectLst/>
                <a:latin typeface="Dosis" pitchFamily="2" charset="0"/>
              </a:rPr>
              <a:t> May – </a:t>
            </a:r>
            <a:r>
              <a:rPr lang="en-US" sz="1400" b="0" i="0" dirty="0" err="1">
                <a:solidFill>
                  <a:srgbClr val="212121"/>
                </a:solidFill>
                <a:effectLst/>
                <a:latin typeface="Dosis" pitchFamily="2" charset="0"/>
              </a:rPr>
              <a:t>Agustus</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dipengaruhi</a:t>
            </a:r>
            <a:r>
              <a:rPr lang="en-US" sz="1400" b="0" i="0" dirty="0">
                <a:solidFill>
                  <a:srgbClr val="212121"/>
                </a:solidFill>
                <a:effectLst/>
                <a:latin typeface="Dosis" pitchFamily="2" charset="0"/>
              </a:rPr>
              <a:t> oleh </a:t>
            </a:r>
            <a:r>
              <a:rPr lang="en-US" sz="1400" i="0" dirty="0" err="1">
                <a:solidFill>
                  <a:srgbClr val="212121"/>
                </a:solidFill>
                <a:effectLst/>
                <a:latin typeface="Dosis" pitchFamily="2" charset="0"/>
              </a:rPr>
              <a:t>faktor</a:t>
            </a:r>
            <a:r>
              <a:rPr lang="en-US" sz="1400" i="0" dirty="0">
                <a:solidFill>
                  <a:srgbClr val="212121"/>
                </a:solidFill>
                <a:effectLst/>
                <a:latin typeface="Dosis" pitchFamily="2" charset="0"/>
              </a:rPr>
              <a:t> </a:t>
            </a:r>
            <a:r>
              <a:rPr lang="en-US" sz="1400" i="0" dirty="0" err="1">
                <a:solidFill>
                  <a:srgbClr val="212121"/>
                </a:solidFill>
                <a:effectLst/>
                <a:latin typeface="Dosis" pitchFamily="2" charset="0"/>
              </a:rPr>
              <a:t>musim</a:t>
            </a:r>
            <a:r>
              <a:rPr lang="en-US" sz="1400" b="1" i="0" dirty="0">
                <a:solidFill>
                  <a:srgbClr val="212121"/>
                </a:solidFill>
                <a:effectLst/>
                <a:latin typeface="Dosis" pitchFamily="2" charset="0"/>
              </a:rPr>
              <a:t> </a:t>
            </a:r>
            <a:r>
              <a:rPr lang="en-US" sz="1400" b="1" i="0" dirty="0" err="1">
                <a:solidFill>
                  <a:srgbClr val="212121"/>
                </a:solidFill>
                <a:effectLst/>
                <a:latin typeface="Dosis" pitchFamily="2" charset="0"/>
              </a:rPr>
              <a:t>Libur</a:t>
            </a:r>
            <a:r>
              <a:rPr lang="en-US" sz="1400" b="1" i="0" dirty="0">
                <a:solidFill>
                  <a:srgbClr val="212121"/>
                </a:solidFill>
                <a:effectLst/>
                <a:latin typeface="Dosis" pitchFamily="2" charset="0"/>
              </a:rPr>
              <a:t> </a:t>
            </a:r>
            <a:r>
              <a:rPr lang="en-US" sz="1400" b="1" i="0" dirty="0" err="1">
                <a:solidFill>
                  <a:srgbClr val="212121"/>
                </a:solidFill>
                <a:effectLst/>
                <a:latin typeface="Dosis" pitchFamily="2" charset="0"/>
              </a:rPr>
              <a:t>Sekolah</a:t>
            </a:r>
            <a:r>
              <a:rPr lang="en-US" sz="1400" b="1" dirty="0">
                <a:solidFill>
                  <a:srgbClr val="212121"/>
                </a:solidFill>
                <a:latin typeface="Dosis" pitchFamily="2" charset="0"/>
              </a:rPr>
              <a:t> </a:t>
            </a:r>
            <a:r>
              <a:rPr lang="en-US" sz="1400" dirty="0">
                <a:solidFill>
                  <a:srgbClr val="212121"/>
                </a:solidFill>
                <a:latin typeface="Dosis" pitchFamily="2" charset="0"/>
              </a:rPr>
              <a:t> </a:t>
            </a:r>
            <a:r>
              <a:rPr lang="en-US" sz="1400" dirty="0" err="1">
                <a:solidFill>
                  <a:srgbClr val="212121"/>
                </a:solidFill>
                <a:latin typeface="Dosis" pitchFamily="2" charset="0"/>
              </a:rPr>
              <a:t>serta</a:t>
            </a:r>
            <a:r>
              <a:rPr lang="en-US" sz="1400" dirty="0">
                <a:solidFill>
                  <a:srgbClr val="212121"/>
                </a:solidFill>
                <a:latin typeface="Dosis" pitchFamily="2" charset="0"/>
              </a:rPr>
              <a:t> </a:t>
            </a:r>
            <a:r>
              <a:rPr lang="en-US" sz="1400" dirty="0" err="1">
                <a:solidFill>
                  <a:srgbClr val="212121"/>
                </a:solidFill>
                <a:latin typeface="Dosis" pitchFamily="2" charset="0"/>
              </a:rPr>
              <a:t>adanya</a:t>
            </a:r>
            <a:r>
              <a:rPr lang="en-US" sz="1400" dirty="0">
                <a:solidFill>
                  <a:srgbClr val="212121"/>
                </a:solidFill>
                <a:latin typeface="Dosis" pitchFamily="2" charset="0"/>
              </a:rPr>
              <a:t> </a:t>
            </a:r>
            <a:r>
              <a:rPr lang="en-US" sz="1400" dirty="0" err="1">
                <a:solidFill>
                  <a:srgbClr val="212121"/>
                </a:solidFill>
                <a:latin typeface="Dosis" pitchFamily="2" charset="0"/>
              </a:rPr>
              <a:t>perayaan</a:t>
            </a:r>
            <a:r>
              <a:rPr lang="en-US" sz="1400" dirty="0">
                <a:solidFill>
                  <a:srgbClr val="212121"/>
                </a:solidFill>
                <a:latin typeface="Dosis" pitchFamily="2" charset="0"/>
              </a:rPr>
              <a:t> </a:t>
            </a:r>
            <a:r>
              <a:rPr lang="en-US" sz="1400" b="1" dirty="0" err="1">
                <a:solidFill>
                  <a:srgbClr val="212121"/>
                </a:solidFill>
                <a:latin typeface="Dosis" pitchFamily="2" charset="0"/>
              </a:rPr>
              <a:t>Cuti</a:t>
            </a:r>
            <a:r>
              <a:rPr lang="en-US" sz="1400" b="1" dirty="0">
                <a:solidFill>
                  <a:srgbClr val="212121"/>
                </a:solidFill>
                <a:latin typeface="Dosis" pitchFamily="2" charset="0"/>
              </a:rPr>
              <a:t> Bersama &amp; Hari Raya </a:t>
            </a:r>
            <a:r>
              <a:rPr lang="en-US" sz="1400" b="1" dirty="0" err="1">
                <a:solidFill>
                  <a:srgbClr val="212121"/>
                </a:solidFill>
                <a:latin typeface="Dosis" pitchFamily="2" charset="0"/>
              </a:rPr>
              <a:t>Idul</a:t>
            </a:r>
            <a:r>
              <a:rPr lang="en-US" sz="1400" b="1" dirty="0">
                <a:solidFill>
                  <a:srgbClr val="212121"/>
                </a:solidFill>
                <a:latin typeface="Dosis" pitchFamily="2" charset="0"/>
              </a:rPr>
              <a:t> </a:t>
            </a:r>
            <a:r>
              <a:rPr lang="en-US" sz="1400" b="1" dirty="0" err="1">
                <a:solidFill>
                  <a:srgbClr val="212121"/>
                </a:solidFill>
                <a:latin typeface="Dosis" pitchFamily="2" charset="0"/>
              </a:rPr>
              <a:t>Fitri</a:t>
            </a:r>
            <a:r>
              <a:rPr lang="en-US" sz="1400" b="1" dirty="0">
                <a:solidFill>
                  <a:srgbClr val="212121"/>
                </a:solidFill>
                <a:latin typeface="Dosis" pitchFamily="2" charset="0"/>
              </a:rPr>
              <a:t> </a:t>
            </a:r>
          </a:p>
          <a:p>
            <a:r>
              <a:rPr lang="en-US" sz="1400" i="0" dirty="0" err="1">
                <a:solidFill>
                  <a:srgbClr val="212121"/>
                </a:solidFill>
                <a:effectLst/>
                <a:latin typeface="Dosis" pitchFamily="2" charset="0"/>
              </a:rPr>
              <a:t>Kenaikkan</a:t>
            </a:r>
            <a:r>
              <a:rPr lang="en-US" sz="1400" i="0" dirty="0">
                <a:solidFill>
                  <a:srgbClr val="212121"/>
                </a:solidFill>
                <a:effectLst/>
                <a:latin typeface="Dosis" pitchFamily="2" charset="0"/>
              </a:rPr>
              <a:t> pada </a:t>
            </a:r>
            <a:r>
              <a:rPr lang="en-US" sz="1400" i="0" dirty="0" err="1">
                <a:solidFill>
                  <a:srgbClr val="212121"/>
                </a:solidFill>
                <a:effectLst/>
                <a:latin typeface="Dosis" pitchFamily="2" charset="0"/>
              </a:rPr>
              <a:t>bulan</a:t>
            </a:r>
            <a:r>
              <a:rPr lang="en-US" sz="1400" i="0" dirty="0">
                <a:solidFill>
                  <a:srgbClr val="212121"/>
                </a:solidFill>
                <a:effectLst/>
                <a:latin typeface="Dosis" pitchFamily="2" charset="0"/>
              </a:rPr>
              <a:t> November dan </a:t>
            </a:r>
            <a:r>
              <a:rPr lang="en-US" sz="1400" dirty="0" err="1">
                <a:solidFill>
                  <a:srgbClr val="212121"/>
                </a:solidFill>
                <a:latin typeface="Dosis" pitchFamily="2" charset="0"/>
              </a:rPr>
              <a:t>D</a:t>
            </a:r>
            <a:r>
              <a:rPr lang="en-US" sz="1400" i="0" dirty="0" err="1">
                <a:solidFill>
                  <a:srgbClr val="212121"/>
                </a:solidFill>
                <a:effectLst/>
                <a:latin typeface="Dosis" pitchFamily="2" charset="0"/>
              </a:rPr>
              <a:t>esember</a:t>
            </a:r>
            <a:r>
              <a:rPr lang="en-US" sz="1400" i="0" dirty="0">
                <a:solidFill>
                  <a:srgbClr val="212121"/>
                </a:solidFill>
                <a:effectLst/>
                <a:latin typeface="Dosis" pitchFamily="2" charset="0"/>
              </a:rPr>
              <a:t> </a:t>
            </a:r>
            <a:r>
              <a:rPr lang="en-US" sz="1400" i="0" dirty="0" err="1">
                <a:solidFill>
                  <a:srgbClr val="212121"/>
                </a:solidFill>
                <a:effectLst/>
                <a:latin typeface="Dosis" pitchFamily="2" charset="0"/>
              </a:rPr>
              <a:t>dipengaruhi</a:t>
            </a:r>
            <a:r>
              <a:rPr lang="en-US" sz="1400" i="0" dirty="0">
                <a:solidFill>
                  <a:srgbClr val="212121"/>
                </a:solidFill>
                <a:effectLst/>
                <a:latin typeface="Dosis" pitchFamily="2" charset="0"/>
              </a:rPr>
              <a:t> oleh </a:t>
            </a:r>
            <a:r>
              <a:rPr lang="en-US" sz="1400" i="0" dirty="0" err="1">
                <a:solidFill>
                  <a:srgbClr val="212121"/>
                </a:solidFill>
                <a:effectLst/>
                <a:latin typeface="Dosis" pitchFamily="2" charset="0"/>
              </a:rPr>
              <a:t>faktor</a:t>
            </a:r>
            <a:r>
              <a:rPr lang="en-US" sz="1400" i="0" dirty="0">
                <a:solidFill>
                  <a:srgbClr val="212121"/>
                </a:solidFill>
                <a:effectLst/>
                <a:latin typeface="Dosis" pitchFamily="2" charset="0"/>
              </a:rPr>
              <a:t> </a:t>
            </a:r>
            <a:r>
              <a:rPr lang="en-US" sz="1400" b="1" i="0" dirty="0">
                <a:solidFill>
                  <a:srgbClr val="212121"/>
                </a:solidFill>
                <a:effectLst/>
                <a:latin typeface="Dosis" pitchFamily="2" charset="0"/>
              </a:rPr>
              <a:t>Hari Raya Natal </a:t>
            </a:r>
            <a:r>
              <a:rPr lang="en-US" sz="1400" i="0" dirty="0">
                <a:solidFill>
                  <a:srgbClr val="212121"/>
                </a:solidFill>
                <a:effectLst/>
                <a:latin typeface="Dosis" pitchFamily="2" charset="0"/>
              </a:rPr>
              <a:t> dan </a:t>
            </a:r>
            <a:r>
              <a:rPr lang="en-US" sz="1400" b="1" i="0" dirty="0">
                <a:solidFill>
                  <a:srgbClr val="212121"/>
                </a:solidFill>
                <a:effectLst/>
                <a:latin typeface="Dosis" pitchFamily="2" charset="0"/>
              </a:rPr>
              <a:t> </a:t>
            </a:r>
            <a:r>
              <a:rPr lang="en-US" sz="1400" b="1" i="0" dirty="0" err="1">
                <a:solidFill>
                  <a:srgbClr val="212121"/>
                </a:solidFill>
                <a:effectLst/>
                <a:latin typeface="Dosis" pitchFamily="2" charset="0"/>
              </a:rPr>
              <a:t>Tahun</a:t>
            </a:r>
            <a:r>
              <a:rPr lang="en-US" sz="1400" b="1" i="0" dirty="0">
                <a:solidFill>
                  <a:srgbClr val="212121"/>
                </a:solidFill>
                <a:effectLst/>
                <a:latin typeface="Dosis" pitchFamily="2" charset="0"/>
              </a:rPr>
              <a:t> Baru</a:t>
            </a:r>
            <a:endParaRPr lang="en-US" sz="1400" i="0" dirty="0">
              <a:solidFill>
                <a:srgbClr val="212121"/>
              </a:solidFill>
              <a:effectLst/>
              <a:latin typeface="Dosis" pitchFamily="2" charset="0"/>
            </a:endParaRPr>
          </a:p>
          <a:p>
            <a:endParaRPr lang="en-US" sz="1400" dirty="0">
              <a:latin typeface="Dosis" pitchFamily="2" charset="0"/>
            </a:endParaRPr>
          </a:p>
        </p:txBody>
      </p:sp>
      <p:pic>
        <p:nvPicPr>
          <p:cNvPr id="6" name="Picture 5">
            <a:extLst>
              <a:ext uri="{FF2B5EF4-FFF2-40B4-BE49-F238E27FC236}">
                <a16:creationId xmlns:a16="http://schemas.microsoft.com/office/drawing/2014/main" id="{28348455-99F1-6397-1EC1-A2151DF0F815}"/>
              </a:ext>
            </a:extLst>
          </p:cNvPr>
          <p:cNvPicPr>
            <a:picLocks noChangeAspect="1"/>
          </p:cNvPicPr>
          <p:nvPr/>
        </p:nvPicPr>
        <p:blipFill>
          <a:blip r:embed="rId4"/>
          <a:stretch>
            <a:fillRect/>
          </a:stretch>
        </p:blipFill>
        <p:spPr>
          <a:xfrm>
            <a:off x="2277420" y="684996"/>
            <a:ext cx="4589159" cy="2633343"/>
          </a:xfrm>
          <a:prstGeom prst="rect">
            <a:avLst/>
          </a:prstGeom>
          <a:ln>
            <a:solidFill>
              <a:schemeClr val="tx1"/>
            </a:solidFill>
          </a:ln>
        </p:spPr>
      </p:pic>
    </p:spTree>
    <p:extLst>
      <p:ext uri="{BB962C8B-B14F-4D97-AF65-F5344CB8AC3E}">
        <p14:creationId xmlns:p14="http://schemas.microsoft.com/office/powerpoint/2010/main" val="402489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Impact Analysis of Stay Duration on Hotel Bookings Cancellation Rates</a:t>
            </a:r>
            <a:endParaRPr sz="1798" b="1">
              <a:solidFill>
                <a:schemeClr val="lt1"/>
              </a:solidFill>
              <a:latin typeface="Roboto"/>
              <a:ea typeface="Roboto"/>
              <a:cs typeface="Roboto"/>
              <a:sym typeface="Roboto"/>
            </a:endParaRPr>
          </a:p>
        </p:txBody>
      </p:sp>
      <p:sp>
        <p:nvSpPr>
          <p:cNvPr id="2" name="Google Shape;115;p27">
            <a:extLst>
              <a:ext uri="{FF2B5EF4-FFF2-40B4-BE49-F238E27FC236}">
                <a16:creationId xmlns:a16="http://schemas.microsoft.com/office/drawing/2014/main" id="{48CD5E62-2D77-A3F7-46F8-B355ACC9D253}"/>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jupyter notebook </a:t>
            </a:r>
            <a:r>
              <a:rPr lang="en" sz="1100" dirty="0">
                <a:hlinkClick r:id="rId3"/>
              </a:rPr>
              <a:t>disini</a:t>
            </a:r>
            <a:endParaRPr sz="1100" dirty="0">
              <a:solidFill>
                <a:srgbClr val="000000"/>
              </a:solidFill>
            </a:endParaRPr>
          </a:p>
        </p:txBody>
      </p:sp>
      <p:sp>
        <p:nvSpPr>
          <p:cNvPr id="4" name="Text Placeholder 3">
            <a:extLst>
              <a:ext uri="{FF2B5EF4-FFF2-40B4-BE49-F238E27FC236}">
                <a16:creationId xmlns:a16="http://schemas.microsoft.com/office/drawing/2014/main" id="{F3C21393-53F8-245F-376E-7D432BDC2BD1}"/>
              </a:ext>
            </a:extLst>
          </p:cNvPr>
          <p:cNvSpPr>
            <a:spLocks noGrp="1"/>
          </p:cNvSpPr>
          <p:nvPr>
            <p:ph type="body" idx="1"/>
          </p:nvPr>
        </p:nvSpPr>
        <p:spPr>
          <a:xfrm>
            <a:off x="311699" y="629900"/>
            <a:ext cx="8520600" cy="4142799"/>
          </a:xfrm>
        </p:spPr>
        <p:txBody>
          <a:bodyPr>
            <a:normAutofit fontScale="92500" lnSpcReduction="10000"/>
          </a:bodyPr>
          <a:lstStyle/>
          <a:p>
            <a:pPr marL="114300" indent="0">
              <a:buNone/>
            </a:pPr>
            <a:r>
              <a:rPr lang="en-US" sz="1400" b="1" dirty="0" err="1">
                <a:latin typeface="Dosis" pitchFamily="2" charset="0"/>
              </a:rPr>
              <a:t>Persentase</a:t>
            </a:r>
            <a:r>
              <a:rPr lang="en-US" sz="1400" b="1" dirty="0">
                <a:latin typeface="Dosis" pitchFamily="2" charset="0"/>
              </a:rPr>
              <a:t> </a:t>
            </a:r>
            <a:r>
              <a:rPr lang="en-US" sz="1400" b="1" dirty="0" err="1">
                <a:latin typeface="Dosis" pitchFamily="2" charset="0"/>
              </a:rPr>
              <a:t>Pemesanan</a:t>
            </a:r>
            <a:r>
              <a:rPr lang="en-US" sz="1400" b="1" dirty="0">
                <a:latin typeface="Dosis" pitchFamily="2" charset="0"/>
              </a:rPr>
              <a:t> Hotel </a:t>
            </a:r>
            <a:r>
              <a:rPr lang="en-US" sz="1400" b="1" dirty="0" err="1">
                <a:latin typeface="Dosis" pitchFamily="2" charset="0"/>
              </a:rPr>
              <a:t>Berdasarkan</a:t>
            </a:r>
            <a:r>
              <a:rPr lang="en-US" sz="1400" b="1" dirty="0">
                <a:latin typeface="Dosis" pitchFamily="2" charset="0"/>
              </a:rPr>
              <a:t> </a:t>
            </a:r>
            <a:r>
              <a:rPr lang="en-US" sz="1400" b="1" dirty="0" err="1">
                <a:latin typeface="Dosis" pitchFamily="2" charset="0"/>
              </a:rPr>
              <a:t>Durasi</a:t>
            </a:r>
            <a:r>
              <a:rPr lang="en-US" sz="1400" b="1" dirty="0">
                <a:latin typeface="Dosis" pitchFamily="2" charset="0"/>
              </a:rPr>
              <a:t> yang </a:t>
            </a:r>
            <a:r>
              <a:rPr lang="en-US" sz="1400" b="1" dirty="0" err="1">
                <a:latin typeface="Dosis" pitchFamily="2" charset="0"/>
              </a:rPr>
              <a:t>diambil</a:t>
            </a: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r>
              <a:rPr lang="en-US" sz="1400" b="0" dirty="0">
                <a:solidFill>
                  <a:srgbClr val="000000"/>
                </a:solidFill>
                <a:effectLst/>
                <a:highlight>
                  <a:srgbClr val="F7F7F7"/>
                </a:highlight>
                <a:latin typeface="Dosis" pitchFamily="2" charset="0"/>
              </a:rPr>
              <a:t>Key Takeaways:</a:t>
            </a:r>
          </a:p>
          <a:p>
            <a:r>
              <a:rPr lang="sv-SE" sz="1400" b="0" i="0" dirty="0">
                <a:solidFill>
                  <a:srgbClr val="212121"/>
                </a:solidFill>
                <a:effectLst/>
                <a:latin typeface="Roboto" panose="02000000000000000000" pitchFamily="2" charset="0"/>
              </a:rPr>
              <a:t>Data dibagi berdasarkan kategori durasi menginap, yaitu </a:t>
            </a:r>
            <a:r>
              <a:rPr lang="sv-SE" sz="1400" b="1" i="0" dirty="0">
                <a:solidFill>
                  <a:srgbClr val="212121"/>
                </a:solidFill>
                <a:effectLst/>
                <a:latin typeface="Roboto" panose="02000000000000000000" pitchFamily="2" charset="0"/>
              </a:rPr>
              <a:t>Short Stay</a:t>
            </a:r>
            <a:r>
              <a:rPr lang="sv-SE" sz="1400" b="0" i="0" dirty="0">
                <a:solidFill>
                  <a:srgbClr val="212121"/>
                </a:solidFill>
                <a:effectLst/>
                <a:latin typeface="Roboto" panose="02000000000000000000" pitchFamily="2" charset="0"/>
              </a:rPr>
              <a:t> (1-3 hari), </a:t>
            </a:r>
            <a:r>
              <a:rPr lang="sv-SE" sz="1400" b="1" i="0" dirty="0">
                <a:solidFill>
                  <a:srgbClr val="212121"/>
                </a:solidFill>
                <a:effectLst/>
                <a:latin typeface="Roboto" panose="02000000000000000000" pitchFamily="2" charset="0"/>
              </a:rPr>
              <a:t>Medium Stay</a:t>
            </a:r>
            <a:r>
              <a:rPr lang="sv-SE" sz="1400" b="0" i="0" dirty="0">
                <a:solidFill>
                  <a:srgbClr val="212121"/>
                </a:solidFill>
                <a:effectLst/>
                <a:latin typeface="Roboto" panose="02000000000000000000" pitchFamily="2" charset="0"/>
              </a:rPr>
              <a:t> (4-7 hari), </a:t>
            </a:r>
            <a:r>
              <a:rPr lang="sv-SE" sz="1400" b="1" i="0" dirty="0">
                <a:solidFill>
                  <a:srgbClr val="212121"/>
                </a:solidFill>
                <a:effectLst/>
                <a:latin typeface="Roboto" panose="02000000000000000000" pitchFamily="2" charset="0"/>
              </a:rPr>
              <a:t>Long Stay</a:t>
            </a:r>
            <a:r>
              <a:rPr lang="sv-SE" sz="1400" b="0" i="0" dirty="0">
                <a:solidFill>
                  <a:srgbClr val="212121"/>
                </a:solidFill>
                <a:effectLst/>
                <a:latin typeface="Roboto" panose="02000000000000000000" pitchFamily="2" charset="0"/>
              </a:rPr>
              <a:t> (8-14 hari), dan </a:t>
            </a:r>
            <a:r>
              <a:rPr lang="sv-SE" sz="1400" b="1" i="0" dirty="0">
                <a:solidFill>
                  <a:srgbClr val="212121"/>
                </a:solidFill>
                <a:effectLst/>
                <a:latin typeface="Roboto" panose="02000000000000000000" pitchFamily="2" charset="0"/>
              </a:rPr>
              <a:t>Extended Stay</a:t>
            </a:r>
            <a:r>
              <a:rPr lang="sv-SE" sz="1400" b="0" i="0" dirty="0">
                <a:solidFill>
                  <a:srgbClr val="212121"/>
                </a:solidFill>
                <a:effectLst/>
                <a:latin typeface="Roboto" panose="02000000000000000000" pitchFamily="2" charset="0"/>
              </a:rPr>
              <a:t> (14-28 hari)</a:t>
            </a:r>
            <a:endParaRPr lang="en-US" sz="1400" b="0" dirty="0">
              <a:solidFill>
                <a:srgbClr val="000000"/>
              </a:solidFill>
              <a:effectLst/>
              <a:latin typeface="Dosis" pitchFamily="2" charset="0"/>
            </a:endParaRPr>
          </a:p>
          <a:p>
            <a:r>
              <a:rPr lang="en-US" sz="1400" b="0" dirty="0">
                <a:solidFill>
                  <a:srgbClr val="000000"/>
                </a:solidFill>
                <a:effectLst/>
                <a:highlight>
                  <a:srgbClr val="F7F7F7"/>
                </a:highlight>
                <a:latin typeface="Dosis" pitchFamily="2" charset="0"/>
              </a:rPr>
              <a:t>Rata-rata yang </a:t>
            </a:r>
            <a:r>
              <a:rPr lang="en-US" sz="1400" b="0" dirty="0" err="1">
                <a:solidFill>
                  <a:srgbClr val="000000"/>
                </a:solidFill>
                <a:effectLst/>
                <a:highlight>
                  <a:srgbClr val="F7F7F7"/>
                </a:highlight>
                <a:latin typeface="Dosis" pitchFamily="2" charset="0"/>
              </a:rPr>
              <a:t>datang</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ke</a:t>
            </a:r>
            <a:r>
              <a:rPr lang="en-US" sz="1400" b="0" dirty="0">
                <a:solidFill>
                  <a:srgbClr val="000000"/>
                </a:solidFill>
                <a:effectLst/>
                <a:highlight>
                  <a:srgbClr val="F7F7F7"/>
                </a:highlight>
                <a:latin typeface="Dosis" pitchFamily="2" charset="0"/>
              </a:rPr>
              <a:t> hotel </a:t>
            </a:r>
            <a:r>
              <a:rPr lang="en-US" sz="1400" b="0" dirty="0" err="1">
                <a:solidFill>
                  <a:srgbClr val="000000"/>
                </a:solidFill>
                <a:effectLst/>
                <a:highlight>
                  <a:srgbClr val="F7F7F7"/>
                </a:highlight>
                <a:latin typeface="Dosis" pitchFamily="2" charset="0"/>
              </a:rPr>
              <a:t>bertipe</a:t>
            </a:r>
            <a:r>
              <a:rPr lang="en-US" sz="1400" b="0" dirty="0">
                <a:solidFill>
                  <a:srgbClr val="000000"/>
                </a:solidFill>
                <a:effectLst/>
                <a:highlight>
                  <a:srgbClr val="F7F7F7"/>
                </a:highlight>
                <a:latin typeface="Dosis" pitchFamily="2" charset="0"/>
              </a:rPr>
              <a:t> </a:t>
            </a:r>
            <a:r>
              <a:rPr lang="en-US" sz="1400" b="1" dirty="0">
                <a:solidFill>
                  <a:srgbClr val="000000"/>
                </a:solidFill>
                <a:effectLst/>
                <a:highlight>
                  <a:srgbClr val="F7F7F7"/>
                </a:highlight>
                <a:latin typeface="Dosis" pitchFamily="2" charset="0"/>
              </a:rPr>
              <a:t>City Hotel</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menginap</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dengan</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kategori</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durasi</a:t>
            </a:r>
            <a:r>
              <a:rPr lang="en-US" sz="1400" b="0" dirty="0">
                <a:solidFill>
                  <a:srgbClr val="000000"/>
                </a:solidFill>
                <a:effectLst/>
                <a:highlight>
                  <a:srgbClr val="F7F7F7"/>
                </a:highlight>
                <a:latin typeface="Dosis" pitchFamily="2" charset="0"/>
              </a:rPr>
              <a:t> </a:t>
            </a:r>
            <a:r>
              <a:rPr lang="en-US" sz="1400" b="1" dirty="0">
                <a:solidFill>
                  <a:srgbClr val="000000"/>
                </a:solidFill>
                <a:effectLst/>
                <a:highlight>
                  <a:srgbClr val="F7F7F7"/>
                </a:highlight>
                <a:latin typeface="Dosis" pitchFamily="2" charset="0"/>
              </a:rPr>
              <a:t>Short Stay</a:t>
            </a:r>
            <a:endParaRPr lang="en-US" sz="1400" b="0" dirty="0">
              <a:solidFill>
                <a:srgbClr val="000000"/>
              </a:solidFill>
              <a:effectLst/>
              <a:highlight>
                <a:srgbClr val="F7F7F7"/>
              </a:highlight>
              <a:latin typeface="Dosis" pitchFamily="2" charset="0"/>
            </a:endParaRPr>
          </a:p>
          <a:p>
            <a:r>
              <a:rPr lang="en-US" sz="1400" b="0" dirty="0">
                <a:solidFill>
                  <a:srgbClr val="000000"/>
                </a:solidFill>
                <a:effectLst/>
                <a:highlight>
                  <a:srgbClr val="F7F7F7"/>
                </a:highlight>
                <a:latin typeface="Dosis" pitchFamily="2" charset="0"/>
              </a:rPr>
              <a:t>Hotel </a:t>
            </a:r>
            <a:r>
              <a:rPr lang="en-US" sz="1400" b="0" dirty="0" err="1">
                <a:solidFill>
                  <a:srgbClr val="000000"/>
                </a:solidFill>
                <a:effectLst/>
                <a:highlight>
                  <a:srgbClr val="F7F7F7"/>
                </a:highlight>
                <a:latin typeface="Dosis" pitchFamily="2" charset="0"/>
              </a:rPr>
              <a:t>dengan</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tipe</a:t>
            </a:r>
            <a:r>
              <a:rPr lang="en-US" sz="1400" b="0" dirty="0">
                <a:solidFill>
                  <a:srgbClr val="000000"/>
                </a:solidFill>
                <a:effectLst/>
                <a:highlight>
                  <a:srgbClr val="F7F7F7"/>
                </a:highlight>
                <a:latin typeface="Dosis" pitchFamily="2" charset="0"/>
              </a:rPr>
              <a:t> </a:t>
            </a:r>
            <a:r>
              <a:rPr lang="en-US" sz="1400" b="1" dirty="0">
                <a:solidFill>
                  <a:srgbClr val="000000"/>
                </a:solidFill>
                <a:effectLst/>
                <a:highlight>
                  <a:srgbClr val="F7F7F7"/>
                </a:highlight>
                <a:latin typeface="Dosis" pitchFamily="2" charset="0"/>
              </a:rPr>
              <a:t>Resort Hotel</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mendominasi</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pelanggan</a:t>
            </a:r>
            <a:r>
              <a:rPr lang="en-US" sz="1400" b="0" dirty="0">
                <a:solidFill>
                  <a:srgbClr val="000000"/>
                </a:solidFill>
                <a:effectLst/>
                <a:highlight>
                  <a:srgbClr val="F7F7F7"/>
                </a:highlight>
                <a:latin typeface="Dosis" pitchFamily="2" charset="0"/>
              </a:rPr>
              <a:t> yang </a:t>
            </a:r>
            <a:r>
              <a:rPr lang="en-US" sz="1400" b="0" dirty="0" err="1">
                <a:solidFill>
                  <a:srgbClr val="000000"/>
                </a:solidFill>
                <a:effectLst/>
                <a:highlight>
                  <a:srgbClr val="F7F7F7"/>
                </a:highlight>
                <a:latin typeface="Dosis" pitchFamily="2" charset="0"/>
              </a:rPr>
              <a:t>menginap</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dengan</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kategori</a:t>
            </a:r>
            <a:r>
              <a:rPr lang="en-US" sz="1400" b="0" dirty="0">
                <a:solidFill>
                  <a:srgbClr val="000000"/>
                </a:solidFill>
                <a:effectLst/>
                <a:highlight>
                  <a:srgbClr val="F7F7F7"/>
                </a:highlight>
                <a:latin typeface="Dosis" pitchFamily="2" charset="0"/>
              </a:rPr>
              <a:t> </a:t>
            </a:r>
            <a:r>
              <a:rPr lang="en-US" sz="1400" b="0" dirty="0" err="1">
                <a:solidFill>
                  <a:srgbClr val="000000"/>
                </a:solidFill>
                <a:effectLst/>
                <a:highlight>
                  <a:srgbClr val="F7F7F7"/>
                </a:highlight>
                <a:latin typeface="Dosis" pitchFamily="2" charset="0"/>
              </a:rPr>
              <a:t>durasi</a:t>
            </a:r>
            <a:r>
              <a:rPr lang="en-US" sz="1400" b="0" dirty="0">
                <a:solidFill>
                  <a:srgbClr val="000000"/>
                </a:solidFill>
                <a:effectLst/>
                <a:highlight>
                  <a:srgbClr val="F7F7F7"/>
                </a:highlight>
                <a:latin typeface="Dosis" pitchFamily="2" charset="0"/>
              </a:rPr>
              <a:t> </a:t>
            </a:r>
            <a:r>
              <a:rPr lang="en-US" sz="1400" b="1" dirty="0">
                <a:solidFill>
                  <a:srgbClr val="000000"/>
                </a:solidFill>
                <a:effectLst/>
                <a:highlight>
                  <a:srgbClr val="F7F7F7"/>
                </a:highlight>
                <a:latin typeface="Dosis" pitchFamily="2" charset="0"/>
              </a:rPr>
              <a:t>Medium Stay</a:t>
            </a:r>
            <a:r>
              <a:rPr lang="en-US" sz="1400" b="0" dirty="0">
                <a:solidFill>
                  <a:srgbClr val="000000"/>
                </a:solidFill>
                <a:effectLst/>
                <a:highlight>
                  <a:srgbClr val="F7F7F7"/>
                </a:highlight>
                <a:latin typeface="Dosis" pitchFamily="2" charset="0"/>
              </a:rPr>
              <a:t> </a:t>
            </a:r>
            <a:r>
              <a:rPr lang="en-US" sz="1400" b="1" dirty="0">
                <a:solidFill>
                  <a:srgbClr val="000000"/>
                </a:solidFill>
                <a:effectLst/>
                <a:highlight>
                  <a:srgbClr val="F7F7F7"/>
                </a:highlight>
                <a:latin typeface="Dosis" pitchFamily="2" charset="0"/>
              </a:rPr>
              <a:t>Long Stay,</a:t>
            </a:r>
            <a:r>
              <a:rPr lang="en-US" sz="1400" b="0" dirty="0">
                <a:solidFill>
                  <a:srgbClr val="000000"/>
                </a:solidFill>
                <a:effectLst/>
                <a:highlight>
                  <a:srgbClr val="F7F7F7"/>
                </a:highlight>
                <a:latin typeface="Dosis" pitchFamily="2" charset="0"/>
              </a:rPr>
              <a:t> dan </a:t>
            </a:r>
            <a:r>
              <a:rPr lang="en-US" sz="1400" b="1" dirty="0" err="1">
                <a:solidFill>
                  <a:srgbClr val="000000"/>
                </a:solidFill>
                <a:effectLst/>
                <a:highlight>
                  <a:srgbClr val="F7F7F7"/>
                </a:highlight>
                <a:latin typeface="Dosis" pitchFamily="2" charset="0"/>
              </a:rPr>
              <a:t>Exteneded</a:t>
            </a:r>
            <a:r>
              <a:rPr lang="en-US" sz="1400" b="1" dirty="0">
                <a:solidFill>
                  <a:srgbClr val="000000"/>
                </a:solidFill>
                <a:effectLst/>
                <a:highlight>
                  <a:srgbClr val="F7F7F7"/>
                </a:highlight>
                <a:latin typeface="Dosis" pitchFamily="2" charset="0"/>
              </a:rPr>
              <a:t> Stay.</a:t>
            </a:r>
            <a:endParaRPr lang="en-US" sz="1400" b="1" dirty="0">
              <a:latin typeface="Dosis" pitchFamily="2" charset="0"/>
            </a:endParaRPr>
          </a:p>
        </p:txBody>
      </p:sp>
      <p:pic>
        <p:nvPicPr>
          <p:cNvPr id="8" name="Picture 7">
            <a:extLst>
              <a:ext uri="{FF2B5EF4-FFF2-40B4-BE49-F238E27FC236}">
                <a16:creationId xmlns:a16="http://schemas.microsoft.com/office/drawing/2014/main" id="{E2BCA466-CEE2-09F4-4AE4-744F75C27F22}"/>
              </a:ext>
            </a:extLst>
          </p:cNvPr>
          <p:cNvPicPr>
            <a:picLocks noChangeAspect="1"/>
          </p:cNvPicPr>
          <p:nvPr/>
        </p:nvPicPr>
        <p:blipFill>
          <a:blip r:embed="rId4"/>
          <a:stretch>
            <a:fillRect/>
          </a:stretch>
        </p:blipFill>
        <p:spPr>
          <a:xfrm>
            <a:off x="2220512" y="1026019"/>
            <a:ext cx="4702975" cy="2333688"/>
          </a:xfrm>
          <a:prstGeom prst="rect">
            <a:avLst/>
          </a:prstGeom>
          <a:ln>
            <a:solidFill>
              <a:schemeClr val="tx1"/>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Impact Analysis of Stay Duration on Hotel Bookings Cancellation Rates</a:t>
            </a:r>
            <a:endParaRPr sz="1798" b="1">
              <a:solidFill>
                <a:schemeClr val="lt1"/>
              </a:solidFill>
              <a:latin typeface="Roboto"/>
              <a:ea typeface="Roboto"/>
              <a:cs typeface="Roboto"/>
              <a:sym typeface="Roboto"/>
            </a:endParaRPr>
          </a:p>
        </p:txBody>
      </p:sp>
      <p:sp>
        <p:nvSpPr>
          <p:cNvPr id="2" name="Google Shape;115;p27">
            <a:extLst>
              <a:ext uri="{FF2B5EF4-FFF2-40B4-BE49-F238E27FC236}">
                <a16:creationId xmlns:a16="http://schemas.microsoft.com/office/drawing/2014/main" id="{48CD5E62-2D77-A3F7-46F8-B355ACC9D253}"/>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jupyter notebook </a:t>
            </a:r>
            <a:r>
              <a:rPr lang="en" sz="1100" dirty="0">
                <a:hlinkClick r:id="rId3"/>
              </a:rPr>
              <a:t>disini</a:t>
            </a:r>
            <a:endParaRPr sz="1100" dirty="0">
              <a:solidFill>
                <a:srgbClr val="000000"/>
              </a:solidFill>
            </a:endParaRPr>
          </a:p>
        </p:txBody>
      </p:sp>
      <p:sp>
        <p:nvSpPr>
          <p:cNvPr id="4" name="Text Placeholder 3">
            <a:extLst>
              <a:ext uri="{FF2B5EF4-FFF2-40B4-BE49-F238E27FC236}">
                <a16:creationId xmlns:a16="http://schemas.microsoft.com/office/drawing/2014/main" id="{F3C21393-53F8-245F-376E-7D432BDC2BD1}"/>
              </a:ext>
            </a:extLst>
          </p:cNvPr>
          <p:cNvSpPr>
            <a:spLocks noGrp="1"/>
          </p:cNvSpPr>
          <p:nvPr>
            <p:ph type="body" idx="1"/>
          </p:nvPr>
        </p:nvSpPr>
        <p:spPr>
          <a:xfrm>
            <a:off x="311699" y="629900"/>
            <a:ext cx="8520600" cy="4045131"/>
          </a:xfrm>
        </p:spPr>
        <p:txBody>
          <a:bodyPr>
            <a:normAutofit fontScale="92500" lnSpcReduction="20000"/>
          </a:bodyPr>
          <a:lstStyle/>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buNone/>
            </a:pPr>
            <a:endParaRPr lang="en-US" sz="1400" b="1" dirty="0">
              <a:latin typeface="Dosis" pitchFamily="2" charset="0"/>
            </a:endParaRPr>
          </a:p>
          <a:p>
            <a:pPr marL="114300" indent="0" algn="l">
              <a:buNone/>
            </a:pPr>
            <a:r>
              <a:rPr lang="en-US" sz="1400" b="0" i="0" dirty="0">
                <a:solidFill>
                  <a:srgbClr val="212121"/>
                </a:solidFill>
                <a:effectLst/>
                <a:latin typeface="Dosis" pitchFamily="2" charset="0"/>
              </a:rPr>
              <a:t>Key Takeaways:</a:t>
            </a:r>
          </a:p>
          <a:p>
            <a:r>
              <a:rPr lang="en-US" sz="1400" b="0" i="0" dirty="0">
                <a:solidFill>
                  <a:srgbClr val="212121"/>
                </a:solidFill>
                <a:effectLst/>
                <a:latin typeface="Dosis" pitchFamily="2" charset="0"/>
              </a:rPr>
              <a:t>Data </a:t>
            </a:r>
            <a:r>
              <a:rPr lang="en-US" sz="1400" b="0" i="0" dirty="0" err="1">
                <a:solidFill>
                  <a:srgbClr val="212121"/>
                </a:solidFill>
                <a:effectLst/>
                <a:latin typeface="Dosis" pitchFamily="2" charset="0"/>
              </a:rPr>
              <a:t>dibagi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berdasarkan</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kategori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durasi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menginap</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yaitu</a:t>
            </a:r>
            <a:r>
              <a:rPr lang="en-US" sz="1400" b="0" i="0" dirty="0">
                <a:solidFill>
                  <a:srgbClr val="212121"/>
                </a:solidFill>
                <a:effectLst/>
                <a:latin typeface="Dosis" pitchFamily="2" charset="0"/>
              </a:rPr>
              <a:t> </a:t>
            </a:r>
            <a:r>
              <a:rPr lang="en-US" sz="1400" b="1" i="0" dirty="0">
                <a:solidFill>
                  <a:srgbClr val="212121"/>
                </a:solidFill>
                <a:effectLst/>
                <a:latin typeface="Dosis" pitchFamily="2" charset="0"/>
              </a:rPr>
              <a:t>Short Stay</a:t>
            </a:r>
            <a:r>
              <a:rPr lang="en-US" sz="1400" b="0" i="0" dirty="0">
                <a:solidFill>
                  <a:srgbClr val="212121"/>
                </a:solidFill>
                <a:effectLst/>
                <a:latin typeface="Dosis" pitchFamily="2" charset="0"/>
              </a:rPr>
              <a:t> (1-3 </a:t>
            </a:r>
            <a:r>
              <a:rPr lang="en-US" sz="1400" b="0" i="0" dirty="0" err="1">
                <a:solidFill>
                  <a:srgbClr val="212121"/>
                </a:solidFill>
                <a:effectLst/>
                <a:latin typeface="Dosis" pitchFamily="2" charset="0"/>
              </a:rPr>
              <a:t>hari</a:t>
            </a:r>
            <a:r>
              <a:rPr lang="en-US" sz="1400" b="0" i="0" dirty="0">
                <a:solidFill>
                  <a:srgbClr val="212121"/>
                </a:solidFill>
                <a:effectLst/>
                <a:latin typeface="Dosis" pitchFamily="2" charset="0"/>
              </a:rPr>
              <a:t>), </a:t>
            </a:r>
            <a:r>
              <a:rPr lang="en-US" sz="1400" b="1" i="0" dirty="0">
                <a:solidFill>
                  <a:srgbClr val="212121"/>
                </a:solidFill>
                <a:effectLst/>
                <a:latin typeface="Dosis" pitchFamily="2" charset="0"/>
              </a:rPr>
              <a:t>Medium Stay</a:t>
            </a:r>
            <a:r>
              <a:rPr lang="en-US" sz="1400" b="0" i="0" dirty="0">
                <a:solidFill>
                  <a:srgbClr val="212121"/>
                </a:solidFill>
                <a:effectLst/>
                <a:latin typeface="Dosis" pitchFamily="2" charset="0"/>
              </a:rPr>
              <a:t> (4-7 </a:t>
            </a:r>
            <a:r>
              <a:rPr lang="en-US" sz="1400" b="0" i="0" dirty="0" err="1">
                <a:solidFill>
                  <a:srgbClr val="212121"/>
                </a:solidFill>
                <a:effectLst/>
                <a:latin typeface="Dosis" pitchFamily="2" charset="0"/>
              </a:rPr>
              <a:t>hari</a:t>
            </a:r>
            <a:r>
              <a:rPr lang="en-US" sz="1400" b="0" i="0" dirty="0">
                <a:solidFill>
                  <a:srgbClr val="212121"/>
                </a:solidFill>
                <a:effectLst/>
                <a:latin typeface="Dosis" pitchFamily="2" charset="0"/>
              </a:rPr>
              <a:t>), </a:t>
            </a:r>
            <a:r>
              <a:rPr lang="en-US" sz="1400" b="1" i="0" dirty="0">
                <a:solidFill>
                  <a:srgbClr val="212121"/>
                </a:solidFill>
                <a:effectLst/>
                <a:latin typeface="Dosis" pitchFamily="2" charset="0"/>
              </a:rPr>
              <a:t>Long Stay</a:t>
            </a:r>
            <a:r>
              <a:rPr lang="en-US" sz="1400" b="0" i="0" dirty="0">
                <a:solidFill>
                  <a:srgbClr val="212121"/>
                </a:solidFill>
                <a:effectLst/>
                <a:latin typeface="Dosis" pitchFamily="2" charset="0"/>
              </a:rPr>
              <a:t> (8-14 </a:t>
            </a:r>
            <a:r>
              <a:rPr lang="en-US" sz="1400" b="0" i="0" dirty="0" err="1">
                <a:solidFill>
                  <a:srgbClr val="212121"/>
                </a:solidFill>
                <a:effectLst/>
                <a:latin typeface="Dosis" pitchFamily="2" charset="0"/>
              </a:rPr>
              <a:t>hari</a:t>
            </a:r>
            <a:r>
              <a:rPr lang="en-US" sz="1400" b="0" i="0" dirty="0">
                <a:solidFill>
                  <a:srgbClr val="212121"/>
                </a:solidFill>
                <a:effectLst/>
                <a:latin typeface="Dosis" pitchFamily="2" charset="0"/>
              </a:rPr>
              <a:t>), dan </a:t>
            </a:r>
            <a:r>
              <a:rPr lang="en-US" sz="1400" b="1" i="0" dirty="0">
                <a:solidFill>
                  <a:srgbClr val="212121"/>
                </a:solidFill>
                <a:effectLst/>
                <a:latin typeface="Dosis" pitchFamily="2" charset="0"/>
              </a:rPr>
              <a:t>Extended Stay</a:t>
            </a:r>
            <a:r>
              <a:rPr lang="en-US" sz="1400" b="0" i="0" dirty="0">
                <a:solidFill>
                  <a:srgbClr val="212121"/>
                </a:solidFill>
                <a:effectLst/>
                <a:latin typeface="Dosis" pitchFamily="2" charset="0"/>
              </a:rPr>
              <a:t> (14-28 </a:t>
            </a:r>
            <a:r>
              <a:rPr lang="en-US" sz="1400" b="0" i="0" dirty="0" err="1">
                <a:solidFill>
                  <a:srgbClr val="212121"/>
                </a:solidFill>
                <a:effectLst/>
                <a:latin typeface="Dosis" pitchFamily="2" charset="0"/>
              </a:rPr>
              <a:t>hari</a:t>
            </a:r>
            <a:r>
              <a:rPr lang="en-US" sz="1400" b="0" i="0" dirty="0">
                <a:solidFill>
                  <a:srgbClr val="212121"/>
                </a:solidFill>
                <a:effectLst/>
                <a:latin typeface="Dosis" pitchFamily="2" charset="0"/>
              </a:rPr>
              <a:t>).</a:t>
            </a:r>
          </a:p>
          <a:p>
            <a:r>
              <a:rPr lang="en-US" sz="1400" b="0" i="0" dirty="0" err="1">
                <a:solidFill>
                  <a:srgbClr val="212121"/>
                </a:solidFill>
                <a:effectLst/>
                <a:latin typeface="Dosis" pitchFamily="2" charset="0"/>
              </a:rPr>
              <a:t>Lamanya</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durasi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menginap</a:t>
            </a:r>
            <a:r>
              <a:rPr lang="en-US" sz="1400" b="0" i="0" dirty="0">
                <a:solidFill>
                  <a:srgbClr val="212121"/>
                </a:solidFill>
                <a:effectLst/>
                <a:latin typeface="Dosis" pitchFamily="2" charset="0"/>
              </a:rPr>
              <a:t> yang </a:t>
            </a:r>
            <a:r>
              <a:rPr lang="en-US" sz="1400" b="0" i="0" dirty="0" err="1">
                <a:solidFill>
                  <a:srgbClr val="212121"/>
                </a:solidFill>
                <a:effectLst/>
                <a:latin typeface="Dosis" pitchFamily="2" charset="0"/>
              </a:rPr>
              <a:t>diambil</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mempengaruhi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tingkat</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pembatalan</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baik</a:t>
            </a:r>
            <a:r>
              <a:rPr lang="en-US" sz="1400" b="0" i="0" dirty="0">
                <a:solidFill>
                  <a:srgbClr val="212121"/>
                </a:solidFill>
                <a:effectLst/>
                <a:latin typeface="Dosis" pitchFamily="2" charset="0"/>
              </a:rPr>
              <a:t> hotel </a:t>
            </a:r>
            <a:r>
              <a:rPr lang="en-US" sz="1400" b="0" i="0" dirty="0" err="1">
                <a:solidFill>
                  <a:srgbClr val="212121"/>
                </a:solidFill>
                <a:effectLst/>
                <a:latin typeface="Dosis" pitchFamily="2" charset="0"/>
              </a:rPr>
              <a:t>jenis</a:t>
            </a:r>
            <a:r>
              <a:rPr lang="en-US" sz="1400" b="0" i="0" dirty="0">
                <a:solidFill>
                  <a:srgbClr val="212121"/>
                </a:solidFill>
                <a:effectLst/>
                <a:latin typeface="Dosis" pitchFamily="2" charset="0"/>
              </a:rPr>
              <a:t> </a:t>
            </a:r>
            <a:r>
              <a:rPr lang="en-US" sz="1400" b="1" i="0" dirty="0">
                <a:solidFill>
                  <a:srgbClr val="212121"/>
                </a:solidFill>
                <a:effectLst/>
                <a:latin typeface="Dosis" pitchFamily="2" charset="0"/>
              </a:rPr>
              <a:t>City Hotel</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atau</a:t>
            </a:r>
            <a:r>
              <a:rPr lang="en-US" sz="1400" b="0" i="0" dirty="0">
                <a:solidFill>
                  <a:srgbClr val="212121"/>
                </a:solidFill>
                <a:effectLst/>
                <a:latin typeface="Dosis" pitchFamily="2" charset="0"/>
              </a:rPr>
              <a:t> </a:t>
            </a:r>
            <a:r>
              <a:rPr lang="en-US" sz="1400" b="1" i="0" dirty="0">
                <a:solidFill>
                  <a:srgbClr val="212121"/>
                </a:solidFill>
                <a:effectLst/>
                <a:latin typeface="Dosis" pitchFamily="2" charset="0"/>
              </a:rPr>
              <a:t>Resort Hotel</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sama-sama</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mengalami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pembatalan</a:t>
            </a:r>
            <a:r>
              <a:rPr lang="en-US" sz="1400" b="0" i="0" dirty="0">
                <a:solidFill>
                  <a:srgbClr val="212121"/>
                </a:solidFill>
                <a:effectLst/>
                <a:latin typeface="Dosis" pitchFamily="2" charset="0"/>
              </a:rPr>
              <a:t> yang </a:t>
            </a:r>
            <a:r>
              <a:rPr lang="en-US" sz="1400" b="0" i="0" dirty="0" err="1">
                <a:solidFill>
                  <a:srgbClr val="212121"/>
                </a:solidFill>
                <a:effectLst/>
                <a:latin typeface="Dosis" pitchFamily="2" charset="0"/>
              </a:rPr>
              <a:t>tinggi</a:t>
            </a:r>
            <a:r>
              <a:rPr lang="en-US" sz="1400" b="0" i="0" dirty="0">
                <a:solidFill>
                  <a:srgbClr val="212121"/>
                </a:solidFill>
                <a:effectLst/>
                <a:latin typeface="Dosis" pitchFamily="2" charset="0"/>
              </a:rPr>
              <a:t> pada </a:t>
            </a:r>
            <a:r>
              <a:rPr lang="en-US" sz="1400" b="0" i="0" dirty="0" err="1">
                <a:solidFill>
                  <a:srgbClr val="212121"/>
                </a:solidFill>
                <a:effectLst/>
                <a:latin typeface="Dosis" pitchFamily="2" charset="0"/>
              </a:rPr>
              <a:t>pemesanan</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dengan</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durasi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menginap</a:t>
            </a:r>
            <a:r>
              <a:rPr lang="en-US" sz="1400" b="0" i="0" dirty="0">
                <a:solidFill>
                  <a:srgbClr val="212121"/>
                </a:solidFill>
                <a:effectLst/>
                <a:latin typeface="Dosis" pitchFamily="2" charset="0"/>
              </a:rPr>
              <a:t> paling </a:t>
            </a:r>
            <a:r>
              <a:rPr lang="en-US" sz="1400" b="0" i="0" dirty="0" err="1">
                <a:solidFill>
                  <a:srgbClr val="212121"/>
                </a:solidFill>
                <a:effectLst/>
                <a:latin typeface="Dosis" pitchFamily="2" charset="0"/>
              </a:rPr>
              <a:t>panjang</a:t>
            </a:r>
            <a:r>
              <a:rPr lang="en-US" sz="1400" b="0" i="0" dirty="0">
                <a:solidFill>
                  <a:srgbClr val="212121"/>
                </a:solidFill>
                <a:effectLst/>
                <a:latin typeface="Dosis" pitchFamily="2" charset="0"/>
              </a:rPr>
              <a:t> (Extended Stay)</a:t>
            </a:r>
          </a:p>
          <a:p>
            <a:r>
              <a:rPr lang="en-US" sz="1400" b="1" i="0" dirty="0">
                <a:solidFill>
                  <a:srgbClr val="212121"/>
                </a:solidFill>
                <a:effectLst/>
                <a:latin typeface="Dosis" pitchFamily="2" charset="0"/>
              </a:rPr>
              <a:t>Resort Hotel</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menjadi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pilihan</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terbaik</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untuk</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menginap</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dengan</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durasi</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lebih</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pendek</a:t>
            </a:r>
            <a:r>
              <a:rPr lang="en-US" sz="1400" b="0" i="0" dirty="0">
                <a:solidFill>
                  <a:srgbClr val="212121"/>
                </a:solidFill>
                <a:effectLst/>
                <a:latin typeface="Dosis" pitchFamily="2" charset="0"/>
              </a:rPr>
              <a:t> (short stay) </a:t>
            </a:r>
            <a:r>
              <a:rPr lang="en-US" sz="1400" b="0" i="0" dirty="0" err="1">
                <a:solidFill>
                  <a:srgbClr val="212121"/>
                </a:solidFill>
                <a:effectLst/>
                <a:latin typeface="Dosis" pitchFamily="2" charset="0"/>
              </a:rPr>
              <a:t>dikarenakan</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persentase</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pembatalannya</a:t>
            </a:r>
            <a:r>
              <a:rPr lang="en-US" sz="1400" b="0" i="0" dirty="0">
                <a:solidFill>
                  <a:srgbClr val="212121"/>
                </a:solidFill>
                <a:effectLst/>
                <a:latin typeface="Dosis" pitchFamily="2" charset="0"/>
              </a:rPr>
              <a:t> yang </a:t>
            </a:r>
            <a:r>
              <a:rPr lang="en-US" sz="1400" b="0" i="0" dirty="0" err="1">
                <a:solidFill>
                  <a:srgbClr val="212121"/>
                </a:solidFill>
                <a:effectLst/>
                <a:latin typeface="Dosis" pitchFamily="2" charset="0"/>
              </a:rPr>
              <a:t>lebih</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rendah</a:t>
            </a:r>
            <a:r>
              <a:rPr lang="en-US" sz="1400" b="0" i="0" dirty="0">
                <a:solidFill>
                  <a:srgbClr val="212121"/>
                </a:solidFill>
                <a:effectLst/>
                <a:latin typeface="Dosis" pitchFamily="2" charset="0"/>
              </a:rPr>
              <a:t> </a:t>
            </a:r>
            <a:r>
              <a:rPr lang="en-US" sz="1400" b="0" i="0" dirty="0" err="1">
                <a:solidFill>
                  <a:srgbClr val="212121"/>
                </a:solidFill>
                <a:effectLst/>
                <a:latin typeface="Dosis" pitchFamily="2" charset="0"/>
              </a:rPr>
              <a:t>dibanding</a:t>
            </a:r>
            <a:r>
              <a:rPr lang="en-US" sz="1400" b="0" i="0" dirty="0">
                <a:solidFill>
                  <a:srgbClr val="212121"/>
                </a:solidFill>
                <a:effectLst/>
                <a:latin typeface="Dosis" pitchFamily="2" charset="0"/>
              </a:rPr>
              <a:t> </a:t>
            </a:r>
            <a:r>
              <a:rPr lang="en-US" sz="1400" b="1" i="0" dirty="0">
                <a:solidFill>
                  <a:srgbClr val="212121"/>
                </a:solidFill>
                <a:effectLst/>
                <a:latin typeface="Dosis" pitchFamily="2" charset="0"/>
              </a:rPr>
              <a:t>City Hotel</a:t>
            </a:r>
            <a:endParaRPr lang="en-US" sz="1400" dirty="0">
              <a:latin typeface="Dosis" pitchFamily="2" charset="0"/>
            </a:endParaRPr>
          </a:p>
          <a:p>
            <a:pPr marL="114300" indent="0">
              <a:buNone/>
            </a:pPr>
            <a:endParaRPr lang="en-US" sz="1400" dirty="0">
              <a:latin typeface="Dosis" pitchFamily="2" charset="0"/>
            </a:endParaRPr>
          </a:p>
        </p:txBody>
      </p:sp>
      <p:pic>
        <p:nvPicPr>
          <p:cNvPr id="6" name="Picture 5">
            <a:extLst>
              <a:ext uri="{FF2B5EF4-FFF2-40B4-BE49-F238E27FC236}">
                <a16:creationId xmlns:a16="http://schemas.microsoft.com/office/drawing/2014/main" id="{2F28AF3E-0F7E-7EC3-700E-311F766D4DC0}"/>
              </a:ext>
            </a:extLst>
          </p:cNvPr>
          <p:cNvPicPr>
            <a:picLocks noChangeAspect="1"/>
          </p:cNvPicPr>
          <p:nvPr/>
        </p:nvPicPr>
        <p:blipFill>
          <a:blip r:embed="rId4"/>
          <a:stretch>
            <a:fillRect/>
          </a:stretch>
        </p:blipFill>
        <p:spPr>
          <a:xfrm>
            <a:off x="2799536" y="629900"/>
            <a:ext cx="3544925" cy="2355333"/>
          </a:xfrm>
          <a:prstGeom prst="rect">
            <a:avLst/>
          </a:prstGeom>
          <a:ln>
            <a:solidFill>
              <a:schemeClr val="tx1"/>
            </a:solidFill>
          </a:ln>
        </p:spPr>
      </p:pic>
    </p:spTree>
    <p:extLst>
      <p:ext uri="{BB962C8B-B14F-4D97-AF65-F5344CB8AC3E}">
        <p14:creationId xmlns:p14="http://schemas.microsoft.com/office/powerpoint/2010/main" val="1152338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57300"/>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Impact Analysis of Lead Time on Hotel Bookings Cancellation Rate</a:t>
            </a:r>
            <a:endParaRPr sz="1798">
              <a:solidFill>
                <a:schemeClr val="lt1"/>
              </a:solidFill>
              <a:latin typeface="Roboto"/>
              <a:ea typeface="Roboto"/>
              <a:cs typeface="Roboto"/>
              <a:sym typeface="Roboto"/>
            </a:endParaRPr>
          </a:p>
        </p:txBody>
      </p:sp>
      <p:sp>
        <p:nvSpPr>
          <p:cNvPr id="2" name="Google Shape;115;p27">
            <a:extLst>
              <a:ext uri="{FF2B5EF4-FFF2-40B4-BE49-F238E27FC236}">
                <a16:creationId xmlns:a16="http://schemas.microsoft.com/office/drawing/2014/main" id="{E9C98E03-4CD5-B83F-7C37-31A77F93507E}"/>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jupyter notebook </a:t>
            </a:r>
            <a:r>
              <a:rPr lang="en" sz="1100" dirty="0">
                <a:hlinkClick r:id="rId3"/>
              </a:rPr>
              <a:t>disini</a:t>
            </a:r>
            <a:endParaRPr sz="1100" dirty="0">
              <a:solidFill>
                <a:srgbClr val="000000"/>
              </a:solidFill>
            </a:endParaRPr>
          </a:p>
        </p:txBody>
      </p:sp>
      <p:pic>
        <p:nvPicPr>
          <p:cNvPr id="6" name="Picture 5">
            <a:extLst>
              <a:ext uri="{FF2B5EF4-FFF2-40B4-BE49-F238E27FC236}">
                <a16:creationId xmlns:a16="http://schemas.microsoft.com/office/drawing/2014/main" id="{40956465-A7A9-D9DB-F223-040F9689F8BC}"/>
              </a:ext>
            </a:extLst>
          </p:cNvPr>
          <p:cNvPicPr>
            <a:picLocks noChangeAspect="1"/>
          </p:cNvPicPr>
          <p:nvPr/>
        </p:nvPicPr>
        <p:blipFill>
          <a:blip r:embed="rId4"/>
          <a:stretch>
            <a:fillRect/>
          </a:stretch>
        </p:blipFill>
        <p:spPr>
          <a:xfrm>
            <a:off x="1736906" y="730706"/>
            <a:ext cx="5670187" cy="3891787"/>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57300"/>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Impact Analysis of Lead Time on Hotel Bookings Cancellation Rate</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311700" y="823775"/>
            <a:ext cx="8520600" cy="4098600"/>
          </a:xfrm>
          <a:prstGeom prst="rect">
            <a:avLst/>
          </a:prstGeom>
        </p:spPr>
        <p:txBody>
          <a:bodyPr spcFirstLastPara="1" wrap="square" lIns="91425" tIns="91425" rIns="91425" bIns="91425" anchor="t" anchorCtr="0">
            <a:normAutofit/>
          </a:bodyPr>
          <a:lstStyle/>
          <a:p>
            <a:pPr marL="114300" indent="0" algn="l">
              <a:buNone/>
            </a:pPr>
            <a:r>
              <a:rPr lang="en-US" sz="1600" b="1" i="0" dirty="0">
                <a:solidFill>
                  <a:srgbClr val="212121"/>
                </a:solidFill>
                <a:effectLst/>
                <a:latin typeface="Dosis" pitchFamily="2" charset="0"/>
              </a:rPr>
              <a:t>Insights:</a:t>
            </a:r>
          </a:p>
          <a:p>
            <a:r>
              <a:rPr lang="en-US" sz="1600" b="0" i="0" dirty="0" err="1">
                <a:solidFill>
                  <a:srgbClr val="212121"/>
                </a:solidFill>
                <a:effectLst/>
                <a:latin typeface="Dosis" pitchFamily="2" charset="0"/>
              </a:rPr>
              <a:t>Semakin</a:t>
            </a:r>
            <a:r>
              <a:rPr lang="en-US" sz="1600" b="0" i="0" dirty="0">
                <a:solidFill>
                  <a:srgbClr val="212121"/>
                </a:solidFill>
                <a:effectLst/>
                <a:latin typeface="Dosis" pitchFamily="2" charset="0"/>
              </a:rPr>
              <a:t> lama lead time (</a:t>
            </a:r>
            <a:r>
              <a:rPr lang="en-US" sz="1600" b="0" i="0" dirty="0" err="1">
                <a:solidFill>
                  <a:srgbClr val="212121"/>
                </a:solidFill>
                <a:effectLst/>
                <a:latin typeface="Dosis" pitchFamily="2" charset="0"/>
              </a:rPr>
              <a:t>waktu</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antara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pemesanan</a:t>
            </a:r>
            <a:r>
              <a:rPr lang="en-US" sz="1600" b="0" i="0" dirty="0">
                <a:solidFill>
                  <a:srgbClr val="212121"/>
                </a:solidFill>
                <a:effectLst/>
                <a:latin typeface="Dosis" pitchFamily="2" charset="0"/>
              </a:rPr>
              <a:t> dan </a:t>
            </a:r>
            <a:r>
              <a:rPr lang="en-US" sz="1600" b="0" i="0" dirty="0" err="1">
                <a:solidFill>
                  <a:srgbClr val="212121"/>
                </a:solidFill>
                <a:effectLst/>
                <a:latin typeface="Dosis" pitchFamily="2" charset="0"/>
              </a:rPr>
              <a:t>tanggal</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kedatangan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semakin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tinggi</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rasio</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pembatalan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pesanan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Ini</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menunjukkan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bahwa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pelanggan</a:t>
            </a:r>
            <a:r>
              <a:rPr lang="en-US" sz="1600" b="0" i="0" dirty="0">
                <a:solidFill>
                  <a:srgbClr val="212121"/>
                </a:solidFill>
                <a:effectLst/>
                <a:latin typeface="Dosis" pitchFamily="2" charset="0"/>
              </a:rPr>
              <a:t> yang </a:t>
            </a:r>
            <a:r>
              <a:rPr lang="en-US" sz="1600" b="0" i="0" dirty="0" err="1">
                <a:solidFill>
                  <a:srgbClr val="212121"/>
                </a:solidFill>
                <a:effectLst/>
                <a:latin typeface="Dosis" pitchFamily="2" charset="0"/>
              </a:rPr>
              <a:t>memesan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dengan</a:t>
            </a:r>
            <a:r>
              <a:rPr lang="en-US" sz="1600" b="0" i="0" dirty="0">
                <a:solidFill>
                  <a:srgbClr val="212121"/>
                </a:solidFill>
                <a:effectLst/>
                <a:latin typeface="Dosis" pitchFamily="2" charset="0"/>
              </a:rPr>
              <a:t> lead time yang </a:t>
            </a:r>
            <a:r>
              <a:rPr lang="en-US" sz="1600" b="0" i="0" dirty="0" err="1">
                <a:solidFill>
                  <a:srgbClr val="212121"/>
                </a:solidFill>
                <a:effectLst/>
                <a:latin typeface="Dosis" pitchFamily="2" charset="0"/>
              </a:rPr>
              <a:t>lebih</a:t>
            </a:r>
            <a:r>
              <a:rPr lang="en-US" sz="1600" b="0" i="0" dirty="0">
                <a:solidFill>
                  <a:srgbClr val="212121"/>
                </a:solidFill>
                <a:effectLst/>
                <a:latin typeface="Dosis" pitchFamily="2" charset="0"/>
              </a:rPr>
              <a:t> lama </a:t>
            </a:r>
            <a:r>
              <a:rPr lang="en-US" sz="1600" b="0" i="0" dirty="0" err="1">
                <a:solidFill>
                  <a:srgbClr val="212121"/>
                </a:solidFill>
                <a:effectLst/>
                <a:latin typeface="Dosis" pitchFamily="2" charset="0"/>
              </a:rPr>
              <a:t>cenderung</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memiliki</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kemungkinan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pembatalan</a:t>
            </a:r>
            <a:r>
              <a:rPr lang="en-US" sz="1600" b="0" i="0" dirty="0">
                <a:solidFill>
                  <a:srgbClr val="212121"/>
                </a:solidFill>
                <a:effectLst/>
                <a:latin typeface="Dosis" pitchFamily="2" charset="0"/>
              </a:rPr>
              <a:t> yang </a:t>
            </a:r>
            <a:r>
              <a:rPr lang="en-US" sz="1600" b="0" i="0" dirty="0" err="1">
                <a:solidFill>
                  <a:srgbClr val="212121"/>
                </a:solidFill>
                <a:effectLst/>
                <a:latin typeface="Dosis" pitchFamily="2" charset="0"/>
              </a:rPr>
              <a:t>lebih</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tinggi</a:t>
            </a:r>
            <a:r>
              <a:rPr lang="en-US" sz="1600" b="0" i="0" dirty="0">
                <a:solidFill>
                  <a:srgbClr val="212121"/>
                </a:solidFill>
                <a:effectLst/>
                <a:latin typeface="Dosis" pitchFamily="2" charset="0"/>
              </a:rPr>
              <a:t>. Pada lead time 12 </a:t>
            </a:r>
            <a:r>
              <a:rPr lang="en-US" sz="1600" b="0" i="0" dirty="0" err="1">
                <a:solidFill>
                  <a:srgbClr val="212121"/>
                </a:solidFill>
                <a:effectLst/>
                <a:latin typeface="Dosis" pitchFamily="2" charset="0"/>
              </a:rPr>
              <a:t>bulan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rasio</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pembatalan</a:t>
            </a:r>
            <a:r>
              <a:rPr lang="en-US" sz="1600" b="0" i="0" dirty="0">
                <a:solidFill>
                  <a:srgbClr val="212121"/>
                </a:solidFill>
                <a:effectLst/>
                <a:latin typeface="Dosis" pitchFamily="2" charset="0"/>
              </a:rPr>
              <a:t> di </a:t>
            </a:r>
            <a:r>
              <a:rPr lang="en-US" sz="1600" b="1" i="0" dirty="0">
                <a:solidFill>
                  <a:srgbClr val="212121"/>
                </a:solidFill>
                <a:effectLst/>
                <a:latin typeface="Dosis" pitchFamily="2" charset="0"/>
              </a:rPr>
              <a:t>City Hotel</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mencapai</a:t>
            </a:r>
            <a:r>
              <a:rPr lang="en-US" sz="1600" b="0" i="0" dirty="0">
                <a:solidFill>
                  <a:srgbClr val="212121"/>
                </a:solidFill>
                <a:effectLst/>
                <a:latin typeface="Dosis" pitchFamily="2" charset="0"/>
              </a:rPr>
              <a:t> </a:t>
            </a:r>
            <a:r>
              <a:rPr lang="en-US" sz="1600" b="1" i="0" dirty="0">
                <a:solidFill>
                  <a:srgbClr val="212121"/>
                </a:solidFill>
                <a:effectLst/>
                <a:latin typeface="Dosis" pitchFamily="2" charset="0"/>
              </a:rPr>
              <a:t>78.08%</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sedangkan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untuk</a:t>
            </a:r>
            <a:r>
              <a:rPr lang="en-US" sz="1600" b="0" i="0" dirty="0">
                <a:solidFill>
                  <a:srgbClr val="212121"/>
                </a:solidFill>
                <a:effectLst/>
                <a:latin typeface="Dosis" pitchFamily="2" charset="0"/>
              </a:rPr>
              <a:t> lead time 1 </a:t>
            </a:r>
            <a:r>
              <a:rPr lang="en-US" sz="1600" b="0" i="0" dirty="0" err="1">
                <a:solidFill>
                  <a:srgbClr val="212121"/>
                </a:solidFill>
                <a:effectLst/>
                <a:latin typeface="Dosis" pitchFamily="2" charset="0"/>
              </a:rPr>
              <a:t>bulan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rasionya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sebesar</a:t>
            </a:r>
            <a:r>
              <a:rPr lang="en-US" sz="1600" b="0" i="0" dirty="0">
                <a:solidFill>
                  <a:srgbClr val="212121"/>
                </a:solidFill>
                <a:effectLst/>
                <a:latin typeface="Dosis" pitchFamily="2" charset="0"/>
              </a:rPr>
              <a:t> </a:t>
            </a:r>
            <a:r>
              <a:rPr lang="en-US" sz="1600" b="1" i="0" dirty="0">
                <a:solidFill>
                  <a:srgbClr val="212121"/>
                </a:solidFill>
                <a:effectLst/>
                <a:latin typeface="Dosis" pitchFamily="2" charset="0"/>
              </a:rPr>
              <a:t>22.29%</a:t>
            </a:r>
            <a:r>
              <a:rPr lang="en-US" sz="1600" b="0" i="0" dirty="0">
                <a:solidFill>
                  <a:srgbClr val="212121"/>
                </a:solidFill>
                <a:effectLst/>
                <a:latin typeface="Dosis" pitchFamily="2" charset="0"/>
              </a:rPr>
              <a:t>. Pola yang </a:t>
            </a:r>
            <a:r>
              <a:rPr lang="en-US" sz="1600" b="0" i="0" dirty="0" err="1">
                <a:solidFill>
                  <a:srgbClr val="212121"/>
                </a:solidFill>
                <a:effectLst/>
                <a:latin typeface="Dosis" pitchFamily="2" charset="0"/>
              </a:rPr>
              <a:t>serupa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terlihat</a:t>
            </a:r>
            <a:r>
              <a:rPr lang="en-US" sz="1600" b="0" i="0" dirty="0">
                <a:solidFill>
                  <a:srgbClr val="212121"/>
                </a:solidFill>
                <a:effectLst/>
                <a:latin typeface="Dosis" pitchFamily="2" charset="0"/>
              </a:rPr>
              <a:t> di </a:t>
            </a:r>
            <a:r>
              <a:rPr lang="en-US" sz="1600" b="1" i="0" dirty="0">
                <a:solidFill>
                  <a:srgbClr val="212121"/>
                </a:solidFill>
                <a:effectLst/>
                <a:latin typeface="Dosis" pitchFamily="2" charset="0"/>
              </a:rPr>
              <a:t>Resort Hotel</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meskipun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dengan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variasi</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pembatalan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lebih</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rendah</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Rasio</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pembatalan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cenderung</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meningkat</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dengan</a:t>
            </a:r>
            <a:r>
              <a:rPr lang="en-US" sz="1600" b="0" i="0" dirty="0">
                <a:solidFill>
                  <a:srgbClr val="212121"/>
                </a:solidFill>
                <a:effectLst/>
                <a:latin typeface="Dosis" pitchFamily="2" charset="0"/>
              </a:rPr>
              <a:t> lead time yang </a:t>
            </a:r>
            <a:r>
              <a:rPr lang="en-US" sz="1600" b="0" i="0" dirty="0" err="1">
                <a:solidFill>
                  <a:srgbClr val="212121"/>
                </a:solidFill>
                <a:effectLst/>
                <a:latin typeface="Dosis" pitchFamily="2" charset="0"/>
              </a:rPr>
              <a:t>lebih</a:t>
            </a:r>
            <a:r>
              <a:rPr lang="en-US" sz="1600" b="0" i="0" dirty="0">
                <a:solidFill>
                  <a:srgbClr val="212121"/>
                </a:solidFill>
                <a:effectLst/>
                <a:latin typeface="Dosis" pitchFamily="2" charset="0"/>
              </a:rPr>
              <a:t> lama. Pada lead time 12 </a:t>
            </a:r>
            <a:r>
              <a:rPr lang="en-US" sz="1600" b="0" i="0" dirty="0" err="1">
                <a:solidFill>
                  <a:srgbClr val="212121"/>
                </a:solidFill>
                <a:effectLst/>
                <a:latin typeface="Dosis" pitchFamily="2" charset="0"/>
              </a:rPr>
              <a:t>bulan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rasio</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pembatalan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sebesar</a:t>
            </a:r>
            <a:r>
              <a:rPr lang="en-US" sz="1600" b="0" i="0" dirty="0">
                <a:solidFill>
                  <a:srgbClr val="212121"/>
                </a:solidFill>
                <a:effectLst/>
                <a:latin typeface="Dosis" pitchFamily="2" charset="0"/>
              </a:rPr>
              <a:t> </a:t>
            </a:r>
            <a:r>
              <a:rPr lang="en-US" sz="1600" b="1" i="0" dirty="0">
                <a:solidFill>
                  <a:srgbClr val="212121"/>
                </a:solidFill>
                <a:effectLst/>
                <a:latin typeface="Dosis" pitchFamily="2" charset="0"/>
              </a:rPr>
              <a:t>45.40%</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sementara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untuk</a:t>
            </a:r>
            <a:r>
              <a:rPr lang="en-US" sz="1600" b="0" i="0" dirty="0">
                <a:solidFill>
                  <a:srgbClr val="212121"/>
                </a:solidFill>
                <a:effectLst/>
                <a:latin typeface="Dosis" pitchFamily="2" charset="0"/>
              </a:rPr>
              <a:t> lead time 1 </a:t>
            </a:r>
            <a:r>
              <a:rPr lang="en-US" sz="1600" b="0" i="0" dirty="0" err="1">
                <a:solidFill>
                  <a:srgbClr val="212121"/>
                </a:solidFill>
                <a:effectLst/>
                <a:latin typeface="Dosis" pitchFamily="2" charset="0"/>
              </a:rPr>
              <a:t>bulan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hanya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sebesar</a:t>
            </a:r>
            <a:r>
              <a:rPr lang="en-US" sz="1600" b="0" i="0" dirty="0">
                <a:solidFill>
                  <a:srgbClr val="212121"/>
                </a:solidFill>
                <a:effectLst/>
                <a:latin typeface="Dosis" pitchFamily="2" charset="0"/>
              </a:rPr>
              <a:t> </a:t>
            </a:r>
            <a:r>
              <a:rPr lang="en-US" sz="1600" b="1" i="0" dirty="0">
                <a:solidFill>
                  <a:srgbClr val="212121"/>
                </a:solidFill>
                <a:effectLst/>
                <a:latin typeface="Dosis" pitchFamily="2" charset="0"/>
              </a:rPr>
              <a:t>12.94%</a:t>
            </a:r>
            <a:r>
              <a:rPr lang="en-US" sz="1600" b="0" i="0" dirty="0">
                <a:solidFill>
                  <a:srgbClr val="212121"/>
                </a:solidFill>
                <a:effectLst/>
                <a:latin typeface="Dosis" pitchFamily="2" charset="0"/>
              </a:rPr>
              <a:t>.</a:t>
            </a:r>
          </a:p>
          <a:p>
            <a:pPr algn="l">
              <a:buFont typeface="Arial" panose="020B0604020202020204" pitchFamily="34" charset="0"/>
              <a:buChar char="•"/>
            </a:pPr>
            <a:endParaRPr lang="en-US" sz="1600" b="0" i="0" dirty="0">
              <a:solidFill>
                <a:srgbClr val="212121"/>
              </a:solidFill>
              <a:effectLst/>
              <a:latin typeface="Dosis" pitchFamily="2" charset="0"/>
            </a:endParaRPr>
          </a:p>
          <a:p>
            <a:r>
              <a:rPr lang="en-US" sz="1600" b="0" i="0" dirty="0" err="1">
                <a:solidFill>
                  <a:srgbClr val="212121"/>
                </a:solidFill>
                <a:effectLst/>
                <a:latin typeface="Dosis" pitchFamily="2" charset="0"/>
              </a:rPr>
              <a:t>Dengan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memahami</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pola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ini</a:t>
            </a:r>
            <a:r>
              <a:rPr lang="en-US" sz="1600" b="0" i="0" dirty="0">
                <a:solidFill>
                  <a:srgbClr val="212121"/>
                </a:solidFill>
                <a:effectLst/>
                <a:latin typeface="Dosis" pitchFamily="2" charset="0"/>
              </a:rPr>
              <a:t>, hotel </a:t>
            </a:r>
            <a:r>
              <a:rPr lang="en-US" sz="1600" b="0" i="0" dirty="0" err="1">
                <a:solidFill>
                  <a:srgbClr val="212121"/>
                </a:solidFill>
                <a:effectLst/>
                <a:latin typeface="Dosis" pitchFamily="2" charset="0"/>
              </a:rPr>
              <a:t>dapat</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mengoptimalkan</a:t>
            </a:r>
            <a:r>
              <a:rPr lang="en-US" sz="1600" b="0" i="0" dirty="0">
                <a:solidFill>
                  <a:srgbClr val="212121"/>
                </a:solidFill>
                <a:effectLst/>
                <a:latin typeface="Dosis" pitchFamily="2" charset="0"/>
              </a:rPr>
              <a:t> strategi </a:t>
            </a:r>
            <a:r>
              <a:rPr lang="en-US" sz="1600" b="0" i="0" dirty="0" err="1">
                <a:solidFill>
                  <a:srgbClr val="212121"/>
                </a:solidFill>
                <a:effectLst/>
                <a:latin typeface="Dosis" pitchFamily="2" charset="0"/>
              </a:rPr>
              <a:t>manajemen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reservasi</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mereka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seperti</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menyesuaikan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kebijakan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pembatalan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atau</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menawarkan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insentif</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untuk</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pelanggan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dengan</a:t>
            </a:r>
            <a:r>
              <a:rPr lang="en-US" sz="1600" b="0" i="0" dirty="0">
                <a:solidFill>
                  <a:srgbClr val="212121"/>
                </a:solidFill>
                <a:effectLst/>
                <a:latin typeface="Dosis" pitchFamily="2" charset="0"/>
              </a:rPr>
              <a:t> lead time yang </a:t>
            </a:r>
            <a:r>
              <a:rPr lang="en-US" sz="1600" b="0" i="0" dirty="0" err="1">
                <a:solidFill>
                  <a:srgbClr val="212121"/>
                </a:solidFill>
                <a:effectLst/>
                <a:latin typeface="Dosis" pitchFamily="2" charset="0"/>
              </a:rPr>
              <a:t>lebih</a:t>
            </a:r>
            <a:r>
              <a:rPr lang="en-US" sz="1600" b="0" i="0" dirty="0">
                <a:solidFill>
                  <a:srgbClr val="212121"/>
                </a:solidFill>
                <a:effectLst/>
                <a:latin typeface="Dosis" pitchFamily="2" charset="0"/>
              </a:rPr>
              <a:t> lama, </a:t>
            </a:r>
            <a:r>
              <a:rPr lang="en-US" sz="1600" b="0" i="0" dirty="0" err="1">
                <a:solidFill>
                  <a:srgbClr val="212121"/>
                </a:solidFill>
                <a:effectLst/>
                <a:latin typeface="Dosis" pitchFamily="2" charset="0"/>
              </a:rPr>
              <a:t>sehingga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dapat</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mengurangi</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risiko</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pembatalan</a:t>
            </a:r>
            <a:r>
              <a:rPr lang="en-US" sz="1600" b="0" i="0" dirty="0">
                <a:solidFill>
                  <a:srgbClr val="212121"/>
                </a:solidFill>
                <a:effectLst/>
                <a:latin typeface="Dosis" pitchFamily="2" charset="0"/>
              </a:rPr>
              <a:t> dan </a:t>
            </a:r>
            <a:r>
              <a:rPr lang="en-US" sz="1600" b="0" i="0" dirty="0" err="1">
                <a:solidFill>
                  <a:srgbClr val="212121"/>
                </a:solidFill>
                <a:effectLst/>
                <a:latin typeface="Dosis" pitchFamily="2" charset="0"/>
              </a:rPr>
              <a:t>meningkatkan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pendapatan</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kamar</a:t>
            </a:r>
            <a:r>
              <a:rPr lang="en-US" sz="1600" b="0" i="0" dirty="0">
                <a:solidFill>
                  <a:srgbClr val="212121"/>
                </a:solidFill>
                <a:effectLst/>
                <a:latin typeface="Dosis" pitchFamily="2" charset="0"/>
              </a:rPr>
              <a:t> hotel </a:t>
            </a:r>
            <a:r>
              <a:rPr lang="en-US" sz="1600" b="0" i="0" dirty="0" err="1">
                <a:solidFill>
                  <a:srgbClr val="212121"/>
                </a:solidFill>
                <a:effectLst/>
                <a:latin typeface="Dosis" pitchFamily="2" charset="0"/>
              </a:rPr>
              <a:t>secara</a:t>
            </a:r>
            <a:r>
              <a:rPr lang="en-US" sz="1600" b="0" i="0" dirty="0">
                <a:solidFill>
                  <a:srgbClr val="212121"/>
                </a:solidFill>
                <a:effectLst/>
                <a:latin typeface="Dosis" pitchFamily="2" charset="0"/>
              </a:rPr>
              <a:t> </a:t>
            </a:r>
            <a:r>
              <a:rPr lang="en-US" sz="1600" b="0" i="0" dirty="0" err="1">
                <a:solidFill>
                  <a:srgbClr val="212121"/>
                </a:solidFill>
                <a:effectLst/>
                <a:latin typeface="Dosis" pitchFamily="2" charset="0"/>
              </a:rPr>
              <a:t>keseluruhan</a:t>
            </a:r>
            <a:r>
              <a:rPr lang="en-US" sz="1600" b="0" i="0" dirty="0">
                <a:solidFill>
                  <a:srgbClr val="212121"/>
                </a:solidFill>
                <a:effectLst/>
                <a:latin typeface="Dosis" pitchFamily="2" charset="0"/>
              </a:rPr>
              <a:t>.</a:t>
            </a:r>
          </a:p>
        </p:txBody>
      </p:sp>
      <p:sp>
        <p:nvSpPr>
          <p:cNvPr id="2" name="Google Shape;115;p27">
            <a:extLst>
              <a:ext uri="{FF2B5EF4-FFF2-40B4-BE49-F238E27FC236}">
                <a16:creationId xmlns:a16="http://schemas.microsoft.com/office/drawing/2014/main" id="{E9C98E03-4CD5-B83F-7C37-31A77F93507E}"/>
              </a:ext>
            </a:extLst>
          </p:cNvPr>
          <p:cNvSpPr txBox="1"/>
          <p:nvPr/>
        </p:nvSpPr>
        <p:spPr>
          <a:xfrm>
            <a:off x="4656000" y="4772700"/>
            <a:ext cx="4488000" cy="3540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 sz="1100" dirty="0">
                <a:solidFill>
                  <a:srgbClr val="000000"/>
                </a:solidFill>
                <a:hlinkClick r:id="rId3"/>
              </a:rPr>
              <a:t>Untuk selengkapnya, dapat melihat jupyter notebook </a:t>
            </a:r>
            <a:r>
              <a:rPr lang="en" sz="1100" dirty="0">
                <a:hlinkClick r:id="rId3"/>
              </a:rPr>
              <a:t>disini</a:t>
            </a:r>
            <a:endParaRPr sz="1100" dirty="0">
              <a:solidFill>
                <a:srgbClr val="000000"/>
              </a:solidFill>
            </a:endParaRPr>
          </a:p>
        </p:txBody>
      </p:sp>
    </p:spTree>
    <p:extLst>
      <p:ext uri="{BB962C8B-B14F-4D97-AF65-F5344CB8AC3E}">
        <p14:creationId xmlns:p14="http://schemas.microsoft.com/office/powerpoint/2010/main" val="11721141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619</TotalTime>
  <Words>858</Words>
  <Application>Microsoft Office PowerPoint</Application>
  <PresentationFormat>On-screen Show (16:9)</PresentationFormat>
  <Paragraphs>97</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Dosis</vt:lpstr>
      <vt:lpstr>Nunito</vt:lpstr>
      <vt:lpstr>Arial</vt:lpstr>
      <vt:lpstr>Roboto</vt:lpstr>
      <vt:lpstr>Simple Light</vt:lpstr>
      <vt:lpstr>Simple Light</vt:lpstr>
      <vt:lpstr>Investigate Business Hotel using Data Visualization</vt:lpstr>
      <vt:lpstr>Overview</vt:lpstr>
      <vt:lpstr>Data Preprocessing</vt:lpstr>
      <vt:lpstr>Monthly Hotel Booking Analysis Based on Hotel Type</vt:lpstr>
      <vt:lpstr>Monthly Hotel Booking Analysis Based on Hotel Type</vt:lpstr>
      <vt:lpstr>Impact Analysis of Stay Duration on Hotel Bookings Cancellation Rates</vt:lpstr>
      <vt:lpstr>Impact Analysis of Stay Duration on Hotel Bookings Cancellation Rates</vt:lpstr>
      <vt:lpstr>Impact Analysis of Lead Time on Hotel Bookings Cancellation Rate</vt:lpstr>
      <vt:lpstr>Impact Analysis of Lead Time on Hotel Bookings Cancellation Rate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Oknardo Tulung</dc:creator>
  <cp:lastModifiedBy>Oknardo Tulung</cp:lastModifiedBy>
  <cp:revision>14</cp:revision>
  <dcterms:modified xsi:type="dcterms:W3CDTF">2024-07-29T10:05:57Z</dcterms:modified>
</cp:coreProperties>
</file>