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9" r:id="rId3"/>
    <p:sldId id="257" r:id="rId4"/>
    <p:sldId id="265" r:id="rId5"/>
    <p:sldId id="256" r:id="rId6"/>
    <p:sldId id="266" r:id="rId7"/>
    <p:sldId id="267" r:id="rId8"/>
    <p:sldId id="268" r:id="rId9"/>
    <p:sldId id="269" r:id="rId10"/>
    <p:sldId id="270" r:id="rId11"/>
  </p:sldIdLst>
  <p:sldSz cx="9144000" cy="5143500" type="screen16x9"/>
  <p:notesSz cx="6858000" cy="9144000"/>
  <p:embeddedFontLst>
    <p:embeddedFont>
      <p:font typeface="Dosis" pitchFamily="2" charset="0"/>
      <p:regular r:id="rId13"/>
      <p:bold r:id="rId14"/>
    </p:embeddedFont>
    <p:embeddedFont>
      <p:font typeface="Nunito"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834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30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111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56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knardotulung@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oknardo" TargetMode="External"/><Relationship Id="rId4" Type="http://schemas.openxmlformats.org/officeDocument/2006/relationships/hyperlink" Target="http://www.linkedin.com/in/oknardo-tulu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b="1" dirty="0">
                <a:solidFill>
                  <a:schemeClr val="lt1"/>
                </a:solidFill>
              </a:rPr>
              <a:t>Investigate Business Hotel using Data Visualization</a:t>
            </a:r>
            <a:endParaRPr sz="3080" b="1" dirty="0">
              <a:solidFill>
                <a:schemeClr val="lt1"/>
              </a:solidFill>
            </a:endParaRPr>
          </a:p>
        </p:txBody>
      </p:sp>
      <p:sp>
        <p:nvSpPr>
          <p:cNvPr id="100" name="Google Shape;100;p25"/>
          <p:cNvSpPr txBox="1"/>
          <p:nvPr/>
        </p:nvSpPr>
        <p:spPr>
          <a:xfrm>
            <a:off x="5959950" y="908900"/>
            <a:ext cx="2977988" cy="995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i="0" u="none" strike="noStrike" cap="none" dirty="0">
                <a:solidFill>
                  <a:srgbClr val="000000"/>
                </a:solidFill>
                <a:latin typeface="Dosis"/>
                <a:ea typeface="Dosis"/>
                <a:cs typeface="Dosis"/>
                <a:sym typeface="Dosis"/>
              </a:rPr>
              <a:t>Oknardo Budi Setiawan Tulung</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E</a:t>
            </a:r>
            <a:r>
              <a:rPr lang="en" sz="1200" dirty="0">
                <a:latin typeface="Dosis"/>
                <a:ea typeface="Dosis"/>
                <a:cs typeface="Dosis"/>
                <a:sym typeface="Dosis"/>
              </a:rPr>
              <a:t>nail: </a:t>
            </a:r>
            <a:r>
              <a:rPr lang="en" sz="1200" dirty="0">
                <a:latin typeface="Dosis"/>
                <a:ea typeface="Dosis"/>
                <a:cs typeface="Dosis"/>
                <a:sym typeface="Dosis"/>
                <a:hlinkClick r:id="rId3"/>
              </a:rPr>
              <a:t>oknardotulung@gmail.com</a:t>
            </a:r>
            <a:endParaRPr lang="en"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rPr>
              <a:t>LinkedIn: </a:t>
            </a:r>
            <a:r>
              <a:rPr lang="en-US" sz="1200" b="0" i="0" dirty="0">
                <a:effectLst/>
                <a:highlight>
                  <a:srgbClr val="FFFFFF"/>
                </a:highlight>
                <a:latin typeface="Dosis" pitchFamily="2" charset="0"/>
                <a:hlinkClick r:id="rId4"/>
              </a:rPr>
              <a:t>www.linkedin.com/in/oknardo-tulung</a:t>
            </a:r>
            <a:endParaRPr lang="en-US" sz="1200" b="0" i="0" dirty="0">
              <a:effectLst/>
              <a:highlight>
                <a:srgbClr val="FFFFFF"/>
              </a:highlight>
              <a:latin typeface="Dosis" pitchFamily="2" charset="0"/>
            </a:endParaRPr>
          </a:p>
          <a:p>
            <a:pPr marL="0" marR="0" lvl="0" indent="0" algn="l" rtl="0">
              <a:lnSpc>
                <a:spcPct val="100000"/>
              </a:lnSpc>
              <a:spcBef>
                <a:spcPts val="0"/>
              </a:spcBef>
              <a:spcAft>
                <a:spcPts val="0"/>
              </a:spcAft>
              <a:buClr>
                <a:srgbClr val="000000"/>
              </a:buClr>
              <a:buSzPts val="1100"/>
              <a:buFont typeface="Arial"/>
              <a:buNone/>
            </a:pPr>
            <a:r>
              <a:rPr lang="en-US" sz="1050" dirty="0">
                <a:latin typeface="Dosis" pitchFamily="2" charset="0"/>
                <a:ea typeface="Dosis"/>
                <a:cs typeface="Dosis"/>
                <a:sym typeface="Dosis"/>
              </a:rPr>
              <a:t>GitHub: </a:t>
            </a:r>
            <a:r>
              <a:rPr lang="en-US" sz="1050" dirty="0">
                <a:latin typeface="Dosis" pitchFamily="2" charset="0"/>
                <a:ea typeface="Dosis"/>
                <a:cs typeface="Dosis"/>
                <a:sym typeface="Dosis"/>
                <a:hlinkClick r:id="rId5"/>
              </a:rPr>
              <a:t>https://github.com/oknardo</a:t>
            </a:r>
            <a:endParaRPr lang="en-US" sz="1050" dirty="0">
              <a:latin typeface="Dosis" pitchFamily="2" charset="0"/>
              <a:ea typeface="Dosis"/>
              <a:cs typeface="Dosis"/>
              <a:sym typeface="Dosis"/>
            </a:endParaRPr>
          </a:p>
        </p:txBody>
      </p:sp>
      <p:pic>
        <p:nvPicPr>
          <p:cNvPr id="101" name="Google Shape;101;p25"/>
          <p:cNvPicPr preferRelativeResize="0"/>
          <p:nvPr/>
        </p:nvPicPr>
        <p:blipFill>
          <a:blip r:embed="rId6"/>
          <a:srcRect t="10766" b="10766"/>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62600"/>
            <a:ext cx="4167000" cy="2270763"/>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400" dirty="0">
                <a:solidFill>
                  <a:schemeClr val="dk1"/>
                </a:solidFill>
                <a:latin typeface="Nunito" pitchFamily="2" charset="0"/>
                <a:ea typeface="Nunito"/>
                <a:cs typeface="Nunito"/>
                <a:sym typeface="Nunito"/>
              </a:rPr>
              <a:t>“</a:t>
            </a:r>
            <a:r>
              <a:rPr lang="en-US" sz="1600" b="0" i="0" dirty="0">
                <a:effectLst/>
                <a:highlight>
                  <a:srgbClr val="FFFFFF"/>
                </a:highlight>
                <a:latin typeface="Nunito" pitchFamily="2" charset="0"/>
              </a:rPr>
              <a:t>Bachelor of Science graduate in Mathematics with a passion for Data Analytics and Geographic Information Systems (GIS). Equipped with comprehensive knowledge and skills acquired through training and projects. Proven ability to navigate complex datasets, ensuring accuracy and deriving </a:t>
            </a:r>
            <a:r>
              <a:rPr lang="en-US" sz="1600" b="0" i="0">
                <a:effectLst/>
                <a:highlight>
                  <a:srgbClr val="FFFFFF"/>
                </a:highlight>
                <a:latin typeface="Nunito" pitchFamily="2" charset="0"/>
              </a:rPr>
              <a:t>actionable insights</a:t>
            </a:r>
            <a:r>
              <a:rPr lang="en-US" sz="1100">
                <a:latin typeface="Nunito" pitchFamily="2" charset="0"/>
              </a:rPr>
              <a:t>.</a:t>
            </a:r>
            <a:r>
              <a:rPr lang="en" sz="1400" dirty="0">
                <a:solidFill>
                  <a:schemeClr val="dk1"/>
                </a:solidFill>
                <a:latin typeface="Nunito" pitchFamily="2" charset="0"/>
                <a:ea typeface="Nunito"/>
                <a:cs typeface="Nunito"/>
                <a:sym typeface="Nunito"/>
              </a:rPr>
              <a:t>”</a:t>
            </a:r>
            <a:endParaRPr sz="1400" dirty="0">
              <a:latin typeface="Nunito"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Box 3">
            <a:extLst>
              <a:ext uri="{FF2B5EF4-FFF2-40B4-BE49-F238E27FC236}">
                <a16:creationId xmlns:a16="http://schemas.microsoft.com/office/drawing/2014/main" id="{CAD85F9B-DD65-4E90-2868-0EA35626613A}"/>
              </a:ext>
            </a:extLst>
          </p:cNvPr>
          <p:cNvSpPr txBox="1"/>
          <p:nvPr/>
        </p:nvSpPr>
        <p:spPr>
          <a:xfrm>
            <a:off x="227526" y="757767"/>
            <a:ext cx="1601273" cy="307777"/>
          </a:xfrm>
          <a:prstGeom prst="rect">
            <a:avLst/>
          </a:prstGeom>
          <a:solidFill>
            <a:schemeClr val="accent5"/>
          </a:solidFill>
        </p:spPr>
        <p:txBody>
          <a:bodyPr wrap="square" rtlCol="0">
            <a:spAutoFit/>
          </a:bodyPr>
          <a:lstStyle/>
          <a:p>
            <a:r>
              <a:rPr lang="en-US" dirty="0">
                <a:solidFill>
                  <a:schemeClr val="bg1"/>
                </a:solidFill>
              </a:rPr>
              <a:t>Importing Dataset</a:t>
            </a:r>
          </a:p>
        </p:txBody>
      </p:sp>
      <p:sp>
        <p:nvSpPr>
          <p:cNvPr id="7" name="TextBox 6">
            <a:extLst>
              <a:ext uri="{FF2B5EF4-FFF2-40B4-BE49-F238E27FC236}">
                <a16:creationId xmlns:a16="http://schemas.microsoft.com/office/drawing/2014/main" id="{3ED13CD3-BC0F-316F-F99B-6CD9018D9C7E}"/>
              </a:ext>
            </a:extLst>
          </p:cNvPr>
          <p:cNvSpPr txBox="1"/>
          <p:nvPr/>
        </p:nvSpPr>
        <p:spPr>
          <a:xfrm>
            <a:off x="2795788" y="755680"/>
            <a:ext cx="2071352" cy="307777"/>
          </a:xfrm>
          <a:prstGeom prst="rect">
            <a:avLst/>
          </a:prstGeom>
          <a:solidFill>
            <a:schemeClr val="accent5"/>
          </a:solidFill>
        </p:spPr>
        <p:txBody>
          <a:bodyPr wrap="square" rtlCol="0">
            <a:spAutoFit/>
          </a:bodyPr>
          <a:lstStyle/>
          <a:p>
            <a:r>
              <a:rPr lang="en-US" dirty="0">
                <a:solidFill>
                  <a:schemeClr val="bg1"/>
                </a:solidFill>
              </a:rPr>
              <a:t>Handle Missing Value</a:t>
            </a:r>
          </a:p>
        </p:txBody>
      </p:sp>
      <p:sp>
        <p:nvSpPr>
          <p:cNvPr id="8" name="TextBox 7">
            <a:extLst>
              <a:ext uri="{FF2B5EF4-FFF2-40B4-BE49-F238E27FC236}">
                <a16:creationId xmlns:a16="http://schemas.microsoft.com/office/drawing/2014/main" id="{662696FE-CFD2-F735-133F-FB54234BF855}"/>
              </a:ext>
            </a:extLst>
          </p:cNvPr>
          <p:cNvSpPr txBox="1"/>
          <p:nvPr/>
        </p:nvSpPr>
        <p:spPr>
          <a:xfrm>
            <a:off x="5936088" y="755679"/>
            <a:ext cx="2328930" cy="307777"/>
          </a:xfrm>
          <a:prstGeom prst="rect">
            <a:avLst/>
          </a:prstGeom>
          <a:solidFill>
            <a:schemeClr val="accent5"/>
          </a:solidFill>
        </p:spPr>
        <p:txBody>
          <a:bodyPr wrap="square" rtlCol="0">
            <a:spAutoFit/>
          </a:bodyPr>
          <a:lstStyle/>
          <a:p>
            <a:r>
              <a:rPr lang="en-US" dirty="0">
                <a:solidFill>
                  <a:schemeClr val="bg1"/>
                </a:solidFill>
              </a:rPr>
              <a:t>Handling Duplicated Data</a:t>
            </a:r>
          </a:p>
        </p:txBody>
      </p:sp>
      <p:sp>
        <p:nvSpPr>
          <p:cNvPr id="11" name="TextBox 10">
            <a:extLst>
              <a:ext uri="{FF2B5EF4-FFF2-40B4-BE49-F238E27FC236}">
                <a16:creationId xmlns:a16="http://schemas.microsoft.com/office/drawing/2014/main" id="{0568CCA8-AD87-0A09-0A8C-B53E12AE9F13}"/>
              </a:ext>
            </a:extLst>
          </p:cNvPr>
          <p:cNvSpPr txBox="1"/>
          <p:nvPr/>
        </p:nvSpPr>
        <p:spPr>
          <a:xfrm>
            <a:off x="2795788" y="1143244"/>
            <a:ext cx="2373356" cy="1015663"/>
          </a:xfrm>
          <a:prstGeom prst="rect">
            <a:avLst/>
          </a:prstGeom>
          <a:noFill/>
        </p:spPr>
        <p:txBody>
          <a:bodyPr wrap="square">
            <a:spAutoFit/>
          </a:bodyPr>
          <a:lstStyle/>
          <a:p>
            <a:pPr marL="171450" indent="-171450">
              <a:buFont typeface="Arial" panose="020B0604020202020204" pitchFamily="34" charset="0"/>
              <a:buChar char="•"/>
            </a:pPr>
            <a:r>
              <a:rPr kumimoji="0" lang="en-US" altLang="en-US" sz="1000" i="0" u="none" strike="noStrike" cap="none" normalizeH="0" baseline="0" dirty="0" err="1">
                <a:ln>
                  <a:noFill/>
                </a:ln>
                <a:solidFill>
                  <a:schemeClr val="tx1"/>
                </a:solidFill>
                <a:effectLst/>
                <a:latin typeface="Dosis" pitchFamily="2" charset="0"/>
              </a:rPr>
              <a:t>Menghapus</a:t>
            </a:r>
            <a:r>
              <a:rPr kumimoji="0" lang="en-US" altLang="en-US" sz="1000" i="0" u="none" strike="noStrike" cap="none" normalizeH="0" baseline="0" dirty="0">
                <a:ln>
                  <a:noFill/>
                </a:ln>
                <a:solidFill>
                  <a:schemeClr val="tx1"/>
                </a:solidFill>
                <a:effectLst/>
                <a:latin typeface="Dosis" pitchFamily="2" charset="0"/>
              </a:rPr>
              <a:t> baris </a:t>
            </a:r>
            <a:r>
              <a:rPr kumimoji="0" lang="en-US" altLang="en-US" sz="1000" i="0" u="none" strike="noStrike" cap="none" normalizeH="0" baseline="0" dirty="0" err="1">
                <a:ln>
                  <a:noFill/>
                </a:ln>
                <a:solidFill>
                  <a:schemeClr val="tx1"/>
                </a:solidFill>
                <a:effectLst/>
                <a:latin typeface="Dosis" pitchFamily="2" charset="0"/>
              </a:rPr>
              <a:t>dengan</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nilai</a:t>
            </a:r>
            <a:r>
              <a:rPr kumimoji="0" lang="en-US" altLang="en-US" sz="1000" i="0" u="none" strike="noStrike" cap="none" normalizeH="0" baseline="0" dirty="0">
                <a:ln>
                  <a:noFill/>
                </a:ln>
                <a:solidFill>
                  <a:schemeClr val="tx1"/>
                </a:solidFill>
                <a:effectLst/>
                <a:latin typeface="Dosis" pitchFamily="2" charset="0"/>
              </a:rPr>
              <a:t> null di </a:t>
            </a:r>
            <a:r>
              <a:rPr kumimoji="0" lang="en-US" altLang="en-US" sz="1000" i="0" u="none" strike="noStrike" cap="none" normalizeH="0" baseline="0" dirty="0" err="1">
                <a:ln>
                  <a:noFill/>
                </a:ln>
                <a:solidFill>
                  <a:schemeClr val="tx1"/>
                </a:solidFill>
                <a:effectLst/>
                <a:latin typeface="Dosis" pitchFamily="2" charset="0"/>
              </a:rPr>
              <a:t>kolom</a:t>
            </a:r>
            <a:r>
              <a:rPr kumimoji="0" lang="en-US" altLang="en-US" sz="1000" i="0" u="none" strike="noStrike" cap="none" normalizeH="0" baseline="0" dirty="0">
                <a:ln>
                  <a:noFill/>
                </a:ln>
                <a:solidFill>
                  <a:schemeClr val="tx1"/>
                </a:solidFill>
                <a:effectLst/>
                <a:latin typeface="Dosis" pitchFamily="2" charset="0"/>
              </a:rPr>
              <a:t> children</a:t>
            </a:r>
          </a:p>
          <a:p>
            <a:pPr marL="171450" indent="-171450">
              <a:buFont typeface="Arial" panose="020B0604020202020204" pitchFamily="34" charset="0"/>
              <a:buChar char="•"/>
            </a:pPr>
            <a:r>
              <a:rPr kumimoji="0" lang="en-US" altLang="en-US" sz="1000" i="0" u="none" strike="noStrike" cap="none" normalizeH="0" baseline="0" dirty="0" err="1">
                <a:ln>
                  <a:noFill/>
                </a:ln>
                <a:solidFill>
                  <a:schemeClr val="tx1"/>
                </a:solidFill>
                <a:effectLst/>
                <a:latin typeface="Dosis" pitchFamily="2" charset="0"/>
              </a:rPr>
              <a:t>Mengisi</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nilai</a:t>
            </a:r>
            <a:r>
              <a:rPr kumimoji="0" lang="en-US" altLang="en-US" sz="1000" i="0" u="none" strike="noStrike" cap="none" normalizeH="0" baseline="0" dirty="0">
                <a:ln>
                  <a:noFill/>
                </a:ln>
                <a:solidFill>
                  <a:schemeClr val="tx1"/>
                </a:solidFill>
                <a:effectLst/>
                <a:latin typeface="Dosis" pitchFamily="2" charset="0"/>
              </a:rPr>
              <a:t> pada feature city </a:t>
            </a:r>
            <a:r>
              <a:rPr kumimoji="0" lang="en-US" altLang="en-US" sz="1000" i="0" u="none" strike="noStrike" cap="none" normalizeH="0" baseline="0" dirty="0" err="1">
                <a:ln>
                  <a:noFill/>
                </a:ln>
                <a:solidFill>
                  <a:schemeClr val="tx1"/>
                </a:solidFill>
                <a:effectLst/>
                <a:latin typeface="Dosis" pitchFamily="2" charset="0"/>
              </a:rPr>
              <a:t>dengan</a:t>
            </a:r>
            <a:r>
              <a:rPr kumimoji="0" lang="en-US" altLang="en-US" sz="1000" i="0" u="none" strike="noStrike" cap="none" normalizeH="0" baseline="0" dirty="0">
                <a:ln>
                  <a:noFill/>
                </a:ln>
                <a:solidFill>
                  <a:schemeClr val="tx1"/>
                </a:solidFill>
                <a:effectLst/>
                <a:latin typeface="Dosis" pitchFamily="2" charset="0"/>
              </a:rPr>
              <a:t> "Undefined":</a:t>
            </a:r>
          </a:p>
          <a:p>
            <a:pPr marL="171450" indent="-171450">
              <a:buFont typeface="Arial" panose="020B0604020202020204" pitchFamily="34" charset="0"/>
              <a:buChar char="•"/>
            </a:pPr>
            <a:r>
              <a:rPr kumimoji="0" lang="en-US" altLang="en-US" sz="1000" i="0" u="none" strike="noStrike" cap="none" normalizeH="0" baseline="0" dirty="0" err="1">
                <a:ln>
                  <a:noFill/>
                </a:ln>
                <a:solidFill>
                  <a:schemeClr val="tx1"/>
                </a:solidFill>
                <a:effectLst/>
                <a:latin typeface="Dosis" pitchFamily="2" charset="0"/>
              </a:rPr>
              <a:t>Mengisi</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nilai</a:t>
            </a:r>
            <a:r>
              <a:rPr kumimoji="0" lang="en-US" altLang="en-US" sz="1000" i="0" u="none" strike="noStrike" cap="none" normalizeH="0" baseline="0" dirty="0">
                <a:ln>
                  <a:noFill/>
                </a:ln>
                <a:solidFill>
                  <a:schemeClr val="tx1"/>
                </a:solidFill>
                <a:effectLst/>
                <a:latin typeface="Dosis" pitchFamily="2" charset="0"/>
              </a:rPr>
              <a:t> pada feature agent  dan company </a:t>
            </a:r>
            <a:r>
              <a:rPr kumimoji="0" lang="en-US" altLang="en-US" sz="1000" i="0" u="none" strike="noStrike" cap="none" normalizeH="0" baseline="0" dirty="0" err="1">
                <a:ln>
                  <a:noFill/>
                </a:ln>
                <a:solidFill>
                  <a:schemeClr val="tx1"/>
                </a:solidFill>
                <a:effectLst/>
                <a:latin typeface="Dosis" pitchFamily="2" charset="0"/>
              </a:rPr>
              <a:t>dengan</a:t>
            </a:r>
            <a:r>
              <a:rPr kumimoji="0" lang="en-US" altLang="en-US" sz="1000" i="0" u="none" strike="noStrike" cap="none" normalizeH="0" baseline="0" dirty="0">
                <a:ln>
                  <a:noFill/>
                </a:ln>
                <a:solidFill>
                  <a:schemeClr val="tx1"/>
                </a:solidFill>
                <a:effectLst/>
                <a:latin typeface="Dosis" pitchFamily="2" charset="0"/>
              </a:rPr>
              <a:t> 0:</a:t>
            </a:r>
          </a:p>
        </p:txBody>
      </p:sp>
      <p:sp>
        <p:nvSpPr>
          <p:cNvPr id="13" name="TextBox 12">
            <a:extLst>
              <a:ext uri="{FF2B5EF4-FFF2-40B4-BE49-F238E27FC236}">
                <a16:creationId xmlns:a16="http://schemas.microsoft.com/office/drawing/2014/main" id="{1DF9A341-4642-49AF-7721-BF3B01756741}"/>
              </a:ext>
            </a:extLst>
          </p:cNvPr>
          <p:cNvSpPr txBox="1"/>
          <p:nvPr/>
        </p:nvSpPr>
        <p:spPr>
          <a:xfrm>
            <a:off x="5936087" y="1143244"/>
            <a:ext cx="2482400" cy="553998"/>
          </a:xfrm>
          <a:prstGeom prst="rect">
            <a:avLst/>
          </a:prstGeom>
          <a:noFill/>
        </p:spPr>
        <p:txBody>
          <a:bodyPr wrap="square">
            <a:spAutoFit/>
          </a:bodyPr>
          <a:lstStyle/>
          <a:p>
            <a:pPr marL="171450" indent="-171450">
              <a:buFont typeface="Arial" panose="020B0604020202020204" pitchFamily="34" charset="0"/>
              <a:buChar char="•"/>
            </a:pPr>
            <a:r>
              <a:rPr lang="en-US" altLang="en-US" sz="1000" dirty="0" err="1">
                <a:solidFill>
                  <a:schemeClr val="tx1"/>
                </a:solidFill>
                <a:latin typeface="Dosis" pitchFamily="2" charset="0"/>
              </a:rPr>
              <a:t>T</a:t>
            </a:r>
            <a:r>
              <a:rPr kumimoji="0" lang="en-US" altLang="en-US" sz="1000" i="0" u="none" strike="noStrike" cap="none" normalizeH="0" baseline="0" dirty="0" err="1">
                <a:ln>
                  <a:noFill/>
                </a:ln>
                <a:solidFill>
                  <a:schemeClr val="tx1"/>
                </a:solidFill>
                <a:effectLst/>
                <a:latin typeface="Dosis" pitchFamily="2" charset="0"/>
              </a:rPr>
              <a:t>idak</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menghapus</a:t>
            </a:r>
            <a:r>
              <a:rPr kumimoji="0" lang="en-US" altLang="en-US" sz="1000" i="0" u="none" strike="noStrike" cap="none" normalizeH="0" baseline="0" dirty="0">
                <a:ln>
                  <a:noFill/>
                </a:ln>
                <a:solidFill>
                  <a:schemeClr val="tx1"/>
                </a:solidFill>
                <a:effectLst/>
                <a:latin typeface="Dosis" pitchFamily="2" charset="0"/>
              </a:rPr>
              <a:t> duplicate data, </a:t>
            </a:r>
            <a:r>
              <a:rPr kumimoji="0" lang="en-US" altLang="en-US" sz="1000" i="0" u="none" strike="noStrike" cap="none" normalizeH="0" baseline="0" dirty="0" err="1">
                <a:ln>
                  <a:noFill/>
                </a:ln>
                <a:solidFill>
                  <a:schemeClr val="tx1"/>
                </a:solidFill>
                <a:effectLst/>
                <a:latin typeface="Dosis" pitchFamily="2" charset="0"/>
              </a:rPr>
              <a:t>karena</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terlalu</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banyak</a:t>
            </a:r>
            <a:r>
              <a:rPr kumimoji="0" lang="en-US" altLang="en-US" sz="1000" i="0" u="none" strike="noStrike" cap="none" normalizeH="0" baseline="0" dirty="0">
                <a:ln>
                  <a:noFill/>
                </a:ln>
                <a:solidFill>
                  <a:schemeClr val="tx1"/>
                </a:solidFill>
                <a:effectLst/>
                <a:latin typeface="Dosis" pitchFamily="2" charset="0"/>
              </a:rPr>
              <a:t> data duplicated (33.261 baris </a:t>
            </a:r>
            <a:r>
              <a:rPr kumimoji="0" lang="en-US" altLang="en-US" sz="1000" i="0" u="none" strike="noStrike" cap="none" normalizeH="0" baseline="0" dirty="0" err="1">
                <a:ln>
                  <a:noFill/>
                </a:ln>
                <a:solidFill>
                  <a:schemeClr val="tx1"/>
                </a:solidFill>
                <a:effectLst/>
                <a:latin typeface="Dosis" pitchFamily="2" charset="0"/>
              </a:rPr>
              <a:t>dari</a:t>
            </a:r>
            <a:r>
              <a:rPr kumimoji="0" lang="en-US" altLang="en-US" sz="1000" i="0" u="none" strike="noStrike" cap="none" normalizeH="0" baseline="0" dirty="0">
                <a:ln>
                  <a:noFill/>
                </a:ln>
                <a:solidFill>
                  <a:schemeClr val="tx1"/>
                </a:solidFill>
                <a:effectLst/>
                <a:latin typeface="Dosis" pitchFamily="2" charset="0"/>
              </a:rPr>
              <a:t> total 119.390 baris)</a:t>
            </a:r>
            <a:endParaRPr lang="en-US" sz="1000" dirty="0"/>
          </a:p>
        </p:txBody>
      </p:sp>
      <p:sp>
        <p:nvSpPr>
          <p:cNvPr id="17" name="TextBox 16">
            <a:extLst>
              <a:ext uri="{FF2B5EF4-FFF2-40B4-BE49-F238E27FC236}">
                <a16:creationId xmlns:a16="http://schemas.microsoft.com/office/drawing/2014/main" id="{FD1EF526-CE1B-3881-4B89-D0974D188D50}"/>
              </a:ext>
            </a:extLst>
          </p:cNvPr>
          <p:cNvSpPr txBox="1"/>
          <p:nvPr/>
        </p:nvSpPr>
        <p:spPr>
          <a:xfrm>
            <a:off x="5936087" y="2730891"/>
            <a:ext cx="2328930" cy="307777"/>
          </a:xfrm>
          <a:prstGeom prst="rect">
            <a:avLst/>
          </a:prstGeom>
          <a:solidFill>
            <a:schemeClr val="accent5"/>
          </a:solidFill>
        </p:spPr>
        <p:txBody>
          <a:bodyPr wrap="square" rtlCol="0">
            <a:spAutoFit/>
          </a:bodyPr>
          <a:lstStyle/>
          <a:p>
            <a:r>
              <a:rPr lang="en-US" dirty="0">
                <a:solidFill>
                  <a:schemeClr val="bg1"/>
                </a:solidFill>
              </a:rPr>
              <a:t>Handling Outliers</a:t>
            </a:r>
          </a:p>
        </p:txBody>
      </p:sp>
      <p:cxnSp>
        <p:nvCxnSpPr>
          <p:cNvPr id="19" name="Connector: Elbow 18">
            <a:extLst>
              <a:ext uri="{FF2B5EF4-FFF2-40B4-BE49-F238E27FC236}">
                <a16:creationId xmlns:a16="http://schemas.microsoft.com/office/drawing/2014/main" id="{2ABF54BA-C480-5245-0265-05B9CBBB9F7C}"/>
              </a:ext>
            </a:extLst>
          </p:cNvPr>
          <p:cNvCxnSpPr>
            <a:cxnSpLocks/>
            <a:stCxn id="8" idx="3"/>
            <a:endCxn id="17" idx="3"/>
          </p:cNvCxnSpPr>
          <p:nvPr/>
        </p:nvCxnSpPr>
        <p:spPr>
          <a:xfrm flipH="1">
            <a:off x="8265017" y="909568"/>
            <a:ext cx="1" cy="1975212"/>
          </a:xfrm>
          <a:prstGeom prst="bentConnector3">
            <a:avLst>
              <a:gd name="adj1" fmla="val -22860000000"/>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B0BBED2D-54B6-CD5E-EFC4-F55516895A5B}"/>
              </a:ext>
            </a:extLst>
          </p:cNvPr>
          <p:cNvCxnSpPr>
            <a:stCxn id="4" idx="3"/>
            <a:endCxn id="7" idx="1"/>
          </p:cNvCxnSpPr>
          <p:nvPr/>
        </p:nvCxnSpPr>
        <p:spPr>
          <a:xfrm flipV="1">
            <a:off x="1828799" y="909569"/>
            <a:ext cx="966989" cy="2087"/>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68C1A6F-7764-8234-F831-D5D90FA99E3B}"/>
              </a:ext>
            </a:extLst>
          </p:cNvPr>
          <p:cNvCxnSpPr>
            <a:stCxn id="7" idx="3"/>
            <a:endCxn id="8" idx="1"/>
          </p:cNvCxnSpPr>
          <p:nvPr/>
        </p:nvCxnSpPr>
        <p:spPr>
          <a:xfrm flipV="1">
            <a:off x="4867140" y="909568"/>
            <a:ext cx="1068948" cy="1"/>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4760DC-429B-9867-30CB-910B1A3F968D}"/>
              </a:ext>
            </a:extLst>
          </p:cNvPr>
          <p:cNvSpPr txBox="1"/>
          <p:nvPr/>
        </p:nvSpPr>
        <p:spPr>
          <a:xfrm>
            <a:off x="5936088" y="3129969"/>
            <a:ext cx="3053366" cy="1323439"/>
          </a:xfrm>
          <a:prstGeom prst="rect">
            <a:avLst/>
          </a:prstGeom>
          <a:noFill/>
        </p:spPr>
        <p:txBody>
          <a:bodyPr wrap="square">
            <a:spAutoFit/>
          </a:bodyPr>
          <a:lstStyle/>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a:t>
            </a:r>
            <a:r>
              <a:rPr lang="en-US" sz="1000" dirty="0" err="1">
                <a:latin typeface="Dosis" pitchFamily="2" charset="0"/>
              </a:rPr>
              <a:t>adr</a:t>
            </a:r>
            <a:r>
              <a:rPr lang="en-US" sz="1000" dirty="0">
                <a:latin typeface="Dosis" pitchFamily="2" charset="0"/>
              </a:rPr>
              <a:t>' </a:t>
            </a:r>
            <a:r>
              <a:rPr lang="en-US" sz="1000" dirty="0" err="1">
                <a:latin typeface="Dosis" pitchFamily="2" charset="0"/>
              </a:rPr>
              <a:t>kurang</a:t>
            </a:r>
            <a:r>
              <a:rPr lang="en-US" sz="1000" dirty="0">
                <a:latin typeface="Dosis" pitchFamily="2" charset="0"/>
              </a:rPr>
              <a:t> </a:t>
            </a:r>
            <a:r>
              <a:rPr lang="en-US" sz="1000" dirty="0" err="1">
                <a:latin typeface="Dosis" pitchFamily="2" charset="0"/>
              </a:rPr>
              <a:t>dari</a:t>
            </a:r>
            <a:r>
              <a:rPr lang="en-US" sz="1000" dirty="0">
                <a:latin typeface="Dosis" pitchFamily="2" charset="0"/>
              </a:rPr>
              <a:t> 0 </a:t>
            </a:r>
            <a:r>
              <a:rPr lang="en-US" sz="1000" dirty="0" err="1">
                <a:latin typeface="Dosis" pitchFamily="2" charset="0"/>
              </a:rPr>
              <a:t>atau</a:t>
            </a:r>
            <a:r>
              <a:rPr lang="en-US" sz="1000" dirty="0">
                <a:latin typeface="Dosis" pitchFamily="2" charset="0"/>
              </a:rPr>
              <a:t> </a:t>
            </a:r>
            <a:r>
              <a:rPr lang="en-US" sz="1000" dirty="0" err="1">
                <a:latin typeface="Dosis" pitchFamily="2" charset="0"/>
              </a:rPr>
              <a:t>lebih</a:t>
            </a:r>
            <a:r>
              <a:rPr lang="en-US" sz="1000" dirty="0">
                <a:latin typeface="Dosis" pitchFamily="2" charset="0"/>
              </a:rPr>
              <a:t> </a:t>
            </a:r>
            <a:r>
              <a:rPr lang="en-US" sz="1000" dirty="0" err="1">
                <a:latin typeface="Dosis" pitchFamily="2" charset="0"/>
              </a:rPr>
              <a:t>dari</a:t>
            </a:r>
            <a:r>
              <a:rPr lang="en-US" sz="1000" dirty="0">
                <a:latin typeface="Dosis" pitchFamily="2" charset="0"/>
              </a:rPr>
              <a:t> 5000</a:t>
            </a:r>
          </a:p>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a:t>
            </a:r>
            <a:r>
              <a:rPr lang="en-US" sz="1000" dirty="0" err="1">
                <a:latin typeface="Dosis" pitchFamily="2" charset="0"/>
              </a:rPr>
              <a:t>required_car_parking_spaces</a:t>
            </a:r>
            <a:r>
              <a:rPr lang="en-US" sz="1000" dirty="0">
                <a:latin typeface="Dosis" pitchFamily="2" charset="0"/>
              </a:rPr>
              <a:t>' </a:t>
            </a:r>
            <a:r>
              <a:rPr lang="en-US" sz="1000" dirty="0" err="1">
                <a:latin typeface="Dosis" pitchFamily="2" charset="0"/>
              </a:rPr>
              <a:t>sama</a:t>
            </a:r>
            <a:r>
              <a:rPr lang="en-US" sz="1000" dirty="0">
                <a:latin typeface="Dosis" pitchFamily="2" charset="0"/>
              </a:rPr>
              <a:t> </a:t>
            </a:r>
            <a:r>
              <a:rPr lang="en-US" sz="1000" dirty="0" err="1">
                <a:latin typeface="Dosis" pitchFamily="2" charset="0"/>
              </a:rPr>
              <a:t>dengan</a:t>
            </a:r>
            <a:r>
              <a:rPr lang="en-US" sz="1000" dirty="0">
                <a:latin typeface="Dosis" pitchFamily="2" charset="0"/>
              </a:rPr>
              <a:t> 8</a:t>
            </a:r>
          </a:p>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'babies' </a:t>
            </a:r>
            <a:r>
              <a:rPr lang="en-US" sz="1000" dirty="0" err="1">
                <a:latin typeface="Dosis" pitchFamily="2" charset="0"/>
              </a:rPr>
              <a:t>lebih</a:t>
            </a:r>
            <a:r>
              <a:rPr lang="en-US" sz="1000" dirty="0">
                <a:latin typeface="Dosis" pitchFamily="2" charset="0"/>
              </a:rPr>
              <a:t> </a:t>
            </a:r>
            <a:r>
              <a:rPr lang="en-US" sz="1000" dirty="0" err="1">
                <a:latin typeface="Dosis" pitchFamily="2" charset="0"/>
              </a:rPr>
              <a:t>dari</a:t>
            </a:r>
            <a:r>
              <a:rPr lang="en-US" sz="1000" dirty="0">
                <a:latin typeface="Dosis" pitchFamily="2" charset="0"/>
              </a:rPr>
              <a:t> 8</a:t>
            </a:r>
          </a:p>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'children' </a:t>
            </a:r>
            <a:r>
              <a:rPr lang="en-US" sz="1000" dirty="0" err="1">
                <a:latin typeface="Dosis" pitchFamily="2" charset="0"/>
              </a:rPr>
              <a:t>sama</a:t>
            </a:r>
            <a:r>
              <a:rPr lang="en-US" sz="1000" dirty="0">
                <a:latin typeface="Dosis" pitchFamily="2" charset="0"/>
              </a:rPr>
              <a:t> </a:t>
            </a:r>
            <a:r>
              <a:rPr lang="en-US" sz="1000" dirty="0" err="1">
                <a:latin typeface="Dosis" pitchFamily="2" charset="0"/>
              </a:rPr>
              <a:t>dengan</a:t>
            </a:r>
            <a:r>
              <a:rPr lang="en-US" sz="1000" dirty="0">
                <a:latin typeface="Dosis" pitchFamily="2" charset="0"/>
              </a:rPr>
              <a:t> 10</a:t>
            </a:r>
          </a:p>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total </a:t>
            </a:r>
            <a:r>
              <a:rPr lang="en-US" sz="1000" dirty="0" err="1">
                <a:latin typeface="Dosis" pitchFamily="2" charset="0"/>
              </a:rPr>
              <a:t>tamu</a:t>
            </a:r>
            <a:r>
              <a:rPr lang="en-US" sz="1000" dirty="0">
                <a:latin typeface="Dosis" pitchFamily="2" charset="0"/>
              </a:rPr>
              <a:t> (adults + children + babies) </a:t>
            </a:r>
            <a:r>
              <a:rPr lang="en-US" sz="1000" dirty="0" err="1">
                <a:latin typeface="Dosis" pitchFamily="2" charset="0"/>
              </a:rPr>
              <a:t>sama</a:t>
            </a:r>
            <a:r>
              <a:rPr lang="en-US" sz="1000" dirty="0">
                <a:latin typeface="Dosis" pitchFamily="2" charset="0"/>
              </a:rPr>
              <a:t> </a:t>
            </a:r>
            <a:r>
              <a:rPr lang="en-US" sz="1000" dirty="0" err="1">
                <a:latin typeface="Dosis" pitchFamily="2" charset="0"/>
              </a:rPr>
              <a:t>dengan</a:t>
            </a:r>
            <a:r>
              <a:rPr lang="en-US" sz="1000" dirty="0">
                <a:latin typeface="Dosis" pitchFamily="2" charset="0"/>
              </a:rPr>
              <a:t> 0</a:t>
            </a:r>
          </a:p>
        </p:txBody>
      </p:sp>
      <p:sp>
        <p:nvSpPr>
          <p:cNvPr id="28" name="TextBox 27">
            <a:extLst>
              <a:ext uri="{FF2B5EF4-FFF2-40B4-BE49-F238E27FC236}">
                <a16:creationId xmlns:a16="http://schemas.microsoft.com/office/drawing/2014/main" id="{75D5B875-CCEE-67D9-55A8-B7422E024993}"/>
              </a:ext>
            </a:extLst>
          </p:cNvPr>
          <p:cNvSpPr txBox="1"/>
          <p:nvPr/>
        </p:nvSpPr>
        <p:spPr>
          <a:xfrm>
            <a:off x="2795788" y="2730891"/>
            <a:ext cx="2328930" cy="307777"/>
          </a:xfrm>
          <a:prstGeom prst="rect">
            <a:avLst/>
          </a:prstGeom>
          <a:solidFill>
            <a:schemeClr val="accent5"/>
          </a:solidFill>
        </p:spPr>
        <p:txBody>
          <a:bodyPr wrap="square" rtlCol="0">
            <a:spAutoFit/>
          </a:bodyPr>
          <a:lstStyle/>
          <a:p>
            <a:r>
              <a:rPr lang="en-US" dirty="0">
                <a:solidFill>
                  <a:schemeClr val="bg1"/>
                </a:solidFill>
              </a:rPr>
              <a:t>Feature Transformation</a:t>
            </a:r>
          </a:p>
        </p:txBody>
      </p:sp>
      <p:cxnSp>
        <p:nvCxnSpPr>
          <p:cNvPr id="30" name="Straight Arrow Connector 29">
            <a:extLst>
              <a:ext uri="{FF2B5EF4-FFF2-40B4-BE49-F238E27FC236}">
                <a16:creationId xmlns:a16="http://schemas.microsoft.com/office/drawing/2014/main" id="{860304A5-7E90-CD94-FA7D-73D06BDF7208}"/>
              </a:ext>
            </a:extLst>
          </p:cNvPr>
          <p:cNvCxnSpPr>
            <a:stCxn id="17" idx="1"/>
            <a:endCxn id="28" idx="3"/>
          </p:cNvCxnSpPr>
          <p:nvPr/>
        </p:nvCxnSpPr>
        <p:spPr>
          <a:xfrm flipH="1">
            <a:off x="5124718" y="2884780"/>
            <a:ext cx="811369" cy="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1C7BBDFD-035C-9237-6857-DAD6B77FCDAC}"/>
              </a:ext>
            </a:extLst>
          </p:cNvPr>
          <p:cNvSpPr txBox="1"/>
          <p:nvPr/>
        </p:nvSpPr>
        <p:spPr>
          <a:xfrm>
            <a:off x="2795788" y="3129969"/>
            <a:ext cx="2482400" cy="246221"/>
          </a:xfrm>
          <a:prstGeom prst="rect">
            <a:avLst/>
          </a:prstGeom>
          <a:noFill/>
        </p:spPr>
        <p:txBody>
          <a:bodyPr wrap="square">
            <a:spAutoFit/>
          </a:bodyPr>
          <a:lstStyle/>
          <a:p>
            <a:pPr marL="171450" indent="-171450">
              <a:buFont typeface="Arial" panose="020B0604020202020204" pitchFamily="34" charset="0"/>
              <a:buChar char="•"/>
            </a:pPr>
            <a:r>
              <a:rPr lang="en-US" altLang="en-US" sz="1000" dirty="0" err="1">
                <a:solidFill>
                  <a:schemeClr val="tx1"/>
                </a:solidFill>
                <a:latin typeface="Dosis" pitchFamily="2" charset="0"/>
              </a:rPr>
              <a:t>Transformasi</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fitur</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Normalisasi</a:t>
            </a:r>
            <a:r>
              <a:rPr lang="en-US" altLang="en-US" sz="1000" dirty="0">
                <a:solidFill>
                  <a:schemeClr val="tx1"/>
                </a:solidFill>
                <a:latin typeface="Dosis" pitchFamily="2" charset="0"/>
              </a:rPr>
              <a:t>.</a:t>
            </a:r>
            <a:endParaRPr lang="en-US" sz="1000" dirty="0"/>
          </a:p>
        </p:txBody>
      </p:sp>
      <p:sp>
        <p:nvSpPr>
          <p:cNvPr id="32" name="TextBox 31">
            <a:extLst>
              <a:ext uri="{FF2B5EF4-FFF2-40B4-BE49-F238E27FC236}">
                <a16:creationId xmlns:a16="http://schemas.microsoft.com/office/drawing/2014/main" id="{5E768B12-8E7E-9788-BD2D-84F2B79EE65F}"/>
              </a:ext>
            </a:extLst>
          </p:cNvPr>
          <p:cNvSpPr txBox="1"/>
          <p:nvPr/>
        </p:nvSpPr>
        <p:spPr>
          <a:xfrm>
            <a:off x="162058" y="2735095"/>
            <a:ext cx="2328930" cy="307777"/>
          </a:xfrm>
          <a:prstGeom prst="rect">
            <a:avLst/>
          </a:prstGeom>
          <a:solidFill>
            <a:schemeClr val="accent5"/>
          </a:solidFill>
        </p:spPr>
        <p:txBody>
          <a:bodyPr wrap="square" rtlCol="0">
            <a:spAutoFit/>
          </a:bodyPr>
          <a:lstStyle/>
          <a:p>
            <a:r>
              <a:rPr lang="en-US" dirty="0">
                <a:solidFill>
                  <a:schemeClr val="bg1"/>
                </a:solidFill>
              </a:rPr>
              <a:t>Feature Selection</a:t>
            </a:r>
          </a:p>
        </p:txBody>
      </p:sp>
      <p:sp>
        <p:nvSpPr>
          <p:cNvPr id="39" name="TextBox 38">
            <a:extLst>
              <a:ext uri="{FF2B5EF4-FFF2-40B4-BE49-F238E27FC236}">
                <a16:creationId xmlns:a16="http://schemas.microsoft.com/office/drawing/2014/main" id="{AB36CA5C-1514-5216-F5FA-D18AA4EBC311}"/>
              </a:ext>
            </a:extLst>
          </p:cNvPr>
          <p:cNvSpPr txBox="1"/>
          <p:nvPr/>
        </p:nvSpPr>
        <p:spPr>
          <a:xfrm>
            <a:off x="154546" y="3132518"/>
            <a:ext cx="2482400" cy="1015663"/>
          </a:xfrm>
          <a:prstGeom prst="rect">
            <a:avLst/>
          </a:prstGeom>
          <a:noFill/>
        </p:spPr>
        <p:txBody>
          <a:bodyPr wrap="square">
            <a:spAutoFit/>
          </a:bodyPr>
          <a:lstStyle/>
          <a:p>
            <a:pPr marL="171450" indent="-171450">
              <a:buFont typeface="Arial" panose="020B0604020202020204" pitchFamily="34" charset="0"/>
              <a:buChar char="•"/>
            </a:pPr>
            <a:r>
              <a:rPr lang="en-US" altLang="en-US" sz="1000" dirty="0">
                <a:solidFill>
                  <a:schemeClr val="tx1"/>
                </a:solidFill>
                <a:latin typeface="Dosis" pitchFamily="2" charset="0"/>
              </a:rPr>
              <a:t>Pada </a:t>
            </a:r>
            <a:r>
              <a:rPr lang="en-US" altLang="en-US" sz="1000" dirty="0" err="1">
                <a:solidFill>
                  <a:schemeClr val="tx1"/>
                </a:solidFill>
                <a:latin typeface="Dosis" pitchFamily="2" charset="0"/>
              </a:rPr>
              <a:t>Fature</a:t>
            </a:r>
            <a:r>
              <a:rPr lang="en-US" altLang="en-US" sz="1000" dirty="0">
                <a:solidFill>
                  <a:schemeClr val="tx1"/>
                </a:solidFill>
                <a:latin typeface="Dosis" pitchFamily="2" charset="0"/>
              </a:rPr>
              <a:t> </a:t>
            </a:r>
            <a:r>
              <a:rPr lang="en-US" altLang="en-US" sz="1000" b="1" dirty="0">
                <a:solidFill>
                  <a:schemeClr val="tx1"/>
                </a:solidFill>
                <a:latin typeface="Dosis" pitchFamily="2" charset="0"/>
              </a:rPr>
              <a:t>meals </a:t>
            </a:r>
            <a:r>
              <a:rPr lang="en-US" altLang="en-US" sz="1000" dirty="0" err="1">
                <a:solidFill>
                  <a:schemeClr val="tx1"/>
                </a:solidFill>
                <a:latin typeface="Dosis" pitchFamily="2" charset="0"/>
              </a:rPr>
              <a:t>Menyederhanakan</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kategori</a:t>
            </a:r>
            <a:r>
              <a:rPr lang="en-US" altLang="en-US" sz="1000" dirty="0">
                <a:solidFill>
                  <a:schemeClr val="tx1"/>
                </a:solidFill>
                <a:latin typeface="Dosis" pitchFamily="2" charset="0"/>
              </a:rPr>
              <a:t> breakfast, full board dan dinner </a:t>
            </a:r>
            <a:r>
              <a:rPr lang="en-US" altLang="en-US" sz="1000" dirty="0" err="1">
                <a:solidFill>
                  <a:schemeClr val="tx1"/>
                </a:solidFill>
                <a:latin typeface="Dosis" pitchFamily="2" charset="0"/>
              </a:rPr>
              <a:t>menjadi</a:t>
            </a:r>
            <a:r>
              <a:rPr lang="en-US" altLang="en-US" sz="1000" dirty="0">
                <a:solidFill>
                  <a:schemeClr val="tx1"/>
                </a:solidFill>
                <a:latin typeface="Dosis" pitchFamily="2" charset="0"/>
              </a:rPr>
              <a:t> </a:t>
            </a:r>
            <a:r>
              <a:rPr lang="en-US" altLang="en-US" sz="1000" b="1" dirty="0">
                <a:solidFill>
                  <a:schemeClr val="tx1"/>
                </a:solidFill>
                <a:latin typeface="Dosis" pitchFamily="2" charset="0"/>
              </a:rPr>
              <a:t>with meals </a:t>
            </a:r>
            <a:r>
              <a:rPr lang="en-US" altLang="en-US" sz="1000" dirty="0">
                <a:solidFill>
                  <a:schemeClr val="tx1"/>
                </a:solidFill>
                <a:latin typeface="Dosis" pitchFamily="2" charset="0"/>
              </a:rPr>
              <a:t>dan </a:t>
            </a:r>
            <a:r>
              <a:rPr lang="en-US" altLang="en-US" sz="1000" b="1" dirty="0">
                <a:solidFill>
                  <a:schemeClr val="tx1"/>
                </a:solidFill>
                <a:latin typeface="Dosis" pitchFamily="2" charset="0"/>
              </a:rPr>
              <a:t>no meals</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Untuk</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lainnya</a:t>
            </a:r>
            <a:r>
              <a:rPr lang="en-US" altLang="en-US" sz="1000" dirty="0">
                <a:solidFill>
                  <a:schemeClr val="tx1"/>
                </a:solidFill>
                <a:latin typeface="Dosis" pitchFamily="2" charset="0"/>
              </a:rPr>
              <a:t>.</a:t>
            </a:r>
          </a:p>
          <a:p>
            <a:pPr marL="171450" indent="-171450">
              <a:buFont typeface="Arial" panose="020B0604020202020204" pitchFamily="34" charset="0"/>
              <a:buChar char="•"/>
            </a:pPr>
            <a:r>
              <a:rPr lang="en-US" altLang="en-US" sz="1000" dirty="0">
                <a:solidFill>
                  <a:schemeClr val="tx1"/>
                </a:solidFill>
                <a:latin typeface="Dosis" pitchFamily="2" charset="0"/>
              </a:rPr>
              <a:t>Filter feature guest </a:t>
            </a:r>
            <a:r>
              <a:rPr lang="en-US" altLang="en-US" sz="1000" dirty="0" err="1">
                <a:solidFill>
                  <a:schemeClr val="tx1"/>
                </a:solidFill>
                <a:latin typeface="Dosis" pitchFamily="2" charset="0"/>
              </a:rPr>
              <a:t>lebih</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dari</a:t>
            </a:r>
            <a:r>
              <a:rPr lang="en-US" altLang="en-US" sz="1000" dirty="0">
                <a:solidFill>
                  <a:schemeClr val="tx1"/>
                </a:solidFill>
                <a:latin typeface="Dosis" pitchFamily="2" charset="0"/>
              </a:rPr>
              <a:t> 0</a:t>
            </a:r>
          </a:p>
          <a:p>
            <a:pPr marL="171450" indent="-171450">
              <a:buFont typeface="Arial" panose="020B0604020202020204" pitchFamily="34" charset="0"/>
              <a:buChar char="•"/>
            </a:pPr>
            <a:endParaRPr lang="en-US" sz="1000" dirty="0"/>
          </a:p>
        </p:txBody>
      </p:sp>
    </p:spTree>
    <p:extLst>
      <p:ext uri="{BB962C8B-B14F-4D97-AF65-F5344CB8AC3E}">
        <p14:creationId xmlns:p14="http://schemas.microsoft.com/office/powerpoint/2010/main" val="112330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Monthly Hotel Booking Analysis Based on Hotel Type</a:t>
            </a:r>
            <a:endParaRPr sz="1798">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DA55565E-EF54-8B37-75DA-958297FC6F06}"/>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 Placeholder 3">
            <a:extLst>
              <a:ext uri="{FF2B5EF4-FFF2-40B4-BE49-F238E27FC236}">
                <a16:creationId xmlns:a16="http://schemas.microsoft.com/office/drawing/2014/main" id="{8B49C766-D299-0DDD-A452-AD6ADCCB5879}"/>
              </a:ext>
            </a:extLst>
          </p:cNvPr>
          <p:cNvSpPr>
            <a:spLocks noGrp="1"/>
          </p:cNvSpPr>
          <p:nvPr>
            <p:ph type="body" idx="1"/>
          </p:nvPr>
        </p:nvSpPr>
        <p:spPr>
          <a:xfrm>
            <a:off x="311700" y="629143"/>
            <a:ext cx="8520600" cy="4226192"/>
          </a:xfrm>
        </p:spPr>
        <p:txBody>
          <a:bodyPr/>
          <a:lstStyle/>
          <a:p>
            <a:pPr marL="114300" indent="0">
              <a:buNone/>
            </a:pPr>
            <a:r>
              <a:rPr lang="en-US" b="1" dirty="0">
                <a:latin typeface="Dosis" pitchFamily="2" charset="0"/>
              </a:rPr>
              <a:t>Ratio </a:t>
            </a:r>
            <a:r>
              <a:rPr lang="en-US" b="1" dirty="0" err="1">
                <a:latin typeface="Dosis" pitchFamily="2" charset="0"/>
              </a:rPr>
              <a:t>Pemesanan</a:t>
            </a:r>
            <a:r>
              <a:rPr lang="en-US" b="1" dirty="0">
                <a:latin typeface="Dosis" pitchFamily="2" charset="0"/>
              </a:rPr>
              <a:t> Hotel Per-</a:t>
            </a:r>
            <a:r>
              <a:rPr lang="en-US" b="1" dirty="0" err="1">
                <a:latin typeface="Dosis" pitchFamily="2" charset="0"/>
              </a:rPr>
              <a:t>Tahun</a:t>
            </a:r>
            <a:endParaRPr lang="en-US" b="1" dirty="0">
              <a:latin typeface="Dosis" pitchFamily="2" charset="0"/>
            </a:endParaRPr>
          </a:p>
          <a:p>
            <a:pPr marL="114300" indent="0">
              <a:buNone/>
            </a:pPr>
            <a:r>
              <a:rPr lang="en-US" sz="1400" dirty="0" err="1">
                <a:latin typeface="Dosis" pitchFamily="2" charset="0"/>
              </a:rPr>
              <a:t>Analisis</a:t>
            </a:r>
            <a:r>
              <a:rPr lang="en-US" sz="1400" dirty="0">
                <a:latin typeface="Dosis" pitchFamily="2" charset="0"/>
              </a:rPr>
              <a:t>  </a:t>
            </a:r>
            <a:r>
              <a:rPr lang="en-US" sz="1400" dirty="0" err="1">
                <a:latin typeface="Dosis" pitchFamily="2" charset="0"/>
              </a:rPr>
              <a:t>pemesanan</a:t>
            </a:r>
            <a:r>
              <a:rPr lang="en-US" sz="1400" dirty="0">
                <a:latin typeface="Dosis" pitchFamily="2" charset="0"/>
              </a:rPr>
              <a:t> hotel </a:t>
            </a:r>
            <a:r>
              <a:rPr lang="en-US" sz="1400" dirty="0" err="1">
                <a:latin typeface="Dosis" pitchFamily="2" charset="0"/>
              </a:rPr>
              <a:t>berdasarkan</a:t>
            </a:r>
            <a:r>
              <a:rPr lang="en-US" sz="1400" dirty="0">
                <a:latin typeface="Dosis" pitchFamily="2" charset="0"/>
              </a:rPr>
              <a:t> </a:t>
            </a:r>
            <a:r>
              <a:rPr lang="en-US" sz="1400" dirty="0" err="1">
                <a:latin typeface="Dosis" pitchFamily="2" charset="0"/>
              </a:rPr>
              <a:t>jenis</a:t>
            </a:r>
            <a:r>
              <a:rPr lang="en-US" sz="1400" dirty="0">
                <a:latin typeface="Dosis" pitchFamily="2" charset="0"/>
              </a:rPr>
              <a:t> hotel </a:t>
            </a:r>
            <a:r>
              <a:rPr lang="en-US" sz="1400" dirty="0" err="1">
                <a:latin typeface="Dosis" pitchFamily="2" charset="0"/>
              </a:rPr>
              <a:t>dari</a:t>
            </a:r>
            <a:r>
              <a:rPr lang="en-US" sz="1400" dirty="0">
                <a:latin typeface="Dosis" pitchFamily="2" charset="0"/>
              </a:rPr>
              <a:t> </a:t>
            </a:r>
            <a:r>
              <a:rPr lang="en-US" sz="1400" dirty="0" err="1">
                <a:latin typeface="Dosis" pitchFamily="2" charset="0"/>
              </a:rPr>
              <a:t>tahun</a:t>
            </a:r>
            <a:r>
              <a:rPr lang="en-US" sz="1400" dirty="0">
                <a:latin typeface="Dosis" pitchFamily="2" charset="0"/>
              </a:rPr>
              <a:t> 2017 </a:t>
            </a:r>
            <a:r>
              <a:rPr lang="en-US" sz="1400" dirty="0" err="1">
                <a:latin typeface="Dosis" pitchFamily="2" charset="0"/>
              </a:rPr>
              <a:t>sampai</a:t>
            </a:r>
            <a:r>
              <a:rPr lang="en-US" sz="1400" dirty="0">
                <a:latin typeface="Dosis" pitchFamily="2" charset="0"/>
              </a:rPr>
              <a:t> </a:t>
            </a:r>
            <a:r>
              <a:rPr lang="en-US" sz="1400" dirty="0" err="1">
                <a:latin typeface="Dosis" pitchFamily="2" charset="0"/>
              </a:rPr>
              <a:t>tahun</a:t>
            </a:r>
            <a:r>
              <a:rPr lang="en-US" sz="1400" dirty="0">
                <a:latin typeface="Dosis" pitchFamily="2" charset="0"/>
              </a:rPr>
              <a:t> 2019. </a:t>
            </a:r>
            <a:r>
              <a:rPr lang="en-US" sz="1400" dirty="0" err="1">
                <a:latin typeface="Dosis" pitchFamily="2" charset="0"/>
              </a:rPr>
              <a:t>Berikut</a:t>
            </a:r>
            <a:r>
              <a:rPr lang="en-US" sz="1400" dirty="0">
                <a:latin typeface="Dosis" pitchFamily="2" charset="0"/>
              </a:rPr>
              <a:t> </a:t>
            </a:r>
            <a:r>
              <a:rPr lang="en-US" sz="1400" dirty="0" err="1">
                <a:latin typeface="Dosis" pitchFamily="2" charset="0"/>
              </a:rPr>
              <a:t>adalah</a:t>
            </a:r>
            <a:r>
              <a:rPr lang="en-US" sz="1400" dirty="0">
                <a:latin typeface="Dosis" pitchFamily="2" charset="0"/>
              </a:rPr>
              <a:t> </a:t>
            </a:r>
            <a:r>
              <a:rPr lang="en-US" sz="1400" dirty="0" err="1">
                <a:latin typeface="Dosis" pitchFamily="2" charset="0"/>
              </a:rPr>
              <a:t>visualisasi</a:t>
            </a:r>
            <a:r>
              <a:rPr lang="en-US" sz="1400" dirty="0">
                <a:latin typeface="Dosis" pitchFamily="2" charset="0"/>
              </a:rPr>
              <a:t> Pie chart </a:t>
            </a:r>
            <a:r>
              <a:rPr lang="en-US" sz="1400" dirty="0" err="1">
                <a:latin typeface="Dosis" pitchFamily="2" charset="0"/>
              </a:rPr>
              <a:t>untuk</a:t>
            </a:r>
            <a:r>
              <a:rPr lang="en-US" sz="1400" dirty="0">
                <a:latin typeface="Dosis" pitchFamily="2" charset="0"/>
              </a:rPr>
              <a:t> </a:t>
            </a:r>
            <a:r>
              <a:rPr lang="en-US" sz="1400" dirty="0" err="1">
                <a:latin typeface="Dosis" pitchFamily="2" charset="0"/>
              </a:rPr>
              <a:t>melihat</a:t>
            </a:r>
            <a:r>
              <a:rPr lang="en-US" sz="1400" dirty="0">
                <a:latin typeface="Dosis" pitchFamily="2" charset="0"/>
              </a:rPr>
              <a:t> </a:t>
            </a:r>
            <a:r>
              <a:rPr lang="en-US" sz="1400" dirty="0" err="1">
                <a:latin typeface="Dosis" pitchFamily="2" charset="0"/>
              </a:rPr>
              <a:t>presentasi</a:t>
            </a:r>
            <a:r>
              <a:rPr lang="en-US" sz="1400" dirty="0">
                <a:latin typeface="Dosis" pitchFamily="2" charset="0"/>
              </a:rPr>
              <a:t> total </a:t>
            </a:r>
            <a:r>
              <a:rPr lang="en-US" sz="1400" dirty="0" err="1">
                <a:latin typeface="Dosis" pitchFamily="2" charset="0"/>
              </a:rPr>
              <a:t>pemesanan</a:t>
            </a:r>
            <a:r>
              <a:rPr lang="en-US" sz="1400" dirty="0">
                <a:latin typeface="Dosis" pitchFamily="2" charset="0"/>
              </a:rPr>
              <a:t> </a:t>
            </a:r>
            <a:r>
              <a:rPr lang="en-US" sz="1400" dirty="0" err="1">
                <a:latin typeface="Dosis" pitchFamily="2" charset="0"/>
              </a:rPr>
              <a:t>dari</a:t>
            </a:r>
            <a:r>
              <a:rPr lang="en-US" sz="1400" dirty="0">
                <a:latin typeface="Dosis" pitchFamily="2" charset="0"/>
              </a:rPr>
              <a:t> </a:t>
            </a:r>
            <a:r>
              <a:rPr lang="en-US" sz="1400" dirty="0" err="1">
                <a:latin typeface="Dosis" pitchFamily="2" charset="0"/>
              </a:rPr>
              <a:t>setiap</a:t>
            </a:r>
            <a:r>
              <a:rPr lang="en-US" sz="1400" dirty="0">
                <a:latin typeface="Dosis" pitchFamily="2" charset="0"/>
              </a:rPr>
              <a:t> </a:t>
            </a:r>
            <a:r>
              <a:rPr lang="en-US" sz="1400" dirty="0" err="1">
                <a:latin typeface="Dosis" pitchFamily="2" charset="0"/>
              </a:rPr>
              <a:t>jenis</a:t>
            </a:r>
            <a:r>
              <a:rPr lang="en-US" sz="1400" dirty="0">
                <a:latin typeface="Dosis" pitchFamily="2" charset="0"/>
              </a:rPr>
              <a:t> hotel. </a:t>
            </a: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r>
              <a:rPr lang="en-US" sz="1400" dirty="0">
                <a:latin typeface="Dosis" pitchFamily="2" charset="0"/>
              </a:rPr>
              <a:t>Key Takeaways:</a:t>
            </a:r>
          </a:p>
          <a:p>
            <a:r>
              <a:rPr lang="en-US" sz="1400" dirty="0">
                <a:latin typeface="Dosis" pitchFamily="2" charset="0"/>
              </a:rPr>
              <a:t>Hotel </a:t>
            </a:r>
            <a:r>
              <a:rPr lang="en-US" sz="1400" dirty="0" err="1">
                <a:latin typeface="Dosis" pitchFamily="2" charset="0"/>
              </a:rPr>
              <a:t>dengan</a:t>
            </a:r>
            <a:r>
              <a:rPr lang="en-US" sz="1400" dirty="0">
                <a:latin typeface="Dosis" pitchFamily="2" charset="0"/>
              </a:rPr>
              <a:t> </a:t>
            </a:r>
            <a:r>
              <a:rPr lang="en-US" sz="1400" dirty="0" err="1">
                <a:latin typeface="Dosis" pitchFamily="2" charset="0"/>
              </a:rPr>
              <a:t>tipe</a:t>
            </a:r>
            <a:r>
              <a:rPr lang="en-US" sz="1400" dirty="0">
                <a:latin typeface="Dosis" pitchFamily="2" charset="0"/>
              </a:rPr>
              <a:t> </a:t>
            </a:r>
            <a:r>
              <a:rPr lang="en-US" sz="1400" b="1" dirty="0">
                <a:latin typeface="Dosis" pitchFamily="2" charset="0"/>
              </a:rPr>
              <a:t>City Hotel</a:t>
            </a:r>
            <a:r>
              <a:rPr lang="en-US" sz="1400" dirty="0">
                <a:latin typeface="Dosis" pitchFamily="2" charset="0"/>
              </a:rPr>
              <a:t> </a:t>
            </a:r>
            <a:r>
              <a:rPr lang="en-US" sz="1400" dirty="0" err="1">
                <a:latin typeface="Dosis" pitchFamily="2" charset="0"/>
              </a:rPr>
              <a:t>mendominasi</a:t>
            </a:r>
            <a:r>
              <a:rPr lang="en-US" sz="1400" dirty="0">
                <a:latin typeface="Dosis" pitchFamily="2" charset="0"/>
              </a:rPr>
              <a:t> total </a:t>
            </a:r>
            <a:r>
              <a:rPr lang="en-US" sz="1400" dirty="0" err="1">
                <a:latin typeface="Dosis" pitchFamily="2" charset="0"/>
              </a:rPr>
              <a:t>pemesanan</a:t>
            </a:r>
            <a:r>
              <a:rPr lang="en-US" sz="1400" dirty="0">
                <a:latin typeface="Dosis" pitchFamily="2" charset="0"/>
              </a:rPr>
              <a:t> paling </a:t>
            </a:r>
            <a:r>
              <a:rPr lang="en-US" sz="1400" dirty="0" err="1">
                <a:latin typeface="Dosis" pitchFamily="2" charset="0"/>
              </a:rPr>
              <a:t>banyak</a:t>
            </a:r>
            <a:r>
              <a:rPr lang="en-US" sz="1400" dirty="0">
                <a:latin typeface="Dosis" pitchFamily="2" charset="0"/>
              </a:rPr>
              <a:t> </a:t>
            </a:r>
            <a:r>
              <a:rPr lang="en-US" sz="1400" dirty="0" err="1">
                <a:latin typeface="Dosis" pitchFamily="2" charset="0"/>
              </a:rPr>
              <a:t>dari</a:t>
            </a:r>
            <a:r>
              <a:rPr lang="en-US" sz="1400" dirty="0">
                <a:latin typeface="Dosis" pitchFamily="2" charset="0"/>
              </a:rPr>
              <a:t> </a:t>
            </a:r>
            <a:r>
              <a:rPr lang="en-US" sz="1400" dirty="0" err="1">
                <a:latin typeface="Dosis" pitchFamily="2" charset="0"/>
              </a:rPr>
              <a:t>tahun</a:t>
            </a:r>
            <a:r>
              <a:rPr lang="en-US" sz="1400" dirty="0">
                <a:latin typeface="Dosis" pitchFamily="2" charset="0"/>
              </a:rPr>
              <a:t> 2017 </a:t>
            </a:r>
            <a:r>
              <a:rPr lang="en-US" sz="1400" dirty="0" err="1">
                <a:latin typeface="Dosis" pitchFamily="2" charset="0"/>
              </a:rPr>
              <a:t>sampai</a:t>
            </a:r>
            <a:r>
              <a:rPr lang="en-US" sz="1400" dirty="0">
                <a:latin typeface="Dosis" pitchFamily="2" charset="0"/>
              </a:rPr>
              <a:t> 2019</a:t>
            </a:r>
          </a:p>
          <a:p>
            <a:r>
              <a:rPr lang="en-US" sz="1400" dirty="0" err="1">
                <a:latin typeface="Dosis" pitchFamily="2" charset="0"/>
              </a:rPr>
              <a:t>Presentase</a:t>
            </a:r>
            <a:r>
              <a:rPr lang="en-US" sz="1400" dirty="0">
                <a:latin typeface="Dosis" pitchFamily="2" charset="0"/>
              </a:rPr>
              <a:t> </a:t>
            </a:r>
            <a:r>
              <a:rPr lang="en-US" sz="1400" dirty="0" err="1">
                <a:latin typeface="Dosis" pitchFamily="2" charset="0"/>
              </a:rPr>
              <a:t>pemesanan</a:t>
            </a:r>
            <a:r>
              <a:rPr lang="en-US" sz="1400" dirty="0">
                <a:latin typeface="Dosis" pitchFamily="2" charset="0"/>
              </a:rPr>
              <a:t> </a:t>
            </a:r>
            <a:r>
              <a:rPr lang="en-US" sz="1400" dirty="0" err="1">
                <a:latin typeface="Dosis" pitchFamily="2" charset="0"/>
              </a:rPr>
              <a:t>dari</a:t>
            </a:r>
            <a:r>
              <a:rPr lang="en-US" sz="1400" dirty="0">
                <a:latin typeface="Dosis" pitchFamily="2" charset="0"/>
              </a:rPr>
              <a:t> </a:t>
            </a:r>
            <a:r>
              <a:rPr lang="en-US" sz="1400" dirty="0" err="1">
                <a:latin typeface="Dosis" pitchFamily="2" charset="0"/>
              </a:rPr>
              <a:t>setiap</a:t>
            </a:r>
            <a:r>
              <a:rPr lang="en-US" sz="1400" dirty="0">
                <a:latin typeface="Dosis" pitchFamily="2" charset="0"/>
              </a:rPr>
              <a:t> </a:t>
            </a:r>
            <a:r>
              <a:rPr lang="en-US" sz="1400" dirty="0" err="1">
                <a:latin typeface="Dosis" pitchFamily="2" charset="0"/>
              </a:rPr>
              <a:t>tahun</a:t>
            </a:r>
            <a:r>
              <a:rPr lang="en-US" sz="1400" dirty="0">
                <a:latin typeface="Dosis" pitchFamily="2" charset="0"/>
              </a:rPr>
              <a:t> </a:t>
            </a:r>
            <a:r>
              <a:rPr lang="en-US" sz="1400" dirty="0" err="1">
                <a:latin typeface="Dosis" pitchFamily="2" charset="0"/>
              </a:rPr>
              <a:t>cenderung</a:t>
            </a:r>
            <a:r>
              <a:rPr lang="en-US" sz="1400" dirty="0">
                <a:latin typeface="Dosis" pitchFamily="2" charset="0"/>
              </a:rPr>
              <a:t> </a:t>
            </a:r>
            <a:r>
              <a:rPr lang="en-US" sz="1400" dirty="0" err="1">
                <a:latin typeface="Dosis" pitchFamily="2" charset="0"/>
              </a:rPr>
              <a:t>stabil</a:t>
            </a:r>
            <a:r>
              <a:rPr lang="en-US" sz="1400" dirty="0">
                <a:latin typeface="Dosis" pitchFamily="2" charset="0"/>
              </a:rPr>
              <a:t>.	</a:t>
            </a:r>
            <a:endParaRPr lang="en-US" dirty="0">
              <a:latin typeface="Dosis" pitchFamily="2" charset="0"/>
            </a:endParaRPr>
          </a:p>
        </p:txBody>
      </p:sp>
      <p:pic>
        <p:nvPicPr>
          <p:cNvPr id="8" name="Picture 7">
            <a:extLst>
              <a:ext uri="{FF2B5EF4-FFF2-40B4-BE49-F238E27FC236}">
                <a16:creationId xmlns:a16="http://schemas.microsoft.com/office/drawing/2014/main" id="{5F3EF764-F1A0-D13B-31DD-5C0F3BB56495}"/>
              </a:ext>
            </a:extLst>
          </p:cNvPr>
          <p:cNvPicPr>
            <a:picLocks noChangeAspect="1"/>
          </p:cNvPicPr>
          <p:nvPr/>
        </p:nvPicPr>
        <p:blipFill>
          <a:blip r:embed="rId4"/>
          <a:stretch>
            <a:fillRect/>
          </a:stretch>
        </p:blipFill>
        <p:spPr>
          <a:xfrm>
            <a:off x="946597" y="1756689"/>
            <a:ext cx="7250806" cy="2124814"/>
          </a:xfrm>
          <a:prstGeom prst="rect">
            <a:avLst/>
          </a:prstGeom>
          <a:ln>
            <a:solidFill>
              <a:schemeClr val="accent5"/>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Monthly Hotel Booking Analysis Based on Hotel Type</a:t>
            </a:r>
            <a:endParaRPr sz="1798">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DA55565E-EF54-8B37-75DA-958297FC6F06}"/>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 Placeholder 3">
            <a:extLst>
              <a:ext uri="{FF2B5EF4-FFF2-40B4-BE49-F238E27FC236}">
                <a16:creationId xmlns:a16="http://schemas.microsoft.com/office/drawing/2014/main" id="{D91EDE63-2E21-5DDA-8695-51281B7F06E8}"/>
              </a:ext>
            </a:extLst>
          </p:cNvPr>
          <p:cNvSpPr>
            <a:spLocks noGrp="1"/>
          </p:cNvSpPr>
          <p:nvPr>
            <p:ph type="body" idx="1"/>
          </p:nvPr>
        </p:nvSpPr>
        <p:spPr>
          <a:xfrm>
            <a:off x="311699" y="3408609"/>
            <a:ext cx="8520600" cy="1300766"/>
          </a:xfrm>
        </p:spPr>
        <p:txBody>
          <a:bodyPr>
            <a:normAutofit fontScale="92500" lnSpcReduction="10000"/>
          </a:bodyPr>
          <a:lstStyle/>
          <a:p>
            <a:pPr marL="114300" indent="0" algn="l">
              <a:buNone/>
            </a:pPr>
            <a:r>
              <a:rPr lang="en-US" sz="1400" b="0" i="0" dirty="0">
                <a:solidFill>
                  <a:srgbClr val="212121"/>
                </a:solidFill>
                <a:effectLst/>
                <a:latin typeface="Dosis" pitchFamily="2" charset="0"/>
              </a:rPr>
              <a:t>Key Takeaways:</a:t>
            </a:r>
          </a:p>
          <a:p>
            <a:r>
              <a:rPr lang="en-US" sz="1400" b="0" i="0" dirty="0" err="1">
                <a:solidFill>
                  <a:srgbClr val="212121"/>
                </a:solidFill>
                <a:effectLst/>
                <a:latin typeface="Dosis" pitchFamily="2" charset="0"/>
              </a:rPr>
              <a:t>Peningkatan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signifikan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dalam</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pemesanan</a:t>
            </a:r>
            <a:r>
              <a:rPr lang="en-US" sz="1400" b="0" i="0" dirty="0">
                <a:solidFill>
                  <a:srgbClr val="212121"/>
                </a:solidFill>
                <a:effectLst/>
                <a:latin typeface="Dosis" pitchFamily="2" charset="0"/>
              </a:rPr>
              <a:t> hotel </a:t>
            </a:r>
            <a:r>
              <a:rPr lang="en-US" sz="1400" b="0" i="0" dirty="0" err="1">
                <a:solidFill>
                  <a:srgbClr val="212121"/>
                </a:solidFill>
                <a:effectLst/>
                <a:latin typeface="Dosis" pitchFamily="2" charset="0"/>
              </a:rPr>
              <a:t>sering</a:t>
            </a:r>
            <a:r>
              <a:rPr lang="en-US" sz="1400" b="0" i="0" dirty="0">
                <a:solidFill>
                  <a:srgbClr val="212121"/>
                </a:solidFill>
                <a:effectLst/>
                <a:latin typeface="Dosis" pitchFamily="2" charset="0"/>
              </a:rPr>
              <a:t> kali </a:t>
            </a:r>
            <a:r>
              <a:rPr lang="en-US" sz="1400" b="0" i="0" dirty="0" err="1">
                <a:solidFill>
                  <a:srgbClr val="212121"/>
                </a:solidFill>
                <a:effectLst/>
                <a:latin typeface="Dosis" pitchFamily="2" charset="0"/>
              </a:rPr>
              <a:t>terjadi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selama</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musim</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liburan</a:t>
            </a:r>
            <a:r>
              <a:rPr lang="en-US" sz="1400" b="0" i="0" dirty="0">
                <a:solidFill>
                  <a:srgbClr val="212121"/>
                </a:solidFill>
                <a:effectLst/>
                <a:latin typeface="Dosis" pitchFamily="2" charset="0"/>
              </a:rPr>
              <a:t>.</a:t>
            </a:r>
          </a:p>
          <a:p>
            <a:r>
              <a:rPr lang="en-US" sz="1400" b="0" i="0" dirty="0" err="1">
                <a:solidFill>
                  <a:srgbClr val="212121"/>
                </a:solidFill>
                <a:effectLst/>
                <a:latin typeface="Dosis" pitchFamily="2" charset="0"/>
              </a:rPr>
              <a:t>Kenaikkan</a:t>
            </a:r>
            <a:r>
              <a:rPr lang="en-US" sz="1400" b="0" i="0" dirty="0">
                <a:solidFill>
                  <a:srgbClr val="212121"/>
                </a:solidFill>
                <a:effectLst/>
                <a:latin typeface="Dosis" pitchFamily="2" charset="0"/>
              </a:rPr>
              <a:t> pada </a:t>
            </a:r>
            <a:r>
              <a:rPr lang="en-US" sz="1400" b="0" i="0" dirty="0" err="1">
                <a:solidFill>
                  <a:srgbClr val="212121"/>
                </a:solidFill>
                <a:effectLst/>
                <a:latin typeface="Dosis" pitchFamily="2" charset="0"/>
              </a:rPr>
              <a:t>bulan</a:t>
            </a:r>
            <a:r>
              <a:rPr lang="en-US" sz="1400" b="0" i="0" dirty="0">
                <a:solidFill>
                  <a:srgbClr val="212121"/>
                </a:solidFill>
                <a:effectLst/>
                <a:latin typeface="Dosis" pitchFamily="2" charset="0"/>
              </a:rPr>
              <a:t> May – </a:t>
            </a:r>
            <a:r>
              <a:rPr lang="en-US" sz="1400" b="0" i="0" dirty="0" err="1">
                <a:solidFill>
                  <a:srgbClr val="212121"/>
                </a:solidFill>
                <a:effectLst/>
                <a:latin typeface="Dosis" pitchFamily="2" charset="0"/>
              </a:rPr>
              <a:t>Agustus</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dipengaruhi</a:t>
            </a:r>
            <a:r>
              <a:rPr lang="en-US" sz="1400" b="0" i="0" dirty="0">
                <a:solidFill>
                  <a:srgbClr val="212121"/>
                </a:solidFill>
                <a:effectLst/>
                <a:latin typeface="Dosis" pitchFamily="2" charset="0"/>
              </a:rPr>
              <a:t> oleh </a:t>
            </a:r>
            <a:r>
              <a:rPr lang="en-US" sz="1400" i="0" dirty="0" err="1">
                <a:solidFill>
                  <a:srgbClr val="212121"/>
                </a:solidFill>
                <a:effectLst/>
                <a:latin typeface="Dosis" pitchFamily="2" charset="0"/>
              </a:rPr>
              <a:t>faktor</a:t>
            </a:r>
            <a:r>
              <a:rPr lang="en-US" sz="1400" i="0" dirty="0">
                <a:solidFill>
                  <a:srgbClr val="212121"/>
                </a:solidFill>
                <a:effectLst/>
                <a:latin typeface="Dosis" pitchFamily="2" charset="0"/>
              </a:rPr>
              <a:t> </a:t>
            </a:r>
            <a:r>
              <a:rPr lang="en-US" sz="1400" i="0" dirty="0" err="1">
                <a:solidFill>
                  <a:srgbClr val="212121"/>
                </a:solidFill>
                <a:effectLst/>
                <a:latin typeface="Dosis" pitchFamily="2" charset="0"/>
              </a:rPr>
              <a:t>musim</a:t>
            </a:r>
            <a:r>
              <a:rPr lang="en-US" sz="1400" b="1" i="0" dirty="0">
                <a:solidFill>
                  <a:srgbClr val="212121"/>
                </a:solidFill>
                <a:effectLst/>
                <a:latin typeface="Dosis" pitchFamily="2" charset="0"/>
              </a:rPr>
              <a:t> </a:t>
            </a:r>
            <a:r>
              <a:rPr lang="en-US" sz="1400" b="1" i="0" dirty="0" err="1">
                <a:solidFill>
                  <a:srgbClr val="212121"/>
                </a:solidFill>
                <a:effectLst/>
                <a:latin typeface="Dosis" pitchFamily="2" charset="0"/>
              </a:rPr>
              <a:t>Libur</a:t>
            </a:r>
            <a:r>
              <a:rPr lang="en-US" sz="1400" b="1" i="0" dirty="0">
                <a:solidFill>
                  <a:srgbClr val="212121"/>
                </a:solidFill>
                <a:effectLst/>
                <a:latin typeface="Dosis" pitchFamily="2" charset="0"/>
              </a:rPr>
              <a:t> </a:t>
            </a:r>
            <a:r>
              <a:rPr lang="en-US" sz="1400" b="1" i="0" dirty="0" err="1">
                <a:solidFill>
                  <a:srgbClr val="212121"/>
                </a:solidFill>
                <a:effectLst/>
                <a:latin typeface="Dosis" pitchFamily="2" charset="0"/>
              </a:rPr>
              <a:t>Sekolah</a:t>
            </a:r>
            <a:r>
              <a:rPr lang="en-US" sz="1400" b="1" dirty="0">
                <a:solidFill>
                  <a:srgbClr val="212121"/>
                </a:solidFill>
                <a:latin typeface="Dosis" pitchFamily="2" charset="0"/>
              </a:rPr>
              <a:t> </a:t>
            </a:r>
            <a:r>
              <a:rPr lang="en-US" sz="1400" dirty="0">
                <a:solidFill>
                  <a:srgbClr val="212121"/>
                </a:solidFill>
                <a:latin typeface="Dosis" pitchFamily="2" charset="0"/>
              </a:rPr>
              <a:t> </a:t>
            </a:r>
            <a:r>
              <a:rPr lang="en-US" sz="1400" dirty="0" err="1">
                <a:solidFill>
                  <a:srgbClr val="212121"/>
                </a:solidFill>
                <a:latin typeface="Dosis" pitchFamily="2" charset="0"/>
              </a:rPr>
              <a:t>serta</a:t>
            </a:r>
            <a:r>
              <a:rPr lang="en-US" sz="1400" dirty="0">
                <a:solidFill>
                  <a:srgbClr val="212121"/>
                </a:solidFill>
                <a:latin typeface="Dosis" pitchFamily="2" charset="0"/>
              </a:rPr>
              <a:t> </a:t>
            </a:r>
            <a:r>
              <a:rPr lang="en-US" sz="1400" dirty="0" err="1">
                <a:solidFill>
                  <a:srgbClr val="212121"/>
                </a:solidFill>
                <a:latin typeface="Dosis" pitchFamily="2" charset="0"/>
              </a:rPr>
              <a:t>adanya</a:t>
            </a:r>
            <a:r>
              <a:rPr lang="en-US" sz="1400" dirty="0">
                <a:solidFill>
                  <a:srgbClr val="212121"/>
                </a:solidFill>
                <a:latin typeface="Dosis" pitchFamily="2" charset="0"/>
              </a:rPr>
              <a:t> </a:t>
            </a:r>
            <a:r>
              <a:rPr lang="en-US" sz="1400" dirty="0" err="1">
                <a:solidFill>
                  <a:srgbClr val="212121"/>
                </a:solidFill>
                <a:latin typeface="Dosis" pitchFamily="2" charset="0"/>
              </a:rPr>
              <a:t>perayaan</a:t>
            </a:r>
            <a:r>
              <a:rPr lang="en-US" sz="1400" dirty="0">
                <a:solidFill>
                  <a:srgbClr val="212121"/>
                </a:solidFill>
                <a:latin typeface="Dosis" pitchFamily="2" charset="0"/>
              </a:rPr>
              <a:t> </a:t>
            </a:r>
            <a:r>
              <a:rPr lang="en-US" sz="1400" b="1" dirty="0" err="1">
                <a:solidFill>
                  <a:srgbClr val="212121"/>
                </a:solidFill>
                <a:latin typeface="Dosis" pitchFamily="2" charset="0"/>
              </a:rPr>
              <a:t>Cuti</a:t>
            </a:r>
            <a:r>
              <a:rPr lang="en-US" sz="1400" b="1" dirty="0">
                <a:solidFill>
                  <a:srgbClr val="212121"/>
                </a:solidFill>
                <a:latin typeface="Dosis" pitchFamily="2" charset="0"/>
              </a:rPr>
              <a:t> Bersama &amp; Hari Raya </a:t>
            </a:r>
            <a:r>
              <a:rPr lang="en-US" sz="1400" b="1" dirty="0" err="1">
                <a:solidFill>
                  <a:srgbClr val="212121"/>
                </a:solidFill>
                <a:latin typeface="Dosis" pitchFamily="2" charset="0"/>
              </a:rPr>
              <a:t>Idul</a:t>
            </a:r>
            <a:r>
              <a:rPr lang="en-US" sz="1400" b="1" dirty="0">
                <a:solidFill>
                  <a:srgbClr val="212121"/>
                </a:solidFill>
                <a:latin typeface="Dosis" pitchFamily="2" charset="0"/>
              </a:rPr>
              <a:t> </a:t>
            </a:r>
            <a:r>
              <a:rPr lang="en-US" sz="1400" b="1" dirty="0" err="1">
                <a:solidFill>
                  <a:srgbClr val="212121"/>
                </a:solidFill>
                <a:latin typeface="Dosis" pitchFamily="2" charset="0"/>
              </a:rPr>
              <a:t>Fitri</a:t>
            </a:r>
            <a:r>
              <a:rPr lang="en-US" sz="1400" b="1" dirty="0">
                <a:solidFill>
                  <a:srgbClr val="212121"/>
                </a:solidFill>
                <a:latin typeface="Dosis" pitchFamily="2" charset="0"/>
              </a:rPr>
              <a:t> </a:t>
            </a:r>
          </a:p>
          <a:p>
            <a:r>
              <a:rPr lang="en-US" sz="1400" i="0" dirty="0" err="1">
                <a:solidFill>
                  <a:srgbClr val="212121"/>
                </a:solidFill>
                <a:effectLst/>
                <a:latin typeface="Dosis" pitchFamily="2" charset="0"/>
              </a:rPr>
              <a:t>Kenaikkan</a:t>
            </a:r>
            <a:r>
              <a:rPr lang="en-US" sz="1400" i="0" dirty="0">
                <a:solidFill>
                  <a:srgbClr val="212121"/>
                </a:solidFill>
                <a:effectLst/>
                <a:latin typeface="Dosis" pitchFamily="2" charset="0"/>
              </a:rPr>
              <a:t> pada </a:t>
            </a:r>
            <a:r>
              <a:rPr lang="en-US" sz="1400" i="0" dirty="0" err="1">
                <a:solidFill>
                  <a:srgbClr val="212121"/>
                </a:solidFill>
                <a:effectLst/>
                <a:latin typeface="Dosis" pitchFamily="2" charset="0"/>
              </a:rPr>
              <a:t>bulan</a:t>
            </a:r>
            <a:r>
              <a:rPr lang="en-US" sz="1400" i="0" dirty="0">
                <a:solidFill>
                  <a:srgbClr val="212121"/>
                </a:solidFill>
                <a:effectLst/>
                <a:latin typeface="Dosis" pitchFamily="2" charset="0"/>
              </a:rPr>
              <a:t> November dan </a:t>
            </a:r>
            <a:r>
              <a:rPr lang="en-US" sz="1400" dirty="0" err="1">
                <a:solidFill>
                  <a:srgbClr val="212121"/>
                </a:solidFill>
                <a:latin typeface="Dosis" pitchFamily="2" charset="0"/>
              </a:rPr>
              <a:t>D</a:t>
            </a:r>
            <a:r>
              <a:rPr lang="en-US" sz="1400" i="0" dirty="0" err="1">
                <a:solidFill>
                  <a:srgbClr val="212121"/>
                </a:solidFill>
                <a:effectLst/>
                <a:latin typeface="Dosis" pitchFamily="2" charset="0"/>
              </a:rPr>
              <a:t>esember</a:t>
            </a:r>
            <a:r>
              <a:rPr lang="en-US" sz="1400" i="0" dirty="0">
                <a:solidFill>
                  <a:srgbClr val="212121"/>
                </a:solidFill>
                <a:effectLst/>
                <a:latin typeface="Dosis" pitchFamily="2" charset="0"/>
              </a:rPr>
              <a:t> </a:t>
            </a:r>
            <a:r>
              <a:rPr lang="en-US" sz="1400" i="0" dirty="0" err="1">
                <a:solidFill>
                  <a:srgbClr val="212121"/>
                </a:solidFill>
                <a:effectLst/>
                <a:latin typeface="Dosis" pitchFamily="2" charset="0"/>
              </a:rPr>
              <a:t>dipengaruhi</a:t>
            </a:r>
            <a:r>
              <a:rPr lang="en-US" sz="1400" i="0" dirty="0">
                <a:solidFill>
                  <a:srgbClr val="212121"/>
                </a:solidFill>
                <a:effectLst/>
                <a:latin typeface="Dosis" pitchFamily="2" charset="0"/>
              </a:rPr>
              <a:t> oleh </a:t>
            </a:r>
            <a:r>
              <a:rPr lang="en-US" sz="1400" i="0" dirty="0" err="1">
                <a:solidFill>
                  <a:srgbClr val="212121"/>
                </a:solidFill>
                <a:effectLst/>
                <a:latin typeface="Dosis" pitchFamily="2" charset="0"/>
              </a:rPr>
              <a:t>faktor</a:t>
            </a:r>
            <a:r>
              <a:rPr lang="en-US" sz="1400" i="0" dirty="0">
                <a:solidFill>
                  <a:srgbClr val="212121"/>
                </a:solidFill>
                <a:effectLst/>
                <a:latin typeface="Dosis" pitchFamily="2" charset="0"/>
              </a:rPr>
              <a:t> </a:t>
            </a:r>
            <a:r>
              <a:rPr lang="en-US" sz="1400" b="1" i="0" dirty="0">
                <a:solidFill>
                  <a:srgbClr val="212121"/>
                </a:solidFill>
                <a:effectLst/>
                <a:latin typeface="Dosis" pitchFamily="2" charset="0"/>
              </a:rPr>
              <a:t>Hari Raya Natal </a:t>
            </a:r>
            <a:r>
              <a:rPr lang="en-US" sz="1400" i="0" dirty="0">
                <a:solidFill>
                  <a:srgbClr val="212121"/>
                </a:solidFill>
                <a:effectLst/>
                <a:latin typeface="Dosis" pitchFamily="2" charset="0"/>
              </a:rPr>
              <a:t> dan </a:t>
            </a:r>
            <a:r>
              <a:rPr lang="en-US" sz="1400" b="1" i="0" dirty="0">
                <a:solidFill>
                  <a:srgbClr val="212121"/>
                </a:solidFill>
                <a:effectLst/>
                <a:latin typeface="Dosis" pitchFamily="2" charset="0"/>
              </a:rPr>
              <a:t> </a:t>
            </a:r>
            <a:r>
              <a:rPr lang="en-US" sz="1400" b="1" i="0" dirty="0" err="1">
                <a:solidFill>
                  <a:srgbClr val="212121"/>
                </a:solidFill>
                <a:effectLst/>
                <a:latin typeface="Dosis" pitchFamily="2" charset="0"/>
              </a:rPr>
              <a:t>Tahun</a:t>
            </a:r>
            <a:r>
              <a:rPr lang="en-US" sz="1400" b="1" i="0" dirty="0">
                <a:solidFill>
                  <a:srgbClr val="212121"/>
                </a:solidFill>
                <a:effectLst/>
                <a:latin typeface="Dosis" pitchFamily="2" charset="0"/>
              </a:rPr>
              <a:t> Baru</a:t>
            </a:r>
            <a:endParaRPr lang="en-US" sz="1400" i="0" dirty="0">
              <a:solidFill>
                <a:srgbClr val="212121"/>
              </a:solidFill>
              <a:effectLst/>
              <a:latin typeface="Dosis" pitchFamily="2" charset="0"/>
            </a:endParaRPr>
          </a:p>
          <a:p>
            <a:endParaRPr lang="en-US" sz="1400" dirty="0">
              <a:latin typeface="Dosis" pitchFamily="2" charset="0"/>
            </a:endParaRPr>
          </a:p>
        </p:txBody>
      </p:sp>
      <p:pic>
        <p:nvPicPr>
          <p:cNvPr id="6" name="Picture 5">
            <a:extLst>
              <a:ext uri="{FF2B5EF4-FFF2-40B4-BE49-F238E27FC236}">
                <a16:creationId xmlns:a16="http://schemas.microsoft.com/office/drawing/2014/main" id="{28348455-99F1-6397-1EC1-A2151DF0F815}"/>
              </a:ext>
            </a:extLst>
          </p:cNvPr>
          <p:cNvPicPr>
            <a:picLocks noChangeAspect="1"/>
          </p:cNvPicPr>
          <p:nvPr/>
        </p:nvPicPr>
        <p:blipFill>
          <a:blip r:embed="rId4"/>
          <a:stretch>
            <a:fillRect/>
          </a:stretch>
        </p:blipFill>
        <p:spPr>
          <a:xfrm>
            <a:off x="2277420" y="684996"/>
            <a:ext cx="4589159" cy="2633343"/>
          </a:xfrm>
          <a:prstGeom prst="rect">
            <a:avLst/>
          </a:prstGeom>
          <a:ln>
            <a:solidFill>
              <a:schemeClr val="accent5"/>
            </a:solidFill>
          </a:ln>
        </p:spPr>
      </p:pic>
    </p:spTree>
    <p:extLst>
      <p:ext uri="{BB962C8B-B14F-4D97-AF65-F5344CB8AC3E}">
        <p14:creationId xmlns:p14="http://schemas.microsoft.com/office/powerpoint/2010/main" val="402489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48CD5E62-2D77-A3F7-46F8-B355ACC9D253}"/>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 Placeholder 3">
            <a:extLst>
              <a:ext uri="{FF2B5EF4-FFF2-40B4-BE49-F238E27FC236}">
                <a16:creationId xmlns:a16="http://schemas.microsoft.com/office/drawing/2014/main" id="{F3C21393-53F8-245F-376E-7D432BDC2BD1}"/>
              </a:ext>
            </a:extLst>
          </p:cNvPr>
          <p:cNvSpPr>
            <a:spLocks noGrp="1"/>
          </p:cNvSpPr>
          <p:nvPr>
            <p:ph type="body" idx="1"/>
          </p:nvPr>
        </p:nvSpPr>
        <p:spPr>
          <a:xfrm>
            <a:off x="311699" y="629900"/>
            <a:ext cx="8520600" cy="4142799"/>
          </a:xfrm>
        </p:spPr>
        <p:txBody>
          <a:bodyPr>
            <a:normAutofit fontScale="92500" lnSpcReduction="10000"/>
          </a:bodyPr>
          <a:lstStyle/>
          <a:p>
            <a:pPr marL="114300" indent="0">
              <a:buNone/>
            </a:pPr>
            <a:r>
              <a:rPr lang="en-US" sz="1400" b="1" dirty="0" err="1">
                <a:latin typeface="Dosis" pitchFamily="2" charset="0"/>
              </a:rPr>
              <a:t>Persentase</a:t>
            </a:r>
            <a:r>
              <a:rPr lang="en-US" sz="1400" b="1" dirty="0">
                <a:latin typeface="Dosis" pitchFamily="2" charset="0"/>
              </a:rPr>
              <a:t> </a:t>
            </a:r>
            <a:r>
              <a:rPr lang="en-US" sz="1400" b="1" dirty="0" err="1">
                <a:latin typeface="Dosis" pitchFamily="2" charset="0"/>
              </a:rPr>
              <a:t>Pemesanan</a:t>
            </a:r>
            <a:r>
              <a:rPr lang="en-US" sz="1400" b="1" dirty="0">
                <a:latin typeface="Dosis" pitchFamily="2" charset="0"/>
              </a:rPr>
              <a:t> Hotel </a:t>
            </a:r>
            <a:r>
              <a:rPr lang="en-US" sz="1400" b="1" dirty="0" err="1">
                <a:latin typeface="Dosis" pitchFamily="2" charset="0"/>
              </a:rPr>
              <a:t>Berdasarkan</a:t>
            </a:r>
            <a:r>
              <a:rPr lang="en-US" sz="1400" b="1" dirty="0">
                <a:latin typeface="Dosis" pitchFamily="2" charset="0"/>
              </a:rPr>
              <a:t> </a:t>
            </a:r>
            <a:r>
              <a:rPr lang="en-US" sz="1400" b="1" dirty="0" err="1">
                <a:latin typeface="Dosis" pitchFamily="2" charset="0"/>
              </a:rPr>
              <a:t>Durasi</a:t>
            </a:r>
            <a:r>
              <a:rPr lang="en-US" sz="1400" b="1" dirty="0">
                <a:latin typeface="Dosis" pitchFamily="2" charset="0"/>
              </a:rPr>
              <a:t> yang </a:t>
            </a:r>
            <a:r>
              <a:rPr lang="en-US" sz="1400" b="1" dirty="0" err="1">
                <a:latin typeface="Dosis" pitchFamily="2" charset="0"/>
              </a:rPr>
              <a:t>diambil</a:t>
            </a: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r>
              <a:rPr lang="en-US" sz="1400" b="0" dirty="0">
                <a:solidFill>
                  <a:srgbClr val="000000"/>
                </a:solidFill>
                <a:effectLst/>
                <a:highlight>
                  <a:srgbClr val="F7F7F7"/>
                </a:highlight>
                <a:latin typeface="Dosis" pitchFamily="2" charset="0"/>
              </a:rPr>
              <a:t>Key Takeaways:</a:t>
            </a:r>
          </a:p>
          <a:p>
            <a:r>
              <a:rPr lang="sv-SE" sz="1400" b="0" i="0" dirty="0">
                <a:solidFill>
                  <a:srgbClr val="212121"/>
                </a:solidFill>
                <a:effectLst/>
                <a:latin typeface="Roboto" panose="02000000000000000000" pitchFamily="2" charset="0"/>
              </a:rPr>
              <a:t>Data dibagi berdasarkan kategori durasi menginap, yaitu </a:t>
            </a:r>
            <a:r>
              <a:rPr lang="sv-SE" sz="1400" b="1" i="0" dirty="0">
                <a:solidFill>
                  <a:srgbClr val="212121"/>
                </a:solidFill>
                <a:effectLst/>
                <a:latin typeface="Roboto" panose="02000000000000000000" pitchFamily="2" charset="0"/>
              </a:rPr>
              <a:t>Short Stay</a:t>
            </a:r>
            <a:r>
              <a:rPr lang="sv-SE" sz="1400" b="0" i="0" dirty="0">
                <a:solidFill>
                  <a:srgbClr val="212121"/>
                </a:solidFill>
                <a:effectLst/>
                <a:latin typeface="Roboto" panose="02000000000000000000" pitchFamily="2" charset="0"/>
              </a:rPr>
              <a:t> (1-3 hari), </a:t>
            </a:r>
            <a:r>
              <a:rPr lang="sv-SE" sz="1400" b="1" i="0" dirty="0">
                <a:solidFill>
                  <a:srgbClr val="212121"/>
                </a:solidFill>
                <a:effectLst/>
                <a:latin typeface="Roboto" panose="02000000000000000000" pitchFamily="2" charset="0"/>
              </a:rPr>
              <a:t>Medium Stay</a:t>
            </a:r>
            <a:r>
              <a:rPr lang="sv-SE" sz="1400" b="0" i="0" dirty="0">
                <a:solidFill>
                  <a:srgbClr val="212121"/>
                </a:solidFill>
                <a:effectLst/>
                <a:latin typeface="Roboto" panose="02000000000000000000" pitchFamily="2" charset="0"/>
              </a:rPr>
              <a:t> (4-7 hari), </a:t>
            </a:r>
            <a:r>
              <a:rPr lang="sv-SE" sz="1400" b="1" i="0" dirty="0">
                <a:solidFill>
                  <a:srgbClr val="212121"/>
                </a:solidFill>
                <a:effectLst/>
                <a:latin typeface="Roboto" panose="02000000000000000000" pitchFamily="2" charset="0"/>
              </a:rPr>
              <a:t>Long Stay</a:t>
            </a:r>
            <a:r>
              <a:rPr lang="sv-SE" sz="1400" b="0" i="0" dirty="0">
                <a:solidFill>
                  <a:srgbClr val="212121"/>
                </a:solidFill>
                <a:effectLst/>
                <a:latin typeface="Roboto" panose="02000000000000000000" pitchFamily="2" charset="0"/>
              </a:rPr>
              <a:t> (8-14 hari), dan </a:t>
            </a:r>
            <a:r>
              <a:rPr lang="sv-SE" sz="1400" b="1" i="0" dirty="0">
                <a:solidFill>
                  <a:srgbClr val="212121"/>
                </a:solidFill>
                <a:effectLst/>
                <a:latin typeface="Roboto" panose="02000000000000000000" pitchFamily="2" charset="0"/>
              </a:rPr>
              <a:t>Extended Stay</a:t>
            </a:r>
            <a:r>
              <a:rPr lang="sv-SE" sz="1400" b="0" i="0" dirty="0">
                <a:solidFill>
                  <a:srgbClr val="212121"/>
                </a:solidFill>
                <a:effectLst/>
                <a:latin typeface="Roboto" panose="02000000000000000000" pitchFamily="2" charset="0"/>
              </a:rPr>
              <a:t> (14-28 hari)</a:t>
            </a:r>
            <a:endParaRPr lang="en-US" sz="1400" b="0" dirty="0">
              <a:solidFill>
                <a:srgbClr val="000000"/>
              </a:solidFill>
              <a:effectLst/>
              <a:latin typeface="Dosis" pitchFamily="2" charset="0"/>
            </a:endParaRPr>
          </a:p>
          <a:p>
            <a:r>
              <a:rPr lang="en-US" sz="1400" b="0" dirty="0">
                <a:solidFill>
                  <a:srgbClr val="000000"/>
                </a:solidFill>
                <a:effectLst/>
                <a:highlight>
                  <a:srgbClr val="F7F7F7"/>
                </a:highlight>
                <a:latin typeface="Dosis" pitchFamily="2" charset="0"/>
              </a:rPr>
              <a:t>Rata-rata yang </a:t>
            </a:r>
            <a:r>
              <a:rPr lang="en-US" sz="1400" b="0" dirty="0" err="1">
                <a:solidFill>
                  <a:srgbClr val="000000"/>
                </a:solidFill>
                <a:effectLst/>
                <a:highlight>
                  <a:srgbClr val="F7F7F7"/>
                </a:highlight>
                <a:latin typeface="Dosis" pitchFamily="2" charset="0"/>
              </a:rPr>
              <a:t>datang</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ke</a:t>
            </a:r>
            <a:r>
              <a:rPr lang="en-US" sz="1400" b="0" dirty="0">
                <a:solidFill>
                  <a:srgbClr val="000000"/>
                </a:solidFill>
                <a:effectLst/>
                <a:highlight>
                  <a:srgbClr val="F7F7F7"/>
                </a:highlight>
                <a:latin typeface="Dosis" pitchFamily="2" charset="0"/>
              </a:rPr>
              <a:t> hotel </a:t>
            </a:r>
            <a:r>
              <a:rPr lang="en-US" sz="1400" b="0" dirty="0" err="1">
                <a:solidFill>
                  <a:srgbClr val="000000"/>
                </a:solidFill>
                <a:effectLst/>
                <a:highlight>
                  <a:srgbClr val="F7F7F7"/>
                </a:highlight>
                <a:latin typeface="Dosis" pitchFamily="2" charset="0"/>
              </a:rPr>
              <a:t>bertipe</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City Hotel</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menginap</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dengan</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kategori</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durasi</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Short Stay</a:t>
            </a:r>
            <a:endParaRPr lang="en-US" sz="1400" b="0" dirty="0">
              <a:solidFill>
                <a:srgbClr val="000000"/>
              </a:solidFill>
              <a:effectLst/>
              <a:highlight>
                <a:srgbClr val="F7F7F7"/>
              </a:highlight>
              <a:latin typeface="Dosis" pitchFamily="2" charset="0"/>
            </a:endParaRPr>
          </a:p>
          <a:p>
            <a:r>
              <a:rPr lang="en-US" sz="1400" b="0" dirty="0">
                <a:solidFill>
                  <a:srgbClr val="000000"/>
                </a:solidFill>
                <a:effectLst/>
                <a:highlight>
                  <a:srgbClr val="F7F7F7"/>
                </a:highlight>
                <a:latin typeface="Dosis" pitchFamily="2" charset="0"/>
              </a:rPr>
              <a:t>Hotel </a:t>
            </a:r>
            <a:r>
              <a:rPr lang="en-US" sz="1400" b="0" dirty="0" err="1">
                <a:solidFill>
                  <a:srgbClr val="000000"/>
                </a:solidFill>
                <a:effectLst/>
                <a:highlight>
                  <a:srgbClr val="F7F7F7"/>
                </a:highlight>
                <a:latin typeface="Dosis" pitchFamily="2" charset="0"/>
              </a:rPr>
              <a:t>dengan</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tipe</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Resort Hotel</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mendominasi</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pelanggan</a:t>
            </a:r>
            <a:r>
              <a:rPr lang="en-US" sz="1400" b="0" dirty="0">
                <a:solidFill>
                  <a:srgbClr val="000000"/>
                </a:solidFill>
                <a:effectLst/>
                <a:highlight>
                  <a:srgbClr val="F7F7F7"/>
                </a:highlight>
                <a:latin typeface="Dosis" pitchFamily="2" charset="0"/>
              </a:rPr>
              <a:t> yang </a:t>
            </a:r>
            <a:r>
              <a:rPr lang="en-US" sz="1400" b="0" dirty="0" err="1">
                <a:solidFill>
                  <a:srgbClr val="000000"/>
                </a:solidFill>
                <a:effectLst/>
                <a:highlight>
                  <a:srgbClr val="F7F7F7"/>
                </a:highlight>
                <a:latin typeface="Dosis" pitchFamily="2" charset="0"/>
              </a:rPr>
              <a:t>menginap</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dengan</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kategori</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durasi</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Medium Stay</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Long Stay,</a:t>
            </a:r>
            <a:r>
              <a:rPr lang="en-US" sz="1400" b="0" dirty="0">
                <a:solidFill>
                  <a:srgbClr val="000000"/>
                </a:solidFill>
                <a:effectLst/>
                <a:highlight>
                  <a:srgbClr val="F7F7F7"/>
                </a:highlight>
                <a:latin typeface="Dosis" pitchFamily="2" charset="0"/>
              </a:rPr>
              <a:t> dan </a:t>
            </a:r>
            <a:r>
              <a:rPr lang="en-US" sz="1400" b="1" dirty="0" err="1">
                <a:solidFill>
                  <a:srgbClr val="000000"/>
                </a:solidFill>
                <a:effectLst/>
                <a:highlight>
                  <a:srgbClr val="F7F7F7"/>
                </a:highlight>
                <a:latin typeface="Dosis" pitchFamily="2" charset="0"/>
              </a:rPr>
              <a:t>Exteneded</a:t>
            </a:r>
            <a:r>
              <a:rPr lang="en-US" sz="1400" b="1" dirty="0">
                <a:solidFill>
                  <a:srgbClr val="000000"/>
                </a:solidFill>
                <a:effectLst/>
                <a:highlight>
                  <a:srgbClr val="F7F7F7"/>
                </a:highlight>
                <a:latin typeface="Dosis" pitchFamily="2" charset="0"/>
              </a:rPr>
              <a:t> Stay.</a:t>
            </a:r>
            <a:endParaRPr lang="en-US" sz="1400" b="1" dirty="0">
              <a:latin typeface="Dosis" pitchFamily="2" charset="0"/>
            </a:endParaRPr>
          </a:p>
        </p:txBody>
      </p:sp>
      <p:pic>
        <p:nvPicPr>
          <p:cNvPr id="8" name="Picture 7">
            <a:extLst>
              <a:ext uri="{FF2B5EF4-FFF2-40B4-BE49-F238E27FC236}">
                <a16:creationId xmlns:a16="http://schemas.microsoft.com/office/drawing/2014/main" id="{E2BCA466-CEE2-09F4-4AE4-744F75C27F22}"/>
              </a:ext>
            </a:extLst>
          </p:cNvPr>
          <p:cNvPicPr>
            <a:picLocks noChangeAspect="1"/>
          </p:cNvPicPr>
          <p:nvPr/>
        </p:nvPicPr>
        <p:blipFill>
          <a:blip r:embed="rId4"/>
          <a:stretch>
            <a:fillRect/>
          </a:stretch>
        </p:blipFill>
        <p:spPr>
          <a:xfrm>
            <a:off x="2220512" y="1026019"/>
            <a:ext cx="4702975" cy="2333688"/>
          </a:xfrm>
          <a:prstGeom prst="rect">
            <a:avLst/>
          </a:prstGeom>
          <a:ln>
            <a:solidFill>
              <a:schemeClr val="accent5"/>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48CD5E62-2D77-A3F7-46F8-B355ACC9D253}"/>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 Placeholder 3">
            <a:extLst>
              <a:ext uri="{FF2B5EF4-FFF2-40B4-BE49-F238E27FC236}">
                <a16:creationId xmlns:a16="http://schemas.microsoft.com/office/drawing/2014/main" id="{F3C21393-53F8-245F-376E-7D432BDC2BD1}"/>
              </a:ext>
            </a:extLst>
          </p:cNvPr>
          <p:cNvSpPr>
            <a:spLocks noGrp="1"/>
          </p:cNvSpPr>
          <p:nvPr>
            <p:ph type="body" idx="1"/>
          </p:nvPr>
        </p:nvSpPr>
        <p:spPr>
          <a:xfrm>
            <a:off x="311699" y="629900"/>
            <a:ext cx="8520600" cy="4045131"/>
          </a:xfrm>
        </p:spPr>
        <p:txBody>
          <a:bodyPr>
            <a:normAutofit fontScale="92500" lnSpcReduction="20000"/>
          </a:bodyPr>
          <a:lstStyle/>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lgn="l">
              <a:buNone/>
            </a:pPr>
            <a:r>
              <a:rPr lang="en-US" sz="1400" b="0" i="0" dirty="0">
                <a:solidFill>
                  <a:srgbClr val="212121"/>
                </a:solidFill>
                <a:effectLst/>
                <a:latin typeface="Dosis" pitchFamily="2" charset="0"/>
              </a:rPr>
              <a:t>Key Takeaways:</a:t>
            </a:r>
          </a:p>
          <a:p>
            <a:r>
              <a:rPr lang="en-US" sz="1400" b="0" i="0" dirty="0">
                <a:solidFill>
                  <a:srgbClr val="212121"/>
                </a:solidFill>
                <a:effectLst/>
                <a:latin typeface="Dosis" pitchFamily="2" charset="0"/>
              </a:rPr>
              <a:t>Data </a:t>
            </a:r>
            <a:r>
              <a:rPr lang="en-US" sz="1400" b="0" i="0" dirty="0" err="1">
                <a:solidFill>
                  <a:srgbClr val="212121"/>
                </a:solidFill>
                <a:effectLst/>
                <a:latin typeface="Dosis" pitchFamily="2" charset="0"/>
              </a:rPr>
              <a:t>dibagi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berdasarkan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kategori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durasi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menginap</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yaitu</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Short Stay</a:t>
            </a:r>
            <a:r>
              <a:rPr lang="en-US" sz="1400" b="0" i="0" dirty="0">
                <a:solidFill>
                  <a:srgbClr val="212121"/>
                </a:solidFill>
                <a:effectLst/>
                <a:latin typeface="Dosis" pitchFamily="2" charset="0"/>
              </a:rPr>
              <a:t> (1-3 </a:t>
            </a:r>
            <a:r>
              <a:rPr lang="en-US" sz="1400" b="0" i="0" dirty="0" err="1">
                <a:solidFill>
                  <a:srgbClr val="212121"/>
                </a:solidFill>
                <a:effectLst/>
                <a:latin typeface="Dosis" pitchFamily="2" charset="0"/>
              </a:rPr>
              <a:t>hari</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Medium Stay</a:t>
            </a:r>
            <a:r>
              <a:rPr lang="en-US" sz="1400" b="0" i="0" dirty="0">
                <a:solidFill>
                  <a:srgbClr val="212121"/>
                </a:solidFill>
                <a:effectLst/>
                <a:latin typeface="Dosis" pitchFamily="2" charset="0"/>
              </a:rPr>
              <a:t> (4-7 </a:t>
            </a:r>
            <a:r>
              <a:rPr lang="en-US" sz="1400" b="0" i="0" dirty="0" err="1">
                <a:solidFill>
                  <a:srgbClr val="212121"/>
                </a:solidFill>
                <a:effectLst/>
                <a:latin typeface="Dosis" pitchFamily="2" charset="0"/>
              </a:rPr>
              <a:t>hari</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Long Stay</a:t>
            </a:r>
            <a:r>
              <a:rPr lang="en-US" sz="1400" b="0" i="0" dirty="0">
                <a:solidFill>
                  <a:srgbClr val="212121"/>
                </a:solidFill>
                <a:effectLst/>
                <a:latin typeface="Dosis" pitchFamily="2" charset="0"/>
              </a:rPr>
              <a:t> (8-14 </a:t>
            </a:r>
            <a:r>
              <a:rPr lang="en-US" sz="1400" b="0" i="0" dirty="0" err="1">
                <a:solidFill>
                  <a:srgbClr val="212121"/>
                </a:solidFill>
                <a:effectLst/>
                <a:latin typeface="Dosis" pitchFamily="2" charset="0"/>
              </a:rPr>
              <a:t>hari</a:t>
            </a:r>
            <a:r>
              <a:rPr lang="en-US" sz="1400" b="0" i="0" dirty="0">
                <a:solidFill>
                  <a:srgbClr val="212121"/>
                </a:solidFill>
                <a:effectLst/>
                <a:latin typeface="Dosis" pitchFamily="2" charset="0"/>
              </a:rPr>
              <a:t>), dan </a:t>
            </a:r>
            <a:r>
              <a:rPr lang="en-US" sz="1400" b="1" i="0" dirty="0">
                <a:solidFill>
                  <a:srgbClr val="212121"/>
                </a:solidFill>
                <a:effectLst/>
                <a:latin typeface="Dosis" pitchFamily="2" charset="0"/>
              </a:rPr>
              <a:t>Extended Stay</a:t>
            </a:r>
            <a:r>
              <a:rPr lang="en-US" sz="1400" b="0" i="0" dirty="0">
                <a:solidFill>
                  <a:srgbClr val="212121"/>
                </a:solidFill>
                <a:effectLst/>
                <a:latin typeface="Dosis" pitchFamily="2" charset="0"/>
              </a:rPr>
              <a:t> (14-28 </a:t>
            </a:r>
            <a:r>
              <a:rPr lang="en-US" sz="1400" b="0" i="0" dirty="0" err="1">
                <a:solidFill>
                  <a:srgbClr val="212121"/>
                </a:solidFill>
                <a:effectLst/>
                <a:latin typeface="Dosis" pitchFamily="2" charset="0"/>
              </a:rPr>
              <a:t>hari</a:t>
            </a:r>
            <a:r>
              <a:rPr lang="en-US" sz="1400" b="0" i="0" dirty="0">
                <a:solidFill>
                  <a:srgbClr val="212121"/>
                </a:solidFill>
                <a:effectLst/>
                <a:latin typeface="Dosis" pitchFamily="2" charset="0"/>
              </a:rPr>
              <a:t>).</a:t>
            </a:r>
          </a:p>
          <a:p>
            <a:r>
              <a:rPr lang="en-US" sz="1400" b="0" i="0" dirty="0" err="1">
                <a:solidFill>
                  <a:srgbClr val="212121"/>
                </a:solidFill>
                <a:effectLst/>
                <a:latin typeface="Dosis" pitchFamily="2" charset="0"/>
              </a:rPr>
              <a:t>Lamanya</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durasi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menginap</a:t>
            </a:r>
            <a:r>
              <a:rPr lang="en-US" sz="1400" b="0" i="0" dirty="0">
                <a:solidFill>
                  <a:srgbClr val="212121"/>
                </a:solidFill>
                <a:effectLst/>
                <a:latin typeface="Dosis" pitchFamily="2" charset="0"/>
              </a:rPr>
              <a:t> yang </a:t>
            </a:r>
            <a:r>
              <a:rPr lang="en-US" sz="1400" b="0" i="0" dirty="0" err="1">
                <a:solidFill>
                  <a:srgbClr val="212121"/>
                </a:solidFill>
                <a:effectLst/>
                <a:latin typeface="Dosis" pitchFamily="2" charset="0"/>
              </a:rPr>
              <a:t>diambil</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mempengaruhi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tingkat</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pembatalan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baik</a:t>
            </a:r>
            <a:r>
              <a:rPr lang="en-US" sz="1400" b="0" i="0" dirty="0">
                <a:solidFill>
                  <a:srgbClr val="212121"/>
                </a:solidFill>
                <a:effectLst/>
                <a:latin typeface="Dosis" pitchFamily="2" charset="0"/>
              </a:rPr>
              <a:t> hotel </a:t>
            </a:r>
            <a:r>
              <a:rPr lang="en-US" sz="1400" b="0" i="0" dirty="0" err="1">
                <a:solidFill>
                  <a:srgbClr val="212121"/>
                </a:solidFill>
                <a:effectLst/>
                <a:latin typeface="Dosis" pitchFamily="2" charset="0"/>
              </a:rPr>
              <a:t>jenis</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City Hotel</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atau</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Resort Hotel</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sama-sama</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mengalami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pembatalan</a:t>
            </a:r>
            <a:r>
              <a:rPr lang="en-US" sz="1400" b="0" i="0" dirty="0">
                <a:solidFill>
                  <a:srgbClr val="212121"/>
                </a:solidFill>
                <a:effectLst/>
                <a:latin typeface="Dosis" pitchFamily="2" charset="0"/>
              </a:rPr>
              <a:t> yang </a:t>
            </a:r>
            <a:r>
              <a:rPr lang="en-US" sz="1400" b="0" i="0" dirty="0" err="1">
                <a:solidFill>
                  <a:srgbClr val="212121"/>
                </a:solidFill>
                <a:effectLst/>
                <a:latin typeface="Dosis" pitchFamily="2" charset="0"/>
              </a:rPr>
              <a:t>tinggi</a:t>
            </a:r>
            <a:r>
              <a:rPr lang="en-US" sz="1400" b="0" i="0" dirty="0">
                <a:solidFill>
                  <a:srgbClr val="212121"/>
                </a:solidFill>
                <a:effectLst/>
                <a:latin typeface="Dosis" pitchFamily="2" charset="0"/>
              </a:rPr>
              <a:t> pada </a:t>
            </a:r>
            <a:r>
              <a:rPr lang="en-US" sz="1400" b="0" i="0" dirty="0" err="1">
                <a:solidFill>
                  <a:srgbClr val="212121"/>
                </a:solidFill>
                <a:effectLst/>
                <a:latin typeface="Dosis" pitchFamily="2" charset="0"/>
              </a:rPr>
              <a:t>pemesanan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dengan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durasi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menginap</a:t>
            </a:r>
            <a:r>
              <a:rPr lang="en-US" sz="1400" b="0" i="0" dirty="0">
                <a:solidFill>
                  <a:srgbClr val="212121"/>
                </a:solidFill>
                <a:effectLst/>
                <a:latin typeface="Dosis" pitchFamily="2" charset="0"/>
              </a:rPr>
              <a:t> paling </a:t>
            </a:r>
            <a:r>
              <a:rPr lang="en-US" sz="1400" b="0" i="0" dirty="0" err="1">
                <a:solidFill>
                  <a:srgbClr val="212121"/>
                </a:solidFill>
                <a:effectLst/>
                <a:latin typeface="Dosis" pitchFamily="2" charset="0"/>
              </a:rPr>
              <a:t>panjang</a:t>
            </a:r>
            <a:r>
              <a:rPr lang="en-US" sz="1400" b="0" i="0" dirty="0">
                <a:solidFill>
                  <a:srgbClr val="212121"/>
                </a:solidFill>
                <a:effectLst/>
                <a:latin typeface="Dosis" pitchFamily="2" charset="0"/>
              </a:rPr>
              <a:t> (Extended Stay)</a:t>
            </a:r>
          </a:p>
          <a:p>
            <a:r>
              <a:rPr lang="en-US" sz="1400" b="1" i="0" dirty="0">
                <a:solidFill>
                  <a:srgbClr val="212121"/>
                </a:solidFill>
                <a:effectLst/>
                <a:latin typeface="Dosis" pitchFamily="2" charset="0"/>
              </a:rPr>
              <a:t>Resort Hotel</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menjadi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pilihan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terbaik</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untuk</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menginap</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dengan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durasi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lebih</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pendek</a:t>
            </a:r>
            <a:r>
              <a:rPr lang="en-US" sz="1400" b="0" i="0" dirty="0">
                <a:solidFill>
                  <a:srgbClr val="212121"/>
                </a:solidFill>
                <a:effectLst/>
                <a:latin typeface="Dosis" pitchFamily="2" charset="0"/>
              </a:rPr>
              <a:t> (short stay) </a:t>
            </a:r>
            <a:r>
              <a:rPr lang="en-US" sz="1400" b="0" i="0" dirty="0" err="1">
                <a:solidFill>
                  <a:srgbClr val="212121"/>
                </a:solidFill>
                <a:effectLst/>
                <a:latin typeface="Dosis" pitchFamily="2" charset="0"/>
              </a:rPr>
              <a:t>dikarenakan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persentase</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pembatalannya</a:t>
            </a:r>
            <a:r>
              <a:rPr lang="en-US" sz="1400" b="0" i="0" dirty="0">
                <a:solidFill>
                  <a:srgbClr val="212121"/>
                </a:solidFill>
                <a:effectLst/>
                <a:latin typeface="Dosis" pitchFamily="2" charset="0"/>
              </a:rPr>
              <a:t> yang </a:t>
            </a:r>
            <a:r>
              <a:rPr lang="en-US" sz="1400" b="0" i="0" dirty="0" err="1">
                <a:solidFill>
                  <a:srgbClr val="212121"/>
                </a:solidFill>
                <a:effectLst/>
                <a:latin typeface="Dosis" pitchFamily="2" charset="0"/>
              </a:rPr>
              <a:t>lebih</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rendah</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dibanding</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City Hotel</a:t>
            </a:r>
            <a:endParaRPr lang="en-US" sz="1400" dirty="0">
              <a:latin typeface="Dosis" pitchFamily="2" charset="0"/>
            </a:endParaRPr>
          </a:p>
          <a:p>
            <a:pPr marL="114300" indent="0">
              <a:buNone/>
            </a:pPr>
            <a:endParaRPr lang="en-US" sz="1400" dirty="0">
              <a:latin typeface="Dosis" pitchFamily="2" charset="0"/>
            </a:endParaRPr>
          </a:p>
        </p:txBody>
      </p:sp>
      <p:pic>
        <p:nvPicPr>
          <p:cNvPr id="6" name="Picture 5">
            <a:extLst>
              <a:ext uri="{FF2B5EF4-FFF2-40B4-BE49-F238E27FC236}">
                <a16:creationId xmlns:a16="http://schemas.microsoft.com/office/drawing/2014/main" id="{2F28AF3E-0F7E-7EC3-700E-311F766D4DC0}"/>
              </a:ext>
            </a:extLst>
          </p:cNvPr>
          <p:cNvPicPr>
            <a:picLocks noChangeAspect="1"/>
          </p:cNvPicPr>
          <p:nvPr/>
        </p:nvPicPr>
        <p:blipFill>
          <a:blip r:embed="rId4"/>
          <a:stretch>
            <a:fillRect/>
          </a:stretch>
        </p:blipFill>
        <p:spPr>
          <a:xfrm>
            <a:off x="2799536" y="629900"/>
            <a:ext cx="3544925" cy="2355333"/>
          </a:xfrm>
          <a:prstGeom prst="rect">
            <a:avLst/>
          </a:prstGeom>
          <a:ln>
            <a:solidFill>
              <a:schemeClr val="accent5"/>
            </a:solidFill>
          </a:ln>
        </p:spPr>
      </p:pic>
    </p:spTree>
    <p:extLst>
      <p:ext uri="{BB962C8B-B14F-4D97-AF65-F5344CB8AC3E}">
        <p14:creationId xmlns:p14="http://schemas.microsoft.com/office/powerpoint/2010/main" val="115233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Lead Time on Hotel Bookings Cancellation Rate</a:t>
            </a:r>
            <a:endParaRPr sz="1798">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E9C98E03-4CD5-B83F-7C37-31A77F93507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pic>
        <p:nvPicPr>
          <p:cNvPr id="6" name="Picture 5">
            <a:extLst>
              <a:ext uri="{FF2B5EF4-FFF2-40B4-BE49-F238E27FC236}">
                <a16:creationId xmlns:a16="http://schemas.microsoft.com/office/drawing/2014/main" id="{40956465-A7A9-D9DB-F223-040F9689F8BC}"/>
              </a:ext>
            </a:extLst>
          </p:cNvPr>
          <p:cNvPicPr>
            <a:picLocks noChangeAspect="1"/>
          </p:cNvPicPr>
          <p:nvPr/>
        </p:nvPicPr>
        <p:blipFill>
          <a:blip r:embed="rId4"/>
          <a:stretch>
            <a:fillRect/>
          </a:stretch>
        </p:blipFill>
        <p:spPr>
          <a:xfrm>
            <a:off x="1736906" y="730706"/>
            <a:ext cx="5670187" cy="3891787"/>
          </a:xfrm>
          <a:prstGeom prst="rect">
            <a:avLst/>
          </a:prstGeom>
          <a:ln>
            <a:solidFill>
              <a:schemeClr val="accent5"/>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Lead Time on Hotel Bookings Cancellation Rate</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114300" indent="0" algn="l">
              <a:buNone/>
            </a:pPr>
            <a:r>
              <a:rPr lang="en-US" sz="1600" b="1" i="0" dirty="0">
                <a:solidFill>
                  <a:srgbClr val="212121"/>
                </a:solidFill>
                <a:effectLst/>
                <a:latin typeface="Dosis" pitchFamily="2" charset="0"/>
              </a:rPr>
              <a:t>Insights:</a:t>
            </a:r>
          </a:p>
          <a:p>
            <a:r>
              <a:rPr lang="en-US" sz="1600" b="0" i="0" dirty="0" err="1">
                <a:solidFill>
                  <a:srgbClr val="212121"/>
                </a:solidFill>
                <a:effectLst/>
                <a:latin typeface="Dosis" pitchFamily="2" charset="0"/>
              </a:rPr>
              <a:t>Semakin</a:t>
            </a:r>
            <a:r>
              <a:rPr lang="en-US" sz="1600" b="0" i="0" dirty="0">
                <a:solidFill>
                  <a:srgbClr val="212121"/>
                </a:solidFill>
                <a:effectLst/>
                <a:latin typeface="Dosis" pitchFamily="2" charset="0"/>
              </a:rPr>
              <a:t> lama lead time (</a:t>
            </a:r>
            <a:r>
              <a:rPr lang="en-US" sz="1600" b="0" i="0" dirty="0" err="1">
                <a:solidFill>
                  <a:srgbClr val="212121"/>
                </a:solidFill>
                <a:effectLst/>
                <a:latin typeface="Dosis" pitchFamily="2" charset="0"/>
              </a:rPr>
              <a:t>waktu</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antara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pemesanan</a:t>
            </a:r>
            <a:r>
              <a:rPr lang="en-US" sz="1600" b="0" i="0" dirty="0">
                <a:solidFill>
                  <a:srgbClr val="212121"/>
                </a:solidFill>
                <a:effectLst/>
                <a:latin typeface="Dosis" pitchFamily="2" charset="0"/>
              </a:rPr>
              <a:t> dan </a:t>
            </a:r>
            <a:r>
              <a:rPr lang="en-US" sz="1600" b="0" i="0" dirty="0" err="1">
                <a:solidFill>
                  <a:srgbClr val="212121"/>
                </a:solidFill>
                <a:effectLst/>
                <a:latin typeface="Dosis" pitchFamily="2" charset="0"/>
              </a:rPr>
              <a:t>tanggal</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kedatangan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semakin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tinggi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pesanan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Ini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menunjukkan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bahwa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pelanggan</a:t>
            </a:r>
            <a:r>
              <a:rPr lang="en-US" sz="1600" b="0" i="0" dirty="0">
                <a:solidFill>
                  <a:srgbClr val="212121"/>
                </a:solidFill>
                <a:effectLst/>
                <a:latin typeface="Dosis" pitchFamily="2" charset="0"/>
              </a:rPr>
              <a:t> yang </a:t>
            </a:r>
            <a:r>
              <a:rPr lang="en-US" sz="1600" b="0" i="0" dirty="0" err="1">
                <a:solidFill>
                  <a:srgbClr val="212121"/>
                </a:solidFill>
                <a:effectLst/>
                <a:latin typeface="Dosis" pitchFamily="2" charset="0"/>
              </a:rPr>
              <a:t>memesan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lead time yang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lama </a:t>
            </a:r>
            <a:r>
              <a:rPr lang="en-US" sz="1600" b="0" i="0" dirty="0" err="1">
                <a:solidFill>
                  <a:srgbClr val="212121"/>
                </a:solidFill>
                <a:effectLst/>
                <a:latin typeface="Dosis" pitchFamily="2" charset="0"/>
              </a:rPr>
              <a:t>cenderung</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memiliki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kemungkinan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yang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tinggi</a:t>
            </a:r>
            <a:r>
              <a:rPr lang="en-US" sz="1600" b="0" i="0" dirty="0">
                <a:solidFill>
                  <a:srgbClr val="212121"/>
                </a:solidFill>
                <a:effectLst/>
                <a:latin typeface="Dosis" pitchFamily="2" charset="0"/>
              </a:rPr>
              <a:t>. Pada lead time 12 </a:t>
            </a:r>
            <a:r>
              <a:rPr lang="en-US" sz="1600" b="0" i="0" dirty="0" err="1">
                <a:solidFill>
                  <a:srgbClr val="212121"/>
                </a:solidFill>
                <a:effectLst/>
                <a:latin typeface="Dosis" pitchFamily="2" charset="0"/>
              </a:rPr>
              <a:t>bulan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di </a:t>
            </a:r>
            <a:r>
              <a:rPr lang="en-US" sz="1600" b="1" i="0" dirty="0">
                <a:solidFill>
                  <a:srgbClr val="212121"/>
                </a:solidFill>
                <a:effectLst/>
                <a:latin typeface="Dosis" pitchFamily="2" charset="0"/>
              </a:rPr>
              <a:t>City Hotel</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mencapai</a:t>
            </a:r>
            <a:r>
              <a:rPr lang="en-US" sz="1600" b="0" i="0" dirty="0">
                <a:solidFill>
                  <a:srgbClr val="212121"/>
                </a:solidFill>
                <a:effectLst/>
                <a:latin typeface="Dosis" pitchFamily="2" charset="0"/>
              </a:rPr>
              <a:t> </a:t>
            </a:r>
            <a:r>
              <a:rPr lang="en-US" sz="1600" b="1" i="0" dirty="0">
                <a:solidFill>
                  <a:srgbClr val="212121"/>
                </a:solidFill>
                <a:effectLst/>
                <a:latin typeface="Dosis" pitchFamily="2" charset="0"/>
              </a:rPr>
              <a:t>78.08%</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sedangkan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untuk</a:t>
            </a:r>
            <a:r>
              <a:rPr lang="en-US" sz="1600" b="0" i="0" dirty="0">
                <a:solidFill>
                  <a:srgbClr val="212121"/>
                </a:solidFill>
                <a:effectLst/>
                <a:latin typeface="Dosis" pitchFamily="2" charset="0"/>
              </a:rPr>
              <a:t> lead time 1 </a:t>
            </a:r>
            <a:r>
              <a:rPr lang="en-US" sz="1600" b="0" i="0" dirty="0" err="1">
                <a:solidFill>
                  <a:srgbClr val="212121"/>
                </a:solidFill>
                <a:effectLst/>
                <a:latin typeface="Dosis" pitchFamily="2" charset="0"/>
              </a:rPr>
              <a:t>bulan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rasionya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sebesar</a:t>
            </a:r>
            <a:r>
              <a:rPr lang="en-US" sz="1600" b="0" i="0" dirty="0">
                <a:solidFill>
                  <a:srgbClr val="212121"/>
                </a:solidFill>
                <a:effectLst/>
                <a:latin typeface="Dosis" pitchFamily="2" charset="0"/>
              </a:rPr>
              <a:t> </a:t>
            </a:r>
            <a:r>
              <a:rPr lang="en-US" sz="1600" b="1" i="0" dirty="0">
                <a:solidFill>
                  <a:srgbClr val="212121"/>
                </a:solidFill>
                <a:effectLst/>
                <a:latin typeface="Dosis" pitchFamily="2" charset="0"/>
              </a:rPr>
              <a:t>22.29%</a:t>
            </a:r>
            <a:r>
              <a:rPr lang="en-US" sz="1600" b="0" i="0" dirty="0">
                <a:solidFill>
                  <a:srgbClr val="212121"/>
                </a:solidFill>
                <a:effectLst/>
                <a:latin typeface="Dosis" pitchFamily="2" charset="0"/>
              </a:rPr>
              <a:t>. Pola yang </a:t>
            </a:r>
            <a:r>
              <a:rPr lang="en-US" sz="1600" b="0" i="0" dirty="0" err="1">
                <a:solidFill>
                  <a:srgbClr val="212121"/>
                </a:solidFill>
                <a:effectLst/>
                <a:latin typeface="Dosis" pitchFamily="2" charset="0"/>
              </a:rPr>
              <a:t>serupa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terlihat</a:t>
            </a:r>
            <a:r>
              <a:rPr lang="en-US" sz="1600" b="0" i="0" dirty="0">
                <a:solidFill>
                  <a:srgbClr val="212121"/>
                </a:solidFill>
                <a:effectLst/>
                <a:latin typeface="Dosis" pitchFamily="2" charset="0"/>
              </a:rPr>
              <a:t> di </a:t>
            </a:r>
            <a:r>
              <a:rPr lang="en-US" sz="1600" b="1" i="0" dirty="0">
                <a:solidFill>
                  <a:srgbClr val="212121"/>
                </a:solidFill>
                <a:effectLst/>
                <a:latin typeface="Dosis" pitchFamily="2" charset="0"/>
              </a:rPr>
              <a:t>Resort Hotel</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meskipun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variasi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rendah</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cenderung</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meningkat</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lead time yang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lama. Pada lead time 12 </a:t>
            </a:r>
            <a:r>
              <a:rPr lang="en-US" sz="1600" b="0" i="0" dirty="0" err="1">
                <a:solidFill>
                  <a:srgbClr val="212121"/>
                </a:solidFill>
                <a:effectLst/>
                <a:latin typeface="Dosis" pitchFamily="2" charset="0"/>
              </a:rPr>
              <a:t>bulan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sebesar</a:t>
            </a:r>
            <a:r>
              <a:rPr lang="en-US" sz="1600" b="0" i="0" dirty="0">
                <a:solidFill>
                  <a:srgbClr val="212121"/>
                </a:solidFill>
                <a:effectLst/>
                <a:latin typeface="Dosis" pitchFamily="2" charset="0"/>
              </a:rPr>
              <a:t> </a:t>
            </a:r>
            <a:r>
              <a:rPr lang="en-US" sz="1600" b="1" i="0" dirty="0">
                <a:solidFill>
                  <a:srgbClr val="212121"/>
                </a:solidFill>
                <a:effectLst/>
                <a:latin typeface="Dosis" pitchFamily="2" charset="0"/>
              </a:rPr>
              <a:t>45.40%</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sementara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untuk</a:t>
            </a:r>
            <a:r>
              <a:rPr lang="en-US" sz="1600" b="0" i="0" dirty="0">
                <a:solidFill>
                  <a:srgbClr val="212121"/>
                </a:solidFill>
                <a:effectLst/>
                <a:latin typeface="Dosis" pitchFamily="2" charset="0"/>
              </a:rPr>
              <a:t> lead time 1 </a:t>
            </a:r>
            <a:r>
              <a:rPr lang="en-US" sz="1600" b="0" i="0" dirty="0" err="1">
                <a:solidFill>
                  <a:srgbClr val="212121"/>
                </a:solidFill>
                <a:effectLst/>
                <a:latin typeface="Dosis" pitchFamily="2" charset="0"/>
              </a:rPr>
              <a:t>bulan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hanya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sebesar</a:t>
            </a:r>
            <a:r>
              <a:rPr lang="en-US" sz="1600" b="0" i="0" dirty="0">
                <a:solidFill>
                  <a:srgbClr val="212121"/>
                </a:solidFill>
                <a:effectLst/>
                <a:latin typeface="Dosis" pitchFamily="2" charset="0"/>
              </a:rPr>
              <a:t> </a:t>
            </a:r>
            <a:r>
              <a:rPr lang="en-US" sz="1600" b="1" i="0" dirty="0">
                <a:solidFill>
                  <a:srgbClr val="212121"/>
                </a:solidFill>
                <a:effectLst/>
                <a:latin typeface="Dosis" pitchFamily="2" charset="0"/>
              </a:rPr>
              <a:t>12.94%</a:t>
            </a:r>
            <a:r>
              <a:rPr lang="en-US" sz="1600" b="0" i="0" dirty="0">
                <a:solidFill>
                  <a:srgbClr val="212121"/>
                </a:solidFill>
                <a:effectLst/>
                <a:latin typeface="Dosis" pitchFamily="2" charset="0"/>
              </a:rPr>
              <a:t>.</a:t>
            </a:r>
          </a:p>
          <a:p>
            <a:pPr algn="l">
              <a:buFont typeface="Arial" panose="020B0604020202020204" pitchFamily="34" charset="0"/>
              <a:buChar char="•"/>
            </a:pPr>
            <a:endParaRPr lang="en-US" sz="1600" b="0" i="0" dirty="0">
              <a:solidFill>
                <a:srgbClr val="212121"/>
              </a:solidFill>
              <a:effectLst/>
              <a:latin typeface="Dosis" pitchFamily="2" charset="0"/>
            </a:endParaRPr>
          </a:p>
          <a:p>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memahami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pola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ini</a:t>
            </a:r>
            <a:r>
              <a:rPr lang="en-US" sz="1600" b="0" i="0" dirty="0">
                <a:solidFill>
                  <a:srgbClr val="212121"/>
                </a:solidFill>
                <a:effectLst/>
                <a:latin typeface="Dosis" pitchFamily="2" charset="0"/>
              </a:rPr>
              <a:t>, hotel </a:t>
            </a:r>
            <a:r>
              <a:rPr lang="en-US" sz="1600" b="0" i="0" dirty="0" err="1">
                <a:solidFill>
                  <a:srgbClr val="212121"/>
                </a:solidFill>
                <a:effectLst/>
                <a:latin typeface="Dosis" pitchFamily="2" charset="0"/>
              </a:rPr>
              <a:t>dapat</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mengoptimalkan</a:t>
            </a:r>
            <a:r>
              <a:rPr lang="en-US" sz="1600" b="0" i="0" dirty="0">
                <a:solidFill>
                  <a:srgbClr val="212121"/>
                </a:solidFill>
                <a:effectLst/>
                <a:latin typeface="Dosis" pitchFamily="2" charset="0"/>
              </a:rPr>
              <a:t> strategi </a:t>
            </a:r>
            <a:r>
              <a:rPr lang="en-US" sz="1600" b="0" i="0" dirty="0" err="1">
                <a:solidFill>
                  <a:srgbClr val="212121"/>
                </a:solidFill>
                <a:effectLst/>
                <a:latin typeface="Dosis" pitchFamily="2" charset="0"/>
              </a:rPr>
              <a:t>manajemen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reservasi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mereka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seperti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menyesuaikan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kebijakan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atau</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menawarkan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insentif</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untuk</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pelanggan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lead time yang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lama, </a:t>
            </a:r>
            <a:r>
              <a:rPr lang="en-US" sz="1600" b="0" i="0" dirty="0" err="1">
                <a:solidFill>
                  <a:srgbClr val="212121"/>
                </a:solidFill>
                <a:effectLst/>
                <a:latin typeface="Dosis" pitchFamily="2" charset="0"/>
              </a:rPr>
              <a:t>sehingga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dapat</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mengurangi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risiko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dan </a:t>
            </a:r>
            <a:r>
              <a:rPr lang="en-US" sz="1600" b="0" i="0" dirty="0" err="1">
                <a:solidFill>
                  <a:srgbClr val="212121"/>
                </a:solidFill>
                <a:effectLst/>
                <a:latin typeface="Dosis" pitchFamily="2" charset="0"/>
              </a:rPr>
              <a:t>meningkatkan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pendapatan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kamar</a:t>
            </a:r>
            <a:r>
              <a:rPr lang="en-US" sz="1600" b="0" i="0" dirty="0">
                <a:solidFill>
                  <a:srgbClr val="212121"/>
                </a:solidFill>
                <a:effectLst/>
                <a:latin typeface="Dosis" pitchFamily="2" charset="0"/>
              </a:rPr>
              <a:t> hotel </a:t>
            </a:r>
            <a:r>
              <a:rPr lang="en-US" sz="1600" b="0" i="0" dirty="0" err="1">
                <a:solidFill>
                  <a:srgbClr val="212121"/>
                </a:solidFill>
                <a:effectLst/>
                <a:latin typeface="Dosis" pitchFamily="2" charset="0"/>
              </a:rPr>
              <a:t>secara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keseluruhan</a:t>
            </a:r>
            <a:r>
              <a:rPr lang="en-US" sz="1600" b="0" i="0" dirty="0">
                <a:solidFill>
                  <a:srgbClr val="212121"/>
                </a:solidFill>
                <a:effectLst/>
                <a:latin typeface="Dosis" pitchFamily="2" charset="0"/>
              </a:rPr>
              <a:t>.</a:t>
            </a:r>
          </a:p>
        </p:txBody>
      </p:sp>
      <p:sp>
        <p:nvSpPr>
          <p:cNvPr id="2" name="Google Shape;115;p27">
            <a:extLst>
              <a:ext uri="{FF2B5EF4-FFF2-40B4-BE49-F238E27FC236}">
                <a16:creationId xmlns:a16="http://schemas.microsoft.com/office/drawing/2014/main" id="{E9C98E03-4CD5-B83F-7C37-31A77F93507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Tree>
    <p:extLst>
      <p:ext uri="{BB962C8B-B14F-4D97-AF65-F5344CB8AC3E}">
        <p14:creationId xmlns:p14="http://schemas.microsoft.com/office/powerpoint/2010/main" val="11721141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858</Words>
  <Application>Microsoft Office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Nunito</vt:lpstr>
      <vt:lpstr>Dosis</vt:lpstr>
      <vt:lpstr>Roboto</vt:lpstr>
      <vt:lpstr>Arial</vt:lpstr>
      <vt:lpstr>Simple Light</vt:lpstr>
      <vt:lpstr>Simple Light</vt:lpstr>
      <vt:lpstr>Investigate Business Hotel using Data Visualization</vt:lpstr>
      <vt:lpstr>Overview</vt:lpstr>
      <vt:lpstr>Data Preprocessing</vt:lpstr>
      <vt:lpstr>Monthly Hotel Booking Analysis Based on Hotel Type</vt:lpstr>
      <vt:lpstr>Monthly Hotel Booking Analysis Based on Hotel Type</vt:lpstr>
      <vt:lpstr>Impact Analysis of Stay Duration on Hotel Bookings Cancellation Rates</vt:lpstr>
      <vt:lpstr>Impact Analysis of Stay Duration on Hotel Bookings Cancellation Rates</vt:lpstr>
      <vt:lpstr>Impact Analysis of Lead Time on Hotel Bookings Cancellation Rate</vt:lpstr>
      <vt:lpstr>Impact Analysis of Lead Time on Hotel Bookings Cancellation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Oknardo Tulung</dc:creator>
  <cp:lastModifiedBy>Oknardo Tulung</cp:lastModifiedBy>
  <cp:revision>16</cp:revision>
  <dcterms:modified xsi:type="dcterms:W3CDTF">2024-07-31T02:31:27Z</dcterms:modified>
</cp:coreProperties>
</file>