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2"/>
  </p:notesMasterIdLst>
  <p:sldIdLst>
    <p:sldId id="259" r:id="rId3"/>
    <p:sldId id="257" r:id="rId4"/>
    <p:sldId id="258" r:id="rId5"/>
    <p:sldId id="266" r:id="rId6"/>
    <p:sldId id="267" r:id="rId7"/>
    <p:sldId id="268" r:id="rId8"/>
    <p:sldId id="272" r:id="rId9"/>
    <p:sldId id="269" r:id="rId10"/>
    <p:sldId id="271" r:id="rId11"/>
  </p:sldIdLst>
  <p:sldSz cx="9144000" cy="5143500" type="screen16x9"/>
  <p:notesSz cx="6858000" cy="9144000"/>
  <p:embeddedFontLst>
    <p:embeddedFont>
      <p:font typeface="Dosis" pitchFamily="2" charset="0"/>
      <p:regular r:id="rId13"/>
      <p:bold r:id="rId14"/>
    </p:embeddedFont>
    <p:embeddedFont>
      <p:font typeface="Nunito" pitchFamily="2" charset="0"/>
      <p:regular r:id="rId15"/>
      <p:bold r:id="rId16"/>
      <p:italic r:id="rId17"/>
      <p:boldItalic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258" y="4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84eb88a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84eb88a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9c81fab5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09c81fab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84eb88aa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84eb88aa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1117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84eb88aa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2767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84eb88aa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652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84eb88aa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82727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84eb88aa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069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84eb88aa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896316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5" y="744575"/>
            <a:ext cx="38523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3300"/>
              <a:buNone/>
              <a:defRPr sz="3300" b="1">
                <a:solidFill>
                  <a:schemeClr val="lt1"/>
                </a:solidFill>
              </a:defRPr>
            </a:lvl1pPr>
            <a:lvl2pPr lvl="1" algn="ctr">
              <a:spcBef>
                <a:spcPts val="0"/>
              </a:spcBef>
              <a:spcAft>
                <a:spcPts val="0"/>
              </a:spcAft>
              <a:buClr>
                <a:schemeClr val="lt1"/>
              </a:buClr>
              <a:buSzPts val="3300"/>
              <a:buNone/>
              <a:defRPr sz="3300" b="1">
                <a:solidFill>
                  <a:schemeClr val="lt1"/>
                </a:solidFill>
              </a:defRPr>
            </a:lvl2pPr>
            <a:lvl3pPr lvl="2" algn="ctr">
              <a:spcBef>
                <a:spcPts val="0"/>
              </a:spcBef>
              <a:spcAft>
                <a:spcPts val="0"/>
              </a:spcAft>
              <a:buClr>
                <a:schemeClr val="lt1"/>
              </a:buClr>
              <a:buSzPts val="3300"/>
              <a:buNone/>
              <a:defRPr sz="3300" b="1">
                <a:solidFill>
                  <a:schemeClr val="lt1"/>
                </a:solidFill>
              </a:defRPr>
            </a:lvl3pPr>
            <a:lvl4pPr lvl="3" algn="ctr">
              <a:spcBef>
                <a:spcPts val="0"/>
              </a:spcBef>
              <a:spcAft>
                <a:spcPts val="0"/>
              </a:spcAft>
              <a:buClr>
                <a:schemeClr val="lt1"/>
              </a:buClr>
              <a:buSzPts val="3300"/>
              <a:buNone/>
              <a:defRPr sz="3300" b="1">
                <a:solidFill>
                  <a:schemeClr val="lt1"/>
                </a:solidFill>
              </a:defRPr>
            </a:lvl4pPr>
            <a:lvl5pPr lvl="4" algn="ctr">
              <a:spcBef>
                <a:spcPts val="0"/>
              </a:spcBef>
              <a:spcAft>
                <a:spcPts val="0"/>
              </a:spcAft>
              <a:buClr>
                <a:schemeClr val="lt1"/>
              </a:buClr>
              <a:buSzPts val="3300"/>
              <a:buNone/>
              <a:defRPr sz="3300" b="1">
                <a:solidFill>
                  <a:schemeClr val="lt1"/>
                </a:solidFill>
              </a:defRPr>
            </a:lvl5pPr>
            <a:lvl6pPr lvl="5" algn="ctr">
              <a:spcBef>
                <a:spcPts val="0"/>
              </a:spcBef>
              <a:spcAft>
                <a:spcPts val="0"/>
              </a:spcAft>
              <a:buClr>
                <a:schemeClr val="lt1"/>
              </a:buClr>
              <a:buSzPts val="3300"/>
              <a:buNone/>
              <a:defRPr sz="3300" b="1">
                <a:solidFill>
                  <a:schemeClr val="lt1"/>
                </a:solidFill>
              </a:defRPr>
            </a:lvl6pPr>
            <a:lvl7pPr lvl="6" algn="ctr">
              <a:spcBef>
                <a:spcPts val="0"/>
              </a:spcBef>
              <a:spcAft>
                <a:spcPts val="0"/>
              </a:spcAft>
              <a:buClr>
                <a:schemeClr val="lt1"/>
              </a:buClr>
              <a:buSzPts val="3300"/>
              <a:buNone/>
              <a:defRPr sz="3300" b="1">
                <a:solidFill>
                  <a:schemeClr val="lt1"/>
                </a:solidFill>
              </a:defRPr>
            </a:lvl7pPr>
            <a:lvl8pPr lvl="7" algn="ctr">
              <a:spcBef>
                <a:spcPts val="0"/>
              </a:spcBef>
              <a:spcAft>
                <a:spcPts val="0"/>
              </a:spcAft>
              <a:buClr>
                <a:schemeClr val="lt1"/>
              </a:buClr>
              <a:buSzPts val="3300"/>
              <a:buNone/>
              <a:defRPr sz="3300" b="1">
                <a:solidFill>
                  <a:schemeClr val="lt1"/>
                </a:solidFill>
              </a:defRPr>
            </a:lvl8pPr>
            <a:lvl9pPr lvl="8" algn="ctr">
              <a:spcBef>
                <a:spcPts val="0"/>
              </a:spcBef>
              <a:spcAft>
                <a:spcPts val="0"/>
              </a:spcAft>
              <a:buClr>
                <a:schemeClr val="lt1"/>
              </a:buClr>
              <a:buSzPts val="3300"/>
              <a:buNone/>
              <a:defRPr sz="3300" b="1">
                <a:solidFill>
                  <a:schemeClr val="lt1"/>
                </a:solidFill>
              </a:defRPr>
            </a:lvl9pPr>
          </a:lstStyle>
          <a:p>
            <a:endParaRPr/>
          </a:p>
        </p:txBody>
      </p:sp>
      <p:sp>
        <p:nvSpPr>
          <p:cNvPr id="11" name="Google Shape;11;p2"/>
          <p:cNvSpPr txBox="1">
            <a:spLocks noGrp="1"/>
          </p:cNvSpPr>
          <p:nvPr>
            <p:ph type="subTitle" idx="1"/>
          </p:nvPr>
        </p:nvSpPr>
        <p:spPr>
          <a:xfrm>
            <a:off x="4980000" y="2834125"/>
            <a:ext cx="3852300" cy="1713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12175"/>
            <a:ext cx="7632300" cy="5727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2200"/>
              <a:buNone/>
              <a:defRPr sz="2200">
                <a:solidFill>
                  <a:schemeClr val="lt1"/>
                </a:solidFill>
              </a:defRPr>
            </a:lvl1pPr>
            <a:lvl2pPr lvl="1" algn="ctr">
              <a:spcBef>
                <a:spcPts val="0"/>
              </a:spcBef>
              <a:spcAft>
                <a:spcPts val="0"/>
              </a:spcAft>
              <a:buClr>
                <a:schemeClr val="lt1"/>
              </a:buClr>
              <a:buSzPts val="2200"/>
              <a:buNone/>
              <a:defRPr sz="2200">
                <a:solidFill>
                  <a:schemeClr val="lt1"/>
                </a:solidFill>
              </a:defRPr>
            </a:lvl2pPr>
            <a:lvl3pPr lvl="2" algn="ctr">
              <a:spcBef>
                <a:spcPts val="0"/>
              </a:spcBef>
              <a:spcAft>
                <a:spcPts val="0"/>
              </a:spcAft>
              <a:buClr>
                <a:schemeClr val="lt1"/>
              </a:buClr>
              <a:buSzPts val="2200"/>
              <a:buNone/>
              <a:defRPr sz="2200">
                <a:solidFill>
                  <a:schemeClr val="lt1"/>
                </a:solidFill>
              </a:defRPr>
            </a:lvl3pPr>
            <a:lvl4pPr lvl="3" algn="ctr">
              <a:spcBef>
                <a:spcPts val="0"/>
              </a:spcBef>
              <a:spcAft>
                <a:spcPts val="0"/>
              </a:spcAft>
              <a:buClr>
                <a:schemeClr val="lt1"/>
              </a:buClr>
              <a:buSzPts val="2200"/>
              <a:buNone/>
              <a:defRPr sz="2200">
                <a:solidFill>
                  <a:schemeClr val="lt1"/>
                </a:solidFill>
              </a:defRPr>
            </a:lvl4pPr>
            <a:lvl5pPr lvl="4" algn="ctr">
              <a:spcBef>
                <a:spcPts val="0"/>
              </a:spcBef>
              <a:spcAft>
                <a:spcPts val="0"/>
              </a:spcAft>
              <a:buClr>
                <a:schemeClr val="lt1"/>
              </a:buClr>
              <a:buSzPts val="2200"/>
              <a:buNone/>
              <a:defRPr sz="2200">
                <a:solidFill>
                  <a:schemeClr val="lt1"/>
                </a:solidFill>
              </a:defRPr>
            </a:lvl5pPr>
            <a:lvl6pPr lvl="5" algn="ctr">
              <a:spcBef>
                <a:spcPts val="0"/>
              </a:spcBef>
              <a:spcAft>
                <a:spcPts val="0"/>
              </a:spcAft>
              <a:buClr>
                <a:schemeClr val="lt1"/>
              </a:buClr>
              <a:buSzPts val="2200"/>
              <a:buNone/>
              <a:defRPr sz="2200">
                <a:solidFill>
                  <a:schemeClr val="lt1"/>
                </a:solidFill>
              </a:defRPr>
            </a:lvl6pPr>
            <a:lvl7pPr lvl="6" algn="ctr">
              <a:spcBef>
                <a:spcPts val="0"/>
              </a:spcBef>
              <a:spcAft>
                <a:spcPts val="0"/>
              </a:spcAft>
              <a:buClr>
                <a:schemeClr val="lt1"/>
              </a:buClr>
              <a:buSzPts val="2200"/>
              <a:buNone/>
              <a:defRPr sz="2200">
                <a:solidFill>
                  <a:schemeClr val="lt1"/>
                </a:solidFill>
              </a:defRPr>
            </a:lvl7pPr>
            <a:lvl8pPr lvl="7" algn="ctr">
              <a:spcBef>
                <a:spcPts val="0"/>
              </a:spcBef>
              <a:spcAft>
                <a:spcPts val="0"/>
              </a:spcAft>
              <a:buClr>
                <a:schemeClr val="lt1"/>
              </a:buClr>
              <a:buSzPts val="2200"/>
              <a:buNone/>
              <a:defRPr sz="2200">
                <a:solidFill>
                  <a:schemeClr val="lt1"/>
                </a:solidFill>
              </a:defRPr>
            </a:lvl8pPr>
            <a:lvl9pPr lvl="8" algn="ctr">
              <a:spcBef>
                <a:spcPts val="0"/>
              </a:spcBef>
              <a:spcAft>
                <a:spcPts val="0"/>
              </a:spcAft>
              <a:buClr>
                <a:schemeClr val="lt1"/>
              </a:buClr>
              <a:buSzPts val="2200"/>
              <a:buNone/>
              <a:defRPr sz="2200">
                <a:solidFill>
                  <a:schemeClr val="lt1"/>
                </a:solidFill>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oknardotulung@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hyperlink" Target="https://github.com/oknardo" TargetMode="External"/><Relationship Id="rId4" Type="http://schemas.openxmlformats.org/officeDocument/2006/relationships/hyperlink" Target="http://www.linkedin.com/in/oknardo-tulu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s://colab.research.google.com/drive/1dfKbW2ZpdYvMb5LCOKPfbSkRHau8cWeh?usp=sharin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colab.research.google.com/drive/1dfKbW2ZpdYvMb5LCOKPfbSkRHau8cWeh?usp=sharing"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colab.research.google.com/drive/1dfKbW2ZpdYvMb5LCOKPfbSkRHau8cWeh?usp=sharin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colab.research.google.com/drive/1dfKbW2ZpdYvMb5LCOKPfbSkRHau8cWeh?usp=sharing"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colab.research.google.com/drive/1dfKbW2ZpdYvMb5LCOKPfbSkRHau8cWeh?usp=sharing"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colab.research.google.com/drive/1dfKbW2ZpdYvMb5LCOKPfbSkRHau8cWeh?usp=sharing"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hyperlink" Target="https://colab.research.google.com/drive/1dfKbW2ZpdYvMb5LCOKPfbSkRHau8cWeh?usp=sharing"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0" y="1161800"/>
            <a:ext cx="3736800" cy="20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200" dirty="0">
                <a:latin typeface="Dosis"/>
                <a:ea typeface="Dosis"/>
                <a:cs typeface="Dosis"/>
                <a:sym typeface="Dosis"/>
              </a:rPr>
              <a:t>Predict Clicked Ads Customer Classification by using Machine Learning</a:t>
            </a:r>
            <a:endParaRPr sz="3200" b="1" dirty="0">
              <a:solidFill>
                <a:schemeClr val="lt1"/>
              </a:solidFill>
            </a:endParaRPr>
          </a:p>
        </p:txBody>
      </p:sp>
      <p:sp>
        <p:nvSpPr>
          <p:cNvPr id="100" name="Google Shape;100;p25"/>
          <p:cNvSpPr txBox="1"/>
          <p:nvPr/>
        </p:nvSpPr>
        <p:spPr>
          <a:xfrm>
            <a:off x="5959950" y="908900"/>
            <a:ext cx="2977988" cy="9953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Created by: </a:t>
            </a:r>
            <a:endParaRPr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 sz="1200" b="1" i="0" u="none" strike="noStrike" cap="none" dirty="0">
                <a:solidFill>
                  <a:srgbClr val="000000"/>
                </a:solidFill>
                <a:latin typeface="Dosis"/>
                <a:ea typeface="Dosis"/>
                <a:cs typeface="Dosis"/>
                <a:sym typeface="Dosis"/>
              </a:rPr>
              <a:t>Oknardo Budi Setiawan Tulung</a:t>
            </a:r>
            <a:endParaRPr sz="1200" b="1" i="0" u="none" strike="noStrike" cap="none" dirty="0">
              <a:solidFill>
                <a:srgbClr val="000000"/>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dirty="0">
                <a:latin typeface="Dosis"/>
                <a:ea typeface="Dosis"/>
                <a:cs typeface="Dosis"/>
                <a:sym typeface="Dosis"/>
              </a:rPr>
              <a:t>E</a:t>
            </a:r>
            <a:r>
              <a:rPr lang="en" sz="1200" dirty="0">
                <a:latin typeface="Dosis"/>
                <a:ea typeface="Dosis"/>
                <a:cs typeface="Dosis"/>
                <a:sym typeface="Dosis"/>
              </a:rPr>
              <a:t>nail: </a:t>
            </a:r>
            <a:r>
              <a:rPr lang="en" sz="1200" dirty="0">
                <a:latin typeface="Dosis"/>
                <a:ea typeface="Dosis"/>
                <a:cs typeface="Dosis"/>
                <a:sym typeface="Dosis"/>
                <a:hlinkClick r:id="rId3"/>
              </a:rPr>
              <a:t>oknardotulung@gmail.com</a:t>
            </a:r>
            <a:endParaRPr lang="en" sz="1200"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 sz="1200" dirty="0">
                <a:latin typeface="Dosis"/>
                <a:ea typeface="Dosis"/>
                <a:cs typeface="Dosis"/>
                <a:sym typeface="Dosis"/>
              </a:rPr>
              <a:t>LinkedIn: </a:t>
            </a:r>
            <a:r>
              <a:rPr lang="en-US" sz="1200" b="0" i="0" dirty="0">
                <a:effectLst/>
                <a:highlight>
                  <a:srgbClr val="FFFFFF"/>
                </a:highlight>
                <a:latin typeface="Dosis" pitchFamily="2" charset="0"/>
                <a:hlinkClick r:id="rId4"/>
              </a:rPr>
              <a:t>www.linkedin.com/in/oknardo-tulung</a:t>
            </a:r>
            <a:endParaRPr lang="en-US" sz="1200" b="0" i="0" dirty="0">
              <a:effectLst/>
              <a:highlight>
                <a:srgbClr val="FFFFFF"/>
              </a:highlight>
              <a:latin typeface="Dosis" pitchFamily="2" charset="0"/>
            </a:endParaRPr>
          </a:p>
          <a:p>
            <a:pPr marL="0" marR="0" lvl="0" indent="0" algn="l" rtl="0">
              <a:lnSpc>
                <a:spcPct val="100000"/>
              </a:lnSpc>
              <a:spcBef>
                <a:spcPts val="0"/>
              </a:spcBef>
              <a:spcAft>
                <a:spcPts val="0"/>
              </a:spcAft>
              <a:buClr>
                <a:srgbClr val="000000"/>
              </a:buClr>
              <a:buSzPts val="1100"/>
              <a:buFont typeface="Arial"/>
              <a:buNone/>
            </a:pPr>
            <a:r>
              <a:rPr lang="en-US" sz="1050" dirty="0">
                <a:latin typeface="Dosis" pitchFamily="2" charset="0"/>
                <a:ea typeface="Dosis"/>
                <a:cs typeface="Dosis"/>
                <a:sym typeface="Dosis"/>
              </a:rPr>
              <a:t>GitHub: </a:t>
            </a:r>
            <a:r>
              <a:rPr lang="en-US" sz="1050" dirty="0">
                <a:latin typeface="Dosis" pitchFamily="2" charset="0"/>
                <a:ea typeface="Dosis"/>
                <a:cs typeface="Dosis"/>
                <a:sym typeface="Dosis"/>
                <a:hlinkClick r:id="rId5"/>
              </a:rPr>
              <a:t>https://github.com/oknardo</a:t>
            </a:r>
            <a:endParaRPr lang="en-US" sz="1050" dirty="0">
              <a:latin typeface="Dosis" pitchFamily="2" charset="0"/>
              <a:ea typeface="Dosis"/>
              <a:cs typeface="Dosis"/>
              <a:sym typeface="Dosis"/>
            </a:endParaRPr>
          </a:p>
        </p:txBody>
      </p:sp>
      <p:pic>
        <p:nvPicPr>
          <p:cNvPr id="101" name="Google Shape;101;p25"/>
          <p:cNvPicPr preferRelativeResize="0"/>
          <p:nvPr/>
        </p:nvPicPr>
        <p:blipFill>
          <a:blip r:embed="rId6"/>
          <a:srcRect t="10766" b="10766"/>
          <a:stretch/>
        </p:blipFill>
        <p:spPr>
          <a:xfrm>
            <a:off x="4665150" y="685600"/>
            <a:ext cx="1218600" cy="1218600"/>
          </a:xfrm>
          <a:prstGeom prst="roundRect">
            <a:avLst>
              <a:gd name="adj" fmla="val 50000"/>
            </a:avLst>
          </a:prstGeom>
          <a:noFill/>
          <a:ln w="9525" cap="flat" cmpd="sng">
            <a:solidFill>
              <a:schemeClr val="dk1"/>
            </a:solidFill>
            <a:prstDash val="solid"/>
            <a:round/>
            <a:headEnd type="none" w="sm" len="sm"/>
            <a:tailEnd type="none" w="sm" len="sm"/>
          </a:ln>
        </p:spPr>
      </p:pic>
      <p:sp>
        <p:nvSpPr>
          <p:cNvPr id="102" name="Google Shape;102;p25"/>
          <p:cNvSpPr txBox="1">
            <a:spLocks noGrp="1"/>
          </p:cNvSpPr>
          <p:nvPr>
            <p:ph type="subTitle" idx="1"/>
          </p:nvPr>
        </p:nvSpPr>
        <p:spPr>
          <a:xfrm>
            <a:off x="4665150" y="2262600"/>
            <a:ext cx="4167000" cy="2270763"/>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1018"/>
              <a:buNone/>
            </a:pPr>
            <a:r>
              <a:rPr lang="en" sz="1400" dirty="0">
                <a:solidFill>
                  <a:schemeClr val="dk1"/>
                </a:solidFill>
                <a:latin typeface="Nunito" pitchFamily="2" charset="0"/>
                <a:ea typeface="Nunito"/>
                <a:cs typeface="Nunito"/>
                <a:sym typeface="Nunito"/>
              </a:rPr>
              <a:t>“</a:t>
            </a:r>
            <a:r>
              <a:rPr lang="en-US" sz="1600" b="0" i="0" dirty="0">
                <a:effectLst/>
                <a:highlight>
                  <a:srgbClr val="FFFFFF"/>
                </a:highlight>
                <a:latin typeface="Nunito" pitchFamily="2" charset="0"/>
              </a:rPr>
              <a:t>Bachelor of Science graduate in Mathematics with a passion for Data Analytics and Geographic Information Systems (GIS). Equipped with comprehensive knowledge and skills acquired through training and projects. Proven ability to navigate complex datasets, ensuring accuracy and deriving actionable insights.</a:t>
            </a:r>
            <a:r>
              <a:rPr lang="en-US" sz="1100" dirty="0">
                <a:latin typeface="Nunito" pitchFamily="2" charset="0"/>
              </a:rPr>
              <a:t>.</a:t>
            </a:r>
            <a:r>
              <a:rPr lang="en" sz="1400" dirty="0">
                <a:solidFill>
                  <a:schemeClr val="dk1"/>
                </a:solidFill>
                <a:latin typeface="Nunito" pitchFamily="2" charset="0"/>
                <a:ea typeface="Nunito"/>
                <a:cs typeface="Nunito"/>
                <a:sym typeface="Nunito"/>
              </a:rPr>
              <a:t>”</a:t>
            </a:r>
            <a:endParaRPr sz="1400" dirty="0">
              <a:latin typeface="Nunito"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txBox="1">
            <a:spLocks noGrp="1"/>
          </p:cNvSpPr>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latin typeface="Roboto"/>
                <a:ea typeface="Roboto"/>
                <a:cs typeface="Roboto"/>
                <a:sym typeface="Roboto"/>
              </a:rPr>
              <a:t>Overview</a:t>
            </a:r>
            <a:endParaRPr sz="2220" b="1">
              <a:solidFill>
                <a:schemeClr val="lt1"/>
              </a:solidFill>
              <a:latin typeface="Roboto"/>
              <a:ea typeface="Roboto"/>
              <a:cs typeface="Roboto"/>
              <a:sym typeface="Roboto"/>
            </a:endParaRPr>
          </a:p>
        </p:txBody>
      </p:sp>
      <p:sp>
        <p:nvSpPr>
          <p:cNvPr id="108" name="Google Shape;108;p26"/>
          <p:cNvSpPr txBox="1">
            <a:spLocks noGrp="1"/>
          </p:cNvSpPr>
          <p:nvPr>
            <p:ph type="body" idx="1"/>
          </p:nvPr>
        </p:nvSpPr>
        <p:spPr>
          <a:xfrm>
            <a:off x="311700" y="1506875"/>
            <a:ext cx="8520600" cy="30621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a:solidFill>
                  <a:schemeClr val="dk1"/>
                </a:solidFill>
                <a:latin typeface="Dosis"/>
                <a:ea typeface="Dosis"/>
                <a:cs typeface="Dosis"/>
                <a:sym typeface="Dosis"/>
              </a:rPr>
              <a:t>“Sebuah perusahaan di Indonesia ingin mengetahui efektifitas sebuah iklan yang mereka tayangkan, hal ini penting bagi perusahaan agar dapat mengetahui seberapa besar ketercapainnya iklan yang dipasarkan sehingga dapat menarik customers untuk melihat iklan.</a:t>
            </a:r>
            <a:endParaRPr>
              <a:solidFill>
                <a:schemeClr val="dk1"/>
              </a:solidFill>
              <a:latin typeface="Dosis"/>
              <a:ea typeface="Dosis"/>
              <a:cs typeface="Dosis"/>
              <a:sym typeface="Dosis"/>
            </a:endParaRPr>
          </a:p>
          <a:p>
            <a:pPr marL="0" lvl="0" indent="0" algn="just" rtl="0">
              <a:spcBef>
                <a:spcPts val="1200"/>
              </a:spcBef>
              <a:spcAft>
                <a:spcPts val="1200"/>
              </a:spcAft>
              <a:buNone/>
            </a:pPr>
            <a:r>
              <a:rPr lang="en">
                <a:solidFill>
                  <a:schemeClr val="dk1"/>
                </a:solidFill>
                <a:latin typeface="Dosis"/>
                <a:ea typeface="Dosis"/>
                <a:cs typeface="Dosis"/>
                <a:sym typeface="Dosis"/>
              </a:rPr>
              <a:t>Dengan mengolah data historical advertisement serta menemukan insight serta pola yang terjadi, maka dapat membantu perusahaan dalam menentukan target marketing, fokus case ini adalah membuat model machine learning classification yang berfungsi menentukan target customers yang tepat ”</a:t>
            </a:r>
            <a:endParaRPr>
              <a:solidFill>
                <a:schemeClr val="dk1"/>
              </a:solidFill>
              <a:latin typeface="Dosis"/>
              <a:ea typeface="Dosis"/>
              <a:cs typeface="Dosis"/>
              <a:sym typeface="Dosi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0" y="-12175"/>
            <a:ext cx="786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980"/>
              <a:buFont typeface="Roboto"/>
              <a:buNone/>
            </a:pPr>
            <a:r>
              <a:rPr lang="en" sz="1679" b="1" dirty="0">
                <a:latin typeface="Roboto"/>
                <a:ea typeface="Roboto"/>
                <a:cs typeface="Roboto"/>
                <a:sym typeface="Roboto"/>
              </a:rPr>
              <a:t>Customer Type and Behaviour Analysis on Advertisement</a:t>
            </a:r>
            <a:endParaRPr sz="1679" b="1" i="1" dirty="0"/>
          </a:p>
        </p:txBody>
      </p:sp>
      <p:sp>
        <p:nvSpPr>
          <p:cNvPr id="114" name="Google Shape;114;p27"/>
          <p:cNvSpPr txBox="1">
            <a:spLocks noGrp="1"/>
          </p:cNvSpPr>
          <p:nvPr>
            <p:ph type="body" idx="1"/>
          </p:nvPr>
        </p:nvSpPr>
        <p:spPr>
          <a:xfrm>
            <a:off x="0" y="560524"/>
            <a:ext cx="9144000" cy="4212175"/>
          </a:xfrm>
          <a:prstGeom prst="rect">
            <a:avLst/>
          </a:prstGeom>
        </p:spPr>
        <p:txBody>
          <a:bodyPr spcFirstLastPara="1" wrap="square" lIns="91425" tIns="91425" rIns="91425" bIns="91425" anchor="t" anchorCtr="0">
            <a:normAutofit/>
          </a:bodyPr>
          <a:lstStyle/>
          <a:p>
            <a:pPr marL="133350" lvl="0" indent="0" algn="ctr" rtl="0">
              <a:lnSpc>
                <a:spcPct val="150000"/>
              </a:lnSpc>
              <a:spcBef>
                <a:spcPts val="0"/>
              </a:spcBef>
              <a:spcAft>
                <a:spcPts val="0"/>
              </a:spcAft>
              <a:buClr>
                <a:schemeClr val="dk1"/>
              </a:buClr>
              <a:buSzPts val="1500"/>
              <a:buNone/>
            </a:pPr>
            <a:r>
              <a:rPr lang="en-US" sz="1500" b="1" dirty="0">
                <a:solidFill>
                  <a:schemeClr val="dk1"/>
                </a:solidFill>
              </a:rPr>
              <a:t>Exploratory Data Analysis</a:t>
            </a:r>
          </a:p>
          <a:p>
            <a:pPr marL="133350" lvl="0" indent="0" algn="l" rtl="0">
              <a:lnSpc>
                <a:spcPct val="200000"/>
              </a:lnSpc>
              <a:spcBef>
                <a:spcPts val="0"/>
              </a:spcBef>
              <a:spcAft>
                <a:spcPts val="0"/>
              </a:spcAft>
              <a:buClr>
                <a:schemeClr val="dk1"/>
              </a:buClr>
              <a:buSzPts val="1500"/>
              <a:buNone/>
            </a:pPr>
            <a:r>
              <a:rPr lang="en-US" sz="1500" b="1" dirty="0">
                <a:solidFill>
                  <a:schemeClr val="dk1"/>
                </a:solidFill>
              </a:rPr>
              <a:t>Statistics Descriptive Feature Numerical</a:t>
            </a:r>
            <a:endParaRPr sz="1500" b="1" dirty="0">
              <a:solidFill>
                <a:schemeClr val="dk1"/>
              </a:solidFill>
            </a:endParaRPr>
          </a:p>
        </p:txBody>
      </p:sp>
      <p:sp>
        <p:nvSpPr>
          <p:cNvPr id="115" name="Google Shape;115;p27"/>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 sz="1100" dirty="0">
                <a:solidFill>
                  <a:srgbClr val="000000"/>
                </a:solidFill>
                <a:hlinkClick r:id="rId3"/>
              </a:rPr>
              <a:t>Untuk selengkapnya, dapat melihat </a:t>
            </a:r>
            <a:r>
              <a:rPr lang="en" sz="1100" dirty="0">
                <a:hlinkClick r:id="rId3"/>
              </a:rPr>
              <a:t>google collab</a:t>
            </a:r>
            <a:r>
              <a:rPr lang="en" sz="1100" dirty="0">
                <a:solidFill>
                  <a:srgbClr val="000000"/>
                </a:solidFill>
                <a:hlinkClick r:id="rId3"/>
              </a:rPr>
              <a:t> </a:t>
            </a:r>
            <a:r>
              <a:rPr lang="en" sz="1100" dirty="0">
                <a:hlinkClick r:id="rId3"/>
              </a:rPr>
              <a:t>disini</a:t>
            </a:r>
            <a:endParaRPr sz="1100" dirty="0">
              <a:solidFill>
                <a:srgbClr val="000000"/>
              </a:solidFill>
            </a:endParaRPr>
          </a:p>
        </p:txBody>
      </p:sp>
      <p:pic>
        <p:nvPicPr>
          <p:cNvPr id="3" name="Picture 2">
            <a:extLst>
              <a:ext uri="{FF2B5EF4-FFF2-40B4-BE49-F238E27FC236}">
                <a16:creationId xmlns:a16="http://schemas.microsoft.com/office/drawing/2014/main" id="{12C7662E-8C2C-C590-0BC9-9EC921C296E3}"/>
              </a:ext>
            </a:extLst>
          </p:cNvPr>
          <p:cNvPicPr>
            <a:picLocks noChangeAspect="1"/>
          </p:cNvPicPr>
          <p:nvPr/>
        </p:nvPicPr>
        <p:blipFill>
          <a:blip r:embed="rId4"/>
          <a:stretch>
            <a:fillRect/>
          </a:stretch>
        </p:blipFill>
        <p:spPr>
          <a:xfrm>
            <a:off x="241305" y="1536318"/>
            <a:ext cx="6021167" cy="2777058"/>
          </a:xfrm>
          <a:prstGeom prst="rect">
            <a:avLst/>
          </a:prstGeom>
          <a:ln>
            <a:solidFill>
              <a:schemeClr val="tx1"/>
            </a:solidFill>
          </a:ln>
        </p:spPr>
      </p:pic>
      <p:sp>
        <p:nvSpPr>
          <p:cNvPr id="5" name="TextBox 4">
            <a:extLst>
              <a:ext uri="{FF2B5EF4-FFF2-40B4-BE49-F238E27FC236}">
                <a16:creationId xmlns:a16="http://schemas.microsoft.com/office/drawing/2014/main" id="{0A0D634E-AB17-C8DD-C326-C32AAC20309F}"/>
              </a:ext>
            </a:extLst>
          </p:cNvPr>
          <p:cNvSpPr txBox="1"/>
          <p:nvPr/>
        </p:nvSpPr>
        <p:spPr>
          <a:xfrm>
            <a:off x="6430758" y="1866393"/>
            <a:ext cx="2053691" cy="1600438"/>
          </a:xfrm>
          <a:prstGeom prst="rect">
            <a:avLst/>
          </a:prstGeom>
          <a:noFill/>
        </p:spPr>
        <p:txBody>
          <a:bodyPr wrap="square">
            <a:spAutoFit/>
          </a:bodyPr>
          <a:lstStyle/>
          <a:p>
            <a:pPr algn="l"/>
            <a:r>
              <a:rPr lang="en-US" b="0" i="0" dirty="0">
                <a:solidFill>
                  <a:srgbClr val="212121"/>
                </a:solidFill>
                <a:effectLst/>
                <a:latin typeface="+mn-lt"/>
              </a:rPr>
              <a:t>Key Takeaways:</a:t>
            </a:r>
          </a:p>
          <a:p>
            <a:pPr algn="l"/>
            <a:endParaRPr lang="en-US" b="0" i="0" dirty="0">
              <a:solidFill>
                <a:srgbClr val="212121"/>
              </a:solidFill>
              <a:effectLst/>
              <a:latin typeface="+mn-lt"/>
            </a:endParaRPr>
          </a:p>
          <a:p>
            <a:pPr marL="285750" indent="-285750" algn="l">
              <a:buFont typeface="Arial" panose="020B0604020202020204" pitchFamily="34" charset="0"/>
              <a:buChar char="•"/>
            </a:pPr>
            <a:r>
              <a:rPr lang="en-US" b="0" i="0" dirty="0">
                <a:solidFill>
                  <a:srgbClr val="212121"/>
                </a:solidFill>
                <a:effectLst/>
                <a:latin typeface="+mn-lt"/>
              </a:rPr>
              <a:t>Feature </a:t>
            </a:r>
            <a:r>
              <a:rPr lang="en-US" b="1" i="0" dirty="0">
                <a:solidFill>
                  <a:srgbClr val="212121"/>
                </a:solidFill>
                <a:effectLst/>
                <a:latin typeface="+mn-lt"/>
              </a:rPr>
              <a:t>Area Income</a:t>
            </a:r>
            <a:r>
              <a:rPr lang="en-US" b="0" i="0" dirty="0">
                <a:solidFill>
                  <a:srgbClr val="212121"/>
                </a:solidFill>
                <a:effectLst/>
                <a:latin typeface="+mn-lt"/>
              </a:rPr>
              <a:t> </a:t>
            </a:r>
            <a:r>
              <a:rPr lang="en-US" b="0" i="0" dirty="0" err="1">
                <a:solidFill>
                  <a:srgbClr val="212121"/>
                </a:solidFill>
                <a:effectLst/>
                <a:latin typeface="+mn-lt"/>
              </a:rPr>
              <a:t>Menunjukkan</a:t>
            </a:r>
            <a:r>
              <a:rPr lang="en-US" b="0" i="0" dirty="0">
                <a:solidFill>
                  <a:srgbClr val="212121"/>
                </a:solidFill>
                <a:effectLst/>
                <a:latin typeface="+mn-lt"/>
              </a:rPr>
              <a:t> </a:t>
            </a:r>
            <a:r>
              <a:rPr lang="en-US" b="0" i="0" dirty="0" err="1">
                <a:solidFill>
                  <a:srgbClr val="212121"/>
                </a:solidFill>
                <a:effectLst/>
                <a:latin typeface="+mn-lt"/>
              </a:rPr>
              <a:t>adanya</a:t>
            </a:r>
            <a:r>
              <a:rPr lang="en-US" b="0" i="0" dirty="0">
                <a:solidFill>
                  <a:srgbClr val="212121"/>
                </a:solidFill>
                <a:effectLst/>
                <a:latin typeface="+mn-lt"/>
              </a:rPr>
              <a:t> outlier pada </a:t>
            </a:r>
            <a:r>
              <a:rPr lang="en-US" b="0" i="0" dirty="0" err="1">
                <a:solidFill>
                  <a:srgbClr val="212121"/>
                </a:solidFill>
                <a:effectLst/>
                <a:latin typeface="+mn-lt"/>
              </a:rPr>
              <a:t>rentang</a:t>
            </a:r>
            <a:r>
              <a:rPr lang="en-US" b="0" i="0" dirty="0">
                <a:solidFill>
                  <a:srgbClr val="212121"/>
                </a:solidFill>
                <a:effectLst/>
                <a:latin typeface="+mn-lt"/>
              </a:rPr>
              <a:t> </a:t>
            </a:r>
            <a:r>
              <a:rPr lang="en-US" b="0" i="0" dirty="0" err="1">
                <a:solidFill>
                  <a:srgbClr val="212121"/>
                </a:solidFill>
                <a:effectLst/>
                <a:latin typeface="+mn-lt"/>
              </a:rPr>
              <a:t>nilai</a:t>
            </a:r>
            <a:r>
              <a:rPr lang="en-US" b="0" i="0" dirty="0">
                <a:solidFill>
                  <a:srgbClr val="212121"/>
                </a:solidFill>
                <a:effectLst/>
                <a:latin typeface="+mn-lt"/>
              </a:rPr>
              <a:t> minimum.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0" y="-12175"/>
            <a:ext cx="786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980"/>
              <a:buFont typeface="Roboto"/>
              <a:buNone/>
            </a:pPr>
            <a:r>
              <a:rPr lang="en" sz="1679" b="1" dirty="0">
                <a:latin typeface="Roboto"/>
                <a:ea typeface="Roboto"/>
                <a:cs typeface="Roboto"/>
                <a:sym typeface="Roboto"/>
              </a:rPr>
              <a:t>Customer Type and Behaviour Analysis on Advertisement</a:t>
            </a:r>
            <a:endParaRPr sz="1679" b="1" i="1" dirty="0"/>
          </a:p>
        </p:txBody>
      </p:sp>
      <p:sp>
        <p:nvSpPr>
          <p:cNvPr id="114" name="Google Shape;114;p27"/>
          <p:cNvSpPr txBox="1">
            <a:spLocks noGrp="1"/>
          </p:cNvSpPr>
          <p:nvPr>
            <p:ph type="body" idx="1"/>
          </p:nvPr>
        </p:nvSpPr>
        <p:spPr>
          <a:xfrm>
            <a:off x="0" y="560524"/>
            <a:ext cx="9144000" cy="4212175"/>
          </a:xfrm>
          <a:prstGeom prst="rect">
            <a:avLst/>
          </a:prstGeom>
        </p:spPr>
        <p:txBody>
          <a:bodyPr spcFirstLastPara="1" wrap="square" lIns="91425" tIns="91425" rIns="91425" bIns="91425" anchor="t" anchorCtr="0">
            <a:normAutofit/>
          </a:bodyPr>
          <a:lstStyle/>
          <a:p>
            <a:pPr marL="133350" lvl="0" indent="0" algn="ctr" rtl="0">
              <a:lnSpc>
                <a:spcPct val="150000"/>
              </a:lnSpc>
              <a:spcBef>
                <a:spcPts val="0"/>
              </a:spcBef>
              <a:spcAft>
                <a:spcPts val="0"/>
              </a:spcAft>
              <a:buClr>
                <a:schemeClr val="dk1"/>
              </a:buClr>
              <a:buSzPts val="1500"/>
              <a:buNone/>
            </a:pPr>
            <a:r>
              <a:rPr lang="en-US" sz="1500" b="1" dirty="0">
                <a:solidFill>
                  <a:schemeClr val="dk1"/>
                </a:solidFill>
              </a:rPr>
              <a:t>Exploratory Data Analysis</a:t>
            </a:r>
          </a:p>
          <a:p>
            <a:pPr marL="133350" lvl="0" indent="0" algn="l" rtl="0">
              <a:lnSpc>
                <a:spcPct val="200000"/>
              </a:lnSpc>
              <a:spcBef>
                <a:spcPts val="0"/>
              </a:spcBef>
              <a:spcAft>
                <a:spcPts val="0"/>
              </a:spcAft>
              <a:buClr>
                <a:schemeClr val="dk1"/>
              </a:buClr>
              <a:buSzPts val="1500"/>
              <a:buNone/>
            </a:pPr>
            <a:r>
              <a:rPr lang="en-US" sz="1500" b="1" dirty="0">
                <a:solidFill>
                  <a:schemeClr val="dk1"/>
                </a:solidFill>
              </a:rPr>
              <a:t>Statistics Descriptive Feature Category</a:t>
            </a:r>
            <a:endParaRPr sz="1500" b="1" dirty="0">
              <a:solidFill>
                <a:schemeClr val="dk1"/>
              </a:solidFill>
            </a:endParaRPr>
          </a:p>
        </p:txBody>
      </p:sp>
      <p:sp>
        <p:nvSpPr>
          <p:cNvPr id="115" name="Google Shape;115;p27"/>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 sz="1100" dirty="0">
                <a:solidFill>
                  <a:srgbClr val="000000"/>
                </a:solidFill>
                <a:hlinkClick r:id="rId3"/>
              </a:rPr>
              <a:t>Untuk selengkapnya, dapat melihat </a:t>
            </a:r>
            <a:r>
              <a:rPr lang="en" sz="1100" dirty="0">
                <a:hlinkClick r:id="rId3"/>
              </a:rPr>
              <a:t>google collab</a:t>
            </a:r>
            <a:r>
              <a:rPr lang="en" sz="1100" dirty="0">
                <a:solidFill>
                  <a:srgbClr val="000000"/>
                </a:solidFill>
                <a:hlinkClick r:id="rId3"/>
              </a:rPr>
              <a:t> </a:t>
            </a:r>
            <a:r>
              <a:rPr lang="en" sz="1100" dirty="0">
                <a:hlinkClick r:id="rId3"/>
              </a:rPr>
              <a:t>disini</a:t>
            </a:r>
            <a:endParaRPr sz="1100" dirty="0">
              <a:solidFill>
                <a:srgbClr val="000000"/>
              </a:solidFill>
            </a:endParaRPr>
          </a:p>
        </p:txBody>
      </p:sp>
      <p:pic>
        <p:nvPicPr>
          <p:cNvPr id="6" name="Picture 5">
            <a:extLst>
              <a:ext uri="{FF2B5EF4-FFF2-40B4-BE49-F238E27FC236}">
                <a16:creationId xmlns:a16="http://schemas.microsoft.com/office/drawing/2014/main" id="{1F63CA10-5008-64A9-0BB8-D76DCFA55FB5}"/>
              </a:ext>
            </a:extLst>
          </p:cNvPr>
          <p:cNvPicPr>
            <a:picLocks noChangeAspect="1"/>
          </p:cNvPicPr>
          <p:nvPr/>
        </p:nvPicPr>
        <p:blipFill>
          <a:blip r:embed="rId4"/>
          <a:stretch>
            <a:fillRect/>
          </a:stretch>
        </p:blipFill>
        <p:spPr>
          <a:xfrm>
            <a:off x="241305" y="1536317"/>
            <a:ext cx="6062362" cy="1539446"/>
          </a:xfrm>
          <a:prstGeom prst="rect">
            <a:avLst/>
          </a:prstGeom>
          <a:ln>
            <a:solidFill>
              <a:schemeClr val="tx1"/>
            </a:solidFill>
          </a:ln>
        </p:spPr>
      </p:pic>
      <p:sp>
        <p:nvSpPr>
          <p:cNvPr id="2" name="TextBox 1">
            <a:extLst>
              <a:ext uri="{FF2B5EF4-FFF2-40B4-BE49-F238E27FC236}">
                <a16:creationId xmlns:a16="http://schemas.microsoft.com/office/drawing/2014/main" id="{0A0D634E-AB17-C8DD-C326-C32AAC20309F}"/>
              </a:ext>
            </a:extLst>
          </p:cNvPr>
          <p:cNvSpPr txBox="1"/>
          <p:nvPr/>
        </p:nvSpPr>
        <p:spPr>
          <a:xfrm>
            <a:off x="241305" y="3339455"/>
            <a:ext cx="8532066" cy="1169551"/>
          </a:xfrm>
          <a:prstGeom prst="rect">
            <a:avLst/>
          </a:prstGeom>
          <a:noFill/>
        </p:spPr>
        <p:txBody>
          <a:bodyPr wrap="square">
            <a:spAutoFit/>
          </a:bodyPr>
          <a:lstStyle/>
          <a:p>
            <a:pPr algn="l"/>
            <a:r>
              <a:rPr lang="en-US" b="0" i="0" dirty="0">
                <a:solidFill>
                  <a:srgbClr val="212121"/>
                </a:solidFill>
                <a:effectLst/>
                <a:latin typeface="+mn-lt"/>
              </a:rPr>
              <a:t>Key Takeaways:</a:t>
            </a:r>
          </a:p>
          <a:p>
            <a:pPr algn="l"/>
            <a:endParaRPr lang="en-US" b="0" i="0" dirty="0">
              <a:solidFill>
                <a:srgbClr val="212121"/>
              </a:solidFill>
              <a:effectLst/>
              <a:latin typeface="+mn-lt"/>
            </a:endParaRPr>
          </a:p>
          <a:p>
            <a:pPr marL="285750" indent="-285750" algn="l">
              <a:buFont typeface="Arial" panose="020B0604020202020204" pitchFamily="34" charset="0"/>
              <a:buChar char="•"/>
            </a:pPr>
            <a:r>
              <a:rPr lang="en-US" b="0" i="0" dirty="0">
                <a:solidFill>
                  <a:srgbClr val="212121"/>
                </a:solidFill>
                <a:effectLst/>
                <a:latin typeface="+mn-lt"/>
              </a:rPr>
              <a:t>Feature </a:t>
            </a:r>
            <a:r>
              <a:rPr lang="en-US" b="1" i="0" dirty="0">
                <a:solidFill>
                  <a:srgbClr val="212121"/>
                </a:solidFill>
                <a:effectLst/>
                <a:latin typeface="+mn-lt"/>
              </a:rPr>
              <a:t>Gender</a:t>
            </a:r>
            <a:r>
              <a:rPr lang="en-US" dirty="0">
                <a:solidFill>
                  <a:srgbClr val="212121"/>
                </a:solidFill>
                <a:latin typeface="+mn-lt"/>
              </a:rPr>
              <a:t> </a:t>
            </a:r>
            <a:r>
              <a:rPr lang="en-US" dirty="0" err="1">
                <a:solidFill>
                  <a:srgbClr val="212121"/>
                </a:solidFill>
                <a:latin typeface="+mn-lt"/>
              </a:rPr>
              <a:t>didominasi</a:t>
            </a:r>
            <a:r>
              <a:rPr lang="en-US" dirty="0">
                <a:solidFill>
                  <a:srgbClr val="212121"/>
                </a:solidFill>
                <a:latin typeface="+mn-lt"/>
              </a:rPr>
              <a:t> oleh ‘Perempuan’</a:t>
            </a:r>
            <a:r>
              <a:rPr lang="en-US" b="0" i="0" dirty="0">
                <a:solidFill>
                  <a:srgbClr val="212121"/>
                </a:solidFill>
                <a:effectLst/>
                <a:latin typeface="+mn-lt"/>
              </a:rPr>
              <a:t>.</a:t>
            </a:r>
          </a:p>
          <a:p>
            <a:pPr marL="285750" indent="-285750" algn="l">
              <a:buFont typeface="Arial" panose="020B0604020202020204" pitchFamily="34" charset="0"/>
              <a:buChar char="•"/>
            </a:pPr>
            <a:r>
              <a:rPr lang="en-US" dirty="0">
                <a:solidFill>
                  <a:srgbClr val="212121"/>
                </a:solidFill>
                <a:latin typeface="+mn-lt"/>
              </a:rPr>
              <a:t>Customer yang </a:t>
            </a:r>
            <a:r>
              <a:rPr lang="en-US" dirty="0" err="1">
                <a:solidFill>
                  <a:srgbClr val="212121"/>
                </a:solidFill>
                <a:latin typeface="+mn-lt"/>
              </a:rPr>
              <a:t>tidak</a:t>
            </a:r>
            <a:r>
              <a:rPr lang="en-US" dirty="0">
                <a:solidFill>
                  <a:srgbClr val="212121"/>
                </a:solidFill>
                <a:latin typeface="+mn-lt"/>
              </a:rPr>
              <a:t> </a:t>
            </a:r>
            <a:r>
              <a:rPr lang="en-US" dirty="0" err="1">
                <a:solidFill>
                  <a:srgbClr val="212121"/>
                </a:solidFill>
                <a:latin typeface="+mn-lt"/>
              </a:rPr>
              <a:t>mengklik</a:t>
            </a:r>
            <a:r>
              <a:rPr lang="en-US" dirty="0">
                <a:solidFill>
                  <a:srgbClr val="212121"/>
                </a:solidFill>
                <a:latin typeface="+mn-lt"/>
              </a:rPr>
              <a:t> </a:t>
            </a:r>
            <a:r>
              <a:rPr lang="en-US" dirty="0" err="1">
                <a:solidFill>
                  <a:srgbClr val="212121"/>
                </a:solidFill>
                <a:latin typeface="+mn-lt"/>
              </a:rPr>
              <a:t>iklan</a:t>
            </a:r>
            <a:r>
              <a:rPr lang="en-US" dirty="0">
                <a:solidFill>
                  <a:srgbClr val="212121"/>
                </a:solidFill>
                <a:latin typeface="+mn-lt"/>
              </a:rPr>
              <a:t> </a:t>
            </a:r>
            <a:r>
              <a:rPr lang="en-US" dirty="0" err="1">
                <a:solidFill>
                  <a:srgbClr val="212121"/>
                </a:solidFill>
                <a:latin typeface="+mn-lt"/>
              </a:rPr>
              <a:t>lebih</a:t>
            </a:r>
            <a:r>
              <a:rPr lang="en-US" dirty="0">
                <a:solidFill>
                  <a:srgbClr val="212121"/>
                </a:solidFill>
                <a:latin typeface="+mn-lt"/>
              </a:rPr>
              <a:t> </a:t>
            </a:r>
            <a:r>
              <a:rPr lang="en-US" dirty="0" err="1">
                <a:solidFill>
                  <a:srgbClr val="212121"/>
                </a:solidFill>
                <a:latin typeface="+mn-lt"/>
              </a:rPr>
              <a:t>banyak</a:t>
            </a:r>
            <a:r>
              <a:rPr lang="en-US" dirty="0">
                <a:solidFill>
                  <a:srgbClr val="212121"/>
                </a:solidFill>
                <a:latin typeface="+mn-lt"/>
              </a:rPr>
              <a:t>.</a:t>
            </a:r>
          </a:p>
          <a:p>
            <a:pPr marL="285750" indent="-285750" algn="l">
              <a:buFont typeface="Arial" panose="020B0604020202020204" pitchFamily="34" charset="0"/>
              <a:buChar char="•"/>
            </a:pPr>
            <a:r>
              <a:rPr lang="en-US" b="1" i="0" dirty="0">
                <a:solidFill>
                  <a:srgbClr val="212121"/>
                </a:solidFill>
                <a:effectLst/>
                <a:latin typeface="+mn-lt"/>
              </a:rPr>
              <a:t>Category</a:t>
            </a:r>
            <a:r>
              <a:rPr lang="en-US" b="0" i="0" dirty="0">
                <a:solidFill>
                  <a:srgbClr val="212121"/>
                </a:solidFill>
                <a:effectLst/>
                <a:latin typeface="+mn-lt"/>
              </a:rPr>
              <a:t> paling </a:t>
            </a:r>
            <a:r>
              <a:rPr lang="en-US" b="0" i="0" dirty="0" err="1">
                <a:solidFill>
                  <a:srgbClr val="212121"/>
                </a:solidFill>
                <a:effectLst/>
                <a:latin typeface="+mn-lt"/>
              </a:rPr>
              <a:t>banyak</a:t>
            </a:r>
            <a:r>
              <a:rPr lang="en-US" b="0" i="0" dirty="0">
                <a:solidFill>
                  <a:srgbClr val="212121"/>
                </a:solidFill>
                <a:effectLst/>
                <a:latin typeface="+mn-lt"/>
              </a:rPr>
              <a:t> </a:t>
            </a:r>
            <a:r>
              <a:rPr lang="en-US" dirty="0" err="1">
                <a:solidFill>
                  <a:srgbClr val="212121"/>
                </a:solidFill>
                <a:latin typeface="+mn-lt"/>
              </a:rPr>
              <a:t>disukai</a:t>
            </a:r>
            <a:r>
              <a:rPr lang="en-US" dirty="0">
                <a:solidFill>
                  <a:srgbClr val="212121"/>
                </a:solidFill>
                <a:latin typeface="+mn-lt"/>
              </a:rPr>
              <a:t> </a:t>
            </a:r>
            <a:r>
              <a:rPr lang="en-US" dirty="0" err="1">
                <a:solidFill>
                  <a:srgbClr val="212121"/>
                </a:solidFill>
                <a:latin typeface="+mn-lt"/>
              </a:rPr>
              <a:t>adalah</a:t>
            </a:r>
            <a:r>
              <a:rPr lang="en-US" dirty="0">
                <a:solidFill>
                  <a:srgbClr val="212121"/>
                </a:solidFill>
                <a:latin typeface="+mn-lt"/>
              </a:rPr>
              <a:t> ‘</a:t>
            </a:r>
            <a:r>
              <a:rPr lang="en-US" dirty="0" err="1">
                <a:solidFill>
                  <a:srgbClr val="212121"/>
                </a:solidFill>
                <a:latin typeface="+mn-lt"/>
              </a:rPr>
              <a:t>Otomotif</a:t>
            </a:r>
            <a:r>
              <a:rPr lang="en-US" dirty="0">
                <a:solidFill>
                  <a:srgbClr val="212121"/>
                </a:solidFill>
                <a:latin typeface="+mn-lt"/>
              </a:rPr>
              <a:t>’</a:t>
            </a:r>
            <a:endParaRPr lang="en-US" b="0" i="0" dirty="0">
              <a:solidFill>
                <a:srgbClr val="212121"/>
              </a:solidFill>
              <a:effectLst/>
              <a:latin typeface="+mn-lt"/>
            </a:endParaRPr>
          </a:p>
        </p:txBody>
      </p:sp>
    </p:spTree>
    <p:extLst>
      <p:ext uri="{BB962C8B-B14F-4D97-AF65-F5344CB8AC3E}">
        <p14:creationId xmlns:p14="http://schemas.microsoft.com/office/powerpoint/2010/main" val="1741340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0" y="-12175"/>
            <a:ext cx="786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980"/>
              <a:buFont typeface="Roboto"/>
              <a:buNone/>
            </a:pPr>
            <a:r>
              <a:rPr lang="en" sz="1679" b="1" dirty="0">
                <a:latin typeface="Roboto"/>
                <a:ea typeface="Roboto"/>
                <a:cs typeface="Roboto"/>
                <a:sym typeface="Roboto"/>
              </a:rPr>
              <a:t>Customer Type and Behaviour Analysis on Advertisement</a:t>
            </a:r>
            <a:endParaRPr sz="1679" b="1" i="1" dirty="0"/>
          </a:p>
        </p:txBody>
      </p:sp>
      <p:sp>
        <p:nvSpPr>
          <p:cNvPr id="114" name="Google Shape;114;p27"/>
          <p:cNvSpPr txBox="1">
            <a:spLocks noGrp="1"/>
          </p:cNvSpPr>
          <p:nvPr>
            <p:ph type="body" idx="1"/>
          </p:nvPr>
        </p:nvSpPr>
        <p:spPr>
          <a:xfrm>
            <a:off x="0" y="560524"/>
            <a:ext cx="9144000" cy="4212175"/>
          </a:xfrm>
          <a:prstGeom prst="rect">
            <a:avLst/>
          </a:prstGeom>
        </p:spPr>
        <p:txBody>
          <a:bodyPr spcFirstLastPara="1" wrap="square" lIns="91425" tIns="91425" rIns="91425" bIns="91425" anchor="t" anchorCtr="0">
            <a:normAutofit/>
          </a:bodyPr>
          <a:lstStyle/>
          <a:p>
            <a:pPr marL="133350" lvl="0" indent="0" algn="ctr" rtl="0">
              <a:lnSpc>
                <a:spcPct val="150000"/>
              </a:lnSpc>
              <a:spcBef>
                <a:spcPts val="0"/>
              </a:spcBef>
              <a:spcAft>
                <a:spcPts val="0"/>
              </a:spcAft>
              <a:buClr>
                <a:schemeClr val="dk1"/>
              </a:buClr>
              <a:buSzPts val="1500"/>
              <a:buNone/>
            </a:pPr>
            <a:r>
              <a:rPr lang="en-US" sz="1500" b="1" dirty="0">
                <a:solidFill>
                  <a:schemeClr val="dk1"/>
                </a:solidFill>
              </a:rPr>
              <a:t>Exploratory Data Analysis</a:t>
            </a:r>
          </a:p>
          <a:p>
            <a:pPr marL="133350" lvl="0" indent="0" algn="l" rtl="0">
              <a:lnSpc>
                <a:spcPct val="200000"/>
              </a:lnSpc>
              <a:spcBef>
                <a:spcPts val="0"/>
              </a:spcBef>
              <a:spcAft>
                <a:spcPts val="0"/>
              </a:spcAft>
              <a:buClr>
                <a:schemeClr val="dk1"/>
              </a:buClr>
              <a:buSzPts val="1500"/>
              <a:buNone/>
            </a:pPr>
            <a:r>
              <a:rPr lang="en-US" sz="1500" b="1" dirty="0">
                <a:solidFill>
                  <a:schemeClr val="dk1"/>
                </a:solidFill>
              </a:rPr>
              <a:t>Univariate Analysis (Numeric)</a:t>
            </a:r>
            <a:endParaRPr sz="1500" b="1" dirty="0">
              <a:solidFill>
                <a:schemeClr val="dk1"/>
              </a:solidFill>
            </a:endParaRPr>
          </a:p>
        </p:txBody>
      </p:sp>
      <p:sp>
        <p:nvSpPr>
          <p:cNvPr id="115" name="Google Shape;115;p27"/>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 sz="1100" dirty="0">
                <a:solidFill>
                  <a:srgbClr val="000000"/>
                </a:solidFill>
                <a:hlinkClick r:id="rId3"/>
              </a:rPr>
              <a:t>Untuk selengkapnya, dapat melihat </a:t>
            </a:r>
            <a:r>
              <a:rPr lang="en" sz="1100" dirty="0">
                <a:hlinkClick r:id="rId3"/>
              </a:rPr>
              <a:t>google collab</a:t>
            </a:r>
            <a:r>
              <a:rPr lang="en" sz="1100" dirty="0">
                <a:solidFill>
                  <a:srgbClr val="000000"/>
                </a:solidFill>
                <a:hlinkClick r:id="rId3"/>
              </a:rPr>
              <a:t> </a:t>
            </a:r>
            <a:r>
              <a:rPr lang="en" sz="1100" dirty="0">
                <a:hlinkClick r:id="rId3"/>
              </a:rPr>
              <a:t>disini</a:t>
            </a:r>
            <a:endParaRPr sz="1100" dirty="0">
              <a:solidFill>
                <a:srgbClr val="000000"/>
              </a:solidFill>
            </a:endParaRPr>
          </a:p>
        </p:txBody>
      </p:sp>
      <p:pic>
        <p:nvPicPr>
          <p:cNvPr id="4" name="Picture 3">
            <a:extLst>
              <a:ext uri="{FF2B5EF4-FFF2-40B4-BE49-F238E27FC236}">
                <a16:creationId xmlns:a16="http://schemas.microsoft.com/office/drawing/2014/main" id="{D19C5AB3-7EF8-D3F8-FD2F-6AB48C63734B}"/>
              </a:ext>
            </a:extLst>
          </p:cNvPr>
          <p:cNvPicPr>
            <a:picLocks noChangeAspect="1"/>
          </p:cNvPicPr>
          <p:nvPr/>
        </p:nvPicPr>
        <p:blipFill>
          <a:blip r:embed="rId4"/>
          <a:stretch>
            <a:fillRect/>
          </a:stretch>
        </p:blipFill>
        <p:spPr>
          <a:xfrm>
            <a:off x="241305" y="1536316"/>
            <a:ext cx="4706759" cy="3117752"/>
          </a:xfrm>
          <a:prstGeom prst="rect">
            <a:avLst/>
          </a:prstGeom>
          <a:ln>
            <a:solidFill>
              <a:schemeClr val="tx1"/>
            </a:solidFill>
          </a:ln>
        </p:spPr>
      </p:pic>
      <p:sp>
        <p:nvSpPr>
          <p:cNvPr id="5" name="TextBox 4">
            <a:extLst>
              <a:ext uri="{FF2B5EF4-FFF2-40B4-BE49-F238E27FC236}">
                <a16:creationId xmlns:a16="http://schemas.microsoft.com/office/drawing/2014/main" id="{0A0D634E-AB17-C8DD-C326-C32AAC20309F}"/>
              </a:ext>
            </a:extLst>
          </p:cNvPr>
          <p:cNvSpPr txBox="1"/>
          <p:nvPr/>
        </p:nvSpPr>
        <p:spPr>
          <a:xfrm>
            <a:off x="5242959" y="1691063"/>
            <a:ext cx="3697059" cy="2893100"/>
          </a:xfrm>
          <a:prstGeom prst="rect">
            <a:avLst/>
          </a:prstGeom>
          <a:noFill/>
        </p:spPr>
        <p:txBody>
          <a:bodyPr wrap="square">
            <a:spAutoFit/>
          </a:bodyPr>
          <a:lstStyle/>
          <a:p>
            <a:pPr algn="l"/>
            <a:r>
              <a:rPr lang="en-US" b="0" i="0" dirty="0">
                <a:solidFill>
                  <a:srgbClr val="212121"/>
                </a:solidFill>
                <a:effectLst/>
                <a:latin typeface="+mn-lt"/>
              </a:rPr>
              <a:t>Key Takeaways:</a:t>
            </a:r>
          </a:p>
          <a:p>
            <a:pPr marL="285750" indent="-285750" algn="l">
              <a:buFont typeface="Arial" panose="020B0604020202020204" pitchFamily="34" charset="0"/>
              <a:buChar char="•"/>
            </a:pPr>
            <a:r>
              <a:rPr lang="en-US" b="0" i="0" dirty="0" err="1">
                <a:solidFill>
                  <a:srgbClr val="212121"/>
                </a:solidFill>
                <a:effectLst/>
                <a:latin typeface="+mn-lt"/>
              </a:rPr>
              <a:t>Mayoritas</a:t>
            </a:r>
            <a:r>
              <a:rPr lang="en-US" b="0" i="0" dirty="0">
                <a:solidFill>
                  <a:srgbClr val="212121"/>
                </a:solidFill>
                <a:effectLst/>
                <a:latin typeface="+mn-lt"/>
              </a:rPr>
              <a:t> customer yang </a:t>
            </a:r>
            <a:r>
              <a:rPr lang="en-US" b="0" i="0" dirty="0" err="1">
                <a:solidFill>
                  <a:srgbClr val="212121"/>
                </a:solidFill>
                <a:effectLst/>
                <a:latin typeface="+mn-lt"/>
              </a:rPr>
              <a:t>melakukan</a:t>
            </a:r>
            <a:r>
              <a:rPr lang="en-US" b="0" i="0" dirty="0">
                <a:solidFill>
                  <a:srgbClr val="212121"/>
                </a:solidFill>
                <a:effectLst/>
                <a:latin typeface="+mn-lt"/>
              </a:rPr>
              <a:t> click pada </a:t>
            </a:r>
            <a:r>
              <a:rPr lang="en-US" b="0" i="0" dirty="0" err="1">
                <a:solidFill>
                  <a:srgbClr val="212121"/>
                </a:solidFill>
                <a:effectLst/>
                <a:latin typeface="+mn-lt"/>
              </a:rPr>
              <a:t>iklan</a:t>
            </a:r>
            <a:r>
              <a:rPr lang="en-US" b="0" i="0" dirty="0">
                <a:solidFill>
                  <a:srgbClr val="212121"/>
                </a:solidFill>
                <a:effectLst/>
                <a:latin typeface="+mn-lt"/>
              </a:rPr>
              <a:t> </a:t>
            </a:r>
            <a:r>
              <a:rPr lang="en-US" b="0" i="0" dirty="0" err="1">
                <a:solidFill>
                  <a:srgbClr val="212121"/>
                </a:solidFill>
                <a:effectLst/>
                <a:latin typeface="+mn-lt"/>
              </a:rPr>
              <a:t>adalah</a:t>
            </a:r>
            <a:r>
              <a:rPr lang="en-US" b="0" i="0" dirty="0">
                <a:solidFill>
                  <a:srgbClr val="212121"/>
                </a:solidFill>
                <a:effectLst/>
                <a:latin typeface="+mn-lt"/>
              </a:rPr>
              <a:t> customer </a:t>
            </a:r>
            <a:r>
              <a:rPr lang="en-US" b="0" i="0" dirty="0" err="1">
                <a:solidFill>
                  <a:srgbClr val="212121"/>
                </a:solidFill>
                <a:effectLst/>
                <a:latin typeface="+mn-lt"/>
              </a:rPr>
              <a:t>dengan</a:t>
            </a:r>
            <a:r>
              <a:rPr lang="en-US" b="0" i="0" dirty="0">
                <a:solidFill>
                  <a:srgbClr val="212121"/>
                </a:solidFill>
                <a:effectLst/>
                <a:latin typeface="+mn-lt"/>
              </a:rPr>
              <a:t> </a:t>
            </a:r>
            <a:r>
              <a:rPr lang="en-US" b="0" i="0" dirty="0" err="1">
                <a:solidFill>
                  <a:srgbClr val="212121"/>
                </a:solidFill>
                <a:effectLst/>
                <a:latin typeface="+mn-lt"/>
              </a:rPr>
              <a:t>usia</a:t>
            </a:r>
            <a:r>
              <a:rPr lang="en-US" b="0" i="0" dirty="0">
                <a:solidFill>
                  <a:srgbClr val="212121"/>
                </a:solidFill>
                <a:effectLst/>
                <a:latin typeface="+mn-lt"/>
              </a:rPr>
              <a:t> 30 - 60 </a:t>
            </a:r>
            <a:r>
              <a:rPr lang="en-US" b="0" i="0" dirty="0" err="1">
                <a:solidFill>
                  <a:srgbClr val="212121"/>
                </a:solidFill>
                <a:effectLst/>
                <a:latin typeface="+mn-lt"/>
              </a:rPr>
              <a:t>Tahun</a:t>
            </a:r>
            <a:endParaRPr lang="en-US" dirty="0">
              <a:solidFill>
                <a:srgbClr val="212121"/>
              </a:solidFill>
              <a:latin typeface="+mn-lt"/>
            </a:endParaRPr>
          </a:p>
          <a:p>
            <a:pPr marL="285750" indent="-285750" algn="l">
              <a:buFont typeface="Arial" panose="020B0604020202020204" pitchFamily="34" charset="0"/>
              <a:buChar char="•"/>
            </a:pPr>
            <a:endParaRPr lang="en-US" b="0" i="0" dirty="0">
              <a:solidFill>
                <a:srgbClr val="212121"/>
              </a:solidFill>
              <a:effectLst/>
              <a:latin typeface="+mn-lt"/>
            </a:endParaRPr>
          </a:p>
          <a:p>
            <a:pPr marL="285750" indent="-285750" algn="l">
              <a:buFont typeface="Arial" panose="020B0604020202020204" pitchFamily="34" charset="0"/>
              <a:buChar char="•"/>
            </a:pPr>
            <a:r>
              <a:rPr lang="en-US" b="0" i="0" dirty="0">
                <a:solidFill>
                  <a:srgbClr val="212121"/>
                </a:solidFill>
                <a:effectLst/>
                <a:latin typeface="+mn-lt"/>
              </a:rPr>
              <a:t>Customer </a:t>
            </a:r>
            <a:r>
              <a:rPr lang="en-US" b="0" i="0" dirty="0" err="1">
                <a:solidFill>
                  <a:srgbClr val="212121"/>
                </a:solidFill>
                <a:effectLst/>
                <a:latin typeface="+mn-lt"/>
              </a:rPr>
              <a:t>dengan</a:t>
            </a:r>
            <a:r>
              <a:rPr lang="en-US" b="0" i="0" dirty="0">
                <a:solidFill>
                  <a:srgbClr val="212121"/>
                </a:solidFill>
                <a:effectLst/>
                <a:latin typeface="+mn-lt"/>
              </a:rPr>
              <a:t> Daily Internet Usage </a:t>
            </a:r>
            <a:r>
              <a:rPr lang="en-US" b="0" i="0" dirty="0" err="1">
                <a:solidFill>
                  <a:srgbClr val="212121"/>
                </a:solidFill>
                <a:effectLst/>
                <a:latin typeface="+mn-lt"/>
              </a:rPr>
              <a:t>kecil</a:t>
            </a:r>
            <a:r>
              <a:rPr lang="en-US" b="0" i="0" dirty="0">
                <a:solidFill>
                  <a:srgbClr val="212121"/>
                </a:solidFill>
                <a:effectLst/>
                <a:latin typeface="+mn-lt"/>
              </a:rPr>
              <a:t> </a:t>
            </a:r>
            <a:r>
              <a:rPr lang="en-US" b="0" i="0" dirty="0" err="1">
                <a:solidFill>
                  <a:srgbClr val="212121"/>
                </a:solidFill>
                <a:effectLst/>
                <a:latin typeface="+mn-lt"/>
              </a:rPr>
              <a:t>melakukan</a:t>
            </a:r>
            <a:r>
              <a:rPr lang="en-US" b="0" i="0" dirty="0">
                <a:solidFill>
                  <a:srgbClr val="212121"/>
                </a:solidFill>
                <a:effectLst/>
                <a:latin typeface="+mn-lt"/>
              </a:rPr>
              <a:t> click </a:t>
            </a:r>
            <a:r>
              <a:rPr lang="en-US" b="0" i="0" dirty="0" err="1">
                <a:solidFill>
                  <a:srgbClr val="212121"/>
                </a:solidFill>
                <a:effectLst/>
                <a:latin typeface="+mn-lt"/>
              </a:rPr>
              <a:t>lebih</a:t>
            </a:r>
            <a:r>
              <a:rPr lang="en-US" b="0" i="0" dirty="0">
                <a:solidFill>
                  <a:srgbClr val="212121"/>
                </a:solidFill>
                <a:effectLst/>
                <a:latin typeface="+mn-lt"/>
              </a:rPr>
              <a:t> </a:t>
            </a:r>
            <a:r>
              <a:rPr lang="en-US" b="0" i="0" dirty="0" err="1">
                <a:solidFill>
                  <a:srgbClr val="212121"/>
                </a:solidFill>
                <a:effectLst/>
                <a:latin typeface="+mn-lt"/>
              </a:rPr>
              <a:t>banyak</a:t>
            </a:r>
            <a:r>
              <a:rPr lang="en-US" b="0" i="0" dirty="0">
                <a:solidFill>
                  <a:srgbClr val="212121"/>
                </a:solidFill>
                <a:effectLst/>
                <a:latin typeface="+mn-lt"/>
              </a:rPr>
              <a:t> dan </a:t>
            </a:r>
            <a:r>
              <a:rPr lang="en-US" b="0" i="0" dirty="0" err="1">
                <a:solidFill>
                  <a:srgbClr val="212121"/>
                </a:solidFill>
                <a:effectLst/>
                <a:latin typeface="+mn-lt"/>
              </a:rPr>
              <a:t>sebaliknya</a:t>
            </a:r>
            <a:r>
              <a:rPr lang="en-US" b="0" i="0" dirty="0">
                <a:solidFill>
                  <a:srgbClr val="212121"/>
                </a:solidFill>
                <a:effectLst/>
                <a:latin typeface="+mn-lt"/>
              </a:rPr>
              <a:t>.</a:t>
            </a:r>
          </a:p>
          <a:p>
            <a:pPr marL="285750" indent="-285750" algn="l">
              <a:buFont typeface="Arial" panose="020B0604020202020204" pitchFamily="34" charset="0"/>
              <a:buChar char="•"/>
            </a:pPr>
            <a:endParaRPr lang="en-US" dirty="0">
              <a:solidFill>
                <a:srgbClr val="212121"/>
              </a:solidFill>
              <a:latin typeface="+mn-lt"/>
            </a:endParaRPr>
          </a:p>
          <a:p>
            <a:pPr marL="285750" indent="-285750" algn="l">
              <a:buFont typeface="Arial" panose="020B0604020202020204" pitchFamily="34" charset="0"/>
              <a:buChar char="•"/>
            </a:pPr>
            <a:r>
              <a:rPr lang="en-US" b="0" i="0" dirty="0">
                <a:solidFill>
                  <a:srgbClr val="212121"/>
                </a:solidFill>
                <a:effectLst/>
                <a:latin typeface="+mn-lt"/>
              </a:rPr>
              <a:t>Customer yang </a:t>
            </a:r>
            <a:r>
              <a:rPr lang="en-US" b="0" i="0" dirty="0" err="1">
                <a:solidFill>
                  <a:srgbClr val="212121"/>
                </a:solidFill>
                <a:effectLst/>
                <a:latin typeface="+mn-lt"/>
              </a:rPr>
              <a:t>menghabiskan</a:t>
            </a:r>
            <a:r>
              <a:rPr lang="en-US" b="0" i="0" dirty="0">
                <a:solidFill>
                  <a:srgbClr val="212121"/>
                </a:solidFill>
                <a:effectLst/>
                <a:latin typeface="+mn-lt"/>
              </a:rPr>
              <a:t> </a:t>
            </a:r>
            <a:r>
              <a:rPr lang="en-US" b="0" i="0" dirty="0" err="1">
                <a:solidFill>
                  <a:srgbClr val="212121"/>
                </a:solidFill>
                <a:effectLst/>
                <a:latin typeface="+mn-lt"/>
              </a:rPr>
              <a:t>waktu</a:t>
            </a:r>
            <a:r>
              <a:rPr lang="en-US" b="0" i="0" dirty="0">
                <a:solidFill>
                  <a:srgbClr val="212121"/>
                </a:solidFill>
                <a:effectLst/>
                <a:latin typeface="+mn-lt"/>
              </a:rPr>
              <a:t> di site </a:t>
            </a:r>
            <a:r>
              <a:rPr lang="en-US" b="0" i="0" dirty="0" err="1">
                <a:solidFill>
                  <a:srgbClr val="212121"/>
                </a:solidFill>
                <a:effectLst/>
                <a:latin typeface="+mn-lt"/>
              </a:rPr>
              <a:t>lebih</a:t>
            </a:r>
            <a:r>
              <a:rPr lang="en-US" b="0" i="0" dirty="0">
                <a:solidFill>
                  <a:srgbClr val="212121"/>
                </a:solidFill>
                <a:effectLst/>
                <a:latin typeface="+mn-lt"/>
              </a:rPr>
              <a:t> </a:t>
            </a:r>
            <a:r>
              <a:rPr lang="en-US" b="0" i="0" dirty="0" err="1">
                <a:solidFill>
                  <a:srgbClr val="212121"/>
                </a:solidFill>
                <a:effectLst/>
                <a:latin typeface="+mn-lt"/>
              </a:rPr>
              <a:t>sedikit</a:t>
            </a:r>
            <a:r>
              <a:rPr lang="en-US" b="0" i="0" dirty="0">
                <a:solidFill>
                  <a:srgbClr val="212121"/>
                </a:solidFill>
                <a:effectLst/>
                <a:latin typeface="+mn-lt"/>
              </a:rPr>
              <a:t> </a:t>
            </a:r>
            <a:r>
              <a:rPr lang="en-US" b="0" i="0" dirty="0" err="1">
                <a:solidFill>
                  <a:srgbClr val="212121"/>
                </a:solidFill>
                <a:effectLst/>
                <a:latin typeface="+mn-lt"/>
              </a:rPr>
              <a:t>lebih</a:t>
            </a:r>
            <a:r>
              <a:rPr lang="en-US" b="0" i="0" dirty="0">
                <a:solidFill>
                  <a:srgbClr val="212121"/>
                </a:solidFill>
                <a:effectLst/>
                <a:latin typeface="+mn-lt"/>
              </a:rPr>
              <a:t> </a:t>
            </a:r>
            <a:r>
              <a:rPr lang="en-US" b="0" i="0" dirty="0" err="1">
                <a:solidFill>
                  <a:srgbClr val="212121"/>
                </a:solidFill>
                <a:effectLst/>
                <a:latin typeface="+mn-lt"/>
              </a:rPr>
              <a:t>banyak</a:t>
            </a:r>
            <a:r>
              <a:rPr lang="en-US" b="0" i="0" dirty="0">
                <a:solidFill>
                  <a:srgbClr val="212121"/>
                </a:solidFill>
                <a:effectLst/>
                <a:latin typeface="+mn-lt"/>
              </a:rPr>
              <a:t> </a:t>
            </a:r>
            <a:r>
              <a:rPr lang="en-US" b="0" i="0" dirty="0" err="1">
                <a:solidFill>
                  <a:srgbClr val="212121"/>
                </a:solidFill>
                <a:effectLst/>
                <a:latin typeface="+mn-lt"/>
              </a:rPr>
              <a:t>melakukan</a:t>
            </a:r>
            <a:r>
              <a:rPr lang="en-US" b="0" i="0" dirty="0">
                <a:solidFill>
                  <a:srgbClr val="212121"/>
                </a:solidFill>
                <a:effectLst/>
                <a:latin typeface="+mn-lt"/>
              </a:rPr>
              <a:t> click pada </a:t>
            </a:r>
            <a:r>
              <a:rPr lang="en-US" b="0" i="0" dirty="0" err="1">
                <a:solidFill>
                  <a:srgbClr val="212121"/>
                </a:solidFill>
                <a:effectLst/>
                <a:latin typeface="+mn-lt"/>
              </a:rPr>
              <a:t>iklan</a:t>
            </a:r>
            <a:r>
              <a:rPr lang="en-US" b="0" i="0" dirty="0">
                <a:solidFill>
                  <a:srgbClr val="212121"/>
                </a:solidFill>
                <a:effectLst/>
                <a:latin typeface="+mn-lt"/>
              </a:rPr>
              <a:t> </a:t>
            </a:r>
            <a:r>
              <a:rPr lang="en-US" b="0" i="0" dirty="0" err="1">
                <a:solidFill>
                  <a:srgbClr val="212121"/>
                </a:solidFill>
                <a:effectLst/>
                <a:latin typeface="+mn-lt"/>
              </a:rPr>
              <a:t>dibandingkan</a:t>
            </a:r>
            <a:r>
              <a:rPr lang="en-US" b="0" i="0" dirty="0">
                <a:solidFill>
                  <a:srgbClr val="212121"/>
                </a:solidFill>
                <a:effectLst/>
                <a:latin typeface="+mn-lt"/>
              </a:rPr>
              <a:t> customer yang </a:t>
            </a:r>
            <a:r>
              <a:rPr lang="en-US" b="0" i="0" dirty="0" err="1">
                <a:solidFill>
                  <a:srgbClr val="212121"/>
                </a:solidFill>
                <a:effectLst/>
                <a:latin typeface="+mn-lt"/>
              </a:rPr>
              <a:t>lebih</a:t>
            </a:r>
            <a:r>
              <a:rPr lang="en-US" b="0" i="0" dirty="0">
                <a:solidFill>
                  <a:srgbClr val="212121"/>
                </a:solidFill>
                <a:effectLst/>
                <a:latin typeface="+mn-lt"/>
              </a:rPr>
              <a:t> lama di site.</a:t>
            </a:r>
          </a:p>
        </p:txBody>
      </p:sp>
    </p:spTree>
    <p:extLst>
      <p:ext uri="{BB962C8B-B14F-4D97-AF65-F5344CB8AC3E}">
        <p14:creationId xmlns:p14="http://schemas.microsoft.com/office/powerpoint/2010/main" val="1426177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0" y="-12175"/>
            <a:ext cx="786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980"/>
              <a:buFont typeface="Roboto"/>
              <a:buNone/>
            </a:pPr>
            <a:r>
              <a:rPr lang="en" sz="1679" b="1" dirty="0">
                <a:latin typeface="Roboto"/>
                <a:ea typeface="Roboto"/>
                <a:cs typeface="Roboto"/>
                <a:sym typeface="Roboto"/>
              </a:rPr>
              <a:t>Customer Type and Behaviour Analysis on Advertisement</a:t>
            </a:r>
            <a:endParaRPr sz="1679" b="1" i="1" dirty="0"/>
          </a:p>
        </p:txBody>
      </p:sp>
      <p:sp>
        <p:nvSpPr>
          <p:cNvPr id="114" name="Google Shape;114;p27"/>
          <p:cNvSpPr txBox="1">
            <a:spLocks noGrp="1"/>
          </p:cNvSpPr>
          <p:nvPr>
            <p:ph type="body" idx="1"/>
          </p:nvPr>
        </p:nvSpPr>
        <p:spPr>
          <a:xfrm>
            <a:off x="0" y="560524"/>
            <a:ext cx="9144000" cy="4212175"/>
          </a:xfrm>
          <a:prstGeom prst="rect">
            <a:avLst/>
          </a:prstGeom>
        </p:spPr>
        <p:txBody>
          <a:bodyPr spcFirstLastPara="1" wrap="square" lIns="91425" tIns="91425" rIns="91425" bIns="91425" anchor="t" anchorCtr="0">
            <a:normAutofit/>
          </a:bodyPr>
          <a:lstStyle/>
          <a:p>
            <a:pPr marL="133350" lvl="0" indent="0" algn="ctr" rtl="0">
              <a:lnSpc>
                <a:spcPct val="150000"/>
              </a:lnSpc>
              <a:spcBef>
                <a:spcPts val="0"/>
              </a:spcBef>
              <a:spcAft>
                <a:spcPts val="0"/>
              </a:spcAft>
              <a:buClr>
                <a:schemeClr val="dk1"/>
              </a:buClr>
              <a:buSzPts val="1500"/>
              <a:buNone/>
            </a:pPr>
            <a:r>
              <a:rPr lang="en-US" sz="1500" b="1" dirty="0">
                <a:solidFill>
                  <a:schemeClr val="dk1"/>
                </a:solidFill>
              </a:rPr>
              <a:t>Exploratory Data Analysis</a:t>
            </a:r>
          </a:p>
          <a:p>
            <a:pPr marL="133350" lvl="0" indent="0" algn="l" rtl="0">
              <a:lnSpc>
                <a:spcPct val="200000"/>
              </a:lnSpc>
              <a:spcBef>
                <a:spcPts val="0"/>
              </a:spcBef>
              <a:spcAft>
                <a:spcPts val="0"/>
              </a:spcAft>
              <a:buClr>
                <a:schemeClr val="dk1"/>
              </a:buClr>
              <a:buSzPts val="1500"/>
              <a:buNone/>
            </a:pPr>
            <a:r>
              <a:rPr lang="en-US" sz="1500" b="1" dirty="0">
                <a:solidFill>
                  <a:schemeClr val="dk1"/>
                </a:solidFill>
              </a:rPr>
              <a:t>Univariate Analysis (Numeric)</a:t>
            </a:r>
            <a:endParaRPr sz="1500" b="1" dirty="0">
              <a:solidFill>
                <a:schemeClr val="dk1"/>
              </a:solidFill>
            </a:endParaRPr>
          </a:p>
        </p:txBody>
      </p:sp>
      <p:sp>
        <p:nvSpPr>
          <p:cNvPr id="115" name="Google Shape;115;p27"/>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 sz="1100" dirty="0">
                <a:solidFill>
                  <a:srgbClr val="000000"/>
                </a:solidFill>
                <a:hlinkClick r:id="rId3"/>
              </a:rPr>
              <a:t>Untuk selengkapnya, dapat melihat </a:t>
            </a:r>
            <a:r>
              <a:rPr lang="en" sz="1100" dirty="0">
                <a:hlinkClick r:id="rId3"/>
              </a:rPr>
              <a:t>google collab</a:t>
            </a:r>
            <a:r>
              <a:rPr lang="en" sz="1100" dirty="0">
                <a:solidFill>
                  <a:srgbClr val="000000"/>
                </a:solidFill>
                <a:hlinkClick r:id="rId3"/>
              </a:rPr>
              <a:t> </a:t>
            </a:r>
            <a:r>
              <a:rPr lang="en" sz="1100" dirty="0">
                <a:hlinkClick r:id="rId3"/>
              </a:rPr>
              <a:t>disini</a:t>
            </a:r>
            <a:endParaRPr sz="1100" dirty="0">
              <a:solidFill>
                <a:srgbClr val="000000"/>
              </a:solidFill>
            </a:endParaRPr>
          </a:p>
        </p:txBody>
      </p:sp>
      <p:pic>
        <p:nvPicPr>
          <p:cNvPr id="3" name="Picture 2">
            <a:extLst>
              <a:ext uri="{FF2B5EF4-FFF2-40B4-BE49-F238E27FC236}">
                <a16:creationId xmlns:a16="http://schemas.microsoft.com/office/drawing/2014/main" id="{C3ADE148-0753-478A-C182-36CDE81299F1}"/>
              </a:ext>
            </a:extLst>
          </p:cNvPr>
          <p:cNvPicPr>
            <a:picLocks noChangeAspect="1"/>
          </p:cNvPicPr>
          <p:nvPr/>
        </p:nvPicPr>
        <p:blipFill>
          <a:blip r:embed="rId4"/>
          <a:stretch>
            <a:fillRect/>
          </a:stretch>
        </p:blipFill>
        <p:spPr>
          <a:xfrm>
            <a:off x="241305" y="1536315"/>
            <a:ext cx="3578073" cy="2135301"/>
          </a:xfrm>
          <a:prstGeom prst="rect">
            <a:avLst/>
          </a:prstGeom>
          <a:ln>
            <a:solidFill>
              <a:schemeClr val="tx1"/>
            </a:solidFill>
          </a:ln>
        </p:spPr>
      </p:pic>
      <p:pic>
        <p:nvPicPr>
          <p:cNvPr id="7" name="Picture 6">
            <a:extLst>
              <a:ext uri="{FF2B5EF4-FFF2-40B4-BE49-F238E27FC236}">
                <a16:creationId xmlns:a16="http://schemas.microsoft.com/office/drawing/2014/main" id="{3A13244B-4992-C70B-3A3E-085D2991AC29}"/>
              </a:ext>
            </a:extLst>
          </p:cNvPr>
          <p:cNvPicPr>
            <a:picLocks noChangeAspect="1"/>
          </p:cNvPicPr>
          <p:nvPr/>
        </p:nvPicPr>
        <p:blipFill>
          <a:blip r:embed="rId5"/>
          <a:stretch>
            <a:fillRect/>
          </a:stretch>
        </p:blipFill>
        <p:spPr>
          <a:xfrm>
            <a:off x="4927518" y="1536315"/>
            <a:ext cx="3218694" cy="2134229"/>
          </a:xfrm>
          <a:prstGeom prst="rect">
            <a:avLst/>
          </a:prstGeom>
          <a:ln>
            <a:solidFill>
              <a:schemeClr val="tx1"/>
            </a:solidFill>
          </a:ln>
        </p:spPr>
      </p:pic>
      <p:sp>
        <p:nvSpPr>
          <p:cNvPr id="2" name="TextBox 1">
            <a:extLst>
              <a:ext uri="{FF2B5EF4-FFF2-40B4-BE49-F238E27FC236}">
                <a16:creationId xmlns:a16="http://schemas.microsoft.com/office/drawing/2014/main" id="{0A0D634E-AB17-C8DD-C326-C32AAC20309F}"/>
              </a:ext>
            </a:extLst>
          </p:cNvPr>
          <p:cNvSpPr txBox="1"/>
          <p:nvPr/>
        </p:nvSpPr>
        <p:spPr>
          <a:xfrm>
            <a:off x="235941" y="3780149"/>
            <a:ext cx="8908059" cy="954107"/>
          </a:xfrm>
          <a:prstGeom prst="rect">
            <a:avLst/>
          </a:prstGeom>
          <a:noFill/>
        </p:spPr>
        <p:txBody>
          <a:bodyPr wrap="square">
            <a:spAutoFit/>
          </a:bodyPr>
          <a:lstStyle/>
          <a:p>
            <a:pPr algn="l"/>
            <a:r>
              <a:rPr lang="en-US" b="0" i="0" dirty="0">
                <a:solidFill>
                  <a:srgbClr val="212121"/>
                </a:solidFill>
                <a:effectLst/>
                <a:latin typeface="+mn-lt"/>
              </a:rPr>
              <a:t>Key Takeaways:</a:t>
            </a:r>
          </a:p>
          <a:p>
            <a:pPr marL="285750" indent="-285750" algn="l">
              <a:buFont typeface="Arial" panose="020B0604020202020204" pitchFamily="34" charset="0"/>
              <a:buChar char="•"/>
            </a:pPr>
            <a:r>
              <a:rPr lang="en-US" b="0" i="0" dirty="0" err="1">
                <a:solidFill>
                  <a:srgbClr val="212121"/>
                </a:solidFill>
                <a:effectLst/>
                <a:latin typeface="+mn-lt"/>
              </a:rPr>
              <a:t>Terdapat</a:t>
            </a:r>
            <a:r>
              <a:rPr lang="en-US" b="0" i="0" dirty="0">
                <a:solidFill>
                  <a:srgbClr val="212121"/>
                </a:solidFill>
                <a:effectLst/>
                <a:latin typeface="+mn-lt"/>
              </a:rPr>
              <a:t> outlier pada feature </a:t>
            </a:r>
            <a:r>
              <a:rPr lang="en-US" b="1" i="0" dirty="0">
                <a:solidFill>
                  <a:srgbClr val="212121"/>
                </a:solidFill>
                <a:effectLst/>
                <a:latin typeface="+mn-lt"/>
              </a:rPr>
              <a:t>Area Income</a:t>
            </a:r>
            <a:endParaRPr lang="en-US" b="0" i="0" dirty="0">
              <a:solidFill>
                <a:srgbClr val="212121"/>
              </a:solidFill>
              <a:effectLst/>
              <a:latin typeface="+mn-lt"/>
            </a:endParaRPr>
          </a:p>
          <a:p>
            <a:pPr marL="285750" indent="-285750" algn="l">
              <a:buFont typeface="Arial" panose="020B0604020202020204" pitchFamily="34" charset="0"/>
              <a:buChar char="•"/>
            </a:pPr>
            <a:r>
              <a:rPr lang="en-US" b="0" i="0" dirty="0">
                <a:solidFill>
                  <a:srgbClr val="212121"/>
                </a:solidFill>
                <a:effectLst/>
                <a:latin typeface="+mn-lt"/>
              </a:rPr>
              <a:t>Feature </a:t>
            </a:r>
            <a:r>
              <a:rPr lang="en-US" b="1" i="0" dirty="0">
                <a:solidFill>
                  <a:srgbClr val="212121"/>
                </a:solidFill>
                <a:effectLst/>
                <a:latin typeface="+mn-lt"/>
              </a:rPr>
              <a:t>Daily Time Spent on Site </a:t>
            </a:r>
            <a:r>
              <a:rPr lang="en-US" b="0" i="0" dirty="0" err="1">
                <a:solidFill>
                  <a:srgbClr val="212121"/>
                </a:solidFill>
                <a:effectLst/>
                <a:latin typeface="+mn-lt"/>
              </a:rPr>
              <a:t>berdistribusi</a:t>
            </a:r>
            <a:r>
              <a:rPr lang="en-US" b="0" i="0" dirty="0">
                <a:solidFill>
                  <a:srgbClr val="212121"/>
                </a:solidFill>
                <a:effectLst/>
                <a:latin typeface="+mn-lt"/>
              </a:rPr>
              <a:t> negatively skewed, </a:t>
            </a:r>
            <a:r>
              <a:rPr lang="en-US" b="1" i="0" dirty="0">
                <a:solidFill>
                  <a:srgbClr val="212121"/>
                </a:solidFill>
                <a:effectLst/>
                <a:latin typeface="+mn-lt"/>
              </a:rPr>
              <a:t>Age</a:t>
            </a:r>
            <a:r>
              <a:rPr lang="en-US" b="0" i="0" dirty="0">
                <a:solidFill>
                  <a:srgbClr val="212121"/>
                </a:solidFill>
                <a:effectLst/>
                <a:latin typeface="+mn-lt"/>
              </a:rPr>
              <a:t> </a:t>
            </a:r>
            <a:r>
              <a:rPr lang="en-US" b="0" i="0" dirty="0" err="1">
                <a:solidFill>
                  <a:srgbClr val="212121"/>
                </a:solidFill>
                <a:effectLst/>
                <a:latin typeface="+mn-lt"/>
              </a:rPr>
              <a:t>berdistribusi</a:t>
            </a:r>
            <a:r>
              <a:rPr lang="en-US" b="0" i="0" dirty="0">
                <a:solidFill>
                  <a:srgbClr val="212121"/>
                </a:solidFill>
                <a:effectLst/>
                <a:latin typeface="+mn-lt"/>
              </a:rPr>
              <a:t> positively skewed, </a:t>
            </a:r>
            <a:r>
              <a:rPr lang="en-US" b="1" i="0" dirty="0">
                <a:solidFill>
                  <a:srgbClr val="212121"/>
                </a:solidFill>
                <a:effectLst/>
                <a:latin typeface="+mn-lt"/>
              </a:rPr>
              <a:t>Area Income</a:t>
            </a:r>
            <a:r>
              <a:rPr lang="en-US" b="0" i="0" dirty="0">
                <a:solidFill>
                  <a:srgbClr val="212121"/>
                </a:solidFill>
                <a:effectLst/>
                <a:latin typeface="+mn-lt"/>
              </a:rPr>
              <a:t> </a:t>
            </a:r>
            <a:r>
              <a:rPr lang="en-US" b="0" i="0" dirty="0" err="1">
                <a:solidFill>
                  <a:srgbClr val="212121"/>
                </a:solidFill>
                <a:effectLst/>
                <a:latin typeface="+mn-lt"/>
              </a:rPr>
              <a:t>berdistribusi</a:t>
            </a:r>
            <a:r>
              <a:rPr lang="en-US" b="0" i="0" dirty="0">
                <a:solidFill>
                  <a:srgbClr val="212121"/>
                </a:solidFill>
                <a:effectLst/>
                <a:latin typeface="+mn-lt"/>
              </a:rPr>
              <a:t> negatively skewed, dan </a:t>
            </a:r>
            <a:r>
              <a:rPr lang="en-US" b="1" i="0" dirty="0">
                <a:solidFill>
                  <a:srgbClr val="212121"/>
                </a:solidFill>
                <a:effectLst/>
                <a:latin typeface="+mn-lt"/>
              </a:rPr>
              <a:t>Daily Internet Usage</a:t>
            </a:r>
            <a:r>
              <a:rPr lang="en-US" b="0" i="0" dirty="0">
                <a:solidFill>
                  <a:srgbClr val="212121"/>
                </a:solidFill>
                <a:effectLst/>
                <a:latin typeface="+mn-lt"/>
              </a:rPr>
              <a:t> </a:t>
            </a:r>
            <a:r>
              <a:rPr lang="en-US" b="0" i="0" dirty="0" err="1">
                <a:solidFill>
                  <a:srgbClr val="212121"/>
                </a:solidFill>
                <a:effectLst/>
                <a:latin typeface="+mn-lt"/>
              </a:rPr>
              <a:t>berdistirbusi</a:t>
            </a:r>
            <a:r>
              <a:rPr lang="en-US" b="0" i="0" dirty="0">
                <a:solidFill>
                  <a:srgbClr val="212121"/>
                </a:solidFill>
                <a:effectLst/>
                <a:latin typeface="+mn-lt"/>
              </a:rPr>
              <a:t> </a:t>
            </a:r>
            <a:r>
              <a:rPr lang="en-US" b="0" i="0" dirty="0" err="1">
                <a:solidFill>
                  <a:srgbClr val="212121"/>
                </a:solidFill>
                <a:effectLst/>
                <a:latin typeface="+mn-lt"/>
              </a:rPr>
              <a:t>cenderung</a:t>
            </a:r>
            <a:r>
              <a:rPr lang="en-US" b="0" i="0" dirty="0">
                <a:solidFill>
                  <a:srgbClr val="212121"/>
                </a:solidFill>
                <a:effectLst/>
                <a:latin typeface="+mn-lt"/>
              </a:rPr>
              <a:t> normal.</a:t>
            </a:r>
          </a:p>
        </p:txBody>
      </p:sp>
    </p:spTree>
    <p:extLst>
      <p:ext uri="{BB962C8B-B14F-4D97-AF65-F5344CB8AC3E}">
        <p14:creationId xmlns:p14="http://schemas.microsoft.com/office/powerpoint/2010/main" val="973925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0" y="-12175"/>
            <a:ext cx="786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980"/>
              <a:buFont typeface="Roboto"/>
              <a:buNone/>
            </a:pPr>
            <a:r>
              <a:rPr lang="en" sz="1679" b="1" dirty="0">
                <a:latin typeface="Roboto"/>
                <a:ea typeface="Roboto"/>
                <a:cs typeface="Roboto"/>
                <a:sym typeface="Roboto"/>
              </a:rPr>
              <a:t>Customer Type and Behaviour Analysis on Advertisement</a:t>
            </a:r>
            <a:endParaRPr sz="1679" b="1" i="1" dirty="0"/>
          </a:p>
        </p:txBody>
      </p:sp>
      <p:sp>
        <p:nvSpPr>
          <p:cNvPr id="114" name="Google Shape;114;p27"/>
          <p:cNvSpPr txBox="1">
            <a:spLocks noGrp="1"/>
          </p:cNvSpPr>
          <p:nvPr>
            <p:ph type="body" idx="1"/>
          </p:nvPr>
        </p:nvSpPr>
        <p:spPr>
          <a:xfrm>
            <a:off x="0" y="560524"/>
            <a:ext cx="9144000" cy="4212175"/>
          </a:xfrm>
          <a:prstGeom prst="rect">
            <a:avLst/>
          </a:prstGeom>
        </p:spPr>
        <p:txBody>
          <a:bodyPr spcFirstLastPara="1" wrap="square" lIns="91425" tIns="91425" rIns="91425" bIns="91425" anchor="t" anchorCtr="0">
            <a:normAutofit/>
          </a:bodyPr>
          <a:lstStyle/>
          <a:p>
            <a:pPr marL="133350" lvl="0" indent="0" algn="ctr" rtl="0">
              <a:lnSpc>
                <a:spcPct val="150000"/>
              </a:lnSpc>
              <a:spcBef>
                <a:spcPts val="0"/>
              </a:spcBef>
              <a:spcAft>
                <a:spcPts val="0"/>
              </a:spcAft>
              <a:buClr>
                <a:schemeClr val="dk1"/>
              </a:buClr>
              <a:buSzPts val="1500"/>
              <a:buNone/>
            </a:pPr>
            <a:r>
              <a:rPr lang="en-US" sz="1500" b="1" dirty="0">
                <a:solidFill>
                  <a:schemeClr val="dk1"/>
                </a:solidFill>
              </a:rPr>
              <a:t>Exploratory Data Analysis</a:t>
            </a:r>
          </a:p>
          <a:p>
            <a:pPr marL="133350" lvl="0" indent="0" algn="l" rtl="0">
              <a:lnSpc>
                <a:spcPct val="200000"/>
              </a:lnSpc>
              <a:spcBef>
                <a:spcPts val="0"/>
              </a:spcBef>
              <a:spcAft>
                <a:spcPts val="0"/>
              </a:spcAft>
              <a:buClr>
                <a:schemeClr val="dk1"/>
              </a:buClr>
              <a:buSzPts val="1500"/>
              <a:buNone/>
            </a:pPr>
            <a:r>
              <a:rPr lang="en-US" sz="1500" b="1" dirty="0">
                <a:solidFill>
                  <a:schemeClr val="dk1"/>
                </a:solidFill>
              </a:rPr>
              <a:t>Univariate Analysis (Category)</a:t>
            </a:r>
            <a:endParaRPr sz="1500" b="1" dirty="0">
              <a:solidFill>
                <a:schemeClr val="dk1"/>
              </a:solidFill>
            </a:endParaRPr>
          </a:p>
        </p:txBody>
      </p:sp>
      <p:sp>
        <p:nvSpPr>
          <p:cNvPr id="115" name="Google Shape;115;p27"/>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 sz="1100" dirty="0">
                <a:solidFill>
                  <a:srgbClr val="000000"/>
                </a:solidFill>
                <a:hlinkClick r:id="rId3"/>
              </a:rPr>
              <a:t>Untuk selengkapnya, dapat melihat </a:t>
            </a:r>
            <a:r>
              <a:rPr lang="en" sz="1100" dirty="0">
                <a:hlinkClick r:id="rId3"/>
              </a:rPr>
              <a:t>google collab</a:t>
            </a:r>
            <a:r>
              <a:rPr lang="en" sz="1100" dirty="0">
                <a:solidFill>
                  <a:srgbClr val="000000"/>
                </a:solidFill>
                <a:hlinkClick r:id="rId3"/>
              </a:rPr>
              <a:t> </a:t>
            </a:r>
            <a:r>
              <a:rPr lang="en" sz="1100" dirty="0">
                <a:hlinkClick r:id="rId3"/>
              </a:rPr>
              <a:t>disini</a:t>
            </a:r>
            <a:endParaRPr sz="1100" dirty="0">
              <a:solidFill>
                <a:srgbClr val="000000"/>
              </a:solidFill>
            </a:endParaRPr>
          </a:p>
        </p:txBody>
      </p:sp>
      <p:sp>
        <p:nvSpPr>
          <p:cNvPr id="2" name="TextBox 1">
            <a:extLst>
              <a:ext uri="{FF2B5EF4-FFF2-40B4-BE49-F238E27FC236}">
                <a16:creationId xmlns:a16="http://schemas.microsoft.com/office/drawing/2014/main" id="{0A0D634E-AB17-C8DD-C326-C32AAC20309F}"/>
              </a:ext>
            </a:extLst>
          </p:cNvPr>
          <p:cNvSpPr txBox="1"/>
          <p:nvPr/>
        </p:nvSpPr>
        <p:spPr>
          <a:xfrm>
            <a:off x="5369935" y="1536315"/>
            <a:ext cx="3060129" cy="2462213"/>
          </a:xfrm>
          <a:prstGeom prst="rect">
            <a:avLst/>
          </a:prstGeom>
          <a:noFill/>
        </p:spPr>
        <p:txBody>
          <a:bodyPr wrap="square">
            <a:spAutoFit/>
          </a:bodyPr>
          <a:lstStyle/>
          <a:p>
            <a:pPr algn="l"/>
            <a:r>
              <a:rPr lang="en-US" b="0" i="0" dirty="0">
                <a:solidFill>
                  <a:srgbClr val="212121"/>
                </a:solidFill>
                <a:effectLst/>
                <a:latin typeface="+mn-lt"/>
              </a:rPr>
              <a:t>Key Takeaways:</a:t>
            </a:r>
          </a:p>
          <a:p>
            <a:pPr marL="285750" indent="-285750" algn="l">
              <a:buFont typeface="Arial" panose="020B0604020202020204" pitchFamily="34" charset="0"/>
              <a:buChar char="•"/>
            </a:pPr>
            <a:r>
              <a:rPr lang="en-US" b="0" i="0" dirty="0">
                <a:solidFill>
                  <a:srgbClr val="212121"/>
                </a:solidFill>
                <a:effectLst/>
                <a:latin typeface="+mn-lt"/>
              </a:rPr>
              <a:t>Perempuan </a:t>
            </a:r>
            <a:r>
              <a:rPr lang="en-US" b="0" i="0" dirty="0" err="1">
                <a:solidFill>
                  <a:srgbClr val="212121"/>
                </a:solidFill>
                <a:effectLst/>
                <a:latin typeface="+mn-lt"/>
              </a:rPr>
              <a:t>lebih</a:t>
            </a:r>
            <a:r>
              <a:rPr lang="en-US" b="0" i="0" dirty="0">
                <a:solidFill>
                  <a:srgbClr val="212121"/>
                </a:solidFill>
                <a:effectLst/>
                <a:latin typeface="+mn-lt"/>
              </a:rPr>
              <a:t> </a:t>
            </a:r>
            <a:r>
              <a:rPr lang="en-US" b="0" i="0" dirty="0" err="1">
                <a:solidFill>
                  <a:srgbClr val="212121"/>
                </a:solidFill>
                <a:effectLst/>
                <a:latin typeface="+mn-lt"/>
              </a:rPr>
              <a:t>banyak</a:t>
            </a:r>
            <a:r>
              <a:rPr lang="en-US" b="0" i="0" dirty="0">
                <a:solidFill>
                  <a:srgbClr val="212121"/>
                </a:solidFill>
                <a:effectLst/>
                <a:latin typeface="+mn-lt"/>
              </a:rPr>
              <a:t> </a:t>
            </a:r>
            <a:r>
              <a:rPr lang="en-US" b="0" i="0" dirty="0" err="1">
                <a:solidFill>
                  <a:srgbClr val="212121"/>
                </a:solidFill>
                <a:effectLst/>
                <a:latin typeface="+mn-lt"/>
              </a:rPr>
              <a:t>melakukan</a:t>
            </a:r>
            <a:r>
              <a:rPr lang="en-US" b="0" i="0" dirty="0">
                <a:solidFill>
                  <a:srgbClr val="212121"/>
                </a:solidFill>
                <a:effectLst/>
                <a:latin typeface="+mn-lt"/>
              </a:rPr>
              <a:t> </a:t>
            </a:r>
            <a:r>
              <a:rPr lang="en-US" b="0" i="0" dirty="0" err="1">
                <a:solidFill>
                  <a:srgbClr val="212121"/>
                </a:solidFill>
                <a:effectLst/>
                <a:latin typeface="+mn-lt"/>
              </a:rPr>
              <a:t>klik</a:t>
            </a:r>
            <a:r>
              <a:rPr lang="en-US" b="0" i="0" dirty="0">
                <a:solidFill>
                  <a:srgbClr val="212121"/>
                </a:solidFill>
                <a:effectLst/>
                <a:latin typeface="+mn-lt"/>
              </a:rPr>
              <a:t> </a:t>
            </a:r>
            <a:r>
              <a:rPr lang="en-US" b="0" i="0" dirty="0" err="1">
                <a:solidFill>
                  <a:srgbClr val="212121"/>
                </a:solidFill>
                <a:effectLst/>
                <a:latin typeface="+mn-lt"/>
              </a:rPr>
              <a:t>iklan</a:t>
            </a:r>
            <a:endParaRPr lang="en-US" b="0" i="0" dirty="0">
              <a:solidFill>
                <a:srgbClr val="212121"/>
              </a:solidFill>
              <a:effectLst/>
              <a:latin typeface="+mn-lt"/>
            </a:endParaRPr>
          </a:p>
          <a:p>
            <a:pPr marL="285750" indent="-285750" algn="l">
              <a:buFont typeface="Arial" panose="020B0604020202020204" pitchFamily="34" charset="0"/>
              <a:buChar char="•"/>
            </a:pPr>
            <a:endParaRPr lang="en-US" dirty="0">
              <a:solidFill>
                <a:srgbClr val="212121"/>
              </a:solidFill>
              <a:latin typeface="+mn-lt"/>
            </a:endParaRPr>
          </a:p>
          <a:p>
            <a:pPr marL="285750" indent="-285750" algn="l">
              <a:buFont typeface="Arial" panose="020B0604020202020204" pitchFamily="34" charset="0"/>
              <a:buChar char="•"/>
            </a:pPr>
            <a:r>
              <a:rPr lang="en-US" dirty="0" err="1">
                <a:solidFill>
                  <a:srgbClr val="212121"/>
                </a:solidFill>
                <a:latin typeface="+mn-lt"/>
              </a:rPr>
              <a:t>Perbedaan</a:t>
            </a:r>
            <a:r>
              <a:rPr lang="en-US" dirty="0">
                <a:solidFill>
                  <a:srgbClr val="212121"/>
                </a:solidFill>
                <a:latin typeface="+mn-lt"/>
              </a:rPr>
              <a:t> tipis </a:t>
            </a:r>
            <a:r>
              <a:rPr lang="en-US" dirty="0" err="1">
                <a:solidFill>
                  <a:srgbClr val="212121"/>
                </a:solidFill>
                <a:latin typeface="+mn-lt"/>
              </a:rPr>
              <a:t>antara</a:t>
            </a:r>
            <a:r>
              <a:rPr lang="en-US" dirty="0">
                <a:solidFill>
                  <a:srgbClr val="212121"/>
                </a:solidFill>
                <a:latin typeface="+mn-lt"/>
              </a:rPr>
              <a:t> customer yang </a:t>
            </a:r>
            <a:r>
              <a:rPr lang="en-US" dirty="0" err="1">
                <a:solidFill>
                  <a:srgbClr val="212121"/>
                </a:solidFill>
                <a:latin typeface="+mn-lt"/>
              </a:rPr>
              <a:t>melakukan</a:t>
            </a:r>
            <a:r>
              <a:rPr lang="en-US" dirty="0">
                <a:solidFill>
                  <a:srgbClr val="212121"/>
                </a:solidFill>
                <a:latin typeface="+mn-lt"/>
              </a:rPr>
              <a:t> </a:t>
            </a:r>
            <a:r>
              <a:rPr lang="en-US" dirty="0" err="1">
                <a:solidFill>
                  <a:srgbClr val="212121"/>
                </a:solidFill>
                <a:latin typeface="+mn-lt"/>
              </a:rPr>
              <a:t>klik</a:t>
            </a:r>
            <a:r>
              <a:rPr lang="en-US" dirty="0">
                <a:solidFill>
                  <a:srgbClr val="212121"/>
                </a:solidFill>
                <a:latin typeface="+mn-lt"/>
              </a:rPr>
              <a:t> dan </a:t>
            </a:r>
            <a:r>
              <a:rPr lang="en-US" dirty="0" err="1">
                <a:solidFill>
                  <a:srgbClr val="212121"/>
                </a:solidFill>
                <a:latin typeface="+mn-lt"/>
              </a:rPr>
              <a:t>tidak</a:t>
            </a:r>
            <a:r>
              <a:rPr lang="en-US" dirty="0">
                <a:solidFill>
                  <a:srgbClr val="212121"/>
                </a:solidFill>
                <a:latin typeface="+mn-lt"/>
              </a:rPr>
              <a:t> hamper </a:t>
            </a:r>
            <a:r>
              <a:rPr lang="en-US" dirty="0" err="1">
                <a:solidFill>
                  <a:srgbClr val="212121"/>
                </a:solidFill>
                <a:latin typeface="+mn-lt"/>
              </a:rPr>
              <a:t>sama</a:t>
            </a:r>
            <a:r>
              <a:rPr lang="en-US" dirty="0">
                <a:solidFill>
                  <a:srgbClr val="212121"/>
                </a:solidFill>
                <a:latin typeface="+mn-lt"/>
              </a:rPr>
              <a:t> </a:t>
            </a:r>
            <a:r>
              <a:rPr lang="en-US" dirty="0" err="1">
                <a:solidFill>
                  <a:srgbClr val="212121"/>
                </a:solidFill>
                <a:latin typeface="+mn-lt"/>
              </a:rPr>
              <a:t>banyak</a:t>
            </a:r>
            <a:endParaRPr lang="en-US" dirty="0">
              <a:solidFill>
                <a:srgbClr val="212121"/>
              </a:solidFill>
              <a:latin typeface="+mn-lt"/>
            </a:endParaRPr>
          </a:p>
          <a:p>
            <a:pPr marL="285750" indent="-285750" algn="l">
              <a:buFont typeface="Arial" panose="020B0604020202020204" pitchFamily="34" charset="0"/>
              <a:buChar char="•"/>
            </a:pPr>
            <a:endParaRPr lang="en-US" b="0" i="0" dirty="0">
              <a:solidFill>
                <a:srgbClr val="212121"/>
              </a:solidFill>
              <a:effectLst/>
              <a:latin typeface="+mn-lt"/>
            </a:endParaRPr>
          </a:p>
          <a:p>
            <a:pPr marL="285750" indent="-285750" algn="l">
              <a:buFont typeface="Arial" panose="020B0604020202020204" pitchFamily="34" charset="0"/>
              <a:buChar char="•"/>
            </a:pPr>
            <a:r>
              <a:rPr lang="en-US" dirty="0">
                <a:solidFill>
                  <a:srgbClr val="212121"/>
                </a:solidFill>
                <a:latin typeface="+mn-lt"/>
              </a:rPr>
              <a:t>Category paling </a:t>
            </a:r>
            <a:r>
              <a:rPr lang="en-US" dirty="0" err="1">
                <a:solidFill>
                  <a:srgbClr val="212121"/>
                </a:solidFill>
                <a:latin typeface="+mn-lt"/>
              </a:rPr>
              <a:t>banyak</a:t>
            </a:r>
            <a:r>
              <a:rPr lang="en-US" dirty="0">
                <a:solidFill>
                  <a:srgbClr val="212121"/>
                </a:solidFill>
                <a:latin typeface="+mn-lt"/>
              </a:rPr>
              <a:t> </a:t>
            </a:r>
            <a:r>
              <a:rPr lang="en-US" dirty="0" err="1">
                <a:solidFill>
                  <a:srgbClr val="212121"/>
                </a:solidFill>
                <a:latin typeface="+mn-lt"/>
              </a:rPr>
              <a:t>diminati</a:t>
            </a:r>
            <a:r>
              <a:rPr lang="en-US" dirty="0">
                <a:solidFill>
                  <a:srgbClr val="212121"/>
                </a:solidFill>
                <a:latin typeface="+mn-lt"/>
              </a:rPr>
              <a:t> </a:t>
            </a:r>
            <a:r>
              <a:rPr lang="en-US" dirty="0" err="1">
                <a:solidFill>
                  <a:srgbClr val="212121"/>
                </a:solidFill>
                <a:latin typeface="+mn-lt"/>
              </a:rPr>
              <a:t>adalah</a:t>
            </a:r>
            <a:r>
              <a:rPr lang="en-US" dirty="0">
                <a:solidFill>
                  <a:srgbClr val="212121"/>
                </a:solidFill>
                <a:latin typeface="+mn-lt"/>
              </a:rPr>
              <a:t> </a:t>
            </a:r>
            <a:r>
              <a:rPr lang="en-US" b="1" dirty="0" err="1">
                <a:solidFill>
                  <a:srgbClr val="212121"/>
                </a:solidFill>
                <a:latin typeface="+mn-lt"/>
              </a:rPr>
              <a:t>Otomotif</a:t>
            </a:r>
            <a:r>
              <a:rPr lang="en-US" b="1" dirty="0">
                <a:solidFill>
                  <a:srgbClr val="212121"/>
                </a:solidFill>
                <a:latin typeface="+mn-lt"/>
              </a:rPr>
              <a:t>, House, Health, </a:t>
            </a:r>
            <a:r>
              <a:rPr lang="en-US" dirty="0">
                <a:solidFill>
                  <a:srgbClr val="212121"/>
                </a:solidFill>
                <a:latin typeface="+mn-lt"/>
              </a:rPr>
              <a:t>dan </a:t>
            </a:r>
            <a:r>
              <a:rPr lang="en-US" b="1" dirty="0">
                <a:solidFill>
                  <a:srgbClr val="212121"/>
                </a:solidFill>
                <a:latin typeface="+mn-lt"/>
              </a:rPr>
              <a:t>Fashion</a:t>
            </a:r>
            <a:endParaRPr lang="en-US" b="0" i="0" dirty="0">
              <a:solidFill>
                <a:srgbClr val="212121"/>
              </a:solidFill>
              <a:effectLst/>
              <a:latin typeface="+mn-lt"/>
            </a:endParaRPr>
          </a:p>
        </p:txBody>
      </p:sp>
      <p:pic>
        <p:nvPicPr>
          <p:cNvPr id="5" name="Picture 4">
            <a:extLst>
              <a:ext uri="{FF2B5EF4-FFF2-40B4-BE49-F238E27FC236}">
                <a16:creationId xmlns:a16="http://schemas.microsoft.com/office/drawing/2014/main" id="{4A82580B-5A7A-6ECD-4908-AEEA49020D41}"/>
              </a:ext>
            </a:extLst>
          </p:cNvPr>
          <p:cNvPicPr>
            <a:picLocks noChangeAspect="1"/>
          </p:cNvPicPr>
          <p:nvPr/>
        </p:nvPicPr>
        <p:blipFill>
          <a:blip r:embed="rId4"/>
          <a:stretch>
            <a:fillRect/>
          </a:stretch>
        </p:blipFill>
        <p:spPr>
          <a:xfrm>
            <a:off x="235941" y="1536315"/>
            <a:ext cx="4930475" cy="3046661"/>
          </a:xfrm>
          <a:prstGeom prst="rect">
            <a:avLst/>
          </a:prstGeom>
          <a:ln>
            <a:solidFill>
              <a:schemeClr val="tx1"/>
            </a:solidFill>
          </a:ln>
        </p:spPr>
      </p:pic>
    </p:spTree>
    <p:extLst>
      <p:ext uri="{BB962C8B-B14F-4D97-AF65-F5344CB8AC3E}">
        <p14:creationId xmlns:p14="http://schemas.microsoft.com/office/powerpoint/2010/main" val="3588614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0" y="-12175"/>
            <a:ext cx="786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980"/>
              <a:buFont typeface="Roboto"/>
              <a:buNone/>
            </a:pPr>
            <a:r>
              <a:rPr lang="en" sz="1679" b="1" dirty="0">
                <a:latin typeface="Roboto"/>
                <a:ea typeface="Roboto"/>
                <a:cs typeface="Roboto"/>
                <a:sym typeface="Roboto"/>
              </a:rPr>
              <a:t>Customer Type and Behaviour Analysis on Advertisement</a:t>
            </a:r>
            <a:endParaRPr sz="1679" b="1" i="1" dirty="0"/>
          </a:p>
        </p:txBody>
      </p:sp>
      <p:sp>
        <p:nvSpPr>
          <p:cNvPr id="114" name="Google Shape;114;p27"/>
          <p:cNvSpPr txBox="1">
            <a:spLocks noGrp="1"/>
          </p:cNvSpPr>
          <p:nvPr>
            <p:ph type="body" idx="1"/>
          </p:nvPr>
        </p:nvSpPr>
        <p:spPr>
          <a:xfrm>
            <a:off x="0" y="560524"/>
            <a:ext cx="9144000" cy="4212175"/>
          </a:xfrm>
          <a:prstGeom prst="rect">
            <a:avLst/>
          </a:prstGeom>
        </p:spPr>
        <p:txBody>
          <a:bodyPr spcFirstLastPara="1" wrap="square" lIns="91425" tIns="91425" rIns="91425" bIns="91425" anchor="t" anchorCtr="0">
            <a:normAutofit/>
          </a:bodyPr>
          <a:lstStyle/>
          <a:p>
            <a:pPr marL="133350" lvl="0" indent="0" algn="ctr" rtl="0">
              <a:lnSpc>
                <a:spcPct val="150000"/>
              </a:lnSpc>
              <a:spcBef>
                <a:spcPts val="0"/>
              </a:spcBef>
              <a:spcAft>
                <a:spcPts val="0"/>
              </a:spcAft>
              <a:buClr>
                <a:schemeClr val="dk1"/>
              </a:buClr>
              <a:buSzPts val="1500"/>
              <a:buNone/>
            </a:pPr>
            <a:r>
              <a:rPr lang="en-US" sz="1500" b="1" dirty="0">
                <a:solidFill>
                  <a:schemeClr val="dk1"/>
                </a:solidFill>
              </a:rPr>
              <a:t>Exploratory Data Analysis</a:t>
            </a:r>
          </a:p>
          <a:p>
            <a:pPr marL="133350" lvl="0" indent="0" algn="l" rtl="0">
              <a:lnSpc>
                <a:spcPct val="200000"/>
              </a:lnSpc>
              <a:spcBef>
                <a:spcPts val="0"/>
              </a:spcBef>
              <a:spcAft>
                <a:spcPts val="0"/>
              </a:spcAft>
              <a:buClr>
                <a:schemeClr val="dk1"/>
              </a:buClr>
              <a:buSzPts val="1500"/>
              <a:buNone/>
            </a:pPr>
            <a:r>
              <a:rPr lang="en-US" sz="1500" b="1" dirty="0">
                <a:solidFill>
                  <a:schemeClr val="dk1"/>
                </a:solidFill>
              </a:rPr>
              <a:t>Bivariate Analysis</a:t>
            </a:r>
            <a:endParaRPr sz="1500" b="1" dirty="0">
              <a:solidFill>
                <a:schemeClr val="dk1"/>
              </a:solidFill>
            </a:endParaRPr>
          </a:p>
        </p:txBody>
      </p:sp>
      <p:sp>
        <p:nvSpPr>
          <p:cNvPr id="115" name="Google Shape;115;p27"/>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 sz="1100" dirty="0">
                <a:solidFill>
                  <a:srgbClr val="000000"/>
                </a:solidFill>
                <a:hlinkClick r:id="rId3"/>
              </a:rPr>
              <a:t>Untuk selengkapnya, dapat melihat </a:t>
            </a:r>
            <a:r>
              <a:rPr lang="en" sz="1100" dirty="0">
                <a:hlinkClick r:id="rId3"/>
              </a:rPr>
              <a:t>google collab</a:t>
            </a:r>
            <a:r>
              <a:rPr lang="en" sz="1100" dirty="0">
                <a:solidFill>
                  <a:srgbClr val="000000"/>
                </a:solidFill>
                <a:hlinkClick r:id="rId3"/>
              </a:rPr>
              <a:t> </a:t>
            </a:r>
            <a:r>
              <a:rPr lang="en" sz="1100" dirty="0">
                <a:hlinkClick r:id="rId3"/>
              </a:rPr>
              <a:t>disini</a:t>
            </a:r>
            <a:endParaRPr sz="1100" dirty="0">
              <a:solidFill>
                <a:srgbClr val="000000"/>
              </a:solidFill>
            </a:endParaRPr>
          </a:p>
        </p:txBody>
      </p:sp>
      <p:sp>
        <p:nvSpPr>
          <p:cNvPr id="5" name="TextBox 4">
            <a:extLst>
              <a:ext uri="{FF2B5EF4-FFF2-40B4-BE49-F238E27FC236}">
                <a16:creationId xmlns:a16="http://schemas.microsoft.com/office/drawing/2014/main" id="{0A0D634E-AB17-C8DD-C326-C32AAC20309F}"/>
              </a:ext>
            </a:extLst>
          </p:cNvPr>
          <p:cNvSpPr txBox="1"/>
          <p:nvPr/>
        </p:nvSpPr>
        <p:spPr>
          <a:xfrm>
            <a:off x="5242959" y="1691063"/>
            <a:ext cx="3697059" cy="2893100"/>
          </a:xfrm>
          <a:prstGeom prst="rect">
            <a:avLst/>
          </a:prstGeom>
          <a:noFill/>
        </p:spPr>
        <p:txBody>
          <a:bodyPr wrap="square">
            <a:spAutoFit/>
          </a:bodyPr>
          <a:lstStyle/>
          <a:p>
            <a:pPr algn="l"/>
            <a:r>
              <a:rPr lang="en-US" b="0" i="0" dirty="0">
                <a:solidFill>
                  <a:srgbClr val="212121"/>
                </a:solidFill>
                <a:effectLst/>
                <a:latin typeface="+mn-lt"/>
              </a:rPr>
              <a:t>Key Takeaways:</a:t>
            </a:r>
          </a:p>
          <a:p>
            <a:pPr marL="285750" indent="-285750" algn="l">
              <a:buFont typeface="Arial" panose="020B0604020202020204" pitchFamily="34" charset="0"/>
              <a:buChar char="•"/>
            </a:pPr>
            <a:r>
              <a:rPr lang="en-US" b="0" i="0" dirty="0">
                <a:solidFill>
                  <a:srgbClr val="212121"/>
                </a:solidFill>
                <a:effectLst/>
                <a:highlight>
                  <a:srgbClr val="FFFFFF"/>
                </a:highlight>
                <a:latin typeface="+mn-lt"/>
              </a:rPr>
              <a:t>Customer yang </a:t>
            </a:r>
            <a:r>
              <a:rPr lang="en-US" b="0" i="0" dirty="0" err="1">
                <a:solidFill>
                  <a:srgbClr val="212121"/>
                </a:solidFill>
                <a:effectLst/>
                <a:highlight>
                  <a:srgbClr val="FFFFFF"/>
                </a:highlight>
                <a:latin typeface="+mn-lt"/>
              </a:rPr>
              <a:t>tidak</a:t>
            </a:r>
            <a:r>
              <a:rPr lang="en-US" b="0" i="0" dirty="0">
                <a:solidFill>
                  <a:srgbClr val="212121"/>
                </a:solidFill>
                <a:effectLst/>
                <a:highlight>
                  <a:srgbClr val="FFFFFF"/>
                </a:highlight>
                <a:latin typeface="+mn-lt"/>
              </a:rPr>
              <a:t> </a:t>
            </a:r>
            <a:r>
              <a:rPr lang="en-US" b="0" i="0" dirty="0" err="1">
                <a:solidFill>
                  <a:srgbClr val="212121"/>
                </a:solidFill>
                <a:effectLst/>
                <a:highlight>
                  <a:srgbClr val="FFFFFF"/>
                </a:highlight>
                <a:latin typeface="+mn-lt"/>
              </a:rPr>
              <a:t>mengklik</a:t>
            </a:r>
            <a:r>
              <a:rPr lang="en-US" b="0" i="0" dirty="0">
                <a:solidFill>
                  <a:srgbClr val="212121"/>
                </a:solidFill>
                <a:effectLst/>
                <a:highlight>
                  <a:srgbClr val="FFFFFF"/>
                </a:highlight>
                <a:latin typeface="+mn-lt"/>
              </a:rPr>
              <a:t> </a:t>
            </a:r>
            <a:r>
              <a:rPr lang="en-US" b="0" i="0" dirty="0" err="1">
                <a:solidFill>
                  <a:srgbClr val="212121"/>
                </a:solidFill>
                <a:effectLst/>
                <a:highlight>
                  <a:srgbClr val="FFFFFF"/>
                </a:highlight>
                <a:latin typeface="+mn-lt"/>
              </a:rPr>
              <a:t>iklan</a:t>
            </a:r>
            <a:r>
              <a:rPr lang="en-US" b="0" i="0" dirty="0">
                <a:solidFill>
                  <a:srgbClr val="212121"/>
                </a:solidFill>
                <a:effectLst/>
                <a:highlight>
                  <a:srgbClr val="FFFFFF"/>
                </a:highlight>
                <a:latin typeface="+mn-lt"/>
              </a:rPr>
              <a:t> (No) </a:t>
            </a:r>
            <a:r>
              <a:rPr lang="en-US" b="0" i="0" dirty="0" err="1">
                <a:solidFill>
                  <a:srgbClr val="212121"/>
                </a:solidFill>
                <a:effectLst/>
                <a:highlight>
                  <a:srgbClr val="FFFFFF"/>
                </a:highlight>
                <a:latin typeface="+mn-lt"/>
              </a:rPr>
              <a:t>cenderung</a:t>
            </a:r>
            <a:r>
              <a:rPr lang="en-US" b="0" i="0" dirty="0">
                <a:solidFill>
                  <a:srgbClr val="212121"/>
                </a:solidFill>
                <a:effectLst/>
                <a:highlight>
                  <a:srgbClr val="FFFFFF"/>
                </a:highlight>
                <a:latin typeface="+mn-lt"/>
              </a:rPr>
              <a:t> </a:t>
            </a:r>
            <a:r>
              <a:rPr lang="en-US" b="0" i="0" dirty="0" err="1">
                <a:solidFill>
                  <a:srgbClr val="212121"/>
                </a:solidFill>
                <a:effectLst/>
                <a:highlight>
                  <a:srgbClr val="FFFFFF"/>
                </a:highlight>
                <a:latin typeface="+mn-lt"/>
              </a:rPr>
              <a:t>menghabiskan</a:t>
            </a:r>
            <a:r>
              <a:rPr lang="en-US" b="0" i="0" dirty="0">
                <a:solidFill>
                  <a:srgbClr val="212121"/>
                </a:solidFill>
                <a:effectLst/>
                <a:highlight>
                  <a:srgbClr val="FFFFFF"/>
                </a:highlight>
                <a:latin typeface="+mn-lt"/>
              </a:rPr>
              <a:t> </a:t>
            </a:r>
            <a:r>
              <a:rPr lang="en-US" b="0" i="0" dirty="0" err="1">
                <a:solidFill>
                  <a:srgbClr val="212121"/>
                </a:solidFill>
                <a:effectLst/>
                <a:highlight>
                  <a:srgbClr val="FFFFFF"/>
                </a:highlight>
                <a:latin typeface="+mn-lt"/>
              </a:rPr>
              <a:t>lebih</a:t>
            </a:r>
            <a:r>
              <a:rPr lang="en-US" b="0" i="0" dirty="0">
                <a:solidFill>
                  <a:srgbClr val="212121"/>
                </a:solidFill>
                <a:effectLst/>
                <a:highlight>
                  <a:srgbClr val="FFFFFF"/>
                </a:highlight>
                <a:latin typeface="+mn-lt"/>
              </a:rPr>
              <a:t> </a:t>
            </a:r>
            <a:r>
              <a:rPr lang="en-US" b="0" i="0" dirty="0" err="1">
                <a:solidFill>
                  <a:srgbClr val="212121"/>
                </a:solidFill>
                <a:effectLst/>
                <a:highlight>
                  <a:srgbClr val="FFFFFF"/>
                </a:highlight>
                <a:latin typeface="+mn-lt"/>
              </a:rPr>
              <a:t>banyak</a:t>
            </a:r>
            <a:r>
              <a:rPr lang="en-US" b="0" i="0" dirty="0">
                <a:solidFill>
                  <a:srgbClr val="212121"/>
                </a:solidFill>
                <a:effectLst/>
                <a:highlight>
                  <a:srgbClr val="FFFFFF"/>
                </a:highlight>
                <a:latin typeface="+mn-lt"/>
              </a:rPr>
              <a:t> </a:t>
            </a:r>
            <a:r>
              <a:rPr lang="en-US" b="0" i="0" dirty="0" err="1">
                <a:solidFill>
                  <a:srgbClr val="212121"/>
                </a:solidFill>
                <a:effectLst/>
                <a:highlight>
                  <a:srgbClr val="FFFFFF"/>
                </a:highlight>
                <a:latin typeface="+mn-lt"/>
              </a:rPr>
              <a:t>waktu</a:t>
            </a:r>
            <a:r>
              <a:rPr lang="en-US" b="0" i="0" dirty="0">
                <a:solidFill>
                  <a:srgbClr val="212121"/>
                </a:solidFill>
                <a:effectLst/>
                <a:highlight>
                  <a:srgbClr val="FFFFFF"/>
                </a:highlight>
                <a:latin typeface="+mn-lt"/>
              </a:rPr>
              <a:t> di situs, </a:t>
            </a:r>
            <a:r>
              <a:rPr lang="en-US" b="0" i="0" dirty="0" err="1">
                <a:solidFill>
                  <a:srgbClr val="212121"/>
                </a:solidFill>
                <a:effectLst/>
                <a:highlight>
                  <a:srgbClr val="FFFFFF"/>
                </a:highlight>
                <a:latin typeface="+mn-lt"/>
              </a:rPr>
              <a:t>dengan</a:t>
            </a:r>
            <a:r>
              <a:rPr lang="en-US" b="0" i="0" dirty="0">
                <a:solidFill>
                  <a:srgbClr val="212121"/>
                </a:solidFill>
                <a:effectLst/>
                <a:highlight>
                  <a:srgbClr val="FFFFFF"/>
                </a:highlight>
                <a:latin typeface="+mn-lt"/>
              </a:rPr>
              <a:t> </a:t>
            </a:r>
            <a:r>
              <a:rPr lang="en-US" b="0" i="0" dirty="0" err="1">
                <a:solidFill>
                  <a:srgbClr val="212121"/>
                </a:solidFill>
                <a:effectLst/>
                <a:highlight>
                  <a:srgbClr val="FFFFFF"/>
                </a:highlight>
                <a:latin typeface="+mn-lt"/>
              </a:rPr>
              <a:t>distribusi</a:t>
            </a:r>
            <a:r>
              <a:rPr lang="en-US" b="0" i="0" dirty="0">
                <a:solidFill>
                  <a:srgbClr val="212121"/>
                </a:solidFill>
                <a:effectLst/>
                <a:highlight>
                  <a:srgbClr val="FFFFFF"/>
                </a:highlight>
                <a:latin typeface="+mn-lt"/>
              </a:rPr>
              <a:t> yang </a:t>
            </a:r>
            <a:r>
              <a:rPr lang="en-US" b="0" i="0" dirty="0" err="1">
                <a:solidFill>
                  <a:srgbClr val="212121"/>
                </a:solidFill>
                <a:effectLst/>
                <a:highlight>
                  <a:srgbClr val="FFFFFF"/>
                </a:highlight>
                <a:latin typeface="+mn-lt"/>
              </a:rPr>
              <a:t>lebih</a:t>
            </a:r>
            <a:r>
              <a:rPr lang="en-US" b="0" i="0" dirty="0">
                <a:solidFill>
                  <a:srgbClr val="212121"/>
                </a:solidFill>
                <a:effectLst/>
                <a:highlight>
                  <a:srgbClr val="FFFFFF"/>
                </a:highlight>
                <a:latin typeface="+mn-lt"/>
              </a:rPr>
              <a:t> </a:t>
            </a:r>
            <a:r>
              <a:rPr lang="en-US" b="0" i="0" dirty="0" err="1">
                <a:solidFill>
                  <a:srgbClr val="212121"/>
                </a:solidFill>
                <a:effectLst/>
                <a:highlight>
                  <a:srgbClr val="FFFFFF"/>
                </a:highlight>
                <a:latin typeface="+mn-lt"/>
              </a:rPr>
              <a:t>luas</a:t>
            </a:r>
            <a:r>
              <a:rPr lang="en-US" b="0" i="0" dirty="0">
                <a:solidFill>
                  <a:srgbClr val="212121"/>
                </a:solidFill>
                <a:effectLst/>
                <a:highlight>
                  <a:srgbClr val="FFFFFF"/>
                </a:highlight>
                <a:latin typeface="+mn-lt"/>
              </a:rPr>
              <a:t> di </a:t>
            </a:r>
            <a:r>
              <a:rPr lang="en-US" b="0" i="0" dirty="0" err="1">
                <a:solidFill>
                  <a:srgbClr val="212121"/>
                </a:solidFill>
                <a:effectLst/>
                <a:highlight>
                  <a:srgbClr val="FFFFFF"/>
                </a:highlight>
                <a:latin typeface="+mn-lt"/>
              </a:rPr>
              <a:t>bagian</a:t>
            </a:r>
            <a:r>
              <a:rPr lang="en-US" b="0" i="0" dirty="0">
                <a:solidFill>
                  <a:srgbClr val="212121"/>
                </a:solidFill>
                <a:effectLst/>
                <a:highlight>
                  <a:srgbClr val="FFFFFF"/>
                </a:highlight>
                <a:latin typeface="+mn-lt"/>
              </a:rPr>
              <a:t> </a:t>
            </a:r>
            <a:r>
              <a:rPr lang="en-US" b="0" i="0" dirty="0" err="1">
                <a:solidFill>
                  <a:srgbClr val="212121"/>
                </a:solidFill>
                <a:effectLst/>
                <a:highlight>
                  <a:srgbClr val="FFFFFF"/>
                </a:highlight>
                <a:latin typeface="+mn-lt"/>
              </a:rPr>
              <a:t>atas</a:t>
            </a:r>
            <a:r>
              <a:rPr lang="en-US" b="0" i="0" dirty="0">
                <a:solidFill>
                  <a:srgbClr val="212121"/>
                </a:solidFill>
                <a:effectLst/>
                <a:highlight>
                  <a:srgbClr val="FFFFFF"/>
                </a:highlight>
                <a:latin typeface="+mn-lt"/>
              </a:rPr>
              <a:t>. </a:t>
            </a:r>
            <a:r>
              <a:rPr lang="en-US" b="0" i="0" dirty="0" err="1">
                <a:solidFill>
                  <a:srgbClr val="212121"/>
                </a:solidFill>
                <a:effectLst/>
                <a:highlight>
                  <a:srgbClr val="FFFFFF"/>
                </a:highlight>
                <a:latin typeface="+mn-lt"/>
              </a:rPr>
              <a:t>Pengguna</a:t>
            </a:r>
            <a:r>
              <a:rPr lang="en-US" b="0" i="0" dirty="0">
                <a:solidFill>
                  <a:srgbClr val="212121"/>
                </a:solidFill>
                <a:effectLst/>
                <a:highlight>
                  <a:srgbClr val="FFFFFF"/>
                </a:highlight>
                <a:latin typeface="+mn-lt"/>
              </a:rPr>
              <a:t> yang </a:t>
            </a:r>
            <a:r>
              <a:rPr lang="en-US" b="0" i="0" dirty="0" err="1">
                <a:solidFill>
                  <a:srgbClr val="212121"/>
                </a:solidFill>
                <a:effectLst/>
                <a:highlight>
                  <a:srgbClr val="FFFFFF"/>
                </a:highlight>
                <a:latin typeface="+mn-lt"/>
              </a:rPr>
              <a:t>mengklik</a:t>
            </a:r>
            <a:r>
              <a:rPr lang="en-US" b="0" i="0" dirty="0">
                <a:solidFill>
                  <a:srgbClr val="212121"/>
                </a:solidFill>
                <a:effectLst/>
                <a:highlight>
                  <a:srgbClr val="FFFFFF"/>
                </a:highlight>
                <a:latin typeface="+mn-lt"/>
              </a:rPr>
              <a:t> </a:t>
            </a:r>
            <a:r>
              <a:rPr lang="en-US" b="0" i="0" dirty="0" err="1">
                <a:solidFill>
                  <a:srgbClr val="212121"/>
                </a:solidFill>
                <a:effectLst/>
                <a:highlight>
                  <a:srgbClr val="FFFFFF"/>
                </a:highlight>
                <a:latin typeface="+mn-lt"/>
              </a:rPr>
              <a:t>iklan</a:t>
            </a:r>
            <a:r>
              <a:rPr lang="en-US" b="0" i="0" dirty="0">
                <a:solidFill>
                  <a:srgbClr val="212121"/>
                </a:solidFill>
                <a:effectLst/>
                <a:highlight>
                  <a:srgbClr val="FFFFFF"/>
                </a:highlight>
                <a:latin typeface="+mn-lt"/>
              </a:rPr>
              <a:t> (Yes) </a:t>
            </a:r>
            <a:r>
              <a:rPr lang="en-US" b="0" i="0" dirty="0" err="1">
                <a:solidFill>
                  <a:srgbClr val="212121"/>
                </a:solidFill>
                <a:effectLst/>
                <a:highlight>
                  <a:srgbClr val="FFFFFF"/>
                </a:highlight>
                <a:latin typeface="+mn-lt"/>
              </a:rPr>
              <a:t>menghabiskan</a:t>
            </a:r>
            <a:r>
              <a:rPr lang="en-US" b="0" i="0" dirty="0">
                <a:solidFill>
                  <a:srgbClr val="212121"/>
                </a:solidFill>
                <a:effectLst/>
                <a:highlight>
                  <a:srgbClr val="FFFFFF"/>
                </a:highlight>
                <a:latin typeface="+mn-lt"/>
              </a:rPr>
              <a:t> </a:t>
            </a:r>
            <a:r>
              <a:rPr lang="en-US" b="0" i="0" dirty="0" err="1">
                <a:solidFill>
                  <a:srgbClr val="212121"/>
                </a:solidFill>
                <a:effectLst/>
                <a:highlight>
                  <a:srgbClr val="FFFFFF"/>
                </a:highlight>
                <a:latin typeface="+mn-lt"/>
              </a:rPr>
              <a:t>waktu</a:t>
            </a:r>
            <a:r>
              <a:rPr lang="en-US" b="0" i="0" dirty="0">
                <a:solidFill>
                  <a:srgbClr val="212121"/>
                </a:solidFill>
                <a:effectLst/>
                <a:highlight>
                  <a:srgbClr val="FFFFFF"/>
                </a:highlight>
                <a:latin typeface="+mn-lt"/>
              </a:rPr>
              <a:t> </a:t>
            </a:r>
            <a:r>
              <a:rPr lang="en-US" b="0" i="0" dirty="0" err="1">
                <a:solidFill>
                  <a:srgbClr val="212121"/>
                </a:solidFill>
                <a:effectLst/>
                <a:highlight>
                  <a:srgbClr val="FFFFFF"/>
                </a:highlight>
                <a:latin typeface="+mn-lt"/>
              </a:rPr>
              <a:t>lebih</a:t>
            </a:r>
            <a:r>
              <a:rPr lang="en-US" b="0" i="0" dirty="0">
                <a:solidFill>
                  <a:srgbClr val="212121"/>
                </a:solidFill>
                <a:effectLst/>
                <a:highlight>
                  <a:srgbClr val="FFFFFF"/>
                </a:highlight>
                <a:latin typeface="+mn-lt"/>
              </a:rPr>
              <a:t> </a:t>
            </a:r>
            <a:r>
              <a:rPr lang="en-US" b="0" i="0" dirty="0" err="1">
                <a:solidFill>
                  <a:srgbClr val="212121"/>
                </a:solidFill>
                <a:effectLst/>
                <a:highlight>
                  <a:srgbClr val="FFFFFF"/>
                </a:highlight>
                <a:latin typeface="+mn-lt"/>
              </a:rPr>
              <a:t>sedikit</a:t>
            </a:r>
            <a:r>
              <a:rPr lang="en-US" b="0" i="0" dirty="0">
                <a:solidFill>
                  <a:srgbClr val="212121"/>
                </a:solidFill>
                <a:effectLst/>
                <a:highlight>
                  <a:srgbClr val="FFFFFF"/>
                </a:highlight>
                <a:latin typeface="+mn-lt"/>
              </a:rPr>
              <a:t> di situs, </a:t>
            </a:r>
            <a:r>
              <a:rPr lang="en-US" b="0" i="0" dirty="0" err="1">
                <a:solidFill>
                  <a:srgbClr val="212121"/>
                </a:solidFill>
                <a:effectLst/>
                <a:highlight>
                  <a:srgbClr val="FFFFFF"/>
                </a:highlight>
                <a:latin typeface="+mn-lt"/>
              </a:rPr>
              <a:t>dengan</a:t>
            </a:r>
            <a:r>
              <a:rPr lang="en-US" b="0" i="0" dirty="0">
                <a:solidFill>
                  <a:srgbClr val="212121"/>
                </a:solidFill>
                <a:effectLst/>
                <a:highlight>
                  <a:srgbClr val="FFFFFF"/>
                </a:highlight>
                <a:latin typeface="+mn-lt"/>
              </a:rPr>
              <a:t> </a:t>
            </a:r>
            <a:r>
              <a:rPr lang="en-US" b="0" i="0" dirty="0" err="1">
                <a:solidFill>
                  <a:srgbClr val="212121"/>
                </a:solidFill>
                <a:effectLst/>
                <a:highlight>
                  <a:srgbClr val="FFFFFF"/>
                </a:highlight>
                <a:latin typeface="+mn-lt"/>
              </a:rPr>
              <a:t>distribusi</a:t>
            </a:r>
            <a:r>
              <a:rPr lang="en-US" b="0" i="0" dirty="0">
                <a:solidFill>
                  <a:srgbClr val="212121"/>
                </a:solidFill>
                <a:effectLst/>
                <a:highlight>
                  <a:srgbClr val="FFFFFF"/>
                </a:highlight>
                <a:latin typeface="+mn-lt"/>
              </a:rPr>
              <a:t> yang </a:t>
            </a:r>
            <a:r>
              <a:rPr lang="en-US" b="0" i="0" dirty="0" err="1">
                <a:solidFill>
                  <a:srgbClr val="212121"/>
                </a:solidFill>
                <a:effectLst/>
                <a:highlight>
                  <a:srgbClr val="FFFFFF"/>
                </a:highlight>
                <a:latin typeface="+mn-lt"/>
              </a:rPr>
              <a:t>lebih</a:t>
            </a:r>
            <a:r>
              <a:rPr lang="en-US" b="0" i="0" dirty="0">
                <a:solidFill>
                  <a:srgbClr val="212121"/>
                </a:solidFill>
                <a:effectLst/>
                <a:highlight>
                  <a:srgbClr val="FFFFFF"/>
                </a:highlight>
                <a:latin typeface="+mn-lt"/>
              </a:rPr>
              <a:t> </a:t>
            </a:r>
            <a:r>
              <a:rPr lang="en-US" b="0" i="0" dirty="0" err="1">
                <a:solidFill>
                  <a:srgbClr val="212121"/>
                </a:solidFill>
                <a:effectLst/>
                <a:highlight>
                  <a:srgbClr val="FFFFFF"/>
                </a:highlight>
                <a:latin typeface="+mn-lt"/>
              </a:rPr>
              <a:t>kecil</a:t>
            </a:r>
            <a:r>
              <a:rPr lang="en-US" b="0" i="0" dirty="0">
                <a:solidFill>
                  <a:srgbClr val="212121"/>
                </a:solidFill>
                <a:effectLst/>
                <a:highlight>
                  <a:srgbClr val="FFFFFF"/>
                </a:highlight>
                <a:latin typeface="+mn-lt"/>
              </a:rPr>
              <a:t>.</a:t>
            </a:r>
          </a:p>
          <a:p>
            <a:pPr marL="285750" indent="-285750" algn="l">
              <a:buFont typeface="Arial" panose="020B0604020202020204" pitchFamily="34" charset="0"/>
              <a:buChar char="•"/>
            </a:pPr>
            <a:endParaRPr lang="en-US" b="0" i="0" dirty="0">
              <a:solidFill>
                <a:srgbClr val="212121"/>
              </a:solidFill>
              <a:effectLst/>
              <a:highlight>
                <a:srgbClr val="FFFFFF"/>
              </a:highlight>
              <a:latin typeface="+mn-lt"/>
            </a:endParaRPr>
          </a:p>
          <a:p>
            <a:pPr marL="285750" indent="-285750"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Customer  yang </a:t>
            </a:r>
            <a:r>
              <a:rPr lang="en-US" b="0" i="0" dirty="0" err="1">
                <a:solidFill>
                  <a:srgbClr val="212121"/>
                </a:solidFill>
                <a:effectLst/>
                <a:highlight>
                  <a:srgbClr val="FFFFFF"/>
                </a:highlight>
                <a:latin typeface="Roboto" panose="02000000000000000000" pitchFamily="2" charset="0"/>
              </a:rPr>
              <a:t>tidak</a:t>
            </a:r>
            <a:r>
              <a:rPr lang="en-US" b="0" i="0" dirty="0">
                <a:solidFill>
                  <a:srgbClr val="212121"/>
                </a:solidFill>
                <a:effectLst/>
                <a:highlight>
                  <a:srgbClr val="FFFFFF"/>
                </a:highlight>
                <a:latin typeface="Roboto" panose="02000000000000000000" pitchFamily="2" charset="0"/>
              </a:rPr>
              <a:t> </a:t>
            </a:r>
            <a:r>
              <a:rPr lang="en-US" b="0" i="0" dirty="0" err="1">
                <a:solidFill>
                  <a:srgbClr val="212121"/>
                </a:solidFill>
                <a:effectLst/>
                <a:highlight>
                  <a:srgbClr val="FFFFFF"/>
                </a:highlight>
                <a:latin typeface="Roboto" panose="02000000000000000000" pitchFamily="2" charset="0"/>
              </a:rPr>
              <a:t>mengklik</a:t>
            </a:r>
            <a:r>
              <a:rPr lang="en-US" b="0" i="0" dirty="0">
                <a:solidFill>
                  <a:srgbClr val="212121"/>
                </a:solidFill>
                <a:effectLst/>
                <a:highlight>
                  <a:srgbClr val="FFFFFF"/>
                </a:highlight>
                <a:latin typeface="Roboto" panose="02000000000000000000" pitchFamily="2" charset="0"/>
              </a:rPr>
              <a:t> </a:t>
            </a:r>
            <a:r>
              <a:rPr lang="en-US" b="0" i="0" dirty="0" err="1">
                <a:solidFill>
                  <a:srgbClr val="212121"/>
                </a:solidFill>
                <a:effectLst/>
                <a:highlight>
                  <a:srgbClr val="FFFFFF"/>
                </a:highlight>
                <a:latin typeface="Roboto" panose="02000000000000000000" pitchFamily="2" charset="0"/>
              </a:rPr>
              <a:t>iklan</a:t>
            </a:r>
            <a:r>
              <a:rPr lang="en-US" b="0" i="0" dirty="0">
                <a:solidFill>
                  <a:srgbClr val="212121"/>
                </a:solidFill>
                <a:effectLst/>
                <a:highlight>
                  <a:srgbClr val="FFFFFF"/>
                </a:highlight>
                <a:latin typeface="Roboto" panose="02000000000000000000" pitchFamily="2" charset="0"/>
              </a:rPr>
              <a:t> </a:t>
            </a:r>
            <a:r>
              <a:rPr lang="en-US" b="0" i="0" dirty="0" err="1">
                <a:solidFill>
                  <a:srgbClr val="212121"/>
                </a:solidFill>
                <a:effectLst/>
                <a:highlight>
                  <a:srgbClr val="FFFFFF"/>
                </a:highlight>
                <a:latin typeface="Roboto" panose="02000000000000000000" pitchFamily="2" charset="0"/>
              </a:rPr>
              <a:t>memiliki</a:t>
            </a:r>
            <a:r>
              <a:rPr lang="en-US" b="0" i="0" dirty="0">
                <a:solidFill>
                  <a:srgbClr val="212121"/>
                </a:solidFill>
                <a:effectLst/>
                <a:highlight>
                  <a:srgbClr val="FFFFFF"/>
                </a:highlight>
                <a:latin typeface="Roboto" panose="02000000000000000000" pitchFamily="2" charset="0"/>
              </a:rPr>
              <a:t> </a:t>
            </a:r>
            <a:r>
              <a:rPr lang="en-US" b="0" i="0" dirty="0" err="1">
                <a:solidFill>
                  <a:srgbClr val="212121"/>
                </a:solidFill>
                <a:effectLst/>
                <a:highlight>
                  <a:srgbClr val="FFFFFF"/>
                </a:highlight>
                <a:latin typeface="Roboto" panose="02000000000000000000" pitchFamily="2" charset="0"/>
              </a:rPr>
              <a:t>pendapatan</a:t>
            </a:r>
            <a:r>
              <a:rPr lang="en-US" b="0" i="0" dirty="0">
                <a:solidFill>
                  <a:srgbClr val="212121"/>
                </a:solidFill>
                <a:effectLst/>
                <a:highlight>
                  <a:srgbClr val="FFFFFF"/>
                </a:highlight>
                <a:latin typeface="Roboto" panose="02000000000000000000" pitchFamily="2" charset="0"/>
              </a:rPr>
              <a:t> area yang </a:t>
            </a:r>
            <a:r>
              <a:rPr lang="en-US" b="0" i="0" dirty="0" err="1">
                <a:solidFill>
                  <a:srgbClr val="212121"/>
                </a:solidFill>
                <a:effectLst/>
                <a:highlight>
                  <a:srgbClr val="FFFFFF"/>
                </a:highlight>
                <a:latin typeface="Roboto" panose="02000000000000000000" pitchFamily="2" charset="0"/>
              </a:rPr>
              <a:t>cenderung</a:t>
            </a:r>
            <a:r>
              <a:rPr lang="en-US" b="0" i="0" dirty="0">
                <a:solidFill>
                  <a:srgbClr val="212121"/>
                </a:solidFill>
                <a:effectLst/>
                <a:highlight>
                  <a:srgbClr val="FFFFFF"/>
                </a:highlight>
                <a:latin typeface="Roboto" panose="02000000000000000000" pitchFamily="2" charset="0"/>
              </a:rPr>
              <a:t> </a:t>
            </a:r>
            <a:r>
              <a:rPr lang="en-US" b="0" i="0" dirty="0" err="1">
                <a:solidFill>
                  <a:srgbClr val="212121"/>
                </a:solidFill>
                <a:effectLst/>
                <a:highlight>
                  <a:srgbClr val="FFFFFF"/>
                </a:highlight>
                <a:latin typeface="Roboto" panose="02000000000000000000" pitchFamily="2" charset="0"/>
              </a:rPr>
              <a:t>lebih</a:t>
            </a:r>
            <a:r>
              <a:rPr lang="en-US" b="0" i="0" dirty="0">
                <a:solidFill>
                  <a:srgbClr val="212121"/>
                </a:solidFill>
                <a:effectLst/>
                <a:highlight>
                  <a:srgbClr val="FFFFFF"/>
                </a:highlight>
                <a:latin typeface="Roboto" panose="02000000000000000000" pitchFamily="2" charset="0"/>
              </a:rPr>
              <a:t> </a:t>
            </a:r>
            <a:r>
              <a:rPr lang="en-US" b="0" i="0" dirty="0" err="1">
                <a:solidFill>
                  <a:srgbClr val="212121"/>
                </a:solidFill>
                <a:effectLst/>
                <a:highlight>
                  <a:srgbClr val="FFFFFF"/>
                </a:highlight>
                <a:latin typeface="Roboto" panose="02000000000000000000" pitchFamily="2" charset="0"/>
              </a:rPr>
              <a:t>tinggi</a:t>
            </a:r>
            <a:r>
              <a:rPr lang="en-US" b="0" i="0" dirty="0">
                <a:solidFill>
                  <a:srgbClr val="212121"/>
                </a:solidFill>
                <a:effectLst/>
                <a:highlight>
                  <a:srgbClr val="FFFFFF"/>
                </a:highlight>
                <a:latin typeface="Roboto" panose="02000000000000000000" pitchFamily="2" charset="0"/>
              </a:rPr>
              <a:t>, </a:t>
            </a:r>
            <a:r>
              <a:rPr lang="en-US" b="0" i="0" dirty="0" err="1">
                <a:solidFill>
                  <a:srgbClr val="212121"/>
                </a:solidFill>
                <a:effectLst/>
                <a:highlight>
                  <a:srgbClr val="FFFFFF"/>
                </a:highlight>
                <a:latin typeface="Roboto" panose="02000000000000000000" pitchFamily="2" charset="0"/>
              </a:rPr>
              <a:t>dengan</a:t>
            </a:r>
            <a:r>
              <a:rPr lang="en-US" b="0" i="0" dirty="0">
                <a:solidFill>
                  <a:srgbClr val="212121"/>
                </a:solidFill>
                <a:effectLst/>
                <a:highlight>
                  <a:srgbClr val="FFFFFF"/>
                </a:highlight>
                <a:latin typeface="Roboto" panose="02000000000000000000" pitchFamily="2" charset="0"/>
              </a:rPr>
              <a:t> </a:t>
            </a:r>
            <a:r>
              <a:rPr lang="en-US" b="0" i="0" dirty="0" err="1">
                <a:solidFill>
                  <a:srgbClr val="212121"/>
                </a:solidFill>
                <a:effectLst/>
                <a:highlight>
                  <a:srgbClr val="FFFFFF"/>
                </a:highlight>
                <a:latin typeface="Roboto" panose="02000000000000000000" pitchFamily="2" charset="0"/>
              </a:rPr>
              <a:t>distribusi</a:t>
            </a:r>
            <a:r>
              <a:rPr lang="en-US" b="0" i="0" dirty="0">
                <a:solidFill>
                  <a:srgbClr val="212121"/>
                </a:solidFill>
                <a:effectLst/>
                <a:highlight>
                  <a:srgbClr val="FFFFFF"/>
                </a:highlight>
                <a:latin typeface="Roboto" panose="02000000000000000000" pitchFamily="2" charset="0"/>
              </a:rPr>
              <a:t> yang </a:t>
            </a:r>
            <a:r>
              <a:rPr lang="en-US" b="0" i="0" dirty="0" err="1">
                <a:solidFill>
                  <a:srgbClr val="212121"/>
                </a:solidFill>
                <a:effectLst/>
                <a:highlight>
                  <a:srgbClr val="FFFFFF"/>
                </a:highlight>
                <a:latin typeface="Roboto" panose="02000000000000000000" pitchFamily="2" charset="0"/>
              </a:rPr>
              <a:t>lebih</a:t>
            </a:r>
            <a:r>
              <a:rPr lang="en-US" b="0" i="0" dirty="0">
                <a:solidFill>
                  <a:srgbClr val="212121"/>
                </a:solidFill>
                <a:effectLst/>
                <a:highlight>
                  <a:srgbClr val="FFFFFF"/>
                </a:highlight>
                <a:latin typeface="Roboto" panose="02000000000000000000" pitchFamily="2" charset="0"/>
              </a:rPr>
              <a:t> </a:t>
            </a:r>
            <a:r>
              <a:rPr lang="en-US" b="0" i="0" dirty="0" err="1">
                <a:solidFill>
                  <a:srgbClr val="212121"/>
                </a:solidFill>
                <a:effectLst/>
                <a:highlight>
                  <a:srgbClr val="FFFFFF"/>
                </a:highlight>
                <a:latin typeface="Roboto" panose="02000000000000000000" pitchFamily="2" charset="0"/>
              </a:rPr>
              <a:t>besar</a:t>
            </a:r>
            <a:r>
              <a:rPr lang="en-US" b="0" i="0" dirty="0">
                <a:solidFill>
                  <a:srgbClr val="212121"/>
                </a:solidFill>
                <a:effectLst/>
                <a:highlight>
                  <a:srgbClr val="FFFFFF"/>
                </a:highlight>
                <a:latin typeface="Roboto" panose="02000000000000000000" pitchFamily="2" charset="0"/>
              </a:rPr>
              <a:t> di </a:t>
            </a:r>
            <a:r>
              <a:rPr lang="en-US" b="0" i="0" dirty="0" err="1">
                <a:solidFill>
                  <a:srgbClr val="212121"/>
                </a:solidFill>
                <a:effectLst/>
                <a:highlight>
                  <a:srgbClr val="FFFFFF"/>
                </a:highlight>
                <a:latin typeface="Roboto" panose="02000000000000000000" pitchFamily="2" charset="0"/>
              </a:rPr>
              <a:t>bagian</a:t>
            </a:r>
            <a:r>
              <a:rPr lang="en-US" b="0" i="0" dirty="0">
                <a:solidFill>
                  <a:srgbClr val="212121"/>
                </a:solidFill>
                <a:effectLst/>
                <a:highlight>
                  <a:srgbClr val="FFFFFF"/>
                </a:highlight>
                <a:latin typeface="Roboto" panose="02000000000000000000" pitchFamily="2" charset="0"/>
              </a:rPr>
              <a:t> </a:t>
            </a:r>
            <a:r>
              <a:rPr lang="en-US" b="0" i="0" dirty="0" err="1">
                <a:solidFill>
                  <a:srgbClr val="212121"/>
                </a:solidFill>
                <a:effectLst/>
                <a:highlight>
                  <a:srgbClr val="FFFFFF"/>
                </a:highlight>
                <a:latin typeface="Roboto" panose="02000000000000000000" pitchFamily="2" charset="0"/>
              </a:rPr>
              <a:t>atas</a:t>
            </a:r>
            <a:r>
              <a:rPr lang="en-US" b="0" i="0" dirty="0">
                <a:solidFill>
                  <a:srgbClr val="212121"/>
                </a:solidFill>
                <a:effectLst/>
                <a:highlight>
                  <a:srgbClr val="FFFFFF"/>
                </a:highlight>
                <a:latin typeface="Roboto" panose="02000000000000000000" pitchFamily="2" charset="0"/>
              </a:rPr>
              <a:t>.</a:t>
            </a:r>
            <a:endParaRPr lang="en-US" b="0" i="0" dirty="0">
              <a:solidFill>
                <a:srgbClr val="212121"/>
              </a:solidFill>
              <a:effectLst/>
              <a:latin typeface="+mn-lt"/>
            </a:endParaRPr>
          </a:p>
        </p:txBody>
      </p:sp>
      <p:pic>
        <p:nvPicPr>
          <p:cNvPr id="3" name="Picture 2">
            <a:extLst>
              <a:ext uri="{FF2B5EF4-FFF2-40B4-BE49-F238E27FC236}">
                <a16:creationId xmlns:a16="http://schemas.microsoft.com/office/drawing/2014/main" id="{AD66D237-C1E1-8B78-72A4-DEFCC1DC2A41}"/>
              </a:ext>
            </a:extLst>
          </p:cNvPr>
          <p:cNvPicPr>
            <a:picLocks noChangeAspect="1"/>
          </p:cNvPicPr>
          <p:nvPr/>
        </p:nvPicPr>
        <p:blipFill>
          <a:blip r:embed="rId4"/>
          <a:stretch>
            <a:fillRect/>
          </a:stretch>
        </p:blipFill>
        <p:spPr>
          <a:xfrm>
            <a:off x="241304" y="1534213"/>
            <a:ext cx="4885732" cy="3238485"/>
          </a:xfrm>
          <a:prstGeom prst="rect">
            <a:avLst/>
          </a:prstGeom>
          <a:ln>
            <a:solidFill>
              <a:schemeClr val="tx1"/>
            </a:solidFill>
          </a:ln>
        </p:spPr>
      </p:pic>
    </p:spTree>
    <p:extLst>
      <p:ext uri="{BB962C8B-B14F-4D97-AF65-F5344CB8AC3E}">
        <p14:creationId xmlns:p14="http://schemas.microsoft.com/office/powerpoint/2010/main" val="4083182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0" y="-12175"/>
            <a:ext cx="786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980"/>
              <a:buFont typeface="Roboto"/>
              <a:buNone/>
            </a:pPr>
            <a:r>
              <a:rPr lang="en" sz="1679" b="1" dirty="0">
                <a:latin typeface="Roboto"/>
                <a:ea typeface="Roboto"/>
                <a:cs typeface="Roboto"/>
                <a:sym typeface="Roboto"/>
              </a:rPr>
              <a:t>Customer Type and Behaviour Analysis on Advertisement</a:t>
            </a:r>
            <a:endParaRPr sz="1679" b="1" i="1" dirty="0"/>
          </a:p>
        </p:txBody>
      </p:sp>
      <p:sp>
        <p:nvSpPr>
          <p:cNvPr id="114" name="Google Shape;114;p27"/>
          <p:cNvSpPr txBox="1">
            <a:spLocks noGrp="1"/>
          </p:cNvSpPr>
          <p:nvPr>
            <p:ph type="body" idx="1"/>
          </p:nvPr>
        </p:nvSpPr>
        <p:spPr>
          <a:xfrm>
            <a:off x="0" y="560524"/>
            <a:ext cx="9144000" cy="4212175"/>
          </a:xfrm>
          <a:prstGeom prst="rect">
            <a:avLst/>
          </a:prstGeom>
        </p:spPr>
        <p:txBody>
          <a:bodyPr spcFirstLastPara="1" wrap="square" lIns="91425" tIns="91425" rIns="91425" bIns="91425" anchor="t" anchorCtr="0">
            <a:normAutofit/>
          </a:bodyPr>
          <a:lstStyle/>
          <a:p>
            <a:pPr marL="133350" lvl="0" indent="0" algn="ctr" rtl="0">
              <a:lnSpc>
                <a:spcPct val="150000"/>
              </a:lnSpc>
              <a:spcBef>
                <a:spcPts val="0"/>
              </a:spcBef>
              <a:spcAft>
                <a:spcPts val="0"/>
              </a:spcAft>
              <a:buClr>
                <a:schemeClr val="dk1"/>
              </a:buClr>
              <a:buSzPts val="1500"/>
              <a:buNone/>
            </a:pPr>
            <a:r>
              <a:rPr lang="en-US" sz="1500" b="1" dirty="0">
                <a:solidFill>
                  <a:schemeClr val="dk1"/>
                </a:solidFill>
              </a:rPr>
              <a:t>Exploratory Data Analysis</a:t>
            </a:r>
          </a:p>
          <a:p>
            <a:pPr marL="133350" lvl="0" indent="0" algn="l" rtl="0">
              <a:lnSpc>
                <a:spcPct val="200000"/>
              </a:lnSpc>
              <a:spcBef>
                <a:spcPts val="0"/>
              </a:spcBef>
              <a:spcAft>
                <a:spcPts val="0"/>
              </a:spcAft>
              <a:buClr>
                <a:schemeClr val="dk1"/>
              </a:buClr>
              <a:buSzPts val="1500"/>
              <a:buNone/>
            </a:pPr>
            <a:r>
              <a:rPr lang="en-US" sz="1500" b="1" dirty="0">
                <a:solidFill>
                  <a:schemeClr val="dk1"/>
                </a:solidFill>
              </a:rPr>
              <a:t>Multivariate Analysis</a:t>
            </a:r>
            <a:endParaRPr sz="1500" b="1" dirty="0">
              <a:solidFill>
                <a:schemeClr val="dk1"/>
              </a:solidFill>
            </a:endParaRPr>
          </a:p>
        </p:txBody>
      </p:sp>
      <p:sp>
        <p:nvSpPr>
          <p:cNvPr id="115" name="Google Shape;115;p27"/>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 sz="1100" dirty="0">
                <a:solidFill>
                  <a:srgbClr val="000000"/>
                </a:solidFill>
                <a:hlinkClick r:id="rId3"/>
              </a:rPr>
              <a:t>Untuk selengkapnya, dapat melihat </a:t>
            </a:r>
            <a:r>
              <a:rPr lang="en" sz="1100" dirty="0">
                <a:hlinkClick r:id="rId3"/>
              </a:rPr>
              <a:t>google collab</a:t>
            </a:r>
            <a:r>
              <a:rPr lang="en" sz="1100" dirty="0">
                <a:solidFill>
                  <a:srgbClr val="000000"/>
                </a:solidFill>
                <a:hlinkClick r:id="rId3"/>
              </a:rPr>
              <a:t> </a:t>
            </a:r>
            <a:r>
              <a:rPr lang="en" sz="1100" dirty="0">
                <a:hlinkClick r:id="rId3"/>
              </a:rPr>
              <a:t>disini</a:t>
            </a:r>
            <a:endParaRPr sz="1100" dirty="0">
              <a:solidFill>
                <a:srgbClr val="000000"/>
              </a:solidFill>
            </a:endParaRPr>
          </a:p>
        </p:txBody>
      </p:sp>
      <p:sp>
        <p:nvSpPr>
          <p:cNvPr id="5" name="TextBox 4">
            <a:extLst>
              <a:ext uri="{FF2B5EF4-FFF2-40B4-BE49-F238E27FC236}">
                <a16:creationId xmlns:a16="http://schemas.microsoft.com/office/drawing/2014/main" id="{0A0D634E-AB17-C8DD-C326-C32AAC20309F}"/>
              </a:ext>
            </a:extLst>
          </p:cNvPr>
          <p:cNvSpPr txBox="1"/>
          <p:nvPr/>
        </p:nvSpPr>
        <p:spPr>
          <a:xfrm>
            <a:off x="4054239" y="1491460"/>
            <a:ext cx="5188236" cy="2862322"/>
          </a:xfrm>
          <a:prstGeom prst="rect">
            <a:avLst/>
          </a:prstGeom>
          <a:noFill/>
        </p:spPr>
        <p:txBody>
          <a:bodyPr wrap="square">
            <a:spAutoFit/>
          </a:bodyPr>
          <a:lstStyle/>
          <a:p>
            <a:pPr algn="l"/>
            <a:r>
              <a:rPr lang="en-US" sz="1200" b="0" i="0" dirty="0">
                <a:solidFill>
                  <a:srgbClr val="212121"/>
                </a:solidFill>
                <a:effectLst/>
                <a:latin typeface="+mn-lt"/>
              </a:rPr>
              <a:t>Key Takeaways:</a:t>
            </a:r>
          </a:p>
          <a:p>
            <a:pPr marL="285750" indent="-285750" algn="l">
              <a:buFont typeface="Arial" panose="020B0604020202020204" pitchFamily="34" charset="0"/>
              <a:buChar char="•"/>
            </a:pPr>
            <a:r>
              <a:rPr lang="en-US" sz="1200" b="1" i="0" dirty="0">
                <a:solidFill>
                  <a:srgbClr val="212121"/>
                </a:solidFill>
                <a:effectLst/>
                <a:highlight>
                  <a:srgbClr val="FFFFFF"/>
                </a:highlight>
                <a:latin typeface="+mn-lt"/>
              </a:rPr>
              <a:t>Daily Time Spent on Site</a:t>
            </a:r>
            <a:r>
              <a:rPr lang="en-US" sz="1200" b="0" i="0" dirty="0">
                <a:solidFill>
                  <a:srgbClr val="212121"/>
                </a:solidFill>
                <a:effectLst/>
                <a:highlight>
                  <a:srgbClr val="FFFFFF"/>
                </a:highlight>
                <a:latin typeface="+mn-lt"/>
              </a:rPr>
              <a:t> </a:t>
            </a:r>
            <a:r>
              <a:rPr lang="en-US" sz="1200" b="0" i="0" dirty="0" err="1">
                <a:solidFill>
                  <a:srgbClr val="212121"/>
                </a:solidFill>
                <a:effectLst/>
                <a:highlight>
                  <a:srgbClr val="FFFFFF"/>
                </a:highlight>
                <a:latin typeface="+mn-lt"/>
              </a:rPr>
              <a:t>memiliki</a:t>
            </a:r>
            <a:r>
              <a:rPr lang="en-US" sz="1200" b="0" i="0" dirty="0">
                <a:solidFill>
                  <a:srgbClr val="212121"/>
                </a:solidFill>
                <a:effectLst/>
                <a:highlight>
                  <a:srgbClr val="FFFFFF"/>
                </a:highlight>
                <a:latin typeface="+mn-lt"/>
              </a:rPr>
              <a:t> </a:t>
            </a:r>
            <a:r>
              <a:rPr lang="en-US" sz="1200" b="0" i="0" dirty="0" err="1">
                <a:solidFill>
                  <a:srgbClr val="212121"/>
                </a:solidFill>
                <a:effectLst/>
                <a:highlight>
                  <a:srgbClr val="FFFFFF"/>
                </a:highlight>
                <a:latin typeface="+mn-lt"/>
              </a:rPr>
              <a:t>korelasi</a:t>
            </a:r>
            <a:r>
              <a:rPr lang="en-US" sz="1200" b="0" i="0" dirty="0">
                <a:solidFill>
                  <a:srgbClr val="212121"/>
                </a:solidFill>
                <a:effectLst/>
                <a:highlight>
                  <a:srgbClr val="FFFFFF"/>
                </a:highlight>
                <a:latin typeface="+mn-lt"/>
              </a:rPr>
              <a:t> </a:t>
            </a:r>
            <a:r>
              <a:rPr lang="en-US" sz="1200" b="0" i="0" dirty="0" err="1">
                <a:solidFill>
                  <a:srgbClr val="212121"/>
                </a:solidFill>
                <a:effectLst/>
                <a:highlight>
                  <a:srgbClr val="FFFFFF"/>
                </a:highlight>
                <a:latin typeface="+mn-lt"/>
              </a:rPr>
              <a:t>positif</a:t>
            </a:r>
            <a:r>
              <a:rPr lang="en-US" sz="1200" b="0" i="0" dirty="0">
                <a:solidFill>
                  <a:srgbClr val="212121"/>
                </a:solidFill>
                <a:effectLst/>
                <a:highlight>
                  <a:srgbClr val="FFFFFF"/>
                </a:highlight>
                <a:latin typeface="+mn-lt"/>
              </a:rPr>
              <a:t> yang </a:t>
            </a:r>
            <a:r>
              <a:rPr lang="en-US" sz="1200" b="0" i="0" dirty="0" err="1">
                <a:solidFill>
                  <a:srgbClr val="212121"/>
                </a:solidFill>
                <a:effectLst/>
                <a:highlight>
                  <a:srgbClr val="FFFFFF"/>
                </a:highlight>
                <a:latin typeface="+mn-lt"/>
              </a:rPr>
              <a:t>cukup</a:t>
            </a:r>
            <a:r>
              <a:rPr lang="en-US" sz="1200" b="0" i="0" dirty="0">
                <a:solidFill>
                  <a:srgbClr val="212121"/>
                </a:solidFill>
                <a:effectLst/>
                <a:highlight>
                  <a:srgbClr val="FFFFFF"/>
                </a:highlight>
                <a:latin typeface="+mn-lt"/>
              </a:rPr>
              <a:t> </a:t>
            </a:r>
            <a:r>
              <a:rPr lang="en-US" sz="1200" b="0" i="0" dirty="0" err="1">
                <a:solidFill>
                  <a:srgbClr val="212121"/>
                </a:solidFill>
                <a:effectLst/>
                <a:highlight>
                  <a:srgbClr val="FFFFFF"/>
                </a:highlight>
                <a:latin typeface="+mn-lt"/>
              </a:rPr>
              <a:t>kuat</a:t>
            </a:r>
            <a:r>
              <a:rPr lang="en-US" sz="1200" b="0" i="0" dirty="0">
                <a:solidFill>
                  <a:srgbClr val="212121"/>
                </a:solidFill>
                <a:effectLst/>
                <a:highlight>
                  <a:srgbClr val="FFFFFF"/>
                </a:highlight>
                <a:latin typeface="+mn-lt"/>
              </a:rPr>
              <a:t> </a:t>
            </a:r>
            <a:r>
              <a:rPr lang="en-US" sz="1200" b="0" i="0" dirty="0" err="1">
                <a:solidFill>
                  <a:srgbClr val="212121"/>
                </a:solidFill>
                <a:effectLst/>
                <a:highlight>
                  <a:srgbClr val="FFFFFF"/>
                </a:highlight>
                <a:latin typeface="+mn-lt"/>
              </a:rPr>
              <a:t>dengan</a:t>
            </a:r>
            <a:r>
              <a:rPr lang="en-US" sz="1200" b="0" i="0" dirty="0">
                <a:solidFill>
                  <a:srgbClr val="212121"/>
                </a:solidFill>
                <a:effectLst/>
                <a:highlight>
                  <a:srgbClr val="FFFFFF"/>
                </a:highlight>
                <a:latin typeface="+mn-lt"/>
              </a:rPr>
              <a:t> </a:t>
            </a:r>
            <a:r>
              <a:rPr lang="en-US" sz="1200" b="1" i="0" dirty="0">
                <a:solidFill>
                  <a:srgbClr val="212121"/>
                </a:solidFill>
                <a:effectLst/>
                <a:highlight>
                  <a:srgbClr val="FFFFFF"/>
                </a:highlight>
                <a:latin typeface="+mn-lt"/>
              </a:rPr>
              <a:t>Daily Internet Usage</a:t>
            </a:r>
            <a:r>
              <a:rPr lang="en-US" sz="1200" b="0" i="0" dirty="0">
                <a:solidFill>
                  <a:srgbClr val="212121"/>
                </a:solidFill>
                <a:effectLst/>
                <a:highlight>
                  <a:srgbClr val="FFFFFF"/>
                </a:highlight>
                <a:latin typeface="+mn-lt"/>
              </a:rPr>
              <a:t> (0.51), </a:t>
            </a:r>
            <a:r>
              <a:rPr lang="en-US" sz="1200" b="0" i="0" dirty="0" err="1">
                <a:solidFill>
                  <a:srgbClr val="212121"/>
                </a:solidFill>
                <a:effectLst/>
                <a:highlight>
                  <a:srgbClr val="FFFFFF"/>
                </a:highlight>
                <a:latin typeface="+mn-lt"/>
              </a:rPr>
              <a:t>menunjukkan</a:t>
            </a:r>
            <a:r>
              <a:rPr lang="en-US" sz="1200" b="0" i="0" dirty="0">
                <a:solidFill>
                  <a:srgbClr val="212121"/>
                </a:solidFill>
                <a:effectLst/>
                <a:highlight>
                  <a:srgbClr val="FFFFFF"/>
                </a:highlight>
                <a:latin typeface="+mn-lt"/>
              </a:rPr>
              <a:t> </a:t>
            </a:r>
            <a:r>
              <a:rPr lang="en-US" sz="1200" b="0" i="0" dirty="0" err="1">
                <a:solidFill>
                  <a:srgbClr val="212121"/>
                </a:solidFill>
                <a:effectLst/>
                <a:highlight>
                  <a:srgbClr val="FFFFFF"/>
                </a:highlight>
                <a:latin typeface="+mn-lt"/>
              </a:rPr>
              <a:t>bahwa</a:t>
            </a:r>
            <a:r>
              <a:rPr lang="en-US" sz="1200" b="0" i="0" dirty="0">
                <a:solidFill>
                  <a:srgbClr val="212121"/>
                </a:solidFill>
                <a:effectLst/>
                <a:highlight>
                  <a:srgbClr val="FFFFFF"/>
                </a:highlight>
                <a:latin typeface="+mn-lt"/>
              </a:rPr>
              <a:t> </a:t>
            </a:r>
            <a:r>
              <a:rPr lang="en-US" sz="1200" b="0" i="0" dirty="0" err="1">
                <a:solidFill>
                  <a:srgbClr val="212121"/>
                </a:solidFill>
                <a:effectLst/>
                <a:highlight>
                  <a:srgbClr val="FFFFFF"/>
                </a:highlight>
                <a:latin typeface="+mn-lt"/>
              </a:rPr>
              <a:t>semakin</a:t>
            </a:r>
            <a:r>
              <a:rPr lang="en-US" sz="1200" b="0" i="0" dirty="0">
                <a:solidFill>
                  <a:srgbClr val="212121"/>
                </a:solidFill>
                <a:effectLst/>
                <a:highlight>
                  <a:srgbClr val="FFFFFF"/>
                </a:highlight>
                <a:latin typeface="+mn-lt"/>
              </a:rPr>
              <a:t> lama </a:t>
            </a:r>
            <a:r>
              <a:rPr lang="en-US" sz="1200" b="0" i="0" dirty="0" err="1">
                <a:solidFill>
                  <a:srgbClr val="212121"/>
                </a:solidFill>
                <a:effectLst/>
                <a:highlight>
                  <a:srgbClr val="FFFFFF"/>
                </a:highlight>
                <a:latin typeface="+mn-lt"/>
              </a:rPr>
              <a:t>seseorang</a:t>
            </a:r>
            <a:r>
              <a:rPr lang="en-US" sz="1200" b="0" i="0" dirty="0">
                <a:solidFill>
                  <a:srgbClr val="212121"/>
                </a:solidFill>
                <a:effectLst/>
                <a:highlight>
                  <a:srgbClr val="FFFFFF"/>
                </a:highlight>
                <a:latin typeface="+mn-lt"/>
              </a:rPr>
              <a:t> </a:t>
            </a:r>
            <a:r>
              <a:rPr lang="en-US" sz="1200" b="0" i="0" dirty="0" err="1">
                <a:solidFill>
                  <a:srgbClr val="212121"/>
                </a:solidFill>
                <a:effectLst/>
                <a:highlight>
                  <a:srgbClr val="FFFFFF"/>
                </a:highlight>
                <a:latin typeface="+mn-lt"/>
              </a:rPr>
              <a:t>menghabiskan</a:t>
            </a:r>
            <a:r>
              <a:rPr lang="en-US" sz="1200" b="0" i="0" dirty="0">
                <a:solidFill>
                  <a:srgbClr val="212121"/>
                </a:solidFill>
                <a:effectLst/>
                <a:highlight>
                  <a:srgbClr val="FFFFFF"/>
                </a:highlight>
                <a:latin typeface="+mn-lt"/>
              </a:rPr>
              <a:t> </a:t>
            </a:r>
            <a:r>
              <a:rPr lang="en-US" sz="1200" b="0" i="0" dirty="0" err="1">
                <a:solidFill>
                  <a:srgbClr val="212121"/>
                </a:solidFill>
                <a:effectLst/>
                <a:highlight>
                  <a:srgbClr val="FFFFFF"/>
                </a:highlight>
                <a:latin typeface="+mn-lt"/>
              </a:rPr>
              <a:t>waktu</a:t>
            </a:r>
            <a:r>
              <a:rPr lang="en-US" sz="1200" b="0" i="0" dirty="0">
                <a:solidFill>
                  <a:srgbClr val="212121"/>
                </a:solidFill>
                <a:effectLst/>
                <a:highlight>
                  <a:srgbClr val="FFFFFF"/>
                </a:highlight>
                <a:latin typeface="+mn-lt"/>
              </a:rPr>
              <a:t> di internet, </a:t>
            </a:r>
            <a:r>
              <a:rPr lang="en-US" sz="1200" b="0" i="0" dirty="0" err="1">
                <a:solidFill>
                  <a:srgbClr val="212121"/>
                </a:solidFill>
                <a:effectLst/>
                <a:highlight>
                  <a:srgbClr val="FFFFFF"/>
                </a:highlight>
                <a:latin typeface="+mn-lt"/>
              </a:rPr>
              <a:t>semakin</a:t>
            </a:r>
            <a:r>
              <a:rPr lang="en-US" sz="1200" b="0" i="0" dirty="0">
                <a:solidFill>
                  <a:srgbClr val="212121"/>
                </a:solidFill>
                <a:effectLst/>
                <a:highlight>
                  <a:srgbClr val="FFFFFF"/>
                </a:highlight>
                <a:latin typeface="+mn-lt"/>
              </a:rPr>
              <a:t> lama </a:t>
            </a:r>
            <a:r>
              <a:rPr lang="en-US" sz="1200" b="0" i="0" dirty="0" err="1">
                <a:solidFill>
                  <a:srgbClr val="212121"/>
                </a:solidFill>
                <a:effectLst/>
                <a:highlight>
                  <a:srgbClr val="FFFFFF"/>
                </a:highlight>
                <a:latin typeface="+mn-lt"/>
              </a:rPr>
              <a:t>mereka</a:t>
            </a:r>
            <a:r>
              <a:rPr lang="en-US" sz="1200" b="0" i="0" dirty="0">
                <a:solidFill>
                  <a:srgbClr val="212121"/>
                </a:solidFill>
                <a:effectLst/>
                <a:highlight>
                  <a:srgbClr val="FFFFFF"/>
                </a:highlight>
                <a:latin typeface="+mn-lt"/>
              </a:rPr>
              <a:t> </a:t>
            </a:r>
            <a:r>
              <a:rPr lang="en-US" sz="1200" b="0" i="0" dirty="0" err="1">
                <a:solidFill>
                  <a:srgbClr val="212121"/>
                </a:solidFill>
                <a:effectLst/>
                <a:highlight>
                  <a:srgbClr val="FFFFFF"/>
                </a:highlight>
                <a:latin typeface="+mn-lt"/>
              </a:rPr>
              <a:t>menghabiskan</a:t>
            </a:r>
            <a:r>
              <a:rPr lang="en-US" sz="1200" b="0" i="0" dirty="0">
                <a:solidFill>
                  <a:srgbClr val="212121"/>
                </a:solidFill>
                <a:effectLst/>
                <a:highlight>
                  <a:srgbClr val="FFFFFF"/>
                </a:highlight>
                <a:latin typeface="+mn-lt"/>
              </a:rPr>
              <a:t> </a:t>
            </a:r>
            <a:r>
              <a:rPr lang="en-US" sz="1200" b="0" i="0" dirty="0" err="1">
                <a:solidFill>
                  <a:srgbClr val="212121"/>
                </a:solidFill>
                <a:effectLst/>
                <a:highlight>
                  <a:srgbClr val="FFFFFF"/>
                </a:highlight>
                <a:latin typeface="+mn-lt"/>
              </a:rPr>
              <a:t>waktu</a:t>
            </a:r>
            <a:r>
              <a:rPr lang="en-US" sz="1200" b="0" i="0" dirty="0">
                <a:solidFill>
                  <a:srgbClr val="212121"/>
                </a:solidFill>
                <a:effectLst/>
                <a:highlight>
                  <a:srgbClr val="FFFFFF"/>
                </a:highlight>
                <a:latin typeface="+mn-lt"/>
              </a:rPr>
              <a:t> di situs.</a:t>
            </a:r>
          </a:p>
          <a:p>
            <a:pPr marL="285750" indent="-285750" algn="l">
              <a:buFont typeface="Arial" panose="020B0604020202020204" pitchFamily="34" charset="0"/>
              <a:buChar char="•"/>
            </a:pPr>
            <a:endParaRPr lang="en-US" sz="1200" b="0" i="0" dirty="0">
              <a:solidFill>
                <a:srgbClr val="212121"/>
              </a:solidFill>
              <a:effectLst/>
              <a:highlight>
                <a:srgbClr val="FFFFFF"/>
              </a:highlight>
              <a:latin typeface="+mn-lt"/>
            </a:endParaRPr>
          </a:p>
          <a:p>
            <a:pPr marL="285750" indent="-285750" algn="l">
              <a:buFont typeface="Arial" panose="020B0604020202020204" pitchFamily="34" charset="0"/>
              <a:buChar char="•"/>
            </a:pPr>
            <a:r>
              <a:rPr lang="en-US" sz="1200" b="1" i="0" dirty="0">
                <a:solidFill>
                  <a:srgbClr val="212121"/>
                </a:solidFill>
                <a:effectLst/>
                <a:highlight>
                  <a:srgbClr val="FFFFFF"/>
                </a:highlight>
                <a:latin typeface="+mn-lt"/>
              </a:rPr>
              <a:t>Age</a:t>
            </a:r>
            <a:r>
              <a:rPr lang="en-US" sz="1200" b="0" i="0" dirty="0">
                <a:solidFill>
                  <a:srgbClr val="212121"/>
                </a:solidFill>
                <a:effectLst/>
                <a:highlight>
                  <a:srgbClr val="FFFFFF"/>
                </a:highlight>
                <a:latin typeface="+mn-lt"/>
              </a:rPr>
              <a:t> </a:t>
            </a:r>
            <a:r>
              <a:rPr lang="en-US" sz="1200" b="0" i="0" dirty="0" err="1">
                <a:solidFill>
                  <a:srgbClr val="212121"/>
                </a:solidFill>
                <a:effectLst/>
                <a:highlight>
                  <a:srgbClr val="FFFFFF"/>
                </a:highlight>
                <a:latin typeface="+mn-lt"/>
              </a:rPr>
              <a:t>memiliki</a:t>
            </a:r>
            <a:r>
              <a:rPr lang="en-US" sz="1200" b="0" i="0" dirty="0">
                <a:solidFill>
                  <a:srgbClr val="212121"/>
                </a:solidFill>
                <a:effectLst/>
                <a:highlight>
                  <a:srgbClr val="FFFFFF"/>
                </a:highlight>
                <a:latin typeface="+mn-lt"/>
              </a:rPr>
              <a:t> </a:t>
            </a:r>
            <a:r>
              <a:rPr lang="en-US" sz="1200" b="0" i="0" dirty="0" err="1">
                <a:solidFill>
                  <a:srgbClr val="212121"/>
                </a:solidFill>
                <a:effectLst/>
                <a:highlight>
                  <a:srgbClr val="FFFFFF"/>
                </a:highlight>
                <a:latin typeface="+mn-lt"/>
              </a:rPr>
              <a:t>korelasi</a:t>
            </a:r>
            <a:r>
              <a:rPr lang="en-US" sz="1200" b="0" i="0" dirty="0">
                <a:solidFill>
                  <a:srgbClr val="212121"/>
                </a:solidFill>
                <a:effectLst/>
                <a:highlight>
                  <a:srgbClr val="FFFFFF"/>
                </a:highlight>
                <a:latin typeface="+mn-lt"/>
              </a:rPr>
              <a:t> </a:t>
            </a:r>
            <a:r>
              <a:rPr lang="en-US" sz="1200" b="0" i="0" dirty="0" err="1">
                <a:solidFill>
                  <a:srgbClr val="212121"/>
                </a:solidFill>
                <a:effectLst/>
                <a:highlight>
                  <a:srgbClr val="FFFFFF"/>
                </a:highlight>
                <a:latin typeface="+mn-lt"/>
              </a:rPr>
              <a:t>negatif</a:t>
            </a:r>
            <a:r>
              <a:rPr lang="en-US" sz="1200" b="0" i="0" dirty="0">
                <a:solidFill>
                  <a:srgbClr val="212121"/>
                </a:solidFill>
                <a:effectLst/>
                <a:highlight>
                  <a:srgbClr val="FFFFFF"/>
                </a:highlight>
                <a:latin typeface="+mn-lt"/>
              </a:rPr>
              <a:t> </a:t>
            </a:r>
            <a:r>
              <a:rPr lang="en-US" sz="1200" b="0" i="0" dirty="0" err="1">
                <a:solidFill>
                  <a:srgbClr val="212121"/>
                </a:solidFill>
                <a:effectLst/>
                <a:highlight>
                  <a:srgbClr val="FFFFFF"/>
                </a:highlight>
                <a:latin typeface="+mn-lt"/>
              </a:rPr>
              <a:t>dengan</a:t>
            </a:r>
            <a:r>
              <a:rPr lang="en-US" sz="1200" b="0" i="0" dirty="0">
                <a:solidFill>
                  <a:srgbClr val="212121"/>
                </a:solidFill>
                <a:effectLst/>
                <a:highlight>
                  <a:srgbClr val="FFFFFF"/>
                </a:highlight>
                <a:latin typeface="+mn-lt"/>
              </a:rPr>
              <a:t> </a:t>
            </a:r>
            <a:r>
              <a:rPr lang="en-US" sz="1200" b="1" i="0" dirty="0">
                <a:solidFill>
                  <a:srgbClr val="212121"/>
                </a:solidFill>
                <a:effectLst/>
                <a:highlight>
                  <a:srgbClr val="FFFFFF"/>
                </a:highlight>
                <a:latin typeface="+mn-lt"/>
              </a:rPr>
              <a:t>Daily Time Spent on Site</a:t>
            </a:r>
            <a:r>
              <a:rPr lang="en-US" sz="1200" b="0" i="0" dirty="0">
                <a:solidFill>
                  <a:srgbClr val="212121"/>
                </a:solidFill>
                <a:effectLst/>
                <a:highlight>
                  <a:srgbClr val="FFFFFF"/>
                </a:highlight>
                <a:latin typeface="+mn-lt"/>
              </a:rPr>
              <a:t> (-0.33) dan </a:t>
            </a:r>
            <a:r>
              <a:rPr lang="en-US" sz="1200" b="1" i="0" dirty="0">
                <a:solidFill>
                  <a:srgbClr val="212121"/>
                </a:solidFill>
                <a:effectLst/>
                <a:highlight>
                  <a:srgbClr val="FFFFFF"/>
                </a:highlight>
                <a:latin typeface="+mn-lt"/>
              </a:rPr>
              <a:t>Daily Internet Usage</a:t>
            </a:r>
            <a:r>
              <a:rPr lang="en-US" sz="1200" b="0" i="0" dirty="0">
                <a:solidFill>
                  <a:srgbClr val="212121"/>
                </a:solidFill>
                <a:effectLst/>
                <a:highlight>
                  <a:srgbClr val="FFFFFF"/>
                </a:highlight>
                <a:latin typeface="+mn-lt"/>
              </a:rPr>
              <a:t> (-0.37), </a:t>
            </a:r>
            <a:r>
              <a:rPr lang="en-US" sz="1200" b="0" i="0" dirty="0" err="1">
                <a:solidFill>
                  <a:srgbClr val="212121"/>
                </a:solidFill>
                <a:effectLst/>
                <a:highlight>
                  <a:srgbClr val="FFFFFF"/>
                </a:highlight>
                <a:latin typeface="+mn-lt"/>
              </a:rPr>
              <a:t>menunjukkan</a:t>
            </a:r>
            <a:r>
              <a:rPr lang="en-US" sz="1200" b="0" i="0" dirty="0">
                <a:solidFill>
                  <a:srgbClr val="212121"/>
                </a:solidFill>
                <a:effectLst/>
                <a:highlight>
                  <a:srgbClr val="FFFFFF"/>
                </a:highlight>
                <a:latin typeface="+mn-lt"/>
              </a:rPr>
              <a:t> </a:t>
            </a:r>
            <a:r>
              <a:rPr lang="en-US" sz="1200" b="0" i="0" dirty="0" err="1">
                <a:solidFill>
                  <a:srgbClr val="212121"/>
                </a:solidFill>
                <a:effectLst/>
                <a:highlight>
                  <a:srgbClr val="FFFFFF"/>
                </a:highlight>
                <a:latin typeface="+mn-lt"/>
              </a:rPr>
              <a:t>bahwa</a:t>
            </a:r>
            <a:r>
              <a:rPr lang="en-US" sz="1200" b="0" i="0" dirty="0">
                <a:solidFill>
                  <a:srgbClr val="212121"/>
                </a:solidFill>
                <a:effectLst/>
                <a:highlight>
                  <a:srgbClr val="FFFFFF"/>
                </a:highlight>
                <a:latin typeface="+mn-lt"/>
              </a:rPr>
              <a:t> </a:t>
            </a:r>
            <a:r>
              <a:rPr lang="en-US" sz="1200" b="0" i="0" dirty="0" err="1">
                <a:solidFill>
                  <a:srgbClr val="212121"/>
                </a:solidFill>
                <a:effectLst/>
                <a:highlight>
                  <a:srgbClr val="FFFFFF"/>
                </a:highlight>
                <a:latin typeface="+mn-lt"/>
              </a:rPr>
              <a:t>pengguna</a:t>
            </a:r>
            <a:r>
              <a:rPr lang="en-US" sz="1200" b="0" i="0" dirty="0">
                <a:solidFill>
                  <a:srgbClr val="212121"/>
                </a:solidFill>
                <a:effectLst/>
                <a:highlight>
                  <a:srgbClr val="FFFFFF"/>
                </a:highlight>
                <a:latin typeface="+mn-lt"/>
              </a:rPr>
              <a:t> yang </a:t>
            </a:r>
            <a:r>
              <a:rPr lang="en-US" sz="1200" b="0" i="0" dirty="0" err="1">
                <a:solidFill>
                  <a:srgbClr val="212121"/>
                </a:solidFill>
                <a:effectLst/>
                <a:highlight>
                  <a:srgbClr val="FFFFFF"/>
                </a:highlight>
                <a:latin typeface="+mn-lt"/>
              </a:rPr>
              <a:t>lebih</a:t>
            </a:r>
            <a:r>
              <a:rPr lang="en-US" sz="1200" b="0" i="0" dirty="0">
                <a:solidFill>
                  <a:srgbClr val="212121"/>
                </a:solidFill>
                <a:effectLst/>
                <a:highlight>
                  <a:srgbClr val="FFFFFF"/>
                </a:highlight>
                <a:latin typeface="+mn-lt"/>
              </a:rPr>
              <a:t> </a:t>
            </a:r>
            <a:r>
              <a:rPr lang="en-US" sz="1200" b="0" i="0" dirty="0" err="1">
                <a:solidFill>
                  <a:srgbClr val="212121"/>
                </a:solidFill>
                <a:effectLst/>
                <a:highlight>
                  <a:srgbClr val="FFFFFF"/>
                </a:highlight>
                <a:latin typeface="+mn-lt"/>
              </a:rPr>
              <a:t>tua</a:t>
            </a:r>
            <a:r>
              <a:rPr lang="en-US" sz="1200" b="0" i="0" dirty="0">
                <a:solidFill>
                  <a:srgbClr val="212121"/>
                </a:solidFill>
                <a:effectLst/>
                <a:highlight>
                  <a:srgbClr val="FFFFFF"/>
                </a:highlight>
                <a:latin typeface="+mn-lt"/>
              </a:rPr>
              <a:t> </a:t>
            </a:r>
            <a:r>
              <a:rPr lang="en-US" sz="1200" b="0" i="0" dirty="0" err="1">
                <a:solidFill>
                  <a:srgbClr val="212121"/>
                </a:solidFill>
                <a:effectLst/>
                <a:highlight>
                  <a:srgbClr val="FFFFFF"/>
                </a:highlight>
                <a:latin typeface="+mn-lt"/>
              </a:rPr>
              <a:t>cenderung</a:t>
            </a:r>
            <a:r>
              <a:rPr lang="en-US" sz="1200" b="0" i="0" dirty="0">
                <a:solidFill>
                  <a:srgbClr val="212121"/>
                </a:solidFill>
                <a:effectLst/>
                <a:highlight>
                  <a:srgbClr val="FFFFFF"/>
                </a:highlight>
                <a:latin typeface="+mn-lt"/>
              </a:rPr>
              <a:t> </a:t>
            </a:r>
            <a:r>
              <a:rPr lang="en-US" sz="1200" b="0" i="0" dirty="0" err="1">
                <a:solidFill>
                  <a:srgbClr val="212121"/>
                </a:solidFill>
                <a:effectLst/>
                <a:highlight>
                  <a:srgbClr val="FFFFFF"/>
                </a:highlight>
                <a:latin typeface="+mn-lt"/>
              </a:rPr>
              <a:t>menghabiskan</a:t>
            </a:r>
            <a:r>
              <a:rPr lang="en-US" sz="1200" b="0" i="0" dirty="0">
                <a:solidFill>
                  <a:srgbClr val="212121"/>
                </a:solidFill>
                <a:effectLst/>
                <a:highlight>
                  <a:srgbClr val="FFFFFF"/>
                </a:highlight>
                <a:latin typeface="+mn-lt"/>
              </a:rPr>
              <a:t> </a:t>
            </a:r>
            <a:r>
              <a:rPr lang="en-US" sz="1200" b="0" i="0" dirty="0" err="1">
                <a:solidFill>
                  <a:srgbClr val="212121"/>
                </a:solidFill>
                <a:effectLst/>
                <a:highlight>
                  <a:srgbClr val="FFFFFF"/>
                </a:highlight>
                <a:latin typeface="+mn-lt"/>
              </a:rPr>
              <a:t>lebih</a:t>
            </a:r>
            <a:r>
              <a:rPr lang="en-US" sz="1200" b="0" i="0" dirty="0">
                <a:solidFill>
                  <a:srgbClr val="212121"/>
                </a:solidFill>
                <a:effectLst/>
                <a:highlight>
                  <a:srgbClr val="FFFFFF"/>
                </a:highlight>
                <a:latin typeface="+mn-lt"/>
              </a:rPr>
              <a:t> </a:t>
            </a:r>
            <a:r>
              <a:rPr lang="en-US" sz="1200" b="0" i="0" dirty="0" err="1">
                <a:solidFill>
                  <a:srgbClr val="212121"/>
                </a:solidFill>
                <a:effectLst/>
                <a:highlight>
                  <a:srgbClr val="FFFFFF"/>
                </a:highlight>
                <a:latin typeface="+mn-lt"/>
              </a:rPr>
              <a:t>sedikit</a:t>
            </a:r>
            <a:r>
              <a:rPr lang="en-US" sz="1200" b="0" i="0" dirty="0">
                <a:solidFill>
                  <a:srgbClr val="212121"/>
                </a:solidFill>
                <a:effectLst/>
                <a:highlight>
                  <a:srgbClr val="FFFFFF"/>
                </a:highlight>
                <a:latin typeface="+mn-lt"/>
              </a:rPr>
              <a:t> </a:t>
            </a:r>
            <a:r>
              <a:rPr lang="en-US" sz="1200" b="0" i="0" dirty="0" err="1">
                <a:solidFill>
                  <a:srgbClr val="212121"/>
                </a:solidFill>
                <a:effectLst/>
                <a:highlight>
                  <a:srgbClr val="FFFFFF"/>
                </a:highlight>
                <a:latin typeface="+mn-lt"/>
              </a:rPr>
              <a:t>waktu</a:t>
            </a:r>
            <a:r>
              <a:rPr lang="en-US" sz="1200" b="0" i="0" dirty="0">
                <a:solidFill>
                  <a:srgbClr val="212121"/>
                </a:solidFill>
                <a:effectLst/>
                <a:highlight>
                  <a:srgbClr val="FFFFFF"/>
                </a:highlight>
                <a:latin typeface="+mn-lt"/>
              </a:rPr>
              <a:t> di situs dan internet </a:t>
            </a:r>
            <a:r>
              <a:rPr lang="en-US" sz="1200" b="0" i="0" dirty="0" err="1">
                <a:solidFill>
                  <a:srgbClr val="212121"/>
                </a:solidFill>
                <a:effectLst/>
                <a:highlight>
                  <a:srgbClr val="FFFFFF"/>
                </a:highlight>
                <a:latin typeface="+mn-lt"/>
              </a:rPr>
              <a:t>secara</a:t>
            </a:r>
            <a:r>
              <a:rPr lang="en-US" sz="1200" b="0" i="0" dirty="0">
                <a:solidFill>
                  <a:srgbClr val="212121"/>
                </a:solidFill>
                <a:effectLst/>
                <a:highlight>
                  <a:srgbClr val="FFFFFF"/>
                </a:highlight>
                <a:latin typeface="+mn-lt"/>
              </a:rPr>
              <a:t> </a:t>
            </a:r>
            <a:r>
              <a:rPr lang="en-US" sz="1200" b="0" i="0" dirty="0" err="1">
                <a:solidFill>
                  <a:srgbClr val="212121"/>
                </a:solidFill>
                <a:effectLst/>
                <a:highlight>
                  <a:srgbClr val="FFFFFF"/>
                </a:highlight>
                <a:latin typeface="+mn-lt"/>
              </a:rPr>
              <a:t>keseluruhan</a:t>
            </a:r>
            <a:r>
              <a:rPr lang="en-US" sz="1200" b="0" i="0" dirty="0">
                <a:solidFill>
                  <a:srgbClr val="212121"/>
                </a:solidFill>
                <a:effectLst/>
                <a:highlight>
                  <a:srgbClr val="FFFFFF"/>
                </a:highlight>
                <a:latin typeface="+mn-lt"/>
              </a:rPr>
              <a:t>.</a:t>
            </a:r>
          </a:p>
          <a:p>
            <a:pPr marL="285750" indent="-285750" algn="l">
              <a:buFont typeface="Arial" panose="020B0604020202020204" pitchFamily="34" charset="0"/>
              <a:buChar char="•"/>
            </a:pPr>
            <a:endParaRPr lang="en-US" sz="1200" b="0" i="0" dirty="0">
              <a:solidFill>
                <a:srgbClr val="212121"/>
              </a:solidFill>
              <a:effectLst/>
              <a:highlight>
                <a:srgbClr val="FFFFFF"/>
              </a:highlight>
              <a:latin typeface="+mn-lt"/>
            </a:endParaRPr>
          </a:p>
          <a:p>
            <a:pPr marL="285750" indent="-285750" algn="l">
              <a:buFont typeface="Arial" panose="020B0604020202020204" pitchFamily="34" charset="0"/>
              <a:buChar char="•"/>
            </a:pPr>
            <a:r>
              <a:rPr lang="en-US" sz="1200" b="1" i="0" dirty="0">
                <a:solidFill>
                  <a:srgbClr val="212121"/>
                </a:solidFill>
                <a:effectLst/>
                <a:highlight>
                  <a:srgbClr val="FFFFFF"/>
                </a:highlight>
                <a:latin typeface="+mn-lt"/>
              </a:rPr>
              <a:t>Area Income</a:t>
            </a:r>
            <a:r>
              <a:rPr lang="en-US" sz="1200" b="0" i="0" dirty="0">
                <a:solidFill>
                  <a:srgbClr val="212121"/>
                </a:solidFill>
                <a:effectLst/>
                <a:highlight>
                  <a:srgbClr val="FFFFFF"/>
                </a:highlight>
                <a:latin typeface="+mn-lt"/>
              </a:rPr>
              <a:t> </a:t>
            </a:r>
            <a:r>
              <a:rPr lang="en-US" sz="1200" b="0" i="0" dirty="0" err="1">
                <a:solidFill>
                  <a:srgbClr val="212121"/>
                </a:solidFill>
                <a:effectLst/>
                <a:highlight>
                  <a:srgbClr val="FFFFFF"/>
                </a:highlight>
                <a:latin typeface="+mn-lt"/>
              </a:rPr>
              <a:t>memiliki</a:t>
            </a:r>
            <a:r>
              <a:rPr lang="en-US" sz="1200" b="0" i="0" dirty="0">
                <a:solidFill>
                  <a:srgbClr val="212121"/>
                </a:solidFill>
                <a:effectLst/>
                <a:highlight>
                  <a:srgbClr val="FFFFFF"/>
                </a:highlight>
                <a:latin typeface="+mn-lt"/>
              </a:rPr>
              <a:t> </a:t>
            </a:r>
            <a:r>
              <a:rPr lang="en-US" sz="1200" b="0" i="0" dirty="0" err="1">
                <a:solidFill>
                  <a:srgbClr val="212121"/>
                </a:solidFill>
                <a:effectLst/>
                <a:highlight>
                  <a:srgbClr val="FFFFFF"/>
                </a:highlight>
                <a:latin typeface="+mn-lt"/>
              </a:rPr>
              <a:t>korelasi</a:t>
            </a:r>
            <a:r>
              <a:rPr lang="en-US" sz="1200" b="0" i="0" dirty="0">
                <a:solidFill>
                  <a:srgbClr val="212121"/>
                </a:solidFill>
                <a:effectLst/>
                <a:highlight>
                  <a:srgbClr val="FFFFFF"/>
                </a:highlight>
                <a:latin typeface="+mn-lt"/>
              </a:rPr>
              <a:t> </a:t>
            </a:r>
            <a:r>
              <a:rPr lang="en-US" sz="1200" b="0" i="0" dirty="0" err="1">
                <a:solidFill>
                  <a:srgbClr val="212121"/>
                </a:solidFill>
                <a:effectLst/>
                <a:highlight>
                  <a:srgbClr val="FFFFFF"/>
                </a:highlight>
                <a:latin typeface="+mn-lt"/>
              </a:rPr>
              <a:t>positif</a:t>
            </a:r>
            <a:r>
              <a:rPr lang="en-US" sz="1200" b="0" i="0" dirty="0">
                <a:solidFill>
                  <a:srgbClr val="212121"/>
                </a:solidFill>
                <a:effectLst/>
                <a:highlight>
                  <a:srgbClr val="FFFFFF"/>
                </a:highlight>
                <a:latin typeface="+mn-lt"/>
              </a:rPr>
              <a:t> </a:t>
            </a:r>
            <a:r>
              <a:rPr lang="en-US" sz="1200" b="0" i="0" dirty="0" err="1">
                <a:solidFill>
                  <a:srgbClr val="212121"/>
                </a:solidFill>
                <a:effectLst/>
                <a:highlight>
                  <a:srgbClr val="FFFFFF"/>
                </a:highlight>
                <a:latin typeface="+mn-lt"/>
              </a:rPr>
              <a:t>sedang</a:t>
            </a:r>
            <a:r>
              <a:rPr lang="en-US" sz="1200" b="0" i="0" dirty="0">
                <a:solidFill>
                  <a:srgbClr val="212121"/>
                </a:solidFill>
                <a:effectLst/>
                <a:highlight>
                  <a:srgbClr val="FFFFFF"/>
                </a:highlight>
                <a:latin typeface="+mn-lt"/>
              </a:rPr>
              <a:t> </a:t>
            </a:r>
            <a:r>
              <a:rPr lang="en-US" sz="1200" b="0" i="0" dirty="0" err="1">
                <a:solidFill>
                  <a:srgbClr val="212121"/>
                </a:solidFill>
                <a:effectLst/>
                <a:highlight>
                  <a:srgbClr val="FFFFFF"/>
                </a:highlight>
                <a:latin typeface="+mn-lt"/>
              </a:rPr>
              <a:t>dengan</a:t>
            </a:r>
            <a:r>
              <a:rPr lang="en-US" sz="1200" b="0" i="0" dirty="0">
                <a:solidFill>
                  <a:srgbClr val="212121"/>
                </a:solidFill>
                <a:effectLst/>
                <a:highlight>
                  <a:srgbClr val="FFFFFF"/>
                </a:highlight>
                <a:latin typeface="+mn-lt"/>
              </a:rPr>
              <a:t> </a:t>
            </a:r>
            <a:r>
              <a:rPr lang="en-US" sz="1200" b="1" i="0" dirty="0">
                <a:solidFill>
                  <a:srgbClr val="212121"/>
                </a:solidFill>
                <a:effectLst/>
                <a:highlight>
                  <a:srgbClr val="FFFFFF"/>
                </a:highlight>
                <a:latin typeface="+mn-lt"/>
              </a:rPr>
              <a:t>Daily Time Spent on Site</a:t>
            </a:r>
            <a:r>
              <a:rPr lang="en-US" sz="1200" b="0" i="0" dirty="0">
                <a:solidFill>
                  <a:srgbClr val="212121"/>
                </a:solidFill>
                <a:effectLst/>
                <a:highlight>
                  <a:srgbClr val="FFFFFF"/>
                </a:highlight>
                <a:latin typeface="+mn-lt"/>
              </a:rPr>
              <a:t> (0.30) dan </a:t>
            </a:r>
            <a:r>
              <a:rPr lang="en-US" sz="1200" b="1" i="0" dirty="0">
                <a:solidFill>
                  <a:srgbClr val="212121"/>
                </a:solidFill>
                <a:effectLst/>
                <a:highlight>
                  <a:srgbClr val="FFFFFF"/>
                </a:highlight>
                <a:latin typeface="+mn-lt"/>
              </a:rPr>
              <a:t>Daily Internet Usage</a:t>
            </a:r>
            <a:r>
              <a:rPr lang="en-US" sz="1200" b="0" i="0" dirty="0">
                <a:solidFill>
                  <a:srgbClr val="212121"/>
                </a:solidFill>
                <a:effectLst/>
                <a:highlight>
                  <a:srgbClr val="FFFFFF"/>
                </a:highlight>
                <a:latin typeface="+mn-lt"/>
              </a:rPr>
              <a:t> (0.33), </a:t>
            </a:r>
            <a:r>
              <a:rPr lang="en-US" sz="1200" b="0" i="0" dirty="0" err="1">
                <a:solidFill>
                  <a:srgbClr val="212121"/>
                </a:solidFill>
                <a:effectLst/>
                <a:highlight>
                  <a:srgbClr val="FFFFFF"/>
                </a:highlight>
                <a:latin typeface="+mn-lt"/>
              </a:rPr>
              <a:t>menunjukkan</a:t>
            </a:r>
            <a:r>
              <a:rPr lang="en-US" sz="1200" b="0" i="0" dirty="0">
                <a:solidFill>
                  <a:srgbClr val="212121"/>
                </a:solidFill>
                <a:effectLst/>
                <a:highlight>
                  <a:srgbClr val="FFFFFF"/>
                </a:highlight>
                <a:latin typeface="+mn-lt"/>
              </a:rPr>
              <a:t> </a:t>
            </a:r>
            <a:r>
              <a:rPr lang="en-US" sz="1200" b="0" i="0" dirty="0" err="1">
                <a:solidFill>
                  <a:srgbClr val="212121"/>
                </a:solidFill>
                <a:effectLst/>
                <a:highlight>
                  <a:srgbClr val="FFFFFF"/>
                </a:highlight>
                <a:latin typeface="+mn-lt"/>
              </a:rPr>
              <a:t>bahwa</a:t>
            </a:r>
            <a:r>
              <a:rPr lang="en-US" sz="1200" b="0" i="0" dirty="0">
                <a:solidFill>
                  <a:srgbClr val="212121"/>
                </a:solidFill>
                <a:effectLst/>
                <a:highlight>
                  <a:srgbClr val="FFFFFF"/>
                </a:highlight>
                <a:latin typeface="+mn-lt"/>
              </a:rPr>
              <a:t> </a:t>
            </a:r>
            <a:r>
              <a:rPr lang="en-US" sz="1200" b="0" i="0" dirty="0" err="1">
                <a:solidFill>
                  <a:srgbClr val="212121"/>
                </a:solidFill>
                <a:effectLst/>
                <a:highlight>
                  <a:srgbClr val="FFFFFF"/>
                </a:highlight>
                <a:latin typeface="+mn-lt"/>
              </a:rPr>
              <a:t>pengguna</a:t>
            </a:r>
            <a:r>
              <a:rPr lang="en-US" sz="1200" b="0" i="0" dirty="0">
                <a:solidFill>
                  <a:srgbClr val="212121"/>
                </a:solidFill>
                <a:effectLst/>
                <a:highlight>
                  <a:srgbClr val="FFFFFF"/>
                </a:highlight>
                <a:latin typeface="+mn-lt"/>
              </a:rPr>
              <a:t> </a:t>
            </a:r>
            <a:r>
              <a:rPr lang="en-US" sz="1200" b="0" i="0" dirty="0" err="1">
                <a:solidFill>
                  <a:srgbClr val="212121"/>
                </a:solidFill>
                <a:effectLst/>
                <a:highlight>
                  <a:srgbClr val="FFFFFF"/>
                </a:highlight>
                <a:latin typeface="+mn-lt"/>
              </a:rPr>
              <a:t>dari</a:t>
            </a:r>
            <a:r>
              <a:rPr lang="en-US" sz="1200" b="0" i="0" dirty="0">
                <a:solidFill>
                  <a:srgbClr val="212121"/>
                </a:solidFill>
                <a:effectLst/>
                <a:highlight>
                  <a:srgbClr val="FFFFFF"/>
                </a:highlight>
                <a:latin typeface="+mn-lt"/>
              </a:rPr>
              <a:t> area </a:t>
            </a:r>
            <a:r>
              <a:rPr lang="en-US" sz="1200" b="0" i="0" dirty="0" err="1">
                <a:solidFill>
                  <a:srgbClr val="212121"/>
                </a:solidFill>
                <a:effectLst/>
                <a:highlight>
                  <a:srgbClr val="FFFFFF"/>
                </a:highlight>
                <a:latin typeface="+mn-lt"/>
              </a:rPr>
              <a:t>dengan</a:t>
            </a:r>
            <a:r>
              <a:rPr lang="en-US" sz="1200" b="0" i="0" dirty="0">
                <a:solidFill>
                  <a:srgbClr val="212121"/>
                </a:solidFill>
                <a:effectLst/>
                <a:highlight>
                  <a:srgbClr val="FFFFFF"/>
                </a:highlight>
                <a:latin typeface="+mn-lt"/>
              </a:rPr>
              <a:t> </a:t>
            </a:r>
            <a:r>
              <a:rPr lang="en-US" sz="1200" b="0" i="0" dirty="0" err="1">
                <a:solidFill>
                  <a:srgbClr val="212121"/>
                </a:solidFill>
                <a:effectLst/>
                <a:highlight>
                  <a:srgbClr val="FFFFFF"/>
                </a:highlight>
                <a:latin typeface="+mn-lt"/>
              </a:rPr>
              <a:t>pendapatan</a:t>
            </a:r>
            <a:r>
              <a:rPr lang="en-US" sz="1200" b="0" i="0" dirty="0">
                <a:solidFill>
                  <a:srgbClr val="212121"/>
                </a:solidFill>
                <a:effectLst/>
                <a:highlight>
                  <a:srgbClr val="FFFFFF"/>
                </a:highlight>
                <a:latin typeface="+mn-lt"/>
              </a:rPr>
              <a:t> </a:t>
            </a:r>
            <a:r>
              <a:rPr lang="en-US" sz="1200" b="0" i="0" dirty="0" err="1">
                <a:solidFill>
                  <a:srgbClr val="212121"/>
                </a:solidFill>
                <a:effectLst/>
                <a:highlight>
                  <a:srgbClr val="FFFFFF"/>
                </a:highlight>
                <a:latin typeface="+mn-lt"/>
              </a:rPr>
              <a:t>lebih</a:t>
            </a:r>
            <a:r>
              <a:rPr lang="en-US" sz="1200" b="0" i="0" dirty="0">
                <a:solidFill>
                  <a:srgbClr val="212121"/>
                </a:solidFill>
                <a:effectLst/>
                <a:highlight>
                  <a:srgbClr val="FFFFFF"/>
                </a:highlight>
                <a:latin typeface="+mn-lt"/>
              </a:rPr>
              <a:t> </a:t>
            </a:r>
            <a:r>
              <a:rPr lang="en-US" sz="1200" b="0" i="0" dirty="0" err="1">
                <a:solidFill>
                  <a:srgbClr val="212121"/>
                </a:solidFill>
                <a:effectLst/>
                <a:highlight>
                  <a:srgbClr val="FFFFFF"/>
                </a:highlight>
                <a:latin typeface="+mn-lt"/>
              </a:rPr>
              <a:t>tinggi</a:t>
            </a:r>
            <a:r>
              <a:rPr lang="en-US" sz="1200" b="0" i="0" dirty="0">
                <a:solidFill>
                  <a:srgbClr val="212121"/>
                </a:solidFill>
                <a:effectLst/>
                <a:highlight>
                  <a:srgbClr val="FFFFFF"/>
                </a:highlight>
                <a:latin typeface="+mn-lt"/>
              </a:rPr>
              <a:t> </a:t>
            </a:r>
            <a:r>
              <a:rPr lang="en-US" sz="1200" b="0" i="0" dirty="0" err="1">
                <a:solidFill>
                  <a:srgbClr val="212121"/>
                </a:solidFill>
                <a:effectLst/>
                <a:highlight>
                  <a:srgbClr val="FFFFFF"/>
                </a:highlight>
                <a:latin typeface="+mn-lt"/>
              </a:rPr>
              <a:t>cenderung</a:t>
            </a:r>
            <a:r>
              <a:rPr lang="en-US" sz="1200" b="0" i="0" dirty="0">
                <a:solidFill>
                  <a:srgbClr val="212121"/>
                </a:solidFill>
                <a:effectLst/>
                <a:highlight>
                  <a:srgbClr val="FFFFFF"/>
                </a:highlight>
                <a:latin typeface="+mn-lt"/>
              </a:rPr>
              <a:t> </a:t>
            </a:r>
            <a:r>
              <a:rPr lang="en-US" sz="1200" b="0" i="0" dirty="0" err="1">
                <a:solidFill>
                  <a:srgbClr val="212121"/>
                </a:solidFill>
                <a:effectLst/>
                <a:highlight>
                  <a:srgbClr val="FFFFFF"/>
                </a:highlight>
                <a:latin typeface="+mn-lt"/>
              </a:rPr>
              <a:t>menghabiskan</a:t>
            </a:r>
            <a:r>
              <a:rPr lang="en-US" sz="1200" b="0" i="0" dirty="0">
                <a:solidFill>
                  <a:srgbClr val="212121"/>
                </a:solidFill>
                <a:effectLst/>
                <a:highlight>
                  <a:srgbClr val="FFFFFF"/>
                </a:highlight>
                <a:latin typeface="+mn-lt"/>
              </a:rPr>
              <a:t> </a:t>
            </a:r>
            <a:r>
              <a:rPr lang="en-US" sz="1200" b="0" i="0" dirty="0" err="1">
                <a:solidFill>
                  <a:srgbClr val="212121"/>
                </a:solidFill>
                <a:effectLst/>
                <a:highlight>
                  <a:srgbClr val="FFFFFF"/>
                </a:highlight>
                <a:latin typeface="+mn-lt"/>
              </a:rPr>
              <a:t>lebih</a:t>
            </a:r>
            <a:r>
              <a:rPr lang="en-US" sz="1200" b="0" i="0" dirty="0">
                <a:solidFill>
                  <a:srgbClr val="212121"/>
                </a:solidFill>
                <a:effectLst/>
                <a:highlight>
                  <a:srgbClr val="FFFFFF"/>
                </a:highlight>
                <a:latin typeface="+mn-lt"/>
              </a:rPr>
              <a:t> </a:t>
            </a:r>
            <a:r>
              <a:rPr lang="en-US" sz="1200" b="0" i="0" dirty="0" err="1">
                <a:solidFill>
                  <a:srgbClr val="212121"/>
                </a:solidFill>
                <a:effectLst/>
                <a:highlight>
                  <a:srgbClr val="FFFFFF"/>
                </a:highlight>
                <a:latin typeface="+mn-lt"/>
              </a:rPr>
              <a:t>banyak</a:t>
            </a:r>
            <a:r>
              <a:rPr lang="en-US" sz="1200" b="0" i="0" dirty="0">
                <a:solidFill>
                  <a:srgbClr val="212121"/>
                </a:solidFill>
                <a:effectLst/>
                <a:highlight>
                  <a:srgbClr val="FFFFFF"/>
                </a:highlight>
                <a:latin typeface="+mn-lt"/>
              </a:rPr>
              <a:t> </a:t>
            </a:r>
            <a:r>
              <a:rPr lang="en-US" sz="1200" b="0" i="0" dirty="0" err="1">
                <a:solidFill>
                  <a:srgbClr val="212121"/>
                </a:solidFill>
                <a:effectLst/>
                <a:highlight>
                  <a:srgbClr val="FFFFFF"/>
                </a:highlight>
                <a:latin typeface="+mn-lt"/>
              </a:rPr>
              <a:t>waktu</a:t>
            </a:r>
            <a:r>
              <a:rPr lang="en-US" sz="1200" b="0" i="0" dirty="0">
                <a:solidFill>
                  <a:srgbClr val="212121"/>
                </a:solidFill>
                <a:effectLst/>
                <a:highlight>
                  <a:srgbClr val="FFFFFF"/>
                </a:highlight>
                <a:latin typeface="+mn-lt"/>
              </a:rPr>
              <a:t> di situs dan internet.</a:t>
            </a:r>
          </a:p>
        </p:txBody>
      </p:sp>
      <p:pic>
        <p:nvPicPr>
          <p:cNvPr id="2" name="Picture 1">
            <a:extLst>
              <a:ext uri="{FF2B5EF4-FFF2-40B4-BE49-F238E27FC236}">
                <a16:creationId xmlns:a16="http://schemas.microsoft.com/office/drawing/2014/main" id="{666B3FED-4CFF-60DF-45F7-CF8AAA627163}"/>
              </a:ext>
            </a:extLst>
          </p:cNvPr>
          <p:cNvPicPr>
            <a:picLocks noChangeAspect="1"/>
          </p:cNvPicPr>
          <p:nvPr/>
        </p:nvPicPr>
        <p:blipFill>
          <a:blip r:embed="rId4"/>
          <a:stretch>
            <a:fillRect/>
          </a:stretch>
        </p:blipFill>
        <p:spPr>
          <a:xfrm>
            <a:off x="241303" y="1534211"/>
            <a:ext cx="3705209" cy="3238487"/>
          </a:xfrm>
          <a:prstGeom prst="rect">
            <a:avLst/>
          </a:prstGeom>
          <a:ln>
            <a:solidFill>
              <a:schemeClr val="tx1"/>
            </a:solidFill>
          </a:ln>
        </p:spPr>
      </p:pic>
    </p:spTree>
    <p:extLst>
      <p:ext uri="{BB962C8B-B14F-4D97-AF65-F5344CB8AC3E}">
        <p14:creationId xmlns:p14="http://schemas.microsoft.com/office/powerpoint/2010/main" val="363719438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673</Words>
  <Application>Microsoft Office PowerPoint</Application>
  <PresentationFormat>On-screen Show (16:9)</PresentationFormat>
  <Paragraphs>71</Paragraphs>
  <Slides>9</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Dosis</vt:lpstr>
      <vt:lpstr>Arial</vt:lpstr>
      <vt:lpstr>Nunito</vt:lpstr>
      <vt:lpstr>Roboto</vt:lpstr>
      <vt:lpstr>Simple Light</vt:lpstr>
      <vt:lpstr>Simple Light</vt:lpstr>
      <vt:lpstr>Predict Clicked Ads Customer Classification by using Machine Learning</vt:lpstr>
      <vt:lpstr>Overview</vt:lpstr>
      <vt:lpstr>Customer Type and Behaviour Analysis on Advertisement</vt:lpstr>
      <vt:lpstr>Customer Type and Behaviour Analysis on Advertisement</vt:lpstr>
      <vt:lpstr>Customer Type and Behaviour Analysis on Advertisement</vt:lpstr>
      <vt:lpstr>Customer Type and Behaviour Analysis on Advertisement</vt:lpstr>
      <vt:lpstr>Customer Type and Behaviour Analysis on Advertisement</vt:lpstr>
      <vt:lpstr>Customer Type and Behaviour Analysis on Advertisement</vt:lpstr>
      <vt:lpstr>Customer Type and Behaviour Analysis on Advertisement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Oknardo Tulung</cp:lastModifiedBy>
  <cp:revision>16</cp:revision>
  <dcterms:modified xsi:type="dcterms:W3CDTF">2024-07-17T01:36:28Z</dcterms:modified>
</cp:coreProperties>
</file>