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8" r:id="rId2"/>
    <p:sldId id="272" r:id="rId3"/>
    <p:sldId id="274" r:id="rId4"/>
    <p:sldId id="273" r:id="rId5"/>
    <p:sldId id="275" r:id="rId6"/>
    <p:sldId id="266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5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62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3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97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11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fKbW2ZpdYvMb5LCOKPfbSkRHau8cWeh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79" b="1" dirty="0">
                <a:latin typeface="Roboto"/>
                <a:ea typeface="Roboto"/>
                <a:cs typeface="Roboto"/>
                <a:sym typeface="Roboto"/>
              </a:rPr>
              <a:t>Customer Type and Behaviour Analysis on Advertisement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Cleansing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Handling Missing Value and Duplicated Data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3038954" y="1543644"/>
            <a:ext cx="51961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Key Takeaways: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Terdapat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null value pada feature </a:t>
            </a:r>
            <a:r>
              <a:rPr lang="en-US" b="1" i="0" dirty="0">
                <a:solidFill>
                  <a:srgbClr val="212121"/>
                </a:solidFill>
                <a:effectLst/>
                <a:latin typeface="+mn-lt"/>
              </a:rPr>
              <a:t>Daily Time Spent on Site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, </a:t>
            </a:r>
            <a:r>
              <a:rPr lang="en-US" b="1" i="0" dirty="0">
                <a:solidFill>
                  <a:srgbClr val="212121"/>
                </a:solidFill>
                <a:effectLst/>
                <a:latin typeface="+mn-lt"/>
              </a:rPr>
              <a:t>Area Income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, </a:t>
            </a:r>
            <a:r>
              <a:rPr lang="en-US" b="1" i="0" dirty="0">
                <a:solidFill>
                  <a:srgbClr val="212121"/>
                </a:solidFill>
                <a:effectLst/>
                <a:latin typeface="+mn-lt"/>
              </a:rPr>
              <a:t>Daily Internet Usage 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dan </a:t>
            </a:r>
            <a:r>
              <a:rPr lang="en-US" b="1" i="0" dirty="0">
                <a:solidFill>
                  <a:srgbClr val="212121"/>
                </a:solidFill>
                <a:effectLst/>
                <a:latin typeface="+mn-lt"/>
              </a:rPr>
              <a:t>Male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212121"/>
                </a:solidFill>
                <a:effectLst/>
                <a:latin typeface="+mn-lt"/>
              </a:rPr>
              <a:t>Tidak</a:t>
            </a:r>
            <a:r>
              <a:rPr lang="en-US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i="0" dirty="0" err="1">
                <a:solidFill>
                  <a:srgbClr val="212121"/>
                </a:solidFill>
                <a:effectLst/>
                <a:latin typeface="+mn-lt"/>
              </a:rPr>
              <a:t>terdapat</a:t>
            </a:r>
            <a:r>
              <a:rPr lang="en-US" i="0" dirty="0">
                <a:solidFill>
                  <a:srgbClr val="212121"/>
                </a:solidFill>
                <a:effectLst/>
                <a:latin typeface="+mn-lt"/>
              </a:rPr>
              <a:t> duplicate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121"/>
              </a:solidFill>
              <a:effectLst/>
              <a:latin typeface="+mn-lt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Action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Mengisi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null value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dengan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nilai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1" i="0" dirty="0">
                <a:solidFill>
                  <a:srgbClr val="212121"/>
                </a:solidFill>
                <a:effectLst/>
                <a:latin typeface="+mn-lt"/>
              </a:rPr>
              <a:t>Mean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pada feature Daily Time Spent on Site, Area Income, dan Daily Internet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Mengisi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null value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dengan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nilai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1" i="0" dirty="0">
                <a:solidFill>
                  <a:srgbClr val="212121"/>
                </a:solidFill>
                <a:effectLst/>
                <a:latin typeface="+mn-lt"/>
              </a:rPr>
              <a:t>Mode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pada feature Male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B8F83-2ADA-088F-F7EC-4E5D9BB1C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5" y="1543644"/>
            <a:ext cx="2471938" cy="2523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B121E-3659-F47D-7156-492554516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6" y="4124341"/>
            <a:ext cx="2471938" cy="858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13221-51A9-005D-E042-65B1DC2E3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8954" y="3684282"/>
            <a:ext cx="5598942" cy="869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79" b="1" dirty="0">
                <a:latin typeface="Roboto"/>
                <a:ea typeface="Roboto"/>
                <a:cs typeface="Roboto"/>
                <a:sym typeface="Roboto"/>
              </a:rPr>
              <a:t>Customer Type and Behaviour Analysis on Advertisement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Cleansing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Change Data Type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419100" indent="-285750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en-US" sz="1400" dirty="0" err="1">
                <a:solidFill>
                  <a:schemeClr val="dk1"/>
                </a:solidFill>
              </a:rPr>
              <a:t>Mengganti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tipe</a:t>
            </a:r>
            <a:r>
              <a:rPr lang="en-US" sz="1400" dirty="0">
                <a:solidFill>
                  <a:schemeClr val="dk1"/>
                </a:solidFill>
              </a:rPr>
              <a:t> data feature </a:t>
            </a:r>
            <a:r>
              <a:rPr lang="en-US" sz="1400" b="1" dirty="0">
                <a:solidFill>
                  <a:schemeClr val="dk1"/>
                </a:solidFill>
              </a:rPr>
              <a:t>Timestamp </a:t>
            </a:r>
            <a:br>
              <a:rPr lang="en-US" sz="1400" dirty="0">
                <a:solidFill>
                  <a:schemeClr val="dk1"/>
                </a:solidFill>
              </a:rPr>
            </a:b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datetime</a:t>
            </a:r>
            <a:endParaRPr lang="en-US" sz="1400" b="1" dirty="0">
              <a:solidFill>
                <a:schemeClr val="dk1"/>
              </a:solidFill>
            </a:endParaRPr>
          </a:p>
          <a:p>
            <a:pPr marL="419100" indent="-285750">
              <a:lnSpc>
                <a:spcPct val="150000"/>
              </a:lnSpc>
              <a:buClr>
                <a:schemeClr val="dk1"/>
              </a:buClr>
              <a:buSzPts val="1500"/>
            </a:pPr>
            <a:endParaRPr lang="en-US" sz="1400" b="1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Rename Feature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419100" indent="-285750">
              <a:lnSpc>
                <a:spcPct val="200000"/>
              </a:lnSpc>
              <a:buClr>
                <a:schemeClr val="dk1"/>
              </a:buClr>
              <a:buSzPts val="1500"/>
            </a:pPr>
            <a:r>
              <a:rPr lang="en-US" sz="1400" dirty="0" err="1">
                <a:solidFill>
                  <a:schemeClr val="dk1"/>
                </a:solidFill>
              </a:rPr>
              <a:t>Mengganti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nama</a:t>
            </a:r>
            <a:r>
              <a:rPr lang="en-US" sz="1400" dirty="0">
                <a:solidFill>
                  <a:schemeClr val="dk1"/>
                </a:solidFill>
              </a:rPr>
              <a:t> feature </a:t>
            </a:r>
            <a:r>
              <a:rPr lang="en-US" sz="1400" b="1" dirty="0">
                <a:solidFill>
                  <a:schemeClr val="dk1"/>
                </a:solidFill>
              </a:rPr>
              <a:t>Male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menjadi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b="1" dirty="0">
                <a:solidFill>
                  <a:schemeClr val="dk1"/>
                </a:solidFill>
              </a:rPr>
              <a:t>Gender</a:t>
            </a: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DFE73-7B07-9F60-7C38-B302684FA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5" y="1496421"/>
            <a:ext cx="3710007" cy="425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406493-3553-65CB-EB46-85187A254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5" y="3380366"/>
            <a:ext cx="3710007" cy="424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60DC85-0F31-B9A8-573E-204DB0CFF1CD}"/>
              </a:ext>
            </a:extLst>
          </p:cNvPr>
          <p:cNvSpPr txBox="1"/>
          <p:nvPr/>
        </p:nvSpPr>
        <p:spPr>
          <a:xfrm>
            <a:off x="4789846" y="928278"/>
            <a:ext cx="4572000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Handling Outlier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776434-4195-C866-4FC9-B49B63391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532" y="1543644"/>
            <a:ext cx="4251840" cy="2261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279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79" b="1" dirty="0">
                <a:latin typeface="Roboto"/>
                <a:ea typeface="Roboto"/>
                <a:cs typeface="Roboto"/>
                <a:sym typeface="Roboto"/>
              </a:rPr>
              <a:t>Customer Type and Behaviour Analysis on Advertisement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Preprocessing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Feature Extraction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42C0E-3D6B-9A5F-02BB-EBB68E880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35" y="1543643"/>
            <a:ext cx="7982659" cy="1326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26659-8D5D-B2DB-E038-A9BD1DF5B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34" y="3308908"/>
            <a:ext cx="7983415" cy="876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089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79" b="1" dirty="0">
                <a:latin typeface="Roboto"/>
                <a:ea typeface="Roboto"/>
                <a:cs typeface="Roboto"/>
                <a:sym typeface="Roboto"/>
              </a:rPr>
              <a:t>Customer Type and Behaviour Analysis on Advertisement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Preprocessing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Feature Encoding</a:t>
            </a:r>
          </a:p>
          <a:p>
            <a:pPr marL="419100" indent="-285750">
              <a:lnSpc>
                <a:spcPct val="200000"/>
              </a:lnSpc>
              <a:buClr>
                <a:schemeClr val="dk1"/>
              </a:buClr>
              <a:buSzPts val="1500"/>
            </a:pPr>
            <a:r>
              <a:rPr lang="en-US" sz="1500" b="1" dirty="0">
                <a:solidFill>
                  <a:schemeClr val="dk1"/>
                </a:solidFill>
              </a:rPr>
              <a:t>Label Encoding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n-US" sz="1500" b="1" dirty="0">
              <a:solidFill>
                <a:schemeClr val="dk1"/>
              </a:solidFill>
            </a:endParaRPr>
          </a:p>
          <a:p>
            <a:pPr marL="419100" indent="-285750">
              <a:lnSpc>
                <a:spcPct val="200000"/>
              </a:lnSpc>
              <a:buClr>
                <a:schemeClr val="dk1"/>
              </a:buClr>
              <a:buSzPts val="1500"/>
            </a:pPr>
            <a:r>
              <a:rPr lang="en-US" sz="1500" b="1" dirty="0">
                <a:solidFill>
                  <a:schemeClr val="dk1"/>
                </a:solidFill>
              </a:rPr>
              <a:t>One-Hot Encoding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90C624-BC8D-16DC-CAC9-381B59584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562"/>
          <a:stretch/>
        </p:blipFill>
        <p:spPr>
          <a:xfrm>
            <a:off x="255935" y="1989299"/>
            <a:ext cx="3429800" cy="506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2A81AE-4B09-38E8-83E9-591EE468E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35" y="3612588"/>
            <a:ext cx="6046391" cy="1056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C164CF-1CEA-4ED6-E96E-C4ACFE819E0F}"/>
              </a:ext>
            </a:extLst>
          </p:cNvPr>
          <p:cNvSpPr txBox="1"/>
          <p:nvPr/>
        </p:nvSpPr>
        <p:spPr>
          <a:xfrm>
            <a:off x="6396848" y="3821789"/>
            <a:ext cx="2848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One</a:t>
            </a:r>
            <a:r>
              <a:rPr lang="en-US" dirty="0">
                <a:solidFill>
                  <a:srgbClr val="212121"/>
                </a:solidFill>
                <a:latin typeface="+mn-lt"/>
              </a:rPr>
              <a:t>-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Hot Encoding pada Feature </a:t>
            </a:r>
            <a:r>
              <a:rPr lang="en-US" b="1" i="0" dirty="0">
                <a:solidFill>
                  <a:srgbClr val="212121"/>
                </a:solidFill>
                <a:effectLst/>
                <a:latin typeface="+mn-lt"/>
              </a:rPr>
              <a:t>category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02F412-05AA-DB76-7946-291A839BCC1E}"/>
              </a:ext>
            </a:extLst>
          </p:cNvPr>
          <p:cNvSpPr txBox="1"/>
          <p:nvPr/>
        </p:nvSpPr>
        <p:spPr>
          <a:xfrm>
            <a:off x="255935" y="2587956"/>
            <a:ext cx="7280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Mengganti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value Yes = 1 dan No = 0 pada Feature </a:t>
            </a:r>
            <a:r>
              <a:rPr lang="en-US" b="1" i="0" dirty="0">
                <a:solidFill>
                  <a:srgbClr val="212121"/>
                </a:solidFill>
                <a:effectLst/>
                <a:latin typeface="+mn-lt"/>
              </a:rPr>
              <a:t>Clicked on 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212121"/>
                </a:solidFill>
                <a:effectLst/>
                <a:latin typeface="+mn-lt"/>
              </a:rPr>
              <a:t>Mengganti</a:t>
            </a:r>
            <a:r>
              <a:rPr lang="en-US" i="0" dirty="0">
                <a:solidFill>
                  <a:srgbClr val="212121"/>
                </a:solidFill>
                <a:effectLst/>
                <a:latin typeface="+mn-lt"/>
              </a:rPr>
              <a:t> value </a:t>
            </a:r>
            <a:r>
              <a:rPr lang="en-US" i="0" dirty="0" err="1">
                <a:solidFill>
                  <a:srgbClr val="212121"/>
                </a:solidFill>
                <a:effectLst/>
                <a:latin typeface="+mn-lt"/>
              </a:rPr>
              <a:t>Laki-Laki</a:t>
            </a:r>
            <a:r>
              <a:rPr lang="en-US" i="0" dirty="0">
                <a:solidFill>
                  <a:srgbClr val="212121"/>
                </a:solidFill>
                <a:effectLst/>
                <a:latin typeface="+mn-lt"/>
              </a:rPr>
              <a:t> = 1 dan Perempuan = 0 pada Feature </a:t>
            </a:r>
            <a:r>
              <a:rPr lang="en-US" b="1" i="0" dirty="0">
                <a:solidFill>
                  <a:srgbClr val="212121"/>
                </a:solidFill>
                <a:effectLst/>
                <a:latin typeface="+mn-lt"/>
              </a:rPr>
              <a:t>Gender</a:t>
            </a:r>
            <a:endParaRPr lang="en-US" i="0" dirty="0">
              <a:solidFill>
                <a:srgbClr val="212121"/>
              </a:solidFill>
              <a:effectLst/>
              <a:latin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234133C-9BFB-D85F-7871-B979BBD04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30" y="1989299"/>
            <a:ext cx="3659779" cy="511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319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79" b="1" dirty="0">
                <a:latin typeface="Roboto"/>
                <a:ea typeface="Roboto"/>
                <a:cs typeface="Roboto"/>
                <a:sym typeface="Roboto"/>
              </a:rPr>
              <a:t>Customer Type and Behaviour Analysis on Advertisement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Preprocessing</a:t>
            </a:r>
          </a:p>
          <a:p>
            <a:pPr marL="133350" indent="0">
              <a:lnSpc>
                <a:spcPct val="200000"/>
              </a:lnSpc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Feature Selection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3274098" y="1537641"/>
            <a:ext cx="51961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Action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Menghapus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Feature </a:t>
            </a:r>
            <a:r>
              <a:rPr lang="en-US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Unamed</a:t>
            </a: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0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karena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valuenya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adalah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nomor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index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kolom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Menghapus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Feature </a:t>
            </a:r>
            <a:r>
              <a:rPr lang="en-US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TimeStamp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karena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sudah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ada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hasil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ekstraksi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feature 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Year, Month, Week, Day</a:t>
            </a: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Menghapus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Feature </a:t>
            </a: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City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karena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terlalu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banyak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dan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tidak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diperlukan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pada proses modelling.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Menghapus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Feature </a:t>
            </a: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Province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karena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terlalu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banyak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dan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tidak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diperlukan</a:t>
            </a:r>
            <a:r>
              <a:rPr lang="en-US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pada proses modelling.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5C7F7B-DC85-551B-189B-C833D236E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9" y="1537641"/>
            <a:ext cx="2798520" cy="3235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FE1073-FE1C-3332-AEB9-02AF5011A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920" y="3667393"/>
            <a:ext cx="5500468" cy="569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658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Roboto"/>
              <a:buNone/>
            </a:pPr>
            <a:r>
              <a:rPr lang="en" sz="1679" b="1" dirty="0">
                <a:latin typeface="Roboto"/>
                <a:ea typeface="Roboto"/>
                <a:cs typeface="Roboto"/>
                <a:sym typeface="Roboto"/>
              </a:rPr>
              <a:t>Customer Type and Behaviour Analysis on Advertisement</a:t>
            </a:r>
            <a:endParaRPr sz="1679" b="1" i="1" dirty="0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0" y="560524"/>
            <a:ext cx="9144000" cy="421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Data Pre-Modelling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 dirty="0">
                <a:solidFill>
                  <a:schemeClr val="dk1"/>
                </a:solidFill>
              </a:rPr>
              <a:t>Splitting Dataset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hlinkClick r:id="rId3"/>
              </a:rPr>
              <a:t>Untuk selengkapnya, dapat melihat </a:t>
            </a:r>
            <a:r>
              <a:rPr lang="en" sz="1100" dirty="0">
                <a:hlinkClick r:id="rId3"/>
              </a:rPr>
              <a:t>google collab</a:t>
            </a:r>
            <a:r>
              <a:rPr lang="en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" sz="1100" dirty="0">
                <a:hlinkClick r:id="rId3"/>
              </a:rPr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D634E-AB17-C8DD-C326-C32AAC20309F}"/>
              </a:ext>
            </a:extLst>
          </p:cNvPr>
          <p:cNvSpPr txBox="1"/>
          <p:nvPr/>
        </p:nvSpPr>
        <p:spPr>
          <a:xfrm>
            <a:off x="241305" y="3844312"/>
            <a:ext cx="85320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Details: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Membagi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data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menjadi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Data Train dan Data Test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dengan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+mn-lt"/>
              </a:rPr>
              <a:t>ukuran</a:t>
            </a:r>
            <a:r>
              <a:rPr lang="en-US" b="0" i="0" dirty="0">
                <a:solidFill>
                  <a:srgbClr val="212121"/>
                </a:solidFill>
                <a:effectLst/>
                <a:latin typeface="+mn-lt"/>
              </a:rPr>
              <a:t> data 80% Train dan 20% Test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+mn-lt"/>
              </a:rPr>
              <a:t>Target </a:t>
            </a:r>
            <a:r>
              <a:rPr lang="en-US" dirty="0" err="1">
                <a:solidFill>
                  <a:srgbClr val="212121"/>
                </a:solidFill>
                <a:latin typeface="+mn-lt"/>
              </a:rPr>
              <a:t>menggunakan</a:t>
            </a:r>
            <a:r>
              <a:rPr lang="en-US" dirty="0">
                <a:solidFill>
                  <a:srgbClr val="212121"/>
                </a:solidFill>
                <a:latin typeface="+mn-lt"/>
              </a:rPr>
              <a:t> Feature </a:t>
            </a:r>
            <a:r>
              <a:rPr lang="en-US" b="1" dirty="0">
                <a:solidFill>
                  <a:srgbClr val="212121"/>
                </a:solidFill>
                <a:latin typeface="+mn-lt"/>
              </a:rPr>
              <a:t>Clicked on Ad</a:t>
            </a:r>
            <a:endParaRPr lang="en-US" b="0" i="0" dirty="0">
              <a:solidFill>
                <a:srgbClr val="212121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4C643-6348-E2E3-3D83-CD1F27F9C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5" y="1533679"/>
            <a:ext cx="7475522" cy="2257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13405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313</Words>
  <Application>Microsoft Office PowerPoint</Application>
  <PresentationFormat>On-screen Show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Customer Type and Behaviour Analysis on Advertisement</vt:lpstr>
      <vt:lpstr>Customer Type and Behaviour Analysis on Advertisement</vt:lpstr>
      <vt:lpstr>Customer Type and Behaviour Analysis on Advertisement</vt:lpstr>
      <vt:lpstr>Customer Type and Behaviour Analysis on Advertisement</vt:lpstr>
      <vt:lpstr>Customer Type and Behaviour Analysis on Advertisement</vt:lpstr>
      <vt:lpstr>Customer Type and Behaviour Analysis on Advertisement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Oknardo Tulung</cp:lastModifiedBy>
  <cp:revision>13</cp:revision>
  <dcterms:modified xsi:type="dcterms:W3CDTF">2024-07-17T17:18:48Z</dcterms:modified>
</cp:coreProperties>
</file>