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48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255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2203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93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781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254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00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51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442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011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1834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096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Data Before Standardization</a:t>
            </a:r>
          </a:p>
          <a:p>
            <a:pPr marL="13335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Logistic Regression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D634E-AB17-C8DD-C326-C32AAC20309F}"/>
              </a:ext>
            </a:extLst>
          </p:cNvPr>
          <p:cNvSpPr txBox="1"/>
          <p:nvPr/>
        </p:nvSpPr>
        <p:spPr>
          <a:xfrm>
            <a:off x="6340698" y="1655765"/>
            <a:ext cx="25726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Result: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Best cross-validation score: 0.96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Accuracy (Test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Accuracy (Train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Precision (Test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Recall (Test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F1-Score (Test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(test-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): 0.99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(train-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): 0.99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train): 0.96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test): 0.96</a:t>
            </a:r>
            <a:b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</a:br>
            <a:endParaRPr lang="en-US" sz="1200" b="0" i="0" dirty="0">
              <a:solidFill>
                <a:srgbClr val="212121"/>
              </a:solidFill>
              <a:effectLst/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1B72EB-AE8B-E864-6A4F-A7AF287E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3" y="1655765"/>
            <a:ext cx="2971580" cy="23796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6B2F23-FE97-6D99-C9EB-4ECD3FF3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96" y="1859303"/>
            <a:ext cx="2971579" cy="19012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Data After Standardization</a:t>
            </a:r>
          </a:p>
          <a:p>
            <a:pPr marL="13335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Gradient Boost Classifier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D634E-AB17-C8DD-C326-C32AAC20309F}"/>
              </a:ext>
            </a:extLst>
          </p:cNvPr>
          <p:cNvSpPr txBox="1"/>
          <p:nvPr/>
        </p:nvSpPr>
        <p:spPr>
          <a:xfrm>
            <a:off x="6340698" y="1655765"/>
            <a:ext cx="257267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cross-validation score: 0.96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(Test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(Train Set): 1.00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(Test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(Test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 (Test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(test-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0.99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(train-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1.00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train): 0.96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test): 0.96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BEEF348-8374-43A2-0C9D-DFBA1B9FD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7" y="1655760"/>
            <a:ext cx="2981708" cy="2387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41CA9D3-89D9-4F2E-5CC3-5C0AE6A3A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48" y="1875788"/>
            <a:ext cx="2984318" cy="19093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40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Comparison Model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E925E-8408-7616-00E0-C2B91A858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84" y="1427316"/>
            <a:ext cx="8194431" cy="24785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E40F89-A3D8-4F35-EDA4-A1A7D73E7B60}"/>
              </a:ext>
            </a:extLst>
          </p:cNvPr>
          <p:cNvSpPr txBox="1"/>
          <p:nvPr/>
        </p:nvSpPr>
        <p:spPr>
          <a:xfrm>
            <a:off x="474784" y="3987870"/>
            <a:ext cx="64131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Takeaways: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model </a:t>
            </a:r>
            <a:r>
              <a:rPr lang="en-US" dirty="0" err="1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US" dirty="0" err="1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standarisasi</a:t>
            </a: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model </a:t>
            </a:r>
            <a:r>
              <a:rPr lang="en-US" dirty="0" err="1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di </a:t>
            </a:r>
            <a:r>
              <a:rPr lang="en-US" dirty="0" err="1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standarisasi</a:t>
            </a: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4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Feature Importance Data Before Standardization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7C27102-0D47-E5BB-956E-73EED1A0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4" y="1308296"/>
            <a:ext cx="5342151" cy="29975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E99349-1F8A-9122-4D30-7F7D3BA30E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02" t="6310" r="3885" b="13020"/>
          <a:stretch/>
        </p:blipFill>
        <p:spPr>
          <a:xfrm>
            <a:off x="6014435" y="1308296"/>
            <a:ext cx="2319975" cy="725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FD591-E4AF-1338-66F7-2EBA3F396CA3}"/>
              </a:ext>
            </a:extLst>
          </p:cNvPr>
          <p:cNvSpPr txBox="1"/>
          <p:nvPr/>
        </p:nvSpPr>
        <p:spPr>
          <a:xfrm>
            <a:off x="6014435" y="2267896"/>
            <a:ext cx="27131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Key Takeaways:</a:t>
            </a:r>
          </a:p>
          <a:p>
            <a:pPr algn="l"/>
            <a:endParaRPr lang="en-US" sz="12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Berdasarkan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chart feature importance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dari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modelling data yang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belum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di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standarisasi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diketahui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bahwa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feature 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+mn-lt"/>
              </a:rPr>
              <a:t>Daily Internet Usage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dan 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+mn-lt"/>
              </a:rPr>
              <a:t>Daily Time Spent on Site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adalah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fitur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yang paling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mempengaruhi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339405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Feature Importance Data After Standardization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FD591-E4AF-1338-66F7-2EBA3F396CA3}"/>
              </a:ext>
            </a:extLst>
          </p:cNvPr>
          <p:cNvSpPr txBox="1"/>
          <p:nvPr/>
        </p:nvSpPr>
        <p:spPr>
          <a:xfrm>
            <a:off x="6014435" y="2267896"/>
            <a:ext cx="27131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Key Takeaways:</a:t>
            </a:r>
          </a:p>
          <a:p>
            <a:pPr algn="l"/>
            <a:endParaRPr lang="en-US" sz="12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Berdasarkan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chart feature importance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dari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modelling data yang di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standarisasi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diketahui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bahwa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feature 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+mn-lt"/>
              </a:rPr>
              <a:t>Daily Internet Usage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dan 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+mn-lt"/>
              </a:rPr>
              <a:t>Daily Time Spent on Site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adalah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fitur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yang paling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mempengaruhi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model.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26DFC689-4968-37F6-4632-EA10C1B8D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53" y="1308294"/>
            <a:ext cx="5342151" cy="29975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297DB-3FDF-7A4A-CD90-FE98C9DA4A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39" t="6756" r="2748" b="5875"/>
          <a:stretch/>
        </p:blipFill>
        <p:spPr>
          <a:xfrm>
            <a:off x="6014435" y="1308295"/>
            <a:ext cx="2319975" cy="7064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536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Data Before Standardization</a:t>
            </a:r>
          </a:p>
          <a:p>
            <a:pPr marL="13335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Decision Tree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D634E-AB17-C8DD-C326-C32AAC20309F}"/>
              </a:ext>
            </a:extLst>
          </p:cNvPr>
          <p:cNvSpPr txBox="1"/>
          <p:nvPr/>
        </p:nvSpPr>
        <p:spPr>
          <a:xfrm>
            <a:off x="6340698" y="1655765"/>
            <a:ext cx="257267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Result: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Best cross-validation score: 0.94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(Test Set): 0.95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(Train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Precision (Test Set): 0.94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Recall (Test Set): 0.96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F1-Score (Test Set):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0.95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(test-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): 0.98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(train-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): 1.00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train): 0.94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test): 0.92</a:t>
            </a:r>
            <a:endParaRPr lang="en-US" sz="1050" b="0" i="0" dirty="0">
              <a:solidFill>
                <a:srgbClr val="21212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268E53F-64AE-D4E3-D41B-F80E640E6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3" y="1655768"/>
            <a:ext cx="2971579" cy="23796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787D068-55DF-9145-1506-4C0ECD9C5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95" y="1859303"/>
            <a:ext cx="2971580" cy="190124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782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Data Before Standardization</a:t>
            </a:r>
          </a:p>
          <a:p>
            <a:pPr marL="13335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Random Forest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D634E-AB17-C8DD-C326-C32AAC20309F}"/>
              </a:ext>
            </a:extLst>
          </p:cNvPr>
          <p:cNvSpPr txBox="1"/>
          <p:nvPr/>
        </p:nvSpPr>
        <p:spPr>
          <a:xfrm>
            <a:off x="6340698" y="1655765"/>
            <a:ext cx="257267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Result: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Best cross-validation score: 0.97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(Test Set): 0.98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(Train Set): 1.00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Precision (Test Set): 0.98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Recall (Test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F1-Score (Test Set): 0.98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(test-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): 0.99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(train-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): 1.00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train): 0.97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test): 0.96</a:t>
            </a:r>
            <a:endParaRPr lang="en-US" sz="1050" b="0" i="0" dirty="0">
              <a:solidFill>
                <a:srgbClr val="21212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F959235-B221-0B75-6854-86C7720C1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3" y="1655765"/>
            <a:ext cx="2971579" cy="23796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10E83FF3-351A-9E49-48DA-9D855F6B0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95" y="1871447"/>
            <a:ext cx="2971579" cy="19012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42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Data Before Standardization</a:t>
            </a:r>
          </a:p>
          <a:p>
            <a:pPr marL="13335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K – Nearest </a:t>
            </a:r>
            <a:r>
              <a:rPr lang="en-US" sz="1500" b="1" dirty="0" err="1">
                <a:solidFill>
                  <a:schemeClr val="dk1"/>
                </a:solidFill>
              </a:rPr>
              <a:t>Neighbour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D634E-AB17-C8DD-C326-C32AAC20309F}"/>
              </a:ext>
            </a:extLst>
          </p:cNvPr>
          <p:cNvSpPr txBox="1"/>
          <p:nvPr/>
        </p:nvSpPr>
        <p:spPr>
          <a:xfrm>
            <a:off x="6340698" y="1655765"/>
            <a:ext cx="25726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Result: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Best cross-validation score: 0.72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(Test Set): 0.69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(Train Set): 0.75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Precision (Test Set): 0.74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Recall (Test Set): 0.55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F1-Score (Test Set): 0.63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(test-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): 0.70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(train-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): 0.82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train): 0.72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test): 0.65</a:t>
            </a:r>
            <a:b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200" b="0" i="0" dirty="0">
              <a:solidFill>
                <a:srgbClr val="21212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A4446B-7049-CEA7-6524-8A8C8CC01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3" y="1655764"/>
            <a:ext cx="2971579" cy="23796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2EC0399-A6F3-621B-3BB8-45C310395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96" y="1871446"/>
            <a:ext cx="2971580" cy="19012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14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Data Before Standardization</a:t>
            </a:r>
          </a:p>
          <a:p>
            <a:pPr marL="13335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Gradient Boost Classifier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D634E-AB17-C8DD-C326-C32AAC20309F}"/>
              </a:ext>
            </a:extLst>
          </p:cNvPr>
          <p:cNvSpPr txBox="1"/>
          <p:nvPr/>
        </p:nvSpPr>
        <p:spPr>
          <a:xfrm>
            <a:off x="6340698" y="1655765"/>
            <a:ext cx="25726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Result: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Best cross-validation score: 0.96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(Test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(Train Set): 1.00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Precision (Test Set): 0.98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Recall (Test Set): 0.96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F1-Score (Test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(test-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): 0.99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(train-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): 1.00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train): 0.96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test): 0.96</a:t>
            </a:r>
            <a:b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200" b="0" i="0" dirty="0">
              <a:solidFill>
                <a:srgbClr val="21212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5BB7B5-0252-6D75-83FC-877D468E3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3" y="1655763"/>
            <a:ext cx="2971580" cy="23796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C1F7D60-42DF-B6AE-317B-883682B67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97" y="1868446"/>
            <a:ext cx="2971580" cy="19012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78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Data After Standardization</a:t>
            </a:r>
          </a:p>
          <a:p>
            <a:pPr marL="13335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Logistic Regression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D634E-AB17-C8DD-C326-C32AAC20309F}"/>
              </a:ext>
            </a:extLst>
          </p:cNvPr>
          <p:cNvSpPr txBox="1"/>
          <p:nvPr/>
        </p:nvSpPr>
        <p:spPr>
          <a:xfrm>
            <a:off x="6340698" y="1655765"/>
            <a:ext cx="25726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Result: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Best cross-validation score: 0.97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(Test Set): 0.98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(Train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Precision (Test Set): 0.99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Recall (Test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F1-Score (Test Set): 0.98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(test-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): 0.99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(train-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): 0.99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train): 0.97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test): 0.97</a:t>
            </a:r>
            <a:b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200" b="0" i="0" dirty="0">
              <a:solidFill>
                <a:srgbClr val="21212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B8253D2-966D-82C6-013A-65D473B9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4" y="1655762"/>
            <a:ext cx="2971580" cy="23796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1CD9405-D14B-14AA-5B17-BA94B3A9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98" y="1868446"/>
            <a:ext cx="2971580" cy="18833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1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Data After Standardization</a:t>
            </a:r>
          </a:p>
          <a:p>
            <a:pPr marL="13335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Decision Tree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D634E-AB17-C8DD-C326-C32AAC20309F}"/>
              </a:ext>
            </a:extLst>
          </p:cNvPr>
          <p:cNvSpPr txBox="1"/>
          <p:nvPr/>
        </p:nvSpPr>
        <p:spPr>
          <a:xfrm>
            <a:off x="6340698" y="1655765"/>
            <a:ext cx="257267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Result: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Best cross-validation score: 0.94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(Test Set): 0.95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(Train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Precision (Test Set): 0.94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Recall (Test Set): 0.96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F1-Score (Test Set): 0.95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(test-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): 0.98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(train-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): 1.00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train): 0.94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test): 0.92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ACE38A5-9B82-D318-2A08-B56AB7D6D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3" y="1655762"/>
            <a:ext cx="2971581" cy="2379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2FC77159-7C45-A02F-821A-416BD18BA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98" y="1875159"/>
            <a:ext cx="2971580" cy="19012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7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Data After Standardization</a:t>
            </a:r>
          </a:p>
          <a:p>
            <a:pPr marL="13335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Random Forest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D634E-AB17-C8DD-C326-C32AAC20309F}"/>
              </a:ext>
            </a:extLst>
          </p:cNvPr>
          <p:cNvSpPr txBox="1"/>
          <p:nvPr/>
        </p:nvSpPr>
        <p:spPr>
          <a:xfrm>
            <a:off x="6340698" y="1655765"/>
            <a:ext cx="257267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Result: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Best cross-validation score: 0.96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(Test Set): 0.97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(Train Set): 1.00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Precision (Test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Recall (Test Set): 0.97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F1-Score (Test Set): 0.97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(test-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): 0.99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(train-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): 1.00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train): 0.96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test): 0.96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5850519-4A67-9F34-4172-F5CE0FAD1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3" y="1655762"/>
            <a:ext cx="2971581" cy="2379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BE9CCE8-07CE-E73E-34B6-CEA4A29E7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99" y="1875158"/>
            <a:ext cx="2971580" cy="19012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94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Data After Standardization</a:t>
            </a:r>
          </a:p>
          <a:p>
            <a:pPr marL="13335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K – Nearest </a:t>
            </a:r>
            <a:r>
              <a:rPr lang="en-US" sz="1500" b="1" dirty="0" err="1">
                <a:solidFill>
                  <a:schemeClr val="dk1"/>
                </a:solidFill>
              </a:rPr>
              <a:t>Neighbour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D634E-AB17-C8DD-C326-C32AAC20309F}"/>
              </a:ext>
            </a:extLst>
          </p:cNvPr>
          <p:cNvSpPr txBox="1"/>
          <p:nvPr/>
        </p:nvSpPr>
        <p:spPr>
          <a:xfrm>
            <a:off x="6340698" y="1655765"/>
            <a:ext cx="25726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Result: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Best cross-validation score: 0.94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Accuracy (Test Set): 0.95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Accuracy (Train Set): 1.00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Precision (Test Set): 0.98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Recall (Test Set): 0.92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F1-Score (Test Set): 0.95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(test-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): 0.98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roc_auc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(train-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proba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): 1.00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train): 0.94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Accuracy 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crossval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test): 0.93</a:t>
            </a:r>
            <a:br>
              <a:rPr lang="en-US" sz="1200" b="0" i="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200" b="0" i="0" dirty="0">
              <a:solidFill>
                <a:srgbClr val="21212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F9173C4-2B97-D4EC-7FF5-640EC5C5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7" y="1655761"/>
            <a:ext cx="2981707" cy="23877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A93D699-7003-091A-FB37-8B1E4A36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99" y="1875157"/>
            <a:ext cx="3013600" cy="19100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136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923</Words>
  <Application>Microsoft Office PowerPoint</Application>
  <PresentationFormat>On-screen Show (16:9)</PresentationFormat>
  <Paragraphs>168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</vt:lpstr>
      <vt:lpstr>Arial</vt:lpstr>
      <vt:lpstr>Calibri</vt:lpstr>
      <vt:lpstr>Simple Light</vt:lpstr>
      <vt:lpstr>Data Modeling</vt:lpstr>
      <vt:lpstr>Data Modeling</vt:lpstr>
      <vt:lpstr>Data Modeling</vt:lpstr>
      <vt:lpstr>Data Modeling</vt:lpstr>
      <vt:lpstr>Data Modeling</vt:lpstr>
      <vt:lpstr>Data Modeling</vt:lpstr>
      <vt:lpstr>Data Modeling</vt:lpstr>
      <vt:lpstr>Data Modeling</vt:lpstr>
      <vt:lpstr>Data Modeling</vt:lpstr>
      <vt:lpstr>Data Modeling</vt:lpstr>
      <vt:lpstr>Data Modeling</vt:lpstr>
      <vt:lpstr>Data Modeling</vt:lpstr>
      <vt:lpstr>Data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Oknardo Tulung</cp:lastModifiedBy>
  <cp:revision>17</cp:revision>
  <dcterms:modified xsi:type="dcterms:W3CDTF">2024-07-30T04:08:49Z</dcterms:modified>
</cp:coreProperties>
</file>