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28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11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2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82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54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0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-1" y="907366"/>
            <a:ext cx="8630529" cy="4236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Model Before Standardization</a:t>
            </a: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indent="0">
              <a:lnSpc>
                <a:spcPct val="160000"/>
              </a:lnSpc>
              <a:buClr>
                <a:schemeClr val="dk1"/>
              </a:buClr>
              <a:buSzPts val="1500"/>
              <a:buNone/>
            </a:pPr>
            <a:r>
              <a:rPr lang="en-US" sz="1500" dirty="0">
                <a:solidFill>
                  <a:schemeClr val="dk1"/>
                </a:solidFill>
              </a:rPr>
              <a:t>Key Takeaways:</a:t>
            </a:r>
          </a:p>
          <a:p>
            <a:pPr marL="419100" indent="-285750">
              <a:lnSpc>
                <a:spcPct val="160000"/>
              </a:lnSpc>
              <a:buClr>
                <a:schemeClr val="dk1"/>
              </a:buClr>
              <a:buSzPts val="1500"/>
            </a:pPr>
            <a:r>
              <a:rPr lang="en-US" sz="1500" dirty="0">
                <a:solidFill>
                  <a:schemeClr val="dk1"/>
                </a:solidFill>
              </a:rPr>
              <a:t>Top 2 Feature yang </a:t>
            </a:r>
            <a:r>
              <a:rPr lang="en-US" sz="1500" dirty="0" err="1">
                <a:solidFill>
                  <a:schemeClr val="dk1"/>
                </a:solidFill>
              </a:rPr>
              <a:t>mempengaruhi</a:t>
            </a:r>
            <a:r>
              <a:rPr lang="en-US" sz="1500" dirty="0">
                <a:solidFill>
                  <a:schemeClr val="dk1"/>
                </a:solidFill>
              </a:rPr>
              <a:t> model </a:t>
            </a:r>
            <a:r>
              <a:rPr lang="en-US" sz="1500" dirty="0" err="1">
                <a:solidFill>
                  <a:schemeClr val="dk1"/>
                </a:solidFill>
              </a:rPr>
              <a:t>adalah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Daily Internet Usage </a:t>
            </a:r>
            <a:r>
              <a:rPr lang="en-US" sz="1500" dirty="0">
                <a:solidFill>
                  <a:schemeClr val="dk1"/>
                </a:solidFill>
              </a:rPr>
              <a:t>dan </a:t>
            </a:r>
            <a:r>
              <a:rPr lang="en-US" sz="1500" b="1" dirty="0">
                <a:solidFill>
                  <a:schemeClr val="dk1"/>
                </a:solidFill>
              </a:rPr>
              <a:t>Daily Time Spent on Site</a:t>
            </a:r>
          </a:p>
          <a:p>
            <a:pPr marL="1333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8FAE2-9DB7-93AA-36BE-9CD9AD63A14B}"/>
              </a:ext>
            </a:extLst>
          </p:cNvPr>
          <p:cNvSpPr txBox="1"/>
          <p:nvPr/>
        </p:nvSpPr>
        <p:spPr>
          <a:xfrm>
            <a:off x="2286000" y="62627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</a:rPr>
              <a:t>Feature Importance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9D33E-7CDA-BB14-E6C7-49097294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5" y="1681090"/>
            <a:ext cx="3752487" cy="2105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D3E62E-9B89-402E-9CF0-C9076F192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82" y="1681090"/>
            <a:ext cx="3752487" cy="2105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4;p27">
            <a:extLst>
              <a:ext uri="{FF2B5EF4-FFF2-40B4-BE49-F238E27FC236}">
                <a16:creationId xmlns:a16="http://schemas.microsoft.com/office/drawing/2014/main" id="{436EBDAE-F69D-BBA3-B39F-2FF0F0B1FBB8}"/>
              </a:ext>
            </a:extLst>
          </p:cNvPr>
          <p:cNvSpPr txBox="1">
            <a:spLocks/>
          </p:cNvSpPr>
          <p:nvPr/>
        </p:nvSpPr>
        <p:spPr>
          <a:xfrm>
            <a:off x="4572000" y="907365"/>
            <a:ext cx="4572000" cy="386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 indent="0">
              <a:lnSpc>
                <a:spcPct val="150000"/>
              </a:lnSpc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</a:rPr>
              <a:t>Model After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17413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898149"/>
            <a:ext cx="8630529" cy="407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  <a:latin typeface="+mn-lt"/>
              </a:rPr>
              <a:t>Exploratory Data Analysis:</a:t>
            </a:r>
          </a:p>
          <a:p>
            <a:pPr marL="304800" indent="-1714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  <a:latin typeface="+mn-lt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Daily Time Spent on Site, 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customer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menghabiskan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waktu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sedikit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di situs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cenderung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sering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bisa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diartikan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bahwa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mereka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fokus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pada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mereka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lihat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dan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cenderung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mengkliknya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304800" indent="-1714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  <a:latin typeface="+mn-lt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Daily Internet Usage, 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customer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penggunaan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internet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harian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kecil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sering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menunjukkan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bahwa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pengguna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kurang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sering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online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mungkin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tertarik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mereka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lihat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304800" indent="-1714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  <a:latin typeface="+mn-lt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Age,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Rentang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usia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30-60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tahun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adalah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paling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banyak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menunjukkan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bahwa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kelompok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usia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responsif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terhadap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304800" indent="-1714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  <a:latin typeface="+mn-lt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Area Income, 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customer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dari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area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pendapatan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rendah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cenderung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banyak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mungkin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menunjukkan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bahwa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mereka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responsif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terhadap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penawaran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dan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diskon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  <a:endParaRPr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8FAE2-9DB7-93AA-36BE-9CD9AD63A14B}"/>
              </a:ext>
            </a:extLst>
          </p:cNvPr>
          <p:cNvSpPr txBox="1"/>
          <p:nvPr/>
        </p:nvSpPr>
        <p:spPr>
          <a:xfrm>
            <a:off x="2286000" y="62627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</a:rPr>
              <a:t>Business </a:t>
            </a:r>
            <a:r>
              <a:rPr lang="en-US" sz="1400" b="1" dirty="0" err="1">
                <a:solidFill>
                  <a:schemeClr val="dk1"/>
                </a:solidFill>
              </a:rPr>
              <a:t>Recomendation</a:t>
            </a:r>
            <a:endParaRPr lang="en-US" sz="1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898149"/>
            <a:ext cx="8630529" cy="407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  <a:latin typeface="+mn-lt"/>
              </a:rPr>
              <a:t>Recommendation:</a:t>
            </a: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  <a:latin typeface="+mn-lt"/>
              </a:rPr>
              <a:t>Menargetkan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customer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usia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rentang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30-60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tahun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,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menyesuaikan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konten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akan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ditampilkan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kelompok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usia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agar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lebih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menarik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di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endParaRPr lang="en-US" sz="1400" dirty="0">
              <a:solidFill>
                <a:schemeClr val="dk1"/>
              </a:solidFill>
              <a:latin typeface="+mn-lt"/>
            </a:endParaRP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Memberikan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dalam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bentuk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promosi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atau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diskon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kepada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customer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kategori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income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rendah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-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menengah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karena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kelompok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ini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paling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sering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endParaRPr lang="en-US" sz="1400" dirty="0">
              <a:solidFill>
                <a:schemeClr val="dk1"/>
              </a:solidFill>
              <a:latin typeface="+mn-lt"/>
            </a:endParaRP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Menayangkan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secara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berkala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dalam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waktu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tertentu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dan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memberikan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tampilan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bervariasi</a:t>
            </a:r>
            <a:r>
              <a:rPr lang="en-US" sz="14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+mn-lt"/>
              </a:rPr>
              <a:t>kategorinya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membuat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customer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daily time spent dan daily internet usage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tinggi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bisa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mendapatkan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promosi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sesuai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hingga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customer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tertarik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mengklik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</a:rPr>
              <a:t>iklan</a:t>
            </a:r>
            <a:r>
              <a:rPr lang="en-US" sz="1400" dirty="0">
                <a:solidFill>
                  <a:schemeClr val="dk1"/>
                </a:solidFill>
                <a:latin typeface="+mn-lt"/>
              </a:rPr>
              <a:t>.</a:t>
            </a:r>
            <a:endParaRPr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8FAE2-9DB7-93AA-36BE-9CD9AD63A14B}"/>
              </a:ext>
            </a:extLst>
          </p:cNvPr>
          <p:cNvSpPr txBox="1"/>
          <p:nvPr/>
        </p:nvSpPr>
        <p:spPr>
          <a:xfrm>
            <a:off x="2286000" y="62627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</a:rPr>
              <a:t>Business </a:t>
            </a:r>
            <a:r>
              <a:rPr lang="en-US" sz="1400" b="1" dirty="0" err="1">
                <a:solidFill>
                  <a:schemeClr val="dk1"/>
                </a:solidFill>
              </a:rPr>
              <a:t>Recomendation</a:t>
            </a:r>
            <a:endParaRPr lang="en-US" sz="1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898149"/>
            <a:ext cx="8630529" cy="407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lnSpc>
                <a:spcPct val="150000"/>
              </a:lnSpc>
              <a:buNone/>
            </a:pPr>
            <a:r>
              <a:rPr lang="en-US" sz="1400" b="1" i="0" dirty="0">
                <a:solidFill>
                  <a:srgbClr val="212121"/>
                </a:solidFill>
                <a:effectLst/>
                <a:latin typeface="+mn-lt"/>
              </a:rPr>
              <a:t>Assumption:</a:t>
            </a:r>
          </a:p>
          <a:p>
            <a:pPr marL="114300" indent="0" algn="l">
              <a:lnSpc>
                <a:spcPct val="150000"/>
              </a:lnSpc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Jumlah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Customer (N): 1000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Total Cost (C): Rp 1.000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Pendapatan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per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Konversi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(R): Rp 100.000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Tingkat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Konversi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Tanpa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Machine Learning (CR1): 2% 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tingkat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konversi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dasar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tanpa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pemasaran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yang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ditargetkan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).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Dengan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Machine Learning (CR2): 5% 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tingkat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konversi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yang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lebih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tinggi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dengan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pemasaran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yang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ditargetkan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).</a:t>
            </a: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8FAE2-9DB7-93AA-36BE-9CD9AD63A14B}"/>
              </a:ext>
            </a:extLst>
          </p:cNvPr>
          <p:cNvSpPr txBox="1"/>
          <p:nvPr/>
        </p:nvSpPr>
        <p:spPr>
          <a:xfrm>
            <a:off x="2286000" y="62627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</a:rPr>
              <a:t>Marketing Simulation </a:t>
            </a:r>
          </a:p>
        </p:txBody>
      </p:sp>
    </p:spTree>
    <p:extLst>
      <p:ext uri="{BB962C8B-B14F-4D97-AF65-F5344CB8AC3E}">
        <p14:creationId xmlns:p14="http://schemas.microsoft.com/office/powerpoint/2010/main" val="345624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1067569"/>
            <a:ext cx="4572000" cy="368619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Simulasi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tanpa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Machine Learning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 Cost = N × C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Conversion = N × CR1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Revenue = Conversion × R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Profit = Revenue − Total Cost</a:t>
            </a:r>
          </a:p>
          <a:p>
            <a:endParaRPr lang="en-US" sz="14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Perhitungan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 Cost: 1000 × 1.000 = Rp 1.000.000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Conversion: 1000 × 0.02 = 20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Revenue: 20 × 100.000 = Rp 2.000.000</a:t>
            </a:r>
          </a:p>
          <a:p>
            <a:r>
              <a:rPr lang="en-US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Profit: 2.000.000 − 1.000.000 = Rp 1.000.000</a:t>
            </a:r>
          </a:p>
          <a:p>
            <a:pPr marL="133350" indent="0">
              <a:lnSpc>
                <a:spcPct val="150000"/>
              </a:lnSpc>
              <a:buClr>
                <a:schemeClr val="dk1"/>
              </a:buClr>
              <a:buSzPts val="1500"/>
              <a:buNone/>
            </a:pPr>
            <a:endParaRPr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8FAE2-9DB7-93AA-36BE-9CD9AD63A14B}"/>
              </a:ext>
            </a:extLst>
          </p:cNvPr>
          <p:cNvSpPr txBox="1"/>
          <p:nvPr/>
        </p:nvSpPr>
        <p:spPr>
          <a:xfrm>
            <a:off x="2286000" y="62627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00" b="1" dirty="0">
                <a:solidFill>
                  <a:schemeClr val="dk1"/>
                </a:solidFill>
              </a:rPr>
              <a:t>Marketing Simulation </a:t>
            </a:r>
          </a:p>
        </p:txBody>
      </p:sp>
      <p:sp>
        <p:nvSpPr>
          <p:cNvPr id="2" name="Google Shape;114;p27">
            <a:extLst>
              <a:ext uri="{FF2B5EF4-FFF2-40B4-BE49-F238E27FC236}">
                <a16:creationId xmlns:a16="http://schemas.microsoft.com/office/drawing/2014/main" id="{AC88F79A-017B-4EDB-4325-5F4ABC36AF18}"/>
              </a:ext>
            </a:extLst>
          </p:cNvPr>
          <p:cNvSpPr txBox="1">
            <a:spLocks/>
          </p:cNvSpPr>
          <p:nvPr/>
        </p:nvSpPr>
        <p:spPr>
          <a:xfrm>
            <a:off x="4572000" y="1061515"/>
            <a:ext cx="4572000" cy="368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Simulasi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Machine Learning</a:t>
            </a: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 Cost = N × C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Conversion = N × CR2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Revenue = Conversion × R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Profit = Revenue − Total Cost</a:t>
            </a:r>
          </a:p>
          <a:p>
            <a:pPr marL="114300" indent="0" algn="l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Perhitungan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Machine Learning: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 Cost: 1000 × 1.000 = Rp 1.000.000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Conversion: 1000 × 0.05 = 50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Revenue: 50 × 100.000 = Rp 5.000.000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Profit: 5.000.000 − 1.000.000 = Rp 4.000.000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C233-1570-FDB4-7076-FA2BFF9B98CA}"/>
              </a:ext>
            </a:extLst>
          </p:cNvPr>
          <p:cNvSpPr txBox="1"/>
          <p:nvPr/>
        </p:nvSpPr>
        <p:spPr>
          <a:xfrm>
            <a:off x="20714" y="3925260"/>
            <a:ext cx="8934574" cy="123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n-US" sz="1400" b="1" i="0" dirty="0">
                <a:solidFill>
                  <a:srgbClr val="212121"/>
                </a:solidFill>
                <a:effectLst/>
                <a:latin typeface="+mn-lt"/>
              </a:rPr>
              <a:t>Conclusion:</a:t>
            </a:r>
            <a:endParaRPr lang="en-US" sz="14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114300" indent="0" algn="just">
              <a:buNone/>
            </a:pP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Menggunakan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machine learning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untuk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menargetkan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customer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mungkin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mengklik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iklan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dapat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secara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signifikan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meningkatkan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conversion rate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dari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2%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menjadi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5%. Hal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ini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menyebabkan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peningkatan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profit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dari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Rp1,000,000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menjadi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Rp4,000,000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meskipun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total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biaya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pemasaran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tetap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+mn-lt"/>
              </a:rPr>
              <a:t>sama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+mn-lt"/>
              </a:rPr>
              <a:t>.</a:t>
            </a:r>
          </a:p>
          <a:p>
            <a:pPr marL="133350" indent="0" algn="just">
              <a:lnSpc>
                <a:spcPct val="150000"/>
              </a:lnSpc>
              <a:buClr>
                <a:schemeClr val="dk1"/>
              </a:buClr>
              <a:buSzPts val="1500"/>
              <a:buNone/>
            </a:pPr>
            <a:endParaRPr lang="en-US" sz="1400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7437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562</Words>
  <Application>Microsoft Office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Simple Light</vt:lpstr>
      <vt:lpstr>Customer Type and Behaviour Analysis on Advertisement</vt:lpstr>
      <vt:lpstr>Customer Type and Behaviour Analysis on Advertisement</vt:lpstr>
      <vt:lpstr>Customer Type and Behaviour Analysis on Advertisement</vt:lpstr>
      <vt:lpstr>Customer Type and Behaviour Analysis on Advertisement</vt:lpstr>
      <vt:lpstr>Customer Type and Behaviour Analysis on Advertisement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Oknardo Tulung</cp:lastModifiedBy>
  <cp:revision>8</cp:revision>
  <dcterms:modified xsi:type="dcterms:W3CDTF">2024-07-30T04:08:55Z</dcterms:modified>
</cp:coreProperties>
</file>