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71" r:id="rId2"/>
    <p:sldId id="256" r:id="rId3"/>
    <p:sldId id="275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5" r:id="rId12"/>
    <p:sldId id="266" r:id="rId13"/>
    <p:sldId id="264" r:id="rId14"/>
    <p:sldId id="267" r:id="rId15"/>
    <p:sldId id="268" r:id="rId16"/>
    <p:sldId id="269" r:id="rId17"/>
    <p:sldId id="274" r:id="rId18"/>
    <p:sldId id="270" r:id="rId19"/>
    <p:sldId id="272" r:id="rId20"/>
    <p:sldId id="273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16"/>
    <p:restoredTop sz="96327"/>
  </p:normalViewPr>
  <p:slideViewPr>
    <p:cSldViewPr snapToGrid="0">
      <p:cViewPr varScale="1">
        <p:scale>
          <a:sx n="164" d="100"/>
          <a:sy n="164" d="100"/>
        </p:scale>
        <p:origin x="200" y="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C22A5-FE3F-EC49-B125-8DDAD5411CD8}" type="datetimeFigureOut">
              <a:rPr lang="en-US" smtClean="0"/>
              <a:t>10/29/23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7BFE4FDE-D3F9-5944-8116-C42BBB6637A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6991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C22A5-FE3F-EC49-B125-8DDAD5411CD8}" type="datetimeFigureOut">
              <a:rPr lang="en-US" smtClean="0"/>
              <a:t>10/29/23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E4FDE-D3F9-5944-8116-C42BBB6637AD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097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C22A5-FE3F-EC49-B125-8DDAD5411CD8}" type="datetimeFigureOut">
              <a:rPr lang="en-US" smtClean="0"/>
              <a:t>10/29/23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E4FDE-D3F9-5944-8116-C42BBB6637A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6841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C22A5-FE3F-EC49-B125-8DDAD5411CD8}" type="datetimeFigureOut">
              <a:rPr lang="en-US" smtClean="0"/>
              <a:t>10/29/23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E4FDE-D3F9-5944-8116-C42BBB6637AD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8019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C22A5-FE3F-EC49-B125-8DDAD5411CD8}" type="datetimeFigureOut">
              <a:rPr lang="en-US" smtClean="0"/>
              <a:t>10/29/23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E4FDE-D3F9-5944-8116-C42BBB6637A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3602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C22A5-FE3F-EC49-B125-8DDAD5411CD8}" type="datetimeFigureOut">
              <a:rPr lang="en-US" smtClean="0"/>
              <a:t>10/29/23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E4FDE-D3F9-5944-8116-C42BBB6637AD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7071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C22A5-FE3F-EC49-B125-8DDAD5411CD8}" type="datetimeFigureOut">
              <a:rPr lang="en-US" smtClean="0"/>
              <a:t>10/29/23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E4FDE-D3F9-5944-8116-C42BBB6637AD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0320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C22A5-FE3F-EC49-B125-8DDAD5411CD8}" type="datetimeFigureOut">
              <a:rPr lang="en-US" smtClean="0"/>
              <a:t>10/29/23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E4FDE-D3F9-5944-8116-C42BBB6637AD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3573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C22A5-FE3F-EC49-B125-8DDAD5411CD8}" type="datetimeFigureOut">
              <a:rPr lang="en-US" smtClean="0"/>
              <a:t>10/29/23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E4FDE-D3F9-5944-8116-C42BBB663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969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C22A5-FE3F-EC49-B125-8DDAD5411CD8}" type="datetimeFigureOut">
              <a:rPr lang="en-US" smtClean="0"/>
              <a:t>10/29/23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E4FDE-D3F9-5944-8116-C42BBB6637AD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8216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037C22A5-FE3F-EC49-B125-8DDAD5411CD8}" type="datetimeFigureOut">
              <a:rPr lang="en-US" smtClean="0"/>
              <a:t>10/29/23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E4FDE-D3F9-5944-8116-C42BBB6637AD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5727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7C22A5-FE3F-EC49-B125-8DDAD5411CD8}" type="datetimeFigureOut">
              <a:rPr lang="en-US" smtClean="0"/>
              <a:t>10/29/23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7BFE4FDE-D3F9-5944-8116-C42BBB6637A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9319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34AAA-7BA7-3B64-EC49-AF95C2555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Housekeeping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B7BE8-FA23-4BDE-6FFB-133C5A0AA6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/>
          <a:lstStyle/>
          <a:p>
            <a:r>
              <a:rPr lang="en-US" dirty="0"/>
              <a:t>Reminder:</a:t>
            </a:r>
          </a:p>
          <a:p>
            <a:pPr lvl="1"/>
            <a:r>
              <a:rPr lang="en-US" dirty="0"/>
              <a:t>No class Thursday, go to the conference if you’re interested. </a:t>
            </a:r>
          </a:p>
          <a:p>
            <a:pPr lvl="1"/>
            <a:r>
              <a:rPr lang="en-US" dirty="0"/>
              <a:t>Test pushed to next Tuesday. Main topics on Moodle. Mostly similar to the last one. </a:t>
            </a:r>
          </a:p>
          <a:p>
            <a:r>
              <a:rPr lang="en-US" dirty="0"/>
              <a:t>Today:</a:t>
            </a:r>
          </a:p>
          <a:p>
            <a:pPr lvl="1"/>
            <a:r>
              <a:rPr lang="en-US" dirty="0"/>
              <a:t>More poker and cards. </a:t>
            </a:r>
          </a:p>
          <a:p>
            <a:pPr lvl="1"/>
            <a:r>
              <a:rPr lang="en-US" dirty="0"/>
              <a:t>Some basic software engineering and applied agile concepts. </a:t>
            </a:r>
          </a:p>
          <a:p>
            <a:pPr lvl="1"/>
            <a:r>
              <a:rPr lang="en-US" dirty="0"/>
              <a:t>We’ll tackle some other parts a chunk at a time:</a:t>
            </a:r>
          </a:p>
          <a:p>
            <a:pPr lvl="2"/>
            <a:r>
              <a:rPr lang="en-US" dirty="0"/>
              <a:t>It is valuable to grind through things, even if frustrating…</a:t>
            </a:r>
          </a:p>
          <a:p>
            <a:pPr lvl="2"/>
            <a:r>
              <a:rPr lang="en-US" dirty="0"/>
              <a:t>Please ask if something doesn’t make sense, it is a real thing we’re recreating, and my description is incomplete (we’re building incrementally). Reasonable assumptions are good, they may change.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519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3AC10-5D87-A577-6687-5CA0D78CF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Black Box of 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AB075A-5815-FBF6-B3D4-45392B5A7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/>
          <a:lstStyle/>
          <a:p>
            <a:r>
              <a:rPr lang="en-US" dirty="0"/>
              <a:t>A common term you see in software is a Black Box. </a:t>
            </a:r>
          </a:p>
          <a:p>
            <a:pPr lvl="1"/>
            <a:r>
              <a:rPr lang="en-US" dirty="0"/>
              <a:t>We know what goes in and what comes out, but have no idea what happens inside. </a:t>
            </a:r>
          </a:p>
          <a:p>
            <a:r>
              <a:rPr lang="en-US" dirty="0"/>
              <a:t>With well defined functions (and many ML models), this is also true. </a:t>
            </a:r>
          </a:p>
          <a:p>
            <a:pPr lvl="1"/>
            <a:r>
              <a:rPr lang="en-US" dirty="0"/>
              <a:t>The arguments are what we get as an input. </a:t>
            </a:r>
          </a:p>
          <a:p>
            <a:pPr lvl="1"/>
            <a:r>
              <a:rPr lang="en-US" dirty="0"/>
              <a:t>The return value is what we produce as an output. </a:t>
            </a:r>
          </a:p>
          <a:p>
            <a:pPr lvl="1"/>
            <a:r>
              <a:rPr lang="en-US" dirty="0"/>
              <a:t>As long as we connect A to B, who cares how? </a:t>
            </a:r>
          </a:p>
          <a:p>
            <a:r>
              <a:rPr lang="en-US" dirty="0"/>
              <a:t>In our own code, if we can isolate anything into its own function, this idea can help. </a:t>
            </a:r>
          </a:p>
          <a:p>
            <a:r>
              <a:rPr lang="en-US" dirty="0"/>
              <a:t>Also a common way to assign work to others, it is clear what has to be done. </a:t>
            </a:r>
          </a:p>
        </p:txBody>
      </p:sp>
    </p:spTree>
    <p:extLst>
      <p:ext uri="{BB962C8B-B14F-4D97-AF65-F5344CB8AC3E}">
        <p14:creationId xmlns:p14="http://schemas.microsoft.com/office/powerpoint/2010/main" val="13877952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2AD1C-D6E5-5E0E-7157-E4698D82A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Challenge – The (Art of the) Deal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DC62D9-C326-E6DF-55F4-0D15A002BD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/>
          <a:lstStyle/>
          <a:p>
            <a:r>
              <a:rPr lang="en-US" dirty="0"/>
              <a:t>Our deck should deal out cards when we ask for them by the deal() function. </a:t>
            </a:r>
          </a:p>
          <a:p>
            <a:pPr lvl="1"/>
            <a:r>
              <a:rPr lang="en-US" dirty="0"/>
              <a:t>Inputs – the number of hands and cards per hand. </a:t>
            </a:r>
          </a:p>
          <a:p>
            <a:pPr lvl="1"/>
            <a:r>
              <a:rPr lang="en-US" dirty="0"/>
              <a:t>Output – a list of Hands of cards that were removed from the deck. </a:t>
            </a:r>
          </a:p>
          <a:p>
            <a:r>
              <a:rPr lang="en-US" dirty="0"/>
              <a:t>Step one – can I pull some Cards from the deck?</a:t>
            </a:r>
          </a:p>
          <a:p>
            <a:pPr lvl="1"/>
            <a:r>
              <a:rPr lang="en-US" dirty="0"/>
              <a:t>Use only the number of cards, and only worry about one hand. </a:t>
            </a:r>
          </a:p>
          <a:p>
            <a:pPr lvl="1"/>
            <a:r>
              <a:rPr lang="en-US" dirty="0"/>
              <a:t>Attempt to pull that number of cards, and print them and/or return them as a list. </a:t>
            </a:r>
          </a:p>
          <a:p>
            <a:pPr lvl="1"/>
            <a:r>
              <a:rPr lang="en-US" dirty="0"/>
              <a:t>Check and see that they are actually removed from the deck. </a:t>
            </a:r>
          </a:p>
          <a:p>
            <a:r>
              <a:rPr lang="en-US" dirty="0"/>
              <a:t>Step two – can I pull several sets of cards from the deck. </a:t>
            </a:r>
          </a:p>
          <a:p>
            <a:pPr lvl="1"/>
            <a:r>
              <a:rPr lang="en-US" dirty="0"/>
              <a:t>Use the number of cards and number of hands to pull the total number of cards. (2 loops?)</a:t>
            </a:r>
          </a:p>
          <a:p>
            <a:pPr lvl="1"/>
            <a:r>
              <a:rPr lang="en-US" dirty="0"/>
              <a:t>Construct them into a list of lists for printing/returning. </a:t>
            </a:r>
          </a:p>
        </p:txBody>
      </p:sp>
    </p:spTree>
    <p:extLst>
      <p:ext uri="{BB962C8B-B14F-4D97-AF65-F5344CB8AC3E}">
        <p14:creationId xmlns:p14="http://schemas.microsoft.com/office/powerpoint/2010/main" val="1705581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1819E-FC22-5BB8-D43D-54EE2E1CF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5AFE1-F525-D846-3909-EC7791834A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191" y="1853754"/>
            <a:ext cx="10475844" cy="4199727"/>
          </a:xfrm>
        </p:spPr>
        <p:txBody>
          <a:bodyPr/>
          <a:lstStyle/>
          <a:p>
            <a:r>
              <a:rPr lang="en-US" dirty="0"/>
              <a:t>Step 3 – Can I construct Decks instead of lists to return. </a:t>
            </a:r>
          </a:p>
          <a:p>
            <a:pPr lvl="1"/>
            <a:r>
              <a:rPr lang="en-US" dirty="0"/>
              <a:t>Change the step where each “hand” is assembled into it’s (inner) list into the construction of a new deck with those same cards. </a:t>
            </a:r>
          </a:p>
          <a:p>
            <a:pPr lvl="1"/>
            <a:r>
              <a:rPr lang="en-US" dirty="0"/>
              <a:t>Print the Decks (we did the str) to make sure that we have the correct things. </a:t>
            </a:r>
          </a:p>
          <a:p>
            <a:r>
              <a:rPr lang="en-US" dirty="0"/>
              <a:t>Step 4 – Construct the final return value, and test different scenarios. </a:t>
            </a:r>
          </a:p>
          <a:p>
            <a:pPr lvl="1"/>
            <a:r>
              <a:rPr lang="en-US" dirty="0"/>
              <a:t>Make the final return value into the desired format, test different numbers. </a:t>
            </a:r>
          </a:p>
          <a:p>
            <a:pPr lvl="1"/>
            <a:r>
              <a:rPr lang="en-US" dirty="0"/>
              <a:t>I printed the deck before, hands, and the deck after, and checked for # of items and a few specifics. </a:t>
            </a:r>
          </a:p>
          <a:p>
            <a:r>
              <a:rPr lang="en-US" dirty="0"/>
              <a:t>Each step here is really only pushing us a little closer to the goal. </a:t>
            </a:r>
          </a:p>
          <a:p>
            <a:pPr lvl="1"/>
            <a:r>
              <a:rPr lang="en-US" dirty="0"/>
              <a:t>We have a constantly evolving “outcome” that we can verify at each step. </a:t>
            </a:r>
          </a:p>
          <a:p>
            <a:pPr lvl="1"/>
            <a:r>
              <a:rPr lang="en-US" dirty="0"/>
              <a:t>When something fails, it is easy to pinpoint where that failure is. </a:t>
            </a:r>
          </a:p>
        </p:txBody>
      </p:sp>
    </p:spTree>
    <p:extLst>
      <p:ext uri="{BB962C8B-B14F-4D97-AF65-F5344CB8AC3E}">
        <p14:creationId xmlns:p14="http://schemas.microsoft.com/office/powerpoint/2010/main" val="4524332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A2F5C-2A66-F8F8-9F76-2C8675D18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 from the Deck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84111-3C30-8DD9-90D2-E9F6DB0294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243" y="1948070"/>
            <a:ext cx="10177670" cy="4105411"/>
          </a:xfrm>
        </p:spPr>
        <p:txBody>
          <a:bodyPr/>
          <a:lstStyle/>
          <a:p>
            <a:r>
              <a:rPr lang="en-US" dirty="0"/>
              <a:t>We also want to make a subclass of the deck, a (poker*) Hand. </a:t>
            </a:r>
          </a:p>
          <a:p>
            <a:pPr lvl="1"/>
            <a:r>
              <a:rPr lang="en-US" dirty="0"/>
              <a:t>It is mostly like a deck, it is a set of cards. </a:t>
            </a:r>
          </a:p>
          <a:p>
            <a:pPr lvl="1"/>
            <a:r>
              <a:rPr lang="en-US" dirty="0"/>
              <a:t>A hand is different primarily because we want to add value of that hand, for poker. </a:t>
            </a:r>
          </a:p>
          <a:p>
            <a:pPr lvl="1"/>
            <a:r>
              <a:rPr lang="en-US" dirty="0"/>
              <a:t>So we are making something that has Deck parts to hold cards, and Hand parts to have meaning. </a:t>
            </a:r>
          </a:p>
          <a:p>
            <a:pPr lvl="1"/>
            <a:r>
              <a:rPr lang="en-US" dirty="0"/>
              <a:t>The Hand class needs to add value calculations and comparisons. </a:t>
            </a:r>
          </a:p>
          <a:p>
            <a:r>
              <a:rPr lang="en-US" dirty="0"/>
              <a:t>* I really should have named this class </a:t>
            </a:r>
            <a:r>
              <a:rPr lang="en-US" dirty="0" err="1"/>
              <a:t>PokerHand</a:t>
            </a:r>
            <a:r>
              <a:rPr lang="en-US" dirty="0"/>
              <a:t> not just Hand. We can have a </a:t>
            </a:r>
            <a:r>
              <a:rPr lang="en-US" dirty="0" err="1"/>
              <a:t>BridgeHand</a:t>
            </a:r>
            <a:r>
              <a:rPr lang="en-US" dirty="0"/>
              <a:t>, a </a:t>
            </a:r>
            <a:r>
              <a:rPr lang="en-US" dirty="0" err="1"/>
              <a:t>BlackjackHand</a:t>
            </a:r>
            <a:r>
              <a:rPr lang="en-US" dirty="0"/>
              <a:t>, </a:t>
            </a:r>
            <a:r>
              <a:rPr lang="en-US" dirty="0" err="1"/>
              <a:t>etc</a:t>
            </a:r>
            <a:r>
              <a:rPr lang="en-US" dirty="0"/>
              <a:t>… with the same logic. </a:t>
            </a:r>
          </a:p>
          <a:p>
            <a:pPr lvl="1"/>
            <a:r>
              <a:rPr lang="en-US" dirty="0"/>
              <a:t>Maybe if there are different games, we can look back at the deck class later for some modifications…</a:t>
            </a:r>
          </a:p>
        </p:txBody>
      </p:sp>
    </p:spTree>
    <p:extLst>
      <p:ext uri="{BB962C8B-B14F-4D97-AF65-F5344CB8AC3E}">
        <p14:creationId xmlns:p14="http://schemas.microsoft.com/office/powerpoint/2010/main" val="32553570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2BA6D-B2D2-FFA1-17FE-15349CF68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 Value and Comparisons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9CD43-C8B9-5CF4-B277-3AD80301A4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When comparing poker hands, we need to use the poker hand values. </a:t>
            </a:r>
          </a:p>
          <a:p>
            <a:pPr lvl="1"/>
            <a:r>
              <a:rPr lang="en-US" dirty="0"/>
              <a:t>E.g. full house, flush, straight,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r>
              <a:rPr lang="en-US" dirty="0"/>
              <a:t>This is somewhat complex – there’s lots of hands, tie breakers,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r>
              <a:rPr lang="en-US" dirty="0"/>
              <a:t>The idea of it is very simple though, one hand is greater than another. </a:t>
            </a:r>
          </a:p>
          <a:p>
            <a:r>
              <a:rPr lang="en-US" dirty="0"/>
              <a:t>Simplification for us:</a:t>
            </a:r>
          </a:p>
          <a:p>
            <a:pPr lvl="1"/>
            <a:r>
              <a:rPr lang="en-US" dirty="0"/>
              <a:t>Build the framework to compare hands to each other and determine winners. </a:t>
            </a:r>
          </a:p>
          <a:p>
            <a:pPr lvl="1"/>
            <a:r>
              <a:rPr lang="en-US" dirty="0"/>
              <a:t>The logic for generating those values doesn’t need to be accurate or complete. </a:t>
            </a:r>
          </a:p>
          <a:p>
            <a:pPr lvl="1"/>
            <a:r>
              <a:rPr lang="en-US" dirty="0"/>
              <a:t>I.e. we can build a simple version of scoring, use it to make the comparison logic, then that scoring logic can be expanded to match the full rules of poker!</a:t>
            </a:r>
          </a:p>
        </p:txBody>
      </p:sp>
    </p:spTree>
    <p:extLst>
      <p:ext uri="{BB962C8B-B14F-4D97-AF65-F5344CB8AC3E}">
        <p14:creationId xmlns:p14="http://schemas.microsoft.com/office/powerpoint/2010/main" val="28713156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760BF-563A-D3AA-FFA5-A3CED7E4B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</a:t>
            </a:r>
            <a:r>
              <a:rPr lang="en-US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F7082-4424-7D2D-29EA-3D5D21AA0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288629"/>
          </a:xfrm>
        </p:spPr>
        <p:txBody>
          <a:bodyPr/>
          <a:lstStyle/>
          <a:p>
            <a:r>
              <a:rPr lang="en-US" dirty="0"/>
              <a:t>Initial scoring logic. </a:t>
            </a:r>
          </a:p>
          <a:p>
            <a:pPr lvl="1"/>
            <a:r>
              <a:rPr lang="en-US" dirty="0"/>
              <a:t>Poker has lots of hands, and many are weird. We can make our initial scoring logic simple. </a:t>
            </a:r>
          </a:p>
          <a:p>
            <a:pPr lvl="1"/>
            <a:r>
              <a:rPr lang="en-US" dirty="0"/>
              <a:t>Consider pairs, flush (all same suit). </a:t>
            </a:r>
          </a:p>
          <a:p>
            <a:r>
              <a:rPr lang="en-US" dirty="0"/>
              <a:t>This logic will rank these subset of hands against each other, so that </a:t>
            </a:r>
            <a:r>
              <a:rPr lang="en-US" dirty="0" err="1"/>
              <a:t>lt</a:t>
            </a:r>
            <a:r>
              <a:rPr lang="en-US" dirty="0"/>
              <a:t>/</a:t>
            </a:r>
            <a:r>
              <a:rPr lang="en-US" dirty="0" err="1"/>
              <a:t>gt</a:t>
            </a:r>
            <a:r>
              <a:rPr lang="en-US" dirty="0"/>
              <a:t>/eq work. </a:t>
            </a:r>
          </a:p>
          <a:p>
            <a:r>
              <a:rPr lang="en-US" dirty="0"/>
              <a:t>When the scoring logic changes, the comparison logic doesn’t need to. </a:t>
            </a:r>
          </a:p>
          <a:p>
            <a:pPr lvl="1"/>
            <a:r>
              <a:rPr lang="en-US" dirty="0"/>
              <a:t>The comparison just checks which is better, the “better” is provided by the scoring part, and the two can function mostly independently. </a:t>
            </a:r>
          </a:p>
          <a:p>
            <a:pPr lvl="1"/>
            <a:r>
              <a:rPr lang="en-US" dirty="0"/>
              <a:t>In different games, the comparison logic might be the same there too…</a:t>
            </a:r>
          </a:p>
          <a:p>
            <a:r>
              <a:rPr lang="en-US" dirty="0"/>
              <a:t>We can avoid getting bogged down in the complex details of every poker hand.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915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6CF7F-F954-FBB5-BA4A-33351D726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CEDCF9-02D2-366B-F279-B8EF6DC8C6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928192"/>
            <a:ext cx="9603275" cy="412529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Can we do a comparison, with dummy values? </a:t>
            </a:r>
          </a:p>
          <a:p>
            <a:r>
              <a:rPr lang="en-US" dirty="0"/>
              <a:t>Can we do a comparison, with values coming from some toy function?</a:t>
            </a:r>
          </a:p>
          <a:p>
            <a:r>
              <a:rPr lang="en-US" dirty="0"/>
              <a:t>Can we do a comparison, with values coming from our simple function?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Can we do a comparison, with values coming from a full poker hand value function?</a:t>
            </a:r>
          </a:p>
          <a:p>
            <a:r>
              <a:rPr lang="en-US" dirty="0"/>
              <a:t>Once our comparisons work (not necessarily finished), other stuff will start to. </a:t>
            </a:r>
          </a:p>
          <a:p>
            <a:pPr lvl="1"/>
            <a:r>
              <a:rPr lang="en-US" dirty="0"/>
              <a:t>We can sort hands to determine their order, such as for the winner of something. </a:t>
            </a:r>
          </a:p>
          <a:p>
            <a:pPr lvl="1"/>
            <a:r>
              <a:rPr lang="en-US" dirty="0"/>
              <a:t>We don’t need a special “winner*” function, the basic sorting things will do it. </a:t>
            </a:r>
          </a:p>
          <a:p>
            <a:r>
              <a:rPr lang="en-US" dirty="0"/>
              <a:t>*Poker can have split pots in ties, so this is one ignored consideration we’d need in reality. </a:t>
            </a:r>
          </a:p>
        </p:txBody>
      </p:sp>
    </p:spTree>
    <p:extLst>
      <p:ext uri="{BB962C8B-B14F-4D97-AF65-F5344CB8AC3E}">
        <p14:creationId xmlns:p14="http://schemas.microsoft.com/office/powerpoint/2010/main" val="5411403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4B07D-79F5-B470-23E7-42E503FF9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let’s Try: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81109-BC74-E389-14DF-799897329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05344"/>
          </a:xfrm>
        </p:spPr>
        <p:txBody>
          <a:bodyPr/>
          <a:lstStyle/>
          <a:p>
            <a:r>
              <a:rPr lang="en-US" dirty="0"/>
              <a:t>Finalizing the deck (for now) with the constructor and dealing. </a:t>
            </a:r>
          </a:p>
          <a:p>
            <a:r>
              <a:rPr lang="en-US" dirty="0"/>
              <a:t>Create the Hand class. </a:t>
            </a:r>
          </a:p>
          <a:p>
            <a:pPr lvl="1"/>
            <a:r>
              <a:rPr lang="en-US" dirty="0"/>
              <a:t>Extend the deck to suit the Hand purposes. </a:t>
            </a:r>
          </a:p>
          <a:p>
            <a:pPr lvl="1"/>
            <a:r>
              <a:rPr lang="en-US" dirty="0"/>
              <a:t>Add scoring so we can determine winner between two hands. </a:t>
            </a:r>
          </a:p>
          <a:p>
            <a:r>
              <a:rPr lang="en-US" dirty="0"/>
              <a:t>Create a Game class.</a:t>
            </a:r>
          </a:p>
          <a:p>
            <a:pPr lvl="1"/>
            <a:r>
              <a:rPr lang="en-US" dirty="0"/>
              <a:t>The Game class holds the body of the game – make players, deal cards, other stuff like bets…</a:t>
            </a:r>
          </a:p>
          <a:p>
            <a:pPr lvl="1"/>
            <a:r>
              <a:rPr lang="en-US" dirty="0"/>
              <a:t>Build a simple, one-step, game. We want to deal cards and find a winner. </a:t>
            </a:r>
          </a:p>
          <a:p>
            <a:pPr lvl="1"/>
            <a:r>
              <a:rPr lang="en-US" dirty="0"/>
              <a:t>This will give us a working, but pretty bad, game. </a:t>
            </a:r>
          </a:p>
          <a:p>
            <a:r>
              <a:rPr lang="en-US" dirty="0"/>
              <a:t>Later on, we can add the other parts – betting, card swaps,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0327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78CE1-6BAC-2E55-57FF-BDA9BA5DA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656A5-6E55-50DE-97EC-0E10C1835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275826"/>
          </a:xfrm>
        </p:spPr>
        <p:txBody>
          <a:bodyPr/>
          <a:lstStyle/>
          <a:p>
            <a:r>
              <a:rPr lang="en-US" dirty="0"/>
              <a:t>Building programs that work and are complex is hard, however…</a:t>
            </a:r>
          </a:p>
          <a:p>
            <a:pPr lvl="1"/>
            <a:r>
              <a:rPr lang="en-US" dirty="0"/>
              <a:t>Building functions that do simple things is easy. </a:t>
            </a:r>
          </a:p>
          <a:p>
            <a:pPr lvl="1"/>
            <a:r>
              <a:rPr lang="en-US" dirty="0"/>
              <a:t>Complex programs are a series of (maybe many) simple actions. </a:t>
            </a:r>
          </a:p>
          <a:p>
            <a:r>
              <a:rPr lang="en-US" dirty="0"/>
              <a:t>An Agile-friendly approach to our simple programs fits with this:</a:t>
            </a:r>
          </a:p>
          <a:p>
            <a:pPr lvl="1"/>
            <a:r>
              <a:rPr lang="en-US" dirty="0"/>
              <a:t>If something is complex, break it into simpler small problems. </a:t>
            </a:r>
          </a:p>
          <a:p>
            <a:pPr lvl="1"/>
            <a:r>
              <a:rPr lang="en-US" dirty="0"/>
              <a:t>If one of those small problems is hard, start by making it work in simple (or trivial) cases. </a:t>
            </a:r>
          </a:p>
          <a:p>
            <a:pPr lvl="1"/>
            <a:r>
              <a:rPr lang="en-US" dirty="0"/>
              <a:t>If those things work, even if incompletely, we can use them to work on other parts. </a:t>
            </a:r>
          </a:p>
          <a:p>
            <a:pPr lvl="1"/>
            <a:r>
              <a:rPr lang="en-US" dirty="0"/>
              <a:t>Incrementally tackle one challenge at a time, and the product gets better bit by bit. </a:t>
            </a:r>
          </a:p>
          <a:p>
            <a:r>
              <a:rPr lang="en-US" dirty="0"/>
              <a:t>Employ a liberal use of print statements, variable viewer, or (later) debug tools. </a:t>
            </a:r>
          </a:p>
          <a:p>
            <a:pPr lvl="1"/>
            <a:r>
              <a:rPr lang="en-US" dirty="0"/>
              <a:t>Focus on “what is happening” and change things to get closer to “what we want”. </a:t>
            </a:r>
          </a:p>
        </p:txBody>
      </p:sp>
    </p:spTree>
    <p:extLst>
      <p:ext uri="{BB962C8B-B14F-4D97-AF65-F5344CB8AC3E}">
        <p14:creationId xmlns:p14="http://schemas.microsoft.com/office/powerpoint/2010/main" val="6152998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B2215-812F-8DF5-6B22-BB8607BE7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Keep it Agile!</a:t>
            </a:r>
          </a:p>
        </p:txBody>
      </p:sp>
      <p:pic>
        <p:nvPicPr>
          <p:cNvPr id="1026" name="Picture 2" descr="7 reasons why Kanban might suit you better than Scrum">
            <a:extLst>
              <a:ext uri="{FF2B5EF4-FFF2-40B4-BE49-F238E27FC236}">
                <a16:creationId xmlns:a16="http://schemas.microsoft.com/office/drawing/2014/main" id="{6DE44CF8-A716-3D33-75D0-A7EF89C9D6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7" t="8900" r="18273" b="9441"/>
          <a:stretch/>
        </p:blipFill>
        <p:spPr bwMode="auto">
          <a:xfrm>
            <a:off x="111070" y="2038924"/>
            <a:ext cx="5519012" cy="278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F03D12-2B20-795D-4BA2-F5DC2DDB9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0082" y="1853754"/>
            <a:ext cx="6450848" cy="4199727"/>
          </a:xfrm>
        </p:spPr>
        <p:txBody>
          <a:bodyPr>
            <a:normAutofit/>
          </a:bodyPr>
          <a:lstStyle/>
          <a:p>
            <a:r>
              <a:rPr lang="en-US" dirty="0"/>
              <a:t>If we break our goal into small pieces, we can manage them using something like a Kanban board. </a:t>
            </a:r>
          </a:p>
          <a:p>
            <a:pPr lvl="1"/>
            <a:r>
              <a:rPr lang="en-US" dirty="0"/>
              <a:t>The end goal needs to do ”all of this”. </a:t>
            </a:r>
          </a:p>
          <a:p>
            <a:pPr lvl="1"/>
            <a:r>
              <a:rPr lang="en-US" dirty="0"/>
              <a:t>Each “this” is something that we can add separately. </a:t>
            </a:r>
          </a:p>
          <a:p>
            <a:r>
              <a:rPr lang="en-US" dirty="0"/>
              <a:t>If we encounter new problems as we go, add them. </a:t>
            </a:r>
          </a:p>
          <a:p>
            <a:r>
              <a:rPr lang="en-US" dirty="0"/>
              <a:t>If our code is well encapsulated, different tasks are mostly independent. </a:t>
            </a:r>
          </a:p>
          <a:p>
            <a:pPr lvl="1"/>
            <a:r>
              <a:rPr lang="en-US" dirty="0"/>
              <a:t>Each function does one thing, making it testable and replaceable if we need to revise it for something better.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950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8A16B-6192-0CC1-98F4-BC901F8E1E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Agile Software for Lazy People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8289B3-45D9-9E76-C56B-94B839CA60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1952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0CA8A-0929-4032-A5DB-5B5D10903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Kanban Man!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7D7FF-2F4B-D2E5-444C-6FAA981AB9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In my opinion Kanban is the easiest way to manage smaller projects. </a:t>
            </a:r>
          </a:p>
          <a:p>
            <a:pPr lvl="1"/>
            <a:r>
              <a:rPr lang="en-US" dirty="0"/>
              <a:t>It has a low overhead, we just need to list off tasks and move them spot to spot. </a:t>
            </a:r>
          </a:p>
          <a:p>
            <a:pPr lvl="1"/>
            <a:r>
              <a:rPr lang="en-US" dirty="0"/>
              <a:t>It is very simple to define what needs to be done, and to change it. </a:t>
            </a:r>
          </a:p>
          <a:p>
            <a:pPr lvl="1"/>
            <a:r>
              <a:rPr lang="en-US" dirty="0"/>
              <a:t>In data science work, we often have smaller projects that change as we go. This works well. </a:t>
            </a:r>
          </a:p>
          <a:p>
            <a:r>
              <a:rPr lang="en-US" dirty="0"/>
              <a:t>Even if not formally using a Kanban board, I think this thinking is beneficial. </a:t>
            </a:r>
          </a:p>
          <a:p>
            <a:pPr lvl="1"/>
            <a:r>
              <a:rPr lang="en-US" dirty="0"/>
              <a:t>Jira and Trello are tools that are (I think) free, if you’re looking for a tool. </a:t>
            </a:r>
          </a:p>
          <a:p>
            <a:r>
              <a:rPr lang="en-US" dirty="0"/>
              <a:t>Having something that works on an ongoing basis is easier (</a:t>
            </a:r>
            <a:r>
              <a:rPr lang="en-US" dirty="0" err="1"/>
              <a:t>imo</a:t>
            </a:r>
            <a:r>
              <a:rPr lang="en-US" dirty="0"/>
              <a:t>). </a:t>
            </a:r>
          </a:p>
          <a:p>
            <a:pPr lvl="1"/>
            <a:r>
              <a:rPr lang="en-US" dirty="0"/>
              <a:t>We aren’t waiting to see if things work until every part is done. </a:t>
            </a:r>
          </a:p>
          <a:p>
            <a:pPr lvl="1"/>
            <a:r>
              <a:rPr lang="en-US" dirty="0"/>
              <a:t>It is easier to find where failures occur, because we can use the interim program as we go. </a:t>
            </a:r>
          </a:p>
        </p:txBody>
      </p:sp>
    </p:spTree>
    <p:extLst>
      <p:ext uri="{BB962C8B-B14F-4D97-AF65-F5344CB8AC3E}">
        <p14:creationId xmlns:p14="http://schemas.microsoft.com/office/powerpoint/2010/main" val="3859932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491A7-8E83-0B3A-3471-E7E9E299F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Poker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450168-D3FF-CC31-3AE8-1051DDDD3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36341"/>
          </a:xfrm>
        </p:spPr>
        <p:txBody>
          <a:bodyPr/>
          <a:lstStyle/>
          <a:p>
            <a:r>
              <a:rPr lang="en-US" dirty="0"/>
              <a:t>Our poker game is in the process of being created. </a:t>
            </a:r>
          </a:p>
          <a:p>
            <a:r>
              <a:rPr lang="en-US" dirty="0"/>
              <a:t>Right now, our game is really, really simple – we can make a deck and deal cards. </a:t>
            </a:r>
          </a:p>
          <a:p>
            <a:r>
              <a:rPr lang="en-US" dirty="0"/>
              <a:t>The entire game is hard to just make directly. </a:t>
            </a:r>
          </a:p>
          <a:p>
            <a:r>
              <a:rPr lang="en-US" dirty="0"/>
              <a:t>We can make each individual part work, or work better, a little at a time. </a:t>
            </a:r>
          </a:p>
          <a:p>
            <a:r>
              <a:rPr lang="en-US" dirty="0"/>
              <a:t>Goal:</a:t>
            </a:r>
          </a:p>
          <a:p>
            <a:pPr lvl="1"/>
            <a:r>
              <a:rPr lang="en-US" dirty="0"/>
              <a:t>Keep a (mostly) functioning poker game (that is incomplete). </a:t>
            </a:r>
          </a:p>
          <a:p>
            <a:pPr lvl="1"/>
            <a:r>
              <a:rPr lang="en-US" dirty="0"/>
              <a:t>Continuously add and improve to get closer to the end goal. </a:t>
            </a:r>
          </a:p>
        </p:txBody>
      </p:sp>
    </p:spTree>
    <p:extLst>
      <p:ext uri="{BB962C8B-B14F-4D97-AF65-F5344CB8AC3E}">
        <p14:creationId xmlns:p14="http://schemas.microsoft.com/office/powerpoint/2010/main" val="3654568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3F698-7112-D0F3-6BAD-D6B20AA2C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Deck Constructor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5EB350-BAB0-97C6-52BA-B02C64847D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Our deck constructor is setup right now to make a new deck. </a:t>
            </a:r>
          </a:p>
          <a:p>
            <a:pPr lvl="1"/>
            <a:r>
              <a:rPr lang="en-US" dirty="0"/>
              <a:t>Create the data structure to hold the cards. </a:t>
            </a:r>
          </a:p>
          <a:p>
            <a:pPr lvl="1"/>
            <a:r>
              <a:rPr lang="en-US" dirty="0"/>
              <a:t>Generate the 52 new cards to fill into a deck. </a:t>
            </a:r>
          </a:p>
          <a:p>
            <a:pPr lvl="1"/>
            <a:r>
              <a:rPr lang="en-US" dirty="0"/>
              <a:t>Shuffle the deck so that it is ready to play with. </a:t>
            </a:r>
          </a:p>
          <a:p>
            <a:r>
              <a:rPr lang="en-US" dirty="0"/>
              <a:t>Problem – we (should) want to create different decks. </a:t>
            </a:r>
          </a:p>
          <a:p>
            <a:pPr lvl="1"/>
            <a:r>
              <a:rPr lang="en-US" dirty="0"/>
              <a:t>A deck is really just a grouping of cards. </a:t>
            </a:r>
          </a:p>
          <a:p>
            <a:pPr lvl="1"/>
            <a:r>
              <a:rPr lang="en-US" dirty="0"/>
              <a:t>Anything that we can do with a “full deck” can also be done with part of one. </a:t>
            </a:r>
          </a:p>
          <a:p>
            <a:pPr lvl="1"/>
            <a:r>
              <a:rPr lang="en-US" dirty="0"/>
              <a:t>E.g. when taking cards out of a deck (like hands) those are all really just decks. </a:t>
            </a:r>
          </a:p>
          <a:p>
            <a:pPr lvl="1"/>
            <a:r>
              <a:rPr lang="en-US" dirty="0"/>
              <a:t>Think about splitting a list into parts, the remainders are still lists. </a:t>
            </a:r>
          </a:p>
        </p:txBody>
      </p:sp>
    </p:spTree>
    <p:extLst>
      <p:ext uri="{BB962C8B-B14F-4D97-AF65-F5344CB8AC3E}">
        <p14:creationId xmlns:p14="http://schemas.microsoft.com/office/powerpoint/2010/main" val="3812364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43102-F4D0-16F2-7B67-CFED42A0A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54C7B8-887D-493C-761F-8E61B160C5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creation of a deck will always need to make the container. </a:t>
            </a:r>
          </a:p>
          <a:p>
            <a:pPr lvl="1"/>
            <a:r>
              <a:rPr lang="en-US" dirty="0"/>
              <a:t>We can optionally fill it with 52 cards and shuffle (as we are now). </a:t>
            </a:r>
          </a:p>
          <a:p>
            <a:pPr lvl="1"/>
            <a:r>
              <a:rPr lang="en-US" dirty="0"/>
              <a:t>We can add the ability to make it out of cards (using *</a:t>
            </a:r>
            <a:r>
              <a:rPr lang="en-US" dirty="0" err="1"/>
              <a:t>args</a:t>
            </a:r>
            <a:r>
              <a:rPr lang="en-US" dirty="0"/>
              <a:t>). </a:t>
            </a:r>
          </a:p>
          <a:p>
            <a:pPr lvl="1"/>
            <a:r>
              <a:rPr lang="en-US" dirty="0"/>
              <a:t>This will allow us to make different decks – new or subsets. </a:t>
            </a:r>
          </a:p>
          <a:p>
            <a:r>
              <a:rPr lang="en-US" dirty="0"/>
              <a:t>We need to modify the deck to allow for different outcomes:</a:t>
            </a:r>
          </a:p>
          <a:p>
            <a:pPr lvl="1"/>
            <a:r>
              <a:rPr lang="en-US" dirty="0"/>
              <a:t>New deck of 52 (we’ve done this)</a:t>
            </a:r>
          </a:p>
          <a:p>
            <a:pPr lvl="1"/>
            <a:r>
              <a:rPr lang="en-US" dirty="0"/>
              <a:t>New deck of whatever cards are provided (need to add this). </a:t>
            </a:r>
          </a:p>
        </p:txBody>
      </p:sp>
    </p:spTree>
    <p:extLst>
      <p:ext uri="{BB962C8B-B14F-4D97-AF65-F5344CB8AC3E}">
        <p14:creationId xmlns:p14="http://schemas.microsoft.com/office/powerpoint/2010/main" val="727924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ECAFC-AB17-040E-CF0F-1543B76AF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Engineering Ideas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27231-EE82-3710-407A-0D1387D4C1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Figuring this all out, on the fly, is sometimes hard, that’s normal. </a:t>
            </a:r>
          </a:p>
          <a:p>
            <a:pPr lvl="1"/>
            <a:r>
              <a:rPr lang="en-US" dirty="0"/>
              <a:t>Bashing your head in frustration is an unfortunate side effect of learning programming. </a:t>
            </a:r>
          </a:p>
          <a:p>
            <a:r>
              <a:rPr lang="en-US" dirty="0"/>
              <a:t>We’ll try to focus on a simple strategy to make things easier for now:</a:t>
            </a:r>
          </a:p>
          <a:p>
            <a:pPr lvl="1"/>
            <a:r>
              <a:rPr lang="en-US" dirty="0"/>
              <a:t>Make it work, even if it doesn’t work well. Then improve what fails. </a:t>
            </a:r>
          </a:p>
          <a:p>
            <a:pPr lvl="1"/>
            <a:r>
              <a:rPr lang="en-US" dirty="0"/>
              <a:t>As it is not working, keep a close eye on what is happening. I.e. print statements. </a:t>
            </a:r>
          </a:p>
          <a:p>
            <a:r>
              <a:rPr lang="en-US" dirty="0"/>
              <a:t>Some ideas can help us:</a:t>
            </a:r>
          </a:p>
          <a:p>
            <a:pPr lvl="1"/>
            <a:r>
              <a:rPr lang="en-US" dirty="0"/>
              <a:t>Encapsulation – we want each object to be complete in what it stores and does. </a:t>
            </a:r>
          </a:p>
          <a:p>
            <a:pPr lvl="1"/>
            <a:r>
              <a:rPr lang="en-US" dirty="0"/>
              <a:t>Inheritance/overriding – we can only add what we want to more simple types. </a:t>
            </a:r>
          </a:p>
        </p:txBody>
      </p:sp>
    </p:spTree>
    <p:extLst>
      <p:ext uri="{BB962C8B-B14F-4D97-AF65-F5344CB8AC3E}">
        <p14:creationId xmlns:p14="http://schemas.microsoft.com/office/powerpoint/2010/main" val="1088648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695E6-0163-86F6-2E59-C07395CF8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*</a:t>
            </a:r>
            <a:r>
              <a:rPr lang="en-US" dirty="0" err="1"/>
              <a:t>args</a:t>
            </a:r>
            <a:r>
              <a:rPr lang="en-US" dirty="0"/>
              <a:t> for Constructor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D5A66-B5D7-A0F3-00A4-B611307FD7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>
            <a:normAutofit/>
          </a:bodyPr>
          <a:lstStyle/>
          <a:p>
            <a:r>
              <a:rPr lang="en-US" dirty="0"/>
              <a:t>What can we do to add this?</a:t>
            </a:r>
          </a:p>
          <a:p>
            <a:pPr lvl="1"/>
            <a:r>
              <a:rPr lang="en-US" dirty="0"/>
              <a:t>Define what we are getting and returning:</a:t>
            </a:r>
          </a:p>
          <a:p>
            <a:pPr lvl="2"/>
            <a:r>
              <a:rPr lang="en-US" dirty="0"/>
              <a:t>Case 1 – new deck: Arguments – fill/shuffle options True. Return – deck object. </a:t>
            </a:r>
          </a:p>
          <a:p>
            <a:pPr lvl="2"/>
            <a:r>
              <a:rPr lang="en-US" dirty="0"/>
              <a:t>Case 2 – small deck: Arguments – fill/shuffle options False, </a:t>
            </a:r>
            <a:r>
              <a:rPr lang="en-US" dirty="0" err="1"/>
              <a:t>Args</a:t>
            </a:r>
            <a:r>
              <a:rPr lang="en-US" dirty="0"/>
              <a:t> is a tuple of Cards. Return – deck. </a:t>
            </a:r>
          </a:p>
          <a:p>
            <a:pPr lvl="1"/>
            <a:r>
              <a:rPr lang="en-US" dirty="0"/>
              <a:t>Define the change that we need to make:</a:t>
            </a:r>
          </a:p>
          <a:p>
            <a:pPr lvl="2"/>
            <a:r>
              <a:rPr lang="en-US" dirty="0"/>
              <a:t>Add the argument of </a:t>
            </a:r>
            <a:r>
              <a:rPr lang="en-US" dirty="0" err="1"/>
              <a:t>args</a:t>
            </a:r>
            <a:r>
              <a:rPr lang="en-US" dirty="0"/>
              <a:t> for cards. </a:t>
            </a:r>
          </a:p>
          <a:p>
            <a:pPr lvl="2"/>
            <a:r>
              <a:rPr lang="en-US" dirty="0"/>
              <a:t>Add a control statement to do one or the other. </a:t>
            </a:r>
          </a:p>
          <a:p>
            <a:pPr lvl="1"/>
            <a:r>
              <a:rPr lang="en-US" dirty="0"/>
              <a:t>Add the *</a:t>
            </a:r>
            <a:r>
              <a:rPr lang="en-US" dirty="0" err="1"/>
              <a:t>args</a:t>
            </a:r>
            <a:r>
              <a:rPr lang="en-US" dirty="0"/>
              <a:t> argument to the constructor, don’t use it, and make sure it still works as it was. </a:t>
            </a:r>
          </a:p>
          <a:p>
            <a:pPr lvl="1"/>
            <a:r>
              <a:rPr lang="en-US" dirty="0"/>
              <a:t>Add a step to the constructor to print what the </a:t>
            </a:r>
            <a:r>
              <a:rPr lang="en-US" dirty="0" err="1"/>
              <a:t>args</a:t>
            </a:r>
            <a:r>
              <a:rPr lang="en-US" dirty="0"/>
              <a:t> contains, without changing function. </a:t>
            </a:r>
          </a:p>
          <a:p>
            <a:pPr lvl="2"/>
            <a:r>
              <a:rPr lang="en-US" dirty="0"/>
              <a:t>Verify what I am getting is what I expect – a tuple of card objects. </a:t>
            </a:r>
          </a:p>
          <a:p>
            <a:pPr lvl="2"/>
            <a:r>
              <a:rPr lang="en-US" dirty="0"/>
              <a:t>If something goes wrong here I know it is due to passing or grabbing the </a:t>
            </a:r>
            <a:r>
              <a:rPr lang="en-US" dirty="0" err="1"/>
              <a:t>args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295969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9D84F-18B2-A240-3C47-598ECA0AD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CFBB65-CD3D-B989-1186-61F63F8AB8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5557" y="2015732"/>
            <a:ext cx="10783956" cy="4037749"/>
          </a:xfrm>
        </p:spPr>
        <p:txBody>
          <a:bodyPr/>
          <a:lstStyle/>
          <a:p>
            <a:r>
              <a:rPr lang="en-US" dirty="0"/>
              <a:t>Now I know that my constructor works and can “see” the cards that I want to use. </a:t>
            </a:r>
          </a:p>
          <a:p>
            <a:r>
              <a:rPr lang="en-US" dirty="0"/>
              <a:t>Define and test the control condition for full deck / small deck:</a:t>
            </a:r>
          </a:p>
          <a:p>
            <a:pPr lvl="1"/>
            <a:r>
              <a:rPr lang="en-US" dirty="0"/>
              <a:t>If doing a full deck, make sure that I don’t break it. </a:t>
            </a:r>
          </a:p>
          <a:p>
            <a:pPr lvl="1"/>
            <a:r>
              <a:rPr lang="en-US" dirty="0"/>
              <a:t>If doing a small deck, start with just printing out the cards or something easy. Return an empty deck.</a:t>
            </a:r>
          </a:p>
          <a:p>
            <a:pPr lvl="1"/>
            <a:r>
              <a:rPr lang="en-US" dirty="0"/>
              <a:t>I can also separate the steps of processing the input and printing it, and making the new object. </a:t>
            </a:r>
          </a:p>
          <a:p>
            <a:pPr lvl="1"/>
            <a:r>
              <a:rPr lang="en-US" dirty="0"/>
              <a:t>If something goes wrong here I know it was something to do with logic and argument options. </a:t>
            </a:r>
          </a:p>
          <a:p>
            <a:r>
              <a:rPr lang="en-US" dirty="0"/>
              <a:t>Add a step to construct the small deck, so the second option will now return the result. </a:t>
            </a:r>
          </a:p>
          <a:p>
            <a:pPr lvl="1"/>
            <a:r>
              <a:rPr lang="en-US" dirty="0"/>
              <a:t>I.e. replace the generation part in a full deck with taking the cards and putting them in. </a:t>
            </a:r>
          </a:p>
          <a:p>
            <a:pPr lvl="1"/>
            <a:r>
              <a:rPr lang="en-US" dirty="0"/>
              <a:t>If something here fails, we know it was the step off adding cards to a deck</a:t>
            </a:r>
          </a:p>
        </p:txBody>
      </p:sp>
    </p:spTree>
    <p:extLst>
      <p:ext uri="{BB962C8B-B14F-4D97-AF65-F5344CB8AC3E}">
        <p14:creationId xmlns:p14="http://schemas.microsoft.com/office/powerpoint/2010/main" val="30134112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99051-3447-B17E-8507-50315872A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 well encapsulated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77BA0D-6D48-F357-AB49-0D1D0312B9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146" y="1853754"/>
            <a:ext cx="10024497" cy="4199727"/>
          </a:xfrm>
        </p:spPr>
        <p:txBody>
          <a:bodyPr>
            <a:normAutofit/>
          </a:bodyPr>
          <a:lstStyle/>
          <a:p>
            <a:r>
              <a:rPr lang="en-US" dirty="0"/>
              <a:t>Define the arguments and the return value (if not specified). </a:t>
            </a:r>
          </a:p>
          <a:p>
            <a:pPr lvl="1"/>
            <a:r>
              <a:rPr lang="en-US" dirty="0"/>
              <a:t>This is a reason we want to split things into functions, they can be tested and reused. </a:t>
            </a:r>
          </a:p>
          <a:p>
            <a:r>
              <a:rPr lang="en-US" dirty="0"/>
              <a:t>Start with an empty shell of the function:</a:t>
            </a:r>
          </a:p>
          <a:p>
            <a:pPr lvl="1"/>
            <a:r>
              <a:rPr lang="en-US" dirty="0"/>
              <a:t>Take in arguments and look at them (print, info, length, </a:t>
            </a:r>
            <a:r>
              <a:rPr lang="en-US" dirty="0" err="1"/>
              <a:t>etc</a:t>
            </a:r>
            <a:r>
              <a:rPr lang="en-US" dirty="0"/>
              <a:t>…)</a:t>
            </a:r>
          </a:p>
          <a:p>
            <a:pPr lvl="1"/>
            <a:r>
              <a:rPr lang="en-US" dirty="0"/>
              <a:t>Return some empty or default version of whatever you need to provide. (Other code still works)</a:t>
            </a:r>
          </a:p>
          <a:p>
            <a:pPr lvl="1"/>
            <a:r>
              <a:rPr lang="en-US" dirty="0"/>
              <a:t>Now the goal is fixed – go from the start to the end. It generally doesn’t matter how. </a:t>
            </a:r>
          </a:p>
          <a:p>
            <a:r>
              <a:rPr lang="en-US" dirty="0"/>
              <a:t>Begin to work incrementally on the problem:</a:t>
            </a:r>
          </a:p>
          <a:p>
            <a:pPr lvl="1"/>
            <a:r>
              <a:rPr lang="en-US" dirty="0"/>
              <a:t>If there are control logic like ifs or loops, can we make an empty one. Print where you are in each. </a:t>
            </a:r>
          </a:p>
          <a:p>
            <a:pPr lvl="1"/>
            <a:r>
              <a:rPr lang="en-US" dirty="0"/>
              <a:t>When doing the “processing” part update print or return </a:t>
            </a:r>
            <a:r>
              <a:rPr lang="en-US" dirty="0" err="1"/>
              <a:t>vals</a:t>
            </a:r>
            <a:r>
              <a:rPr lang="en-US" dirty="0"/>
              <a:t> progressively to see what changes. </a:t>
            </a:r>
          </a:p>
          <a:p>
            <a:pPr lvl="1"/>
            <a:r>
              <a:rPr lang="en-US" dirty="0"/>
              <a:t>As we add each additional step, if things stop working, we know it was that step. </a:t>
            </a:r>
          </a:p>
        </p:txBody>
      </p:sp>
    </p:spTree>
    <p:extLst>
      <p:ext uri="{BB962C8B-B14F-4D97-AF65-F5344CB8AC3E}">
        <p14:creationId xmlns:p14="http://schemas.microsoft.com/office/powerpoint/2010/main" val="226525145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{F1334E83-F796-0F4D-8642-E92DF019DC38}tf10001119</Template>
  <TotalTime>2887</TotalTime>
  <Words>2516</Words>
  <Application>Microsoft Macintosh PowerPoint</Application>
  <PresentationFormat>Widescreen</PresentationFormat>
  <Paragraphs>183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Gill Sans MT</vt:lpstr>
      <vt:lpstr>Gallery</vt:lpstr>
      <vt:lpstr>Housekeeping</vt:lpstr>
      <vt:lpstr>Agile Software for Lazy People</vt:lpstr>
      <vt:lpstr>Our Poker Game</vt:lpstr>
      <vt:lpstr>Deck Constructor</vt:lpstr>
      <vt:lpstr>Constructor Solution</vt:lpstr>
      <vt:lpstr>Software Engineering Ideas</vt:lpstr>
      <vt:lpstr>Adding *args for Constructor</vt:lpstr>
      <vt:lpstr>Cont.</vt:lpstr>
      <vt:lpstr>With well encapsulated Functions</vt:lpstr>
      <vt:lpstr>The Black Box of Software</vt:lpstr>
      <vt:lpstr>Last Challenge – The (Art of the) Deal</vt:lpstr>
      <vt:lpstr>Cont.</vt:lpstr>
      <vt:lpstr>Inherit from the Deck</vt:lpstr>
      <vt:lpstr>Hand Value and Comparisons</vt:lpstr>
      <vt:lpstr>Cont…</vt:lpstr>
      <vt:lpstr>Hands</vt:lpstr>
      <vt:lpstr>Now let’s Try:</vt:lpstr>
      <vt:lpstr>Conclusion</vt:lpstr>
      <vt:lpstr>Keep it Agile!</vt:lpstr>
      <vt:lpstr>Kanban Man!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Akeem Semper</dc:creator>
  <cp:lastModifiedBy>Akeem Semper</cp:lastModifiedBy>
  <cp:revision>18</cp:revision>
  <dcterms:created xsi:type="dcterms:W3CDTF">2023-10-29T17:15:02Z</dcterms:created>
  <dcterms:modified xsi:type="dcterms:W3CDTF">2023-10-31T17:22:51Z</dcterms:modified>
</cp:coreProperties>
</file>