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6" r:id="rId3"/>
    <p:sldId id="258" r:id="rId4"/>
    <p:sldId id="259" r:id="rId5"/>
    <p:sldId id="260" r:id="rId6"/>
    <p:sldId id="261" r:id="rId7"/>
    <p:sldId id="265" r:id="rId8"/>
    <p:sldId id="266" r:id="rId9"/>
    <p:sldId id="267" r:id="rId10"/>
    <p:sldId id="268" r:id="rId11"/>
    <p:sldId id="271" r:id="rId12"/>
    <p:sldId id="263" r:id="rId13"/>
    <p:sldId id="264" r:id="rId14"/>
    <p:sldId id="269" r:id="rId15"/>
    <p:sldId id="262"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04" d="100"/>
          <a:sy n="104" d="100"/>
        </p:scale>
        <p:origin x="232" y="1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3A6D15-DAFF-D04A-B01C-866BE3F3A73A}" type="datetimeFigureOut">
              <a:rPr lang="en-US" smtClean="0"/>
              <a:t>10/12/23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5030985-6A3F-A449-8051-9F36E38D096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1482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A6D15-DAFF-D04A-B01C-866BE3F3A73A}"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0985-6A3F-A449-8051-9F36E38D096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225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A6D15-DAFF-D04A-B01C-866BE3F3A73A}"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0985-6A3F-A449-8051-9F36E38D096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010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A6D15-DAFF-D04A-B01C-866BE3F3A73A}"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0985-6A3F-A449-8051-9F36E38D096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1317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3A6D15-DAFF-D04A-B01C-866BE3F3A73A}"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0985-6A3F-A449-8051-9F36E38D096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71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3A6D15-DAFF-D04A-B01C-866BE3F3A73A}" type="datetimeFigureOut">
              <a:rPr lang="en-US" smtClean="0"/>
              <a:t>10/12/23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30985-6A3F-A449-8051-9F36E38D096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4277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3A6D15-DAFF-D04A-B01C-866BE3F3A73A}" type="datetimeFigureOut">
              <a:rPr lang="en-US" smtClean="0"/>
              <a:t>10/12/23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30985-6A3F-A449-8051-9F36E38D096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0213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3A6D15-DAFF-D04A-B01C-866BE3F3A73A}" type="datetimeFigureOut">
              <a:rPr lang="en-US" smtClean="0"/>
              <a:t>10/12/23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30985-6A3F-A449-8051-9F36E38D096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013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A6D15-DAFF-D04A-B01C-866BE3F3A73A}" type="datetimeFigureOut">
              <a:rPr lang="en-US" smtClean="0"/>
              <a:t>10/12/23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30985-6A3F-A449-8051-9F36E38D0966}" type="slidenum">
              <a:rPr lang="en-US" smtClean="0"/>
              <a:t>‹#›</a:t>
            </a:fld>
            <a:endParaRPr lang="en-US"/>
          </a:p>
        </p:txBody>
      </p:sp>
    </p:spTree>
    <p:extLst>
      <p:ext uri="{BB962C8B-B14F-4D97-AF65-F5344CB8AC3E}">
        <p14:creationId xmlns:p14="http://schemas.microsoft.com/office/powerpoint/2010/main" val="40796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3A6D15-DAFF-D04A-B01C-866BE3F3A73A}" type="datetimeFigureOut">
              <a:rPr lang="en-US" smtClean="0"/>
              <a:t>10/12/23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30985-6A3F-A449-8051-9F36E38D096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732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63A6D15-DAFF-D04A-B01C-866BE3F3A73A}" type="datetimeFigureOut">
              <a:rPr lang="en-US" smtClean="0"/>
              <a:t>10/12/23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5030985-6A3F-A449-8051-9F36E38D096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433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63A6D15-DAFF-D04A-B01C-866BE3F3A73A}" type="datetimeFigureOut">
              <a:rPr lang="en-US" smtClean="0"/>
              <a:t>10/12/23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5030985-6A3F-A449-8051-9F36E38D096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948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8E6A-AB55-E5AB-C1D8-BDCEC45D0BE3}"/>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74ECB142-717D-507A-36C8-0DEB921B50A1}"/>
              </a:ext>
            </a:extLst>
          </p:cNvPr>
          <p:cNvSpPr>
            <a:spLocks noGrp="1"/>
          </p:cNvSpPr>
          <p:nvPr>
            <p:ph idx="1"/>
          </p:nvPr>
        </p:nvSpPr>
        <p:spPr>
          <a:xfrm>
            <a:off x="1136822" y="1853754"/>
            <a:ext cx="10083113" cy="3612591"/>
          </a:xfrm>
        </p:spPr>
        <p:txBody>
          <a:bodyPr/>
          <a:lstStyle/>
          <a:p>
            <a:r>
              <a:rPr lang="en-US" dirty="0"/>
              <a:t>Test stuffs:</a:t>
            </a:r>
          </a:p>
          <a:p>
            <a:pPr lvl="1"/>
            <a:r>
              <a:rPr lang="en-US" dirty="0"/>
              <a:t>It was probably a little too easy in retrospect, average around 84%. </a:t>
            </a:r>
          </a:p>
          <a:p>
            <a:pPr lvl="1"/>
            <a:r>
              <a:rPr lang="en-US" dirty="0"/>
              <a:t>Note – pseudocode doesn’t really need the details like loop counters. Just the key logical actions. </a:t>
            </a:r>
          </a:p>
          <a:p>
            <a:r>
              <a:rPr lang="en-US" dirty="0"/>
              <a:t>Today:</a:t>
            </a:r>
          </a:p>
          <a:p>
            <a:pPr lvl="1"/>
            <a:r>
              <a:rPr lang="en-US" dirty="0"/>
              <a:t>Doing bulk actions without loops. </a:t>
            </a:r>
          </a:p>
          <a:p>
            <a:pPr lvl="1"/>
            <a:r>
              <a:rPr lang="en-US" dirty="0"/>
              <a:t>Functions as objects. </a:t>
            </a:r>
          </a:p>
        </p:txBody>
      </p:sp>
    </p:spTree>
    <p:extLst>
      <p:ext uri="{BB962C8B-B14F-4D97-AF65-F5344CB8AC3E}">
        <p14:creationId xmlns:p14="http://schemas.microsoft.com/office/powerpoint/2010/main" val="1946686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DC51-790F-F236-9F1E-CB8268DFA992}"/>
              </a:ext>
            </a:extLst>
          </p:cNvPr>
          <p:cNvSpPr>
            <a:spLocks noGrp="1"/>
          </p:cNvSpPr>
          <p:nvPr>
            <p:ph type="title"/>
          </p:nvPr>
        </p:nvSpPr>
        <p:spPr>
          <a:xfrm>
            <a:off x="716693" y="804519"/>
            <a:ext cx="11047960" cy="1049235"/>
          </a:xfrm>
        </p:spPr>
        <p:txBody>
          <a:bodyPr>
            <a:normAutofit/>
          </a:bodyPr>
          <a:lstStyle/>
          <a:p>
            <a:r>
              <a:rPr lang="en-US" dirty="0"/>
              <a:t>More Complex – Normalization</a:t>
            </a:r>
            <a:br>
              <a:rPr lang="en-US" dirty="0"/>
            </a:br>
            <a:r>
              <a:rPr lang="en-US" dirty="0"/>
              <a:t>(Do this in Stats, and Never relent to </a:t>
            </a:r>
            <a:r>
              <a:rPr lang="en-US" dirty="0" err="1"/>
              <a:t>sklearn</a:t>
            </a:r>
            <a:r>
              <a:rPr lang="en-US" dirty="0"/>
              <a:t>!!)</a:t>
            </a:r>
          </a:p>
        </p:txBody>
      </p:sp>
      <p:sp>
        <p:nvSpPr>
          <p:cNvPr id="3" name="Content Placeholder 2">
            <a:extLst>
              <a:ext uri="{FF2B5EF4-FFF2-40B4-BE49-F238E27FC236}">
                <a16:creationId xmlns:a16="http://schemas.microsoft.com/office/drawing/2014/main" id="{3172B6BD-7EFA-9EDD-2C02-BA299E3A07BE}"/>
              </a:ext>
            </a:extLst>
          </p:cNvPr>
          <p:cNvSpPr>
            <a:spLocks noGrp="1"/>
          </p:cNvSpPr>
          <p:nvPr>
            <p:ph idx="1"/>
          </p:nvPr>
        </p:nvSpPr>
        <p:spPr/>
        <p:txBody>
          <a:bodyPr/>
          <a:lstStyle/>
          <a:p>
            <a:endParaRPr lang="en-US"/>
          </a:p>
        </p:txBody>
      </p:sp>
      <p:pic>
        <p:nvPicPr>
          <p:cNvPr id="4098" name="Picture 2" descr="python - Confused about the usage of .apply and lambda - Stack Overflow">
            <a:extLst>
              <a:ext uri="{FF2B5EF4-FFF2-40B4-BE49-F238E27FC236}">
                <a16:creationId xmlns:a16="http://schemas.microsoft.com/office/drawing/2014/main" id="{5924F7E5-40C3-4712-A544-8F1CDFE7E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15732"/>
            <a:ext cx="12192000" cy="416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33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A31E-65D8-7C8B-7AE4-EB7B285BF017}"/>
              </a:ext>
            </a:extLst>
          </p:cNvPr>
          <p:cNvSpPr>
            <a:spLocks noGrp="1"/>
          </p:cNvSpPr>
          <p:nvPr>
            <p:ph type="title"/>
          </p:nvPr>
        </p:nvSpPr>
        <p:spPr/>
        <p:txBody>
          <a:bodyPr/>
          <a:lstStyle/>
          <a:p>
            <a:r>
              <a:rPr lang="en-US" dirty="0"/>
              <a:t>Interlude – Functions with Class</a:t>
            </a:r>
          </a:p>
        </p:txBody>
      </p:sp>
      <p:sp>
        <p:nvSpPr>
          <p:cNvPr id="3" name="Content Placeholder 2">
            <a:extLst>
              <a:ext uri="{FF2B5EF4-FFF2-40B4-BE49-F238E27FC236}">
                <a16:creationId xmlns:a16="http://schemas.microsoft.com/office/drawing/2014/main" id="{E0D13B42-59C1-13DD-8685-D905C4624330}"/>
              </a:ext>
            </a:extLst>
          </p:cNvPr>
          <p:cNvSpPr>
            <a:spLocks noGrp="1"/>
          </p:cNvSpPr>
          <p:nvPr>
            <p:ph idx="1"/>
          </p:nvPr>
        </p:nvSpPr>
        <p:spPr>
          <a:xfrm>
            <a:off x="1451579" y="1853754"/>
            <a:ext cx="9603275" cy="4199727"/>
          </a:xfrm>
        </p:spPr>
        <p:txBody>
          <a:bodyPr/>
          <a:lstStyle/>
          <a:p>
            <a:r>
              <a:rPr lang="en-US" dirty="0"/>
              <a:t>The apply function does something weird – it takes another function as an argument. </a:t>
            </a:r>
          </a:p>
          <a:p>
            <a:r>
              <a:rPr lang="en-US" dirty="0"/>
              <a:t>In Python functions (and pretty much everything) are “first class objects”, meaning:</a:t>
            </a:r>
          </a:p>
          <a:p>
            <a:pPr lvl="1"/>
            <a:r>
              <a:rPr lang="en-US" dirty="0"/>
              <a:t>They can be assigned to a variable. </a:t>
            </a:r>
          </a:p>
          <a:p>
            <a:pPr lvl="1"/>
            <a:r>
              <a:rPr lang="en-US" dirty="0"/>
              <a:t>They have an object type of “function”. </a:t>
            </a:r>
          </a:p>
          <a:p>
            <a:pPr lvl="1"/>
            <a:r>
              <a:rPr lang="en-US" dirty="0"/>
              <a:t>They can be nested. </a:t>
            </a:r>
          </a:p>
          <a:p>
            <a:pPr lvl="1"/>
            <a:r>
              <a:rPr lang="en-US" dirty="0"/>
              <a:t>They can be used like other objects – passed as arguments, returned, put in lists, </a:t>
            </a:r>
            <a:r>
              <a:rPr lang="en-US" dirty="0" err="1"/>
              <a:t>etc</a:t>
            </a:r>
            <a:r>
              <a:rPr lang="en-US" dirty="0"/>
              <a:t>…</a:t>
            </a:r>
          </a:p>
          <a:p>
            <a:pPr lvl="1"/>
            <a:r>
              <a:rPr lang="en-US" dirty="0"/>
              <a:t>We can do almost anything to a function that we can do to other objects. </a:t>
            </a:r>
          </a:p>
          <a:p>
            <a:r>
              <a:rPr lang="en-US" dirty="0"/>
              <a:t>Functions that accept other functions as arguments are called Higher Order Functions. </a:t>
            </a:r>
          </a:p>
          <a:p>
            <a:pPr lvl="1"/>
            <a:r>
              <a:rPr lang="en-US" dirty="0"/>
              <a:t>E.g. apply takes in the function that it is going to be applying. </a:t>
            </a:r>
          </a:p>
        </p:txBody>
      </p:sp>
    </p:spTree>
    <p:extLst>
      <p:ext uri="{BB962C8B-B14F-4D97-AF65-F5344CB8AC3E}">
        <p14:creationId xmlns:p14="http://schemas.microsoft.com/office/powerpoint/2010/main" val="1689465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0C58-8347-E087-BF25-E3B822F4DF5D}"/>
              </a:ext>
            </a:extLst>
          </p:cNvPr>
          <p:cNvSpPr>
            <a:spLocks noGrp="1"/>
          </p:cNvSpPr>
          <p:nvPr>
            <p:ph type="title"/>
          </p:nvPr>
        </p:nvSpPr>
        <p:spPr/>
        <p:txBody>
          <a:bodyPr/>
          <a:lstStyle/>
          <a:p>
            <a:r>
              <a:rPr lang="en-US" dirty="0"/>
              <a:t>Bulk Actions in General</a:t>
            </a:r>
          </a:p>
        </p:txBody>
      </p:sp>
      <p:sp>
        <p:nvSpPr>
          <p:cNvPr id="3" name="Content Placeholder 2">
            <a:extLst>
              <a:ext uri="{FF2B5EF4-FFF2-40B4-BE49-F238E27FC236}">
                <a16:creationId xmlns:a16="http://schemas.microsoft.com/office/drawing/2014/main" id="{6F8B6D1D-8159-332D-C2F3-EE1A2E013131}"/>
              </a:ext>
            </a:extLst>
          </p:cNvPr>
          <p:cNvSpPr>
            <a:spLocks noGrp="1"/>
          </p:cNvSpPr>
          <p:nvPr>
            <p:ph idx="1"/>
          </p:nvPr>
        </p:nvSpPr>
        <p:spPr>
          <a:xfrm>
            <a:off x="1451579" y="1853754"/>
            <a:ext cx="9603275" cy="4132267"/>
          </a:xfrm>
        </p:spPr>
        <p:txBody>
          <a:bodyPr/>
          <a:lstStyle/>
          <a:p>
            <a:r>
              <a:rPr lang="en-US" dirty="0"/>
              <a:t>Apply is a function that Pandas provides, so it works on Pandas objects. </a:t>
            </a:r>
          </a:p>
          <a:p>
            <a:r>
              <a:rPr lang="en-US" dirty="0"/>
              <a:t>When using any </a:t>
            </a:r>
            <a:r>
              <a:rPr lang="en-US" dirty="0" err="1"/>
              <a:t>iterable</a:t>
            </a:r>
            <a:r>
              <a:rPr lang="en-US" dirty="0"/>
              <a:t> structure, we can use map(), which is a similar HOF. </a:t>
            </a:r>
          </a:p>
          <a:p>
            <a:r>
              <a:rPr lang="en-US" dirty="0"/>
              <a:t>Map applies the supplied function to every item in a structure. </a:t>
            </a:r>
          </a:p>
          <a:p>
            <a:pPr lvl="1"/>
            <a:r>
              <a:rPr lang="en-US" dirty="0"/>
              <a:t>Basically the same as apply, but generic. </a:t>
            </a:r>
          </a:p>
          <a:p>
            <a:pPr lvl="1"/>
            <a:r>
              <a:rPr lang="en-US" dirty="0"/>
              <a:t>Note: pandas also has a map function that is more or less the same, but different syntax. </a:t>
            </a:r>
          </a:p>
        </p:txBody>
      </p:sp>
      <p:pic>
        <p:nvPicPr>
          <p:cNvPr id="4" name="Picture 3">
            <a:extLst>
              <a:ext uri="{FF2B5EF4-FFF2-40B4-BE49-F238E27FC236}">
                <a16:creationId xmlns:a16="http://schemas.microsoft.com/office/drawing/2014/main" id="{484A0184-E729-880B-1EF7-8F0F39D95880}"/>
              </a:ext>
            </a:extLst>
          </p:cNvPr>
          <p:cNvPicPr>
            <a:picLocks noChangeAspect="1"/>
          </p:cNvPicPr>
          <p:nvPr/>
        </p:nvPicPr>
        <p:blipFill>
          <a:blip r:embed="rId2"/>
          <a:stretch>
            <a:fillRect/>
          </a:stretch>
        </p:blipFill>
        <p:spPr>
          <a:xfrm>
            <a:off x="8087760" y="226669"/>
            <a:ext cx="3730791" cy="1515634"/>
          </a:xfrm>
          <a:prstGeom prst="rect">
            <a:avLst/>
          </a:prstGeom>
        </p:spPr>
      </p:pic>
      <p:pic>
        <p:nvPicPr>
          <p:cNvPr id="2050" name="Picture 2" descr="How to Create a Map Function in Python">
            <a:extLst>
              <a:ext uri="{FF2B5EF4-FFF2-40B4-BE49-F238E27FC236}">
                <a16:creationId xmlns:a16="http://schemas.microsoft.com/office/drawing/2014/main" id="{521242E8-E701-B0BB-27E3-35BC093CE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350" y="4283032"/>
            <a:ext cx="7607300" cy="195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299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22742-A1D9-4E42-3936-08C7C5705838}"/>
              </a:ext>
            </a:extLst>
          </p:cNvPr>
          <p:cNvSpPr>
            <a:spLocks noGrp="1"/>
          </p:cNvSpPr>
          <p:nvPr>
            <p:ph type="title"/>
          </p:nvPr>
        </p:nvSpPr>
        <p:spPr>
          <a:xfrm>
            <a:off x="1451579" y="804519"/>
            <a:ext cx="9603275" cy="1049235"/>
          </a:xfrm>
        </p:spPr>
        <p:txBody>
          <a:bodyPr>
            <a:normAutofit/>
          </a:bodyPr>
          <a:lstStyle/>
          <a:p>
            <a:r>
              <a:rPr lang="en-US" dirty="0"/>
              <a:t>Map Usage</a:t>
            </a:r>
          </a:p>
        </p:txBody>
      </p:sp>
      <p:sp>
        <p:nvSpPr>
          <p:cNvPr id="3" name="Content Placeholder 2">
            <a:extLst>
              <a:ext uri="{FF2B5EF4-FFF2-40B4-BE49-F238E27FC236}">
                <a16:creationId xmlns:a16="http://schemas.microsoft.com/office/drawing/2014/main" id="{0239F863-FF32-F917-E3DF-592E9A839EBB}"/>
              </a:ext>
            </a:extLst>
          </p:cNvPr>
          <p:cNvSpPr>
            <a:spLocks noGrp="1"/>
          </p:cNvSpPr>
          <p:nvPr>
            <p:ph idx="1"/>
          </p:nvPr>
        </p:nvSpPr>
        <p:spPr>
          <a:xfrm>
            <a:off x="69165" y="1853754"/>
            <a:ext cx="6025246" cy="4283095"/>
          </a:xfrm>
        </p:spPr>
        <p:txBody>
          <a:bodyPr>
            <a:normAutofit/>
          </a:bodyPr>
          <a:lstStyle/>
          <a:p>
            <a:pPr>
              <a:lnSpc>
                <a:spcPct val="110000"/>
              </a:lnSpc>
            </a:pPr>
            <a:r>
              <a:rPr lang="en-US" sz="1800" dirty="0"/>
              <a:t>Map also accepts a function and a data structure. </a:t>
            </a:r>
          </a:p>
          <a:p>
            <a:pPr lvl="1">
              <a:lnSpc>
                <a:spcPct val="110000"/>
              </a:lnSpc>
            </a:pPr>
            <a:r>
              <a:rPr lang="en-US" dirty="0"/>
              <a:t>The function can be a “normal” function or a lambda function. </a:t>
            </a:r>
          </a:p>
          <a:p>
            <a:pPr>
              <a:lnSpc>
                <a:spcPct val="110000"/>
              </a:lnSpc>
            </a:pPr>
            <a:r>
              <a:rPr lang="en-US" sz="1800" dirty="0"/>
              <a:t>Like apply, it is most useful for us when we need to do something to an entire column of data. </a:t>
            </a:r>
          </a:p>
          <a:p>
            <a:pPr lvl="1">
              <a:lnSpc>
                <a:spcPct val="110000"/>
              </a:lnSpc>
            </a:pPr>
            <a:r>
              <a:rPr lang="en-US" dirty="0"/>
              <a:t>E.g. strip markup from phone numbers, construct a [last, first] name column, etc..</a:t>
            </a:r>
          </a:p>
          <a:p>
            <a:pPr>
              <a:lnSpc>
                <a:spcPct val="110000"/>
              </a:lnSpc>
            </a:pPr>
            <a:r>
              <a:rPr lang="en-US" dirty="0"/>
              <a:t>Map is Lazy – it won’t immediately calculate everything, it’ll wait until needed. </a:t>
            </a:r>
          </a:p>
          <a:p>
            <a:pPr lvl="1">
              <a:lnSpc>
                <a:spcPct val="110000"/>
              </a:lnSpc>
            </a:pPr>
            <a:r>
              <a:rPr lang="en-US" dirty="0"/>
              <a:t>If we are squaring a list of a billion numbers, it’ll only calculate it in chunks, not </a:t>
            </a:r>
            <a:r>
              <a:rPr lang="en-US"/>
              <a:t>1 billion at once. </a:t>
            </a:r>
            <a:endParaRPr lang="en-US" dirty="0"/>
          </a:p>
        </p:txBody>
      </p:sp>
      <p:pic>
        <p:nvPicPr>
          <p:cNvPr id="6146" name="Picture 2" descr="Python map Function">
            <a:extLst>
              <a:ext uri="{FF2B5EF4-FFF2-40B4-BE49-F238E27FC236}">
                <a16:creationId xmlns:a16="http://schemas.microsoft.com/office/drawing/2014/main" id="{0707AF37-F437-007B-EFEC-EDB46781BDF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2321385"/>
            <a:ext cx="6028424" cy="3450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511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91DC1-D54D-202D-5B74-9083B361F7CC}"/>
              </a:ext>
            </a:extLst>
          </p:cNvPr>
          <p:cNvSpPr>
            <a:spLocks noGrp="1"/>
          </p:cNvSpPr>
          <p:nvPr>
            <p:ph type="title"/>
          </p:nvPr>
        </p:nvSpPr>
        <p:spPr>
          <a:xfrm>
            <a:off x="1451579" y="804519"/>
            <a:ext cx="9603275" cy="1049235"/>
          </a:xfrm>
        </p:spPr>
        <p:txBody>
          <a:bodyPr>
            <a:normAutofit/>
          </a:bodyPr>
          <a:lstStyle/>
          <a:p>
            <a:r>
              <a:rPr lang="en-US" dirty="0"/>
              <a:t>Filter</a:t>
            </a:r>
          </a:p>
        </p:txBody>
      </p:sp>
      <p:pic>
        <p:nvPicPr>
          <p:cNvPr id="7170" name="Picture 2" descr="Python Filter List: 5 Practical Methods Explained">
            <a:extLst>
              <a:ext uri="{FF2B5EF4-FFF2-40B4-BE49-F238E27FC236}">
                <a16:creationId xmlns:a16="http://schemas.microsoft.com/office/drawing/2014/main" id="{A4FCC447-2921-C9DC-9C16-D14E8891AF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129406" y="2011010"/>
            <a:ext cx="6699251" cy="404247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E26C42C-423B-76D2-DFC9-59F326F8D798}"/>
              </a:ext>
            </a:extLst>
          </p:cNvPr>
          <p:cNvSpPr>
            <a:spLocks noGrp="1"/>
          </p:cNvSpPr>
          <p:nvPr>
            <p:ph idx="1"/>
          </p:nvPr>
        </p:nvSpPr>
        <p:spPr>
          <a:xfrm>
            <a:off x="6892299" y="2015734"/>
            <a:ext cx="5170295" cy="4037747"/>
          </a:xfrm>
        </p:spPr>
        <p:txBody>
          <a:bodyPr>
            <a:normAutofit fontScale="92500"/>
          </a:bodyPr>
          <a:lstStyle/>
          <a:p>
            <a:pPr>
              <a:lnSpc>
                <a:spcPct val="110000"/>
              </a:lnSpc>
            </a:pPr>
            <a:r>
              <a:rPr lang="en-US" sz="2800" dirty="0"/>
              <a:t>Map’s buddy is filter, which will only return the values that make a condition true. </a:t>
            </a:r>
          </a:p>
          <a:p>
            <a:pPr>
              <a:lnSpc>
                <a:spcPct val="110000"/>
              </a:lnSpc>
            </a:pPr>
            <a:r>
              <a:rPr lang="en-US" sz="2800" dirty="0"/>
              <a:t>Works much like map, but the expression must return a Boolean. </a:t>
            </a:r>
          </a:p>
          <a:p>
            <a:pPr lvl="1">
              <a:lnSpc>
                <a:spcPct val="110000"/>
              </a:lnSpc>
            </a:pPr>
            <a:r>
              <a:rPr lang="en-US" sz="2400" dirty="0"/>
              <a:t>Items that make the expression true are in the results. </a:t>
            </a:r>
          </a:p>
          <a:p>
            <a:pPr lvl="1">
              <a:lnSpc>
                <a:spcPct val="110000"/>
              </a:lnSpc>
            </a:pPr>
            <a:r>
              <a:rPr lang="en-US" sz="2400" dirty="0"/>
              <a:t>Items that make the expression false are filtered out. </a:t>
            </a:r>
          </a:p>
        </p:txBody>
      </p:sp>
    </p:spTree>
    <p:extLst>
      <p:ext uri="{BB962C8B-B14F-4D97-AF65-F5344CB8AC3E}">
        <p14:creationId xmlns:p14="http://schemas.microsoft.com/office/powerpoint/2010/main" val="1428754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BEFC-E0EB-11E5-0886-E090BA40AD50}"/>
              </a:ext>
            </a:extLst>
          </p:cNvPr>
          <p:cNvSpPr>
            <a:spLocks noGrp="1"/>
          </p:cNvSpPr>
          <p:nvPr>
            <p:ph type="title"/>
          </p:nvPr>
        </p:nvSpPr>
        <p:spPr/>
        <p:txBody>
          <a:bodyPr/>
          <a:lstStyle/>
          <a:p>
            <a:r>
              <a:rPr lang="en-US" dirty="0"/>
              <a:t>Why do any of this?</a:t>
            </a:r>
          </a:p>
        </p:txBody>
      </p:sp>
      <p:sp>
        <p:nvSpPr>
          <p:cNvPr id="3" name="Content Placeholder 2">
            <a:extLst>
              <a:ext uri="{FF2B5EF4-FFF2-40B4-BE49-F238E27FC236}">
                <a16:creationId xmlns:a16="http://schemas.microsoft.com/office/drawing/2014/main" id="{97983800-02F5-E22D-C12B-282B0D7DD423}"/>
              </a:ext>
            </a:extLst>
          </p:cNvPr>
          <p:cNvSpPr>
            <a:spLocks noGrp="1"/>
          </p:cNvSpPr>
          <p:nvPr>
            <p:ph idx="1"/>
          </p:nvPr>
        </p:nvSpPr>
        <p:spPr>
          <a:xfrm>
            <a:off x="1272746" y="1853754"/>
            <a:ext cx="10021329" cy="4132267"/>
          </a:xfrm>
        </p:spPr>
        <p:txBody>
          <a:bodyPr>
            <a:normAutofit lnSpcReduction="10000"/>
          </a:bodyPr>
          <a:lstStyle/>
          <a:p>
            <a:r>
              <a:rPr lang="en-US" dirty="0"/>
              <a:t>These operations are generally around one order of magnitude more efficient than looping. </a:t>
            </a:r>
          </a:p>
          <a:p>
            <a:r>
              <a:rPr lang="en-US" dirty="0"/>
              <a:t>Over very large datasets, minor differences can compound significantly. </a:t>
            </a:r>
          </a:p>
          <a:p>
            <a:pPr lvl="1"/>
            <a:r>
              <a:rPr lang="en-US" dirty="0"/>
              <a:t>E.g. even in some datasets you’ll use towards the end of stats can take 10+ mins to split into 2. </a:t>
            </a:r>
          </a:p>
          <a:p>
            <a:pPr lvl="1"/>
            <a:r>
              <a:rPr lang="en-US" dirty="0"/>
              <a:t>This is one of the small number of things that can really </a:t>
            </a:r>
          </a:p>
          <a:p>
            <a:r>
              <a:rPr lang="en-US" dirty="0"/>
              <a:t>When doing actions to large sets of objects, map/apply is probably a better choice. </a:t>
            </a:r>
          </a:p>
          <a:p>
            <a:pPr lvl="1"/>
            <a:r>
              <a:rPr lang="en-US" dirty="0"/>
              <a:t>Vectorization, that we’ll look at in a week or two, is even faster. </a:t>
            </a:r>
          </a:p>
          <a:p>
            <a:pPr lvl="1"/>
            <a:r>
              <a:rPr lang="en-US" dirty="0"/>
              <a:t>Functions like map are written in C, to be fast. </a:t>
            </a:r>
          </a:p>
          <a:p>
            <a:r>
              <a:rPr lang="en-US" dirty="0"/>
              <a:t>The general reason for greater efficiency is that the system can better plan and utilize its resources if we tell it everything it needs to do up front, so capacity is utilized better. </a:t>
            </a:r>
          </a:p>
          <a:p>
            <a:pPr lvl="1"/>
            <a:r>
              <a:rPr lang="en-US" dirty="0"/>
              <a:t>The details of this are out of scope for us, we’ll look at it in a little detail with vectorization. </a:t>
            </a:r>
          </a:p>
        </p:txBody>
      </p:sp>
    </p:spTree>
    <p:extLst>
      <p:ext uri="{BB962C8B-B14F-4D97-AF65-F5344CB8AC3E}">
        <p14:creationId xmlns:p14="http://schemas.microsoft.com/office/powerpoint/2010/main" val="2713888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C8A2-F5C1-4560-C3A5-C7D0FB42CD5B}"/>
              </a:ext>
            </a:extLst>
          </p:cNvPr>
          <p:cNvSpPr>
            <a:spLocks noGrp="1"/>
          </p:cNvSpPr>
          <p:nvPr>
            <p:ph type="title"/>
          </p:nvPr>
        </p:nvSpPr>
        <p:spPr/>
        <p:txBody>
          <a:bodyPr/>
          <a:lstStyle/>
          <a:p>
            <a:r>
              <a:rPr lang="en-US" dirty="0" err="1"/>
              <a:t>Wrapup</a:t>
            </a:r>
            <a:endParaRPr lang="en-US" dirty="0"/>
          </a:p>
        </p:txBody>
      </p:sp>
      <p:sp>
        <p:nvSpPr>
          <p:cNvPr id="3" name="Content Placeholder 2">
            <a:extLst>
              <a:ext uri="{FF2B5EF4-FFF2-40B4-BE49-F238E27FC236}">
                <a16:creationId xmlns:a16="http://schemas.microsoft.com/office/drawing/2014/main" id="{AFCD5282-0C34-6536-38CA-662202B49EB8}"/>
              </a:ext>
            </a:extLst>
          </p:cNvPr>
          <p:cNvSpPr>
            <a:spLocks noGrp="1"/>
          </p:cNvSpPr>
          <p:nvPr>
            <p:ph idx="1"/>
          </p:nvPr>
        </p:nvSpPr>
        <p:spPr>
          <a:xfrm>
            <a:off x="1451579" y="1923068"/>
            <a:ext cx="9603275" cy="4130413"/>
          </a:xfrm>
        </p:spPr>
        <p:txBody>
          <a:bodyPr/>
          <a:lstStyle/>
          <a:p>
            <a:r>
              <a:rPr lang="en-US" dirty="0"/>
              <a:t>These functions are common and useful. </a:t>
            </a:r>
          </a:p>
          <a:p>
            <a:pPr lvl="1"/>
            <a:r>
              <a:rPr lang="en-US" dirty="0"/>
              <a:t>In data preparation especially they are an easy tool to do small actions. </a:t>
            </a:r>
          </a:p>
          <a:p>
            <a:r>
              <a:rPr lang="en-US" dirty="0"/>
              <a:t>Allow our code to be cleaner and more readable – once you get used to it. </a:t>
            </a:r>
          </a:p>
          <a:p>
            <a:r>
              <a:rPr lang="en-US" dirty="0"/>
              <a:t>Not REQUIRED to do anything, we could loop instead. </a:t>
            </a:r>
          </a:p>
          <a:p>
            <a:r>
              <a:rPr lang="en-US" dirty="0"/>
              <a:t>Guide:</a:t>
            </a:r>
          </a:p>
          <a:p>
            <a:pPr lvl="1"/>
            <a:r>
              <a:rPr lang="en-US" dirty="0"/>
              <a:t>If you want to do something to every item in a dataset, use map(). Remember the basics of this one, as it is generic and can be used anywhere. </a:t>
            </a:r>
          </a:p>
          <a:p>
            <a:pPr lvl="1"/>
            <a:r>
              <a:rPr lang="en-US" dirty="0"/>
              <a:t>If you have a </a:t>
            </a:r>
            <a:r>
              <a:rPr lang="en-US" dirty="0" err="1"/>
              <a:t>dataframe</a:t>
            </a:r>
            <a:r>
              <a:rPr lang="en-US" dirty="0"/>
              <a:t>/series, you can sub in apply if you want. </a:t>
            </a:r>
          </a:p>
          <a:p>
            <a:pPr lvl="1"/>
            <a:r>
              <a:rPr lang="en-US" dirty="0"/>
              <a:t>The body of your action can be any function, or you can lambda it if it is simple. </a:t>
            </a:r>
          </a:p>
        </p:txBody>
      </p:sp>
    </p:spTree>
    <p:extLst>
      <p:ext uri="{BB962C8B-B14F-4D97-AF65-F5344CB8AC3E}">
        <p14:creationId xmlns:p14="http://schemas.microsoft.com/office/powerpoint/2010/main" val="1884332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F8F3-2C63-6ADD-861A-83B2F9E7617D}"/>
              </a:ext>
            </a:extLst>
          </p:cNvPr>
          <p:cNvSpPr>
            <a:spLocks noGrp="1"/>
          </p:cNvSpPr>
          <p:nvPr>
            <p:ph type="ctrTitle"/>
          </p:nvPr>
        </p:nvSpPr>
        <p:spPr/>
        <p:txBody>
          <a:bodyPr/>
          <a:lstStyle/>
          <a:p>
            <a:r>
              <a:rPr lang="en-US" dirty="0"/>
              <a:t>Working in Bulk</a:t>
            </a:r>
          </a:p>
        </p:txBody>
      </p:sp>
      <p:sp>
        <p:nvSpPr>
          <p:cNvPr id="3" name="Subtitle 2">
            <a:extLst>
              <a:ext uri="{FF2B5EF4-FFF2-40B4-BE49-F238E27FC236}">
                <a16:creationId xmlns:a16="http://schemas.microsoft.com/office/drawing/2014/main" id="{09175E61-55C7-004C-2697-0D841AAD10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5333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D9DF-3CAB-7044-8712-D648F773F148}"/>
              </a:ext>
            </a:extLst>
          </p:cNvPr>
          <p:cNvSpPr>
            <a:spLocks noGrp="1"/>
          </p:cNvSpPr>
          <p:nvPr>
            <p:ph type="title"/>
          </p:nvPr>
        </p:nvSpPr>
        <p:spPr/>
        <p:txBody>
          <a:bodyPr/>
          <a:lstStyle/>
          <a:p>
            <a:r>
              <a:rPr lang="en-US" dirty="0"/>
              <a:t>Repetitive work</a:t>
            </a:r>
          </a:p>
        </p:txBody>
      </p:sp>
      <p:sp>
        <p:nvSpPr>
          <p:cNvPr id="3" name="Content Placeholder 2">
            <a:extLst>
              <a:ext uri="{FF2B5EF4-FFF2-40B4-BE49-F238E27FC236}">
                <a16:creationId xmlns:a16="http://schemas.microsoft.com/office/drawing/2014/main" id="{5B055F3D-61AB-AD7D-EC92-676195F86005}"/>
              </a:ext>
            </a:extLst>
          </p:cNvPr>
          <p:cNvSpPr>
            <a:spLocks noGrp="1"/>
          </p:cNvSpPr>
          <p:nvPr>
            <p:ph idx="1"/>
          </p:nvPr>
        </p:nvSpPr>
        <p:spPr>
          <a:xfrm>
            <a:off x="1451579" y="1853754"/>
            <a:ext cx="9603275" cy="4199727"/>
          </a:xfrm>
        </p:spPr>
        <p:txBody>
          <a:bodyPr/>
          <a:lstStyle/>
          <a:p>
            <a:r>
              <a:rPr lang="en-US" dirty="0"/>
              <a:t>One of the biggest benefits of using programming to accomplish tasks is that we can only do things once, then tell the computer to repeat it for everything. </a:t>
            </a:r>
          </a:p>
          <a:p>
            <a:r>
              <a:rPr lang="en-US" dirty="0"/>
              <a:t>Thus far we’ve looked a couple of ways to repeat our action:</a:t>
            </a:r>
          </a:p>
          <a:p>
            <a:pPr lvl="1"/>
            <a:r>
              <a:rPr lang="en-US" dirty="0"/>
              <a:t>Loops</a:t>
            </a:r>
          </a:p>
          <a:p>
            <a:pPr lvl="1"/>
            <a:r>
              <a:rPr lang="en-US" dirty="0"/>
              <a:t>Recursion</a:t>
            </a:r>
          </a:p>
          <a:p>
            <a:r>
              <a:rPr lang="en-US" dirty="0"/>
              <a:t>There are other methods, some that are especially useful when you want to do some action to an entire dataset, as we are likely to want to do. </a:t>
            </a:r>
          </a:p>
        </p:txBody>
      </p:sp>
      <p:pic>
        <p:nvPicPr>
          <p:cNvPr id="1026" name="Picture 2" descr="Repetitive Strain Injuries (RSI) in the Workplace">
            <a:extLst>
              <a:ext uri="{FF2B5EF4-FFF2-40B4-BE49-F238E27FC236}">
                <a16:creationId xmlns:a16="http://schemas.microsoft.com/office/drawing/2014/main" id="{4D6D1EE2-533D-E337-7C76-DB08148784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497"/>
          <a:stretch/>
        </p:blipFill>
        <p:spPr bwMode="auto">
          <a:xfrm>
            <a:off x="4292600" y="4887613"/>
            <a:ext cx="3606800" cy="2056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63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C47F-20E7-5030-E8A8-050EA62831DD}"/>
              </a:ext>
            </a:extLst>
          </p:cNvPr>
          <p:cNvSpPr>
            <a:spLocks noGrp="1"/>
          </p:cNvSpPr>
          <p:nvPr>
            <p:ph type="title"/>
          </p:nvPr>
        </p:nvSpPr>
        <p:spPr/>
        <p:txBody>
          <a:bodyPr/>
          <a:lstStyle/>
          <a:p>
            <a:r>
              <a:rPr lang="en-US" dirty="0"/>
              <a:t>List comprehension</a:t>
            </a:r>
          </a:p>
        </p:txBody>
      </p:sp>
      <p:sp>
        <p:nvSpPr>
          <p:cNvPr id="3" name="Content Placeholder 2">
            <a:extLst>
              <a:ext uri="{FF2B5EF4-FFF2-40B4-BE49-F238E27FC236}">
                <a16:creationId xmlns:a16="http://schemas.microsoft.com/office/drawing/2014/main" id="{00BAEA97-B779-AB0F-B8F1-E40E68CCAE9B}"/>
              </a:ext>
            </a:extLst>
          </p:cNvPr>
          <p:cNvSpPr>
            <a:spLocks noGrp="1"/>
          </p:cNvSpPr>
          <p:nvPr>
            <p:ph idx="1"/>
          </p:nvPr>
        </p:nvSpPr>
        <p:spPr>
          <a:xfrm>
            <a:off x="1451579" y="1896720"/>
            <a:ext cx="9603275" cy="4156762"/>
          </a:xfrm>
        </p:spPr>
        <p:txBody>
          <a:bodyPr/>
          <a:lstStyle/>
          <a:p>
            <a:r>
              <a:rPr lang="en-US" dirty="0"/>
              <a:t>One type of repetitive action is list comprehension. </a:t>
            </a:r>
          </a:p>
          <a:p>
            <a:r>
              <a:rPr lang="en-US" dirty="0"/>
              <a:t>List comprehension creates a list from some expression that produces values. </a:t>
            </a:r>
          </a:p>
          <a:p>
            <a:pPr lvl="1"/>
            <a:r>
              <a:rPr lang="en-US" dirty="0"/>
              <a:t>Each result of the expression is inserted into a list and returned. </a:t>
            </a:r>
          </a:p>
          <a:p>
            <a:r>
              <a:rPr lang="en-US" dirty="0"/>
              <a:t>Breakdown of components:</a:t>
            </a:r>
          </a:p>
          <a:p>
            <a:pPr lvl="1"/>
            <a:r>
              <a:rPr lang="en-US" dirty="0"/>
              <a:t>expression: The operation or value to be added to the new list.</a:t>
            </a:r>
          </a:p>
          <a:p>
            <a:pPr lvl="1"/>
            <a:r>
              <a:rPr lang="en-US" dirty="0"/>
              <a:t>item: The variable representing each element in the </a:t>
            </a:r>
            <a:r>
              <a:rPr lang="en-US" dirty="0" err="1"/>
              <a:t>iterable</a:t>
            </a:r>
            <a:r>
              <a:rPr lang="en-US" dirty="0"/>
              <a:t>.</a:t>
            </a:r>
          </a:p>
          <a:p>
            <a:pPr lvl="1"/>
            <a:r>
              <a:rPr lang="en-US" dirty="0" err="1"/>
              <a:t>iterable</a:t>
            </a:r>
            <a:r>
              <a:rPr lang="en-US" dirty="0"/>
              <a:t>: The source of data (e.g., list, tuple, string) to iterate over.</a:t>
            </a:r>
          </a:p>
          <a:p>
            <a:pPr lvl="1"/>
            <a:r>
              <a:rPr lang="en-US" dirty="0"/>
              <a:t>condition: (Optional) Filtering condition.</a:t>
            </a:r>
          </a:p>
          <a:p>
            <a:r>
              <a:rPr lang="en-US" dirty="0"/>
              <a:t>Functionally the same as a loop generating values and appending to a list, but easier. </a:t>
            </a:r>
          </a:p>
        </p:txBody>
      </p:sp>
      <p:pic>
        <p:nvPicPr>
          <p:cNvPr id="4" name="Picture 3">
            <a:extLst>
              <a:ext uri="{FF2B5EF4-FFF2-40B4-BE49-F238E27FC236}">
                <a16:creationId xmlns:a16="http://schemas.microsoft.com/office/drawing/2014/main" id="{AE481629-B73E-1A02-F1AB-D8BC05F1FB14}"/>
              </a:ext>
            </a:extLst>
          </p:cNvPr>
          <p:cNvPicPr>
            <a:picLocks noChangeAspect="1"/>
          </p:cNvPicPr>
          <p:nvPr/>
        </p:nvPicPr>
        <p:blipFill>
          <a:blip r:embed="rId2"/>
          <a:stretch>
            <a:fillRect/>
          </a:stretch>
        </p:blipFill>
        <p:spPr>
          <a:xfrm>
            <a:off x="6253216" y="296443"/>
            <a:ext cx="5689600" cy="1092200"/>
          </a:xfrm>
          <a:prstGeom prst="rect">
            <a:avLst/>
          </a:prstGeom>
        </p:spPr>
      </p:pic>
    </p:spTree>
    <p:extLst>
      <p:ext uri="{BB962C8B-B14F-4D97-AF65-F5344CB8AC3E}">
        <p14:creationId xmlns:p14="http://schemas.microsoft.com/office/powerpoint/2010/main" val="1625762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4968-2EBA-BEAD-0C72-B31DFAFA0B34}"/>
              </a:ext>
            </a:extLst>
          </p:cNvPr>
          <p:cNvSpPr>
            <a:spLocks noGrp="1"/>
          </p:cNvSpPr>
          <p:nvPr>
            <p:ph type="title"/>
          </p:nvPr>
        </p:nvSpPr>
        <p:spPr>
          <a:xfrm>
            <a:off x="1451579" y="804519"/>
            <a:ext cx="9603275" cy="1049235"/>
          </a:xfrm>
        </p:spPr>
        <p:txBody>
          <a:bodyPr>
            <a:normAutofit/>
          </a:bodyPr>
          <a:lstStyle/>
          <a:p>
            <a:r>
              <a:rPr lang="en-US" dirty="0"/>
              <a:t>List Comprehension Examples</a:t>
            </a:r>
          </a:p>
        </p:txBody>
      </p:sp>
      <p:pic>
        <p:nvPicPr>
          <p:cNvPr id="4" name="Picture 3">
            <a:extLst>
              <a:ext uri="{FF2B5EF4-FFF2-40B4-BE49-F238E27FC236}">
                <a16:creationId xmlns:a16="http://schemas.microsoft.com/office/drawing/2014/main" id="{B4F73ADD-049F-3250-F24D-D420E15C6110}"/>
              </a:ext>
            </a:extLst>
          </p:cNvPr>
          <p:cNvPicPr>
            <a:picLocks noChangeAspect="1"/>
          </p:cNvPicPr>
          <p:nvPr/>
        </p:nvPicPr>
        <p:blipFill>
          <a:blip r:embed="rId2"/>
          <a:stretch>
            <a:fillRect/>
          </a:stretch>
        </p:blipFill>
        <p:spPr>
          <a:xfrm>
            <a:off x="0" y="2015734"/>
            <a:ext cx="6576583" cy="4718698"/>
          </a:xfrm>
          <a:prstGeom prst="rect">
            <a:avLst/>
          </a:prstGeom>
        </p:spPr>
      </p:pic>
      <p:sp>
        <p:nvSpPr>
          <p:cNvPr id="3" name="Content Placeholder 2">
            <a:extLst>
              <a:ext uri="{FF2B5EF4-FFF2-40B4-BE49-F238E27FC236}">
                <a16:creationId xmlns:a16="http://schemas.microsoft.com/office/drawing/2014/main" id="{2D213631-642F-09A4-A83F-D1DFDE36F4BC}"/>
              </a:ext>
            </a:extLst>
          </p:cNvPr>
          <p:cNvSpPr>
            <a:spLocks noGrp="1"/>
          </p:cNvSpPr>
          <p:nvPr>
            <p:ph idx="1"/>
          </p:nvPr>
        </p:nvSpPr>
        <p:spPr>
          <a:xfrm>
            <a:off x="6576584" y="1853754"/>
            <a:ext cx="5495968" cy="4199727"/>
          </a:xfrm>
        </p:spPr>
        <p:txBody>
          <a:bodyPr>
            <a:normAutofit/>
          </a:bodyPr>
          <a:lstStyle/>
          <a:p>
            <a:r>
              <a:rPr lang="en-US" dirty="0"/>
              <a:t>Best used when we want to do some action on a dataset, like a column from a </a:t>
            </a:r>
            <a:r>
              <a:rPr lang="en-US" dirty="0" err="1"/>
              <a:t>dataframe</a:t>
            </a:r>
            <a:r>
              <a:rPr lang="en-US" dirty="0"/>
              <a:t>. </a:t>
            </a:r>
          </a:p>
          <a:p>
            <a:r>
              <a:rPr lang="en-US" dirty="0"/>
              <a:t>Transformations – convert ft. to meters. </a:t>
            </a:r>
          </a:p>
          <a:p>
            <a:r>
              <a:rPr lang="en-US" dirty="0"/>
              <a:t>Filtering – if some info is being included/excluded, the filter can be built into the list creation. </a:t>
            </a:r>
          </a:p>
          <a:p>
            <a:r>
              <a:rPr lang="en-US" dirty="0"/>
              <a:t>Initialization – If we need to setup some placeholders in a data structure, we can use this. (Happens in machine learning semi-frequently, such as in some NN models). </a:t>
            </a:r>
          </a:p>
        </p:txBody>
      </p:sp>
    </p:spTree>
    <p:extLst>
      <p:ext uri="{BB962C8B-B14F-4D97-AF65-F5344CB8AC3E}">
        <p14:creationId xmlns:p14="http://schemas.microsoft.com/office/powerpoint/2010/main" val="3614117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92C1-6918-956B-A04E-EE9139E852B3}"/>
              </a:ext>
            </a:extLst>
          </p:cNvPr>
          <p:cNvSpPr>
            <a:spLocks noGrp="1"/>
          </p:cNvSpPr>
          <p:nvPr>
            <p:ph type="title"/>
          </p:nvPr>
        </p:nvSpPr>
        <p:spPr/>
        <p:txBody>
          <a:bodyPr/>
          <a:lstStyle/>
          <a:p>
            <a:r>
              <a:rPr lang="en-US" dirty="0"/>
              <a:t>Bulk actions on Pandas</a:t>
            </a:r>
          </a:p>
        </p:txBody>
      </p:sp>
      <p:sp>
        <p:nvSpPr>
          <p:cNvPr id="3" name="Content Placeholder 2">
            <a:extLst>
              <a:ext uri="{FF2B5EF4-FFF2-40B4-BE49-F238E27FC236}">
                <a16:creationId xmlns:a16="http://schemas.microsoft.com/office/drawing/2014/main" id="{01169B61-DDCE-3BB0-A47E-220CBFC9C5C7}"/>
              </a:ext>
            </a:extLst>
          </p:cNvPr>
          <p:cNvSpPr>
            <a:spLocks noGrp="1"/>
          </p:cNvSpPr>
          <p:nvPr>
            <p:ph idx="1"/>
          </p:nvPr>
        </p:nvSpPr>
        <p:spPr>
          <a:xfrm>
            <a:off x="1451579" y="2015732"/>
            <a:ext cx="9603275" cy="4187360"/>
          </a:xfrm>
        </p:spPr>
        <p:txBody>
          <a:bodyPr/>
          <a:lstStyle/>
          <a:p>
            <a:r>
              <a:rPr lang="en-US" dirty="0"/>
              <a:t>We can also do actions in bulk to pandas objects – </a:t>
            </a:r>
            <a:r>
              <a:rPr lang="en-US" dirty="0" err="1"/>
              <a:t>dataframes</a:t>
            </a:r>
            <a:r>
              <a:rPr lang="en-US" dirty="0"/>
              <a:t> and series. </a:t>
            </a:r>
          </a:p>
          <a:p>
            <a:r>
              <a:rPr lang="en-US" dirty="0"/>
              <a:t>The Apply function “applies” some function to all items in a data structure, usually one column of a </a:t>
            </a:r>
            <a:r>
              <a:rPr lang="en-US" dirty="0" err="1"/>
              <a:t>dataframe</a:t>
            </a:r>
            <a:r>
              <a:rPr lang="en-US" dirty="0"/>
              <a:t> or a series. </a:t>
            </a:r>
          </a:p>
          <a:p>
            <a:r>
              <a:rPr lang="en-US" dirty="0"/>
              <a:t>The end result is the same as if we were to loop through each item. </a:t>
            </a:r>
          </a:p>
          <a:p>
            <a:r>
              <a:rPr lang="en-US" dirty="0"/>
              <a:t>Generally more efficient than looping. </a:t>
            </a:r>
          </a:p>
          <a:p>
            <a:r>
              <a:rPr lang="en-US" dirty="0"/>
              <a:t>Generally thought of as more readable and clear. </a:t>
            </a:r>
          </a:p>
          <a:p>
            <a:r>
              <a:rPr lang="en-US" dirty="0"/>
              <a:t>The axis parameter controls if the function is applied to each row or each column. </a:t>
            </a:r>
          </a:p>
        </p:txBody>
      </p:sp>
      <p:pic>
        <p:nvPicPr>
          <p:cNvPr id="4" name="Picture 3">
            <a:extLst>
              <a:ext uri="{FF2B5EF4-FFF2-40B4-BE49-F238E27FC236}">
                <a16:creationId xmlns:a16="http://schemas.microsoft.com/office/drawing/2014/main" id="{BC716246-8070-5089-0152-C960725E4393}"/>
              </a:ext>
            </a:extLst>
          </p:cNvPr>
          <p:cNvPicPr>
            <a:picLocks noChangeAspect="1"/>
          </p:cNvPicPr>
          <p:nvPr/>
        </p:nvPicPr>
        <p:blipFill>
          <a:blip r:embed="rId2"/>
          <a:stretch>
            <a:fillRect/>
          </a:stretch>
        </p:blipFill>
        <p:spPr>
          <a:xfrm>
            <a:off x="8131604" y="391469"/>
            <a:ext cx="3441700" cy="1206500"/>
          </a:xfrm>
          <a:prstGeom prst="rect">
            <a:avLst/>
          </a:prstGeom>
        </p:spPr>
      </p:pic>
    </p:spTree>
    <p:extLst>
      <p:ext uri="{BB962C8B-B14F-4D97-AF65-F5344CB8AC3E}">
        <p14:creationId xmlns:p14="http://schemas.microsoft.com/office/powerpoint/2010/main" val="270896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3184-19BA-DC5B-6D8B-77ADDF7BBAFF}"/>
              </a:ext>
            </a:extLst>
          </p:cNvPr>
          <p:cNvSpPr>
            <a:spLocks noGrp="1"/>
          </p:cNvSpPr>
          <p:nvPr>
            <p:ph type="title"/>
          </p:nvPr>
        </p:nvSpPr>
        <p:spPr/>
        <p:txBody>
          <a:bodyPr/>
          <a:lstStyle/>
          <a:p>
            <a:r>
              <a:rPr lang="en-US" dirty="0"/>
              <a:t>Lambda</a:t>
            </a:r>
          </a:p>
        </p:txBody>
      </p:sp>
      <p:sp>
        <p:nvSpPr>
          <p:cNvPr id="3" name="Content Placeholder 2">
            <a:extLst>
              <a:ext uri="{FF2B5EF4-FFF2-40B4-BE49-F238E27FC236}">
                <a16:creationId xmlns:a16="http://schemas.microsoft.com/office/drawing/2014/main" id="{EDC82056-9FC9-167D-3ECF-939A06473CF9}"/>
              </a:ext>
            </a:extLst>
          </p:cNvPr>
          <p:cNvSpPr>
            <a:spLocks noGrp="1"/>
          </p:cNvSpPr>
          <p:nvPr>
            <p:ph idx="1"/>
          </p:nvPr>
        </p:nvSpPr>
        <p:spPr>
          <a:xfrm>
            <a:off x="1451579" y="1853754"/>
            <a:ext cx="9603275" cy="4199727"/>
          </a:xfrm>
        </p:spPr>
        <p:txBody>
          <a:bodyPr/>
          <a:lstStyle/>
          <a:p>
            <a:r>
              <a:rPr lang="en-US" dirty="0"/>
              <a:t>When using Apply, we can choose any (suitable) function to use. </a:t>
            </a:r>
          </a:p>
          <a:p>
            <a:r>
              <a:rPr lang="en-US" dirty="0"/>
              <a:t>It is common to want to do some smaller things, that may not have a function yet. </a:t>
            </a:r>
          </a:p>
          <a:p>
            <a:pPr lvl="1"/>
            <a:r>
              <a:rPr lang="en-US" dirty="0"/>
              <a:t>E.g. if we wanted to determine if objects are even or odd. </a:t>
            </a:r>
          </a:p>
          <a:p>
            <a:pPr lvl="1"/>
            <a:r>
              <a:rPr lang="en-US" dirty="0"/>
              <a:t>This code is small and simple. </a:t>
            </a:r>
          </a:p>
          <a:p>
            <a:r>
              <a:rPr lang="en-US" dirty="0"/>
              <a:t>Lambda functions are a tool that allows us to make small “nameless” functions that we probably only need once. </a:t>
            </a:r>
          </a:p>
          <a:p>
            <a:pPr lvl="1"/>
            <a:r>
              <a:rPr lang="en-US" dirty="0"/>
              <a:t>Lambda functions are only one line, so they are relatively simple. </a:t>
            </a:r>
          </a:p>
          <a:p>
            <a:r>
              <a:rPr lang="en-US" dirty="0"/>
              <a:t>Can be useful for things like data cleanup – we may want to transform some value in a column of data, but we probably won’t need that action again later. </a:t>
            </a:r>
          </a:p>
        </p:txBody>
      </p:sp>
      <p:pic>
        <p:nvPicPr>
          <p:cNvPr id="4" name="Picture 3">
            <a:extLst>
              <a:ext uri="{FF2B5EF4-FFF2-40B4-BE49-F238E27FC236}">
                <a16:creationId xmlns:a16="http://schemas.microsoft.com/office/drawing/2014/main" id="{EC0072B3-3525-1E4D-5A21-F5A7CBD21AD2}"/>
              </a:ext>
            </a:extLst>
          </p:cNvPr>
          <p:cNvPicPr>
            <a:picLocks noChangeAspect="1"/>
          </p:cNvPicPr>
          <p:nvPr/>
        </p:nvPicPr>
        <p:blipFill>
          <a:blip r:embed="rId2"/>
          <a:stretch>
            <a:fillRect/>
          </a:stretch>
        </p:blipFill>
        <p:spPr>
          <a:xfrm>
            <a:off x="7329510" y="219819"/>
            <a:ext cx="4262881" cy="1497769"/>
          </a:xfrm>
          <a:prstGeom prst="rect">
            <a:avLst/>
          </a:prstGeom>
        </p:spPr>
      </p:pic>
    </p:spTree>
    <p:extLst>
      <p:ext uri="{BB962C8B-B14F-4D97-AF65-F5344CB8AC3E}">
        <p14:creationId xmlns:p14="http://schemas.microsoft.com/office/powerpoint/2010/main" val="2248206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7617-FDC4-1465-6D3E-27DB1755FFCC}"/>
              </a:ext>
            </a:extLst>
          </p:cNvPr>
          <p:cNvSpPr>
            <a:spLocks noGrp="1"/>
          </p:cNvSpPr>
          <p:nvPr>
            <p:ph type="title"/>
          </p:nvPr>
        </p:nvSpPr>
        <p:spPr/>
        <p:txBody>
          <a:bodyPr/>
          <a:lstStyle/>
          <a:p>
            <a:r>
              <a:rPr lang="en-US" dirty="0"/>
              <a:t>Lambda Functions</a:t>
            </a:r>
          </a:p>
        </p:txBody>
      </p:sp>
      <p:sp>
        <p:nvSpPr>
          <p:cNvPr id="3" name="Content Placeholder 2">
            <a:extLst>
              <a:ext uri="{FF2B5EF4-FFF2-40B4-BE49-F238E27FC236}">
                <a16:creationId xmlns:a16="http://schemas.microsoft.com/office/drawing/2014/main" id="{463B72BD-F2B8-A5EB-F058-C1632D872B0F}"/>
              </a:ext>
            </a:extLst>
          </p:cNvPr>
          <p:cNvSpPr>
            <a:spLocks noGrp="1"/>
          </p:cNvSpPr>
          <p:nvPr>
            <p:ph idx="1"/>
          </p:nvPr>
        </p:nvSpPr>
        <p:spPr>
          <a:xfrm>
            <a:off x="135925" y="2015732"/>
            <a:ext cx="6913265" cy="4037749"/>
          </a:xfrm>
        </p:spPr>
        <p:txBody>
          <a:bodyPr/>
          <a:lstStyle/>
          <a:p>
            <a:r>
              <a:rPr lang="en-US" dirty="0" err="1"/>
              <a:t>Lmabda</a:t>
            </a:r>
            <a:r>
              <a:rPr lang="en-US" dirty="0"/>
              <a:t> functions are defined similarly to apply:</a:t>
            </a:r>
          </a:p>
          <a:p>
            <a:pPr lvl="1"/>
            <a:r>
              <a:rPr lang="en-US" dirty="0"/>
              <a:t>The arguments are the input data we’re using. </a:t>
            </a:r>
          </a:p>
          <a:p>
            <a:pPr lvl="1"/>
            <a:r>
              <a:rPr lang="en-US" dirty="0"/>
              <a:t>The expression is the calculation we perform to that data. </a:t>
            </a:r>
          </a:p>
          <a:p>
            <a:r>
              <a:rPr lang="en-US" dirty="0"/>
              <a:t>Here, we’ve stored the function into a variable, so we can reuse it if we want. </a:t>
            </a:r>
          </a:p>
          <a:p>
            <a:r>
              <a:rPr lang="en-US" dirty="0"/>
              <a:t>Really useful if we need to do something simple, but with more logic than something like strip(). </a:t>
            </a:r>
          </a:p>
          <a:p>
            <a:pPr lvl="1"/>
            <a:r>
              <a:rPr lang="en-US" dirty="0"/>
              <a:t>E.g. apply tax based on some condition. </a:t>
            </a:r>
          </a:p>
          <a:p>
            <a:pPr lvl="1"/>
            <a:r>
              <a:rPr lang="en-US" dirty="0"/>
              <a:t>Reformat text depending on current format. </a:t>
            </a:r>
          </a:p>
        </p:txBody>
      </p:sp>
      <p:pic>
        <p:nvPicPr>
          <p:cNvPr id="4" name="Picture 3">
            <a:extLst>
              <a:ext uri="{FF2B5EF4-FFF2-40B4-BE49-F238E27FC236}">
                <a16:creationId xmlns:a16="http://schemas.microsoft.com/office/drawing/2014/main" id="{752D7146-258F-DEFF-2F5F-D653792DED96}"/>
              </a:ext>
            </a:extLst>
          </p:cNvPr>
          <p:cNvPicPr>
            <a:picLocks noChangeAspect="1"/>
          </p:cNvPicPr>
          <p:nvPr/>
        </p:nvPicPr>
        <p:blipFill>
          <a:blip r:embed="rId2"/>
          <a:stretch>
            <a:fillRect/>
          </a:stretch>
        </p:blipFill>
        <p:spPr>
          <a:xfrm>
            <a:off x="6845300" y="0"/>
            <a:ext cx="5346700" cy="2019300"/>
          </a:xfrm>
          <a:prstGeom prst="rect">
            <a:avLst/>
          </a:prstGeom>
        </p:spPr>
      </p:pic>
      <p:pic>
        <p:nvPicPr>
          <p:cNvPr id="3074" name="Picture 2" descr="How to Effectively Use Lambda Functions in Python as a Data Scientist | by  Thomas A Dorfer | Towards Data Science">
            <a:extLst>
              <a:ext uri="{FF2B5EF4-FFF2-40B4-BE49-F238E27FC236}">
                <a16:creationId xmlns:a16="http://schemas.microsoft.com/office/drawing/2014/main" id="{BF028DD6-A7DF-7554-735B-970A6105EE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26" t="8469" r="11907" b="8469"/>
          <a:stretch/>
        </p:blipFill>
        <p:spPr bwMode="auto">
          <a:xfrm>
            <a:off x="7049190" y="3807392"/>
            <a:ext cx="5142810" cy="3050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4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F16F-4BD4-0FF6-7F48-005B80BFDDA8}"/>
              </a:ext>
            </a:extLst>
          </p:cNvPr>
          <p:cNvSpPr>
            <a:spLocks noGrp="1"/>
          </p:cNvSpPr>
          <p:nvPr>
            <p:ph type="title"/>
          </p:nvPr>
        </p:nvSpPr>
        <p:spPr/>
        <p:txBody>
          <a:bodyPr/>
          <a:lstStyle/>
          <a:p>
            <a:r>
              <a:rPr lang="en-US" dirty="0"/>
              <a:t>Applying Lambda</a:t>
            </a:r>
          </a:p>
        </p:txBody>
      </p:sp>
      <p:sp>
        <p:nvSpPr>
          <p:cNvPr id="3" name="Content Placeholder 2">
            <a:extLst>
              <a:ext uri="{FF2B5EF4-FFF2-40B4-BE49-F238E27FC236}">
                <a16:creationId xmlns:a16="http://schemas.microsoft.com/office/drawing/2014/main" id="{4E02C543-77AC-123E-DFCD-681828E0D109}"/>
              </a:ext>
            </a:extLst>
          </p:cNvPr>
          <p:cNvSpPr>
            <a:spLocks noGrp="1"/>
          </p:cNvSpPr>
          <p:nvPr>
            <p:ph idx="1"/>
          </p:nvPr>
        </p:nvSpPr>
        <p:spPr>
          <a:xfrm>
            <a:off x="1451579" y="1853754"/>
            <a:ext cx="9603275" cy="2587171"/>
          </a:xfrm>
        </p:spPr>
        <p:txBody>
          <a:bodyPr/>
          <a:lstStyle/>
          <a:p>
            <a:r>
              <a:rPr lang="en-US" dirty="0"/>
              <a:t>These lambda functions are commonly used where we just want to “do it” and don’t really need to save that function’s logic. </a:t>
            </a:r>
          </a:p>
          <a:p>
            <a:pPr lvl="1"/>
            <a:r>
              <a:rPr lang="en-US" dirty="0"/>
              <a:t>This is common in data preparation. </a:t>
            </a:r>
          </a:p>
          <a:p>
            <a:r>
              <a:rPr lang="en-US" dirty="0"/>
              <a:t>Lambda is most useful with apply/map, doing some “clear” action in its expression. </a:t>
            </a:r>
          </a:p>
          <a:p>
            <a:r>
              <a:rPr lang="en-US" dirty="0"/>
              <a:t>E.g. the image here checks before/after some date. </a:t>
            </a:r>
          </a:p>
          <a:p>
            <a:pPr lvl="1"/>
            <a:r>
              <a:rPr lang="en-US" dirty="0"/>
              <a:t>What would the results be here?</a:t>
            </a:r>
          </a:p>
        </p:txBody>
      </p:sp>
      <p:pic>
        <p:nvPicPr>
          <p:cNvPr id="5122" name="Picture 2">
            <a:extLst>
              <a:ext uri="{FF2B5EF4-FFF2-40B4-BE49-F238E27FC236}">
                <a16:creationId xmlns:a16="http://schemas.microsoft.com/office/drawing/2014/main" id="{91F1C342-B61C-F61F-F998-C0ABD29714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50" r="23359"/>
          <a:stretch/>
        </p:blipFill>
        <p:spPr bwMode="auto">
          <a:xfrm>
            <a:off x="1137146" y="4440924"/>
            <a:ext cx="10612367" cy="161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3776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{F1334E83-F796-0F4D-8642-E92DF019DC38}tf10001119</Template>
  <TotalTime>113</TotalTime>
  <Words>1375</Words>
  <Application>Microsoft Macintosh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Housekeeping</vt:lpstr>
      <vt:lpstr>Working in Bulk</vt:lpstr>
      <vt:lpstr>Repetitive work</vt:lpstr>
      <vt:lpstr>List comprehension</vt:lpstr>
      <vt:lpstr>List Comprehension Examples</vt:lpstr>
      <vt:lpstr>Bulk actions on Pandas</vt:lpstr>
      <vt:lpstr>Lambda</vt:lpstr>
      <vt:lpstr>Lambda Functions</vt:lpstr>
      <vt:lpstr>Applying Lambda</vt:lpstr>
      <vt:lpstr>More Complex – Normalization (Do this in Stats, and Never relent to sklearn!!)</vt:lpstr>
      <vt:lpstr>Interlude – Functions with Class</vt:lpstr>
      <vt:lpstr>Bulk Actions in General</vt:lpstr>
      <vt:lpstr>Map Usage</vt:lpstr>
      <vt:lpstr>Filter</vt:lpstr>
      <vt:lpstr>Why do any of this?</vt:lpstr>
      <vt:lpstr>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Akeem Semper</dc:creator>
  <cp:lastModifiedBy>Akeem Semper</cp:lastModifiedBy>
  <cp:revision>11</cp:revision>
  <dcterms:created xsi:type="dcterms:W3CDTF">2023-10-12T14:32:41Z</dcterms:created>
  <dcterms:modified xsi:type="dcterms:W3CDTF">2023-10-12T16:26:34Z</dcterms:modified>
</cp:coreProperties>
</file>