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8" r:id="rId4"/>
    <p:sldId id="257" r:id="rId5"/>
    <p:sldId id="265" r:id="rId6"/>
    <p:sldId id="259" r:id="rId7"/>
    <p:sldId id="260" r:id="rId8"/>
    <p:sldId id="261" r:id="rId9"/>
    <p:sldId id="266" r:id="rId10"/>
    <p:sldId id="267" r:id="rId11"/>
    <p:sldId id="269" r:id="rId12"/>
    <p:sldId id="271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6327"/>
  </p:normalViewPr>
  <p:slideViewPr>
    <p:cSldViewPr snapToGrid="0">
      <p:cViewPr varScale="1">
        <p:scale>
          <a:sx n="156" d="100"/>
          <a:sy n="156" d="100"/>
        </p:scale>
        <p:origin x="208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5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3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9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5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5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9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4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6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8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F6AF-79D5-536F-B1EF-CBA39AAC0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with the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0816-1944-142B-AF35-7EA52EF33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5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C404-42A8-25F8-2A50-744E8453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Come !!With!!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D7F-7876-B911-2967-54C0686C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419" y="1851432"/>
            <a:ext cx="7531581" cy="42714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File reading/writing operations often use weird syntax - “with”. </a:t>
            </a:r>
          </a:p>
          <a:p>
            <a:pPr>
              <a:lnSpc>
                <a:spcPct val="110000"/>
              </a:lnSpc>
            </a:pPr>
            <a:r>
              <a:rPr lang="en-US" dirty="0"/>
              <a:t>With is a shortcut that can make the error prone file stuff easier.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With “handles” maintaining the connection to a file.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To access a file we need to find it, open it, lock* it, release it, then close the connection (so others can use the file).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File access is exception prone (e.g. missing file, disk removed…)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two examples are equivalent.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With ensures that the writing is done ‘in’ the file that is open, and that it closes that connection when that part is done.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“Maintain this file connection as long as needed, then close it."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C8972-7764-EFEB-4993-A4FB8F68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432"/>
            <a:ext cx="4660419" cy="46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BF2A-F5AE-D3EF-9526-EC42966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Access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E375-B86E-F252-0FE2-47887BF4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7" y="2015732"/>
            <a:ext cx="4249270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arguments listed here give different permissions for reading/writing. </a:t>
            </a:r>
          </a:p>
          <a:p>
            <a:pPr lvl="1"/>
            <a:r>
              <a:rPr lang="en-US" dirty="0"/>
              <a:t>Can also go directly to the end. </a:t>
            </a:r>
          </a:p>
          <a:p>
            <a:r>
              <a:rPr lang="en-US" dirty="0"/>
              <a:t>Reading and writing to a file like this is annoying to do. </a:t>
            </a:r>
          </a:p>
          <a:p>
            <a:pPr lvl="1"/>
            <a:r>
              <a:rPr lang="en-US" dirty="0"/>
              <a:t>We usually use a more purpose-built library that does this for us like Pandas. </a:t>
            </a:r>
          </a:p>
          <a:p>
            <a:r>
              <a:rPr lang="en-US" dirty="0"/>
              <a:t>If we are doing something small like writing errors to a log or similar, this works well.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3C5B1-9AE2-2F56-A867-8CFAA45D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7" y="1853754"/>
            <a:ext cx="7793491" cy="31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9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110B-0EE3-55D4-C37C-4E8EF9BD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Seek/Tell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4715-03C1-9AB8-D753-E31F585F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1" y="2015732"/>
            <a:ext cx="7741919" cy="4037749"/>
          </a:xfrm>
        </p:spPr>
        <p:txBody>
          <a:bodyPr/>
          <a:lstStyle/>
          <a:p>
            <a:r>
              <a:rPr lang="en-US" dirty="0"/>
              <a:t>While in a file, we move around just like a cursor in word. </a:t>
            </a:r>
          </a:p>
          <a:p>
            <a:r>
              <a:rPr lang="en-US" dirty="0"/>
              <a:t>If we want to do anything, that thing will happen at our current position. </a:t>
            </a:r>
          </a:p>
          <a:p>
            <a:pPr lvl="1"/>
            <a:r>
              <a:rPr lang="en-US" dirty="0"/>
              <a:t>If we are working in a file, we may need to move around. </a:t>
            </a:r>
          </a:p>
          <a:p>
            <a:r>
              <a:rPr lang="en-US" dirty="0"/>
              <a:t>Seek and Tell can tell us where we are, and take us where we want to go. </a:t>
            </a:r>
          </a:p>
          <a:p>
            <a:r>
              <a:rPr lang="en-US" dirty="0"/>
              <a:t>Tell gives us back the position in the file. </a:t>
            </a:r>
          </a:p>
          <a:p>
            <a:r>
              <a:rPr lang="en-US" dirty="0"/>
              <a:t>Seek takes us to a new position, offset be some value from a reference.</a:t>
            </a:r>
          </a:p>
          <a:p>
            <a:pPr lvl="1"/>
            <a:r>
              <a:rPr lang="en-US" dirty="0"/>
              <a:t>The reference is either the start, where we are now, or the end. </a:t>
            </a:r>
          </a:p>
        </p:txBody>
      </p:sp>
      <p:pic>
        <p:nvPicPr>
          <p:cNvPr id="3074" name="Picture 2" descr="Difference Between seek() &amp; tell() And How To Use">
            <a:extLst>
              <a:ext uri="{FF2B5EF4-FFF2-40B4-BE49-F238E27FC236}">
                <a16:creationId xmlns:a16="http://schemas.microsoft.com/office/drawing/2014/main" id="{B48B8C75-20D5-B133-C856-3578C8ED4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3204" r="6166" b="4430"/>
          <a:stretch/>
        </p:blipFill>
        <p:spPr bwMode="auto">
          <a:xfrm>
            <a:off x="7915722" y="2687767"/>
            <a:ext cx="4276278" cy="231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41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DECF-1F9B-F1A4-D7FC-9D2BB5CC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7343-6B0B-6E41-65A0-03F27E8E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4548"/>
            <a:ext cx="9603275" cy="4108934"/>
          </a:xfrm>
        </p:spPr>
        <p:txBody>
          <a:bodyPr/>
          <a:lstStyle/>
          <a:p>
            <a:r>
              <a:rPr lang="en-US" dirty="0"/>
              <a:t>We can also connect to remote files on the internet or remote folders. </a:t>
            </a:r>
          </a:p>
          <a:p>
            <a:r>
              <a:rPr lang="en-US" dirty="0"/>
              <a:t>The library we use to make the connection depends on the target:</a:t>
            </a:r>
          </a:p>
          <a:p>
            <a:pPr lvl="1"/>
            <a:r>
              <a:rPr lang="en-US" dirty="0"/>
              <a:t>OS read/write work with a file system that’s mounted – or available in finder/explorer.</a:t>
            </a:r>
          </a:p>
          <a:p>
            <a:pPr lvl="1"/>
            <a:r>
              <a:rPr lang="en-US" dirty="0" err="1"/>
              <a:t>Urllib</a:t>
            </a:r>
            <a:r>
              <a:rPr lang="en-US" dirty="0"/>
              <a:t> (and many others) works with HTTP – i.e. on the internet.</a:t>
            </a:r>
          </a:p>
          <a:p>
            <a:pPr lvl="1"/>
            <a:r>
              <a:rPr lang="en-US" dirty="0" err="1"/>
              <a:t>Ftplib</a:t>
            </a:r>
            <a:r>
              <a:rPr lang="en-US" dirty="0"/>
              <a:t> works with FTP (file transfer protocol), an older file server protocol. </a:t>
            </a:r>
          </a:p>
          <a:p>
            <a:pPr lvl="1"/>
            <a:r>
              <a:rPr lang="en-US" dirty="0" err="1"/>
              <a:t>Pyodbc</a:t>
            </a:r>
            <a:r>
              <a:rPr lang="en-US" dirty="0"/>
              <a:t> (and many others) work with ODBC – i.e. generic database connections.</a:t>
            </a:r>
          </a:p>
          <a:p>
            <a:r>
              <a:rPr lang="en-US" dirty="0"/>
              <a:t>The steps to connect and read/write will differ slightly with each. </a:t>
            </a:r>
          </a:p>
          <a:p>
            <a:pPr lvl="1"/>
            <a:r>
              <a:rPr lang="en-US" dirty="0"/>
              <a:t>Maybe with an interim step of copying a file locally, then loading from that copy. </a:t>
            </a:r>
          </a:p>
          <a:p>
            <a:r>
              <a:rPr lang="en-US" dirty="0"/>
              <a:t>Once data is loaded into some data structure in our code, it doesn’t matter the source. </a:t>
            </a:r>
          </a:p>
        </p:txBody>
      </p:sp>
    </p:spTree>
    <p:extLst>
      <p:ext uri="{BB962C8B-B14F-4D97-AF65-F5344CB8AC3E}">
        <p14:creationId xmlns:p14="http://schemas.microsoft.com/office/powerpoint/2010/main" val="153459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7945-58E6-CB4A-4254-7438FDB9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9BA5-488B-3F98-E333-813C5B44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also compress and decompress files like zip, tar,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Very useful with large structured datasets as they compress very well. </a:t>
            </a:r>
          </a:p>
          <a:p>
            <a:pPr lvl="1"/>
            <a:r>
              <a:rPr lang="en-US" dirty="0"/>
              <a:t>Largely </a:t>
            </a:r>
            <a:r>
              <a:rPr lang="en-US" dirty="0" err="1"/>
              <a:t>repetirive</a:t>
            </a:r>
            <a:r>
              <a:rPr lang="en-US" dirty="0"/>
              <a:t> text data is an ideal candidate for a zip for other archive. </a:t>
            </a:r>
          </a:p>
          <a:p>
            <a:pPr lvl="1"/>
            <a:r>
              <a:rPr lang="en-US" dirty="0"/>
              <a:t>Passing around data online ca be much more efficient with compressed data. </a:t>
            </a:r>
          </a:p>
          <a:p>
            <a:r>
              <a:rPr lang="en-US" dirty="0"/>
              <a:t>Pandas can directly handle zip files with </a:t>
            </a:r>
            <a:r>
              <a:rPr lang="en-US" dirty="0" err="1"/>
              <a:t>read_csv</a:t>
            </a:r>
            <a:r>
              <a:rPr lang="en-US" dirty="0"/>
              <a:t>. </a:t>
            </a:r>
          </a:p>
          <a:p>
            <a:r>
              <a:rPr lang="en-US" dirty="0"/>
              <a:t>Our code can download and unzip a dataset directly into a folder. </a:t>
            </a:r>
          </a:p>
        </p:txBody>
      </p:sp>
    </p:spTree>
    <p:extLst>
      <p:ext uri="{BB962C8B-B14F-4D97-AF65-F5344CB8AC3E}">
        <p14:creationId xmlns:p14="http://schemas.microsoft.com/office/powerpoint/2010/main" val="63922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D550-F094-9308-C089-2DB643A9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46C3-8773-BDCD-9B8B-6AA8FAB0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and system access is generally pretty easy. </a:t>
            </a:r>
          </a:p>
          <a:p>
            <a:r>
              <a:rPr lang="en-US" dirty="0"/>
              <a:t>We need to take special care when doing so. </a:t>
            </a:r>
          </a:p>
          <a:p>
            <a:pPr lvl="1"/>
            <a:r>
              <a:rPr lang="en-US" dirty="0"/>
              <a:t>There are few, if any, restrictions on what you can change or delete. </a:t>
            </a:r>
          </a:p>
          <a:p>
            <a:pPr lvl="1"/>
            <a:r>
              <a:rPr lang="en-US" dirty="0"/>
              <a:t>It is easy to target actions to the wrong locations. </a:t>
            </a:r>
          </a:p>
          <a:p>
            <a:pPr lvl="1"/>
            <a:r>
              <a:rPr lang="en-US" dirty="0"/>
              <a:t>Use the minimal needed permissions when taking action. </a:t>
            </a:r>
          </a:p>
          <a:p>
            <a:r>
              <a:rPr lang="en-US" dirty="0"/>
              <a:t>File system access is a good place for exception handling. </a:t>
            </a:r>
          </a:p>
          <a:p>
            <a:pPr lvl="1"/>
            <a:r>
              <a:rPr lang="en-US" dirty="0"/>
              <a:t>Errors are frequent with file access and it probably doesn’t make sense for a program to die if someone removes a USB stick or if the </a:t>
            </a:r>
            <a:r>
              <a:rPr lang="en-US" dirty="0" err="1"/>
              <a:t>WiFi</a:t>
            </a:r>
            <a:r>
              <a:rPr lang="en-US" dirty="0"/>
              <a:t> briefly drops. </a:t>
            </a:r>
          </a:p>
        </p:txBody>
      </p:sp>
    </p:spTree>
    <p:extLst>
      <p:ext uri="{BB962C8B-B14F-4D97-AF65-F5344CB8AC3E}">
        <p14:creationId xmlns:p14="http://schemas.microsoft.com/office/powerpoint/2010/main" val="94245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9A78-5103-594E-9187-2D59BF3D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B467-5122-7D9D-CBA0-8511CA9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Assignment:</a:t>
            </a:r>
          </a:p>
          <a:p>
            <a:pPr lvl="1"/>
            <a:r>
              <a:rPr lang="en-US" dirty="0"/>
              <a:t>Questions, issues, problems….</a:t>
            </a:r>
          </a:p>
          <a:p>
            <a:r>
              <a:rPr lang="en-US" dirty="0"/>
              <a:t>Last time:</a:t>
            </a:r>
          </a:p>
          <a:p>
            <a:pPr lvl="1"/>
            <a:r>
              <a:rPr lang="en-US" dirty="0"/>
              <a:t>Look at potential solution.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File and system access. </a:t>
            </a:r>
          </a:p>
          <a:p>
            <a:pPr lvl="1"/>
            <a:r>
              <a:rPr lang="en-US" dirty="0"/>
              <a:t>Navigating file systems. </a:t>
            </a:r>
          </a:p>
          <a:p>
            <a:pPr lvl="1"/>
            <a:r>
              <a:rPr lang="en-US" dirty="0"/>
              <a:t>Accessing remote files, compression, downloading,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Easy and mostly informational – we can always look up the details of what to do. </a:t>
            </a:r>
          </a:p>
        </p:txBody>
      </p:sp>
    </p:spTree>
    <p:extLst>
      <p:ext uri="{BB962C8B-B14F-4D97-AF65-F5344CB8AC3E}">
        <p14:creationId xmlns:p14="http://schemas.microsoft.com/office/powerpoint/2010/main" val="350955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D8FB-E129-CE21-1D63-924A2458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B3BB-A15E-812B-C7A8-9BC86934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Our code runs locally inside of a python environment. </a:t>
            </a:r>
          </a:p>
          <a:p>
            <a:pPr lvl="1"/>
            <a:r>
              <a:rPr lang="en-US" dirty="0"/>
              <a:t>That environment in turn runs on our machine. </a:t>
            </a:r>
          </a:p>
          <a:p>
            <a:pPr lvl="1"/>
            <a:r>
              <a:rPr lang="en-US" dirty="0"/>
              <a:t>There is no direct connection from our code to machine. </a:t>
            </a:r>
          </a:p>
          <a:p>
            <a:r>
              <a:rPr lang="en-US" dirty="0"/>
              <a:t>To access local (i.e. on the PC) stuff we need to use some other tool/library. </a:t>
            </a:r>
          </a:p>
          <a:p>
            <a:pPr lvl="1"/>
            <a:r>
              <a:rPr lang="en-US" dirty="0"/>
              <a:t>There is a library that will exist in the environment that has file access functions. </a:t>
            </a:r>
          </a:p>
          <a:p>
            <a:pPr lvl="1"/>
            <a:r>
              <a:rPr lang="en-US" dirty="0"/>
              <a:t>Inside of that library there is a function that interacts with the underlying machine. </a:t>
            </a:r>
          </a:p>
          <a:p>
            <a:pPr lvl="1"/>
            <a:r>
              <a:rPr lang="en-US" dirty="0"/>
              <a:t>The details of that “access machine” bit is a request from code-&gt;library-&gt;env-&gt;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Each install of Python on a machine provides its own “version” of this stuff. </a:t>
            </a:r>
          </a:p>
          <a:p>
            <a:pPr lvl="1"/>
            <a:r>
              <a:rPr lang="en-US" dirty="0"/>
              <a:t>I.e. opening a file is different on a Mac/PC, but the same for us. </a:t>
            </a:r>
          </a:p>
          <a:p>
            <a:pPr lvl="1"/>
            <a:r>
              <a:rPr lang="en-US" dirty="0"/>
              <a:t>The Python install on each OS has the OS specific bits in it. </a:t>
            </a:r>
          </a:p>
        </p:txBody>
      </p:sp>
    </p:spTree>
    <p:extLst>
      <p:ext uri="{BB962C8B-B14F-4D97-AF65-F5344CB8AC3E}">
        <p14:creationId xmlns:p14="http://schemas.microsoft.com/office/powerpoint/2010/main" val="321958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1871-9314-55D4-04FD-0379D4E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AAED-8C6A-29A0-C86E-71836A40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 are many reasons we may want to interact with the system that we are using. </a:t>
            </a:r>
          </a:p>
          <a:p>
            <a:pPr lvl="1"/>
            <a:r>
              <a:rPr lang="en-US" dirty="0"/>
              <a:t>Get information about the system, such as if there is a GPU for machine learning. </a:t>
            </a:r>
          </a:p>
          <a:p>
            <a:pPr lvl="1"/>
            <a:r>
              <a:rPr lang="en-US" dirty="0"/>
              <a:t>Read and write from files. </a:t>
            </a:r>
          </a:p>
          <a:p>
            <a:pPr lvl="1"/>
            <a:r>
              <a:rPr lang="en-US" dirty="0"/>
              <a:t>Dynamically behaving differently depending on the system running the code. </a:t>
            </a:r>
          </a:p>
          <a:p>
            <a:r>
              <a:rPr lang="en-US" dirty="0"/>
              <a:t>Python is a high-level language, so we use abstractions of the physical system. </a:t>
            </a:r>
          </a:p>
          <a:p>
            <a:r>
              <a:rPr lang="en-US" dirty="0"/>
              <a:t>We don’t natively have access to anything outside of the environment of Python where our code is running, so we need to use something to reach beyond that. </a:t>
            </a:r>
          </a:p>
        </p:txBody>
      </p:sp>
    </p:spTree>
    <p:extLst>
      <p:ext uri="{BB962C8B-B14F-4D97-AF65-F5344CB8AC3E}">
        <p14:creationId xmlns:p14="http://schemas.microsoft.com/office/powerpoint/2010/main" val="25649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C445-B565-27DA-F58B-2A4458BC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Side Note – Python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61E7-15F0-B08F-E8F5-892817E3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0" y="1853754"/>
            <a:ext cx="5211124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Each of these environments is its own thing and they are all independent of each other.</a:t>
            </a:r>
          </a:p>
          <a:p>
            <a:pPr>
              <a:lnSpc>
                <a:spcPct val="110000"/>
              </a:lnSpc>
            </a:pPr>
            <a:r>
              <a:rPr lang="en-US" dirty="0"/>
              <a:t>In real life, an application can define its own environment: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Exact versions of each package installed.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Control what’s there to prevent conflicts.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Ability to test on a fixed environment.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Our code is fixed, we pick which environment we want to run it in.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This lets the code be portable.</a:t>
            </a:r>
          </a:p>
        </p:txBody>
      </p:sp>
      <p:pic>
        <p:nvPicPr>
          <p:cNvPr id="1026" name="Picture 2" descr="A Complete Guide to Python Virtual Environments (2022) – Dataquest">
            <a:extLst>
              <a:ext uri="{FF2B5EF4-FFF2-40B4-BE49-F238E27FC236}">
                <a16:creationId xmlns:a16="http://schemas.microsoft.com/office/drawing/2014/main" id="{E7BE16E4-1FC9-0E47-1E9F-43C7BE267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1573" r="3800" b="14143"/>
          <a:stretch/>
        </p:blipFill>
        <p:spPr bwMode="auto">
          <a:xfrm>
            <a:off x="5339798" y="2286000"/>
            <a:ext cx="6813176" cy="31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6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2D30-C17B-3DBD-0B96-1F2437C7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Folder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8A0D-084D-F9B2-1E2D-0C8C68DF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Accessing files on disk is the number 1 usage of system related things for data science. </a:t>
            </a:r>
          </a:p>
          <a:p>
            <a:r>
              <a:rPr lang="en-US" dirty="0"/>
              <a:t>Some libraries will do the file access stuff for us:</a:t>
            </a:r>
          </a:p>
          <a:p>
            <a:pPr lvl="1"/>
            <a:r>
              <a:rPr lang="en-US" dirty="0"/>
              <a:t>Pandas will read CSV/Excel/whatever files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 libraries for ML (e.g. </a:t>
            </a:r>
            <a:r>
              <a:rPr lang="en-US" dirty="0" err="1"/>
              <a:t>Keras</a:t>
            </a:r>
            <a:r>
              <a:rPr lang="en-US" dirty="0"/>
              <a:t>) have similar libraries to load data. </a:t>
            </a:r>
          </a:p>
          <a:p>
            <a:r>
              <a:rPr lang="en-US" dirty="0"/>
              <a:t>We sometimes need to interact with the files/folders directly for some reason. </a:t>
            </a:r>
          </a:p>
          <a:p>
            <a:pPr lvl="1"/>
            <a:r>
              <a:rPr lang="en-US" dirty="0"/>
              <a:t>E.g. we need to arrange some stuff before using it, save logs to some special location, or place output into a specific folder. </a:t>
            </a:r>
          </a:p>
          <a:p>
            <a:r>
              <a:rPr lang="en-US" dirty="0"/>
              <a:t>The OS library is a built in Python tool that provides lots of system access tools. </a:t>
            </a:r>
          </a:p>
          <a:p>
            <a:pPr lvl="1"/>
            <a:r>
              <a:rPr lang="en-US" dirty="0"/>
              <a:t>There are others, many built on top of this basic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297481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DF74-2B69-4621-5A5A-D5779948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FD1F-0BC9-18E8-8C3F-67495BFA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6" y="1853755"/>
            <a:ext cx="7490069" cy="4199726"/>
          </a:xfrm>
        </p:spPr>
        <p:txBody>
          <a:bodyPr/>
          <a:lstStyle/>
          <a:p>
            <a:r>
              <a:rPr lang="en-US" dirty="0"/>
              <a:t>File systems on computers are hierarchical. </a:t>
            </a:r>
          </a:p>
          <a:p>
            <a:pPr lvl="1"/>
            <a:r>
              <a:rPr lang="en-US" dirty="0"/>
              <a:t>We can “see” where we are.</a:t>
            </a:r>
          </a:p>
          <a:p>
            <a:pPr lvl="1"/>
            <a:r>
              <a:rPr lang="en-US" dirty="0"/>
              <a:t>To change we need to go up (../) or down (into a folder). </a:t>
            </a:r>
          </a:p>
          <a:p>
            <a:r>
              <a:rPr lang="en-US" dirty="0"/>
              <a:t>The position in the file system is a pointer. </a:t>
            </a:r>
          </a:p>
          <a:p>
            <a:pPr lvl="1"/>
            <a:r>
              <a:rPr lang="en-US" dirty="0"/>
              <a:t>A pointer is a common programming thing, mostly from older stuff, that is a value that tells you where to go for something. </a:t>
            </a:r>
          </a:p>
          <a:p>
            <a:pPr lvl="1"/>
            <a:r>
              <a:rPr lang="en-US" dirty="0"/>
              <a:t>Our current directory pointer points to the folder we are in. </a:t>
            </a:r>
          </a:p>
          <a:p>
            <a:r>
              <a:rPr lang="en-US" dirty="0"/>
              <a:t>Different OS’s will have different structures and defaults. </a:t>
            </a:r>
          </a:p>
          <a:p>
            <a:r>
              <a:rPr lang="en-US" dirty="0"/>
              <a:t>Note: we normally want to work within one folder (inc. subfolders). </a:t>
            </a:r>
          </a:p>
        </p:txBody>
      </p:sp>
      <p:pic>
        <p:nvPicPr>
          <p:cNvPr id="2050" name="Picture 2" descr="document library - Replacement for Folder Structure - SharePoint Stack  Exchange">
            <a:extLst>
              <a:ext uri="{FF2B5EF4-FFF2-40B4-BE49-F238E27FC236}">
                <a16:creationId xmlns:a16="http://schemas.microsoft.com/office/drawing/2014/main" id="{D966DAAA-0EF9-B06D-4CF4-93A7A4127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r="37021"/>
          <a:stretch/>
        </p:blipFill>
        <p:spPr bwMode="auto">
          <a:xfrm>
            <a:off x="7712597" y="0"/>
            <a:ext cx="44794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8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8012-A53F-92CB-2912-87B135E7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B2C9-0310-692B-99DE-93E21C86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Main file system actions are pretty simple – change directory, make/delete directory, make/delete a file, list the contents of a directory. </a:t>
            </a:r>
          </a:p>
          <a:p>
            <a:r>
              <a:rPr lang="en-US" dirty="0"/>
              <a:t>Each navigation command has it’s own function in the </a:t>
            </a:r>
            <a:r>
              <a:rPr lang="en-US" dirty="0" err="1"/>
              <a:t>os</a:t>
            </a:r>
            <a:r>
              <a:rPr lang="en-US" dirty="0"/>
              <a:t> library. </a:t>
            </a:r>
          </a:p>
          <a:p>
            <a:pPr lvl="1"/>
            <a:r>
              <a:rPr lang="en-US" dirty="0"/>
              <a:t>E.g. </a:t>
            </a:r>
          </a:p>
          <a:p>
            <a:pPr lvl="1"/>
            <a:r>
              <a:rPr lang="en-US" dirty="0"/>
              <a:t>Documented on the Python API page</a:t>
            </a:r>
          </a:p>
          <a:p>
            <a:r>
              <a:rPr lang="en-US" dirty="0"/>
              <a:t>These are all “basic” commands, meaning they are not the “friendly” versions in the OS.</a:t>
            </a:r>
          </a:p>
          <a:p>
            <a:pPr lvl="1"/>
            <a:r>
              <a:rPr lang="en-US" dirty="0"/>
              <a:t>No error checking, confirmation, easy shortcuts… The OS manages some details for us. </a:t>
            </a:r>
          </a:p>
          <a:p>
            <a:pPr lvl="1"/>
            <a:r>
              <a:rPr lang="en-US" dirty="0"/>
              <a:t>E.g. a folder must be empty to be deleted, a file can’t be open to be moved…</a:t>
            </a:r>
          </a:p>
        </p:txBody>
      </p:sp>
    </p:spTree>
    <p:extLst>
      <p:ext uri="{BB962C8B-B14F-4D97-AF65-F5344CB8AC3E}">
        <p14:creationId xmlns:p14="http://schemas.microsoft.com/office/powerpoint/2010/main" val="39351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61C7-9F8E-785E-E844-58FA5DE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767D-D10F-0A66-DF21-0C5CEA57E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7412"/>
            <a:ext cx="9603275" cy="4126069"/>
          </a:xfrm>
        </p:spPr>
        <p:txBody>
          <a:bodyPr/>
          <a:lstStyle/>
          <a:p>
            <a:r>
              <a:rPr lang="en-US" dirty="0"/>
              <a:t>We can natively read and write anything that is text based. </a:t>
            </a:r>
          </a:p>
          <a:p>
            <a:pPr lvl="1"/>
            <a:r>
              <a:rPr lang="en-US" dirty="0"/>
              <a:t>CSV, txt, </a:t>
            </a:r>
            <a:r>
              <a:rPr lang="en-US" dirty="0" err="1"/>
              <a:t>tsv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These text files are literally just that, text, even with different extensions. </a:t>
            </a:r>
          </a:p>
          <a:p>
            <a:pPr lvl="1"/>
            <a:r>
              <a:rPr lang="en-US" dirty="0"/>
              <a:t>Other files, such as Excel/Word/PDF/</a:t>
            </a:r>
            <a:r>
              <a:rPr lang="en-US" dirty="0" err="1"/>
              <a:t>etc</a:t>
            </a:r>
            <a:r>
              <a:rPr lang="en-US" dirty="0"/>
              <a:t>… require a library that translates for us. </a:t>
            </a:r>
          </a:p>
          <a:p>
            <a:r>
              <a:rPr lang="en-US" dirty="0"/>
              <a:t>Simple reading and writing of files can be done with the </a:t>
            </a:r>
            <a:r>
              <a:rPr lang="en-US" dirty="0" err="1"/>
              <a:t>os</a:t>
            </a:r>
            <a:r>
              <a:rPr lang="en-US" dirty="0"/>
              <a:t> library. </a:t>
            </a:r>
          </a:p>
          <a:p>
            <a:pPr lvl="1"/>
            <a:r>
              <a:rPr lang="en-US" dirty="0"/>
              <a:t>E.g. if we wanted to write all of the errors from our program into a log file. </a:t>
            </a:r>
          </a:p>
          <a:p>
            <a:r>
              <a:rPr lang="en-US" dirty="0"/>
              <a:t>This all relies on the locations pointer that tells us what folder we are in. </a:t>
            </a:r>
          </a:p>
          <a:p>
            <a:pPr lvl="1"/>
            <a:r>
              <a:rPr lang="en-US" dirty="0"/>
              <a:t>That pointer doesn’t reset itself every time code is run, it “belongs” to the session. </a:t>
            </a:r>
          </a:p>
        </p:txBody>
      </p:sp>
    </p:spTree>
    <p:extLst>
      <p:ext uri="{BB962C8B-B14F-4D97-AF65-F5344CB8AC3E}">
        <p14:creationId xmlns:p14="http://schemas.microsoft.com/office/powerpoint/2010/main" val="31135113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1391</TotalTime>
  <Words>1526</Words>
  <Application>Microsoft Macintosh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Interacting with the OS</vt:lpstr>
      <vt:lpstr>Housekeeping</vt:lpstr>
      <vt:lpstr>Python Environment</vt:lpstr>
      <vt:lpstr>OS interactions</vt:lpstr>
      <vt:lpstr>Side Note – Python Environments</vt:lpstr>
      <vt:lpstr>File and Folder Access</vt:lpstr>
      <vt:lpstr>File system Navigation</vt:lpstr>
      <vt:lpstr>File System Cont.</vt:lpstr>
      <vt:lpstr>Read and Write</vt:lpstr>
      <vt:lpstr>Come !!With!! Me</vt:lpstr>
      <vt:lpstr>Read/Write Access Options</vt:lpstr>
      <vt:lpstr>Seek/Tell</vt:lpstr>
      <vt:lpstr>Remote Data</vt:lpstr>
      <vt:lpstr>Compression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23</cp:revision>
  <dcterms:created xsi:type="dcterms:W3CDTF">2023-10-18T17:57:32Z</dcterms:created>
  <dcterms:modified xsi:type="dcterms:W3CDTF">2023-10-19T17:08:51Z</dcterms:modified>
</cp:coreProperties>
</file>