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56" r:id="rId3"/>
    <p:sldId id="267" r:id="rId4"/>
    <p:sldId id="262" r:id="rId5"/>
    <p:sldId id="257" r:id="rId6"/>
    <p:sldId id="268" r:id="rId7"/>
    <p:sldId id="260" r:id="rId8"/>
    <p:sldId id="263" r:id="rId9"/>
    <p:sldId id="259" r:id="rId10"/>
    <p:sldId id="258" r:id="rId11"/>
    <p:sldId id="265" r:id="rId12"/>
    <p:sldId id="266" r:id="rId13"/>
    <p:sldId id="26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36" d="100"/>
          <a:sy n="136" d="100"/>
        </p:scale>
        <p:origin x="21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46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76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50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74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59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20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90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8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6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05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45A27AC-861D-0240-9713-26B7526E532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33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A27AC-861D-0240-9713-26B7526E532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10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681F-C2A7-6F9F-7BC8-9EF34485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1D384-CFFE-532D-8CAA-72F6CD274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09724"/>
          </a:xfrm>
        </p:spPr>
        <p:txBody>
          <a:bodyPr/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More (the last big part of) inheritance and objects. </a:t>
            </a:r>
          </a:p>
          <a:p>
            <a:pPr lvl="1"/>
            <a:r>
              <a:rPr lang="en-US" dirty="0"/>
              <a:t>Abstract classes and methods. </a:t>
            </a:r>
          </a:p>
          <a:p>
            <a:r>
              <a:rPr lang="en-US" dirty="0"/>
              <a:t>Assignment #2:</a:t>
            </a:r>
          </a:p>
          <a:p>
            <a:pPr lvl="1"/>
            <a:r>
              <a:rPr lang="en-US" dirty="0"/>
              <a:t>Read data, do some processing, write some results – fairly realistic!! </a:t>
            </a:r>
          </a:p>
          <a:p>
            <a:pPr lvl="1"/>
            <a:r>
              <a:rPr lang="en-US" dirty="0"/>
              <a:t>Please read and ask on anything that doesn’t make sense initially. </a:t>
            </a:r>
          </a:p>
          <a:p>
            <a:pPr lvl="1"/>
            <a:r>
              <a:rPr lang="en-US" dirty="0"/>
              <a:t>Ideally, most people can get some of the starting points done in class (i.e. ABC stuff).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7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FBF5-0D05-6375-8CF3-530DB62C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Resolution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4041C-3B04-6F6E-FB46-4478C9A0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8070"/>
            <a:ext cx="9603275" cy="4005469"/>
          </a:xfrm>
        </p:spPr>
        <p:txBody>
          <a:bodyPr/>
          <a:lstStyle/>
          <a:p>
            <a:r>
              <a:rPr lang="en-US" dirty="0"/>
              <a:t>When inheriting from multiple locations we can quickly make things confusing. </a:t>
            </a:r>
          </a:p>
          <a:p>
            <a:pPr lvl="1"/>
            <a:r>
              <a:rPr lang="en-US" dirty="0"/>
              <a:t>Most notably if we have different classes with the same named method. </a:t>
            </a:r>
          </a:p>
          <a:p>
            <a:r>
              <a:rPr lang="en-US" dirty="0"/>
              <a:t>If there is a conflict, we need to know which one to call. </a:t>
            </a:r>
          </a:p>
          <a:p>
            <a:r>
              <a:rPr lang="en-US" dirty="0"/>
              <a:t>The order default will be bottom up, and left to right. </a:t>
            </a:r>
          </a:p>
          <a:p>
            <a:pPr lvl="1"/>
            <a:r>
              <a:rPr lang="en-US" dirty="0"/>
              <a:t>If something exists in a subclass, that’ll be called before a parent class. </a:t>
            </a:r>
          </a:p>
          <a:p>
            <a:pPr lvl="1"/>
            <a:r>
              <a:rPr lang="en-US" dirty="0"/>
              <a:t>If something is inherited from multiple locations, the one listed first is used. </a:t>
            </a:r>
          </a:p>
          <a:p>
            <a:r>
              <a:rPr lang="en-US" dirty="0"/>
              <a:t>This can get very complex in some cases, it isn't something that is super important for us. </a:t>
            </a:r>
          </a:p>
        </p:txBody>
      </p:sp>
    </p:spTree>
    <p:extLst>
      <p:ext uri="{BB962C8B-B14F-4D97-AF65-F5344CB8AC3E}">
        <p14:creationId xmlns:p14="http://schemas.microsoft.com/office/powerpoint/2010/main" val="278079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9F9C-82DF-5AA4-52B3-4FA0EF32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Can Get Messy…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8CA1-973E-A55B-D326-4F553B27F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579" y="2015732"/>
            <a:ext cx="5793275" cy="4037749"/>
          </a:xfrm>
        </p:spPr>
        <p:txBody>
          <a:bodyPr/>
          <a:lstStyle/>
          <a:p>
            <a:r>
              <a:rPr lang="en-US" dirty="0"/>
              <a:t>Very large inheritance hierarchies are possible, though likely not worth the hassle. </a:t>
            </a:r>
          </a:p>
          <a:p>
            <a:r>
              <a:rPr lang="en-US" dirty="0"/>
              <a:t>“Pure” object-oriented development would have large hierarchies. </a:t>
            </a:r>
          </a:p>
          <a:p>
            <a:pPr lvl="1"/>
            <a:r>
              <a:rPr lang="en-US" dirty="0"/>
              <a:t>Person -&gt; Employee -&gt; </a:t>
            </a:r>
            <a:r>
              <a:rPr lang="en-US" dirty="0" err="1"/>
              <a:t>IT_Employee</a:t>
            </a:r>
            <a:r>
              <a:rPr lang="en-US" dirty="0"/>
              <a:t> -&gt; Programmer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SR_Developer</a:t>
            </a:r>
            <a:r>
              <a:rPr lang="en-US" dirty="0">
                <a:sym typeface="Wingdings" pitchFamily="2" charset="2"/>
              </a:rPr>
              <a:t>. </a:t>
            </a:r>
          </a:p>
          <a:p>
            <a:pPr lvl="1"/>
            <a:r>
              <a:rPr lang="en-US" dirty="0">
                <a:sym typeface="Wingdings" pitchFamily="2" charset="2"/>
              </a:rPr>
              <a:t>Functionality would be defined once, then inherited. </a:t>
            </a:r>
          </a:p>
          <a:p>
            <a:pPr lvl="1"/>
            <a:r>
              <a:rPr lang="en-US" dirty="0">
                <a:sym typeface="Wingdings" pitchFamily="2" charset="2"/>
              </a:rPr>
              <a:t>Objects would be a compilation of many parents. </a:t>
            </a:r>
          </a:p>
          <a:p>
            <a:pPr lvl="1"/>
            <a:r>
              <a:rPr lang="en-US" dirty="0">
                <a:sym typeface="Wingdings" pitchFamily="2" charset="2"/>
              </a:rPr>
              <a:t>Many scenarios will truncate this, possibly with a “type” and/or conditionally used variables. </a:t>
            </a:r>
            <a:endParaRPr lang="en-US" dirty="0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99610F7C-3871-CFDC-AA90-0911C8A0F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62906"/>
            <a:ext cx="38100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85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A230-65E4-2FFE-5CCA-24CDE733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Data Science…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2A99-16E7-A91F-D1D0-467BB3305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8" y="1853754"/>
            <a:ext cx="10455966" cy="4199727"/>
          </a:xfrm>
        </p:spPr>
        <p:txBody>
          <a:bodyPr>
            <a:normAutofit/>
          </a:bodyPr>
          <a:lstStyle/>
          <a:p>
            <a:r>
              <a:rPr lang="en-US" dirty="0"/>
              <a:t>In most of our model development work in data science heavy use of objects is not mandatory. </a:t>
            </a:r>
          </a:p>
          <a:p>
            <a:pPr lvl="1"/>
            <a:r>
              <a:rPr lang="en-US" dirty="0"/>
              <a:t>We need an OK understanding because we are using objects, but don’t usually need to make classes.</a:t>
            </a:r>
          </a:p>
          <a:p>
            <a:pPr lvl="1"/>
            <a:r>
              <a:rPr lang="en-US" dirty="0"/>
              <a:t>Model development, data exploration, cleaning, and testing can be coded with/without classes. </a:t>
            </a:r>
          </a:p>
          <a:p>
            <a:pPr lvl="1"/>
            <a:r>
              <a:rPr lang="en-US" dirty="0"/>
              <a:t>It is up to you if/when to wrap things into classes, (functions for that matter). </a:t>
            </a:r>
          </a:p>
          <a:p>
            <a:r>
              <a:rPr lang="en-US" dirty="0"/>
              <a:t>Where OOP concepts may come more into play is in deployment. </a:t>
            </a:r>
          </a:p>
          <a:p>
            <a:pPr lvl="1"/>
            <a:r>
              <a:rPr lang="en-US" dirty="0"/>
              <a:t>If interacting with other systems (e.g. DB-&gt;pipeline-&gt;model-&gt;predictions-&gt;business thing) it becomes more likely wrapping objects into formal classes is better/easier/needed. </a:t>
            </a:r>
          </a:p>
          <a:p>
            <a:pPr lvl="1"/>
            <a:r>
              <a:rPr lang="en-US" dirty="0"/>
              <a:t>Testing and maintenance is generally much easier if things are encapsulated. </a:t>
            </a:r>
          </a:p>
          <a:p>
            <a:pPr lvl="1"/>
            <a:r>
              <a:rPr lang="en-US" dirty="0"/>
              <a:t>Organizations will normally have some sort of standards on how things are structured. </a:t>
            </a:r>
          </a:p>
          <a:p>
            <a:r>
              <a:rPr lang="en-US" dirty="0"/>
              <a:t>As a rule of thumb, if it is reused several times – function. If it is “grouped several times” – object. </a:t>
            </a:r>
          </a:p>
        </p:txBody>
      </p:sp>
    </p:spTree>
    <p:extLst>
      <p:ext uri="{BB962C8B-B14F-4D97-AF65-F5344CB8AC3E}">
        <p14:creationId xmlns:p14="http://schemas.microsoft.com/office/powerpoint/2010/main" val="29382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D9CC-147D-CB1C-1A62-55C57C5E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E8142-B4EF-2FC4-BACB-61124445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738037" cy="4113413"/>
          </a:xfrm>
        </p:spPr>
        <p:txBody>
          <a:bodyPr/>
          <a:lstStyle/>
          <a:p>
            <a:r>
              <a:rPr lang="en-US" dirty="0"/>
              <a:t>When dealing with large datasets like images, the data pipelines can involve lots of work. </a:t>
            </a:r>
          </a:p>
          <a:p>
            <a:pPr lvl="1"/>
            <a:r>
              <a:rPr lang="en-US" dirty="0"/>
              <a:t>Create new classes that can translate a subset of data to provide the correctly formatted input. </a:t>
            </a:r>
          </a:p>
          <a:p>
            <a:pPr lvl="1"/>
            <a:r>
              <a:rPr lang="en-US" dirty="0"/>
              <a:t>A base class can do the main functionality. </a:t>
            </a:r>
          </a:p>
          <a:p>
            <a:pPr lvl="1"/>
            <a:r>
              <a:rPr lang="en-US" dirty="0"/>
              <a:t>Child classes can deal with variations – </a:t>
            </a:r>
            <a:r>
              <a:rPr lang="en-US" dirty="0" err="1"/>
              <a:t>subFolderDataset</a:t>
            </a:r>
            <a:r>
              <a:rPr lang="en-US" dirty="0"/>
              <a:t>, </a:t>
            </a:r>
            <a:r>
              <a:rPr lang="en-US" dirty="0" err="1"/>
              <a:t>httpDataset</a:t>
            </a:r>
            <a:r>
              <a:rPr lang="en-US" dirty="0"/>
              <a:t>, </a:t>
            </a:r>
            <a:r>
              <a:rPr lang="en-US" dirty="0" err="1"/>
              <a:t>databaseDataset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Each object provides a consistent input (defined in the parent) even though each is given a different source, and must take different actions there (list files, download stuff from the internet, do an </a:t>
            </a:r>
            <a:r>
              <a:rPr lang="en-US" dirty="0" err="1"/>
              <a:t>sql</a:t>
            </a:r>
            <a:r>
              <a:rPr lang="en-US" dirty="0"/>
              <a:t> query, </a:t>
            </a:r>
            <a:r>
              <a:rPr lang="en-US" dirty="0" err="1"/>
              <a:t>etc</a:t>
            </a:r>
            <a:r>
              <a:rPr lang="en-US" dirty="0"/>
              <a:t>…). </a:t>
            </a:r>
          </a:p>
          <a:p>
            <a:pPr lvl="1"/>
            <a:r>
              <a:rPr lang="en-US" dirty="0"/>
              <a:t>Any dataset object can be passed in, and they will work interchangeably. </a:t>
            </a:r>
          </a:p>
          <a:p>
            <a:r>
              <a:rPr lang="en-US" dirty="0"/>
              <a:t>This isn’t required, but I’d argue that it may be easier to make and maintain.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72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777E-E6B5-AA13-36E6-1502DFE7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0007-A623-9E7D-BBA6-FFE5DD9D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7" y="1853753"/>
            <a:ext cx="10346635" cy="4199728"/>
          </a:xfrm>
        </p:spPr>
        <p:txBody>
          <a:bodyPr/>
          <a:lstStyle/>
          <a:p>
            <a:r>
              <a:rPr lang="en-US" dirty="0"/>
              <a:t>More advanced usage of inheritance (and “language flair”) can be a blessing and a curse.</a:t>
            </a:r>
          </a:p>
          <a:p>
            <a:pPr lvl="1"/>
            <a:r>
              <a:rPr lang="en-US" dirty="0"/>
              <a:t>We can model reality more closely in code, minimize duplication, and improve flexibility and reuse. </a:t>
            </a:r>
          </a:p>
          <a:p>
            <a:pPr lvl="1"/>
            <a:r>
              <a:rPr lang="en-US" dirty="0"/>
              <a:t>We might make things more confusing and hard to debug if not careful. </a:t>
            </a:r>
          </a:p>
          <a:p>
            <a:pPr lvl="1"/>
            <a:r>
              <a:rPr lang="en-US" dirty="0"/>
              <a:t>Things become less literal – we rely on functionality that we can’t see written in front of us. </a:t>
            </a:r>
          </a:p>
          <a:p>
            <a:r>
              <a:rPr lang="en-US" dirty="0"/>
              <a:t>We need to be ok with object inheritance at a basic level. </a:t>
            </a:r>
          </a:p>
          <a:p>
            <a:pPr lvl="1"/>
            <a:r>
              <a:rPr lang="en-US" dirty="0"/>
              <a:t>Know and understand the relationships, be able to call the correct methods and interchange objects. </a:t>
            </a:r>
          </a:p>
          <a:p>
            <a:pPr lvl="1"/>
            <a:r>
              <a:rPr lang="en-US" dirty="0"/>
              <a:t>Create classes in cases of no or simple inheritance. </a:t>
            </a:r>
          </a:p>
          <a:p>
            <a:r>
              <a:rPr lang="en-US" dirty="0"/>
              <a:t>The more complex stuff is more of a nice-to-know thing. </a:t>
            </a:r>
          </a:p>
          <a:p>
            <a:pPr lvl="1"/>
            <a:r>
              <a:rPr lang="en-US" dirty="0"/>
              <a:t>If you do a lot of coding you’ll probably see it, also in some examples that are more complex online</a:t>
            </a:r>
            <a:r>
              <a:rPr lang="en-US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0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C584-C02D-3C51-DD64-6528D91D5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7BFD6-E7BB-E95E-0875-4120FC8C43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7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39EE-5DCD-CAE8-E5DE-000001C8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5E20-484D-E321-8FA6-BCA80189A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53754"/>
            <a:ext cx="10475843" cy="4199727"/>
          </a:xfrm>
        </p:spPr>
        <p:txBody>
          <a:bodyPr>
            <a:normAutofit/>
          </a:bodyPr>
          <a:lstStyle/>
          <a:p>
            <a:r>
              <a:rPr lang="en-US" dirty="0"/>
              <a:t>In Python, we often pay little attention to the type of object we use:</a:t>
            </a:r>
          </a:p>
          <a:p>
            <a:pPr lvl="1"/>
            <a:r>
              <a:rPr lang="en-US" dirty="0"/>
              <a:t>Different </a:t>
            </a:r>
            <a:r>
              <a:rPr lang="en-US" dirty="0" err="1"/>
              <a:t>iterable</a:t>
            </a:r>
            <a:r>
              <a:rPr lang="en-US" dirty="0"/>
              <a:t> data structures are largely interchangeable. </a:t>
            </a:r>
          </a:p>
          <a:p>
            <a:pPr lvl="1"/>
            <a:r>
              <a:rPr lang="en-US" dirty="0"/>
              <a:t>We might not convert text data we’ve imported, unless needed for a calculation. </a:t>
            </a:r>
          </a:p>
          <a:p>
            <a:r>
              <a:rPr lang="en-US" dirty="0"/>
              <a:t>For example, if we are printing some values in a list, we can just have print(item) without worrying about what the item is. </a:t>
            </a:r>
          </a:p>
          <a:p>
            <a:pPr lvl="1"/>
            <a:r>
              <a:rPr lang="en-US" dirty="0"/>
              <a:t>If we want to print an item, it (normally) “knows” how to print itself. </a:t>
            </a:r>
          </a:p>
          <a:p>
            <a:pPr lvl="1"/>
            <a:r>
              <a:rPr lang="en-US" dirty="0"/>
              <a:t>Ever one of those items is “capable” of what is asked of it, no matter the type. </a:t>
            </a:r>
          </a:p>
          <a:p>
            <a:pPr lvl="1"/>
            <a:r>
              <a:rPr lang="en-US" dirty="0"/>
              <a:t>This is one of the benefits of OOP – we don’t need to know how to do something, the item knows. </a:t>
            </a:r>
          </a:p>
          <a:p>
            <a:r>
              <a:rPr lang="en-US" dirty="0"/>
              <a:t>In this case, all the objects are ”strings” for this purpose – they do the needed string stuff. </a:t>
            </a:r>
          </a:p>
          <a:p>
            <a:pPr lvl="1"/>
            <a:r>
              <a:rPr lang="en-US" dirty="0"/>
              <a:t>I.e. Each object can do whatever we need a string to do (here – not always), so what’s the difference? </a:t>
            </a:r>
          </a:p>
        </p:txBody>
      </p:sp>
    </p:spTree>
    <p:extLst>
      <p:ext uri="{BB962C8B-B14F-4D97-AF65-F5344CB8AC3E}">
        <p14:creationId xmlns:p14="http://schemas.microsoft.com/office/powerpoint/2010/main" val="343788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DD2E-7435-988B-3436-0F72AB08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B74F-14CE-E084-7DE2-1EADF1860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1853754"/>
            <a:ext cx="10475844" cy="4199727"/>
          </a:xfrm>
        </p:spPr>
        <p:txBody>
          <a:bodyPr>
            <a:normAutofit/>
          </a:bodyPr>
          <a:lstStyle/>
          <a:p>
            <a:r>
              <a:rPr lang="en-US" dirty="0"/>
              <a:t>These show examples of Duck Typing:</a:t>
            </a:r>
          </a:p>
          <a:p>
            <a:pPr lvl="1"/>
            <a:r>
              <a:rPr lang="en-US" dirty="0"/>
              <a:t>If it walks like a _____, and talks like a _____, then it is a _____.</a:t>
            </a:r>
          </a:p>
          <a:p>
            <a:pPr lvl="1"/>
            <a:r>
              <a:rPr lang="en-US" dirty="0"/>
              <a:t>As long as an object can do what is asked of it, then it is as good as one of those objects. </a:t>
            </a:r>
          </a:p>
          <a:p>
            <a:pPr lvl="1"/>
            <a:r>
              <a:rPr lang="en-US" dirty="0"/>
              <a:t>I.e. if we have a function that finds the largest number in a list, and we give it a Series, that function will (probably) work, so a Series “is” a list in that case. It quacks and walks like one. </a:t>
            </a:r>
          </a:p>
          <a:p>
            <a:pPr lvl="1"/>
            <a:r>
              <a:rPr lang="en-US" dirty="0"/>
              <a:t>In the card game stuff we made an </a:t>
            </a:r>
            <a:r>
              <a:rPr lang="en-US" dirty="0" err="1"/>
              <a:t>iterable</a:t>
            </a:r>
            <a:r>
              <a:rPr lang="en-US" dirty="0"/>
              <a:t> – as long as it does </a:t>
            </a:r>
            <a:r>
              <a:rPr lang="en-US" dirty="0" err="1"/>
              <a:t>iterable</a:t>
            </a:r>
            <a:r>
              <a:rPr lang="en-US" dirty="0"/>
              <a:t> stuff, it is one. </a:t>
            </a:r>
          </a:p>
          <a:p>
            <a:r>
              <a:rPr lang="en-US" dirty="0"/>
              <a:t>In other programming languages this isn’t true, you need to declare a type for each object. </a:t>
            </a:r>
          </a:p>
          <a:p>
            <a:pPr lvl="1"/>
            <a:r>
              <a:rPr lang="en-US" dirty="0"/>
              <a:t>E.g. float a = 4.56 rather than a=4.56 like we’d do now. </a:t>
            </a:r>
          </a:p>
          <a:p>
            <a:r>
              <a:rPr lang="en-US" dirty="0"/>
              <a:t>We don’t need “An X”, we just need something that can do that stuff.</a:t>
            </a:r>
          </a:p>
        </p:txBody>
      </p:sp>
      <p:pic>
        <p:nvPicPr>
          <p:cNvPr id="2050" name="Picture 2" descr="Abstract Method vs Duck Typing in Python | by Vidip Malhotra | Medium">
            <a:extLst>
              <a:ext uri="{FF2B5EF4-FFF2-40B4-BE49-F238E27FC236}">
                <a16:creationId xmlns:a16="http://schemas.microsoft.com/office/drawing/2014/main" id="{A1BAD592-BB0F-75C2-8822-6D7B9900B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778" y="4703634"/>
            <a:ext cx="3942222" cy="215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2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8A49-8376-3714-4C4D-C5B3CF88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Base Classes (ABC)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0F21D-ACF1-DF8C-A458-63FC2285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130"/>
            <a:ext cx="9603275" cy="4115351"/>
          </a:xfrm>
        </p:spPr>
        <p:txBody>
          <a:bodyPr/>
          <a:lstStyle/>
          <a:p>
            <a:r>
              <a:rPr lang="en-US" dirty="0"/>
              <a:t>Abstract base classes are a tool to help make inheriting functionality easier. </a:t>
            </a:r>
          </a:p>
          <a:p>
            <a:r>
              <a:rPr lang="en-US" dirty="0"/>
              <a:t>ABCs are classes that define some functionality, but can’t exist as their own thing. </a:t>
            </a:r>
          </a:p>
          <a:p>
            <a:pPr lvl="1"/>
            <a:r>
              <a:rPr lang="en-US" dirty="0"/>
              <a:t>I.e. we can’t instantiate a new object of an ABC class, it must be extended. </a:t>
            </a:r>
          </a:p>
          <a:p>
            <a:r>
              <a:rPr lang="en-US" dirty="0"/>
              <a:t>ABCs compliment Duck Typing:</a:t>
            </a:r>
          </a:p>
          <a:p>
            <a:pPr lvl="1"/>
            <a:r>
              <a:rPr lang="en-US" dirty="0"/>
              <a:t>We can “implement an interface” of an ABC to make it “act as one” of what we inherit. </a:t>
            </a:r>
          </a:p>
          <a:p>
            <a:pPr lvl="1"/>
            <a:r>
              <a:rPr lang="en-US" dirty="0"/>
              <a:t>When asking things like </a:t>
            </a:r>
            <a:r>
              <a:rPr lang="en-US" dirty="0" err="1"/>
              <a:t>isinstance</a:t>
            </a:r>
            <a:r>
              <a:rPr lang="en-US" dirty="0"/>
              <a:t>(), this will make them provide the right answer. </a:t>
            </a:r>
          </a:p>
          <a:p>
            <a:pPr lvl="1"/>
            <a:r>
              <a:rPr lang="en-US" dirty="0"/>
              <a:t>“As long as we provide this stuff, then our object can function as this object”. </a:t>
            </a:r>
          </a:p>
          <a:p>
            <a:r>
              <a:rPr lang="en-US" dirty="0"/>
              <a:t>As long as we implement whatever is “needed” then our object will act as the ABC. </a:t>
            </a:r>
          </a:p>
        </p:txBody>
      </p:sp>
    </p:spTree>
    <p:extLst>
      <p:ext uri="{BB962C8B-B14F-4D97-AF65-F5344CB8AC3E}">
        <p14:creationId xmlns:p14="http://schemas.microsoft.com/office/powerpoint/2010/main" val="183253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5AF5-BC54-C786-8D07-79CBF79C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089E7-61D9-1075-2DAB-B1AEEB790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Any object that provides __</a:t>
            </a:r>
            <a:r>
              <a:rPr lang="en-US" dirty="0" err="1"/>
              <a:t>iter</a:t>
            </a:r>
            <a:r>
              <a:rPr lang="en-US" dirty="0"/>
              <a:t>__ and __next__ is an </a:t>
            </a:r>
            <a:r>
              <a:rPr lang="en-US" dirty="0" err="1"/>
              <a:t>iterable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Officially, “An object capable of returning its members one at a time.”</a:t>
            </a:r>
          </a:p>
          <a:p>
            <a:r>
              <a:rPr lang="en-US" dirty="0"/>
              <a:t>So, an </a:t>
            </a:r>
            <a:r>
              <a:rPr lang="en-US" dirty="0" err="1"/>
              <a:t>iterable</a:t>
            </a:r>
            <a:r>
              <a:rPr lang="en-US" dirty="0"/>
              <a:t> isn’t a specific thing, it is a set of requirements that a thing meets. </a:t>
            </a:r>
          </a:p>
          <a:p>
            <a:pPr lvl="1"/>
            <a:r>
              <a:rPr lang="en-US" dirty="0"/>
              <a:t>Anything that complies with the requirements is effectively an </a:t>
            </a:r>
            <a:r>
              <a:rPr lang="en-US" dirty="0" err="1"/>
              <a:t>iterable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Objects can meet the requirements of multiple types of functionality at one time. </a:t>
            </a:r>
          </a:p>
          <a:p>
            <a:r>
              <a:rPr lang="en-US" dirty="0"/>
              <a:t>The ABCs are basically certificates to signify that an object is qualified to be something. </a:t>
            </a:r>
          </a:p>
          <a:p>
            <a:pPr lvl="1"/>
            <a:r>
              <a:rPr lang="en-US" dirty="0"/>
              <a:t>E.g. my dad’s a welder, he tests to signify that he is a “pressure welder”, “titanium welder”, “contained space welder”, “</a:t>
            </a:r>
            <a:r>
              <a:rPr lang="en-US" dirty="0" err="1"/>
              <a:t>alumminum</a:t>
            </a:r>
            <a:r>
              <a:rPr lang="en-US" dirty="0"/>
              <a:t> welder”, “b pressure welder”,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He’s not different, but he’s now “usable” in any of those roles as he meets the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163335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9678-C841-1B99-F5A0-FDA66F6C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Class ABC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7547-B5AD-80DB-27E0-99B8BB172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026" y="1853754"/>
            <a:ext cx="10058399" cy="4199727"/>
          </a:xfrm>
        </p:spPr>
        <p:txBody>
          <a:bodyPr/>
          <a:lstStyle/>
          <a:p>
            <a:r>
              <a:rPr lang="en-US" dirty="0"/>
              <a:t>Many ABCs exist in the collections, which are how data structures are implemented. </a:t>
            </a:r>
          </a:p>
          <a:p>
            <a:pPr lvl="1"/>
            <a:r>
              <a:rPr lang="en-US" dirty="0"/>
              <a:t>There are ones for Sequences (lists), Mappings (</a:t>
            </a:r>
            <a:r>
              <a:rPr lang="en-US" dirty="0" err="1"/>
              <a:t>dicts</a:t>
            </a:r>
            <a:r>
              <a:rPr lang="en-US" dirty="0"/>
              <a:t>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We can extend from some ABC base to make a new data structure. </a:t>
            </a:r>
          </a:p>
          <a:p>
            <a:pPr lvl="1"/>
            <a:r>
              <a:rPr lang="en-US" dirty="0"/>
              <a:t>In that data structure there are some things we must implement for it to work. </a:t>
            </a:r>
          </a:p>
          <a:p>
            <a:pPr lvl="1"/>
            <a:r>
              <a:rPr lang="en-US" dirty="0"/>
              <a:t>There are other things we get for free from the inheritance. </a:t>
            </a:r>
          </a:p>
          <a:p>
            <a:pPr lvl="1"/>
            <a:r>
              <a:rPr lang="en-US" dirty="0"/>
              <a:t>This data structure will be usable wherever the other structures are. </a:t>
            </a:r>
          </a:p>
          <a:p>
            <a:r>
              <a:rPr lang="en-US" dirty="0"/>
              <a:t>If making a new data structure, this is normally better than extending the built-in types. </a:t>
            </a:r>
          </a:p>
          <a:p>
            <a:pPr lvl="1"/>
            <a:r>
              <a:rPr lang="en-US" dirty="0"/>
              <a:t>There are things done to the built-in one for performance that make them “weird” in some cases. </a:t>
            </a:r>
          </a:p>
          <a:p>
            <a:r>
              <a:rPr lang="en-US" dirty="0"/>
              <a:t>We can build our object on top of one of these, and use most of the premade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93425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08B7-A852-FFDF-32F6-D310005D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ABCs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8CBBF-DE38-443C-0394-D9340508A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8" y="2015732"/>
            <a:ext cx="5811996" cy="4037749"/>
          </a:xfrm>
        </p:spPr>
        <p:txBody>
          <a:bodyPr/>
          <a:lstStyle/>
          <a:p>
            <a:r>
              <a:rPr lang="en-US" dirty="0"/>
              <a:t>To use an ABC we need to implement all the abstract methods listed. </a:t>
            </a:r>
          </a:p>
          <a:p>
            <a:pPr lvl="1"/>
            <a:r>
              <a:rPr lang="en-US" dirty="0"/>
              <a:t>These are ones that are empty in the parent. </a:t>
            </a:r>
          </a:p>
          <a:p>
            <a:pPr lvl="1"/>
            <a:r>
              <a:rPr lang="en-US" dirty="0"/>
              <a:t>If we think about it, this is the stuff that is unique that we need to make it work. </a:t>
            </a:r>
          </a:p>
          <a:p>
            <a:r>
              <a:rPr lang="en-US" dirty="0"/>
              <a:t>The </a:t>
            </a:r>
            <a:r>
              <a:rPr lang="en-US" dirty="0" err="1"/>
              <a:t>mixin</a:t>
            </a:r>
            <a:r>
              <a:rPr lang="en-US" dirty="0"/>
              <a:t> column is what we “get” for free. </a:t>
            </a:r>
          </a:p>
          <a:p>
            <a:pPr lvl="1"/>
            <a:r>
              <a:rPr lang="en-US" dirty="0" err="1"/>
              <a:t>Mixins</a:t>
            </a:r>
            <a:r>
              <a:rPr lang="en-US" dirty="0"/>
              <a:t> are something we can ignore the details of. </a:t>
            </a:r>
          </a:p>
          <a:p>
            <a:pPr lvl="1"/>
            <a:r>
              <a:rPr lang="en-US" dirty="0"/>
              <a:t>We are effectively also inheriting default implementations of all this stuff. </a:t>
            </a:r>
          </a:p>
          <a:p>
            <a:pPr lvl="1"/>
            <a:r>
              <a:rPr lang="en-US" dirty="0"/>
              <a:t>We can use it or override them as needed.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06BFA-57CD-1F24-1590-764F08FB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43" y="0"/>
            <a:ext cx="6240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4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6080-0F90-6B3B-6B88-72A3404E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E8646-D6BB-4FE2-A573-C299ACE7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 err="1"/>
              <a:t>Absctract</a:t>
            </a:r>
            <a:r>
              <a:rPr lang="en-US" dirty="0"/>
              <a:t> methods use Decorators, a label that adds functionality to items. </a:t>
            </a:r>
          </a:p>
          <a:p>
            <a:pPr lvl="1"/>
            <a:r>
              <a:rPr lang="en-US" dirty="0"/>
              <a:t>The static method labels that we’ve used before are a decorator. </a:t>
            </a:r>
          </a:p>
          <a:p>
            <a:pPr lvl="1"/>
            <a:r>
              <a:rPr lang="en-US" dirty="0"/>
              <a:t>The decorator is like a configuration switch, that tells Python to do something different. </a:t>
            </a:r>
          </a:p>
          <a:p>
            <a:r>
              <a:rPr lang="en-US" dirty="0"/>
              <a:t>In parent classes, abstract methods have a @</a:t>
            </a:r>
            <a:r>
              <a:rPr lang="en-US" dirty="0" err="1"/>
              <a:t>abstractmethod</a:t>
            </a:r>
            <a:r>
              <a:rPr lang="en-US" dirty="0"/>
              <a:t> decorator. </a:t>
            </a:r>
          </a:p>
          <a:p>
            <a:pPr lvl="1"/>
            <a:r>
              <a:rPr lang="en-US" dirty="0"/>
              <a:t>This indicates that this MUST be implemented to allow a class to be instantiated. </a:t>
            </a:r>
          </a:p>
          <a:p>
            <a:r>
              <a:rPr lang="en-US" dirty="0"/>
              <a:t>In general, decorators are fairly commonly seen in more complex code. </a:t>
            </a:r>
          </a:p>
          <a:p>
            <a:pPr lvl="1"/>
            <a:r>
              <a:rPr lang="en-US" dirty="0"/>
              <a:t>If we’re comfortable with what the limited subset that we see do, that’s fine.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4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2754</TotalTime>
  <Words>1696</Words>
  <Application>Microsoft Macintosh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PowerPoint Presentation</vt:lpstr>
      <vt:lpstr>Inheritance #2</vt:lpstr>
      <vt:lpstr>Types</vt:lpstr>
      <vt:lpstr>Duck Types</vt:lpstr>
      <vt:lpstr>Abstract Base Classes (ABC)</vt:lpstr>
      <vt:lpstr>ABC Implementation</vt:lpstr>
      <vt:lpstr>Collection Class ABC</vt:lpstr>
      <vt:lpstr>Implementing ABCs</vt:lpstr>
      <vt:lpstr>Decorators</vt:lpstr>
      <vt:lpstr>Method Resolution Order</vt:lpstr>
      <vt:lpstr>It Can Get Messy…</vt:lpstr>
      <vt:lpstr>In Data Science…</vt:lpstr>
      <vt:lpstr>Some DS Examples</vt:lpstr>
      <vt:lpstr>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12</cp:revision>
  <dcterms:created xsi:type="dcterms:W3CDTF">2023-11-19T18:57:21Z</dcterms:created>
  <dcterms:modified xsi:type="dcterms:W3CDTF">2023-11-21T16:52:13Z</dcterms:modified>
</cp:coreProperties>
</file>