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7"/>
    <p:restoredTop sz="96327"/>
  </p:normalViewPr>
  <p:slideViewPr>
    <p:cSldViewPr snapToGrid="0">
      <p:cViewPr varScale="1">
        <p:scale>
          <a:sx n="161" d="100"/>
          <a:sy n="161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7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3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2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298A-401C-3FC9-481B-660AFF94E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21DDC-C315-BAF1-CC95-98F6494F7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DB0E-C959-4818-BD3A-4E6802E4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A6D6-3FDB-9B3D-6265-54611F1B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decorator is something that wraps a function in another function. </a:t>
            </a:r>
          </a:p>
          <a:p>
            <a:r>
              <a:rPr lang="en-US" dirty="0"/>
              <a:t>We’ll worry about the details more in the future. </a:t>
            </a:r>
          </a:p>
          <a:p>
            <a:r>
              <a:rPr lang="en-US" dirty="0"/>
              <a:t>For now, it just makes a function static. </a:t>
            </a:r>
          </a:p>
        </p:txBody>
      </p:sp>
    </p:spTree>
    <p:extLst>
      <p:ext uri="{BB962C8B-B14F-4D97-AF65-F5344CB8AC3E}">
        <p14:creationId xmlns:p14="http://schemas.microsoft.com/office/powerpoint/2010/main" val="307588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1F4B-98B6-B776-65F9-2577F06D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Class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4D44-1664-84A3-288A-63882D31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/>
          <a:lstStyle/>
          <a:p>
            <a:r>
              <a:rPr lang="en-US" dirty="0"/>
              <a:t>One thing we’ll set aside for later is the idea of inheritance. </a:t>
            </a:r>
          </a:p>
          <a:p>
            <a:r>
              <a:rPr lang="en-US" dirty="0"/>
              <a:t>Classes can exist in a hierarchy – e.g. a dog and a cat are both animals. </a:t>
            </a:r>
          </a:p>
          <a:p>
            <a:r>
              <a:rPr lang="en-US" dirty="0"/>
              <a:t>This allows us to more easily model the world, makes maintenance easier, and allows for more modular code. E.g.:</a:t>
            </a:r>
          </a:p>
          <a:p>
            <a:pPr lvl="1"/>
            <a:r>
              <a:rPr lang="en-US" dirty="0"/>
              <a:t>In a college, we may have an “employee” class with attributes name, wage, phone,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can create “instructor” and “admin” classes which are employees and inherit all of the attributes and methods of an employee. I.e. each instructor is a sub-class of employee. </a:t>
            </a:r>
          </a:p>
          <a:p>
            <a:pPr lvl="1"/>
            <a:r>
              <a:rPr lang="en-US" dirty="0"/>
              <a:t>The sub-classes add only the specific bits – i.e. instructor schedule. </a:t>
            </a:r>
          </a:p>
          <a:p>
            <a:r>
              <a:rPr lang="en-US" dirty="0"/>
              <a:t>This makes it easy to ”extend” things, we inherit and add the custom bits. </a:t>
            </a:r>
          </a:p>
          <a:p>
            <a:r>
              <a:rPr lang="en-US" dirty="0"/>
              <a:t>No need to rewrite a “change name” function for instructors, the employee one applies. </a:t>
            </a:r>
          </a:p>
        </p:txBody>
      </p:sp>
    </p:spTree>
    <p:extLst>
      <p:ext uri="{BB962C8B-B14F-4D97-AF65-F5344CB8AC3E}">
        <p14:creationId xmlns:p14="http://schemas.microsoft.com/office/powerpoint/2010/main" val="115831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628-B80D-7819-2FBD-C9069D38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EFBB-9C0A-B745-7BD3-F39380BE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853754"/>
            <a:ext cx="10996654" cy="4199727"/>
          </a:xfrm>
        </p:spPr>
        <p:txBody>
          <a:bodyPr/>
          <a:lstStyle/>
          <a:p>
            <a:r>
              <a:rPr lang="en-US" dirty="0"/>
              <a:t>Creating classes allows us to make code that is easier to use. </a:t>
            </a:r>
          </a:p>
          <a:p>
            <a:r>
              <a:rPr lang="en-US" dirty="0"/>
              <a:t>If we have anything we are keeping track of that has 2 or more attributes or can “do something”, it may be better as a class:</a:t>
            </a:r>
          </a:p>
          <a:p>
            <a:r>
              <a:rPr lang="en-US" dirty="0"/>
              <a:t>E.g. Suppose we are keeping track of loan balances for customers at our loan shark business</a:t>
            </a:r>
          </a:p>
          <a:p>
            <a:pPr lvl="1"/>
            <a:r>
              <a:rPr lang="en-US" dirty="0"/>
              <a:t>We could keep a list of (name, amount, kneecaps remaining) tuples, and write code to update this. </a:t>
            </a:r>
          </a:p>
          <a:p>
            <a:pPr lvl="2"/>
            <a:r>
              <a:rPr lang="en-US" dirty="0"/>
              <a:t>E.g. grab the correct person, get the balance, lower it with a payment. </a:t>
            </a:r>
          </a:p>
          <a:p>
            <a:pPr lvl="1"/>
            <a:r>
              <a:rPr lang="en-US" dirty="0"/>
              <a:t>Or we could write a “deadbeat” class that has attributes for the info, and methods to “</a:t>
            </a:r>
            <a:r>
              <a:rPr lang="en-US" dirty="0" err="1"/>
              <a:t>add_payment</a:t>
            </a:r>
            <a:r>
              <a:rPr lang="en-US" dirty="0"/>
              <a:t>()”. </a:t>
            </a:r>
          </a:p>
        </p:txBody>
      </p:sp>
    </p:spTree>
    <p:extLst>
      <p:ext uri="{BB962C8B-B14F-4D97-AF65-F5344CB8AC3E}">
        <p14:creationId xmlns:p14="http://schemas.microsoft.com/office/powerpoint/2010/main" val="3181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EF71-09B8-F650-7ADD-F7DDAB4D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2997-73F8-9A96-13BB-E9CEC9A6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We started with a look at variables – the things we create in programs that hold all our useful data. </a:t>
            </a:r>
          </a:p>
          <a:p>
            <a:r>
              <a:rPr lang="en-US" dirty="0"/>
              <a:t>Each variable had two parts:</a:t>
            </a:r>
          </a:p>
          <a:p>
            <a:pPr lvl="1"/>
            <a:r>
              <a:rPr lang="en-US" dirty="0"/>
              <a:t>Variable name – how we refer to it in code. </a:t>
            </a:r>
          </a:p>
          <a:p>
            <a:pPr lvl="1"/>
            <a:r>
              <a:rPr lang="en-US" dirty="0"/>
              <a:t>Object – each variable “points” to some object that exist in the memory of our program. </a:t>
            </a:r>
          </a:p>
          <a:p>
            <a:r>
              <a:rPr lang="en-US" dirty="0"/>
              <a:t>These objects have been numbers, strings,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Each object has “stuff” inside of it – attributes and methods (functions). </a:t>
            </a:r>
          </a:p>
          <a:p>
            <a:r>
              <a:rPr lang="en-US" dirty="0"/>
              <a:t>We can use the variables window in VS Code to see all the variables in our program, and the objects they point to. </a:t>
            </a:r>
          </a:p>
        </p:txBody>
      </p:sp>
    </p:spTree>
    <p:extLst>
      <p:ext uri="{BB962C8B-B14F-4D97-AF65-F5344CB8AC3E}">
        <p14:creationId xmlns:p14="http://schemas.microsoft.com/office/powerpoint/2010/main" val="72706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AAC3-3D57-6A4B-C52B-D539AED3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96B8-36A7-E9C8-78B8-55B1CF9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Python, pretty much everything is an object. </a:t>
            </a:r>
          </a:p>
          <a:p>
            <a:r>
              <a:rPr lang="en-US" dirty="0"/>
              <a:t>Objects have attributes, or variables that hold their info. </a:t>
            </a:r>
          </a:p>
          <a:p>
            <a:pPr lvl="1"/>
            <a:r>
              <a:rPr lang="en-US" dirty="0"/>
              <a:t>E.g. a ”book” object on Amazon’s site has a title, author,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Objects also have methods, or functions that they can execute. 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dataframe</a:t>
            </a:r>
            <a:r>
              <a:rPr lang="en-US" dirty="0"/>
              <a:t> has a “head()” function that returns the top X rows of data. </a:t>
            </a:r>
          </a:p>
          <a:p>
            <a:r>
              <a:rPr lang="en-US" dirty="0"/>
              <a:t>Recall – each object is an instance, or one specific example, of some “class”. </a:t>
            </a:r>
          </a:p>
          <a:p>
            <a:pPr lvl="1"/>
            <a:r>
              <a:rPr lang="en-US" dirty="0"/>
              <a:t>E.g. There is a generic class of </a:t>
            </a:r>
            <a:r>
              <a:rPr lang="en-US" dirty="0" err="1"/>
              <a:t>dataframe</a:t>
            </a:r>
            <a:r>
              <a:rPr lang="en-US" dirty="0"/>
              <a:t> that defines it and each one we make is a new creation of that “model” of object. </a:t>
            </a:r>
          </a:p>
          <a:p>
            <a:pPr lvl="1"/>
            <a:r>
              <a:rPr lang="en-US" dirty="0"/>
              <a:t>E.g. A “Ford F-150” is a class. It has attributes* (engine, paint color) and methods (start the car, turn). If you buy one, yours is one instance, or example of an F-150. Yours has its own values. </a:t>
            </a:r>
          </a:p>
        </p:txBody>
      </p:sp>
    </p:spTree>
    <p:extLst>
      <p:ext uri="{BB962C8B-B14F-4D97-AF65-F5344CB8AC3E}">
        <p14:creationId xmlns:p14="http://schemas.microsoft.com/office/powerpoint/2010/main" val="18415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7809-B940-472F-9FC2-8A469A5A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CAE8-B959-2F99-2DCF-E9028AE1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7" y="1853754"/>
            <a:ext cx="5503668" cy="4199727"/>
          </a:xfrm>
        </p:spPr>
        <p:txBody>
          <a:bodyPr>
            <a:normAutofit/>
          </a:bodyPr>
          <a:lstStyle/>
          <a:p>
            <a:r>
              <a:rPr lang="en-US" dirty="0"/>
              <a:t>Classes define what an object is. </a:t>
            </a:r>
          </a:p>
          <a:p>
            <a:pPr lvl="1"/>
            <a:r>
              <a:rPr lang="en-US" dirty="0"/>
              <a:t>E.g.  We can create a class of “car”, then declare many variables that point to instances of cars. </a:t>
            </a:r>
          </a:p>
          <a:p>
            <a:r>
              <a:rPr lang="en-US" dirty="0"/>
              <a:t>Each instance of a class has its own attributes. </a:t>
            </a:r>
          </a:p>
          <a:p>
            <a:r>
              <a:rPr lang="en-US" dirty="0"/>
              <a:t>We write the class when we define what an object is. We create instances when we use it. </a:t>
            </a:r>
          </a:p>
          <a:p>
            <a:r>
              <a:rPr lang="en-US" dirty="0"/>
              <a:t>The class is effectively a template for that type of object. </a:t>
            </a:r>
          </a:p>
        </p:txBody>
      </p:sp>
      <p:pic>
        <p:nvPicPr>
          <p:cNvPr id="1026" name="Picture 2" descr="Object oriented programming (OOP) in Python – Data stories">
            <a:extLst>
              <a:ext uri="{FF2B5EF4-FFF2-40B4-BE49-F238E27FC236}">
                <a16:creationId xmlns:a16="http://schemas.microsoft.com/office/drawing/2014/main" id="{220447ED-AE63-BF5C-F2F5-78C74B54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305" y="1225740"/>
            <a:ext cx="6465695" cy="56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3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3FC-FAC6-25E1-2005-2A93889E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3366-BFE0-5C50-5330-E6BEEAC8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created using the class keyword. </a:t>
            </a:r>
          </a:p>
          <a:p>
            <a:pPr lvl="1"/>
            <a:r>
              <a:rPr lang="en-US" dirty="0"/>
              <a:t>The syntax structure is mostly like a function. </a:t>
            </a:r>
          </a:p>
          <a:p>
            <a:r>
              <a:rPr lang="en-US" dirty="0"/>
              <a:t>Classes start with a constructor – a special “magic” method that serves to create each new instance of a class. </a:t>
            </a:r>
          </a:p>
          <a:p>
            <a:pPr lvl="1"/>
            <a:r>
              <a:rPr lang="en-US" dirty="0"/>
              <a:t>Constructors are named “___</a:t>
            </a:r>
            <a:r>
              <a:rPr lang="en-US" dirty="0" err="1"/>
              <a:t>init</a:t>
            </a:r>
            <a:r>
              <a:rPr lang="en-US" dirty="0"/>
              <a:t>___()”</a:t>
            </a:r>
          </a:p>
          <a:p>
            <a:r>
              <a:rPr lang="en-US" dirty="0"/>
              <a:t>The constructor does the initialization or setup for the new object to exist. </a:t>
            </a:r>
          </a:p>
          <a:p>
            <a:r>
              <a:rPr lang="en-US" dirty="0"/>
              <a:t>This usually consists of setting the attributes for that instance.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48FB-2BF2-F45B-2568-3579E203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46" y="232840"/>
            <a:ext cx="5727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CA50-738C-71A8-F942-0DDD104C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Check </a:t>
            </a:r>
            <a:r>
              <a:rPr lang="en-US" dirty="0" err="1"/>
              <a:t>yo</a:t>
            </a:r>
            <a:r>
              <a:rPr lang="en-US" dirty="0"/>
              <a:t>’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B621-3569-364C-D49E-31F2FAB2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1853754"/>
            <a:ext cx="5559155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creating classes we often have the keyword “self”. </a:t>
            </a:r>
          </a:p>
          <a:p>
            <a:pPr>
              <a:lnSpc>
                <a:spcPct val="110000"/>
              </a:lnSpc>
            </a:pPr>
            <a:r>
              <a:rPr lang="en-US" dirty="0"/>
              <a:t>Self refers to the object that is created itself.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the constructor, the </a:t>
            </a:r>
            <a:r>
              <a:rPr lang="en-US" dirty="0" err="1"/>
              <a:t>self.ATTRIBUTE</a:t>
            </a:r>
            <a:r>
              <a:rPr lang="en-US" dirty="0"/>
              <a:t> lines are declaring the instance variables.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These instance variables are the attributes that are specific to that instance.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Color, make, price, </a:t>
            </a:r>
            <a:r>
              <a:rPr lang="en-US" dirty="0" err="1"/>
              <a:t>etc</a:t>
            </a:r>
            <a:r>
              <a:rPr lang="en-US" dirty="0"/>
              <a:t>… can all be different for each individual car. </a:t>
            </a:r>
          </a:p>
          <a:p>
            <a:pPr>
              <a:lnSpc>
                <a:spcPct val="110000"/>
              </a:lnSpc>
            </a:pPr>
            <a:r>
              <a:rPr lang="en-US" dirty="0"/>
              <a:t>The self says “get this from myself” for a value. </a:t>
            </a:r>
          </a:p>
        </p:txBody>
      </p:sp>
      <p:pic>
        <p:nvPicPr>
          <p:cNvPr id="4" name="Picture 2" descr="Object oriented programming (OOP) in Python – Data stories">
            <a:extLst>
              <a:ext uri="{FF2B5EF4-FFF2-40B4-BE49-F238E27FC236}">
                <a16:creationId xmlns:a16="http://schemas.microsoft.com/office/drawing/2014/main" id="{50801C2F-0652-18C8-401D-E78AF7FE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304" y="1219200"/>
            <a:ext cx="647320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4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58F9-39B1-EE9B-C874-B5479047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4AF0D-5F7B-4F73-00DE-1AA52BA9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083"/>
            <a:ext cx="7273480" cy="25820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45B5-6B26-B4FD-4379-D5029338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523" y="1980083"/>
            <a:ext cx="4654053" cy="4073398"/>
          </a:xfrm>
        </p:spPr>
        <p:txBody>
          <a:bodyPr>
            <a:normAutofit/>
          </a:bodyPr>
          <a:lstStyle/>
          <a:p>
            <a:r>
              <a:rPr lang="en-US" dirty="0"/>
              <a:t>The self keyword is used for all the instance variables in a class. </a:t>
            </a:r>
          </a:p>
          <a:p>
            <a:r>
              <a:rPr lang="en-US" dirty="0"/>
              <a:t>Self is also the first parameter for (most of) the methods in a class. </a:t>
            </a:r>
          </a:p>
          <a:p>
            <a:pPr lvl="1"/>
            <a:r>
              <a:rPr lang="en-US" dirty="0"/>
              <a:t>This parameter directs those functions to act on the object that they are a part of. </a:t>
            </a:r>
          </a:p>
        </p:txBody>
      </p:sp>
    </p:spTree>
    <p:extLst>
      <p:ext uri="{BB962C8B-B14F-4D97-AF65-F5344CB8AC3E}">
        <p14:creationId xmlns:p14="http://schemas.microsoft.com/office/powerpoint/2010/main" val="238130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AD8E-FCCD-2F43-FAD0-8C112C0E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Class/Static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9BD3-ACEE-B8DC-5117-941D937D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5295218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Every instance variable is unique to each instance.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Class (static) variables are variables that are universal for a class.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Commonly used for constants that apply everywhere and rarely change.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a school registration system could have a class size limit in the “</a:t>
            </a:r>
            <a:r>
              <a:rPr lang="en-US" sz="1700" dirty="0" err="1"/>
              <a:t>class_offering</a:t>
            </a:r>
            <a:r>
              <a:rPr lang="en-US" sz="1700" dirty="0"/>
              <a:t>” class.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Declared inside a class, but outside of any function.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Referred to by CLASS_NAME.VARIABLE_NAME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94F5F-FF05-F1E3-602C-48F6B8AB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18" y="1853754"/>
            <a:ext cx="6964944" cy="39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695D-32FF-A57A-64E3-F25B53B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5C0F-96AF-4C2B-B67E-5CF63F26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1853754"/>
            <a:ext cx="10087897" cy="4340569"/>
          </a:xfrm>
        </p:spPr>
        <p:txBody>
          <a:bodyPr/>
          <a:lstStyle/>
          <a:p>
            <a:r>
              <a:rPr lang="en-US" dirty="0"/>
              <a:t>As with variables, we can also create static methods. </a:t>
            </a:r>
          </a:p>
          <a:p>
            <a:r>
              <a:rPr lang="en-US" dirty="0"/>
              <a:t>Static methods are not tied to an instance, they are generic functions that live inside a class. </a:t>
            </a:r>
          </a:p>
          <a:p>
            <a:r>
              <a:rPr lang="en-US" dirty="0"/>
              <a:t>Can’t refer to any instance variables, as they are not in an instance. </a:t>
            </a:r>
          </a:p>
          <a:p>
            <a:pPr lvl="1"/>
            <a:r>
              <a:rPr lang="en-US" dirty="0"/>
              <a:t>Do not have the self reference in their arguments. </a:t>
            </a:r>
          </a:p>
          <a:p>
            <a:r>
              <a:rPr lang="en-US" dirty="0"/>
              <a:t>Often used for utility functions: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read_csv</a:t>
            </a:r>
            <a:r>
              <a:rPr lang="en-US" dirty="0"/>
              <a:t>” in Pandas, sqrt in Math. </a:t>
            </a:r>
          </a:p>
          <a:p>
            <a:r>
              <a:rPr lang="en-US" dirty="0"/>
              <a:t>Referred to by CLASS_NAME.METHOD_NAME</a:t>
            </a:r>
          </a:p>
          <a:p>
            <a:r>
              <a:rPr lang="en-US" dirty="0"/>
              <a:t>Declared with a decorator…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staticmethod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C134-7F99-0923-A209-A239C9C0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66" y="3984932"/>
            <a:ext cx="4102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821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200</TotalTime>
  <Words>1089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Classes and Objects</vt:lpstr>
      <vt:lpstr>Objects and Variables</vt:lpstr>
      <vt:lpstr>Objects</vt:lpstr>
      <vt:lpstr>Classes and Objects</vt:lpstr>
      <vt:lpstr>Constructor</vt:lpstr>
      <vt:lpstr>Check yo’ Self</vt:lpstr>
      <vt:lpstr>Self</vt:lpstr>
      <vt:lpstr>Class/Static Variables</vt:lpstr>
      <vt:lpstr>Static Methods</vt:lpstr>
      <vt:lpstr>Decorators</vt:lpstr>
      <vt:lpstr>Inheritance and Class Hierarchy</vt:lpstr>
      <vt:lpstr>Basic Classes and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10</cp:revision>
  <dcterms:created xsi:type="dcterms:W3CDTF">2023-09-14T14:05:13Z</dcterms:created>
  <dcterms:modified xsi:type="dcterms:W3CDTF">2023-09-14T17:25:33Z</dcterms:modified>
</cp:coreProperties>
</file>