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1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AE90-D4ED-B742-8801-D236B24CE1B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7B8-F2BB-8C73-AFC1-85AE422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D318-0FAC-2069-3D41-F9D9C23E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Look at sample solution from the last exercise from last time. </a:t>
            </a:r>
          </a:p>
          <a:p>
            <a:r>
              <a:rPr lang="en-US" dirty="0"/>
              <a:t>Algorithms and designing interfaces (superset of chapter 4 stuff). </a:t>
            </a:r>
          </a:p>
          <a:p>
            <a:pPr lvl="1"/>
            <a:r>
              <a:rPr lang="en-US" dirty="0"/>
              <a:t>Inputs and outputs. </a:t>
            </a:r>
          </a:p>
          <a:p>
            <a:pPr lvl="1"/>
            <a:r>
              <a:rPr lang="en-US" dirty="0"/>
              <a:t>Encapsulation. </a:t>
            </a:r>
          </a:p>
          <a:p>
            <a:pPr lvl="1"/>
            <a:r>
              <a:rPr lang="en-US" dirty="0"/>
              <a:t>Testing. </a:t>
            </a:r>
          </a:p>
          <a:p>
            <a:r>
              <a:rPr lang="en-US" dirty="0"/>
              <a:t>Practice, practice, practice…</a:t>
            </a:r>
          </a:p>
          <a:p>
            <a:pPr lvl="1"/>
            <a:r>
              <a:rPr lang="en-US" dirty="0"/>
              <a:t>Ideally, doing some of these larger scale exercises helps build our skills. </a:t>
            </a:r>
          </a:p>
          <a:p>
            <a:pPr lvl="1"/>
            <a:r>
              <a:rPr lang="en-US" dirty="0"/>
              <a:t>Identify the goal, break down problems into steps, work on building steps one by one. </a:t>
            </a:r>
          </a:p>
          <a:p>
            <a:pPr lvl="1"/>
            <a:r>
              <a:rPr lang="en-US" dirty="0"/>
              <a:t>Tools today help to formalize this as </a:t>
            </a:r>
            <a:r>
              <a:rPr lang="en-US"/>
              <a:t>a concept. </a:t>
            </a:r>
          </a:p>
        </p:txBody>
      </p:sp>
    </p:spTree>
    <p:extLst>
      <p:ext uri="{BB962C8B-B14F-4D97-AF65-F5344CB8AC3E}">
        <p14:creationId xmlns:p14="http://schemas.microsoft.com/office/powerpoint/2010/main" val="204640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8F3-79AC-EA77-82E8-702DC86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3ED6-A099-4BDA-27C7-07B9FCCD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Python Exceptions (Try...Except) - Learn By Example">
            <a:extLst>
              <a:ext uri="{FF2B5EF4-FFF2-40B4-BE49-F238E27FC236}">
                <a16:creationId xmlns:a16="http://schemas.microsoft.com/office/drawing/2014/main" id="{E5B0DD41-1213-B0A8-5A90-8BB6A377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" y="-23097"/>
            <a:ext cx="10972800" cy="68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508-42F7-C0E6-E796-F4E1F321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91D3-E3BC-0E87-D32D-CE2BC87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types of errors (file access, index out-of-range, </a:t>
            </a:r>
            <a:r>
              <a:rPr lang="en-US" dirty="0" err="1"/>
              <a:t>etc</a:t>
            </a:r>
            <a:r>
              <a:rPr lang="en-US" dirty="0"/>
              <a:t>…) and we can set separate except blocks to deal with each differently. </a:t>
            </a:r>
          </a:p>
          <a:p>
            <a:r>
              <a:rPr lang="en-US" dirty="0"/>
              <a:t>Once the error is caught, it wont automatically kill your program, it is now your problem. </a:t>
            </a:r>
          </a:p>
          <a:p>
            <a:pPr lvl="1"/>
            <a:r>
              <a:rPr lang="en-US" dirty="0"/>
              <a:t>If the error is recoverable we can skip, change, repeat or whatever to recover. </a:t>
            </a:r>
          </a:p>
          <a:p>
            <a:pPr lvl="1"/>
            <a:r>
              <a:rPr lang="en-US" dirty="0"/>
              <a:t>If the error is fatal, we can do anything (logging, saving, </a:t>
            </a:r>
            <a:r>
              <a:rPr lang="en-US" dirty="0" err="1"/>
              <a:t>etc</a:t>
            </a:r>
            <a:r>
              <a:rPr lang="en-US" dirty="0"/>
              <a:t>…) prior to killing it. </a:t>
            </a:r>
          </a:p>
          <a:p>
            <a:pPr lvl="1"/>
            <a:r>
              <a:rPr lang="en-US" dirty="0"/>
              <a:t>We can do pretty much anything we can do in code, so we have flexibility. </a:t>
            </a:r>
          </a:p>
          <a:p>
            <a:r>
              <a:rPr lang="en-US" dirty="0"/>
              <a:t>Some very common error-generators can be helped with catching errors:</a:t>
            </a:r>
          </a:p>
          <a:p>
            <a:pPr lvl="1"/>
            <a:r>
              <a:rPr lang="en-US" dirty="0"/>
              <a:t>File access, data cleaning, input checking for any user input. </a:t>
            </a:r>
          </a:p>
          <a:p>
            <a:r>
              <a:rPr lang="en-US" dirty="0"/>
              <a:t>Common use for the loop keywords - break, pass, continue. </a:t>
            </a:r>
          </a:p>
          <a:p>
            <a:pPr lvl="1"/>
            <a:r>
              <a:rPr lang="en-US" dirty="0"/>
              <a:t>We often need to deal with an incorrect value in a loop, then redirect using these. </a:t>
            </a:r>
          </a:p>
        </p:txBody>
      </p:sp>
    </p:spTree>
    <p:extLst>
      <p:ext uri="{BB962C8B-B14F-4D97-AF65-F5344CB8AC3E}">
        <p14:creationId xmlns:p14="http://schemas.microsoft.com/office/powerpoint/2010/main" val="39657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E61D-D1F8-DF9A-AC80-01532A20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down, Build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21AA-6EB6-8957-D548-2406FD72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So, as a generalized process, we can:</a:t>
            </a:r>
          </a:p>
          <a:p>
            <a:pPr lvl="1"/>
            <a:r>
              <a:rPr lang="en-US" dirty="0"/>
              <a:t>Define the starting point (inputs) and goal (output). </a:t>
            </a:r>
          </a:p>
          <a:p>
            <a:r>
              <a:rPr lang="en-US" dirty="0" err="1"/>
              <a:t>Psuedocode</a:t>
            </a:r>
            <a:r>
              <a:rPr lang="en-US" dirty="0"/>
              <a:t> what needs to happen, step by step. </a:t>
            </a:r>
          </a:p>
          <a:p>
            <a:pPr lvl="1"/>
            <a:r>
              <a:rPr lang="en-US" dirty="0"/>
              <a:t>Some steps might be really simple, like “get the length of a list”. </a:t>
            </a:r>
          </a:p>
          <a:p>
            <a:pPr lvl="1"/>
            <a:r>
              <a:rPr lang="en-US" dirty="0"/>
              <a:t>Some steps might be more complex, like ”remove all people shorter than average”. </a:t>
            </a:r>
          </a:p>
          <a:p>
            <a:r>
              <a:rPr lang="en-US" dirty="0"/>
              <a:t>The complex parts are likely their own algorithm and can be split into a function. </a:t>
            </a:r>
          </a:p>
          <a:p>
            <a:r>
              <a:rPr lang="en-US" dirty="0"/>
              <a:t>Define how we’d test each algorithm for success and test it. </a:t>
            </a:r>
          </a:p>
          <a:p>
            <a:pPr lvl="1"/>
            <a:r>
              <a:rPr lang="en-US" dirty="0"/>
              <a:t>“Hard” parts can have a simple placeholder in the interim. </a:t>
            </a:r>
          </a:p>
          <a:p>
            <a:r>
              <a:rPr lang="en-US" dirty="0"/>
              <a:t>Once all the parts are unit tested and working, we can make a program! </a:t>
            </a:r>
          </a:p>
        </p:txBody>
      </p:sp>
    </p:spTree>
    <p:extLst>
      <p:ext uri="{BB962C8B-B14F-4D97-AF65-F5344CB8AC3E}">
        <p14:creationId xmlns:p14="http://schemas.microsoft.com/office/powerpoint/2010/main" val="348461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FC0-17E2-7D16-FFAE-1F22599F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Structure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9061-87E2-7BE6-4ACA-93EC5C79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204-B202-4336-7AE0-14EFB6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2B37-1046-8B4C-945D-786A06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7747" cy="403774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An algorithm is just a series of steps that achieves some goal. </a:t>
            </a:r>
          </a:p>
          <a:p>
            <a:pPr lvl="1"/>
            <a:r>
              <a:rPr lang="en-US" sz="2800" dirty="0"/>
              <a:t>Sorting a list. </a:t>
            </a:r>
          </a:p>
          <a:p>
            <a:pPr lvl="1"/>
            <a:r>
              <a:rPr lang="en-US" sz="2800" dirty="0"/>
              <a:t>Finding an item in a </a:t>
            </a:r>
            <a:r>
              <a:rPr lang="en-US" sz="2800" dirty="0" err="1"/>
              <a:t>dataframe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Spell checking a document. </a:t>
            </a:r>
          </a:p>
          <a:p>
            <a:pPr lvl="1"/>
            <a:r>
              <a:rPr lang="en-US" sz="2800" dirty="0"/>
              <a:t>Suggesting overly persuasive twitter extremists for you to follow. </a:t>
            </a:r>
          </a:p>
        </p:txBody>
      </p:sp>
      <p:pic>
        <p:nvPicPr>
          <p:cNvPr id="1026" name="Picture 2" descr="Algorithm The Algorithm GIF - Algorithm The Algorithm Feed The Algorithm -  Discover &amp; Share GIFs">
            <a:extLst>
              <a:ext uri="{FF2B5EF4-FFF2-40B4-BE49-F238E27FC236}">
                <a16:creationId xmlns:a16="http://schemas.microsoft.com/office/drawing/2014/main" id="{4429F788-6719-409F-7762-2711F7D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326" y="2015734"/>
            <a:ext cx="4877236" cy="48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638-BD93-3B21-4B84-3C1F73A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B013-DC81-A57F-1AFD-25BC1044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do things in code, we are making algorithms. </a:t>
            </a:r>
          </a:p>
          <a:p>
            <a:r>
              <a:rPr lang="en-US" dirty="0"/>
              <a:t>Organizing our code and thoughts can help us make this process easier. </a:t>
            </a:r>
          </a:p>
          <a:p>
            <a:r>
              <a:rPr lang="en-US" dirty="0"/>
              <a:t>Start with two key points:</a:t>
            </a:r>
          </a:p>
          <a:p>
            <a:pPr lvl="1"/>
            <a:r>
              <a:rPr lang="en-US" dirty="0"/>
              <a:t>Inputs / Starting Point</a:t>
            </a:r>
          </a:p>
          <a:p>
            <a:pPr lvl="1"/>
            <a:r>
              <a:rPr lang="en-US" dirty="0"/>
              <a:t>Outputs / Results</a:t>
            </a:r>
          </a:p>
          <a:p>
            <a:r>
              <a:rPr lang="en-US" dirty="0"/>
              <a:t>We can also wrap each algorithm into a function, mirroring this: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Return values. </a:t>
            </a:r>
          </a:p>
          <a:p>
            <a:r>
              <a:rPr lang="en-US" dirty="0"/>
              <a:t>Wrapping code in a function is called Encapsulation. </a:t>
            </a:r>
          </a:p>
        </p:txBody>
      </p:sp>
    </p:spTree>
    <p:extLst>
      <p:ext uri="{BB962C8B-B14F-4D97-AF65-F5344CB8AC3E}">
        <p14:creationId xmlns:p14="http://schemas.microsoft.com/office/powerpoint/2010/main" val="173345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0143-58D7-67A5-945B-728896CB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4F56-788C-0258-1EE9-F4A1208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these ideas to structure our algorithms. </a:t>
            </a:r>
          </a:p>
          <a:p>
            <a:pPr lvl="1"/>
            <a:r>
              <a:rPr lang="en-US" dirty="0"/>
              <a:t>Build a function to perform each of the key algorithms in our code. </a:t>
            </a:r>
          </a:p>
          <a:p>
            <a:r>
              <a:rPr lang="en-US" dirty="0"/>
              <a:t>What do we need to do? -&gt; our function. </a:t>
            </a:r>
          </a:p>
          <a:p>
            <a:pPr lvl="1"/>
            <a:r>
              <a:rPr lang="en-US" dirty="0"/>
              <a:t>What data do we need to do that? -&gt; our parameters. </a:t>
            </a:r>
          </a:p>
          <a:p>
            <a:pPr lvl="1"/>
            <a:r>
              <a:rPr lang="en-US" dirty="0"/>
              <a:t>What is the result? -&gt; our return value. </a:t>
            </a:r>
          </a:p>
          <a:p>
            <a:r>
              <a:rPr lang="en-US" dirty="0"/>
              <a:t>These details are defined in the function’s signature. </a:t>
            </a:r>
          </a:p>
          <a:p>
            <a:pPr lvl="1"/>
            <a:r>
              <a:rPr lang="en-US" dirty="0"/>
              <a:t>The signature is basically the first line of our function definition. </a:t>
            </a:r>
          </a:p>
          <a:p>
            <a:pPr lvl="1"/>
            <a:r>
              <a:rPr lang="en-US" dirty="0"/>
              <a:t>We can add some context whilst creating functions, to help. </a:t>
            </a:r>
          </a:p>
          <a:p>
            <a:pPr lvl="1"/>
            <a:r>
              <a:rPr lang="en-US" dirty="0"/>
              <a:t>The signature() function in the inspect library can pull a signature for an object. </a:t>
            </a:r>
          </a:p>
        </p:txBody>
      </p:sp>
    </p:spTree>
    <p:extLst>
      <p:ext uri="{BB962C8B-B14F-4D97-AF65-F5344CB8AC3E}">
        <p14:creationId xmlns:p14="http://schemas.microsoft.com/office/powerpoint/2010/main" val="243242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74E5-54A2-AF4B-DA00-67C902A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" y="804519"/>
            <a:ext cx="10931286" cy="1049235"/>
          </a:xfrm>
        </p:spPr>
        <p:txBody>
          <a:bodyPr/>
          <a:lstStyle/>
          <a:p>
            <a:r>
              <a:rPr lang="en-US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598B-5E0E-D5BD-C3F3-E32FCE06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/>
          <a:lstStyle/>
          <a:p>
            <a:r>
              <a:rPr lang="en-US" dirty="0"/>
              <a:t>To make the signatures of our functions more clear we can add some hints. </a:t>
            </a:r>
          </a:p>
          <a:p>
            <a:r>
              <a:rPr lang="en-US" dirty="0"/>
              <a:t>Recall, Python is a weakly-typed language, we have few restrictions on data types. </a:t>
            </a:r>
          </a:p>
          <a:p>
            <a:pPr lvl="1"/>
            <a:r>
              <a:rPr lang="en-US" dirty="0"/>
              <a:t>Many other languages have strict rules, if we declare an int, that must be an int. </a:t>
            </a:r>
          </a:p>
          <a:p>
            <a:pPr lvl="1"/>
            <a:r>
              <a:rPr lang="en-US" dirty="0"/>
              <a:t>This is unlikely to change, but this can serve as an informal check, if desired. </a:t>
            </a:r>
          </a:p>
          <a:p>
            <a:r>
              <a:rPr lang="en-US" dirty="0"/>
              <a:t>Hints can supplement our signatures with some info for the users. </a:t>
            </a:r>
          </a:p>
          <a:p>
            <a:r>
              <a:rPr lang="en-US" dirty="0"/>
              <a:t>We can hint both the parameter type and the return value. </a:t>
            </a:r>
          </a:p>
          <a:p>
            <a:pPr lvl="1"/>
            <a:r>
              <a:rPr lang="en-US" dirty="0"/>
              <a:t>Parameters have “:TYPE” behind the parameter name. </a:t>
            </a:r>
          </a:p>
          <a:p>
            <a:pPr lvl="1"/>
            <a:r>
              <a:rPr lang="en-US" dirty="0"/>
              <a:t>The return type is indicated by an “arrow” -&gt; TYPE after the parameters.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91BB-6271-7A0F-5F5A-1CDBBEC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27" y="-1"/>
            <a:ext cx="9100573" cy="17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CADC-1A22-63AD-D935-3BD193E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Recursion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1493-1B31-B052-62FC-DC60EFB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853754"/>
            <a:ext cx="1065474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This concept is inherently recursive-</a:t>
            </a:r>
            <a:r>
              <a:rPr lang="en-US" dirty="0" err="1"/>
              <a:t>ish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Many algorithms have parts that are other algorithms!</a:t>
            </a:r>
          </a:p>
          <a:p>
            <a:pPr lvl="1"/>
            <a:r>
              <a:rPr lang="en-US" dirty="0"/>
              <a:t>We can deconstruct our larger algorithm into several smaller algorithms. </a:t>
            </a:r>
          </a:p>
          <a:p>
            <a:r>
              <a:rPr lang="en-US" dirty="0"/>
              <a:t>For example, think of the Moodle “class average”:</a:t>
            </a:r>
          </a:p>
          <a:p>
            <a:pPr lvl="1"/>
            <a:r>
              <a:rPr lang="en-US" dirty="0"/>
              <a:t>Calculate the average of all the student’s final grades. </a:t>
            </a:r>
          </a:p>
          <a:p>
            <a:pPr lvl="1"/>
            <a:r>
              <a:rPr lang="en-US" dirty="0"/>
              <a:t>To get each student’s final grade, we need a subroutine to calculate the average of all of that person’s grades. </a:t>
            </a:r>
          </a:p>
          <a:p>
            <a:r>
              <a:rPr lang="en-US" dirty="0"/>
              <a:t>When parts of our code are reused, complex, and have defined start/stop, that’s a good candidate to isolate it to its own function. </a:t>
            </a:r>
          </a:p>
          <a:p>
            <a:pPr lvl="1"/>
            <a:r>
              <a:rPr lang="en-US" dirty="0"/>
              <a:t>We can also “stub” it, or make a placeholder that returns a plausible value, so we can build the rest. </a:t>
            </a:r>
          </a:p>
          <a:p>
            <a:r>
              <a:rPr lang="en-US" dirty="0"/>
              <a:t>Each individual algorithm can be tested, deployed, or replaced, individually. </a:t>
            </a:r>
          </a:p>
        </p:txBody>
      </p:sp>
    </p:spTree>
    <p:extLst>
      <p:ext uri="{BB962C8B-B14F-4D97-AF65-F5344CB8AC3E}">
        <p14:creationId xmlns:p14="http://schemas.microsoft.com/office/powerpoint/2010/main" val="242688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92F8-55D5-44BF-D2DA-93FAA85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0C4-06C4-6E94-6DF7-E678CB70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algorithms that are broken into functions we can more easily test. </a:t>
            </a:r>
          </a:p>
          <a:p>
            <a:pPr lvl="1"/>
            <a:r>
              <a:rPr lang="en-US" dirty="0"/>
              <a:t>This is called Unit Testing – testing each component on its own. </a:t>
            </a:r>
          </a:p>
          <a:p>
            <a:r>
              <a:rPr lang="en-US" dirty="0"/>
              <a:t>There are defined inputs and outputs, so success is “doing that”. </a:t>
            </a:r>
          </a:p>
          <a:p>
            <a:r>
              <a:rPr lang="en-US" dirty="0"/>
              <a:t>We can define a “test-harness”, or code to call some function to evaluate it. </a:t>
            </a:r>
          </a:p>
          <a:p>
            <a:pPr lvl="1"/>
            <a:r>
              <a:rPr lang="en-US" dirty="0"/>
              <a:t>Call a function several times with a set of inputs, hopefully covering all scenarios. </a:t>
            </a:r>
          </a:p>
          <a:p>
            <a:pPr lvl="1"/>
            <a:r>
              <a:rPr lang="en-US" dirty="0"/>
              <a:t>Compare the results returned to the known correct outputs. </a:t>
            </a:r>
          </a:p>
          <a:p>
            <a:r>
              <a:rPr lang="en-US" dirty="0"/>
              <a:t>In “real life” this is often done with the help of test tools/libraries, but we can make simple ones to learn. </a:t>
            </a:r>
          </a:p>
          <a:p>
            <a:pPr lvl="1"/>
            <a:r>
              <a:rPr lang="en-US" dirty="0"/>
              <a:t>Run some tests, capture the results, check to see if they are all correct. </a:t>
            </a:r>
          </a:p>
          <a:p>
            <a:r>
              <a:rPr lang="en-US" dirty="0"/>
              <a:t>If we’ve defined our tests correctly, passing means the new code is good. </a:t>
            </a:r>
          </a:p>
        </p:txBody>
      </p:sp>
    </p:spTree>
    <p:extLst>
      <p:ext uri="{BB962C8B-B14F-4D97-AF65-F5344CB8AC3E}">
        <p14:creationId xmlns:p14="http://schemas.microsoft.com/office/powerpoint/2010/main" val="284215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4DB-1073-C59F-BC7A-E3B7B08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0179-013A-F438-0DD2-0B48DA41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creating code that does more complex things, it becomes likely we see errors. </a:t>
            </a:r>
          </a:p>
          <a:p>
            <a:r>
              <a:rPr lang="en-US" dirty="0"/>
              <a:t>Programs like Chrome or Tableau don’t just totally die if something goes wrong. </a:t>
            </a:r>
          </a:p>
          <a:p>
            <a:r>
              <a:rPr lang="en-US" dirty="0"/>
              <a:t>We can structure code to capture errors and do things to mitigate their impact. </a:t>
            </a:r>
          </a:p>
          <a:p>
            <a:pPr lvl="1"/>
            <a:r>
              <a:rPr lang="en-US" dirty="0"/>
              <a:t>E.g. if we are loading a file and the supplied file name is wrong, we can ask for a new one instead of the program crashing. </a:t>
            </a:r>
          </a:p>
          <a:p>
            <a:pPr lvl="1"/>
            <a:r>
              <a:rPr lang="en-US" dirty="0"/>
              <a:t>Depending on what the error is, we can take appropriate action. </a:t>
            </a:r>
          </a:p>
          <a:p>
            <a:pPr lvl="1"/>
            <a:r>
              <a:rPr lang="en-US" dirty="0"/>
              <a:t>If it was a “bad” error, we can have some code to “tidy up” before crashing. </a:t>
            </a:r>
          </a:p>
          <a:p>
            <a:r>
              <a:rPr lang="en-US" dirty="0"/>
              <a:t>The keywords of TRY, EXCEPT, ELSE, and FINALLY can build an “if statement-</a:t>
            </a:r>
            <a:r>
              <a:rPr lang="en-US" dirty="0" err="1"/>
              <a:t>ish</a:t>
            </a:r>
            <a:r>
              <a:rPr lang="en-US" dirty="0"/>
              <a:t>” framework to deal with errors. </a:t>
            </a:r>
          </a:p>
          <a:p>
            <a:pPr lvl="1"/>
            <a:r>
              <a:rPr lang="en-US" dirty="0"/>
              <a:t>Conceptually, this is very simple…</a:t>
            </a:r>
          </a:p>
        </p:txBody>
      </p:sp>
    </p:spTree>
    <p:extLst>
      <p:ext uri="{BB962C8B-B14F-4D97-AF65-F5344CB8AC3E}">
        <p14:creationId xmlns:p14="http://schemas.microsoft.com/office/powerpoint/2010/main" val="1758565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91</TotalTime>
  <Words>1137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Housekeeping</vt:lpstr>
      <vt:lpstr>Algorithm Structure and Testing</vt:lpstr>
      <vt:lpstr>Algorithms</vt:lpstr>
      <vt:lpstr>Algorithms in Python</vt:lpstr>
      <vt:lpstr>Constructing Algorithms</vt:lpstr>
      <vt:lpstr>Type Hinting</vt:lpstr>
      <vt:lpstr>Bonus Recursion Fun!</vt:lpstr>
      <vt:lpstr>Testing</vt:lpstr>
      <vt:lpstr>Error Catching</vt:lpstr>
      <vt:lpstr>PowerPoint Presentation</vt:lpstr>
      <vt:lpstr>Error management</vt:lpstr>
      <vt:lpstr>Break it down, Build it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10</cp:revision>
  <dcterms:created xsi:type="dcterms:W3CDTF">2023-09-28T15:09:03Z</dcterms:created>
  <dcterms:modified xsi:type="dcterms:W3CDTF">2023-09-28T16:40:46Z</dcterms:modified>
</cp:coreProperties>
</file>