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72" r:id="rId11"/>
    <p:sldId id="264" r:id="rId12"/>
    <p:sldId id="265" r:id="rId13"/>
    <p:sldId id="266" r:id="rId14"/>
    <p:sldId id="267" r:id="rId15"/>
    <p:sldId id="268" r:id="rId16"/>
    <p:sldId id="269" r:id="rId17"/>
    <p:sldId id="270" r:id="rId18"/>
    <p:sldId id="271" r:id="rId19"/>
    <p:sldId id="281" r:id="rId20"/>
    <p:sldId id="282" r:id="rId21"/>
    <p:sldId id="283" r:id="rId22"/>
    <p:sldId id="284" r:id="rId23"/>
    <p:sldId id="285" r:id="rId24"/>
    <p:sldId id="286" r:id="rId25"/>
    <p:sldId id="287" r:id="rId26"/>
    <p:sldId id="288" r:id="rId27"/>
    <p:sldId id="294" r:id="rId28"/>
    <p:sldId id="289" r:id="rId29"/>
    <p:sldId id="290" r:id="rId30"/>
    <p:sldId id="291" r:id="rId31"/>
    <p:sldId id="292" r:id="rId32"/>
    <p:sldId id="293" r:id="rId33"/>
    <p:sldId id="295" r:id="rId34"/>
    <p:sldId id="296" r:id="rId35"/>
    <p:sldId id="297" r:id="rId36"/>
    <p:sldId id="298" r:id="rId37"/>
    <p:sldId id="299" r:id="rId38"/>
    <p:sldId id="300" r:id="rId39"/>
    <p:sldId id="301" r:id="rId40"/>
    <p:sldId id="308" r:id="rId41"/>
    <p:sldId id="309" r:id="rId42"/>
    <p:sldId id="302" r:id="rId43"/>
    <p:sldId id="303" r:id="rId44"/>
    <p:sldId id="304"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tags" Target="../tags/tag33.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tags" Target="../tags/tag34.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xml"/><Relationship Id="rId2" Type="http://schemas.openxmlformats.org/officeDocument/2006/relationships/tags" Target="../tags/tag37.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xml"/><Relationship Id="rId2" Type="http://schemas.openxmlformats.org/officeDocument/2006/relationships/tags" Target="../tags/tag38.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xml"/><Relationship Id="rId2" Type="http://schemas.openxmlformats.org/officeDocument/2006/relationships/tags" Target="../tags/tag39.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xml"/><Relationship Id="rId2" Type="http://schemas.openxmlformats.org/officeDocument/2006/relationships/tags" Target="../tags/tag4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tags" Target="../tags/tag8.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screen"/>
          <a:stretch>
            <a:fillRect/>
          </a:stretch>
        </p:blipFill>
        <p:spPr>
          <a:xfrm>
            <a:off x="1810657" y="535807"/>
            <a:ext cx="8077200" cy="5989584"/>
          </a:xfrm>
          <a:prstGeom prst="rect">
            <a:avLst/>
          </a:prstGeom>
        </p:spPr>
      </p:pic>
      <p:sp>
        <p:nvSpPr>
          <p:cNvPr id="5" name="文本框 4"/>
          <p:cNvSpPr txBox="1"/>
          <p:nvPr/>
        </p:nvSpPr>
        <p:spPr>
          <a:xfrm>
            <a:off x="5242794" y="2258817"/>
            <a:ext cx="1706880" cy="101473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smtClean="0">
                <a:ln>
                  <a:noFill/>
                </a:ln>
                <a:solidFill>
                  <a:prstClr val="black">
                    <a:lumMod val="85000"/>
                    <a:lumOff val="15000"/>
                  </a:prstClr>
                </a:solidFill>
                <a:effectLst/>
                <a:uLnTx/>
                <a:uFillTx/>
                <a:latin typeface="Arial" panose="020B0604020202020204"/>
                <a:ea typeface="微软雅黑" panose="020B0503020204020204" pitchFamily="34" charset="-122"/>
                <a:cs typeface="+mn-cs"/>
              </a:rPr>
              <a:t>查找</a:t>
            </a:r>
            <a:endParaRPr kumimoji="0" lang="zh-CN" altLang="en-US" sz="6000" b="0" i="0" u="none" strike="noStrike" kern="1200" cap="none" spc="0" normalizeH="0" baseline="0" noProof="0" dirty="0" smtClean="0">
              <a:ln>
                <a:noFill/>
              </a:ln>
              <a:solidFill>
                <a:prstClr val="black">
                  <a:lumMod val="85000"/>
                  <a:lumOff val="15000"/>
                </a:prstClr>
              </a:solidFill>
              <a:effectLst/>
              <a:uLnTx/>
              <a:uFillTx/>
              <a:latin typeface="Arial" panose="020B0604020202020204"/>
              <a:ea typeface="微软雅黑" panose="020B0503020204020204" pitchFamily="34" charset="-122"/>
              <a:cs typeface="+mn-cs"/>
            </a:endParaRPr>
          </a:p>
        </p:txBody>
      </p:sp>
      <p:sp>
        <p:nvSpPr>
          <p:cNvPr id="8" name="文本框 7"/>
          <p:cNvSpPr txBox="1"/>
          <p:nvPr/>
        </p:nvSpPr>
        <p:spPr>
          <a:xfrm>
            <a:off x="4409908" y="3273183"/>
            <a:ext cx="3377732" cy="553998"/>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smtClean="0">
                <a:ln>
                  <a:noFill/>
                </a:ln>
                <a:solidFill>
                  <a:prstClr val="black">
                    <a:lumMod val="65000"/>
                    <a:lumOff val="35000"/>
                  </a:prstClr>
                </a:solidFill>
                <a:effectLst/>
                <a:uLnTx/>
                <a:uFillTx/>
                <a:latin typeface="Century Gothic" panose="020B0502020202020204" pitchFamily="34" charset="0"/>
                <a:ea typeface="微软雅黑" panose="020B0503020204020204" pitchFamily="34" charset="-122"/>
                <a:cs typeface="+mn-cs"/>
              </a:rPr>
              <a:t>The user can demonstrate on a projector or computer, or print the presentation and make it into a film to be used in a wider field</a:t>
            </a:r>
            <a:endParaRPr kumimoji="0" lang="en-US" altLang="zh-CN" sz="1000" b="0" i="0" u="none" strike="noStrike" kern="1200" cap="none" spc="0" normalizeH="0" baseline="0" noProof="0" dirty="0" smtClean="0">
              <a:ln>
                <a:noFill/>
              </a:ln>
              <a:solidFill>
                <a:prstClr val="black">
                  <a:lumMod val="65000"/>
                  <a:lumOff val="35000"/>
                </a:prstClr>
              </a:solidFill>
              <a:effectLst/>
              <a:uLnTx/>
              <a:uFillTx/>
              <a:latin typeface="Century Gothic" panose="020B0502020202020204" pitchFamily="34" charset="0"/>
              <a:ea typeface="微软雅黑" panose="020B0503020204020204" pitchFamily="34" charset="-122"/>
              <a:cs typeface="+mn-cs"/>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2" name="文本框 1"/>
          <p:cNvSpPr txBox="1"/>
          <p:nvPr/>
        </p:nvSpPr>
        <p:spPr>
          <a:xfrm>
            <a:off x="1746885" y="338455"/>
            <a:ext cx="3726815" cy="521970"/>
          </a:xfrm>
          <a:prstGeom prst="rect">
            <a:avLst/>
          </a:prstGeom>
          <a:noFill/>
        </p:spPr>
        <p:txBody>
          <a:bodyPr wrap="square" rtlCol="0">
            <a:spAutoFit/>
          </a:bodyPr>
          <a:p>
            <a:r>
              <a:rPr lang="zh-CN" altLang="en-US" sz="2800" b="1">
                <a:solidFill>
                  <a:srgbClr val="FF0000"/>
                </a:solidFill>
                <a:latin typeface="华文仿宋" panose="02010600040101010101" charset="-122"/>
                <a:ea typeface="华文仿宋" panose="02010600040101010101" charset="-122"/>
              </a:rPr>
              <a:t>从后向前的顺序查找</a:t>
            </a:r>
            <a:endParaRPr lang="zh-CN" altLang="en-US" sz="2800" b="1">
              <a:solidFill>
                <a:srgbClr val="FF0000"/>
              </a:solidFill>
              <a:latin typeface="华文仿宋" panose="02010600040101010101" charset="-122"/>
              <a:ea typeface="华文仿宋" panose="02010600040101010101" charset="-122"/>
            </a:endParaRPr>
          </a:p>
        </p:txBody>
      </p:sp>
      <p:sp>
        <p:nvSpPr>
          <p:cNvPr id="4" name="文本框 3"/>
          <p:cNvSpPr txBox="1"/>
          <p:nvPr/>
        </p:nvSpPr>
        <p:spPr>
          <a:xfrm>
            <a:off x="130175" y="1735455"/>
            <a:ext cx="6167120" cy="3107690"/>
          </a:xfrm>
          <a:prstGeom prst="rect">
            <a:avLst/>
          </a:prstGeom>
          <a:noFill/>
        </p:spPr>
        <p:txBody>
          <a:bodyPr wrap="square" rtlCol="0">
            <a:spAutoFit/>
          </a:bodyPr>
          <a:p>
            <a:r>
              <a:rPr lang="zh-CN" altLang="en-US" sz="2800" b="1">
                <a:solidFill>
                  <a:schemeClr val="accent1">
                    <a:lumMod val="75000"/>
                  </a:schemeClr>
                </a:solidFill>
                <a:latin typeface="华文仿宋" panose="02010600040101010101" charset="-122"/>
                <a:ea typeface="华文仿宋" panose="02010600040101010101" charset="-122"/>
              </a:rPr>
              <a:t>int</a:t>
            </a:r>
            <a:r>
              <a:rPr lang="zh-CN" altLang="en-US" sz="2400" b="1">
                <a:solidFill>
                  <a:schemeClr val="accent1">
                    <a:lumMod val="75000"/>
                  </a:schemeClr>
                </a:solidFill>
                <a:latin typeface="华文仿宋" panose="02010600040101010101" charset="-122"/>
                <a:ea typeface="华文仿宋" panose="02010600040101010101" charset="-122"/>
              </a:rPr>
              <a:t> SeqSearch(SeqRList L,KeyType K)</a:t>
            </a:r>
            <a:endParaRPr lang="zh-CN" altLang="en-US" sz="2400" b="1">
              <a:solidFill>
                <a:schemeClr val="accent1">
                  <a:lumMod val="75000"/>
                </a:schemeClr>
              </a:solidFill>
              <a:latin typeface="华文仿宋" panose="02010600040101010101" charset="-122"/>
              <a:ea typeface="华文仿宋" panose="02010600040101010101" charset="-122"/>
            </a:endParaRPr>
          </a:p>
          <a:p>
            <a:r>
              <a:rPr lang="zh-CN" altLang="en-US" sz="2800" b="1">
                <a:solidFill>
                  <a:schemeClr val="accent1">
                    <a:lumMod val="75000"/>
                  </a:schemeClr>
                </a:solidFill>
                <a:latin typeface="华文仿宋" panose="02010600040101010101" charset="-122"/>
                <a:ea typeface="华文仿宋" panose="02010600040101010101" charset="-122"/>
              </a:rPr>
              <a:t>{     int L.length;</a:t>
            </a:r>
            <a:endParaRPr lang="zh-CN" altLang="en-US" sz="2800" b="1">
              <a:solidFill>
                <a:schemeClr val="accent1">
                  <a:lumMod val="75000"/>
                </a:schemeClr>
              </a:solidFill>
              <a:latin typeface="华文仿宋" panose="02010600040101010101" charset="-122"/>
              <a:ea typeface="华文仿宋" panose="02010600040101010101" charset="-122"/>
            </a:endParaRPr>
          </a:p>
          <a:p>
            <a:r>
              <a:rPr lang="zh-CN" altLang="en-US" sz="2800" b="1">
                <a:solidFill>
                  <a:schemeClr val="accent1">
                    <a:lumMod val="75000"/>
                  </a:schemeClr>
                </a:solidFill>
                <a:latin typeface="华文仿宋" panose="02010600040101010101" charset="-122"/>
                <a:ea typeface="华文仿宋" panose="02010600040101010101" charset="-122"/>
              </a:rPr>
              <a:t>       while(i&gt;=1&amp;&amp;L.r[i].key!=K)</a:t>
            </a:r>
            <a:endParaRPr lang="zh-CN" altLang="en-US" sz="2800" b="1">
              <a:solidFill>
                <a:schemeClr val="accent1">
                  <a:lumMod val="75000"/>
                </a:schemeClr>
              </a:solidFill>
              <a:latin typeface="华文仿宋" panose="02010600040101010101" charset="-122"/>
              <a:ea typeface="华文仿宋" panose="02010600040101010101" charset="-122"/>
            </a:endParaRPr>
          </a:p>
          <a:p>
            <a:r>
              <a:rPr lang="zh-CN" altLang="en-US" sz="2800" b="1">
                <a:solidFill>
                  <a:schemeClr val="accent1">
                    <a:lumMod val="75000"/>
                  </a:schemeClr>
                </a:solidFill>
                <a:latin typeface="华文仿宋" panose="02010600040101010101" charset="-122"/>
                <a:ea typeface="华文仿宋" panose="02010600040101010101" charset="-122"/>
              </a:rPr>
              <a:t>	   i--;</a:t>
            </a:r>
            <a:endParaRPr lang="zh-CN" altLang="en-US" sz="2800" b="1">
              <a:solidFill>
                <a:schemeClr val="accent1">
                  <a:lumMod val="75000"/>
                </a:schemeClr>
              </a:solidFill>
              <a:latin typeface="华文仿宋" panose="02010600040101010101" charset="-122"/>
              <a:ea typeface="华文仿宋" panose="02010600040101010101" charset="-122"/>
            </a:endParaRPr>
          </a:p>
          <a:p>
            <a:r>
              <a:rPr lang="zh-CN" altLang="en-US" sz="2800" b="1">
                <a:solidFill>
                  <a:schemeClr val="accent1">
                    <a:lumMod val="75000"/>
                  </a:schemeClr>
                </a:solidFill>
                <a:latin typeface="华文仿宋" panose="02010600040101010101" charset="-122"/>
                <a:ea typeface="华文仿宋" panose="02010600040101010101" charset="-122"/>
              </a:rPr>
              <a:t>        if(i&gt;=1)   return i;</a:t>
            </a:r>
            <a:endParaRPr lang="zh-CN" altLang="en-US" sz="2800" b="1">
              <a:solidFill>
                <a:schemeClr val="accent1">
                  <a:lumMod val="75000"/>
                </a:schemeClr>
              </a:solidFill>
              <a:latin typeface="华文仿宋" panose="02010600040101010101" charset="-122"/>
              <a:ea typeface="华文仿宋" panose="02010600040101010101" charset="-122"/>
            </a:endParaRPr>
          </a:p>
          <a:p>
            <a:r>
              <a:rPr lang="zh-CN" altLang="en-US" sz="2800" b="1">
                <a:solidFill>
                  <a:schemeClr val="accent1">
                    <a:lumMod val="75000"/>
                  </a:schemeClr>
                </a:solidFill>
                <a:latin typeface="华文仿宋" panose="02010600040101010101" charset="-122"/>
                <a:ea typeface="华文仿宋" panose="02010600040101010101" charset="-122"/>
              </a:rPr>
              <a:t>        else       return 0;</a:t>
            </a:r>
            <a:endParaRPr lang="zh-CN" altLang="en-US" sz="2800" b="1">
              <a:solidFill>
                <a:schemeClr val="accent1">
                  <a:lumMod val="75000"/>
                </a:schemeClr>
              </a:solidFill>
              <a:latin typeface="华文仿宋" panose="02010600040101010101" charset="-122"/>
              <a:ea typeface="华文仿宋" panose="02010600040101010101" charset="-122"/>
            </a:endParaRPr>
          </a:p>
          <a:p>
            <a:r>
              <a:rPr lang="zh-CN" altLang="en-US" sz="2800" b="1">
                <a:solidFill>
                  <a:schemeClr val="accent1">
                    <a:lumMod val="75000"/>
                  </a:schemeClr>
                </a:solidFill>
                <a:latin typeface="华文仿宋" panose="02010600040101010101" charset="-122"/>
                <a:ea typeface="华文仿宋" panose="02010600040101010101" charset="-122"/>
              </a:rPr>
              <a:t>}</a:t>
            </a:r>
            <a:endParaRPr lang="zh-CN" altLang="en-US" sz="2800" b="1">
              <a:solidFill>
                <a:schemeClr val="accent1">
                  <a:lumMod val="75000"/>
                </a:schemeClr>
              </a:solidFill>
              <a:latin typeface="华文仿宋" panose="02010600040101010101" charset="-122"/>
              <a:ea typeface="华文仿宋" panose="02010600040101010101" charset="-122"/>
            </a:endParaRPr>
          </a:p>
        </p:txBody>
      </p:sp>
      <p:sp>
        <p:nvSpPr>
          <p:cNvPr id="5" name="文本框 4"/>
          <p:cNvSpPr txBox="1"/>
          <p:nvPr/>
        </p:nvSpPr>
        <p:spPr>
          <a:xfrm>
            <a:off x="4902200" y="1051560"/>
            <a:ext cx="7145655" cy="5262245"/>
          </a:xfrm>
          <a:prstGeom prst="rect">
            <a:avLst/>
          </a:prstGeom>
          <a:noFill/>
        </p:spPr>
        <p:txBody>
          <a:bodyPr wrap="square" rtlCol="0">
            <a:spAutoFit/>
          </a:bodyPr>
          <a:p>
            <a:pPr fontAlgn="auto">
              <a:lnSpc>
                <a:spcPct val="150000"/>
              </a:lnSpc>
            </a:pPr>
            <a:r>
              <a:rPr lang="zh-CN" altLang="en-US" sz="2800" b="1">
                <a:solidFill>
                  <a:srgbClr val="C00000"/>
                </a:solidFill>
                <a:latin typeface="华文仿宋" panose="02010600040101010101" charset="-122"/>
                <a:ea typeface="华文仿宋" panose="02010600040101010101" charset="-122"/>
                <a:cs typeface="华文仿宋" panose="02010600040101010101" charset="-122"/>
              </a:rPr>
              <a:t>显然，该算法的实践代价主要消耗在</a:t>
            </a:r>
            <a:r>
              <a:rPr lang="en-US" altLang="zh-CN" sz="2800" b="1">
                <a:solidFill>
                  <a:srgbClr val="C00000"/>
                </a:solidFill>
                <a:latin typeface="华文仿宋" panose="02010600040101010101" charset="-122"/>
                <a:ea typeface="华文仿宋" panose="02010600040101010101" charset="-122"/>
                <a:cs typeface="华文仿宋" panose="02010600040101010101" charset="-122"/>
              </a:rPr>
              <a:t>while</a:t>
            </a:r>
            <a:r>
              <a:rPr lang="zh-CN" altLang="en-US" sz="2800" b="1">
                <a:solidFill>
                  <a:srgbClr val="C00000"/>
                </a:solidFill>
                <a:latin typeface="华文仿宋" panose="02010600040101010101" charset="-122"/>
                <a:ea typeface="华文仿宋" panose="02010600040101010101" charset="-122"/>
                <a:cs typeface="华文仿宋" panose="02010600040101010101" charset="-122"/>
              </a:rPr>
              <a:t>循环处，即两个循环判断条件的执行。其中第一个循环条件</a:t>
            </a:r>
            <a:r>
              <a:rPr lang="en-US" altLang="zh-CN" sz="2800" b="1">
                <a:solidFill>
                  <a:srgbClr val="C00000"/>
                </a:solidFill>
                <a:latin typeface="华文仿宋" panose="02010600040101010101" charset="-122"/>
                <a:ea typeface="华文仿宋" panose="02010600040101010101" charset="-122"/>
                <a:cs typeface="华文仿宋" panose="02010600040101010101" charset="-122"/>
              </a:rPr>
              <a:t>i&gt;=1</a:t>
            </a:r>
            <a:r>
              <a:rPr lang="zh-CN" altLang="en-US" sz="2800" b="1">
                <a:solidFill>
                  <a:srgbClr val="C00000"/>
                </a:solidFill>
                <a:latin typeface="华文仿宋" panose="02010600040101010101" charset="-122"/>
                <a:ea typeface="华文仿宋" panose="02010600040101010101" charset="-122"/>
                <a:cs typeface="华文仿宋" panose="02010600040101010101" charset="-122"/>
              </a:rPr>
              <a:t>是保证循环的结束，即边界条件的判定。事实上，在保证算法查找成功的条件下，该条件的执行只是白白的浪费时间。实验表明，在查找记录超过</a:t>
            </a:r>
            <a:r>
              <a:rPr lang="en-US" altLang="zh-CN" sz="2800" b="1">
                <a:solidFill>
                  <a:srgbClr val="C00000"/>
                </a:solidFill>
                <a:latin typeface="华文仿宋" panose="02010600040101010101" charset="-122"/>
                <a:ea typeface="华文仿宋" panose="02010600040101010101" charset="-122"/>
                <a:cs typeface="华文仿宋" panose="02010600040101010101" charset="-122"/>
              </a:rPr>
              <a:t>1000</a:t>
            </a:r>
            <a:r>
              <a:rPr lang="zh-CN" altLang="en-US" sz="2800" b="1">
                <a:solidFill>
                  <a:srgbClr val="C00000"/>
                </a:solidFill>
                <a:latin typeface="华文仿宋" panose="02010600040101010101" charset="-122"/>
                <a:ea typeface="华文仿宋" panose="02010600040101010101" charset="-122"/>
                <a:cs typeface="华文仿宋" panose="02010600040101010101" charset="-122"/>
              </a:rPr>
              <a:t>条以上，该条件语句的执行时间占到了整个算法执行时间的</a:t>
            </a:r>
            <a:r>
              <a:rPr lang="en-US" altLang="zh-CN" sz="2800" b="1">
                <a:solidFill>
                  <a:srgbClr val="C00000"/>
                </a:solidFill>
                <a:latin typeface="华文仿宋" panose="02010600040101010101" charset="-122"/>
                <a:ea typeface="华文仿宋" panose="02010600040101010101" charset="-122"/>
                <a:cs typeface="华文仿宋" panose="02010600040101010101" charset="-122"/>
              </a:rPr>
              <a:t>60%</a:t>
            </a:r>
            <a:r>
              <a:rPr lang="zh-CN" altLang="en-US" sz="2800" b="1">
                <a:solidFill>
                  <a:srgbClr val="C00000"/>
                </a:solidFill>
                <a:latin typeface="华文仿宋" panose="02010600040101010101" charset="-122"/>
                <a:ea typeface="华文仿宋" panose="02010600040101010101" charset="-122"/>
                <a:cs typeface="华文仿宋" panose="02010600040101010101" charset="-122"/>
              </a:rPr>
              <a:t>。</a:t>
            </a:r>
            <a:endParaRPr lang="zh-CN" altLang="en-US" sz="2800" b="1">
              <a:solidFill>
                <a:srgbClr val="C00000"/>
              </a:solidFill>
              <a:latin typeface="华文仿宋" panose="02010600040101010101" charset="-122"/>
              <a:ea typeface="华文仿宋" panose="02010600040101010101" charset="-122"/>
              <a:cs typeface="华文仿宋" panose="02010600040101010101"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2" name="文本框 1"/>
          <p:cNvSpPr txBox="1"/>
          <p:nvPr/>
        </p:nvSpPr>
        <p:spPr>
          <a:xfrm>
            <a:off x="1988820" y="339090"/>
            <a:ext cx="4254500" cy="583565"/>
          </a:xfrm>
          <a:prstGeom prst="rect">
            <a:avLst/>
          </a:prstGeom>
          <a:noFill/>
        </p:spPr>
        <p:txBody>
          <a:bodyPr wrap="square" rtlCol="0">
            <a:spAutoFit/>
          </a:bodyPr>
          <a:p>
            <a:r>
              <a:rPr lang="zh-CN" altLang="en-US" sz="3200">
                <a:solidFill>
                  <a:srgbClr val="C00000"/>
                </a:solidFill>
                <a:latin typeface="华文仿宋" panose="02010600040101010101" charset="-122"/>
                <a:ea typeface="华文仿宋" panose="02010600040101010101" charset="-122"/>
              </a:rPr>
              <a:t>加监视哨的顺序查找</a:t>
            </a:r>
            <a:endParaRPr lang="zh-CN" altLang="en-US" sz="3200">
              <a:solidFill>
                <a:srgbClr val="C00000"/>
              </a:solidFill>
              <a:latin typeface="华文仿宋" panose="02010600040101010101" charset="-122"/>
              <a:ea typeface="华文仿宋" panose="02010600040101010101" charset="-122"/>
            </a:endParaRPr>
          </a:p>
        </p:txBody>
      </p:sp>
      <p:sp>
        <p:nvSpPr>
          <p:cNvPr id="3" name="文本框 2"/>
          <p:cNvSpPr txBox="1"/>
          <p:nvPr/>
        </p:nvSpPr>
        <p:spPr>
          <a:xfrm>
            <a:off x="290195" y="1746885"/>
            <a:ext cx="7651750" cy="3046095"/>
          </a:xfrm>
          <a:prstGeom prst="rect">
            <a:avLst/>
          </a:prstGeom>
          <a:noFill/>
        </p:spPr>
        <p:txBody>
          <a:bodyPr wrap="square" rtlCol="0">
            <a:spAutoFit/>
          </a:bodyPr>
          <a:p>
            <a:r>
              <a:rPr lang="zh-CN" altLang="en-US" sz="2400" b="1">
                <a:solidFill>
                  <a:schemeClr val="accent1">
                    <a:lumMod val="75000"/>
                  </a:schemeClr>
                </a:solidFill>
                <a:latin typeface="华文仿宋" panose="02010600040101010101" charset="-122"/>
                <a:ea typeface="华文仿宋" panose="02010600040101010101" charset="-122"/>
              </a:rPr>
              <a:t>int SeqSearch(SeqRList L,KeyType K)</a:t>
            </a:r>
            <a:endParaRPr lang="zh-CN" altLang="en-US" sz="2400" b="1">
              <a:solidFill>
                <a:schemeClr val="accent1">
                  <a:lumMod val="75000"/>
                </a:schemeClr>
              </a:solidFill>
              <a:latin typeface="华文仿宋" panose="02010600040101010101" charset="-122"/>
              <a:ea typeface="华文仿宋" panose="02010600040101010101" charset="-122"/>
            </a:endParaRPr>
          </a:p>
          <a:p>
            <a:r>
              <a:rPr lang="zh-CN" altLang="en-US" sz="2400" b="1">
                <a:solidFill>
                  <a:schemeClr val="accent1">
                    <a:lumMod val="75000"/>
                  </a:schemeClr>
                </a:solidFill>
                <a:latin typeface="华文仿宋" panose="02010600040101010101" charset="-122"/>
                <a:ea typeface="华文仿宋" panose="02010600040101010101" charset="-122"/>
              </a:rPr>
              <a:t>{</a:t>
            </a:r>
            <a:endParaRPr lang="zh-CN" altLang="en-US" sz="2400" b="1">
              <a:solidFill>
                <a:schemeClr val="accent1">
                  <a:lumMod val="75000"/>
                </a:schemeClr>
              </a:solidFill>
              <a:latin typeface="华文仿宋" panose="02010600040101010101" charset="-122"/>
              <a:ea typeface="华文仿宋" panose="02010600040101010101" charset="-122"/>
            </a:endParaRPr>
          </a:p>
          <a:p>
            <a:r>
              <a:rPr lang="zh-CN" altLang="en-US" sz="2400" b="1">
                <a:solidFill>
                  <a:schemeClr val="accent1">
                    <a:lumMod val="75000"/>
                  </a:schemeClr>
                </a:solidFill>
                <a:latin typeface="华文仿宋" panose="02010600040101010101" charset="-122"/>
                <a:ea typeface="华文仿宋" panose="02010600040101010101" charset="-122"/>
              </a:rPr>
              <a:t>	L.r[0].key=K;</a:t>
            </a:r>
            <a:endParaRPr lang="zh-CN" altLang="en-US" sz="2400" b="1">
              <a:solidFill>
                <a:schemeClr val="accent1">
                  <a:lumMod val="75000"/>
                </a:schemeClr>
              </a:solidFill>
              <a:latin typeface="华文仿宋" panose="02010600040101010101" charset="-122"/>
              <a:ea typeface="华文仿宋" panose="02010600040101010101" charset="-122"/>
            </a:endParaRPr>
          </a:p>
          <a:p>
            <a:r>
              <a:rPr lang="zh-CN" altLang="en-US" sz="2400" b="1">
                <a:solidFill>
                  <a:schemeClr val="accent1">
                    <a:lumMod val="75000"/>
                  </a:schemeClr>
                </a:solidFill>
                <a:latin typeface="华文仿宋" panose="02010600040101010101" charset="-122"/>
                <a:ea typeface="华文仿宋" panose="02010600040101010101" charset="-122"/>
              </a:rPr>
              <a:t>	i=L.length;</a:t>
            </a:r>
            <a:endParaRPr lang="zh-CN" altLang="en-US" sz="2400" b="1">
              <a:solidFill>
                <a:schemeClr val="accent1">
                  <a:lumMod val="75000"/>
                </a:schemeClr>
              </a:solidFill>
              <a:latin typeface="华文仿宋" panose="02010600040101010101" charset="-122"/>
              <a:ea typeface="华文仿宋" panose="02010600040101010101" charset="-122"/>
            </a:endParaRPr>
          </a:p>
          <a:p>
            <a:r>
              <a:rPr lang="zh-CN" altLang="en-US" sz="2400" b="1">
                <a:solidFill>
                  <a:schemeClr val="accent1">
                    <a:lumMod val="75000"/>
                  </a:schemeClr>
                </a:solidFill>
                <a:latin typeface="华文仿宋" panose="02010600040101010101" charset="-122"/>
                <a:ea typeface="华文仿宋" panose="02010600040101010101" charset="-122"/>
              </a:rPr>
              <a:t>	while(L.r[i].key!=K)</a:t>
            </a:r>
            <a:endParaRPr lang="zh-CN" altLang="en-US" sz="2400" b="1">
              <a:solidFill>
                <a:schemeClr val="accent1">
                  <a:lumMod val="75000"/>
                </a:schemeClr>
              </a:solidFill>
              <a:latin typeface="华文仿宋" panose="02010600040101010101" charset="-122"/>
              <a:ea typeface="华文仿宋" panose="02010600040101010101" charset="-122"/>
            </a:endParaRPr>
          </a:p>
          <a:p>
            <a:r>
              <a:rPr lang="zh-CN" altLang="en-US" sz="2400" b="1">
                <a:solidFill>
                  <a:schemeClr val="accent1">
                    <a:lumMod val="75000"/>
                  </a:schemeClr>
                </a:solidFill>
                <a:latin typeface="华文仿宋" panose="02010600040101010101" charset="-122"/>
                <a:ea typeface="华文仿宋" panose="02010600040101010101" charset="-122"/>
              </a:rPr>
              <a:t>	   i--;</a:t>
            </a:r>
            <a:endParaRPr lang="zh-CN" altLang="en-US" sz="2400" b="1">
              <a:solidFill>
                <a:schemeClr val="accent1">
                  <a:lumMod val="75000"/>
                </a:schemeClr>
              </a:solidFill>
              <a:latin typeface="华文仿宋" panose="02010600040101010101" charset="-122"/>
              <a:ea typeface="华文仿宋" panose="02010600040101010101" charset="-122"/>
            </a:endParaRPr>
          </a:p>
          <a:p>
            <a:r>
              <a:rPr lang="zh-CN" altLang="en-US" sz="2400" b="1">
                <a:solidFill>
                  <a:schemeClr val="accent1">
                    <a:lumMod val="75000"/>
                  </a:schemeClr>
                </a:solidFill>
                <a:latin typeface="华文仿宋" panose="02010600040101010101" charset="-122"/>
                <a:ea typeface="华文仿宋" panose="02010600040101010101" charset="-122"/>
              </a:rPr>
              <a:t>    return i;</a:t>
            </a:r>
            <a:endParaRPr lang="zh-CN" altLang="en-US" sz="2400" b="1">
              <a:solidFill>
                <a:schemeClr val="accent1">
                  <a:lumMod val="75000"/>
                </a:schemeClr>
              </a:solidFill>
              <a:latin typeface="华文仿宋" panose="02010600040101010101" charset="-122"/>
              <a:ea typeface="华文仿宋" panose="02010600040101010101" charset="-122"/>
            </a:endParaRPr>
          </a:p>
          <a:p>
            <a:r>
              <a:rPr lang="zh-CN" altLang="en-US" sz="2400" b="1">
                <a:solidFill>
                  <a:schemeClr val="accent1">
                    <a:lumMod val="75000"/>
                  </a:schemeClr>
                </a:solidFill>
                <a:latin typeface="华文仿宋" panose="02010600040101010101" charset="-122"/>
                <a:ea typeface="华文仿宋" panose="02010600040101010101" charset="-122"/>
              </a:rPr>
              <a:t>}</a:t>
            </a:r>
            <a:endParaRPr lang="zh-CN" altLang="en-US" sz="2400" b="1">
              <a:solidFill>
                <a:schemeClr val="accent1">
                  <a:lumMod val="75000"/>
                </a:schemeClr>
              </a:solidFill>
              <a:latin typeface="华文仿宋" panose="02010600040101010101" charset="-122"/>
              <a:ea typeface="华文仿宋" panose="02010600040101010101" charset="-122"/>
            </a:endParaRPr>
          </a:p>
        </p:txBody>
      </p:sp>
      <p:sp>
        <p:nvSpPr>
          <p:cNvPr id="4" name="文本框 3"/>
          <p:cNvSpPr txBox="1"/>
          <p:nvPr/>
        </p:nvSpPr>
        <p:spPr>
          <a:xfrm>
            <a:off x="5121910" y="1328420"/>
            <a:ext cx="6002655" cy="4030980"/>
          </a:xfrm>
          <a:prstGeom prst="rect">
            <a:avLst/>
          </a:prstGeom>
          <a:noFill/>
        </p:spPr>
        <p:txBody>
          <a:bodyPr wrap="square" rtlCol="0">
            <a:spAutoFit/>
          </a:bodyPr>
          <a:p>
            <a:r>
              <a:rPr lang="zh-CN" altLang="en-US" sz="3200" b="1">
                <a:solidFill>
                  <a:srgbClr val="C00000"/>
                </a:solidFill>
                <a:latin typeface="华文仿宋" panose="02010600040101010101" charset="-122"/>
                <a:ea typeface="华文仿宋" panose="02010600040101010101" charset="-122"/>
                <a:cs typeface="华文仿宋" panose="02010600040101010101" charset="-122"/>
              </a:rPr>
              <a:t>本算法利用了</a:t>
            </a:r>
            <a:r>
              <a:rPr lang="en-US" altLang="zh-CN" sz="3200" b="1">
                <a:solidFill>
                  <a:srgbClr val="C00000"/>
                </a:solidFill>
                <a:latin typeface="华文仿宋" panose="02010600040101010101" charset="-122"/>
                <a:ea typeface="华文仿宋" panose="02010600040101010101" charset="-122"/>
                <a:cs typeface="华文仿宋" panose="02010600040101010101" charset="-122"/>
              </a:rPr>
              <a:t>0</a:t>
            </a:r>
            <a:r>
              <a:rPr lang="zh-CN" altLang="en-US" sz="3200" b="1">
                <a:solidFill>
                  <a:srgbClr val="C00000"/>
                </a:solidFill>
                <a:latin typeface="华文仿宋" panose="02010600040101010101" charset="-122"/>
                <a:ea typeface="华文仿宋" panose="02010600040101010101" charset="-122"/>
                <a:cs typeface="华文仿宋" panose="02010600040101010101" charset="-122"/>
              </a:rPr>
              <a:t>号位置作为监视哨，记录待查记录的关键字，这样从后向前进行查找时，省去了边界条件的判断，无论查找成功或者失败都能找到该条记录在查找表中的位置。如果是</a:t>
            </a:r>
            <a:r>
              <a:rPr lang="en-US" altLang="zh-CN" sz="3200" b="1">
                <a:solidFill>
                  <a:srgbClr val="C00000"/>
                </a:solidFill>
                <a:latin typeface="华文仿宋" panose="02010600040101010101" charset="-122"/>
                <a:ea typeface="华文仿宋" panose="02010600040101010101" charset="-122"/>
                <a:cs typeface="华文仿宋" panose="02010600040101010101" charset="-122"/>
              </a:rPr>
              <a:t>i&gt;0</a:t>
            </a:r>
            <a:r>
              <a:rPr lang="zh-CN" altLang="en-US" sz="3200" b="1">
                <a:solidFill>
                  <a:srgbClr val="C00000"/>
                </a:solidFill>
                <a:latin typeface="华文仿宋" panose="02010600040101010101" charset="-122"/>
                <a:ea typeface="华文仿宋" panose="02010600040101010101" charset="-122"/>
                <a:cs typeface="华文仿宋" panose="02010600040101010101" charset="-122"/>
              </a:rPr>
              <a:t>的位置，则查找成功；如果是</a:t>
            </a:r>
            <a:r>
              <a:rPr lang="en-US" altLang="zh-CN" sz="3200" b="1">
                <a:solidFill>
                  <a:srgbClr val="C00000"/>
                </a:solidFill>
                <a:latin typeface="华文仿宋" panose="02010600040101010101" charset="-122"/>
                <a:ea typeface="华文仿宋" panose="02010600040101010101" charset="-122"/>
                <a:cs typeface="华文仿宋" panose="02010600040101010101" charset="-122"/>
              </a:rPr>
              <a:t>i=0</a:t>
            </a:r>
            <a:r>
              <a:rPr lang="zh-CN" altLang="en-US" sz="3200" b="1">
                <a:solidFill>
                  <a:srgbClr val="C00000"/>
                </a:solidFill>
                <a:latin typeface="华文仿宋" panose="02010600040101010101" charset="-122"/>
                <a:ea typeface="华文仿宋" panose="02010600040101010101" charset="-122"/>
                <a:cs typeface="华文仿宋" panose="02010600040101010101" charset="-122"/>
              </a:rPr>
              <a:t>的位置，则查找失败。</a:t>
            </a:r>
            <a:endParaRPr lang="zh-CN" altLang="en-US" sz="3200" b="1">
              <a:solidFill>
                <a:srgbClr val="C00000"/>
              </a:solidFill>
              <a:latin typeface="华文仿宋" panose="02010600040101010101" charset="-122"/>
              <a:ea typeface="华文仿宋" panose="02010600040101010101" charset="-122"/>
              <a:cs typeface="华文仿宋" panose="02010600040101010101" charset="-122"/>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81042" y="50785"/>
            <a:ext cx="1255524" cy="931024"/>
          </a:xfrm>
          <a:prstGeom prst="rect">
            <a:avLst/>
          </a:prstGeom>
        </p:spPr>
      </p:pic>
      <p:sp>
        <p:nvSpPr>
          <p:cNvPr id="2" name="文本框 1"/>
          <p:cNvSpPr txBox="1"/>
          <p:nvPr/>
        </p:nvSpPr>
        <p:spPr>
          <a:xfrm>
            <a:off x="602615" y="809625"/>
            <a:ext cx="10190480" cy="1568450"/>
          </a:xfrm>
          <a:prstGeom prst="rect">
            <a:avLst/>
          </a:prstGeom>
          <a:noFill/>
        </p:spPr>
        <p:txBody>
          <a:bodyPr wrap="square" rtlCol="0">
            <a:spAutoFit/>
          </a:bodyPr>
          <a:p>
            <a:r>
              <a:rPr lang="zh-CN" altLang="en-US" sz="2800">
                <a:latin typeface="华文仿宋" panose="02010600040101010101" charset="-122"/>
                <a:ea typeface="华文仿宋" panose="02010600040101010101" charset="-122"/>
                <a:cs typeface="华文仿宋" panose="02010600040101010101" charset="-122"/>
              </a:rPr>
              <a:t>对顺序表其查找长度，</a:t>
            </a:r>
            <a:r>
              <a:rPr lang="en-US" altLang="zh-CN" sz="2800">
                <a:solidFill>
                  <a:srgbClr val="C00000"/>
                </a:solidFill>
                <a:latin typeface="华文仿宋" panose="02010600040101010101" charset="-122"/>
                <a:ea typeface="华文仿宋" panose="02010600040101010101" charset="-122"/>
                <a:cs typeface="华文仿宋" panose="02010600040101010101" charset="-122"/>
              </a:rPr>
              <a:t>ASL=nP1+(n-1)P2+.....+2Pn-1+Pn.</a:t>
            </a:r>
            <a:endParaRPr lang="en-US" altLang="zh-CN" sz="2800">
              <a:solidFill>
                <a:srgbClr val="C00000"/>
              </a:solidFill>
              <a:latin typeface="华文仿宋" panose="02010600040101010101" charset="-122"/>
              <a:ea typeface="华文仿宋" panose="02010600040101010101" charset="-122"/>
              <a:cs typeface="华文仿宋" panose="02010600040101010101" charset="-122"/>
            </a:endParaRPr>
          </a:p>
          <a:p>
            <a:r>
              <a:rPr lang="zh-CN" altLang="en-US" sz="2800">
                <a:latin typeface="华文仿宋" panose="02010600040101010101" charset="-122"/>
                <a:ea typeface="华文仿宋" panose="02010600040101010101" charset="-122"/>
                <a:cs typeface="华文仿宋" panose="02010600040101010101" charset="-122"/>
              </a:rPr>
              <a:t>在等概率查找的情况下，</a:t>
            </a:r>
            <a:r>
              <a:rPr lang="en-US" altLang="zh-CN" sz="4000">
                <a:solidFill>
                  <a:srgbClr val="C00000"/>
                </a:solidFill>
                <a:latin typeface="华文仿宋" panose="02010600040101010101" charset="-122"/>
                <a:ea typeface="华文仿宋" panose="02010600040101010101" charset="-122"/>
                <a:cs typeface="华文仿宋" panose="02010600040101010101" charset="-122"/>
              </a:rPr>
              <a:t>P</a:t>
            </a:r>
            <a:r>
              <a:rPr lang="en-US" altLang="zh-CN" sz="2800">
                <a:solidFill>
                  <a:srgbClr val="C00000"/>
                </a:solidFill>
                <a:latin typeface="华文仿宋" panose="02010600040101010101" charset="-122"/>
                <a:ea typeface="华文仿宋" panose="02010600040101010101" charset="-122"/>
                <a:cs typeface="华文仿宋" panose="02010600040101010101" charset="-122"/>
              </a:rPr>
              <a:t>i=1/n,</a:t>
            </a:r>
            <a:r>
              <a:rPr lang="en-US" altLang="zh-CN" sz="4000">
                <a:solidFill>
                  <a:srgbClr val="C00000"/>
                </a:solidFill>
                <a:latin typeface="华文仿宋" panose="02010600040101010101" charset="-122"/>
                <a:ea typeface="华文仿宋" panose="02010600040101010101" charset="-122"/>
                <a:cs typeface="华文仿宋" panose="02010600040101010101" charset="-122"/>
              </a:rPr>
              <a:t>C</a:t>
            </a:r>
            <a:r>
              <a:rPr lang="en-US" altLang="zh-CN" sz="2800">
                <a:solidFill>
                  <a:srgbClr val="C00000"/>
                </a:solidFill>
                <a:latin typeface="华文仿宋" panose="02010600040101010101" charset="-122"/>
                <a:ea typeface="华文仿宋" panose="02010600040101010101" charset="-122"/>
                <a:cs typeface="华文仿宋" panose="02010600040101010101" charset="-122"/>
              </a:rPr>
              <a:t>i=n-i+1;</a:t>
            </a:r>
            <a:endParaRPr lang="en-US" altLang="zh-CN" sz="2800">
              <a:solidFill>
                <a:srgbClr val="C00000"/>
              </a:solidFill>
              <a:latin typeface="华文仿宋" panose="02010600040101010101" charset="-122"/>
              <a:ea typeface="华文仿宋" panose="02010600040101010101" charset="-122"/>
              <a:cs typeface="华文仿宋" panose="02010600040101010101" charset="-122"/>
            </a:endParaRPr>
          </a:p>
          <a:p>
            <a:r>
              <a:rPr lang="zh-CN" altLang="en-US" sz="2800">
                <a:latin typeface="华文仿宋" panose="02010600040101010101" charset="-122"/>
                <a:ea typeface="华文仿宋" panose="02010600040101010101" charset="-122"/>
                <a:cs typeface="华文仿宋" panose="02010600040101010101" charset="-122"/>
              </a:rPr>
              <a:t>顺序表查找成功时的平均查找长度为</a:t>
            </a:r>
            <a:r>
              <a:rPr lang="en-US" altLang="zh-CN" sz="2800">
                <a:solidFill>
                  <a:srgbClr val="C00000"/>
                </a:solidFill>
                <a:latin typeface="华文仿宋" panose="02010600040101010101" charset="-122"/>
                <a:ea typeface="华文仿宋" panose="02010600040101010101" charset="-122"/>
                <a:cs typeface="华文仿宋" panose="02010600040101010101" charset="-122"/>
              </a:rPr>
              <a:t>ASL</a:t>
            </a:r>
            <a:r>
              <a:rPr lang="en-US" altLang="zh-CN" sz="1600">
                <a:solidFill>
                  <a:srgbClr val="C00000"/>
                </a:solidFill>
                <a:latin typeface="华文仿宋" panose="02010600040101010101" charset="-122"/>
                <a:ea typeface="华文仿宋" panose="02010600040101010101" charset="-122"/>
                <a:cs typeface="华文仿宋" panose="02010600040101010101" charset="-122"/>
              </a:rPr>
              <a:t>SUCC=</a:t>
            </a:r>
            <a:r>
              <a:rPr lang="en-US" altLang="zh-CN" sz="2400">
                <a:solidFill>
                  <a:srgbClr val="C00000"/>
                </a:solidFill>
                <a:latin typeface="华文仿宋" panose="02010600040101010101" charset="-122"/>
                <a:ea typeface="华文仿宋" panose="02010600040101010101" charset="-122"/>
                <a:cs typeface="华文仿宋" panose="02010600040101010101" charset="-122"/>
              </a:rPr>
              <a:t>1/n</a:t>
            </a:r>
            <a:endParaRPr lang="en-US" altLang="zh-CN" sz="2400">
              <a:solidFill>
                <a:srgbClr val="C00000"/>
              </a:solidFill>
              <a:latin typeface="华文仿宋" panose="02010600040101010101" charset="-122"/>
              <a:ea typeface="华文仿宋" panose="02010600040101010101" charset="-122"/>
              <a:cs typeface="华文仿宋" panose="02010600040101010101" charset="-122"/>
            </a:endParaRPr>
          </a:p>
        </p:txBody>
      </p:sp>
      <p:cxnSp>
        <p:nvCxnSpPr>
          <p:cNvPr id="13" name="直接连接符 12"/>
          <p:cNvCxnSpPr/>
          <p:nvPr/>
        </p:nvCxnSpPr>
        <p:spPr>
          <a:xfrm>
            <a:off x="8100695" y="1856105"/>
            <a:ext cx="40703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直接连接符 13"/>
          <p:cNvCxnSpPr/>
          <p:nvPr/>
        </p:nvCxnSpPr>
        <p:spPr>
          <a:xfrm>
            <a:off x="8100695" y="1878330"/>
            <a:ext cx="341630" cy="25273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直接连接符 14"/>
          <p:cNvCxnSpPr/>
          <p:nvPr/>
        </p:nvCxnSpPr>
        <p:spPr>
          <a:xfrm flipH="1">
            <a:off x="8091170" y="2131060"/>
            <a:ext cx="351155" cy="239395"/>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直接连接符 15"/>
          <p:cNvCxnSpPr/>
          <p:nvPr/>
        </p:nvCxnSpPr>
        <p:spPr>
          <a:xfrm>
            <a:off x="8073390" y="2370455"/>
            <a:ext cx="461645" cy="635"/>
          </a:xfrm>
          <a:prstGeom prst="line">
            <a:avLst/>
          </a:prstGeom>
        </p:spPr>
        <p:style>
          <a:lnRef idx="3">
            <a:schemeClr val="accent2"/>
          </a:lnRef>
          <a:fillRef idx="0">
            <a:schemeClr val="accent2"/>
          </a:fillRef>
          <a:effectRef idx="2">
            <a:schemeClr val="accent2"/>
          </a:effectRef>
          <a:fontRef idx="minor">
            <a:schemeClr val="tx1"/>
          </a:fontRef>
        </p:style>
      </p:cxnSp>
      <p:sp>
        <p:nvSpPr>
          <p:cNvPr id="19" name="文本框 18"/>
          <p:cNvSpPr txBox="1"/>
          <p:nvPr/>
        </p:nvSpPr>
        <p:spPr>
          <a:xfrm>
            <a:off x="8392160" y="1856105"/>
            <a:ext cx="2901315" cy="521970"/>
          </a:xfrm>
          <a:prstGeom prst="rect">
            <a:avLst/>
          </a:prstGeom>
          <a:noFill/>
        </p:spPr>
        <p:txBody>
          <a:bodyPr wrap="square" rtlCol="0">
            <a:spAutoFit/>
          </a:bodyPr>
          <a:p>
            <a:r>
              <a:rPr lang="en-US" altLang="zh-CN" sz="2800">
                <a:solidFill>
                  <a:srgbClr val="C00000"/>
                </a:solidFill>
                <a:latin typeface="华文仿宋" panose="02010600040101010101" charset="-122"/>
                <a:ea typeface="华文仿宋" panose="02010600040101010101" charset="-122"/>
              </a:rPr>
              <a:t>(n-i+1)=(n+1)/2</a:t>
            </a:r>
            <a:endParaRPr lang="en-US" altLang="zh-CN" sz="2800">
              <a:solidFill>
                <a:srgbClr val="C00000"/>
              </a:solidFill>
              <a:latin typeface="华文仿宋" panose="02010600040101010101" charset="-122"/>
              <a:ea typeface="华文仿宋" panose="02010600040101010101" charset="-122"/>
            </a:endParaRPr>
          </a:p>
        </p:txBody>
      </p:sp>
      <p:sp>
        <p:nvSpPr>
          <p:cNvPr id="17" name="文本框 16"/>
          <p:cNvSpPr txBox="1"/>
          <p:nvPr/>
        </p:nvSpPr>
        <p:spPr>
          <a:xfrm>
            <a:off x="8073390" y="2378075"/>
            <a:ext cx="922020" cy="368300"/>
          </a:xfrm>
          <a:prstGeom prst="rect">
            <a:avLst/>
          </a:prstGeom>
          <a:noFill/>
        </p:spPr>
        <p:txBody>
          <a:bodyPr wrap="square" rtlCol="0">
            <a:spAutoFit/>
          </a:bodyPr>
          <a:p>
            <a:r>
              <a:rPr lang="en-US" altLang="zh-CN">
                <a:solidFill>
                  <a:srgbClr val="C00000"/>
                </a:solidFill>
              </a:rPr>
              <a:t>i=1</a:t>
            </a:r>
            <a:endParaRPr lang="en-US" altLang="zh-CN">
              <a:solidFill>
                <a:srgbClr val="C00000"/>
              </a:solidFill>
            </a:endParaRPr>
          </a:p>
        </p:txBody>
      </p:sp>
      <p:sp>
        <p:nvSpPr>
          <p:cNvPr id="3" name="文本框 2"/>
          <p:cNvSpPr txBox="1"/>
          <p:nvPr/>
        </p:nvSpPr>
        <p:spPr>
          <a:xfrm>
            <a:off x="8183880" y="1487805"/>
            <a:ext cx="241300" cy="368300"/>
          </a:xfrm>
          <a:prstGeom prst="rect">
            <a:avLst/>
          </a:prstGeom>
          <a:noFill/>
        </p:spPr>
        <p:txBody>
          <a:bodyPr wrap="square" rtlCol="0">
            <a:spAutoFit/>
          </a:bodyPr>
          <a:p>
            <a:r>
              <a:rPr lang="en-US" altLang="zh-CN">
                <a:solidFill>
                  <a:srgbClr val="C00000"/>
                </a:solidFill>
              </a:rPr>
              <a:t>n</a:t>
            </a:r>
            <a:endParaRPr lang="en-US" altLang="zh-CN">
              <a:solidFill>
                <a:srgbClr val="C00000"/>
              </a:solidFill>
            </a:endParaRPr>
          </a:p>
        </p:txBody>
      </p:sp>
      <p:sp>
        <p:nvSpPr>
          <p:cNvPr id="4" name="文本框 3"/>
          <p:cNvSpPr txBox="1"/>
          <p:nvPr/>
        </p:nvSpPr>
        <p:spPr>
          <a:xfrm>
            <a:off x="850265" y="2855595"/>
            <a:ext cx="9131935" cy="3415030"/>
          </a:xfrm>
          <a:prstGeom prst="rect">
            <a:avLst/>
          </a:prstGeom>
          <a:noFill/>
        </p:spPr>
        <p:txBody>
          <a:bodyPr wrap="square" rtlCol="0">
            <a:spAutoFit/>
          </a:bodyPr>
          <a:p>
            <a:r>
              <a:rPr lang="zh-CN" altLang="en-US" sz="3600" b="1">
                <a:solidFill>
                  <a:schemeClr val="accent1">
                    <a:lumMod val="50000"/>
                  </a:schemeClr>
                </a:solidFill>
                <a:latin typeface="华文仿宋" panose="02010600040101010101" charset="-122"/>
                <a:ea typeface="华文仿宋" panose="02010600040101010101" charset="-122"/>
              </a:rPr>
              <a:t>也就是说，查找成功时的平均比较次数是表长的一半，那么当表长很大时，查找的效率比较低。但是顺序查找的优势在于对表的特性没有要求，数据元素可以任意排列，插入元素可以任意排列，插入元素可以直接加到表尾。</a:t>
            </a:r>
            <a:endParaRPr lang="zh-CN" altLang="en-US" sz="3600" b="1">
              <a:solidFill>
                <a:schemeClr val="accent1">
                  <a:lumMod val="50000"/>
                </a:schemeClr>
              </a:solidFill>
              <a:latin typeface="华文仿宋" panose="02010600040101010101" charset="-122"/>
              <a:ea typeface="华文仿宋" panose="02010600040101010101"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2" name="文本框 1"/>
          <p:cNvSpPr txBox="1"/>
          <p:nvPr/>
        </p:nvSpPr>
        <p:spPr>
          <a:xfrm>
            <a:off x="1986915" y="248285"/>
            <a:ext cx="3207385" cy="768350"/>
          </a:xfrm>
          <a:prstGeom prst="rect">
            <a:avLst/>
          </a:prstGeom>
          <a:noFill/>
        </p:spPr>
        <p:txBody>
          <a:bodyPr wrap="square" rtlCol="0">
            <a:spAutoFit/>
          </a:bodyPr>
          <a:p>
            <a:r>
              <a:rPr lang="zh-CN" altLang="en-US" sz="4400" b="1">
                <a:solidFill>
                  <a:schemeClr val="accent1">
                    <a:lumMod val="50000"/>
                  </a:schemeClr>
                </a:solidFill>
                <a:latin typeface="华文仿宋" panose="02010600040101010101" charset="-122"/>
                <a:ea typeface="华文仿宋" panose="02010600040101010101" charset="-122"/>
              </a:rPr>
              <a:t>折半查找</a:t>
            </a:r>
            <a:endParaRPr lang="zh-CN" altLang="en-US" sz="4400" b="1">
              <a:solidFill>
                <a:schemeClr val="accent1">
                  <a:lumMod val="50000"/>
                </a:schemeClr>
              </a:solidFill>
              <a:latin typeface="华文仿宋" panose="02010600040101010101" charset="-122"/>
              <a:ea typeface="华文仿宋" panose="02010600040101010101" charset="-122"/>
            </a:endParaRPr>
          </a:p>
        </p:txBody>
      </p:sp>
      <p:sp>
        <p:nvSpPr>
          <p:cNvPr id="3" name="文本框 2"/>
          <p:cNvSpPr txBox="1"/>
          <p:nvPr/>
        </p:nvSpPr>
        <p:spPr>
          <a:xfrm>
            <a:off x="1395095" y="822325"/>
            <a:ext cx="9686290" cy="5908040"/>
          </a:xfrm>
          <a:prstGeom prst="rect">
            <a:avLst/>
          </a:prstGeom>
          <a:noFill/>
        </p:spPr>
        <p:txBody>
          <a:bodyPr wrap="square" rtlCol="0">
            <a:spAutoFit/>
          </a:bodyPr>
          <a:p>
            <a:pPr fontAlgn="auto">
              <a:lnSpc>
                <a:spcPct val="150000"/>
              </a:lnSpc>
            </a:pP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在有序表中所有元素按照非递增或非递减排序，若将表中任一元素的关键字</a:t>
            </a:r>
            <a:r>
              <a:rPr lang="en-US" altLang="zh-CN"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key</a:t>
            </a: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与给定的</a:t>
            </a:r>
            <a:r>
              <a:rPr lang="en-US" altLang="zh-CN"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K</a:t>
            </a: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值比较，可根据三种比较结果分出三种情况（以非递减为例）</a:t>
            </a:r>
            <a:endPar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a:t>
            </a:r>
            <a:r>
              <a:rPr lang="en-US" altLang="zh-CN"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1</a:t>
            </a: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）如果</a:t>
            </a:r>
            <a:r>
              <a:rPr lang="en-US" altLang="zh-CN"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K=key</a:t>
            </a: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，查找成功</a:t>
            </a:r>
            <a:endPar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a:t>
            </a:r>
            <a:r>
              <a:rPr lang="en-US" altLang="zh-CN"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2</a:t>
            </a: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）如果</a:t>
            </a:r>
            <a:r>
              <a:rPr lang="en-US" altLang="zh-CN"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K&lt;key,</a:t>
            </a: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说明待查元素在关键字为</a:t>
            </a:r>
            <a:r>
              <a:rPr lang="en-US" altLang="zh-CN"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key</a:t>
            </a: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的记录之前；</a:t>
            </a:r>
            <a:endPar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a:t>
            </a:r>
            <a:r>
              <a:rPr lang="en-US" altLang="zh-CN"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3</a:t>
            </a: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）如果</a:t>
            </a:r>
            <a:r>
              <a:rPr lang="en-US" altLang="zh-CN"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K&gt;key,</a:t>
            </a: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说明待查元素在关键字为</a:t>
            </a:r>
            <a:r>
              <a:rPr lang="en-US" altLang="zh-CN"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key</a:t>
            </a: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的记录之后。</a:t>
            </a:r>
            <a:endPar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在一次比较之后，若没有找到待查元素，则根据比较结果缩小查找范围。</a:t>
            </a:r>
            <a:endPar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因此</a:t>
            </a:r>
            <a:r>
              <a:rPr lang="zh-CN" altLang="en-US" sz="2800" b="1">
                <a:solidFill>
                  <a:srgbClr val="C00000"/>
                </a:solidFill>
                <a:latin typeface="华文仿宋" panose="02010600040101010101" charset="-122"/>
                <a:ea typeface="华文仿宋" panose="02010600040101010101" charset="-122"/>
                <a:cs typeface="华文仿宋" panose="02010600040101010101" charset="-122"/>
              </a:rPr>
              <a:t>折半查找</a:t>
            </a: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也叫</a:t>
            </a:r>
            <a:r>
              <a:rPr lang="zh-CN" altLang="en-US" sz="2800" b="1">
                <a:solidFill>
                  <a:srgbClr val="C00000"/>
                </a:solidFill>
                <a:latin typeface="华文仿宋" panose="02010600040101010101" charset="-122"/>
                <a:ea typeface="华文仿宋" panose="02010600040101010101" charset="-122"/>
                <a:cs typeface="华文仿宋" panose="02010600040101010101" charset="-122"/>
              </a:rPr>
              <a:t>二分查找</a:t>
            </a:r>
            <a:r>
              <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rPr>
              <a:t>。</a:t>
            </a:r>
            <a:endParaRPr lang="zh-CN" altLang="en-US" sz="2800" b="1">
              <a:solidFill>
                <a:schemeClr val="accent1">
                  <a:lumMod val="50000"/>
                </a:schemeClr>
              </a:solidFill>
              <a:latin typeface="华文仿宋" panose="02010600040101010101" charset="-122"/>
              <a:ea typeface="华文仿宋" panose="02010600040101010101" charset="-122"/>
              <a:cs typeface="华文仿宋" panose="02010600040101010101"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2" name="文本框 1"/>
          <p:cNvSpPr txBox="1"/>
          <p:nvPr/>
        </p:nvSpPr>
        <p:spPr>
          <a:xfrm>
            <a:off x="1737995" y="933450"/>
            <a:ext cx="8206740" cy="5077460"/>
          </a:xfrm>
          <a:prstGeom prst="rect">
            <a:avLst/>
          </a:prstGeom>
          <a:noFill/>
        </p:spPr>
        <p:txBody>
          <a:bodyPr wrap="square" rtlCol="0">
            <a:spAutoFit/>
          </a:bodyPr>
          <a:p>
            <a:pPr fontAlgn="auto">
              <a:lnSpc>
                <a:spcPct val="150000"/>
              </a:lnSpc>
            </a:pPr>
            <a:r>
              <a:rPr lang="zh-CN" altLang="en-US" sz="2400" b="1">
                <a:solidFill>
                  <a:srgbClr val="C00000"/>
                </a:solidFill>
                <a:latin typeface="华文仿宋" panose="02010600040101010101" charset="-122"/>
                <a:ea typeface="华文仿宋" panose="02010600040101010101" charset="-122"/>
                <a:cs typeface="华文仿宋" panose="02010600040101010101" charset="-122"/>
              </a:rPr>
              <a:t>要求</a:t>
            </a:r>
            <a:r>
              <a:rPr lang="zh-CN" altLang="en-US" sz="2400">
                <a:latin typeface="华文仿宋" panose="02010600040101010101" charset="-122"/>
                <a:ea typeface="华文仿宋" panose="02010600040101010101" charset="-122"/>
                <a:cs typeface="华文仿宋" panose="02010600040101010101" charset="-122"/>
              </a:rPr>
              <a:t>：</a:t>
            </a:r>
            <a:r>
              <a:rPr lang="zh-CN" altLang="en-US" sz="2400" b="1">
                <a:latin typeface="华文仿宋" panose="02010600040101010101" charset="-122"/>
                <a:ea typeface="华文仿宋" panose="02010600040101010101" charset="-122"/>
                <a:cs typeface="华文仿宋" panose="02010600040101010101" charset="-122"/>
              </a:rPr>
              <a:t>折半查找查找表要采用顺序存储（数组）结构，并且按关键字大小有序排列</a:t>
            </a:r>
            <a:endParaRPr lang="zh-CN" altLang="en-US" sz="24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400" b="1">
                <a:solidFill>
                  <a:srgbClr val="C00000"/>
                </a:solidFill>
                <a:latin typeface="华文仿宋" panose="02010600040101010101" charset="-122"/>
                <a:ea typeface="华文仿宋" panose="02010600040101010101" charset="-122"/>
                <a:cs typeface="华文仿宋" panose="02010600040101010101" charset="-122"/>
              </a:rPr>
              <a:t>基本查找过程</a:t>
            </a:r>
            <a:r>
              <a:rPr lang="en-US" altLang="zh-CN" sz="2400">
                <a:latin typeface="华文仿宋" panose="02010600040101010101" charset="-122"/>
                <a:ea typeface="华文仿宋" panose="02010600040101010101" charset="-122"/>
                <a:cs typeface="华文仿宋" panose="02010600040101010101" charset="-122"/>
              </a:rPr>
              <a:t>:</a:t>
            </a:r>
            <a:endParaRPr lang="en-US" altLang="zh-CN" sz="2400">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cs typeface="华文仿宋" panose="02010600040101010101" charset="-122"/>
              </a:rPr>
              <a:t>每次将待查范围中间位置上的数据元素的关键字与给定值</a:t>
            </a:r>
            <a:r>
              <a:rPr lang="en-US" altLang="zh-CN" sz="2400" b="1">
                <a:latin typeface="华文仿宋" panose="02010600040101010101" charset="-122"/>
                <a:ea typeface="华文仿宋" panose="02010600040101010101" charset="-122"/>
                <a:cs typeface="华文仿宋" panose="02010600040101010101" charset="-122"/>
              </a:rPr>
              <a:t>K</a:t>
            </a:r>
            <a:r>
              <a:rPr lang="zh-CN" altLang="en-US" sz="2400" b="1">
                <a:latin typeface="华文仿宋" panose="02010600040101010101" charset="-122"/>
                <a:ea typeface="华文仿宋" panose="02010600040101010101" charset="-122"/>
                <a:cs typeface="华文仿宋" panose="02010600040101010101" charset="-122"/>
              </a:rPr>
              <a:t>进行比较，如果相等就查找成功；否则利用该位置将整个表分成前、后两个子表，如果中间位置记录的关键字大于待查关键字，则继续在前半部分子表进行查找，否则就在后半部分子表进行查找，重复此过程，直到</a:t>
            </a:r>
            <a:r>
              <a:rPr lang="en-US" altLang="zh-CN" sz="2400" b="1">
                <a:latin typeface="华文仿宋" panose="02010600040101010101" charset="-122"/>
                <a:ea typeface="华文仿宋" panose="02010600040101010101" charset="-122"/>
                <a:cs typeface="华文仿宋" panose="02010600040101010101" charset="-122"/>
              </a:rPr>
              <a:t>“</a:t>
            </a:r>
            <a:r>
              <a:rPr lang="zh-CN" altLang="en-US" sz="2400" b="1">
                <a:latin typeface="华文仿宋" panose="02010600040101010101" charset="-122"/>
                <a:ea typeface="华文仿宋" panose="02010600040101010101" charset="-122"/>
                <a:cs typeface="华文仿宋" panose="02010600040101010101" charset="-122"/>
              </a:rPr>
              <a:t>查找成功</a:t>
            </a:r>
            <a:r>
              <a:rPr lang="en-US" altLang="zh-CN" sz="2400" b="1">
                <a:latin typeface="华文仿宋" panose="02010600040101010101" charset="-122"/>
                <a:ea typeface="华文仿宋" panose="02010600040101010101" charset="-122"/>
                <a:cs typeface="华文仿宋" panose="02010600040101010101" charset="-122"/>
              </a:rPr>
              <a:t>”</a:t>
            </a:r>
            <a:r>
              <a:rPr lang="zh-CN" altLang="en-US" sz="2400" b="1">
                <a:latin typeface="华文仿宋" panose="02010600040101010101" charset="-122"/>
                <a:ea typeface="华文仿宋" panose="02010600040101010101" charset="-122"/>
                <a:cs typeface="华文仿宋" panose="02010600040101010101" charset="-122"/>
              </a:rPr>
              <a:t>或</a:t>
            </a:r>
            <a:r>
              <a:rPr lang="en-US" altLang="zh-CN" sz="2400" b="1">
                <a:latin typeface="华文仿宋" panose="02010600040101010101" charset="-122"/>
                <a:ea typeface="华文仿宋" panose="02010600040101010101" charset="-122"/>
                <a:cs typeface="华文仿宋" panose="02010600040101010101" charset="-122"/>
              </a:rPr>
              <a:t>“</a:t>
            </a:r>
            <a:r>
              <a:rPr lang="zh-CN" altLang="en-US" sz="2400" b="1">
                <a:latin typeface="华文仿宋" panose="02010600040101010101" charset="-122"/>
                <a:ea typeface="华文仿宋" panose="02010600040101010101" charset="-122"/>
                <a:cs typeface="华文仿宋" panose="02010600040101010101" charset="-122"/>
              </a:rPr>
              <a:t>查找不成功</a:t>
            </a:r>
            <a:r>
              <a:rPr lang="en-US" altLang="zh-CN" sz="2400" b="1">
                <a:latin typeface="华文仿宋" panose="02010600040101010101" charset="-122"/>
                <a:ea typeface="华文仿宋" panose="02010600040101010101" charset="-122"/>
                <a:cs typeface="华文仿宋" panose="02010600040101010101" charset="-122"/>
              </a:rPr>
              <a:t>”</a:t>
            </a:r>
            <a:r>
              <a:rPr lang="zh-CN" altLang="en-US" sz="2400" b="1">
                <a:latin typeface="华文仿宋" panose="02010600040101010101" charset="-122"/>
                <a:ea typeface="华文仿宋" panose="02010600040101010101" charset="-122"/>
                <a:cs typeface="华文仿宋" panose="02010600040101010101" charset="-122"/>
              </a:rPr>
              <a:t>。</a:t>
            </a:r>
            <a:endParaRPr lang="zh-CN" altLang="en-US" sz="2400" b="1">
              <a:latin typeface="华文仿宋" panose="02010600040101010101" charset="-122"/>
              <a:ea typeface="华文仿宋" panose="02010600040101010101" charset="-122"/>
              <a:cs typeface="华文仿宋" panose="02010600040101010101"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2" name="文本框 1"/>
          <p:cNvSpPr txBox="1"/>
          <p:nvPr/>
        </p:nvSpPr>
        <p:spPr>
          <a:xfrm>
            <a:off x="1802765" y="132080"/>
            <a:ext cx="8585835" cy="829945"/>
          </a:xfrm>
          <a:prstGeom prst="rect">
            <a:avLst/>
          </a:prstGeom>
          <a:noFill/>
        </p:spPr>
        <p:txBody>
          <a:bodyPr wrap="square" rtlCol="0">
            <a:spAutoFit/>
          </a:bodyPr>
          <a:p>
            <a:r>
              <a:rPr lang="zh-CN" altLang="en-US" sz="2400" b="1">
                <a:latin typeface="华文仿宋" panose="02010600040101010101" charset="-122"/>
                <a:ea typeface="华文仿宋" panose="02010600040101010101" charset="-122"/>
                <a:cs typeface="华文仿宋" panose="02010600040101010101" charset="-122"/>
              </a:rPr>
              <a:t>例：一个有序顺序表记录关键字分别为</a:t>
            </a:r>
            <a:r>
              <a:rPr lang="en-US" altLang="zh-CN" sz="2400" b="1">
                <a:latin typeface="华文仿宋" panose="02010600040101010101" charset="-122"/>
                <a:ea typeface="华文仿宋" panose="02010600040101010101" charset="-122"/>
                <a:cs typeface="华文仿宋" panose="02010600040101010101" charset="-122"/>
              </a:rPr>
              <a:t>12,19,25,33,46,58,64,80</a:t>
            </a:r>
            <a:r>
              <a:rPr lang="zh-CN" altLang="en-US" sz="2400" b="1">
                <a:latin typeface="华文仿宋" panose="02010600040101010101" charset="-122"/>
                <a:ea typeface="华文仿宋" panose="02010600040101010101" charset="-122"/>
                <a:cs typeface="华文仿宋" panose="02010600040101010101" charset="-122"/>
              </a:rPr>
              <a:t>，待查找记录的关键字为</a:t>
            </a:r>
            <a:r>
              <a:rPr lang="en-US" altLang="zh-CN" sz="2400" b="1">
                <a:latin typeface="华文仿宋" panose="02010600040101010101" charset="-122"/>
                <a:ea typeface="华文仿宋" panose="02010600040101010101" charset="-122"/>
                <a:cs typeface="华文仿宋" panose="02010600040101010101" charset="-122"/>
              </a:rPr>
              <a:t>46.</a:t>
            </a:r>
            <a:r>
              <a:rPr lang="zh-CN" altLang="en-US" sz="2400" b="1">
                <a:latin typeface="华文仿宋" panose="02010600040101010101" charset="-122"/>
                <a:ea typeface="华文仿宋" panose="02010600040101010101" charset="-122"/>
                <a:cs typeface="华文仿宋" panose="02010600040101010101" charset="-122"/>
              </a:rPr>
              <a:t>查找过程如下图</a:t>
            </a:r>
            <a:endParaRPr lang="zh-CN" altLang="en-US" sz="2400" b="1">
              <a:latin typeface="华文仿宋" panose="02010600040101010101" charset="-122"/>
              <a:ea typeface="华文仿宋" panose="02010600040101010101" charset="-122"/>
              <a:cs typeface="华文仿宋" panose="02010600040101010101" charset="-122"/>
            </a:endParaRPr>
          </a:p>
        </p:txBody>
      </p:sp>
      <p:sp>
        <p:nvSpPr>
          <p:cNvPr id="3" name="文本框 2"/>
          <p:cNvSpPr txBox="1"/>
          <p:nvPr/>
        </p:nvSpPr>
        <p:spPr>
          <a:xfrm>
            <a:off x="111125" y="1509395"/>
            <a:ext cx="1560195" cy="398780"/>
          </a:xfrm>
          <a:prstGeom prst="rect">
            <a:avLst/>
          </a:prstGeom>
          <a:noFill/>
        </p:spPr>
        <p:txBody>
          <a:bodyPr wrap="square" rtlCol="0">
            <a:spAutoFit/>
          </a:bodyPr>
          <a:p>
            <a:r>
              <a:rPr lang="zh-CN" altLang="en-US" sz="2000" b="1">
                <a:latin typeface="华文仿宋" panose="02010600040101010101" charset="-122"/>
                <a:ea typeface="华文仿宋" panose="02010600040101010101" charset="-122"/>
              </a:rPr>
              <a:t>初始状态</a:t>
            </a:r>
            <a:endParaRPr lang="zh-CN" altLang="en-US" sz="2000" b="1">
              <a:latin typeface="华文仿宋" panose="02010600040101010101" charset="-122"/>
              <a:ea typeface="华文仿宋" panose="02010600040101010101" charset="-122"/>
            </a:endParaRPr>
          </a:p>
        </p:txBody>
      </p:sp>
      <p:sp>
        <p:nvSpPr>
          <p:cNvPr id="4" name="矩形 3"/>
          <p:cNvSpPr/>
          <p:nvPr/>
        </p:nvSpPr>
        <p:spPr>
          <a:xfrm>
            <a:off x="1292225" y="1467485"/>
            <a:ext cx="8060055" cy="5086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连接符 4"/>
          <p:cNvCxnSpPr/>
          <p:nvPr/>
        </p:nvCxnSpPr>
        <p:spPr>
          <a:xfrm>
            <a:off x="2131060" y="1467485"/>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910840" y="1467485"/>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725545" y="1478280"/>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626610" y="1478280"/>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27675" y="1467485"/>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509385" y="1478280"/>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373620" y="1478280"/>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326755" y="1478280"/>
            <a:ext cx="0" cy="50038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95705" y="962025"/>
            <a:ext cx="8232775" cy="460375"/>
          </a:xfrm>
          <a:prstGeom prst="rect">
            <a:avLst/>
          </a:prstGeom>
          <a:noFill/>
        </p:spPr>
        <p:txBody>
          <a:bodyPr wrap="square" rtlCol="0">
            <a:spAutoFit/>
          </a:bodyPr>
          <a:p>
            <a:r>
              <a:rPr lang="en-US" altLang="zh-CN" sz="2400">
                <a:latin typeface="华文仿宋" panose="02010600040101010101" charset="-122"/>
                <a:ea typeface="华文仿宋" panose="02010600040101010101" charset="-122"/>
              </a:rPr>
              <a:t>  r[0]      r[1]     r[2]      r[3]       r[4]       r[5]      r[6]      r[7]       r[8] </a:t>
            </a:r>
            <a:endParaRPr lang="en-US" altLang="zh-CN" sz="2400">
              <a:latin typeface="华文仿宋" panose="02010600040101010101" charset="-122"/>
              <a:ea typeface="华文仿宋" panose="02010600040101010101" charset="-122"/>
            </a:endParaRPr>
          </a:p>
        </p:txBody>
      </p:sp>
      <p:sp>
        <p:nvSpPr>
          <p:cNvPr id="15" name="文本框 14"/>
          <p:cNvSpPr txBox="1"/>
          <p:nvPr/>
        </p:nvSpPr>
        <p:spPr>
          <a:xfrm>
            <a:off x="1195705" y="1478280"/>
            <a:ext cx="8047990" cy="460375"/>
          </a:xfrm>
          <a:prstGeom prst="rect">
            <a:avLst/>
          </a:prstGeom>
          <a:noFill/>
        </p:spPr>
        <p:txBody>
          <a:bodyPr wrap="square" rtlCol="0">
            <a:spAutoFit/>
          </a:bodyPr>
          <a:p>
            <a:r>
              <a:rPr lang="en-US" altLang="zh-CN" sz="2400"/>
              <a:t>           12     19       25       33       46        58      64       80</a:t>
            </a:r>
            <a:endParaRPr lang="en-US" altLang="zh-CN" sz="2400"/>
          </a:p>
        </p:txBody>
      </p:sp>
      <p:cxnSp>
        <p:nvCxnSpPr>
          <p:cNvPr id="16" name="直接箭头连接符 15"/>
          <p:cNvCxnSpPr/>
          <p:nvPr/>
        </p:nvCxnSpPr>
        <p:spPr>
          <a:xfrm flipV="1">
            <a:off x="2544445" y="1995170"/>
            <a:ext cx="10795" cy="315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946275" y="1995170"/>
            <a:ext cx="598170" cy="398780"/>
          </a:xfrm>
          <a:prstGeom prst="rect">
            <a:avLst/>
          </a:prstGeom>
          <a:noFill/>
        </p:spPr>
        <p:txBody>
          <a:bodyPr wrap="square" rtlCol="0">
            <a:spAutoFit/>
          </a:bodyPr>
          <a:p>
            <a:r>
              <a:rPr lang="en-US" altLang="zh-CN" sz="2000"/>
              <a:t>low</a:t>
            </a:r>
            <a:endParaRPr lang="en-US" altLang="zh-CN" sz="2000"/>
          </a:p>
        </p:txBody>
      </p:sp>
      <p:cxnSp>
        <p:nvCxnSpPr>
          <p:cNvPr id="18" name="直接箭头连接符 17"/>
          <p:cNvCxnSpPr/>
          <p:nvPr/>
        </p:nvCxnSpPr>
        <p:spPr>
          <a:xfrm flipV="1">
            <a:off x="8754110" y="1995170"/>
            <a:ext cx="0" cy="260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754110" y="1967865"/>
            <a:ext cx="978535" cy="398780"/>
          </a:xfrm>
          <a:prstGeom prst="rect">
            <a:avLst/>
          </a:prstGeom>
          <a:noFill/>
        </p:spPr>
        <p:txBody>
          <a:bodyPr wrap="square" rtlCol="0">
            <a:spAutoFit/>
          </a:bodyPr>
          <a:p>
            <a:r>
              <a:rPr lang="en-US" altLang="zh-CN" sz="2000"/>
              <a:t>high</a:t>
            </a:r>
            <a:endParaRPr lang="en-US" altLang="zh-CN" sz="2000"/>
          </a:p>
        </p:txBody>
      </p:sp>
      <p:sp>
        <p:nvSpPr>
          <p:cNvPr id="20" name="矩形 19"/>
          <p:cNvSpPr/>
          <p:nvPr/>
        </p:nvSpPr>
        <p:spPr>
          <a:xfrm>
            <a:off x="1312545" y="2899410"/>
            <a:ext cx="8060055" cy="5086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1" name="直接连接符 20"/>
          <p:cNvCxnSpPr/>
          <p:nvPr/>
        </p:nvCxnSpPr>
        <p:spPr>
          <a:xfrm>
            <a:off x="2151380" y="2899410"/>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931160" y="2899410"/>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745865" y="2910205"/>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646930" y="2910205"/>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547995" y="2899410"/>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529705" y="2910205"/>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93940" y="2910205"/>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347075" y="2910205"/>
            <a:ext cx="0" cy="50038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216025" y="2393950"/>
            <a:ext cx="8232775" cy="460375"/>
          </a:xfrm>
          <a:prstGeom prst="rect">
            <a:avLst/>
          </a:prstGeom>
          <a:noFill/>
        </p:spPr>
        <p:txBody>
          <a:bodyPr wrap="square" rtlCol="0">
            <a:spAutoFit/>
          </a:bodyPr>
          <a:p>
            <a:r>
              <a:rPr lang="en-US" altLang="zh-CN" sz="2400">
                <a:latin typeface="华文仿宋" panose="02010600040101010101" charset="-122"/>
                <a:ea typeface="华文仿宋" panose="02010600040101010101" charset="-122"/>
              </a:rPr>
              <a:t>  r[0]      r[1]     r[2]      r[3]       r[4]       r[5]      r[6]      r[7]       r[8] </a:t>
            </a:r>
            <a:endParaRPr lang="en-US" altLang="zh-CN" sz="2400">
              <a:latin typeface="华文仿宋" panose="02010600040101010101" charset="-122"/>
              <a:ea typeface="华文仿宋" panose="02010600040101010101" charset="-122"/>
            </a:endParaRPr>
          </a:p>
        </p:txBody>
      </p:sp>
      <p:sp>
        <p:nvSpPr>
          <p:cNvPr id="30" name="文本框 29"/>
          <p:cNvSpPr txBox="1"/>
          <p:nvPr/>
        </p:nvSpPr>
        <p:spPr>
          <a:xfrm>
            <a:off x="1216025" y="2910205"/>
            <a:ext cx="8047990" cy="460375"/>
          </a:xfrm>
          <a:prstGeom prst="rect">
            <a:avLst/>
          </a:prstGeom>
          <a:noFill/>
        </p:spPr>
        <p:txBody>
          <a:bodyPr wrap="square" rtlCol="0">
            <a:spAutoFit/>
          </a:bodyPr>
          <a:p>
            <a:r>
              <a:rPr lang="en-US" altLang="zh-CN" sz="2400"/>
              <a:t>           12     19       25       33      46        58      64       80</a:t>
            </a:r>
            <a:endParaRPr lang="en-US" altLang="zh-CN" sz="2400"/>
          </a:p>
        </p:txBody>
      </p:sp>
      <p:cxnSp>
        <p:nvCxnSpPr>
          <p:cNvPr id="31" name="直接箭头连接符 30"/>
          <p:cNvCxnSpPr/>
          <p:nvPr/>
        </p:nvCxnSpPr>
        <p:spPr>
          <a:xfrm flipV="1">
            <a:off x="2564765" y="3427095"/>
            <a:ext cx="10795" cy="315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966595" y="3427095"/>
            <a:ext cx="598170" cy="398780"/>
          </a:xfrm>
          <a:prstGeom prst="rect">
            <a:avLst/>
          </a:prstGeom>
          <a:noFill/>
        </p:spPr>
        <p:txBody>
          <a:bodyPr wrap="square" rtlCol="0">
            <a:spAutoFit/>
          </a:bodyPr>
          <a:p>
            <a:r>
              <a:rPr lang="en-US" altLang="zh-CN" sz="2000"/>
              <a:t>low</a:t>
            </a:r>
            <a:endParaRPr lang="en-US" altLang="zh-CN" sz="2000"/>
          </a:p>
        </p:txBody>
      </p:sp>
      <p:cxnSp>
        <p:nvCxnSpPr>
          <p:cNvPr id="33" name="直接箭头连接符 32"/>
          <p:cNvCxnSpPr/>
          <p:nvPr/>
        </p:nvCxnSpPr>
        <p:spPr>
          <a:xfrm flipV="1">
            <a:off x="8774430" y="3427095"/>
            <a:ext cx="0" cy="260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8754110" y="3427095"/>
            <a:ext cx="978535" cy="398780"/>
          </a:xfrm>
          <a:prstGeom prst="rect">
            <a:avLst/>
          </a:prstGeom>
          <a:noFill/>
        </p:spPr>
        <p:txBody>
          <a:bodyPr wrap="square" rtlCol="0">
            <a:spAutoFit/>
          </a:bodyPr>
          <a:p>
            <a:r>
              <a:rPr lang="en-US" altLang="zh-CN" sz="2000"/>
              <a:t>high</a:t>
            </a:r>
            <a:endParaRPr lang="en-US" altLang="zh-CN" sz="2000"/>
          </a:p>
        </p:txBody>
      </p:sp>
      <p:cxnSp>
        <p:nvCxnSpPr>
          <p:cNvPr id="35" name="直接箭头连接符 34"/>
          <p:cNvCxnSpPr/>
          <p:nvPr/>
        </p:nvCxnSpPr>
        <p:spPr>
          <a:xfrm flipV="1">
            <a:off x="4836795" y="3399790"/>
            <a:ext cx="0" cy="36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836795" y="3427095"/>
            <a:ext cx="739775" cy="398780"/>
          </a:xfrm>
          <a:prstGeom prst="rect">
            <a:avLst/>
          </a:prstGeom>
          <a:noFill/>
        </p:spPr>
        <p:txBody>
          <a:bodyPr wrap="square" rtlCol="0">
            <a:spAutoFit/>
          </a:bodyPr>
          <a:p>
            <a:r>
              <a:rPr lang="en-US" altLang="zh-CN" sz="2000"/>
              <a:t>mid</a:t>
            </a:r>
            <a:endParaRPr lang="en-US" altLang="zh-CN" sz="2000"/>
          </a:p>
        </p:txBody>
      </p:sp>
      <p:sp>
        <p:nvSpPr>
          <p:cNvPr id="52" name="文本框 51"/>
          <p:cNvSpPr txBox="1"/>
          <p:nvPr/>
        </p:nvSpPr>
        <p:spPr>
          <a:xfrm>
            <a:off x="9372600" y="2138045"/>
            <a:ext cx="2143760" cy="1630045"/>
          </a:xfrm>
          <a:prstGeom prst="rect">
            <a:avLst/>
          </a:prstGeom>
          <a:noFill/>
        </p:spPr>
        <p:txBody>
          <a:bodyPr wrap="square" rtlCol="0">
            <a:spAutoFit/>
          </a:bodyPr>
          <a:p>
            <a:r>
              <a:rPr lang="en-US" altLang="zh-CN" sz="2000" b="1">
                <a:solidFill>
                  <a:srgbClr val="FF0000"/>
                </a:solidFill>
                <a:latin typeface="华文仿宋" panose="02010600040101010101" charset="-122"/>
                <a:ea typeface="华文仿宋" panose="02010600040101010101" charset="-122"/>
                <a:cs typeface="华文仿宋" panose="02010600040101010101" charset="-122"/>
              </a:rPr>
              <a:t>low=1,high=8,</a:t>
            </a:r>
            <a:endParaRPr lang="en-US" altLang="zh-CN" sz="2000" b="1">
              <a:solidFill>
                <a:srgbClr val="FF0000"/>
              </a:solidFill>
              <a:latin typeface="华文仿宋" panose="02010600040101010101" charset="-122"/>
              <a:ea typeface="华文仿宋" panose="02010600040101010101" charset="-122"/>
              <a:cs typeface="华文仿宋" panose="02010600040101010101" charset="-122"/>
            </a:endParaRPr>
          </a:p>
          <a:p>
            <a:r>
              <a:rPr lang="en-US" altLang="zh-CN" sz="2000" b="1">
                <a:solidFill>
                  <a:srgbClr val="FF0000"/>
                </a:solidFill>
                <a:latin typeface="华文仿宋" panose="02010600040101010101" charset="-122"/>
                <a:ea typeface="华文仿宋" panose="02010600040101010101" charset="-122"/>
                <a:cs typeface="华文仿宋" panose="02010600040101010101" charset="-122"/>
              </a:rPr>
              <a:t>mid=(1+8)/2=4</a:t>
            </a:r>
            <a:endParaRPr lang="en-US" altLang="zh-CN" sz="2000" b="1">
              <a:solidFill>
                <a:srgbClr val="FF0000"/>
              </a:solidFill>
              <a:latin typeface="华文仿宋" panose="02010600040101010101" charset="-122"/>
              <a:ea typeface="华文仿宋" panose="02010600040101010101" charset="-122"/>
              <a:cs typeface="华文仿宋" panose="02010600040101010101" charset="-122"/>
            </a:endParaRPr>
          </a:p>
          <a:p>
            <a:r>
              <a:rPr lang="en-US" altLang="zh-CN" sz="2000" b="1">
                <a:solidFill>
                  <a:srgbClr val="FF0000"/>
                </a:solidFill>
                <a:latin typeface="华文仿宋" panose="02010600040101010101" charset="-122"/>
                <a:ea typeface="华文仿宋" panose="02010600040101010101" charset="-122"/>
                <a:cs typeface="华文仿宋" panose="02010600040101010101" charset="-122"/>
              </a:rPr>
              <a:t>mid</a:t>
            </a:r>
            <a:r>
              <a:rPr lang="zh-CN" altLang="en-US" sz="2000" b="1">
                <a:solidFill>
                  <a:srgbClr val="FF0000"/>
                </a:solidFill>
                <a:latin typeface="华文仿宋" panose="02010600040101010101" charset="-122"/>
                <a:ea typeface="华文仿宋" panose="02010600040101010101" charset="-122"/>
                <a:cs typeface="华文仿宋" panose="02010600040101010101" charset="-122"/>
              </a:rPr>
              <a:t>找到的</a:t>
            </a:r>
            <a:r>
              <a:rPr lang="en-US" altLang="zh-CN" sz="2000" b="1">
                <a:solidFill>
                  <a:srgbClr val="FF0000"/>
                </a:solidFill>
                <a:latin typeface="华文仿宋" panose="02010600040101010101" charset="-122"/>
                <a:ea typeface="华文仿宋" panose="02010600040101010101" charset="-122"/>
                <a:cs typeface="华文仿宋" panose="02010600040101010101" charset="-122"/>
              </a:rPr>
              <a:t>33&lt;46</a:t>
            </a:r>
            <a:endParaRPr lang="en-US" altLang="zh-CN" sz="2000" b="1">
              <a:solidFill>
                <a:srgbClr val="FF0000"/>
              </a:solidFill>
              <a:latin typeface="华文仿宋" panose="02010600040101010101" charset="-122"/>
              <a:ea typeface="华文仿宋" panose="02010600040101010101" charset="-122"/>
              <a:cs typeface="华文仿宋" panose="02010600040101010101" charset="-122"/>
            </a:endParaRPr>
          </a:p>
          <a:p>
            <a:r>
              <a:rPr lang="zh-CN" altLang="en-US" sz="2000" b="1">
                <a:solidFill>
                  <a:srgbClr val="FF0000"/>
                </a:solidFill>
                <a:latin typeface="华文仿宋" panose="02010600040101010101" charset="-122"/>
                <a:ea typeface="华文仿宋" panose="02010600040101010101" charset="-122"/>
                <a:cs typeface="华文仿宋" panose="02010600040101010101" charset="-122"/>
              </a:rPr>
              <a:t>范围缩到后半区</a:t>
            </a:r>
            <a:endParaRPr lang="zh-CN" altLang="en-US" sz="2000" b="1">
              <a:solidFill>
                <a:srgbClr val="FF0000"/>
              </a:solidFill>
              <a:latin typeface="华文仿宋" panose="02010600040101010101" charset="-122"/>
              <a:ea typeface="华文仿宋" panose="02010600040101010101" charset="-122"/>
              <a:cs typeface="华文仿宋" panose="02010600040101010101" charset="-122"/>
            </a:endParaRPr>
          </a:p>
          <a:p>
            <a:r>
              <a:rPr lang="en-US" altLang="zh-CN" sz="2000" b="1">
                <a:solidFill>
                  <a:srgbClr val="FF0000"/>
                </a:solidFill>
                <a:latin typeface="华文仿宋" panose="02010600040101010101" charset="-122"/>
                <a:ea typeface="华文仿宋" panose="02010600040101010101" charset="-122"/>
                <a:cs typeface="华文仿宋" panose="02010600040101010101" charset="-122"/>
              </a:rPr>
              <a:t>low=mid+1</a:t>
            </a:r>
            <a:endParaRPr lang="en-US" altLang="zh-CN" sz="2000" b="1">
              <a:solidFill>
                <a:srgbClr val="FF0000"/>
              </a:solidFill>
              <a:latin typeface="华文仿宋" panose="02010600040101010101" charset="-122"/>
              <a:ea typeface="华文仿宋" panose="02010600040101010101" charset="-122"/>
              <a:cs typeface="华文仿宋" panose="02010600040101010101" charset="-122"/>
            </a:endParaRPr>
          </a:p>
        </p:txBody>
      </p:sp>
      <p:sp>
        <p:nvSpPr>
          <p:cNvPr id="53" name="文本框 52"/>
          <p:cNvSpPr txBox="1"/>
          <p:nvPr/>
        </p:nvSpPr>
        <p:spPr>
          <a:xfrm>
            <a:off x="45720" y="2941320"/>
            <a:ext cx="1330325" cy="398780"/>
          </a:xfrm>
          <a:prstGeom prst="rect">
            <a:avLst/>
          </a:prstGeom>
          <a:noFill/>
        </p:spPr>
        <p:txBody>
          <a:bodyPr wrap="square" rtlCol="0">
            <a:spAutoFit/>
          </a:bodyPr>
          <a:p>
            <a:r>
              <a:rPr lang="zh-CN" altLang="en-US" sz="2000" b="1">
                <a:latin typeface="华文仿宋" panose="02010600040101010101" charset="-122"/>
                <a:ea typeface="华文仿宋" panose="02010600040101010101" charset="-122"/>
              </a:rPr>
              <a:t>第</a:t>
            </a:r>
            <a:r>
              <a:rPr lang="en-US" altLang="zh-CN" sz="2000" b="1">
                <a:latin typeface="华文仿宋" panose="02010600040101010101" charset="-122"/>
                <a:ea typeface="华文仿宋" panose="02010600040101010101" charset="-122"/>
              </a:rPr>
              <a:t>1</a:t>
            </a:r>
            <a:r>
              <a:rPr lang="zh-CN" altLang="en-US" sz="2000" b="1">
                <a:latin typeface="华文仿宋" panose="02010600040101010101" charset="-122"/>
                <a:ea typeface="华文仿宋" panose="02010600040101010101" charset="-122"/>
              </a:rPr>
              <a:t>次查找</a:t>
            </a:r>
            <a:endParaRPr lang="zh-CN" altLang="en-US" sz="2000" b="1">
              <a:latin typeface="华文仿宋" panose="02010600040101010101" charset="-122"/>
              <a:ea typeface="华文仿宋" panose="02010600040101010101" charset="-122"/>
            </a:endParaRPr>
          </a:p>
        </p:txBody>
      </p:sp>
      <p:sp>
        <p:nvSpPr>
          <p:cNvPr id="54" name="矩形 53"/>
          <p:cNvSpPr/>
          <p:nvPr/>
        </p:nvSpPr>
        <p:spPr>
          <a:xfrm>
            <a:off x="1302385" y="4463415"/>
            <a:ext cx="8060055" cy="5086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5" name="直接连接符 54"/>
          <p:cNvCxnSpPr/>
          <p:nvPr/>
        </p:nvCxnSpPr>
        <p:spPr>
          <a:xfrm>
            <a:off x="2141220" y="4463415"/>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921000" y="4463415"/>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3735705" y="4474210"/>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4636770" y="4474210"/>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537835" y="4463415"/>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519545" y="4474210"/>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383780" y="4474210"/>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336915" y="4474210"/>
            <a:ext cx="0" cy="500380"/>
          </a:xfrm>
          <a:prstGeom prst="line">
            <a:avLst/>
          </a:prstGeom>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205865" y="3957955"/>
            <a:ext cx="8232775" cy="460375"/>
          </a:xfrm>
          <a:prstGeom prst="rect">
            <a:avLst/>
          </a:prstGeom>
          <a:noFill/>
        </p:spPr>
        <p:txBody>
          <a:bodyPr wrap="square" rtlCol="0">
            <a:spAutoFit/>
          </a:bodyPr>
          <a:p>
            <a:r>
              <a:rPr lang="en-US" altLang="zh-CN" sz="2400">
                <a:latin typeface="华文仿宋" panose="02010600040101010101" charset="-122"/>
                <a:ea typeface="华文仿宋" panose="02010600040101010101" charset="-122"/>
              </a:rPr>
              <a:t>  r[0]      r[1]     r[2]      r[3]       r[4]       r[5]      r[6]      r[7]       r[8] </a:t>
            </a:r>
            <a:endParaRPr lang="en-US" altLang="zh-CN" sz="2400">
              <a:latin typeface="华文仿宋" panose="02010600040101010101" charset="-122"/>
              <a:ea typeface="华文仿宋" panose="02010600040101010101" charset="-122"/>
            </a:endParaRPr>
          </a:p>
        </p:txBody>
      </p:sp>
      <p:sp>
        <p:nvSpPr>
          <p:cNvPr id="64" name="文本框 63"/>
          <p:cNvSpPr txBox="1"/>
          <p:nvPr/>
        </p:nvSpPr>
        <p:spPr>
          <a:xfrm>
            <a:off x="1205865" y="4474210"/>
            <a:ext cx="8047990" cy="460375"/>
          </a:xfrm>
          <a:prstGeom prst="rect">
            <a:avLst/>
          </a:prstGeom>
          <a:noFill/>
        </p:spPr>
        <p:txBody>
          <a:bodyPr wrap="square" rtlCol="0">
            <a:spAutoFit/>
          </a:bodyPr>
          <a:p>
            <a:r>
              <a:rPr lang="en-US" altLang="zh-CN" sz="2400"/>
              <a:t>           12     19       25       33      46        58      64       80</a:t>
            </a:r>
            <a:endParaRPr lang="en-US" altLang="zh-CN" sz="2400"/>
          </a:p>
        </p:txBody>
      </p:sp>
      <p:cxnSp>
        <p:nvCxnSpPr>
          <p:cNvPr id="65" name="直接箭头连接符 64"/>
          <p:cNvCxnSpPr/>
          <p:nvPr/>
        </p:nvCxnSpPr>
        <p:spPr>
          <a:xfrm flipV="1">
            <a:off x="6189980" y="4974590"/>
            <a:ext cx="10795" cy="315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5602605" y="4991100"/>
            <a:ext cx="598170" cy="398780"/>
          </a:xfrm>
          <a:prstGeom prst="rect">
            <a:avLst/>
          </a:prstGeom>
          <a:noFill/>
        </p:spPr>
        <p:txBody>
          <a:bodyPr wrap="square" rtlCol="0">
            <a:spAutoFit/>
          </a:bodyPr>
          <a:p>
            <a:r>
              <a:rPr lang="en-US" altLang="zh-CN" sz="2000"/>
              <a:t>low</a:t>
            </a:r>
            <a:endParaRPr lang="en-US" altLang="zh-CN" sz="2000"/>
          </a:p>
        </p:txBody>
      </p:sp>
      <p:cxnSp>
        <p:nvCxnSpPr>
          <p:cNvPr id="67" name="直接箭头连接符 66"/>
          <p:cNvCxnSpPr/>
          <p:nvPr/>
        </p:nvCxnSpPr>
        <p:spPr>
          <a:xfrm flipV="1">
            <a:off x="8764270" y="4991100"/>
            <a:ext cx="0" cy="260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V="1">
            <a:off x="7196455" y="4991100"/>
            <a:ext cx="0" cy="36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6644005" y="4991100"/>
            <a:ext cx="739775" cy="398780"/>
          </a:xfrm>
          <a:prstGeom prst="rect">
            <a:avLst/>
          </a:prstGeom>
          <a:noFill/>
        </p:spPr>
        <p:txBody>
          <a:bodyPr wrap="square" rtlCol="0">
            <a:spAutoFit/>
          </a:bodyPr>
          <a:p>
            <a:r>
              <a:rPr lang="en-US" altLang="zh-CN" sz="2000"/>
              <a:t>mid</a:t>
            </a:r>
            <a:endParaRPr lang="en-US" altLang="zh-CN" sz="2000"/>
          </a:p>
        </p:txBody>
      </p:sp>
      <p:sp>
        <p:nvSpPr>
          <p:cNvPr id="70" name="文本框 69"/>
          <p:cNvSpPr txBox="1"/>
          <p:nvPr/>
        </p:nvSpPr>
        <p:spPr>
          <a:xfrm>
            <a:off x="45720" y="4474210"/>
            <a:ext cx="1497965" cy="398780"/>
          </a:xfrm>
          <a:prstGeom prst="rect">
            <a:avLst/>
          </a:prstGeom>
          <a:noFill/>
        </p:spPr>
        <p:txBody>
          <a:bodyPr wrap="square" rtlCol="0">
            <a:spAutoFit/>
          </a:bodyPr>
          <a:p>
            <a:r>
              <a:rPr lang="zh-CN" altLang="en-US" sz="2000" b="1">
                <a:latin typeface="华文仿宋" panose="02010600040101010101" charset="-122"/>
                <a:ea typeface="华文仿宋" panose="02010600040101010101" charset="-122"/>
              </a:rPr>
              <a:t>第</a:t>
            </a:r>
            <a:r>
              <a:rPr lang="en-US" altLang="zh-CN" sz="2000" b="1">
                <a:latin typeface="华文仿宋" panose="02010600040101010101" charset="-122"/>
                <a:ea typeface="华文仿宋" panose="02010600040101010101" charset="-122"/>
              </a:rPr>
              <a:t>2</a:t>
            </a:r>
            <a:r>
              <a:rPr lang="zh-CN" altLang="en-US" sz="2000" b="1">
                <a:latin typeface="华文仿宋" panose="02010600040101010101" charset="-122"/>
                <a:ea typeface="华文仿宋" panose="02010600040101010101" charset="-122"/>
              </a:rPr>
              <a:t>次查找</a:t>
            </a:r>
            <a:endParaRPr lang="zh-CN" altLang="en-US" sz="2000" b="1">
              <a:latin typeface="华文仿宋" panose="02010600040101010101" charset="-122"/>
              <a:ea typeface="华文仿宋" panose="02010600040101010101" charset="-122"/>
            </a:endParaRPr>
          </a:p>
        </p:txBody>
      </p:sp>
      <p:sp>
        <p:nvSpPr>
          <p:cNvPr id="71" name="文本框 70"/>
          <p:cNvSpPr txBox="1"/>
          <p:nvPr/>
        </p:nvSpPr>
        <p:spPr>
          <a:xfrm>
            <a:off x="8754110" y="4960620"/>
            <a:ext cx="978535" cy="398780"/>
          </a:xfrm>
          <a:prstGeom prst="rect">
            <a:avLst/>
          </a:prstGeom>
          <a:noFill/>
        </p:spPr>
        <p:txBody>
          <a:bodyPr wrap="square" rtlCol="0">
            <a:spAutoFit/>
          </a:bodyPr>
          <a:p>
            <a:r>
              <a:rPr lang="en-US" altLang="zh-CN" sz="2000"/>
              <a:t>high</a:t>
            </a:r>
            <a:endParaRPr lang="en-US" altLang="zh-CN" sz="2000"/>
          </a:p>
        </p:txBody>
      </p:sp>
      <p:sp>
        <p:nvSpPr>
          <p:cNvPr id="72" name="文本框 71"/>
          <p:cNvSpPr txBox="1"/>
          <p:nvPr/>
        </p:nvSpPr>
        <p:spPr>
          <a:xfrm>
            <a:off x="9352280" y="3858260"/>
            <a:ext cx="2489835" cy="1630045"/>
          </a:xfrm>
          <a:prstGeom prst="rect">
            <a:avLst/>
          </a:prstGeom>
          <a:noFill/>
        </p:spPr>
        <p:txBody>
          <a:bodyPr wrap="square" rtlCol="0">
            <a:spAutoFit/>
          </a:bodyPr>
          <a:p>
            <a:r>
              <a:rPr lang="en-US" altLang="zh-CN" sz="2000" b="1">
                <a:solidFill>
                  <a:srgbClr val="FF0000"/>
                </a:solidFill>
                <a:latin typeface="华文仿宋" panose="02010600040101010101" charset="-122"/>
                <a:ea typeface="华文仿宋" panose="02010600040101010101" charset="-122"/>
                <a:cs typeface="华文仿宋" panose="02010600040101010101" charset="-122"/>
              </a:rPr>
              <a:t>low=5,high=8,</a:t>
            </a:r>
            <a:endParaRPr lang="en-US" altLang="zh-CN" sz="2000" b="1">
              <a:solidFill>
                <a:srgbClr val="FF0000"/>
              </a:solidFill>
              <a:latin typeface="华文仿宋" panose="02010600040101010101" charset="-122"/>
              <a:ea typeface="华文仿宋" panose="02010600040101010101" charset="-122"/>
              <a:cs typeface="华文仿宋" panose="02010600040101010101" charset="-122"/>
            </a:endParaRPr>
          </a:p>
          <a:p>
            <a:r>
              <a:rPr lang="en-US" altLang="zh-CN" sz="2000" b="1">
                <a:solidFill>
                  <a:srgbClr val="FF0000"/>
                </a:solidFill>
                <a:latin typeface="华文仿宋" panose="02010600040101010101" charset="-122"/>
                <a:ea typeface="华文仿宋" panose="02010600040101010101" charset="-122"/>
                <a:cs typeface="华文仿宋" panose="02010600040101010101" charset="-122"/>
              </a:rPr>
              <a:t>mid=(5+8)/2=6</a:t>
            </a:r>
            <a:endParaRPr lang="en-US" altLang="zh-CN" sz="2000" b="1">
              <a:solidFill>
                <a:srgbClr val="FF0000"/>
              </a:solidFill>
              <a:latin typeface="华文仿宋" panose="02010600040101010101" charset="-122"/>
              <a:ea typeface="华文仿宋" panose="02010600040101010101" charset="-122"/>
              <a:cs typeface="华文仿宋" panose="02010600040101010101" charset="-122"/>
            </a:endParaRPr>
          </a:p>
          <a:p>
            <a:r>
              <a:rPr lang="en-US" altLang="zh-CN" sz="2000" b="1">
                <a:solidFill>
                  <a:srgbClr val="FF0000"/>
                </a:solidFill>
                <a:latin typeface="华文仿宋" panose="02010600040101010101" charset="-122"/>
                <a:ea typeface="华文仿宋" panose="02010600040101010101" charset="-122"/>
                <a:cs typeface="华文仿宋" panose="02010600040101010101" charset="-122"/>
              </a:rPr>
              <a:t>mid</a:t>
            </a:r>
            <a:r>
              <a:rPr lang="zh-CN" altLang="en-US" sz="2000" b="1">
                <a:solidFill>
                  <a:srgbClr val="FF0000"/>
                </a:solidFill>
                <a:latin typeface="华文仿宋" panose="02010600040101010101" charset="-122"/>
                <a:ea typeface="华文仿宋" panose="02010600040101010101" charset="-122"/>
                <a:cs typeface="华文仿宋" panose="02010600040101010101" charset="-122"/>
              </a:rPr>
              <a:t>找到的</a:t>
            </a:r>
            <a:r>
              <a:rPr lang="en-US" altLang="zh-CN" sz="2000" b="1">
                <a:solidFill>
                  <a:srgbClr val="FF0000"/>
                </a:solidFill>
                <a:latin typeface="华文仿宋" panose="02010600040101010101" charset="-122"/>
                <a:ea typeface="华文仿宋" panose="02010600040101010101" charset="-122"/>
                <a:cs typeface="华文仿宋" panose="02010600040101010101" charset="-122"/>
              </a:rPr>
              <a:t>58&lt;46</a:t>
            </a:r>
            <a:endParaRPr lang="en-US" altLang="zh-CN" sz="2000" b="1">
              <a:solidFill>
                <a:srgbClr val="FF0000"/>
              </a:solidFill>
              <a:latin typeface="华文仿宋" panose="02010600040101010101" charset="-122"/>
              <a:ea typeface="华文仿宋" panose="02010600040101010101" charset="-122"/>
              <a:cs typeface="华文仿宋" panose="02010600040101010101" charset="-122"/>
            </a:endParaRPr>
          </a:p>
          <a:p>
            <a:r>
              <a:rPr lang="zh-CN" altLang="en-US" sz="2000" b="1">
                <a:solidFill>
                  <a:srgbClr val="FF0000"/>
                </a:solidFill>
                <a:latin typeface="华文仿宋" panose="02010600040101010101" charset="-122"/>
                <a:ea typeface="华文仿宋" panose="02010600040101010101" charset="-122"/>
                <a:cs typeface="华文仿宋" panose="02010600040101010101" charset="-122"/>
              </a:rPr>
              <a:t>范围缩到前半区</a:t>
            </a:r>
            <a:endParaRPr lang="zh-CN" altLang="en-US" sz="2000" b="1">
              <a:solidFill>
                <a:srgbClr val="FF0000"/>
              </a:solidFill>
              <a:latin typeface="华文仿宋" panose="02010600040101010101" charset="-122"/>
              <a:ea typeface="华文仿宋" panose="02010600040101010101" charset="-122"/>
              <a:cs typeface="华文仿宋" panose="02010600040101010101" charset="-122"/>
            </a:endParaRPr>
          </a:p>
          <a:p>
            <a:r>
              <a:rPr lang="en-US" altLang="zh-CN" sz="2000" b="1">
                <a:solidFill>
                  <a:srgbClr val="FF0000"/>
                </a:solidFill>
                <a:latin typeface="华文仿宋" panose="02010600040101010101" charset="-122"/>
                <a:ea typeface="华文仿宋" panose="02010600040101010101" charset="-122"/>
                <a:cs typeface="华文仿宋" panose="02010600040101010101" charset="-122"/>
              </a:rPr>
              <a:t>high=mid-1</a:t>
            </a:r>
            <a:endParaRPr lang="en-US" altLang="zh-CN" sz="2000" b="1">
              <a:solidFill>
                <a:srgbClr val="FF0000"/>
              </a:solidFill>
              <a:latin typeface="华文仿宋" panose="02010600040101010101" charset="-122"/>
              <a:ea typeface="华文仿宋" panose="02010600040101010101" charset="-122"/>
              <a:cs typeface="华文仿宋" panose="02010600040101010101" charset="-122"/>
            </a:endParaRPr>
          </a:p>
        </p:txBody>
      </p:sp>
      <p:sp>
        <p:nvSpPr>
          <p:cNvPr id="73" name="矩形 72"/>
          <p:cNvSpPr/>
          <p:nvPr/>
        </p:nvSpPr>
        <p:spPr>
          <a:xfrm>
            <a:off x="1312545" y="5895340"/>
            <a:ext cx="8060055" cy="5086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4" name="直接连接符 73"/>
          <p:cNvCxnSpPr/>
          <p:nvPr/>
        </p:nvCxnSpPr>
        <p:spPr>
          <a:xfrm>
            <a:off x="2151380" y="5895340"/>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931160" y="5895340"/>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745865" y="5906135"/>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646930" y="5906135"/>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547995" y="5895340"/>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529705" y="5906135"/>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7393940" y="5906135"/>
            <a:ext cx="0" cy="50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347075" y="5906135"/>
            <a:ext cx="0" cy="500380"/>
          </a:xfrm>
          <a:prstGeom prst="line">
            <a:avLst/>
          </a:prstGeom>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1216025" y="5389880"/>
            <a:ext cx="8232775" cy="460375"/>
          </a:xfrm>
          <a:prstGeom prst="rect">
            <a:avLst/>
          </a:prstGeom>
          <a:noFill/>
        </p:spPr>
        <p:txBody>
          <a:bodyPr wrap="square" rtlCol="0">
            <a:spAutoFit/>
          </a:bodyPr>
          <a:p>
            <a:r>
              <a:rPr lang="en-US" altLang="zh-CN" sz="2400">
                <a:latin typeface="华文仿宋" panose="02010600040101010101" charset="-122"/>
                <a:ea typeface="华文仿宋" panose="02010600040101010101" charset="-122"/>
              </a:rPr>
              <a:t>  r[0]      r[1]     r[2]      r[3]       r[4]       r[5]      r[6]      r[7]       r[8] </a:t>
            </a:r>
            <a:endParaRPr lang="en-US" altLang="zh-CN" sz="2400">
              <a:latin typeface="华文仿宋" panose="02010600040101010101" charset="-122"/>
              <a:ea typeface="华文仿宋" panose="02010600040101010101" charset="-122"/>
            </a:endParaRPr>
          </a:p>
        </p:txBody>
      </p:sp>
      <p:sp>
        <p:nvSpPr>
          <p:cNvPr id="83" name="文本框 82"/>
          <p:cNvSpPr txBox="1"/>
          <p:nvPr/>
        </p:nvSpPr>
        <p:spPr>
          <a:xfrm>
            <a:off x="1216025" y="5906135"/>
            <a:ext cx="8047990" cy="460375"/>
          </a:xfrm>
          <a:prstGeom prst="rect">
            <a:avLst/>
          </a:prstGeom>
          <a:noFill/>
        </p:spPr>
        <p:txBody>
          <a:bodyPr wrap="square" rtlCol="0">
            <a:spAutoFit/>
          </a:bodyPr>
          <a:p>
            <a:r>
              <a:rPr lang="en-US" altLang="zh-CN" sz="2400"/>
              <a:t>           12     19       25       33      46        58      64       80</a:t>
            </a:r>
            <a:endParaRPr lang="en-US" altLang="zh-CN" sz="2400"/>
          </a:p>
        </p:txBody>
      </p:sp>
      <p:cxnSp>
        <p:nvCxnSpPr>
          <p:cNvPr id="84" name="直接箭头连接符 83"/>
          <p:cNvCxnSpPr/>
          <p:nvPr/>
        </p:nvCxnSpPr>
        <p:spPr>
          <a:xfrm flipV="1">
            <a:off x="5717540" y="6403975"/>
            <a:ext cx="10795" cy="315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5228590" y="6304915"/>
            <a:ext cx="598170" cy="398780"/>
          </a:xfrm>
          <a:prstGeom prst="rect">
            <a:avLst/>
          </a:prstGeom>
          <a:noFill/>
        </p:spPr>
        <p:txBody>
          <a:bodyPr wrap="square" rtlCol="0">
            <a:spAutoFit/>
          </a:bodyPr>
          <a:p>
            <a:r>
              <a:rPr lang="en-US" altLang="zh-CN" sz="2000"/>
              <a:t>low</a:t>
            </a:r>
            <a:endParaRPr lang="en-US" altLang="zh-CN" sz="2000"/>
          </a:p>
        </p:txBody>
      </p:sp>
      <p:cxnSp>
        <p:nvCxnSpPr>
          <p:cNvPr id="86" name="直接箭头连接符 85"/>
          <p:cNvCxnSpPr/>
          <p:nvPr/>
        </p:nvCxnSpPr>
        <p:spPr>
          <a:xfrm flipV="1">
            <a:off x="6200775" y="6431280"/>
            <a:ext cx="0" cy="260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5655310" y="6508750"/>
            <a:ext cx="739775" cy="398780"/>
          </a:xfrm>
          <a:prstGeom prst="rect">
            <a:avLst/>
          </a:prstGeom>
          <a:noFill/>
        </p:spPr>
        <p:txBody>
          <a:bodyPr wrap="square" rtlCol="0">
            <a:spAutoFit/>
          </a:bodyPr>
          <a:p>
            <a:r>
              <a:rPr lang="en-US" altLang="zh-CN" sz="2000"/>
              <a:t>mid</a:t>
            </a:r>
            <a:endParaRPr lang="en-US" altLang="zh-CN" sz="2000"/>
          </a:p>
        </p:txBody>
      </p:sp>
      <p:cxnSp>
        <p:nvCxnSpPr>
          <p:cNvPr id="89" name="直接箭头连接符 88"/>
          <p:cNvCxnSpPr/>
          <p:nvPr/>
        </p:nvCxnSpPr>
        <p:spPr>
          <a:xfrm flipV="1">
            <a:off x="5955030" y="6424295"/>
            <a:ext cx="0" cy="225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6217920" y="6431280"/>
            <a:ext cx="978535" cy="398780"/>
          </a:xfrm>
          <a:prstGeom prst="rect">
            <a:avLst/>
          </a:prstGeom>
          <a:noFill/>
        </p:spPr>
        <p:txBody>
          <a:bodyPr wrap="square" rtlCol="0">
            <a:spAutoFit/>
          </a:bodyPr>
          <a:p>
            <a:r>
              <a:rPr lang="en-US" altLang="zh-CN" sz="2000"/>
              <a:t>high</a:t>
            </a:r>
            <a:endParaRPr lang="en-US" altLang="zh-CN" sz="2000"/>
          </a:p>
        </p:txBody>
      </p:sp>
      <p:sp>
        <p:nvSpPr>
          <p:cNvPr id="91" name="文本框 90"/>
          <p:cNvSpPr txBox="1"/>
          <p:nvPr/>
        </p:nvSpPr>
        <p:spPr>
          <a:xfrm>
            <a:off x="9352280" y="5585460"/>
            <a:ext cx="1915795" cy="1322070"/>
          </a:xfrm>
          <a:prstGeom prst="rect">
            <a:avLst/>
          </a:prstGeom>
          <a:noFill/>
        </p:spPr>
        <p:txBody>
          <a:bodyPr wrap="square" rtlCol="0">
            <a:spAutoFit/>
          </a:bodyPr>
          <a:p>
            <a:r>
              <a:rPr lang="en-US" altLang="zh-CN" sz="2000" b="1">
                <a:solidFill>
                  <a:srgbClr val="FF0000"/>
                </a:solidFill>
                <a:latin typeface="华文仿宋" panose="02010600040101010101" charset="-122"/>
                <a:ea typeface="华文仿宋" panose="02010600040101010101" charset="-122"/>
                <a:cs typeface="华文仿宋" panose="02010600040101010101" charset="-122"/>
              </a:rPr>
              <a:t>low=5,high=5,</a:t>
            </a:r>
            <a:endParaRPr lang="en-US" altLang="zh-CN" sz="2000" b="1">
              <a:solidFill>
                <a:srgbClr val="FF0000"/>
              </a:solidFill>
              <a:latin typeface="华文仿宋" panose="02010600040101010101" charset="-122"/>
              <a:ea typeface="华文仿宋" panose="02010600040101010101" charset="-122"/>
              <a:cs typeface="华文仿宋" panose="02010600040101010101" charset="-122"/>
            </a:endParaRPr>
          </a:p>
          <a:p>
            <a:r>
              <a:rPr lang="en-US" altLang="zh-CN" sz="2000" b="1">
                <a:solidFill>
                  <a:srgbClr val="FF0000"/>
                </a:solidFill>
                <a:latin typeface="华文仿宋" panose="02010600040101010101" charset="-122"/>
                <a:ea typeface="华文仿宋" panose="02010600040101010101" charset="-122"/>
                <a:cs typeface="华文仿宋" panose="02010600040101010101" charset="-122"/>
              </a:rPr>
              <a:t>mid=(5+5)/2=5</a:t>
            </a:r>
            <a:endParaRPr lang="en-US" altLang="zh-CN" sz="2000" b="1">
              <a:solidFill>
                <a:srgbClr val="FF0000"/>
              </a:solidFill>
              <a:latin typeface="华文仿宋" panose="02010600040101010101" charset="-122"/>
              <a:ea typeface="华文仿宋" panose="02010600040101010101" charset="-122"/>
              <a:cs typeface="华文仿宋" panose="02010600040101010101" charset="-122"/>
            </a:endParaRPr>
          </a:p>
          <a:p>
            <a:r>
              <a:rPr lang="en-US" altLang="zh-CN" sz="2000" b="1">
                <a:solidFill>
                  <a:srgbClr val="FF0000"/>
                </a:solidFill>
                <a:latin typeface="华文仿宋" panose="02010600040101010101" charset="-122"/>
                <a:ea typeface="华文仿宋" panose="02010600040101010101" charset="-122"/>
                <a:cs typeface="华文仿宋" panose="02010600040101010101" charset="-122"/>
              </a:rPr>
              <a:t>mid</a:t>
            </a:r>
            <a:r>
              <a:rPr lang="zh-CN" altLang="en-US" sz="2000" b="1">
                <a:solidFill>
                  <a:srgbClr val="FF0000"/>
                </a:solidFill>
                <a:latin typeface="华文仿宋" panose="02010600040101010101" charset="-122"/>
                <a:ea typeface="华文仿宋" panose="02010600040101010101" charset="-122"/>
                <a:cs typeface="华文仿宋" panose="02010600040101010101" charset="-122"/>
              </a:rPr>
              <a:t>找到</a:t>
            </a:r>
            <a:r>
              <a:rPr lang="en-US" altLang="zh-CN" sz="2000" b="1">
                <a:solidFill>
                  <a:srgbClr val="FF0000"/>
                </a:solidFill>
                <a:latin typeface="华文仿宋" panose="02010600040101010101" charset="-122"/>
                <a:ea typeface="华文仿宋" panose="02010600040101010101" charset="-122"/>
                <a:cs typeface="华文仿宋" panose="02010600040101010101" charset="-122"/>
              </a:rPr>
              <a:t>46=46</a:t>
            </a:r>
            <a:endParaRPr lang="en-US" altLang="zh-CN" sz="2000" b="1">
              <a:solidFill>
                <a:srgbClr val="FF0000"/>
              </a:solidFill>
              <a:latin typeface="华文仿宋" panose="02010600040101010101" charset="-122"/>
              <a:ea typeface="华文仿宋" panose="02010600040101010101" charset="-122"/>
              <a:cs typeface="华文仿宋" panose="02010600040101010101" charset="-122"/>
            </a:endParaRPr>
          </a:p>
          <a:p>
            <a:r>
              <a:rPr lang="zh-CN" altLang="en-US" sz="2000" b="1">
                <a:solidFill>
                  <a:srgbClr val="FF0000"/>
                </a:solidFill>
                <a:latin typeface="华文仿宋" panose="02010600040101010101" charset="-122"/>
                <a:ea typeface="华文仿宋" panose="02010600040101010101" charset="-122"/>
                <a:cs typeface="华文仿宋" panose="02010600040101010101" charset="-122"/>
              </a:rPr>
              <a:t>查找成功</a:t>
            </a:r>
            <a:endParaRPr lang="zh-CN" altLang="en-US" sz="2000" b="1">
              <a:solidFill>
                <a:srgbClr val="FF0000"/>
              </a:solidFill>
              <a:latin typeface="华文仿宋" panose="02010600040101010101" charset="-122"/>
              <a:ea typeface="华文仿宋" panose="02010600040101010101" charset="-122"/>
              <a:cs typeface="华文仿宋" panose="02010600040101010101" charset="-122"/>
            </a:endParaRPr>
          </a:p>
        </p:txBody>
      </p:sp>
      <p:sp>
        <p:nvSpPr>
          <p:cNvPr id="92" name="文本框 91"/>
          <p:cNvSpPr txBox="1"/>
          <p:nvPr/>
        </p:nvSpPr>
        <p:spPr>
          <a:xfrm>
            <a:off x="45720" y="5906135"/>
            <a:ext cx="1497965" cy="398780"/>
          </a:xfrm>
          <a:prstGeom prst="rect">
            <a:avLst/>
          </a:prstGeom>
          <a:noFill/>
        </p:spPr>
        <p:txBody>
          <a:bodyPr wrap="square" rtlCol="0">
            <a:spAutoFit/>
          </a:bodyPr>
          <a:p>
            <a:r>
              <a:rPr lang="zh-CN" altLang="en-US" sz="2000" b="1">
                <a:latin typeface="华文仿宋" panose="02010600040101010101" charset="-122"/>
                <a:ea typeface="华文仿宋" panose="02010600040101010101" charset="-122"/>
              </a:rPr>
              <a:t>第</a:t>
            </a:r>
            <a:r>
              <a:rPr lang="en-US" altLang="zh-CN" sz="2000" b="1">
                <a:latin typeface="华文仿宋" panose="02010600040101010101" charset="-122"/>
                <a:ea typeface="华文仿宋" panose="02010600040101010101" charset="-122"/>
              </a:rPr>
              <a:t>3</a:t>
            </a:r>
            <a:r>
              <a:rPr lang="zh-CN" altLang="en-US" sz="2000" b="1">
                <a:latin typeface="华文仿宋" panose="02010600040101010101" charset="-122"/>
                <a:ea typeface="华文仿宋" panose="02010600040101010101" charset="-122"/>
              </a:rPr>
              <a:t>次查找</a:t>
            </a:r>
            <a:endParaRPr lang="zh-CN" altLang="en-US" sz="2000" b="1">
              <a:latin typeface="华文仿宋" panose="02010600040101010101" charset="-122"/>
              <a:ea typeface="华文仿宋" panose="02010600040101010101"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2000"/>
                                        <p:tgtEl>
                                          <p:spTgt spid="4"/>
                                        </p:tgtEl>
                                      </p:cBhvr>
                                    </p:animEffect>
                                  </p:childTnLst>
                                </p:cTn>
                              </p:par>
                              <p:par>
                                <p:cTn id="11" presetID="4" presetClass="entr" presetSubtype="1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2000"/>
                                        <p:tgtEl>
                                          <p:spTgt spid="5"/>
                                        </p:tgtEl>
                                      </p:cBhvr>
                                    </p:animEffect>
                                  </p:childTnLst>
                                </p:cTn>
                              </p:par>
                              <p:par>
                                <p:cTn id="14" presetID="4"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par>
                                <p:cTn id="17" presetID="4" presetClass="entr" presetSubtype="1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2000"/>
                                        <p:tgtEl>
                                          <p:spTgt spid="7"/>
                                        </p:tgtEl>
                                      </p:cBhvr>
                                    </p:animEffect>
                                  </p:childTnLst>
                                </p:cTn>
                              </p:par>
                              <p:par>
                                <p:cTn id="20" presetID="4"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2000"/>
                                        <p:tgtEl>
                                          <p:spTgt spid="8"/>
                                        </p:tgtEl>
                                      </p:cBhvr>
                                    </p:animEffect>
                                  </p:childTnLst>
                                </p:cTn>
                              </p:par>
                              <p:par>
                                <p:cTn id="23" presetID="4" presetClass="entr" presetSubtype="16"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2000"/>
                                        <p:tgtEl>
                                          <p:spTgt spid="10"/>
                                        </p:tgtEl>
                                      </p:cBhvr>
                                    </p:animEffect>
                                  </p:childTnLst>
                                </p:cTn>
                              </p:par>
                              <p:par>
                                <p:cTn id="26" presetID="4" presetClass="entr" presetSubtype="16"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in)">
                                      <p:cBhvr>
                                        <p:cTn id="28" dur="2000"/>
                                        <p:tgtEl>
                                          <p:spTgt spid="11"/>
                                        </p:tgtEl>
                                      </p:cBhvr>
                                    </p:animEffect>
                                  </p:childTnLst>
                                </p:cTn>
                              </p:par>
                              <p:par>
                                <p:cTn id="29" presetID="4" presetClass="entr" presetSubtype="16"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ox(in)">
                                      <p:cBhvr>
                                        <p:cTn id="31" dur="2000"/>
                                        <p:tgtEl>
                                          <p:spTgt spid="12"/>
                                        </p:tgtEl>
                                      </p:cBhvr>
                                    </p:animEffect>
                                  </p:childTnLst>
                                </p:cTn>
                              </p:par>
                              <p:par>
                                <p:cTn id="32" presetID="4" presetClass="entr" presetSubtype="16"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ox(in)">
                                      <p:cBhvr>
                                        <p:cTn id="34" dur="2000"/>
                                        <p:tgtEl>
                                          <p:spTgt spid="13"/>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ox(in)">
                                      <p:cBhvr>
                                        <p:cTn id="37" dur="2000"/>
                                        <p:tgtEl>
                                          <p:spTgt spid="14"/>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ox(in)">
                                      <p:cBhvr>
                                        <p:cTn id="40" dur="2000"/>
                                        <p:tgtEl>
                                          <p:spTgt spid="15"/>
                                        </p:tgtEl>
                                      </p:cBhvr>
                                    </p:animEffect>
                                  </p:childTnLst>
                                </p:cTn>
                              </p:par>
                              <p:par>
                                <p:cTn id="41" presetID="4" presetClass="entr" presetSubtype="16"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ox(in)">
                                      <p:cBhvr>
                                        <p:cTn id="43" dur="2000"/>
                                        <p:tgtEl>
                                          <p:spTgt spid="1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ox(in)">
                                      <p:cBhvr>
                                        <p:cTn id="46" dur="2000"/>
                                        <p:tgtEl>
                                          <p:spTgt spid="17"/>
                                        </p:tgtEl>
                                      </p:cBhvr>
                                    </p:animEffect>
                                  </p:childTnLst>
                                </p:cTn>
                              </p:par>
                              <p:par>
                                <p:cTn id="47" presetID="4" presetClass="entr" presetSubtype="16"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ox(in)">
                                      <p:cBhvr>
                                        <p:cTn id="49" dur="2000"/>
                                        <p:tgtEl>
                                          <p:spTgt spid="1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ox(in)">
                                      <p:cBhvr>
                                        <p:cTn id="52" dur="2000"/>
                                        <p:tgtEl>
                                          <p:spTgt spid="19"/>
                                        </p:tgtEl>
                                      </p:cBhvr>
                                    </p:animEffect>
                                  </p:childTnLst>
                                </p:cTn>
                              </p:par>
                              <p:par>
                                <p:cTn id="53" presetID="1" presetClass="entr" presetSubtype="0" fill="hold" grpId="1"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ntr" presetSubtype="0" fill="hold" grpId="1" nodeType="with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par>
                                <p:cTn id="83" presetID="2" presetClass="entr" presetSubtype="4" fill="hold" grpId="2" nodeType="withEffect">
                                  <p:stCondLst>
                                    <p:cond delay="0"/>
                                  </p:stCondLst>
                                  <p:childTnLst>
                                    <p:set>
                                      <p:cBhvr>
                                        <p:cTn id="84" dur="1" fill="hold">
                                          <p:stCondLst>
                                            <p:cond delay="0"/>
                                          </p:stCondLst>
                                        </p:cTn>
                                        <p:tgtEl>
                                          <p:spTgt spid="4"/>
                                        </p:tgtEl>
                                        <p:attrNameLst>
                                          <p:attrName>style.visibility</p:attrName>
                                        </p:attrNameLst>
                                      </p:cBhvr>
                                      <p:to>
                                        <p:strVal val="visible"/>
                                      </p:to>
                                    </p:set>
                                    <p:anim calcmode="lin" valueType="num">
                                      <p:cBhvr additive="base">
                                        <p:cTn id="85" dur="500" fill="hold"/>
                                        <p:tgtEl>
                                          <p:spTgt spid="4"/>
                                        </p:tgtEl>
                                        <p:attrNameLst>
                                          <p:attrName>ppt_x</p:attrName>
                                        </p:attrNameLst>
                                      </p:cBhvr>
                                      <p:tavLst>
                                        <p:tav tm="0">
                                          <p:val>
                                            <p:strVal val="#ppt_x"/>
                                          </p:val>
                                        </p:tav>
                                        <p:tav tm="100000">
                                          <p:val>
                                            <p:strVal val="#ppt_x"/>
                                          </p:val>
                                        </p:tav>
                                      </p:tavLst>
                                    </p:anim>
                                    <p:anim calcmode="lin" valueType="num">
                                      <p:cBhvr additive="base">
                                        <p:cTn id="86" dur="500" fill="hold"/>
                                        <p:tgtEl>
                                          <p:spTgt spid="4"/>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5"/>
                                        </p:tgtEl>
                                        <p:attrNameLst>
                                          <p:attrName>style.visibility</p:attrName>
                                        </p:attrNameLst>
                                      </p:cBhvr>
                                      <p:to>
                                        <p:strVal val="visible"/>
                                      </p:to>
                                    </p:set>
                                    <p:anim calcmode="lin" valueType="num">
                                      <p:cBhvr additive="base">
                                        <p:cTn id="89" dur="500" fill="hold"/>
                                        <p:tgtEl>
                                          <p:spTgt spid="5"/>
                                        </p:tgtEl>
                                        <p:attrNameLst>
                                          <p:attrName>ppt_x</p:attrName>
                                        </p:attrNameLst>
                                      </p:cBhvr>
                                      <p:tavLst>
                                        <p:tav tm="0">
                                          <p:val>
                                            <p:strVal val="#ppt_x"/>
                                          </p:val>
                                        </p:tav>
                                        <p:tav tm="100000">
                                          <p:val>
                                            <p:strVal val="#ppt_x"/>
                                          </p:val>
                                        </p:tav>
                                      </p:tavLst>
                                    </p:anim>
                                    <p:anim calcmode="lin" valueType="num">
                                      <p:cBhvr additive="base">
                                        <p:cTn id="90" dur="500" fill="hold"/>
                                        <p:tgtEl>
                                          <p:spTgt spid="5"/>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
                                        </p:tgtEl>
                                        <p:attrNameLst>
                                          <p:attrName>style.visibility</p:attrName>
                                        </p:attrNameLst>
                                      </p:cBhvr>
                                      <p:to>
                                        <p:strVal val="visible"/>
                                      </p:to>
                                    </p:set>
                                    <p:anim calcmode="lin" valueType="num">
                                      <p:cBhvr additive="base">
                                        <p:cTn id="93" dur="500" fill="hold"/>
                                        <p:tgtEl>
                                          <p:spTgt spid="6"/>
                                        </p:tgtEl>
                                        <p:attrNameLst>
                                          <p:attrName>ppt_x</p:attrName>
                                        </p:attrNameLst>
                                      </p:cBhvr>
                                      <p:tavLst>
                                        <p:tav tm="0">
                                          <p:val>
                                            <p:strVal val="#ppt_x"/>
                                          </p:val>
                                        </p:tav>
                                        <p:tav tm="100000">
                                          <p:val>
                                            <p:strVal val="#ppt_x"/>
                                          </p:val>
                                        </p:tav>
                                      </p:tavLst>
                                    </p:anim>
                                    <p:anim calcmode="lin" valueType="num">
                                      <p:cBhvr additive="base">
                                        <p:cTn id="94" dur="500" fill="hold"/>
                                        <p:tgtEl>
                                          <p:spTgt spid="6"/>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7"/>
                                        </p:tgtEl>
                                        <p:attrNameLst>
                                          <p:attrName>style.visibility</p:attrName>
                                        </p:attrNameLst>
                                      </p:cBhvr>
                                      <p:to>
                                        <p:strVal val="visible"/>
                                      </p:to>
                                    </p:set>
                                    <p:anim calcmode="lin" valueType="num">
                                      <p:cBhvr additive="base">
                                        <p:cTn id="97" dur="500" fill="hold"/>
                                        <p:tgtEl>
                                          <p:spTgt spid="7"/>
                                        </p:tgtEl>
                                        <p:attrNameLst>
                                          <p:attrName>ppt_x</p:attrName>
                                        </p:attrNameLst>
                                      </p:cBhvr>
                                      <p:tavLst>
                                        <p:tav tm="0">
                                          <p:val>
                                            <p:strVal val="#ppt_x"/>
                                          </p:val>
                                        </p:tav>
                                        <p:tav tm="100000">
                                          <p:val>
                                            <p:strVal val="#ppt_x"/>
                                          </p:val>
                                        </p:tav>
                                      </p:tavLst>
                                    </p:anim>
                                    <p:anim calcmode="lin" valueType="num">
                                      <p:cBhvr additive="base">
                                        <p:cTn id="98" dur="500" fill="hold"/>
                                        <p:tgtEl>
                                          <p:spTgt spid="7"/>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0"/>
                                        </p:tgtEl>
                                        <p:attrNameLst>
                                          <p:attrName>style.visibility</p:attrName>
                                        </p:attrNameLst>
                                      </p:cBhvr>
                                      <p:to>
                                        <p:strVal val="visible"/>
                                      </p:to>
                                    </p:set>
                                    <p:anim calcmode="lin" valueType="num">
                                      <p:cBhvr additive="base">
                                        <p:cTn id="105" dur="500" fill="hold"/>
                                        <p:tgtEl>
                                          <p:spTgt spid="10"/>
                                        </p:tgtEl>
                                        <p:attrNameLst>
                                          <p:attrName>ppt_x</p:attrName>
                                        </p:attrNameLst>
                                      </p:cBhvr>
                                      <p:tavLst>
                                        <p:tav tm="0">
                                          <p:val>
                                            <p:strVal val="#ppt_x"/>
                                          </p:val>
                                        </p:tav>
                                        <p:tav tm="100000">
                                          <p:val>
                                            <p:strVal val="#ppt_x"/>
                                          </p:val>
                                        </p:tav>
                                      </p:tavLst>
                                    </p:anim>
                                    <p:anim calcmode="lin" valueType="num">
                                      <p:cBhvr additive="base">
                                        <p:cTn id="106" dur="500" fill="hold"/>
                                        <p:tgtEl>
                                          <p:spTgt spid="10"/>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1"/>
                                        </p:tgtEl>
                                        <p:attrNameLst>
                                          <p:attrName>style.visibility</p:attrName>
                                        </p:attrNameLst>
                                      </p:cBhvr>
                                      <p:to>
                                        <p:strVal val="visible"/>
                                      </p:to>
                                    </p:set>
                                    <p:anim calcmode="lin" valueType="num">
                                      <p:cBhvr additive="base">
                                        <p:cTn id="109" dur="500" fill="hold"/>
                                        <p:tgtEl>
                                          <p:spTgt spid="11"/>
                                        </p:tgtEl>
                                        <p:attrNameLst>
                                          <p:attrName>ppt_x</p:attrName>
                                        </p:attrNameLst>
                                      </p:cBhvr>
                                      <p:tavLst>
                                        <p:tav tm="0">
                                          <p:val>
                                            <p:strVal val="#ppt_x"/>
                                          </p:val>
                                        </p:tav>
                                        <p:tav tm="100000">
                                          <p:val>
                                            <p:strVal val="#ppt_x"/>
                                          </p:val>
                                        </p:tav>
                                      </p:tavLst>
                                    </p:anim>
                                    <p:anim calcmode="lin" valueType="num">
                                      <p:cBhvr additive="base">
                                        <p:cTn id="110" dur="500" fill="hold"/>
                                        <p:tgtEl>
                                          <p:spTgt spid="11"/>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12"/>
                                        </p:tgtEl>
                                        <p:attrNameLst>
                                          <p:attrName>style.visibility</p:attrName>
                                        </p:attrNameLst>
                                      </p:cBhvr>
                                      <p:to>
                                        <p:strVal val="visible"/>
                                      </p:to>
                                    </p:set>
                                    <p:anim calcmode="lin" valueType="num">
                                      <p:cBhvr additive="base">
                                        <p:cTn id="113" dur="500" fill="hold"/>
                                        <p:tgtEl>
                                          <p:spTgt spid="12"/>
                                        </p:tgtEl>
                                        <p:attrNameLst>
                                          <p:attrName>ppt_x</p:attrName>
                                        </p:attrNameLst>
                                      </p:cBhvr>
                                      <p:tavLst>
                                        <p:tav tm="0">
                                          <p:val>
                                            <p:strVal val="#ppt_x"/>
                                          </p:val>
                                        </p:tav>
                                        <p:tav tm="100000">
                                          <p:val>
                                            <p:strVal val="#ppt_x"/>
                                          </p:val>
                                        </p:tav>
                                      </p:tavLst>
                                    </p:anim>
                                    <p:anim calcmode="lin" valueType="num">
                                      <p:cBhvr additive="base">
                                        <p:cTn id="114" dur="500" fill="hold"/>
                                        <p:tgtEl>
                                          <p:spTgt spid="12"/>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13"/>
                                        </p:tgtEl>
                                        <p:attrNameLst>
                                          <p:attrName>style.visibility</p:attrName>
                                        </p:attrNameLst>
                                      </p:cBhvr>
                                      <p:to>
                                        <p:strVal val="visible"/>
                                      </p:to>
                                    </p:set>
                                    <p:anim calcmode="lin" valueType="num">
                                      <p:cBhvr additive="base">
                                        <p:cTn id="117" dur="500" fill="hold"/>
                                        <p:tgtEl>
                                          <p:spTgt spid="13"/>
                                        </p:tgtEl>
                                        <p:attrNameLst>
                                          <p:attrName>ppt_x</p:attrName>
                                        </p:attrNameLst>
                                      </p:cBhvr>
                                      <p:tavLst>
                                        <p:tav tm="0">
                                          <p:val>
                                            <p:strVal val="#ppt_x"/>
                                          </p:val>
                                        </p:tav>
                                        <p:tav tm="100000">
                                          <p:val>
                                            <p:strVal val="#ppt_x"/>
                                          </p:val>
                                        </p:tav>
                                      </p:tavLst>
                                    </p:anim>
                                    <p:anim calcmode="lin" valueType="num">
                                      <p:cBhvr additive="base">
                                        <p:cTn id="118" dur="500" fill="hold"/>
                                        <p:tgtEl>
                                          <p:spTgt spid="13"/>
                                        </p:tgtEl>
                                        <p:attrNameLst>
                                          <p:attrName>ppt_y</p:attrName>
                                        </p:attrNameLst>
                                      </p:cBhvr>
                                      <p:tavLst>
                                        <p:tav tm="0">
                                          <p:val>
                                            <p:strVal val="1+#ppt_h/2"/>
                                          </p:val>
                                        </p:tav>
                                        <p:tav tm="100000">
                                          <p:val>
                                            <p:strVal val="#ppt_y"/>
                                          </p:val>
                                        </p:tav>
                                      </p:tavLst>
                                    </p:anim>
                                  </p:childTnLst>
                                </p:cTn>
                              </p:par>
                              <p:par>
                                <p:cTn id="119" presetID="2" presetClass="entr" presetSubtype="4" fill="hold" grpId="2" nodeType="withEffect">
                                  <p:stCondLst>
                                    <p:cond delay="0"/>
                                  </p:stCondLst>
                                  <p:childTnLst>
                                    <p:set>
                                      <p:cBhvr>
                                        <p:cTn id="120" dur="1" fill="hold">
                                          <p:stCondLst>
                                            <p:cond delay="0"/>
                                          </p:stCondLst>
                                        </p:cTn>
                                        <p:tgtEl>
                                          <p:spTgt spid="14"/>
                                        </p:tgtEl>
                                        <p:attrNameLst>
                                          <p:attrName>style.visibility</p:attrName>
                                        </p:attrNameLst>
                                      </p:cBhvr>
                                      <p:to>
                                        <p:strVal val="visible"/>
                                      </p:to>
                                    </p:set>
                                    <p:anim calcmode="lin" valueType="num">
                                      <p:cBhvr additive="base">
                                        <p:cTn id="121" dur="500" fill="hold"/>
                                        <p:tgtEl>
                                          <p:spTgt spid="14"/>
                                        </p:tgtEl>
                                        <p:attrNameLst>
                                          <p:attrName>ppt_x</p:attrName>
                                        </p:attrNameLst>
                                      </p:cBhvr>
                                      <p:tavLst>
                                        <p:tav tm="0">
                                          <p:val>
                                            <p:strVal val="#ppt_x"/>
                                          </p:val>
                                        </p:tav>
                                        <p:tav tm="100000">
                                          <p:val>
                                            <p:strVal val="#ppt_x"/>
                                          </p:val>
                                        </p:tav>
                                      </p:tavLst>
                                    </p:anim>
                                    <p:anim calcmode="lin" valueType="num">
                                      <p:cBhvr additive="base">
                                        <p:cTn id="122" dur="500" fill="hold"/>
                                        <p:tgtEl>
                                          <p:spTgt spid="14"/>
                                        </p:tgtEl>
                                        <p:attrNameLst>
                                          <p:attrName>ppt_y</p:attrName>
                                        </p:attrNameLst>
                                      </p:cBhvr>
                                      <p:tavLst>
                                        <p:tav tm="0">
                                          <p:val>
                                            <p:strVal val="1+#ppt_h/2"/>
                                          </p:val>
                                        </p:tav>
                                        <p:tav tm="100000">
                                          <p:val>
                                            <p:strVal val="#ppt_y"/>
                                          </p:val>
                                        </p:tav>
                                      </p:tavLst>
                                    </p:anim>
                                  </p:childTnLst>
                                </p:cTn>
                              </p:par>
                              <p:par>
                                <p:cTn id="123" presetID="2" presetClass="entr" presetSubtype="4" fill="hold" grpId="2" nodeType="withEffect">
                                  <p:stCondLst>
                                    <p:cond delay="0"/>
                                  </p:stCondLst>
                                  <p:childTnLst>
                                    <p:set>
                                      <p:cBhvr>
                                        <p:cTn id="124" dur="1" fill="hold">
                                          <p:stCondLst>
                                            <p:cond delay="0"/>
                                          </p:stCondLst>
                                        </p:cTn>
                                        <p:tgtEl>
                                          <p:spTgt spid="15"/>
                                        </p:tgtEl>
                                        <p:attrNameLst>
                                          <p:attrName>style.visibility</p:attrName>
                                        </p:attrNameLst>
                                      </p:cBhvr>
                                      <p:to>
                                        <p:strVal val="visible"/>
                                      </p:to>
                                    </p:set>
                                    <p:anim calcmode="lin" valueType="num">
                                      <p:cBhvr additive="base">
                                        <p:cTn id="125" dur="500" fill="hold"/>
                                        <p:tgtEl>
                                          <p:spTgt spid="15"/>
                                        </p:tgtEl>
                                        <p:attrNameLst>
                                          <p:attrName>ppt_x</p:attrName>
                                        </p:attrNameLst>
                                      </p:cBhvr>
                                      <p:tavLst>
                                        <p:tav tm="0">
                                          <p:val>
                                            <p:strVal val="#ppt_x"/>
                                          </p:val>
                                        </p:tav>
                                        <p:tav tm="100000">
                                          <p:val>
                                            <p:strVal val="#ppt_x"/>
                                          </p:val>
                                        </p:tav>
                                      </p:tavLst>
                                    </p:anim>
                                    <p:anim calcmode="lin" valueType="num">
                                      <p:cBhvr additive="base">
                                        <p:cTn id="126" dur="500" fill="hold"/>
                                        <p:tgtEl>
                                          <p:spTgt spid="15"/>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16"/>
                                        </p:tgtEl>
                                        <p:attrNameLst>
                                          <p:attrName>style.visibility</p:attrName>
                                        </p:attrNameLst>
                                      </p:cBhvr>
                                      <p:to>
                                        <p:strVal val="visible"/>
                                      </p:to>
                                    </p:set>
                                    <p:anim calcmode="lin" valueType="num">
                                      <p:cBhvr additive="base">
                                        <p:cTn id="129" dur="500" fill="hold"/>
                                        <p:tgtEl>
                                          <p:spTgt spid="16"/>
                                        </p:tgtEl>
                                        <p:attrNameLst>
                                          <p:attrName>ppt_x</p:attrName>
                                        </p:attrNameLst>
                                      </p:cBhvr>
                                      <p:tavLst>
                                        <p:tav tm="0">
                                          <p:val>
                                            <p:strVal val="#ppt_x"/>
                                          </p:val>
                                        </p:tav>
                                        <p:tav tm="100000">
                                          <p:val>
                                            <p:strVal val="#ppt_x"/>
                                          </p:val>
                                        </p:tav>
                                      </p:tavLst>
                                    </p:anim>
                                    <p:anim calcmode="lin" valueType="num">
                                      <p:cBhvr additive="base">
                                        <p:cTn id="130" dur="500" fill="hold"/>
                                        <p:tgtEl>
                                          <p:spTgt spid="16"/>
                                        </p:tgtEl>
                                        <p:attrNameLst>
                                          <p:attrName>ppt_y</p:attrName>
                                        </p:attrNameLst>
                                      </p:cBhvr>
                                      <p:tavLst>
                                        <p:tav tm="0">
                                          <p:val>
                                            <p:strVal val="1+#ppt_h/2"/>
                                          </p:val>
                                        </p:tav>
                                        <p:tav tm="100000">
                                          <p:val>
                                            <p:strVal val="#ppt_y"/>
                                          </p:val>
                                        </p:tav>
                                      </p:tavLst>
                                    </p:anim>
                                  </p:childTnLst>
                                </p:cTn>
                              </p:par>
                              <p:par>
                                <p:cTn id="131" presetID="2" presetClass="entr" presetSubtype="4" fill="hold" grpId="2"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additive="base">
                                        <p:cTn id="133" dur="500" fill="hold"/>
                                        <p:tgtEl>
                                          <p:spTgt spid="17"/>
                                        </p:tgtEl>
                                        <p:attrNameLst>
                                          <p:attrName>ppt_x</p:attrName>
                                        </p:attrNameLst>
                                      </p:cBhvr>
                                      <p:tavLst>
                                        <p:tav tm="0">
                                          <p:val>
                                            <p:strVal val="#ppt_x"/>
                                          </p:val>
                                        </p:tav>
                                        <p:tav tm="100000">
                                          <p:val>
                                            <p:strVal val="#ppt_x"/>
                                          </p:val>
                                        </p:tav>
                                      </p:tavLst>
                                    </p:anim>
                                    <p:anim calcmode="lin" valueType="num">
                                      <p:cBhvr additive="base">
                                        <p:cTn id="134" dur="500" fill="hold"/>
                                        <p:tgtEl>
                                          <p:spTgt spid="17"/>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8"/>
                                        </p:tgtEl>
                                        <p:attrNameLst>
                                          <p:attrName>style.visibility</p:attrName>
                                        </p:attrNameLst>
                                      </p:cBhvr>
                                      <p:to>
                                        <p:strVal val="visible"/>
                                      </p:to>
                                    </p:set>
                                    <p:anim calcmode="lin" valueType="num">
                                      <p:cBhvr additive="base">
                                        <p:cTn id="137" dur="500" fill="hold"/>
                                        <p:tgtEl>
                                          <p:spTgt spid="18"/>
                                        </p:tgtEl>
                                        <p:attrNameLst>
                                          <p:attrName>ppt_x</p:attrName>
                                        </p:attrNameLst>
                                      </p:cBhvr>
                                      <p:tavLst>
                                        <p:tav tm="0">
                                          <p:val>
                                            <p:strVal val="#ppt_x"/>
                                          </p:val>
                                        </p:tav>
                                        <p:tav tm="100000">
                                          <p:val>
                                            <p:strVal val="#ppt_x"/>
                                          </p:val>
                                        </p:tav>
                                      </p:tavLst>
                                    </p:anim>
                                    <p:anim calcmode="lin" valueType="num">
                                      <p:cBhvr additive="base">
                                        <p:cTn id="138" dur="500" fill="hold"/>
                                        <p:tgtEl>
                                          <p:spTgt spid="18"/>
                                        </p:tgtEl>
                                        <p:attrNameLst>
                                          <p:attrName>ppt_y</p:attrName>
                                        </p:attrNameLst>
                                      </p:cBhvr>
                                      <p:tavLst>
                                        <p:tav tm="0">
                                          <p:val>
                                            <p:strVal val="1+#ppt_h/2"/>
                                          </p:val>
                                        </p:tav>
                                        <p:tav tm="100000">
                                          <p:val>
                                            <p:strVal val="#ppt_y"/>
                                          </p:val>
                                        </p:tav>
                                      </p:tavLst>
                                    </p:anim>
                                  </p:childTnLst>
                                </p:cTn>
                              </p:par>
                              <p:par>
                                <p:cTn id="139" presetID="2" presetClass="entr" presetSubtype="4" fill="hold" grpId="2" nodeType="withEffect">
                                  <p:stCondLst>
                                    <p:cond delay="0"/>
                                  </p:stCondLst>
                                  <p:childTnLst>
                                    <p:set>
                                      <p:cBhvr>
                                        <p:cTn id="140" dur="1" fill="hold">
                                          <p:stCondLst>
                                            <p:cond delay="0"/>
                                          </p:stCondLst>
                                        </p:cTn>
                                        <p:tgtEl>
                                          <p:spTgt spid="19"/>
                                        </p:tgtEl>
                                        <p:attrNameLst>
                                          <p:attrName>style.visibility</p:attrName>
                                        </p:attrNameLst>
                                      </p:cBhvr>
                                      <p:to>
                                        <p:strVal val="visible"/>
                                      </p:to>
                                    </p:set>
                                    <p:anim calcmode="lin" valueType="num">
                                      <p:cBhvr additive="base">
                                        <p:cTn id="141" dur="500" fill="hold"/>
                                        <p:tgtEl>
                                          <p:spTgt spid="19"/>
                                        </p:tgtEl>
                                        <p:attrNameLst>
                                          <p:attrName>ppt_x</p:attrName>
                                        </p:attrNameLst>
                                      </p:cBhvr>
                                      <p:tavLst>
                                        <p:tav tm="0">
                                          <p:val>
                                            <p:strVal val="#ppt_x"/>
                                          </p:val>
                                        </p:tav>
                                        <p:tav tm="100000">
                                          <p:val>
                                            <p:strVal val="#ppt_x"/>
                                          </p:val>
                                        </p:tav>
                                      </p:tavLst>
                                    </p:anim>
                                    <p:anim calcmode="lin" valueType="num">
                                      <p:cBhvr additive="base">
                                        <p:cTn id="1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5" presetClass="entr" presetSubtype="10" fill="hold" nodeType="clickEffect">
                                  <p:stCondLst>
                                    <p:cond delay="0"/>
                                  </p:stCondLst>
                                  <p:childTnLst>
                                    <p:set>
                                      <p:cBhvr>
                                        <p:cTn id="146" dur="1" fill="hold">
                                          <p:stCondLst>
                                            <p:cond delay="0"/>
                                          </p:stCondLst>
                                        </p:cTn>
                                        <p:tgtEl>
                                          <p:spTgt spid="16"/>
                                        </p:tgtEl>
                                        <p:attrNameLst>
                                          <p:attrName>style.visibility</p:attrName>
                                        </p:attrNameLst>
                                      </p:cBhvr>
                                      <p:to>
                                        <p:strVal val="visible"/>
                                      </p:to>
                                    </p:set>
                                    <p:animEffect transition="in" filter="checkerboard(across)">
                                      <p:cBhvr>
                                        <p:cTn id="147" dur="500"/>
                                        <p:tgtEl>
                                          <p:spTgt spid="16"/>
                                        </p:tgtEl>
                                      </p:cBhvr>
                                    </p:animEffect>
                                  </p:childTnLst>
                                </p:cTn>
                              </p:par>
                              <p:par>
                                <p:cTn id="148" presetID="5" presetClass="entr" presetSubtype="10" fill="hold" grpId="3" nodeType="withEffect">
                                  <p:stCondLst>
                                    <p:cond delay="0"/>
                                  </p:stCondLst>
                                  <p:childTnLst>
                                    <p:set>
                                      <p:cBhvr>
                                        <p:cTn id="149" dur="1" fill="hold">
                                          <p:stCondLst>
                                            <p:cond delay="0"/>
                                          </p:stCondLst>
                                        </p:cTn>
                                        <p:tgtEl>
                                          <p:spTgt spid="17"/>
                                        </p:tgtEl>
                                        <p:attrNameLst>
                                          <p:attrName>style.visibility</p:attrName>
                                        </p:attrNameLst>
                                      </p:cBhvr>
                                      <p:to>
                                        <p:strVal val="visible"/>
                                      </p:to>
                                    </p:set>
                                    <p:animEffect transition="in" filter="checkerboard(across)">
                                      <p:cBhvr>
                                        <p:cTn id="150" dur="500"/>
                                        <p:tgtEl>
                                          <p:spTgt spid="17"/>
                                        </p:tgtEl>
                                      </p:cBhvr>
                                    </p:animEffect>
                                  </p:childTnLst>
                                </p:cTn>
                              </p:par>
                              <p:par>
                                <p:cTn id="151" presetID="5" presetClass="entr" presetSubtype="10" fill="hold" nodeType="withEffect">
                                  <p:stCondLst>
                                    <p:cond delay="0"/>
                                  </p:stCondLst>
                                  <p:childTnLst>
                                    <p:set>
                                      <p:cBhvr>
                                        <p:cTn id="152" dur="1" fill="hold">
                                          <p:stCondLst>
                                            <p:cond delay="0"/>
                                          </p:stCondLst>
                                        </p:cTn>
                                        <p:tgtEl>
                                          <p:spTgt spid="18"/>
                                        </p:tgtEl>
                                        <p:attrNameLst>
                                          <p:attrName>style.visibility</p:attrName>
                                        </p:attrNameLst>
                                      </p:cBhvr>
                                      <p:to>
                                        <p:strVal val="visible"/>
                                      </p:to>
                                    </p:set>
                                    <p:animEffect transition="in" filter="checkerboard(across)">
                                      <p:cBhvr>
                                        <p:cTn id="153" dur="500"/>
                                        <p:tgtEl>
                                          <p:spTgt spid="18"/>
                                        </p:tgtEl>
                                      </p:cBhvr>
                                    </p:animEffect>
                                  </p:childTnLst>
                                </p:cTn>
                              </p:par>
                              <p:par>
                                <p:cTn id="154" presetID="5" presetClass="entr" presetSubtype="10" fill="hold" grpId="3" nodeType="withEffect">
                                  <p:stCondLst>
                                    <p:cond delay="0"/>
                                  </p:stCondLst>
                                  <p:childTnLst>
                                    <p:set>
                                      <p:cBhvr>
                                        <p:cTn id="155" dur="1" fill="hold">
                                          <p:stCondLst>
                                            <p:cond delay="0"/>
                                          </p:stCondLst>
                                        </p:cTn>
                                        <p:tgtEl>
                                          <p:spTgt spid="19"/>
                                        </p:tgtEl>
                                        <p:attrNameLst>
                                          <p:attrName>style.visibility</p:attrName>
                                        </p:attrNameLst>
                                      </p:cBhvr>
                                      <p:to>
                                        <p:strVal val="visible"/>
                                      </p:to>
                                    </p:set>
                                    <p:animEffect transition="in" filter="checkerboard(across)">
                                      <p:cBhvr>
                                        <p:cTn id="156" dur="500"/>
                                        <p:tgtEl>
                                          <p:spTgt spid="19"/>
                                        </p:tgtEl>
                                      </p:cBhvr>
                                    </p:animEffect>
                                  </p:childTnLst>
                                </p:cTn>
                              </p:par>
                              <p:par>
                                <p:cTn id="157" presetID="5" presetClass="entr" presetSubtype="10" fill="hold" grpId="0" nodeType="withEffect">
                                  <p:stCondLst>
                                    <p:cond delay="0"/>
                                  </p:stCondLst>
                                  <p:childTnLst>
                                    <p:set>
                                      <p:cBhvr>
                                        <p:cTn id="158" dur="1" fill="hold">
                                          <p:stCondLst>
                                            <p:cond delay="0"/>
                                          </p:stCondLst>
                                        </p:cTn>
                                        <p:tgtEl>
                                          <p:spTgt spid="20"/>
                                        </p:tgtEl>
                                        <p:attrNameLst>
                                          <p:attrName>style.visibility</p:attrName>
                                        </p:attrNameLst>
                                      </p:cBhvr>
                                      <p:to>
                                        <p:strVal val="visible"/>
                                      </p:to>
                                    </p:set>
                                    <p:animEffect transition="in" filter="checkerboard(across)">
                                      <p:cBhvr>
                                        <p:cTn id="159" dur="500"/>
                                        <p:tgtEl>
                                          <p:spTgt spid="20"/>
                                        </p:tgtEl>
                                      </p:cBhvr>
                                    </p:animEffect>
                                  </p:childTnLst>
                                </p:cTn>
                              </p:par>
                              <p:par>
                                <p:cTn id="160" presetID="5" presetClass="entr" presetSubtype="10" fill="hold" nodeType="withEffect">
                                  <p:stCondLst>
                                    <p:cond delay="0"/>
                                  </p:stCondLst>
                                  <p:childTnLst>
                                    <p:set>
                                      <p:cBhvr>
                                        <p:cTn id="161" dur="1" fill="hold">
                                          <p:stCondLst>
                                            <p:cond delay="0"/>
                                          </p:stCondLst>
                                        </p:cTn>
                                        <p:tgtEl>
                                          <p:spTgt spid="21"/>
                                        </p:tgtEl>
                                        <p:attrNameLst>
                                          <p:attrName>style.visibility</p:attrName>
                                        </p:attrNameLst>
                                      </p:cBhvr>
                                      <p:to>
                                        <p:strVal val="visible"/>
                                      </p:to>
                                    </p:set>
                                    <p:animEffect transition="in" filter="checkerboard(across)">
                                      <p:cBhvr>
                                        <p:cTn id="162" dur="500"/>
                                        <p:tgtEl>
                                          <p:spTgt spid="21"/>
                                        </p:tgtEl>
                                      </p:cBhvr>
                                    </p:animEffect>
                                  </p:childTnLst>
                                </p:cTn>
                              </p:par>
                              <p:par>
                                <p:cTn id="163" presetID="5" presetClass="entr" presetSubtype="10" fill="hold" nodeType="withEffect">
                                  <p:stCondLst>
                                    <p:cond delay="0"/>
                                  </p:stCondLst>
                                  <p:childTnLst>
                                    <p:set>
                                      <p:cBhvr>
                                        <p:cTn id="164" dur="1" fill="hold">
                                          <p:stCondLst>
                                            <p:cond delay="0"/>
                                          </p:stCondLst>
                                        </p:cTn>
                                        <p:tgtEl>
                                          <p:spTgt spid="22"/>
                                        </p:tgtEl>
                                        <p:attrNameLst>
                                          <p:attrName>style.visibility</p:attrName>
                                        </p:attrNameLst>
                                      </p:cBhvr>
                                      <p:to>
                                        <p:strVal val="visible"/>
                                      </p:to>
                                    </p:set>
                                    <p:animEffect transition="in" filter="checkerboard(across)">
                                      <p:cBhvr>
                                        <p:cTn id="165" dur="500"/>
                                        <p:tgtEl>
                                          <p:spTgt spid="22"/>
                                        </p:tgtEl>
                                      </p:cBhvr>
                                    </p:animEffect>
                                  </p:childTnLst>
                                </p:cTn>
                              </p:par>
                              <p:par>
                                <p:cTn id="166" presetID="5" presetClass="entr" presetSubtype="10" fill="hold" nodeType="withEffect">
                                  <p:stCondLst>
                                    <p:cond delay="0"/>
                                  </p:stCondLst>
                                  <p:childTnLst>
                                    <p:set>
                                      <p:cBhvr>
                                        <p:cTn id="167" dur="1" fill="hold">
                                          <p:stCondLst>
                                            <p:cond delay="0"/>
                                          </p:stCondLst>
                                        </p:cTn>
                                        <p:tgtEl>
                                          <p:spTgt spid="23"/>
                                        </p:tgtEl>
                                        <p:attrNameLst>
                                          <p:attrName>style.visibility</p:attrName>
                                        </p:attrNameLst>
                                      </p:cBhvr>
                                      <p:to>
                                        <p:strVal val="visible"/>
                                      </p:to>
                                    </p:set>
                                    <p:animEffect transition="in" filter="checkerboard(across)">
                                      <p:cBhvr>
                                        <p:cTn id="168" dur="500"/>
                                        <p:tgtEl>
                                          <p:spTgt spid="23"/>
                                        </p:tgtEl>
                                      </p:cBhvr>
                                    </p:animEffect>
                                  </p:childTnLst>
                                </p:cTn>
                              </p:par>
                              <p:par>
                                <p:cTn id="169" presetID="5" presetClass="entr" presetSubtype="10" fill="hold" nodeType="withEffect">
                                  <p:stCondLst>
                                    <p:cond delay="0"/>
                                  </p:stCondLst>
                                  <p:childTnLst>
                                    <p:set>
                                      <p:cBhvr>
                                        <p:cTn id="170" dur="1" fill="hold">
                                          <p:stCondLst>
                                            <p:cond delay="0"/>
                                          </p:stCondLst>
                                        </p:cTn>
                                        <p:tgtEl>
                                          <p:spTgt spid="24"/>
                                        </p:tgtEl>
                                        <p:attrNameLst>
                                          <p:attrName>style.visibility</p:attrName>
                                        </p:attrNameLst>
                                      </p:cBhvr>
                                      <p:to>
                                        <p:strVal val="visible"/>
                                      </p:to>
                                    </p:set>
                                    <p:animEffect transition="in" filter="checkerboard(across)">
                                      <p:cBhvr>
                                        <p:cTn id="171" dur="500"/>
                                        <p:tgtEl>
                                          <p:spTgt spid="24"/>
                                        </p:tgtEl>
                                      </p:cBhvr>
                                    </p:animEffect>
                                  </p:childTnLst>
                                </p:cTn>
                              </p:par>
                              <p:par>
                                <p:cTn id="172" presetID="5" presetClass="entr" presetSubtype="10" fill="hold" nodeType="withEffect">
                                  <p:stCondLst>
                                    <p:cond delay="0"/>
                                  </p:stCondLst>
                                  <p:childTnLst>
                                    <p:set>
                                      <p:cBhvr>
                                        <p:cTn id="173" dur="1" fill="hold">
                                          <p:stCondLst>
                                            <p:cond delay="0"/>
                                          </p:stCondLst>
                                        </p:cTn>
                                        <p:tgtEl>
                                          <p:spTgt spid="25"/>
                                        </p:tgtEl>
                                        <p:attrNameLst>
                                          <p:attrName>style.visibility</p:attrName>
                                        </p:attrNameLst>
                                      </p:cBhvr>
                                      <p:to>
                                        <p:strVal val="visible"/>
                                      </p:to>
                                    </p:set>
                                    <p:animEffect transition="in" filter="checkerboard(across)">
                                      <p:cBhvr>
                                        <p:cTn id="174" dur="500"/>
                                        <p:tgtEl>
                                          <p:spTgt spid="25"/>
                                        </p:tgtEl>
                                      </p:cBhvr>
                                    </p:animEffect>
                                  </p:childTnLst>
                                </p:cTn>
                              </p:par>
                              <p:par>
                                <p:cTn id="175" presetID="5" presetClass="entr" presetSubtype="10" fill="hold" nodeType="withEffect">
                                  <p:stCondLst>
                                    <p:cond delay="0"/>
                                  </p:stCondLst>
                                  <p:childTnLst>
                                    <p:set>
                                      <p:cBhvr>
                                        <p:cTn id="176" dur="1" fill="hold">
                                          <p:stCondLst>
                                            <p:cond delay="0"/>
                                          </p:stCondLst>
                                        </p:cTn>
                                        <p:tgtEl>
                                          <p:spTgt spid="26"/>
                                        </p:tgtEl>
                                        <p:attrNameLst>
                                          <p:attrName>style.visibility</p:attrName>
                                        </p:attrNameLst>
                                      </p:cBhvr>
                                      <p:to>
                                        <p:strVal val="visible"/>
                                      </p:to>
                                    </p:set>
                                    <p:animEffect transition="in" filter="checkerboard(across)">
                                      <p:cBhvr>
                                        <p:cTn id="177" dur="500"/>
                                        <p:tgtEl>
                                          <p:spTgt spid="26"/>
                                        </p:tgtEl>
                                      </p:cBhvr>
                                    </p:animEffect>
                                  </p:childTnLst>
                                </p:cTn>
                              </p:par>
                              <p:par>
                                <p:cTn id="178" presetID="5" presetClass="entr" presetSubtype="10" fill="hold" nodeType="withEffect">
                                  <p:stCondLst>
                                    <p:cond delay="0"/>
                                  </p:stCondLst>
                                  <p:childTnLst>
                                    <p:set>
                                      <p:cBhvr>
                                        <p:cTn id="179" dur="1" fill="hold">
                                          <p:stCondLst>
                                            <p:cond delay="0"/>
                                          </p:stCondLst>
                                        </p:cTn>
                                        <p:tgtEl>
                                          <p:spTgt spid="27"/>
                                        </p:tgtEl>
                                        <p:attrNameLst>
                                          <p:attrName>style.visibility</p:attrName>
                                        </p:attrNameLst>
                                      </p:cBhvr>
                                      <p:to>
                                        <p:strVal val="visible"/>
                                      </p:to>
                                    </p:set>
                                    <p:animEffect transition="in" filter="checkerboard(across)">
                                      <p:cBhvr>
                                        <p:cTn id="180" dur="500"/>
                                        <p:tgtEl>
                                          <p:spTgt spid="27"/>
                                        </p:tgtEl>
                                      </p:cBhvr>
                                    </p:animEffect>
                                  </p:childTnLst>
                                </p:cTn>
                              </p:par>
                              <p:par>
                                <p:cTn id="181" presetID="5" presetClass="entr" presetSubtype="10" fill="hold" nodeType="withEffect">
                                  <p:stCondLst>
                                    <p:cond delay="0"/>
                                  </p:stCondLst>
                                  <p:childTnLst>
                                    <p:set>
                                      <p:cBhvr>
                                        <p:cTn id="182" dur="1" fill="hold">
                                          <p:stCondLst>
                                            <p:cond delay="0"/>
                                          </p:stCondLst>
                                        </p:cTn>
                                        <p:tgtEl>
                                          <p:spTgt spid="28"/>
                                        </p:tgtEl>
                                        <p:attrNameLst>
                                          <p:attrName>style.visibility</p:attrName>
                                        </p:attrNameLst>
                                      </p:cBhvr>
                                      <p:to>
                                        <p:strVal val="visible"/>
                                      </p:to>
                                    </p:set>
                                    <p:animEffect transition="in" filter="checkerboard(across)">
                                      <p:cBhvr>
                                        <p:cTn id="183" dur="500"/>
                                        <p:tgtEl>
                                          <p:spTgt spid="28"/>
                                        </p:tgtEl>
                                      </p:cBhvr>
                                    </p:animEffect>
                                  </p:childTnLst>
                                </p:cTn>
                              </p:par>
                              <p:par>
                                <p:cTn id="184" presetID="5" presetClass="entr" presetSubtype="10" fill="hold" grpId="0" nodeType="withEffect">
                                  <p:stCondLst>
                                    <p:cond delay="0"/>
                                  </p:stCondLst>
                                  <p:childTnLst>
                                    <p:set>
                                      <p:cBhvr>
                                        <p:cTn id="185" dur="1" fill="hold">
                                          <p:stCondLst>
                                            <p:cond delay="0"/>
                                          </p:stCondLst>
                                        </p:cTn>
                                        <p:tgtEl>
                                          <p:spTgt spid="29"/>
                                        </p:tgtEl>
                                        <p:attrNameLst>
                                          <p:attrName>style.visibility</p:attrName>
                                        </p:attrNameLst>
                                      </p:cBhvr>
                                      <p:to>
                                        <p:strVal val="visible"/>
                                      </p:to>
                                    </p:set>
                                    <p:animEffect transition="in" filter="checkerboard(across)">
                                      <p:cBhvr>
                                        <p:cTn id="186" dur="500"/>
                                        <p:tgtEl>
                                          <p:spTgt spid="29"/>
                                        </p:tgtEl>
                                      </p:cBhvr>
                                    </p:animEffect>
                                  </p:childTnLst>
                                </p:cTn>
                              </p:par>
                              <p:par>
                                <p:cTn id="187" presetID="5" presetClass="entr" presetSubtype="10" fill="hold" grpId="0" nodeType="withEffect">
                                  <p:stCondLst>
                                    <p:cond delay="0"/>
                                  </p:stCondLst>
                                  <p:childTnLst>
                                    <p:set>
                                      <p:cBhvr>
                                        <p:cTn id="188" dur="1" fill="hold">
                                          <p:stCondLst>
                                            <p:cond delay="0"/>
                                          </p:stCondLst>
                                        </p:cTn>
                                        <p:tgtEl>
                                          <p:spTgt spid="30"/>
                                        </p:tgtEl>
                                        <p:attrNameLst>
                                          <p:attrName>style.visibility</p:attrName>
                                        </p:attrNameLst>
                                      </p:cBhvr>
                                      <p:to>
                                        <p:strVal val="visible"/>
                                      </p:to>
                                    </p:set>
                                    <p:animEffect transition="in" filter="checkerboard(across)">
                                      <p:cBhvr>
                                        <p:cTn id="189" dur="500"/>
                                        <p:tgtEl>
                                          <p:spTgt spid="30"/>
                                        </p:tgtEl>
                                      </p:cBhvr>
                                    </p:animEffect>
                                  </p:childTnLst>
                                </p:cTn>
                              </p:par>
                              <p:par>
                                <p:cTn id="190" presetID="5" presetClass="entr" presetSubtype="10" fill="hold" nodeType="withEffect">
                                  <p:stCondLst>
                                    <p:cond delay="0"/>
                                  </p:stCondLst>
                                  <p:childTnLst>
                                    <p:set>
                                      <p:cBhvr>
                                        <p:cTn id="191" dur="1" fill="hold">
                                          <p:stCondLst>
                                            <p:cond delay="0"/>
                                          </p:stCondLst>
                                        </p:cTn>
                                        <p:tgtEl>
                                          <p:spTgt spid="31"/>
                                        </p:tgtEl>
                                        <p:attrNameLst>
                                          <p:attrName>style.visibility</p:attrName>
                                        </p:attrNameLst>
                                      </p:cBhvr>
                                      <p:to>
                                        <p:strVal val="visible"/>
                                      </p:to>
                                    </p:set>
                                    <p:animEffect transition="in" filter="checkerboard(across)">
                                      <p:cBhvr>
                                        <p:cTn id="192" dur="500"/>
                                        <p:tgtEl>
                                          <p:spTgt spid="31"/>
                                        </p:tgtEl>
                                      </p:cBhvr>
                                    </p:animEffect>
                                  </p:childTnLst>
                                </p:cTn>
                              </p:par>
                              <p:par>
                                <p:cTn id="193" presetID="5" presetClass="entr" presetSubtype="10" fill="hold" grpId="0" nodeType="withEffect">
                                  <p:stCondLst>
                                    <p:cond delay="0"/>
                                  </p:stCondLst>
                                  <p:childTnLst>
                                    <p:set>
                                      <p:cBhvr>
                                        <p:cTn id="194" dur="1" fill="hold">
                                          <p:stCondLst>
                                            <p:cond delay="0"/>
                                          </p:stCondLst>
                                        </p:cTn>
                                        <p:tgtEl>
                                          <p:spTgt spid="32"/>
                                        </p:tgtEl>
                                        <p:attrNameLst>
                                          <p:attrName>style.visibility</p:attrName>
                                        </p:attrNameLst>
                                      </p:cBhvr>
                                      <p:to>
                                        <p:strVal val="visible"/>
                                      </p:to>
                                    </p:set>
                                    <p:animEffect transition="in" filter="checkerboard(across)">
                                      <p:cBhvr>
                                        <p:cTn id="195" dur="500"/>
                                        <p:tgtEl>
                                          <p:spTgt spid="32"/>
                                        </p:tgtEl>
                                      </p:cBhvr>
                                    </p:animEffect>
                                  </p:childTnLst>
                                </p:cTn>
                              </p:par>
                              <p:par>
                                <p:cTn id="196" presetID="5" presetClass="entr" presetSubtype="10" fill="hold" nodeType="withEffect">
                                  <p:stCondLst>
                                    <p:cond delay="0"/>
                                  </p:stCondLst>
                                  <p:childTnLst>
                                    <p:set>
                                      <p:cBhvr>
                                        <p:cTn id="197" dur="1" fill="hold">
                                          <p:stCondLst>
                                            <p:cond delay="0"/>
                                          </p:stCondLst>
                                        </p:cTn>
                                        <p:tgtEl>
                                          <p:spTgt spid="33"/>
                                        </p:tgtEl>
                                        <p:attrNameLst>
                                          <p:attrName>style.visibility</p:attrName>
                                        </p:attrNameLst>
                                      </p:cBhvr>
                                      <p:to>
                                        <p:strVal val="visible"/>
                                      </p:to>
                                    </p:set>
                                    <p:animEffect transition="in" filter="checkerboard(across)">
                                      <p:cBhvr>
                                        <p:cTn id="198" dur="500"/>
                                        <p:tgtEl>
                                          <p:spTgt spid="33"/>
                                        </p:tgtEl>
                                      </p:cBhvr>
                                    </p:animEffect>
                                  </p:childTnLst>
                                </p:cTn>
                              </p:par>
                              <p:par>
                                <p:cTn id="199" presetID="5" presetClass="entr" presetSubtype="10" fill="hold" grpId="0" nodeType="withEffect">
                                  <p:stCondLst>
                                    <p:cond delay="0"/>
                                  </p:stCondLst>
                                  <p:childTnLst>
                                    <p:set>
                                      <p:cBhvr>
                                        <p:cTn id="200" dur="1" fill="hold">
                                          <p:stCondLst>
                                            <p:cond delay="0"/>
                                          </p:stCondLst>
                                        </p:cTn>
                                        <p:tgtEl>
                                          <p:spTgt spid="34"/>
                                        </p:tgtEl>
                                        <p:attrNameLst>
                                          <p:attrName>style.visibility</p:attrName>
                                        </p:attrNameLst>
                                      </p:cBhvr>
                                      <p:to>
                                        <p:strVal val="visible"/>
                                      </p:to>
                                    </p:set>
                                    <p:animEffect transition="in" filter="checkerboard(across)">
                                      <p:cBhvr>
                                        <p:cTn id="201" dur="500"/>
                                        <p:tgtEl>
                                          <p:spTgt spid="34"/>
                                        </p:tgtEl>
                                      </p:cBhvr>
                                    </p:animEffect>
                                  </p:childTnLst>
                                </p:cTn>
                              </p:par>
                              <p:par>
                                <p:cTn id="202" presetID="5" presetClass="entr" presetSubtype="10" fill="hold" nodeType="withEffect">
                                  <p:stCondLst>
                                    <p:cond delay="0"/>
                                  </p:stCondLst>
                                  <p:childTnLst>
                                    <p:set>
                                      <p:cBhvr>
                                        <p:cTn id="203" dur="1" fill="hold">
                                          <p:stCondLst>
                                            <p:cond delay="0"/>
                                          </p:stCondLst>
                                        </p:cTn>
                                        <p:tgtEl>
                                          <p:spTgt spid="35"/>
                                        </p:tgtEl>
                                        <p:attrNameLst>
                                          <p:attrName>style.visibility</p:attrName>
                                        </p:attrNameLst>
                                      </p:cBhvr>
                                      <p:to>
                                        <p:strVal val="visible"/>
                                      </p:to>
                                    </p:set>
                                    <p:animEffect transition="in" filter="checkerboard(across)">
                                      <p:cBhvr>
                                        <p:cTn id="204" dur="500"/>
                                        <p:tgtEl>
                                          <p:spTgt spid="35"/>
                                        </p:tgtEl>
                                      </p:cBhvr>
                                    </p:animEffect>
                                  </p:childTnLst>
                                </p:cTn>
                              </p:par>
                              <p:par>
                                <p:cTn id="205" presetID="5" presetClass="entr" presetSubtype="10" fill="hold" grpId="0" nodeType="withEffect">
                                  <p:stCondLst>
                                    <p:cond delay="0"/>
                                  </p:stCondLst>
                                  <p:childTnLst>
                                    <p:set>
                                      <p:cBhvr>
                                        <p:cTn id="206" dur="1" fill="hold">
                                          <p:stCondLst>
                                            <p:cond delay="0"/>
                                          </p:stCondLst>
                                        </p:cTn>
                                        <p:tgtEl>
                                          <p:spTgt spid="51"/>
                                        </p:tgtEl>
                                        <p:attrNameLst>
                                          <p:attrName>style.visibility</p:attrName>
                                        </p:attrNameLst>
                                      </p:cBhvr>
                                      <p:to>
                                        <p:strVal val="visible"/>
                                      </p:to>
                                    </p:set>
                                    <p:animEffect transition="in" filter="checkerboard(across)">
                                      <p:cBhvr>
                                        <p:cTn id="207" dur="500"/>
                                        <p:tgtEl>
                                          <p:spTgt spid="51"/>
                                        </p:tgtEl>
                                      </p:cBhvr>
                                    </p:animEffect>
                                  </p:childTnLst>
                                </p:cTn>
                              </p:par>
                              <p:par>
                                <p:cTn id="208" presetID="5" presetClass="entr" presetSubtype="10" fill="hold" grpId="0" nodeType="withEffect">
                                  <p:stCondLst>
                                    <p:cond delay="0"/>
                                  </p:stCondLst>
                                  <p:childTnLst>
                                    <p:set>
                                      <p:cBhvr>
                                        <p:cTn id="209" dur="1" fill="hold">
                                          <p:stCondLst>
                                            <p:cond delay="0"/>
                                          </p:stCondLst>
                                        </p:cTn>
                                        <p:tgtEl>
                                          <p:spTgt spid="52"/>
                                        </p:tgtEl>
                                        <p:attrNameLst>
                                          <p:attrName>style.visibility</p:attrName>
                                        </p:attrNameLst>
                                      </p:cBhvr>
                                      <p:to>
                                        <p:strVal val="visible"/>
                                      </p:to>
                                    </p:set>
                                    <p:animEffect transition="in" filter="checkerboard(across)">
                                      <p:cBhvr>
                                        <p:cTn id="210" dur="500"/>
                                        <p:tgtEl>
                                          <p:spTgt spid="52"/>
                                        </p:tgtEl>
                                      </p:cBhvr>
                                    </p:animEffect>
                                  </p:childTnLst>
                                </p:cTn>
                              </p:par>
                              <p:par>
                                <p:cTn id="211" presetID="5" presetClass="entr" presetSubtype="10" fill="hold" grpId="0" nodeType="withEffect">
                                  <p:stCondLst>
                                    <p:cond delay="0"/>
                                  </p:stCondLst>
                                  <p:childTnLst>
                                    <p:set>
                                      <p:cBhvr>
                                        <p:cTn id="212" dur="1" fill="hold">
                                          <p:stCondLst>
                                            <p:cond delay="0"/>
                                          </p:stCondLst>
                                        </p:cTn>
                                        <p:tgtEl>
                                          <p:spTgt spid="53"/>
                                        </p:tgtEl>
                                        <p:attrNameLst>
                                          <p:attrName>style.visibility</p:attrName>
                                        </p:attrNameLst>
                                      </p:cBhvr>
                                      <p:to>
                                        <p:strVal val="visible"/>
                                      </p:to>
                                    </p:set>
                                    <p:animEffect transition="in" filter="checkerboard(across)">
                                      <p:cBhvr>
                                        <p:cTn id="213" dur="500"/>
                                        <p:tgtEl>
                                          <p:spTgt spid="53"/>
                                        </p:tgtEl>
                                      </p:cBhvr>
                                    </p:animEffect>
                                  </p:childTnLst>
                                </p:cTn>
                              </p:par>
                            </p:childTnLst>
                          </p:cTn>
                        </p:par>
                      </p:childTnLst>
                    </p:cTn>
                  </p:par>
                  <p:par>
                    <p:cTn id="214" fill="hold">
                      <p:stCondLst>
                        <p:cond delay="indefinite"/>
                      </p:stCondLst>
                      <p:childTnLst>
                        <p:par>
                          <p:cTn id="215" fill="hold">
                            <p:stCondLst>
                              <p:cond delay="0"/>
                            </p:stCondLst>
                            <p:childTnLst>
                              <p:par>
                                <p:cTn id="216" presetID="4" presetClass="entr" presetSubtype="16" fill="hold" grpId="0" nodeType="clickEffect">
                                  <p:stCondLst>
                                    <p:cond delay="0"/>
                                  </p:stCondLst>
                                  <p:childTnLst>
                                    <p:set>
                                      <p:cBhvr>
                                        <p:cTn id="217" dur="1" fill="hold">
                                          <p:stCondLst>
                                            <p:cond delay="0"/>
                                          </p:stCondLst>
                                        </p:cTn>
                                        <p:tgtEl>
                                          <p:spTgt spid="54"/>
                                        </p:tgtEl>
                                        <p:attrNameLst>
                                          <p:attrName>style.visibility</p:attrName>
                                        </p:attrNameLst>
                                      </p:cBhvr>
                                      <p:to>
                                        <p:strVal val="visible"/>
                                      </p:to>
                                    </p:set>
                                    <p:animEffect transition="in" filter="box(in)">
                                      <p:cBhvr>
                                        <p:cTn id="218" dur="2000"/>
                                        <p:tgtEl>
                                          <p:spTgt spid="54"/>
                                        </p:tgtEl>
                                      </p:cBhvr>
                                    </p:animEffect>
                                  </p:childTnLst>
                                </p:cTn>
                              </p:par>
                              <p:par>
                                <p:cTn id="219" presetID="4" presetClass="entr" presetSubtype="16" fill="hold" nodeType="withEffect">
                                  <p:stCondLst>
                                    <p:cond delay="0"/>
                                  </p:stCondLst>
                                  <p:childTnLst>
                                    <p:set>
                                      <p:cBhvr>
                                        <p:cTn id="220" dur="1" fill="hold">
                                          <p:stCondLst>
                                            <p:cond delay="0"/>
                                          </p:stCondLst>
                                        </p:cTn>
                                        <p:tgtEl>
                                          <p:spTgt spid="55"/>
                                        </p:tgtEl>
                                        <p:attrNameLst>
                                          <p:attrName>style.visibility</p:attrName>
                                        </p:attrNameLst>
                                      </p:cBhvr>
                                      <p:to>
                                        <p:strVal val="visible"/>
                                      </p:to>
                                    </p:set>
                                    <p:animEffect transition="in" filter="box(in)">
                                      <p:cBhvr>
                                        <p:cTn id="221" dur="2000"/>
                                        <p:tgtEl>
                                          <p:spTgt spid="55"/>
                                        </p:tgtEl>
                                      </p:cBhvr>
                                    </p:animEffect>
                                  </p:childTnLst>
                                </p:cTn>
                              </p:par>
                              <p:par>
                                <p:cTn id="222" presetID="4" presetClass="entr" presetSubtype="16" fill="hold" nodeType="withEffect">
                                  <p:stCondLst>
                                    <p:cond delay="0"/>
                                  </p:stCondLst>
                                  <p:childTnLst>
                                    <p:set>
                                      <p:cBhvr>
                                        <p:cTn id="223" dur="1" fill="hold">
                                          <p:stCondLst>
                                            <p:cond delay="0"/>
                                          </p:stCondLst>
                                        </p:cTn>
                                        <p:tgtEl>
                                          <p:spTgt spid="56"/>
                                        </p:tgtEl>
                                        <p:attrNameLst>
                                          <p:attrName>style.visibility</p:attrName>
                                        </p:attrNameLst>
                                      </p:cBhvr>
                                      <p:to>
                                        <p:strVal val="visible"/>
                                      </p:to>
                                    </p:set>
                                    <p:animEffect transition="in" filter="box(in)">
                                      <p:cBhvr>
                                        <p:cTn id="224" dur="2000"/>
                                        <p:tgtEl>
                                          <p:spTgt spid="56"/>
                                        </p:tgtEl>
                                      </p:cBhvr>
                                    </p:animEffect>
                                  </p:childTnLst>
                                </p:cTn>
                              </p:par>
                              <p:par>
                                <p:cTn id="225" presetID="4" presetClass="entr" presetSubtype="16" fill="hold" nodeType="withEffect">
                                  <p:stCondLst>
                                    <p:cond delay="0"/>
                                  </p:stCondLst>
                                  <p:childTnLst>
                                    <p:set>
                                      <p:cBhvr>
                                        <p:cTn id="226" dur="1" fill="hold">
                                          <p:stCondLst>
                                            <p:cond delay="0"/>
                                          </p:stCondLst>
                                        </p:cTn>
                                        <p:tgtEl>
                                          <p:spTgt spid="57"/>
                                        </p:tgtEl>
                                        <p:attrNameLst>
                                          <p:attrName>style.visibility</p:attrName>
                                        </p:attrNameLst>
                                      </p:cBhvr>
                                      <p:to>
                                        <p:strVal val="visible"/>
                                      </p:to>
                                    </p:set>
                                    <p:animEffect transition="in" filter="box(in)">
                                      <p:cBhvr>
                                        <p:cTn id="227" dur="2000"/>
                                        <p:tgtEl>
                                          <p:spTgt spid="57"/>
                                        </p:tgtEl>
                                      </p:cBhvr>
                                    </p:animEffect>
                                  </p:childTnLst>
                                </p:cTn>
                              </p:par>
                              <p:par>
                                <p:cTn id="228" presetID="4" presetClass="entr" presetSubtype="16" fill="hold" nodeType="withEffect">
                                  <p:stCondLst>
                                    <p:cond delay="0"/>
                                  </p:stCondLst>
                                  <p:childTnLst>
                                    <p:set>
                                      <p:cBhvr>
                                        <p:cTn id="229" dur="1" fill="hold">
                                          <p:stCondLst>
                                            <p:cond delay="0"/>
                                          </p:stCondLst>
                                        </p:cTn>
                                        <p:tgtEl>
                                          <p:spTgt spid="58"/>
                                        </p:tgtEl>
                                        <p:attrNameLst>
                                          <p:attrName>style.visibility</p:attrName>
                                        </p:attrNameLst>
                                      </p:cBhvr>
                                      <p:to>
                                        <p:strVal val="visible"/>
                                      </p:to>
                                    </p:set>
                                    <p:animEffect transition="in" filter="box(in)">
                                      <p:cBhvr>
                                        <p:cTn id="230" dur="2000"/>
                                        <p:tgtEl>
                                          <p:spTgt spid="58"/>
                                        </p:tgtEl>
                                      </p:cBhvr>
                                    </p:animEffect>
                                  </p:childTnLst>
                                </p:cTn>
                              </p:par>
                              <p:par>
                                <p:cTn id="231" presetID="4" presetClass="entr" presetSubtype="16" fill="hold" nodeType="withEffect">
                                  <p:stCondLst>
                                    <p:cond delay="0"/>
                                  </p:stCondLst>
                                  <p:childTnLst>
                                    <p:set>
                                      <p:cBhvr>
                                        <p:cTn id="232" dur="1" fill="hold">
                                          <p:stCondLst>
                                            <p:cond delay="0"/>
                                          </p:stCondLst>
                                        </p:cTn>
                                        <p:tgtEl>
                                          <p:spTgt spid="59"/>
                                        </p:tgtEl>
                                        <p:attrNameLst>
                                          <p:attrName>style.visibility</p:attrName>
                                        </p:attrNameLst>
                                      </p:cBhvr>
                                      <p:to>
                                        <p:strVal val="visible"/>
                                      </p:to>
                                    </p:set>
                                    <p:animEffect transition="in" filter="box(in)">
                                      <p:cBhvr>
                                        <p:cTn id="233" dur="2000"/>
                                        <p:tgtEl>
                                          <p:spTgt spid="59"/>
                                        </p:tgtEl>
                                      </p:cBhvr>
                                    </p:animEffect>
                                  </p:childTnLst>
                                </p:cTn>
                              </p:par>
                              <p:par>
                                <p:cTn id="234" presetID="4" presetClass="entr" presetSubtype="16" fill="hold" nodeType="withEffect">
                                  <p:stCondLst>
                                    <p:cond delay="0"/>
                                  </p:stCondLst>
                                  <p:childTnLst>
                                    <p:set>
                                      <p:cBhvr>
                                        <p:cTn id="235" dur="1" fill="hold">
                                          <p:stCondLst>
                                            <p:cond delay="0"/>
                                          </p:stCondLst>
                                        </p:cTn>
                                        <p:tgtEl>
                                          <p:spTgt spid="60"/>
                                        </p:tgtEl>
                                        <p:attrNameLst>
                                          <p:attrName>style.visibility</p:attrName>
                                        </p:attrNameLst>
                                      </p:cBhvr>
                                      <p:to>
                                        <p:strVal val="visible"/>
                                      </p:to>
                                    </p:set>
                                    <p:animEffect transition="in" filter="box(in)">
                                      <p:cBhvr>
                                        <p:cTn id="236" dur="2000"/>
                                        <p:tgtEl>
                                          <p:spTgt spid="60"/>
                                        </p:tgtEl>
                                      </p:cBhvr>
                                    </p:animEffect>
                                  </p:childTnLst>
                                </p:cTn>
                              </p:par>
                              <p:par>
                                <p:cTn id="237" presetID="4" presetClass="entr" presetSubtype="16" fill="hold" nodeType="withEffect">
                                  <p:stCondLst>
                                    <p:cond delay="0"/>
                                  </p:stCondLst>
                                  <p:childTnLst>
                                    <p:set>
                                      <p:cBhvr>
                                        <p:cTn id="238" dur="1" fill="hold">
                                          <p:stCondLst>
                                            <p:cond delay="0"/>
                                          </p:stCondLst>
                                        </p:cTn>
                                        <p:tgtEl>
                                          <p:spTgt spid="61"/>
                                        </p:tgtEl>
                                        <p:attrNameLst>
                                          <p:attrName>style.visibility</p:attrName>
                                        </p:attrNameLst>
                                      </p:cBhvr>
                                      <p:to>
                                        <p:strVal val="visible"/>
                                      </p:to>
                                    </p:set>
                                    <p:animEffect transition="in" filter="box(in)">
                                      <p:cBhvr>
                                        <p:cTn id="239" dur="2000"/>
                                        <p:tgtEl>
                                          <p:spTgt spid="61"/>
                                        </p:tgtEl>
                                      </p:cBhvr>
                                    </p:animEffect>
                                  </p:childTnLst>
                                </p:cTn>
                              </p:par>
                              <p:par>
                                <p:cTn id="240" presetID="4" presetClass="entr" presetSubtype="16" fill="hold" nodeType="withEffect">
                                  <p:stCondLst>
                                    <p:cond delay="0"/>
                                  </p:stCondLst>
                                  <p:childTnLst>
                                    <p:set>
                                      <p:cBhvr>
                                        <p:cTn id="241" dur="1" fill="hold">
                                          <p:stCondLst>
                                            <p:cond delay="0"/>
                                          </p:stCondLst>
                                        </p:cTn>
                                        <p:tgtEl>
                                          <p:spTgt spid="62"/>
                                        </p:tgtEl>
                                        <p:attrNameLst>
                                          <p:attrName>style.visibility</p:attrName>
                                        </p:attrNameLst>
                                      </p:cBhvr>
                                      <p:to>
                                        <p:strVal val="visible"/>
                                      </p:to>
                                    </p:set>
                                    <p:animEffect transition="in" filter="box(in)">
                                      <p:cBhvr>
                                        <p:cTn id="242" dur="2000"/>
                                        <p:tgtEl>
                                          <p:spTgt spid="62"/>
                                        </p:tgtEl>
                                      </p:cBhvr>
                                    </p:animEffect>
                                  </p:childTnLst>
                                </p:cTn>
                              </p:par>
                              <p:par>
                                <p:cTn id="243" presetID="4" presetClass="entr" presetSubtype="16" fill="hold" grpId="0" nodeType="withEffect">
                                  <p:stCondLst>
                                    <p:cond delay="0"/>
                                  </p:stCondLst>
                                  <p:childTnLst>
                                    <p:set>
                                      <p:cBhvr>
                                        <p:cTn id="244" dur="1" fill="hold">
                                          <p:stCondLst>
                                            <p:cond delay="0"/>
                                          </p:stCondLst>
                                        </p:cTn>
                                        <p:tgtEl>
                                          <p:spTgt spid="63"/>
                                        </p:tgtEl>
                                        <p:attrNameLst>
                                          <p:attrName>style.visibility</p:attrName>
                                        </p:attrNameLst>
                                      </p:cBhvr>
                                      <p:to>
                                        <p:strVal val="visible"/>
                                      </p:to>
                                    </p:set>
                                    <p:animEffect transition="in" filter="box(in)">
                                      <p:cBhvr>
                                        <p:cTn id="245" dur="2000"/>
                                        <p:tgtEl>
                                          <p:spTgt spid="63"/>
                                        </p:tgtEl>
                                      </p:cBhvr>
                                    </p:animEffect>
                                  </p:childTnLst>
                                </p:cTn>
                              </p:par>
                              <p:par>
                                <p:cTn id="246" presetID="4" presetClass="entr" presetSubtype="16" fill="hold" grpId="0" nodeType="withEffect">
                                  <p:stCondLst>
                                    <p:cond delay="0"/>
                                  </p:stCondLst>
                                  <p:childTnLst>
                                    <p:set>
                                      <p:cBhvr>
                                        <p:cTn id="247" dur="1" fill="hold">
                                          <p:stCondLst>
                                            <p:cond delay="0"/>
                                          </p:stCondLst>
                                        </p:cTn>
                                        <p:tgtEl>
                                          <p:spTgt spid="64"/>
                                        </p:tgtEl>
                                        <p:attrNameLst>
                                          <p:attrName>style.visibility</p:attrName>
                                        </p:attrNameLst>
                                      </p:cBhvr>
                                      <p:to>
                                        <p:strVal val="visible"/>
                                      </p:to>
                                    </p:set>
                                    <p:animEffect transition="in" filter="box(in)">
                                      <p:cBhvr>
                                        <p:cTn id="248" dur="2000"/>
                                        <p:tgtEl>
                                          <p:spTgt spid="64"/>
                                        </p:tgtEl>
                                      </p:cBhvr>
                                    </p:animEffect>
                                  </p:childTnLst>
                                </p:cTn>
                              </p:par>
                              <p:par>
                                <p:cTn id="249" presetID="4" presetClass="entr" presetSubtype="16" fill="hold" nodeType="withEffect">
                                  <p:stCondLst>
                                    <p:cond delay="0"/>
                                  </p:stCondLst>
                                  <p:childTnLst>
                                    <p:set>
                                      <p:cBhvr>
                                        <p:cTn id="250" dur="1" fill="hold">
                                          <p:stCondLst>
                                            <p:cond delay="0"/>
                                          </p:stCondLst>
                                        </p:cTn>
                                        <p:tgtEl>
                                          <p:spTgt spid="65"/>
                                        </p:tgtEl>
                                        <p:attrNameLst>
                                          <p:attrName>style.visibility</p:attrName>
                                        </p:attrNameLst>
                                      </p:cBhvr>
                                      <p:to>
                                        <p:strVal val="visible"/>
                                      </p:to>
                                    </p:set>
                                    <p:animEffect transition="in" filter="box(in)">
                                      <p:cBhvr>
                                        <p:cTn id="251" dur="2000"/>
                                        <p:tgtEl>
                                          <p:spTgt spid="65"/>
                                        </p:tgtEl>
                                      </p:cBhvr>
                                    </p:animEffect>
                                  </p:childTnLst>
                                </p:cTn>
                              </p:par>
                              <p:par>
                                <p:cTn id="252" presetID="4" presetClass="entr" presetSubtype="16" fill="hold" grpId="0" nodeType="withEffect">
                                  <p:stCondLst>
                                    <p:cond delay="0"/>
                                  </p:stCondLst>
                                  <p:childTnLst>
                                    <p:set>
                                      <p:cBhvr>
                                        <p:cTn id="253" dur="1" fill="hold">
                                          <p:stCondLst>
                                            <p:cond delay="0"/>
                                          </p:stCondLst>
                                        </p:cTn>
                                        <p:tgtEl>
                                          <p:spTgt spid="66"/>
                                        </p:tgtEl>
                                        <p:attrNameLst>
                                          <p:attrName>style.visibility</p:attrName>
                                        </p:attrNameLst>
                                      </p:cBhvr>
                                      <p:to>
                                        <p:strVal val="visible"/>
                                      </p:to>
                                    </p:set>
                                    <p:animEffect transition="in" filter="box(in)">
                                      <p:cBhvr>
                                        <p:cTn id="254" dur="2000"/>
                                        <p:tgtEl>
                                          <p:spTgt spid="66"/>
                                        </p:tgtEl>
                                      </p:cBhvr>
                                    </p:animEffect>
                                  </p:childTnLst>
                                </p:cTn>
                              </p:par>
                              <p:par>
                                <p:cTn id="255" presetID="4" presetClass="entr" presetSubtype="16" fill="hold" nodeType="withEffect">
                                  <p:stCondLst>
                                    <p:cond delay="0"/>
                                  </p:stCondLst>
                                  <p:childTnLst>
                                    <p:set>
                                      <p:cBhvr>
                                        <p:cTn id="256" dur="1" fill="hold">
                                          <p:stCondLst>
                                            <p:cond delay="0"/>
                                          </p:stCondLst>
                                        </p:cTn>
                                        <p:tgtEl>
                                          <p:spTgt spid="67"/>
                                        </p:tgtEl>
                                        <p:attrNameLst>
                                          <p:attrName>style.visibility</p:attrName>
                                        </p:attrNameLst>
                                      </p:cBhvr>
                                      <p:to>
                                        <p:strVal val="visible"/>
                                      </p:to>
                                    </p:set>
                                    <p:animEffect transition="in" filter="box(in)">
                                      <p:cBhvr>
                                        <p:cTn id="257" dur="2000"/>
                                        <p:tgtEl>
                                          <p:spTgt spid="67"/>
                                        </p:tgtEl>
                                      </p:cBhvr>
                                    </p:animEffect>
                                  </p:childTnLst>
                                </p:cTn>
                              </p:par>
                              <p:par>
                                <p:cTn id="258" presetID="4" presetClass="entr" presetSubtype="16" fill="hold" nodeType="withEffect">
                                  <p:stCondLst>
                                    <p:cond delay="0"/>
                                  </p:stCondLst>
                                  <p:childTnLst>
                                    <p:set>
                                      <p:cBhvr>
                                        <p:cTn id="259" dur="1" fill="hold">
                                          <p:stCondLst>
                                            <p:cond delay="0"/>
                                          </p:stCondLst>
                                        </p:cTn>
                                        <p:tgtEl>
                                          <p:spTgt spid="68"/>
                                        </p:tgtEl>
                                        <p:attrNameLst>
                                          <p:attrName>style.visibility</p:attrName>
                                        </p:attrNameLst>
                                      </p:cBhvr>
                                      <p:to>
                                        <p:strVal val="visible"/>
                                      </p:to>
                                    </p:set>
                                    <p:animEffect transition="in" filter="box(in)">
                                      <p:cBhvr>
                                        <p:cTn id="260" dur="2000"/>
                                        <p:tgtEl>
                                          <p:spTgt spid="68"/>
                                        </p:tgtEl>
                                      </p:cBhvr>
                                    </p:animEffect>
                                  </p:childTnLst>
                                </p:cTn>
                              </p:par>
                              <p:par>
                                <p:cTn id="261" presetID="4" presetClass="entr" presetSubtype="16" fill="hold" grpId="0" nodeType="withEffect">
                                  <p:stCondLst>
                                    <p:cond delay="0"/>
                                  </p:stCondLst>
                                  <p:childTnLst>
                                    <p:set>
                                      <p:cBhvr>
                                        <p:cTn id="262" dur="1" fill="hold">
                                          <p:stCondLst>
                                            <p:cond delay="0"/>
                                          </p:stCondLst>
                                        </p:cTn>
                                        <p:tgtEl>
                                          <p:spTgt spid="69"/>
                                        </p:tgtEl>
                                        <p:attrNameLst>
                                          <p:attrName>style.visibility</p:attrName>
                                        </p:attrNameLst>
                                      </p:cBhvr>
                                      <p:to>
                                        <p:strVal val="visible"/>
                                      </p:to>
                                    </p:set>
                                    <p:animEffect transition="in" filter="box(in)">
                                      <p:cBhvr>
                                        <p:cTn id="263" dur="2000"/>
                                        <p:tgtEl>
                                          <p:spTgt spid="69"/>
                                        </p:tgtEl>
                                      </p:cBhvr>
                                    </p:animEffect>
                                  </p:childTnLst>
                                </p:cTn>
                              </p:par>
                              <p:par>
                                <p:cTn id="264" presetID="4" presetClass="entr" presetSubtype="16" fill="hold" grpId="0" nodeType="withEffect">
                                  <p:stCondLst>
                                    <p:cond delay="0"/>
                                  </p:stCondLst>
                                  <p:childTnLst>
                                    <p:set>
                                      <p:cBhvr>
                                        <p:cTn id="265" dur="1" fill="hold">
                                          <p:stCondLst>
                                            <p:cond delay="0"/>
                                          </p:stCondLst>
                                        </p:cTn>
                                        <p:tgtEl>
                                          <p:spTgt spid="70"/>
                                        </p:tgtEl>
                                        <p:attrNameLst>
                                          <p:attrName>style.visibility</p:attrName>
                                        </p:attrNameLst>
                                      </p:cBhvr>
                                      <p:to>
                                        <p:strVal val="visible"/>
                                      </p:to>
                                    </p:set>
                                    <p:animEffect transition="in" filter="box(in)">
                                      <p:cBhvr>
                                        <p:cTn id="266" dur="2000"/>
                                        <p:tgtEl>
                                          <p:spTgt spid="70"/>
                                        </p:tgtEl>
                                      </p:cBhvr>
                                    </p:animEffect>
                                  </p:childTnLst>
                                </p:cTn>
                              </p:par>
                              <p:par>
                                <p:cTn id="267" presetID="4" presetClass="entr" presetSubtype="16" fill="hold" grpId="0" nodeType="withEffect">
                                  <p:stCondLst>
                                    <p:cond delay="0"/>
                                  </p:stCondLst>
                                  <p:childTnLst>
                                    <p:set>
                                      <p:cBhvr>
                                        <p:cTn id="268" dur="1" fill="hold">
                                          <p:stCondLst>
                                            <p:cond delay="0"/>
                                          </p:stCondLst>
                                        </p:cTn>
                                        <p:tgtEl>
                                          <p:spTgt spid="71"/>
                                        </p:tgtEl>
                                        <p:attrNameLst>
                                          <p:attrName>style.visibility</p:attrName>
                                        </p:attrNameLst>
                                      </p:cBhvr>
                                      <p:to>
                                        <p:strVal val="visible"/>
                                      </p:to>
                                    </p:set>
                                    <p:animEffect transition="in" filter="box(in)">
                                      <p:cBhvr>
                                        <p:cTn id="269" dur="2000"/>
                                        <p:tgtEl>
                                          <p:spTgt spid="71"/>
                                        </p:tgtEl>
                                      </p:cBhvr>
                                    </p:animEffect>
                                  </p:childTnLst>
                                </p:cTn>
                              </p:par>
                              <p:par>
                                <p:cTn id="270" presetID="4" presetClass="entr" presetSubtype="16" fill="hold" grpId="0" nodeType="withEffect">
                                  <p:stCondLst>
                                    <p:cond delay="0"/>
                                  </p:stCondLst>
                                  <p:childTnLst>
                                    <p:set>
                                      <p:cBhvr>
                                        <p:cTn id="271" dur="1" fill="hold">
                                          <p:stCondLst>
                                            <p:cond delay="0"/>
                                          </p:stCondLst>
                                        </p:cTn>
                                        <p:tgtEl>
                                          <p:spTgt spid="72"/>
                                        </p:tgtEl>
                                        <p:attrNameLst>
                                          <p:attrName>style.visibility</p:attrName>
                                        </p:attrNameLst>
                                      </p:cBhvr>
                                      <p:to>
                                        <p:strVal val="visible"/>
                                      </p:to>
                                    </p:set>
                                    <p:animEffect transition="in" filter="box(in)">
                                      <p:cBhvr>
                                        <p:cTn id="272" dur="2000"/>
                                        <p:tgtEl>
                                          <p:spTgt spid="72"/>
                                        </p:tgtEl>
                                      </p:cBhvr>
                                    </p:animEffect>
                                  </p:childTnLst>
                                </p:cTn>
                              </p:par>
                            </p:childTnLst>
                          </p:cTn>
                        </p:par>
                      </p:childTnLst>
                    </p:cTn>
                  </p:par>
                  <p:par>
                    <p:cTn id="273" fill="hold">
                      <p:stCondLst>
                        <p:cond delay="indefinite"/>
                      </p:stCondLst>
                      <p:childTnLst>
                        <p:par>
                          <p:cTn id="274" fill="hold">
                            <p:stCondLst>
                              <p:cond delay="0"/>
                            </p:stCondLst>
                            <p:childTnLst>
                              <p:par>
                                <p:cTn id="275" presetID="4" presetClass="entr" presetSubtype="16" fill="hold" grpId="0" nodeType="click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box(in)">
                                      <p:cBhvr>
                                        <p:cTn id="277" dur="2000"/>
                                        <p:tgtEl>
                                          <p:spTgt spid="73"/>
                                        </p:tgtEl>
                                      </p:cBhvr>
                                    </p:animEffect>
                                  </p:childTnLst>
                                </p:cTn>
                              </p:par>
                              <p:par>
                                <p:cTn id="278" presetID="4" presetClass="entr" presetSubtype="16" fill="hold" nodeType="withEffect">
                                  <p:stCondLst>
                                    <p:cond delay="0"/>
                                  </p:stCondLst>
                                  <p:childTnLst>
                                    <p:set>
                                      <p:cBhvr>
                                        <p:cTn id="279" dur="1" fill="hold">
                                          <p:stCondLst>
                                            <p:cond delay="0"/>
                                          </p:stCondLst>
                                        </p:cTn>
                                        <p:tgtEl>
                                          <p:spTgt spid="74"/>
                                        </p:tgtEl>
                                        <p:attrNameLst>
                                          <p:attrName>style.visibility</p:attrName>
                                        </p:attrNameLst>
                                      </p:cBhvr>
                                      <p:to>
                                        <p:strVal val="visible"/>
                                      </p:to>
                                    </p:set>
                                    <p:animEffect transition="in" filter="box(in)">
                                      <p:cBhvr>
                                        <p:cTn id="280" dur="2000"/>
                                        <p:tgtEl>
                                          <p:spTgt spid="74"/>
                                        </p:tgtEl>
                                      </p:cBhvr>
                                    </p:animEffect>
                                  </p:childTnLst>
                                </p:cTn>
                              </p:par>
                              <p:par>
                                <p:cTn id="281" presetID="4" presetClass="entr" presetSubtype="16" fill="hold" nodeType="withEffect">
                                  <p:stCondLst>
                                    <p:cond delay="0"/>
                                  </p:stCondLst>
                                  <p:childTnLst>
                                    <p:set>
                                      <p:cBhvr>
                                        <p:cTn id="282" dur="1" fill="hold">
                                          <p:stCondLst>
                                            <p:cond delay="0"/>
                                          </p:stCondLst>
                                        </p:cTn>
                                        <p:tgtEl>
                                          <p:spTgt spid="75"/>
                                        </p:tgtEl>
                                        <p:attrNameLst>
                                          <p:attrName>style.visibility</p:attrName>
                                        </p:attrNameLst>
                                      </p:cBhvr>
                                      <p:to>
                                        <p:strVal val="visible"/>
                                      </p:to>
                                    </p:set>
                                    <p:animEffect transition="in" filter="box(in)">
                                      <p:cBhvr>
                                        <p:cTn id="283" dur="2000"/>
                                        <p:tgtEl>
                                          <p:spTgt spid="75"/>
                                        </p:tgtEl>
                                      </p:cBhvr>
                                    </p:animEffect>
                                  </p:childTnLst>
                                </p:cTn>
                              </p:par>
                              <p:par>
                                <p:cTn id="284" presetID="4" presetClass="entr" presetSubtype="16" fill="hold" nodeType="withEffect">
                                  <p:stCondLst>
                                    <p:cond delay="0"/>
                                  </p:stCondLst>
                                  <p:childTnLst>
                                    <p:set>
                                      <p:cBhvr>
                                        <p:cTn id="285" dur="1" fill="hold">
                                          <p:stCondLst>
                                            <p:cond delay="0"/>
                                          </p:stCondLst>
                                        </p:cTn>
                                        <p:tgtEl>
                                          <p:spTgt spid="76"/>
                                        </p:tgtEl>
                                        <p:attrNameLst>
                                          <p:attrName>style.visibility</p:attrName>
                                        </p:attrNameLst>
                                      </p:cBhvr>
                                      <p:to>
                                        <p:strVal val="visible"/>
                                      </p:to>
                                    </p:set>
                                    <p:animEffect transition="in" filter="box(in)">
                                      <p:cBhvr>
                                        <p:cTn id="286" dur="2000"/>
                                        <p:tgtEl>
                                          <p:spTgt spid="76"/>
                                        </p:tgtEl>
                                      </p:cBhvr>
                                    </p:animEffect>
                                  </p:childTnLst>
                                </p:cTn>
                              </p:par>
                              <p:par>
                                <p:cTn id="287" presetID="4" presetClass="entr" presetSubtype="16" fill="hold" nodeType="withEffect">
                                  <p:stCondLst>
                                    <p:cond delay="0"/>
                                  </p:stCondLst>
                                  <p:childTnLst>
                                    <p:set>
                                      <p:cBhvr>
                                        <p:cTn id="288" dur="1" fill="hold">
                                          <p:stCondLst>
                                            <p:cond delay="0"/>
                                          </p:stCondLst>
                                        </p:cTn>
                                        <p:tgtEl>
                                          <p:spTgt spid="77"/>
                                        </p:tgtEl>
                                        <p:attrNameLst>
                                          <p:attrName>style.visibility</p:attrName>
                                        </p:attrNameLst>
                                      </p:cBhvr>
                                      <p:to>
                                        <p:strVal val="visible"/>
                                      </p:to>
                                    </p:set>
                                    <p:animEffect transition="in" filter="box(in)">
                                      <p:cBhvr>
                                        <p:cTn id="289" dur="2000"/>
                                        <p:tgtEl>
                                          <p:spTgt spid="77"/>
                                        </p:tgtEl>
                                      </p:cBhvr>
                                    </p:animEffect>
                                  </p:childTnLst>
                                </p:cTn>
                              </p:par>
                              <p:par>
                                <p:cTn id="290" presetID="4" presetClass="entr" presetSubtype="16" fill="hold" nodeType="withEffect">
                                  <p:stCondLst>
                                    <p:cond delay="0"/>
                                  </p:stCondLst>
                                  <p:childTnLst>
                                    <p:set>
                                      <p:cBhvr>
                                        <p:cTn id="291" dur="1" fill="hold">
                                          <p:stCondLst>
                                            <p:cond delay="0"/>
                                          </p:stCondLst>
                                        </p:cTn>
                                        <p:tgtEl>
                                          <p:spTgt spid="78"/>
                                        </p:tgtEl>
                                        <p:attrNameLst>
                                          <p:attrName>style.visibility</p:attrName>
                                        </p:attrNameLst>
                                      </p:cBhvr>
                                      <p:to>
                                        <p:strVal val="visible"/>
                                      </p:to>
                                    </p:set>
                                    <p:animEffect transition="in" filter="box(in)">
                                      <p:cBhvr>
                                        <p:cTn id="292" dur="2000"/>
                                        <p:tgtEl>
                                          <p:spTgt spid="78"/>
                                        </p:tgtEl>
                                      </p:cBhvr>
                                    </p:animEffect>
                                  </p:childTnLst>
                                </p:cTn>
                              </p:par>
                              <p:par>
                                <p:cTn id="293" presetID="4" presetClass="entr" presetSubtype="16" fill="hold" nodeType="withEffect">
                                  <p:stCondLst>
                                    <p:cond delay="0"/>
                                  </p:stCondLst>
                                  <p:childTnLst>
                                    <p:set>
                                      <p:cBhvr>
                                        <p:cTn id="294" dur="1" fill="hold">
                                          <p:stCondLst>
                                            <p:cond delay="0"/>
                                          </p:stCondLst>
                                        </p:cTn>
                                        <p:tgtEl>
                                          <p:spTgt spid="79"/>
                                        </p:tgtEl>
                                        <p:attrNameLst>
                                          <p:attrName>style.visibility</p:attrName>
                                        </p:attrNameLst>
                                      </p:cBhvr>
                                      <p:to>
                                        <p:strVal val="visible"/>
                                      </p:to>
                                    </p:set>
                                    <p:animEffect transition="in" filter="box(in)">
                                      <p:cBhvr>
                                        <p:cTn id="295" dur="2000"/>
                                        <p:tgtEl>
                                          <p:spTgt spid="79"/>
                                        </p:tgtEl>
                                      </p:cBhvr>
                                    </p:animEffect>
                                  </p:childTnLst>
                                </p:cTn>
                              </p:par>
                              <p:par>
                                <p:cTn id="296" presetID="4" presetClass="entr" presetSubtype="16" fill="hold" nodeType="withEffect">
                                  <p:stCondLst>
                                    <p:cond delay="0"/>
                                  </p:stCondLst>
                                  <p:childTnLst>
                                    <p:set>
                                      <p:cBhvr>
                                        <p:cTn id="297" dur="1" fill="hold">
                                          <p:stCondLst>
                                            <p:cond delay="0"/>
                                          </p:stCondLst>
                                        </p:cTn>
                                        <p:tgtEl>
                                          <p:spTgt spid="80"/>
                                        </p:tgtEl>
                                        <p:attrNameLst>
                                          <p:attrName>style.visibility</p:attrName>
                                        </p:attrNameLst>
                                      </p:cBhvr>
                                      <p:to>
                                        <p:strVal val="visible"/>
                                      </p:to>
                                    </p:set>
                                    <p:animEffect transition="in" filter="box(in)">
                                      <p:cBhvr>
                                        <p:cTn id="298" dur="2000"/>
                                        <p:tgtEl>
                                          <p:spTgt spid="80"/>
                                        </p:tgtEl>
                                      </p:cBhvr>
                                    </p:animEffect>
                                  </p:childTnLst>
                                </p:cTn>
                              </p:par>
                              <p:par>
                                <p:cTn id="299" presetID="4" presetClass="entr" presetSubtype="16" fill="hold" nodeType="withEffect">
                                  <p:stCondLst>
                                    <p:cond delay="0"/>
                                  </p:stCondLst>
                                  <p:childTnLst>
                                    <p:set>
                                      <p:cBhvr>
                                        <p:cTn id="300" dur="1" fill="hold">
                                          <p:stCondLst>
                                            <p:cond delay="0"/>
                                          </p:stCondLst>
                                        </p:cTn>
                                        <p:tgtEl>
                                          <p:spTgt spid="81"/>
                                        </p:tgtEl>
                                        <p:attrNameLst>
                                          <p:attrName>style.visibility</p:attrName>
                                        </p:attrNameLst>
                                      </p:cBhvr>
                                      <p:to>
                                        <p:strVal val="visible"/>
                                      </p:to>
                                    </p:set>
                                    <p:animEffect transition="in" filter="box(in)">
                                      <p:cBhvr>
                                        <p:cTn id="301" dur="2000"/>
                                        <p:tgtEl>
                                          <p:spTgt spid="81"/>
                                        </p:tgtEl>
                                      </p:cBhvr>
                                    </p:animEffect>
                                  </p:childTnLst>
                                </p:cTn>
                              </p:par>
                              <p:par>
                                <p:cTn id="302" presetID="4" presetClass="entr" presetSubtype="16" fill="hold" grpId="0" nodeType="withEffect">
                                  <p:stCondLst>
                                    <p:cond delay="0"/>
                                  </p:stCondLst>
                                  <p:childTnLst>
                                    <p:set>
                                      <p:cBhvr>
                                        <p:cTn id="303" dur="1" fill="hold">
                                          <p:stCondLst>
                                            <p:cond delay="0"/>
                                          </p:stCondLst>
                                        </p:cTn>
                                        <p:tgtEl>
                                          <p:spTgt spid="82"/>
                                        </p:tgtEl>
                                        <p:attrNameLst>
                                          <p:attrName>style.visibility</p:attrName>
                                        </p:attrNameLst>
                                      </p:cBhvr>
                                      <p:to>
                                        <p:strVal val="visible"/>
                                      </p:to>
                                    </p:set>
                                    <p:animEffect transition="in" filter="box(in)">
                                      <p:cBhvr>
                                        <p:cTn id="304" dur="2000"/>
                                        <p:tgtEl>
                                          <p:spTgt spid="82"/>
                                        </p:tgtEl>
                                      </p:cBhvr>
                                    </p:animEffect>
                                  </p:childTnLst>
                                </p:cTn>
                              </p:par>
                              <p:par>
                                <p:cTn id="305" presetID="4" presetClass="entr" presetSubtype="16" fill="hold" grpId="0" nodeType="withEffect">
                                  <p:stCondLst>
                                    <p:cond delay="0"/>
                                  </p:stCondLst>
                                  <p:childTnLst>
                                    <p:set>
                                      <p:cBhvr>
                                        <p:cTn id="306" dur="1" fill="hold">
                                          <p:stCondLst>
                                            <p:cond delay="0"/>
                                          </p:stCondLst>
                                        </p:cTn>
                                        <p:tgtEl>
                                          <p:spTgt spid="83"/>
                                        </p:tgtEl>
                                        <p:attrNameLst>
                                          <p:attrName>style.visibility</p:attrName>
                                        </p:attrNameLst>
                                      </p:cBhvr>
                                      <p:to>
                                        <p:strVal val="visible"/>
                                      </p:to>
                                    </p:set>
                                    <p:animEffect transition="in" filter="box(in)">
                                      <p:cBhvr>
                                        <p:cTn id="307" dur="2000"/>
                                        <p:tgtEl>
                                          <p:spTgt spid="83"/>
                                        </p:tgtEl>
                                      </p:cBhvr>
                                    </p:animEffect>
                                  </p:childTnLst>
                                </p:cTn>
                              </p:par>
                              <p:par>
                                <p:cTn id="308" presetID="4" presetClass="entr" presetSubtype="16" fill="hold" nodeType="withEffect">
                                  <p:stCondLst>
                                    <p:cond delay="0"/>
                                  </p:stCondLst>
                                  <p:childTnLst>
                                    <p:set>
                                      <p:cBhvr>
                                        <p:cTn id="309" dur="1" fill="hold">
                                          <p:stCondLst>
                                            <p:cond delay="0"/>
                                          </p:stCondLst>
                                        </p:cTn>
                                        <p:tgtEl>
                                          <p:spTgt spid="84"/>
                                        </p:tgtEl>
                                        <p:attrNameLst>
                                          <p:attrName>style.visibility</p:attrName>
                                        </p:attrNameLst>
                                      </p:cBhvr>
                                      <p:to>
                                        <p:strVal val="visible"/>
                                      </p:to>
                                    </p:set>
                                    <p:animEffect transition="in" filter="box(in)">
                                      <p:cBhvr>
                                        <p:cTn id="310" dur="2000"/>
                                        <p:tgtEl>
                                          <p:spTgt spid="84"/>
                                        </p:tgtEl>
                                      </p:cBhvr>
                                    </p:animEffect>
                                  </p:childTnLst>
                                </p:cTn>
                              </p:par>
                              <p:par>
                                <p:cTn id="311" presetID="4" presetClass="entr" presetSubtype="16" fill="hold" grpId="0" nodeType="withEffect">
                                  <p:stCondLst>
                                    <p:cond delay="0"/>
                                  </p:stCondLst>
                                  <p:childTnLst>
                                    <p:set>
                                      <p:cBhvr>
                                        <p:cTn id="312" dur="1" fill="hold">
                                          <p:stCondLst>
                                            <p:cond delay="0"/>
                                          </p:stCondLst>
                                        </p:cTn>
                                        <p:tgtEl>
                                          <p:spTgt spid="85"/>
                                        </p:tgtEl>
                                        <p:attrNameLst>
                                          <p:attrName>style.visibility</p:attrName>
                                        </p:attrNameLst>
                                      </p:cBhvr>
                                      <p:to>
                                        <p:strVal val="visible"/>
                                      </p:to>
                                    </p:set>
                                    <p:animEffect transition="in" filter="box(in)">
                                      <p:cBhvr>
                                        <p:cTn id="313" dur="2000"/>
                                        <p:tgtEl>
                                          <p:spTgt spid="85"/>
                                        </p:tgtEl>
                                      </p:cBhvr>
                                    </p:animEffect>
                                  </p:childTnLst>
                                </p:cTn>
                              </p:par>
                              <p:par>
                                <p:cTn id="314" presetID="4" presetClass="entr" presetSubtype="16" fill="hold" nodeType="withEffect">
                                  <p:stCondLst>
                                    <p:cond delay="0"/>
                                  </p:stCondLst>
                                  <p:childTnLst>
                                    <p:set>
                                      <p:cBhvr>
                                        <p:cTn id="315" dur="1" fill="hold">
                                          <p:stCondLst>
                                            <p:cond delay="0"/>
                                          </p:stCondLst>
                                        </p:cTn>
                                        <p:tgtEl>
                                          <p:spTgt spid="86"/>
                                        </p:tgtEl>
                                        <p:attrNameLst>
                                          <p:attrName>style.visibility</p:attrName>
                                        </p:attrNameLst>
                                      </p:cBhvr>
                                      <p:to>
                                        <p:strVal val="visible"/>
                                      </p:to>
                                    </p:set>
                                    <p:animEffect transition="in" filter="box(in)">
                                      <p:cBhvr>
                                        <p:cTn id="316" dur="2000"/>
                                        <p:tgtEl>
                                          <p:spTgt spid="86"/>
                                        </p:tgtEl>
                                      </p:cBhvr>
                                    </p:animEffect>
                                  </p:childTnLst>
                                </p:cTn>
                              </p:par>
                              <p:par>
                                <p:cTn id="317" presetID="4" presetClass="entr" presetSubtype="16" fill="hold" grpId="0" nodeType="withEffect">
                                  <p:stCondLst>
                                    <p:cond delay="0"/>
                                  </p:stCondLst>
                                  <p:childTnLst>
                                    <p:set>
                                      <p:cBhvr>
                                        <p:cTn id="318" dur="1" fill="hold">
                                          <p:stCondLst>
                                            <p:cond delay="0"/>
                                          </p:stCondLst>
                                        </p:cTn>
                                        <p:tgtEl>
                                          <p:spTgt spid="88"/>
                                        </p:tgtEl>
                                        <p:attrNameLst>
                                          <p:attrName>style.visibility</p:attrName>
                                        </p:attrNameLst>
                                      </p:cBhvr>
                                      <p:to>
                                        <p:strVal val="visible"/>
                                      </p:to>
                                    </p:set>
                                    <p:animEffect transition="in" filter="box(in)">
                                      <p:cBhvr>
                                        <p:cTn id="319" dur="2000"/>
                                        <p:tgtEl>
                                          <p:spTgt spid="88"/>
                                        </p:tgtEl>
                                      </p:cBhvr>
                                    </p:animEffect>
                                  </p:childTnLst>
                                </p:cTn>
                              </p:par>
                              <p:par>
                                <p:cTn id="320" presetID="4" presetClass="entr" presetSubtype="16" fill="hold" nodeType="withEffect">
                                  <p:stCondLst>
                                    <p:cond delay="0"/>
                                  </p:stCondLst>
                                  <p:childTnLst>
                                    <p:set>
                                      <p:cBhvr>
                                        <p:cTn id="321" dur="1" fill="hold">
                                          <p:stCondLst>
                                            <p:cond delay="0"/>
                                          </p:stCondLst>
                                        </p:cTn>
                                        <p:tgtEl>
                                          <p:spTgt spid="89"/>
                                        </p:tgtEl>
                                        <p:attrNameLst>
                                          <p:attrName>style.visibility</p:attrName>
                                        </p:attrNameLst>
                                      </p:cBhvr>
                                      <p:to>
                                        <p:strVal val="visible"/>
                                      </p:to>
                                    </p:set>
                                    <p:animEffect transition="in" filter="box(in)">
                                      <p:cBhvr>
                                        <p:cTn id="322" dur="2000"/>
                                        <p:tgtEl>
                                          <p:spTgt spid="89"/>
                                        </p:tgtEl>
                                      </p:cBhvr>
                                    </p:animEffect>
                                  </p:childTnLst>
                                </p:cTn>
                              </p:par>
                              <p:par>
                                <p:cTn id="323" presetID="4" presetClass="entr" presetSubtype="16" fill="hold" grpId="0" nodeType="withEffect">
                                  <p:stCondLst>
                                    <p:cond delay="0"/>
                                  </p:stCondLst>
                                  <p:childTnLst>
                                    <p:set>
                                      <p:cBhvr>
                                        <p:cTn id="324" dur="1" fill="hold">
                                          <p:stCondLst>
                                            <p:cond delay="0"/>
                                          </p:stCondLst>
                                        </p:cTn>
                                        <p:tgtEl>
                                          <p:spTgt spid="90"/>
                                        </p:tgtEl>
                                        <p:attrNameLst>
                                          <p:attrName>style.visibility</p:attrName>
                                        </p:attrNameLst>
                                      </p:cBhvr>
                                      <p:to>
                                        <p:strVal val="visible"/>
                                      </p:to>
                                    </p:set>
                                    <p:animEffect transition="in" filter="box(in)">
                                      <p:cBhvr>
                                        <p:cTn id="325" dur="2000"/>
                                        <p:tgtEl>
                                          <p:spTgt spid="90"/>
                                        </p:tgtEl>
                                      </p:cBhvr>
                                    </p:animEffect>
                                  </p:childTnLst>
                                </p:cTn>
                              </p:par>
                              <p:par>
                                <p:cTn id="326" presetID="4" presetClass="entr" presetSubtype="16" fill="hold" grpId="0" nodeType="withEffect">
                                  <p:stCondLst>
                                    <p:cond delay="0"/>
                                  </p:stCondLst>
                                  <p:childTnLst>
                                    <p:set>
                                      <p:cBhvr>
                                        <p:cTn id="327" dur="1" fill="hold">
                                          <p:stCondLst>
                                            <p:cond delay="0"/>
                                          </p:stCondLst>
                                        </p:cTn>
                                        <p:tgtEl>
                                          <p:spTgt spid="91"/>
                                        </p:tgtEl>
                                        <p:attrNameLst>
                                          <p:attrName>style.visibility</p:attrName>
                                        </p:attrNameLst>
                                      </p:cBhvr>
                                      <p:to>
                                        <p:strVal val="visible"/>
                                      </p:to>
                                    </p:set>
                                    <p:animEffect transition="in" filter="box(in)">
                                      <p:cBhvr>
                                        <p:cTn id="328" dur="2000"/>
                                        <p:tgtEl>
                                          <p:spTgt spid="91"/>
                                        </p:tgtEl>
                                      </p:cBhvr>
                                    </p:animEffect>
                                  </p:childTnLst>
                                </p:cTn>
                              </p:par>
                              <p:par>
                                <p:cTn id="329" presetID="4" presetClass="entr" presetSubtype="16" fill="hold" grpId="0" nodeType="withEffect">
                                  <p:stCondLst>
                                    <p:cond delay="0"/>
                                  </p:stCondLst>
                                  <p:childTnLst>
                                    <p:set>
                                      <p:cBhvr>
                                        <p:cTn id="330" dur="1" fill="hold">
                                          <p:stCondLst>
                                            <p:cond delay="0"/>
                                          </p:stCondLst>
                                        </p:cTn>
                                        <p:tgtEl>
                                          <p:spTgt spid="92"/>
                                        </p:tgtEl>
                                        <p:attrNameLst>
                                          <p:attrName>style.visibility</p:attrName>
                                        </p:attrNameLst>
                                      </p:cBhvr>
                                      <p:to>
                                        <p:strVal val="visible"/>
                                      </p:to>
                                    </p:set>
                                    <p:animEffect transition="in" filter="box(in)">
                                      <p:cBhvr>
                                        <p:cTn id="331" dur="2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4" grpId="0"/>
      <p:bldP spid="15" grpId="0"/>
      <p:bldP spid="17" grpId="0"/>
      <p:bldP spid="19" grpId="0"/>
      <p:bldP spid="4" grpId="1" animBg="1"/>
      <p:bldP spid="14" grpId="1"/>
      <p:bldP spid="15" grpId="1"/>
      <p:bldP spid="17" grpId="1"/>
      <p:bldP spid="19" grpId="1"/>
      <p:bldP spid="4" grpId="2" animBg="1"/>
      <p:bldP spid="14" grpId="2"/>
      <p:bldP spid="15" grpId="2"/>
      <p:bldP spid="17" grpId="2"/>
      <p:bldP spid="19" grpId="2"/>
      <p:bldP spid="17" grpId="3"/>
      <p:bldP spid="19" grpId="3"/>
      <p:bldP spid="20" grpId="0" animBg="1"/>
      <p:bldP spid="29" grpId="0"/>
      <p:bldP spid="30" grpId="0"/>
      <p:bldP spid="32" grpId="0"/>
      <p:bldP spid="34" grpId="0"/>
      <p:bldP spid="51" grpId="0"/>
      <p:bldP spid="52" grpId="0"/>
      <p:bldP spid="53" grpId="0"/>
      <p:bldP spid="54" grpId="0" animBg="1"/>
      <p:bldP spid="63" grpId="0"/>
      <p:bldP spid="64" grpId="0"/>
      <p:bldP spid="66" grpId="0"/>
      <p:bldP spid="69" grpId="0"/>
      <p:bldP spid="70" grpId="0"/>
      <p:bldP spid="71" grpId="0"/>
      <p:bldP spid="72" grpId="0"/>
      <p:bldP spid="73" grpId="0" animBg="1"/>
      <p:bldP spid="82" grpId="0"/>
      <p:bldP spid="83" grpId="0"/>
      <p:bldP spid="85" grpId="0"/>
      <p:bldP spid="88" grpId="0"/>
      <p:bldP spid="90" grpId="0"/>
      <p:bldP spid="91" grpId="0"/>
      <p:bldP spid="9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2" name="文本框 1"/>
          <p:cNvSpPr txBox="1"/>
          <p:nvPr/>
        </p:nvSpPr>
        <p:spPr>
          <a:xfrm>
            <a:off x="1854200" y="358775"/>
            <a:ext cx="6616065" cy="645160"/>
          </a:xfrm>
          <a:prstGeom prst="rect">
            <a:avLst/>
          </a:prstGeom>
          <a:noFill/>
        </p:spPr>
        <p:txBody>
          <a:bodyPr wrap="square" rtlCol="0">
            <a:spAutoFit/>
          </a:bodyPr>
          <a:p>
            <a:r>
              <a:rPr lang="zh-CN" altLang="en-US" sz="3600" b="1">
                <a:solidFill>
                  <a:srgbClr val="C00000"/>
                </a:solidFill>
                <a:latin typeface="华文仿宋" panose="02010600040101010101" charset="-122"/>
                <a:ea typeface="华文仿宋" panose="02010600040101010101" charset="-122"/>
              </a:rPr>
              <a:t>折半查找的非递归实现算法</a:t>
            </a:r>
            <a:endParaRPr lang="zh-CN" altLang="en-US" sz="3600" b="1">
              <a:solidFill>
                <a:srgbClr val="C00000"/>
              </a:solidFill>
              <a:latin typeface="华文仿宋" panose="02010600040101010101" charset="-122"/>
              <a:ea typeface="华文仿宋" panose="02010600040101010101" charset="-122"/>
            </a:endParaRPr>
          </a:p>
        </p:txBody>
      </p:sp>
      <p:sp>
        <p:nvSpPr>
          <p:cNvPr id="3" name="文本框 2"/>
          <p:cNvSpPr txBox="1"/>
          <p:nvPr/>
        </p:nvSpPr>
        <p:spPr>
          <a:xfrm>
            <a:off x="1671320" y="857250"/>
            <a:ext cx="9272270" cy="5908040"/>
          </a:xfrm>
          <a:prstGeom prst="rect">
            <a:avLst/>
          </a:prstGeom>
          <a:noFill/>
        </p:spPr>
        <p:txBody>
          <a:bodyPr wrap="square" rtlCol="0">
            <a:spAutoFit/>
          </a:bodyPr>
          <a:p>
            <a:pPr fontAlgn="auto">
              <a:lnSpc>
                <a:spcPct val="150000"/>
              </a:lnSpc>
            </a:pPr>
            <a:r>
              <a:rPr lang="zh-CN" altLang="en-US" sz="2800">
                <a:latin typeface="华文仿宋" panose="02010600040101010101" charset="-122"/>
                <a:ea typeface="华文仿宋" panose="02010600040101010101" charset="-122"/>
              </a:rPr>
              <a:t>int BinSrch(SeqRList L,KeyType K)</a:t>
            </a:r>
            <a:endParaRPr lang="zh-CN" altLang="en-US" sz="2800">
              <a:latin typeface="华文仿宋" panose="02010600040101010101" charset="-122"/>
              <a:ea typeface="华文仿宋" panose="02010600040101010101" charset="-122"/>
            </a:endParaRPr>
          </a:p>
          <a:p>
            <a:pPr fontAlgn="auto">
              <a:lnSpc>
                <a:spcPct val="150000"/>
              </a:lnSpc>
            </a:pPr>
            <a:r>
              <a:rPr lang="zh-CN" altLang="en-US" sz="2800">
                <a:latin typeface="华文仿宋" panose="02010600040101010101" charset="-122"/>
                <a:ea typeface="华文仿宋" panose="02010600040101010101" charset="-122"/>
              </a:rPr>
              <a:t>{       int low=1,high=L.length,mid;</a:t>
            </a:r>
            <a:endParaRPr lang="zh-CN" altLang="en-US" sz="2800">
              <a:latin typeface="华文仿宋" panose="02010600040101010101" charset="-122"/>
              <a:ea typeface="华文仿宋" panose="02010600040101010101" charset="-122"/>
            </a:endParaRPr>
          </a:p>
          <a:p>
            <a:pPr fontAlgn="auto">
              <a:lnSpc>
                <a:spcPct val="150000"/>
              </a:lnSpc>
            </a:pPr>
            <a:r>
              <a:rPr lang="zh-CN" altLang="en-US" sz="2800">
                <a:latin typeface="华文仿宋" panose="02010600040101010101" charset="-122"/>
                <a:ea typeface="华文仿宋" panose="02010600040101010101" charset="-122"/>
              </a:rPr>
              <a:t>	while(low&lt;=high)</a:t>
            </a:r>
            <a:endParaRPr lang="zh-CN" altLang="en-US" sz="2800">
              <a:latin typeface="华文仿宋" panose="02010600040101010101" charset="-122"/>
              <a:ea typeface="华文仿宋" panose="02010600040101010101" charset="-122"/>
            </a:endParaRPr>
          </a:p>
          <a:p>
            <a:pPr fontAlgn="auto">
              <a:lnSpc>
                <a:spcPct val="150000"/>
              </a:lnSpc>
            </a:pPr>
            <a:r>
              <a:rPr lang="zh-CN" altLang="en-US" sz="2800">
                <a:latin typeface="华文仿宋" panose="02010600040101010101" charset="-122"/>
                <a:ea typeface="华文仿宋" panose="02010600040101010101" charset="-122"/>
              </a:rPr>
              <a:t>	{        mid=(low+high)/2;</a:t>
            </a:r>
            <a:endParaRPr lang="zh-CN" altLang="en-US" sz="2800">
              <a:latin typeface="华文仿宋" panose="02010600040101010101" charset="-122"/>
              <a:ea typeface="华文仿宋" panose="02010600040101010101" charset="-122"/>
            </a:endParaRPr>
          </a:p>
          <a:p>
            <a:pPr fontAlgn="auto">
              <a:lnSpc>
                <a:spcPct val="150000"/>
              </a:lnSpc>
            </a:pPr>
            <a:r>
              <a:rPr lang="zh-CN" altLang="en-US" sz="2800">
                <a:latin typeface="华文仿宋" panose="02010600040101010101" charset="-122"/>
                <a:ea typeface="华文仿宋" panose="02010600040101010101" charset="-122"/>
              </a:rPr>
              <a:t>		if(K==L.r[mid].key)      return mid;</a:t>
            </a:r>
            <a:endParaRPr lang="zh-CN" altLang="en-US" sz="2800">
              <a:latin typeface="华文仿宋" panose="02010600040101010101" charset="-122"/>
              <a:ea typeface="华文仿宋" panose="02010600040101010101" charset="-122"/>
            </a:endParaRPr>
          </a:p>
          <a:p>
            <a:pPr fontAlgn="auto">
              <a:lnSpc>
                <a:spcPct val="150000"/>
              </a:lnSpc>
            </a:pPr>
            <a:r>
              <a:rPr lang="zh-CN" altLang="en-US" sz="2800">
                <a:latin typeface="华文仿宋" panose="02010600040101010101" charset="-122"/>
                <a:ea typeface="华文仿宋" panose="02010600040101010101" charset="-122"/>
              </a:rPr>
              <a:t>		else if(K&lt;L.r[mid].key)  high=mid-1;</a:t>
            </a:r>
            <a:endParaRPr lang="zh-CN" altLang="en-US" sz="2800">
              <a:latin typeface="华文仿宋" panose="02010600040101010101" charset="-122"/>
              <a:ea typeface="华文仿宋" panose="02010600040101010101" charset="-122"/>
            </a:endParaRPr>
          </a:p>
          <a:p>
            <a:pPr fontAlgn="auto">
              <a:lnSpc>
                <a:spcPct val="150000"/>
              </a:lnSpc>
            </a:pPr>
            <a:r>
              <a:rPr lang="zh-CN" altLang="en-US" sz="2800">
                <a:latin typeface="华文仿宋" panose="02010600040101010101" charset="-122"/>
                <a:ea typeface="华文仿宋" panose="02010600040101010101" charset="-122"/>
              </a:rPr>
              <a:t>		else                     low=mid+1;</a:t>
            </a:r>
            <a:endParaRPr lang="zh-CN" altLang="en-US" sz="2800">
              <a:latin typeface="华文仿宋" panose="02010600040101010101" charset="-122"/>
              <a:ea typeface="华文仿宋" panose="02010600040101010101" charset="-122"/>
            </a:endParaRPr>
          </a:p>
          <a:p>
            <a:pPr fontAlgn="auto">
              <a:lnSpc>
                <a:spcPct val="150000"/>
              </a:lnSpc>
            </a:pPr>
            <a:r>
              <a:rPr lang="zh-CN" altLang="en-US" sz="2800">
                <a:latin typeface="华文仿宋" panose="02010600040101010101" charset="-122"/>
                <a:ea typeface="华文仿宋" panose="02010600040101010101" charset="-122"/>
              </a:rPr>
              <a:t>	}return 0;</a:t>
            </a:r>
            <a:endParaRPr lang="zh-CN" altLang="en-US" sz="2800">
              <a:latin typeface="华文仿宋" panose="02010600040101010101" charset="-122"/>
              <a:ea typeface="华文仿宋" panose="02010600040101010101" charset="-122"/>
            </a:endParaRPr>
          </a:p>
          <a:p>
            <a:pPr fontAlgn="auto">
              <a:lnSpc>
                <a:spcPct val="150000"/>
              </a:lnSpc>
            </a:pPr>
            <a:r>
              <a:rPr lang="zh-CN" altLang="en-US" sz="2800">
                <a:latin typeface="华文仿宋" panose="02010600040101010101" charset="-122"/>
                <a:ea typeface="华文仿宋" panose="02010600040101010101" charset="-122"/>
              </a:rPr>
              <a:t>} </a:t>
            </a:r>
            <a:endParaRPr lang="zh-CN" altLang="en-US" sz="2800">
              <a:latin typeface="华文仿宋" panose="02010600040101010101" charset="-122"/>
              <a:ea typeface="华文仿宋" panose="02010600040101010101"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144492" y="128890"/>
            <a:ext cx="1255524" cy="931024"/>
          </a:xfrm>
          <a:prstGeom prst="rect">
            <a:avLst/>
          </a:prstGeom>
        </p:spPr>
      </p:pic>
      <p:sp>
        <p:nvSpPr>
          <p:cNvPr id="4" name="文本框 3"/>
          <p:cNvSpPr txBox="1"/>
          <p:nvPr/>
        </p:nvSpPr>
        <p:spPr>
          <a:xfrm>
            <a:off x="480060" y="977265"/>
            <a:ext cx="6107430" cy="5262245"/>
          </a:xfrm>
          <a:prstGeom prst="rect">
            <a:avLst/>
          </a:prstGeom>
          <a:noFill/>
        </p:spPr>
        <p:txBody>
          <a:bodyPr wrap="square" rtlCol="0">
            <a:spAutoFit/>
          </a:bodyPr>
          <a:p>
            <a:r>
              <a:rPr lang="zh-CN" altLang="en-US" sz="2800" b="1">
                <a:latin typeface="华文仿宋" panose="02010600040101010101" charset="-122"/>
                <a:ea typeface="华文仿宋" panose="02010600040101010101" charset="-122"/>
              </a:rPr>
              <a:t>折半查找的过程可以用一棵二叉判定树来进行分析，判定树中的</a:t>
            </a:r>
            <a:r>
              <a:rPr lang="zh-CN" altLang="en-US" sz="2800" b="1">
                <a:solidFill>
                  <a:srgbClr val="C00000"/>
                </a:solidFill>
                <a:latin typeface="华文仿宋" panose="02010600040101010101" charset="-122"/>
                <a:ea typeface="华文仿宋" panose="02010600040101010101" charset="-122"/>
              </a:rPr>
              <a:t>每一个结点</a:t>
            </a:r>
            <a:r>
              <a:rPr lang="zh-CN" altLang="en-US" sz="2800" b="1">
                <a:latin typeface="华文仿宋" panose="02010600040101010101" charset="-122"/>
                <a:ea typeface="华文仿宋" panose="02010600040101010101" charset="-122"/>
              </a:rPr>
              <a:t>对应表中的一个记录，但结点的值不是该记录的关键字，而是</a:t>
            </a:r>
            <a:r>
              <a:rPr lang="zh-CN" altLang="en-US" sz="2800" b="1">
                <a:solidFill>
                  <a:srgbClr val="C00000"/>
                </a:solidFill>
                <a:latin typeface="华文仿宋" panose="02010600040101010101" charset="-122"/>
                <a:ea typeface="华文仿宋" panose="02010600040101010101" charset="-122"/>
              </a:rPr>
              <a:t>该记录在表中的位置序号</a:t>
            </a:r>
            <a:r>
              <a:rPr lang="zh-CN" altLang="en-US" sz="2800" b="1">
                <a:latin typeface="华文仿宋" panose="02010600040101010101" charset="-122"/>
                <a:ea typeface="华文仿宋" panose="02010600040101010101" charset="-122"/>
              </a:rPr>
              <a:t>。</a:t>
            </a:r>
            <a:r>
              <a:rPr lang="zh-CN" altLang="en-US" sz="2800" b="1">
                <a:solidFill>
                  <a:srgbClr val="C00000"/>
                </a:solidFill>
                <a:latin typeface="华文仿宋" panose="02010600040101010101" charset="-122"/>
                <a:ea typeface="华文仿宋" panose="02010600040101010101" charset="-122"/>
              </a:rPr>
              <a:t>根结点对应当前区间的中间位置的记录，左子树对应前半部分子表，右子树对应后半部分子表</a:t>
            </a:r>
            <a:r>
              <a:rPr lang="zh-CN" altLang="en-US" sz="2800" b="1">
                <a:latin typeface="华文仿宋" panose="02010600040101010101" charset="-122"/>
                <a:ea typeface="华文仿宋" panose="02010600040101010101" charset="-122"/>
              </a:rPr>
              <a:t>，如图所示，找到有序表中任一记录的过程，就是在判定树中从根结点到与该记录相应的结点的路径，而</a:t>
            </a:r>
            <a:r>
              <a:rPr lang="zh-CN" altLang="en-US" sz="2800" b="1">
                <a:solidFill>
                  <a:srgbClr val="7030A0"/>
                </a:solidFill>
                <a:latin typeface="华文仿宋" panose="02010600040101010101" charset="-122"/>
                <a:ea typeface="华文仿宋" panose="02010600040101010101" charset="-122"/>
              </a:rPr>
              <a:t>经过比较的次数恰好为该结点在判定树上的层次数</a:t>
            </a:r>
            <a:r>
              <a:rPr lang="zh-CN" altLang="en-US" sz="2800" b="1">
                <a:latin typeface="华文仿宋" panose="02010600040101010101" charset="-122"/>
                <a:ea typeface="华文仿宋" panose="02010600040101010101" charset="-122"/>
              </a:rPr>
              <a:t>。</a:t>
            </a:r>
            <a:endParaRPr lang="zh-CN" altLang="en-US" sz="2800" b="1">
              <a:latin typeface="华文仿宋" panose="02010600040101010101" charset="-122"/>
              <a:ea typeface="华文仿宋" panose="02010600040101010101" charset="-122"/>
            </a:endParaRPr>
          </a:p>
        </p:txBody>
      </p:sp>
      <p:sp>
        <p:nvSpPr>
          <p:cNvPr id="5" name="椭圆 4"/>
          <p:cNvSpPr/>
          <p:nvPr/>
        </p:nvSpPr>
        <p:spPr>
          <a:xfrm>
            <a:off x="8265795" y="68389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9123045" y="340804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9581515" y="194373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26200" y="344043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10308590" y="340804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8057515" y="343979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7200265" y="203009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1242040" y="484441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连接符 15"/>
          <p:cNvCxnSpPr/>
          <p:nvPr/>
        </p:nvCxnSpPr>
        <p:spPr>
          <a:xfrm flipH="1">
            <a:off x="7721600" y="1402715"/>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84490" y="2702560"/>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746240" y="2702560"/>
            <a:ext cx="537210" cy="73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7" idx="1"/>
          </p:cNvCxnSpPr>
          <p:nvPr/>
        </p:nvCxnSpPr>
        <p:spPr>
          <a:xfrm>
            <a:off x="9123045" y="1283335"/>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9446260" y="2811145"/>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308590" y="2702560"/>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082655" y="4057015"/>
            <a:ext cx="489585" cy="77089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470265" y="835660"/>
            <a:ext cx="466090" cy="583565"/>
          </a:xfrm>
          <a:prstGeom prst="rect">
            <a:avLst/>
          </a:prstGeom>
          <a:noFill/>
        </p:spPr>
        <p:txBody>
          <a:bodyPr wrap="square" rtlCol="0">
            <a:spAutoFit/>
          </a:bodyPr>
          <a:p>
            <a:r>
              <a:rPr lang="en-US" altLang="zh-CN" sz="3200"/>
              <a:t>4</a:t>
            </a:r>
            <a:endParaRPr lang="en-US" altLang="zh-CN" sz="3200"/>
          </a:p>
        </p:txBody>
      </p:sp>
      <p:sp>
        <p:nvSpPr>
          <p:cNvPr id="24" name="文本框 23"/>
          <p:cNvSpPr txBox="1"/>
          <p:nvPr/>
        </p:nvSpPr>
        <p:spPr>
          <a:xfrm>
            <a:off x="7395845" y="2118995"/>
            <a:ext cx="466090" cy="583565"/>
          </a:xfrm>
          <a:prstGeom prst="rect">
            <a:avLst/>
          </a:prstGeom>
          <a:noFill/>
        </p:spPr>
        <p:txBody>
          <a:bodyPr wrap="square" rtlCol="0">
            <a:spAutoFit/>
          </a:bodyPr>
          <a:p>
            <a:r>
              <a:rPr lang="en-US" altLang="zh-CN" sz="3200"/>
              <a:t>2</a:t>
            </a:r>
            <a:endParaRPr lang="en-US" altLang="zh-CN" sz="3200"/>
          </a:p>
        </p:txBody>
      </p:sp>
      <p:sp>
        <p:nvSpPr>
          <p:cNvPr id="25" name="文本框 24"/>
          <p:cNvSpPr txBox="1"/>
          <p:nvPr/>
        </p:nvSpPr>
        <p:spPr>
          <a:xfrm>
            <a:off x="6587490" y="3582670"/>
            <a:ext cx="466090" cy="583565"/>
          </a:xfrm>
          <a:prstGeom prst="rect">
            <a:avLst/>
          </a:prstGeom>
          <a:noFill/>
        </p:spPr>
        <p:txBody>
          <a:bodyPr wrap="square" rtlCol="0">
            <a:spAutoFit/>
          </a:bodyPr>
          <a:p>
            <a:r>
              <a:rPr lang="en-US" altLang="zh-CN" sz="3200"/>
              <a:t>1</a:t>
            </a:r>
            <a:endParaRPr lang="en-US" altLang="zh-CN" sz="3200"/>
          </a:p>
        </p:txBody>
      </p:sp>
      <p:sp>
        <p:nvSpPr>
          <p:cNvPr id="26" name="文本框 25"/>
          <p:cNvSpPr txBox="1"/>
          <p:nvPr/>
        </p:nvSpPr>
        <p:spPr>
          <a:xfrm>
            <a:off x="8253095" y="3581400"/>
            <a:ext cx="466090" cy="583565"/>
          </a:xfrm>
          <a:prstGeom prst="rect">
            <a:avLst/>
          </a:prstGeom>
          <a:noFill/>
        </p:spPr>
        <p:txBody>
          <a:bodyPr wrap="square" rtlCol="0">
            <a:spAutoFit/>
          </a:bodyPr>
          <a:p>
            <a:r>
              <a:rPr lang="en-US" altLang="zh-CN" sz="3200"/>
              <a:t>3</a:t>
            </a:r>
            <a:endParaRPr lang="en-US" altLang="zh-CN" sz="3200"/>
          </a:p>
        </p:txBody>
      </p:sp>
      <p:sp>
        <p:nvSpPr>
          <p:cNvPr id="27" name="文本框 26"/>
          <p:cNvSpPr txBox="1"/>
          <p:nvPr/>
        </p:nvSpPr>
        <p:spPr>
          <a:xfrm>
            <a:off x="9777095" y="2085975"/>
            <a:ext cx="466090" cy="583565"/>
          </a:xfrm>
          <a:prstGeom prst="rect">
            <a:avLst/>
          </a:prstGeom>
          <a:noFill/>
        </p:spPr>
        <p:txBody>
          <a:bodyPr wrap="square" rtlCol="0">
            <a:spAutoFit/>
          </a:bodyPr>
          <a:p>
            <a:r>
              <a:rPr lang="en-US" altLang="zh-CN" sz="3200"/>
              <a:t>6</a:t>
            </a:r>
            <a:endParaRPr lang="en-US" altLang="zh-CN" sz="3200"/>
          </a:p>
        </p:txBody>
      </p:sp>
      <p:sp>
        <p:nvSpPr>
          <p:cNvPr id="28" name="文本框 27"/>
          <p:cNvSpPr txBox="1"/>
          <p:nvPr/>
        </p:nvSpPr>
        <p:spPr>
          <a:xfrm>
            <a:off x="9318625" y="3549650"/>
            <a:ext cx="466090" cy="583565"/>
          </a:xfrm>
          <a:prstGeom prst="rect">
            <a:avLst/>
          </a:prstGeom>
          <a:noFill/>
        </p:spPr>
        <p:txBody>
          <a:bodyPr wrap="square" rtlCol="0">
            <a:spAutoFit/>
          </a:bodyPr>
          <a:p>
            <a:r>
              <a:rPr lang="en-US" altLang="zh-CN" sz="3200"/>
              <a:t>5</a:t>
            </a:r>
            <a:endParaRPr lang="en-US" altLang="zh-CN" sz="3200"/>
          </a:p>
        </p:txBody>
      </p:sp>
      <p:sp>
        <p:nvSpPr>
          <p:cNvPr id="29" name="文本框 28"/>
          <p:cNvSpPr txBox="1"/>
          <p:nvPr/>
        </p:nvSpPr>
        <p:spPr>
          <a:xfrm>
            <a:off x="10504170" y="3549650"/>
            <a:ext cx="466090" cy="583565"/>
          </a:xfrm>
          <a:prstGeom prst="rect">
            <a:avLst/>
          </a:prstGeom>
          <a:noFill/>
        </p:spPr>
        <p:txBody>
          <a:bodyPr wrap="square" rtlCol="0">
            <a:spAutoFit/>
          </a:bodyPr>
          <a:p>
            <a:r>
              <a:rPr lang="en-US" altLang="zh-CN" sz="3200"/>
              <a:t>7</a:t>
            </a:r>
            <a:endParaRPr lang="en-US" altLang="zh-CN" sz="3200"/>
          </a:p>
        </p:txBody>
      </p:sp>
      <p:sp>
        <p:nvSpPr>
          <p:cNvPr id="30" name="文本框 29"/>
          <p:cNvSpPr txBox="1"/>
          <p:nvPr/>
        </p:nvSpPr>
        <p:spPr>
          <a:xfrm>
            <a:off x="11437620" y="4986020"/>
            <a:ext cx="466090" cy="583565"/>
          </a:xfrm>
          <a:prstGeom prst="rect">
            <a:avLst/>
          </a:prstGeom>
          <a:noFill/>
        </p:spPr>
        <p:txBody>
          <a:bodyPr wrap="square" rtlCol="0">
            <a:spAutoFit/>
          </a:bodyPr>
          <a:p>
            <a:r>
              <a:rPr lang="en-US" altLang="zh-CN" sz="3200"/>
              <a:t>8</a:t>
            </a:r>
            <a:endParaRPr lang="en-US" altLang="zh-CN" sz="3200"/>
          </a:p>
        </p:txBody>
      </p:sp>
      <p:sp>
        <p:nvSpPr>
          <p:cNvPr id="31" name="文本框 30"/>
          <p:cNvSpPr txBox="1"/>
          <p:nvPr/>
        </p:nvSpPr>
        <p:spPr>
          <a:xfrm>
            <a:off x="7646035" y="770890"/>
            <a:ext cx="607060" cy="521970"/>
          </a:xfrm>
          <a:prstGeom prst="rect">
            <a:avLst/>
          </a:prstGeom>
          <a:noFill/>
        </p:spPr>
        <p:txBody>
          <a:bodyPr wrap="square" rtlCol="0">
            <a:spAutoFit/>
          </a:bodyPr>
          <a:p>
            <a:r>
              <a:rPr lang="en-US" altLang="zh-CN" sz="2800"/>
              <a:t>33</a:t>
            </a:r>
            <a:endParaRPr lang="en-US" altLang="zh-CN" sz="2800"/>
          </a:p>
        </p:txBody>
      </p:sp>
      <p:sp>
        <p:nvSpPr>
          <p:cNvPr id="32" name="文本框 31"/>
          <p:cNvSpPr txBox="1"/>
          <p:nvPr/>
        </p:nvSpPr>
        <p:spPr>
          <a:xfrm>
            <a:off x="6587490" y="2116455"/>
            <a:ext cx="607060" cy="521970"/>
          </a:xfrm>
          <a:prstGeom prst="rect">
            <a:avLst/>
          </a:prstGeom>
          <a:noFill/>
        </p:spPr>
        <p:txBody>
          <a:bodyPr wrap="square" rtlCol="0">
            <a:spAutoFit/>
          </a:bodyPr>
          <a:p>
            <a:r>
              <a:rPr lang="en-US" altLang="zh-CN" sz="2800"/>
              <a:t>19</a:t>
            </a:r>
            <a:endParaRPr lang="en-US" altLang="zh-CN" sz="2800"/>
          </a:p>
        </p:txBody>
      </p:sp>
      <p:sp>
        <p:nvSpPr>
          <p:cNvPr id="33" name="文本框 32"/>
          <p:cNvSpPr txBox="1"/>
          <p:nvPr/>
        </p:nvSpPr>
        <p:spPr>
          <a:xfrm>
            <a:off x="10475595" y="2030095"/>
            <a:ext cx="607060" cy="521970"/>
          </a:xfrm>
          <a:prstGeom prst="rect">
            <a:avLst/>
          </a:prstGeom>
          <a:noFill/>
        </p:spPr>
        <p:txBody>
          <a:bodyPr wrap="square" rtlCol="0">
            <a:spAutoFit/>
          </a:bodyPr>
          <a:p>
            <a:r>
              <a:rPr lang="en-US" altLang="zh-CN" sz="2800"/>
              <a:t>58</a:t>
            </a:r>
            <a:endParaRPr lang="en-US" altLang="zh-CN" sz="2800"/>
          </a:p>
        </p:txBody>
      </p:sp>
      <p:sp>
        <p:nvSpPr>
          <p:cNvPr id="34" name="文本框 33"/>
          <p:cNvSpPr txBox="1"/>
          <p:nvPr/>
        </p:nvSpPr>
        <p:spPr>
          <a:xfrm>
            <a:off x="10634980" y="5047615"/>
            <a:ext cx="607060" cy="521970"/>
          </a:xfrm>
          <a:prstGeom prst="rect">
            <a:avLst/>
          </a:prstGeom>
          <a:noFill/>
        </p:spPr>
        <p:txBody>
          <a:bodyPr wrap="square" rtlCol="0">
            <a:spAutoFit/>
          </a:bodyPr>
          <a:p>
            <a:r>
              <a:rPr lang="en-US" altLang="zh-CN" sz="2800"/>
              <a:t>80</a:t>
            </a:r>
            <a:endParaRPr lang="en-US" altLang="zh-CN" sz="2800"/>
          </a:p>
        </p:txBody>
      </p:sp>
      <p:sp>
        <p:nvSpPr>
          <p:cNvPr id="35" name="文本框 34"/>
          <p:cNvSpPr txBox="1"/>
          <p:nvPr/>
        </p:nvSpPr>
        <p:spPr>
          <a:xfrm>
            <a:off x="8643620" y="5315585"/>
            <a:ext cx="1312545" cy="521970"/>
          </a:xfrm>
          <a:prstGeom prst="rect">
            <a:avLst/>
          </a:prstGeom>
          <a:noFill/>
        </p:spPr>
        <p:txBody>
          <a:bodyPr wrap="square" rtlCol="0">
            <a:spAutoFit/>
          </a:bodyPr>
          <a:p>
            <a:r>
              <a:rPr lang="zh-CN" altLang="en-US" sz="2800" b="1">
                <a:latin typeface="华文仿宋" panose="02010600040101010101" charset="-122"/>
                <a:ea typeface="华文仿宋" panose="02010600040101010101" charset="-122"/>
              </a:rPr>
              <a:t>判定树</a:t>
            </a:r>
            <a:endParaRPr lang="zh-CN" altLang="en-US" sz="2800" b="1">
              <a:latin typeface="华文仿宋" panose="02010600040101010101" charset="-122"/>
              <a:ea typeface="华文仿宋" panose="02010600040101010101" charset="-122"/>
            </a:endParaRPr>
          </a:p>
        </p:txBody>
      </p:sp>
      <p:sp>
        <p:nvSpPr>
          <p:cNvPr id="37" name="文本框 36"/>
          <p:cNvSpPr txBox="1"/>
          <p:nvPr/>
        </p:nvSpPr>
        <p:spPr>
          <a:xfrm>
            <a:off x="1633220" y="248920"/>
            <a:ext cx="2418715" cy="583565"/>
          </a:xfrm>
          <a:prstGeom prst="rect">
            <a:avLst/>
          </a:prstGeom>
          <a:noFill/>
        </p:spPr>
        <p:txBody>
          <a:bodyPr wrap="square" rtlCol="0">
            <a:spAutoFit/>
          </a:bodyPr>
          <a:p>
            <a:r>
              <a:rPr lang="zh-CN" altLang="en-US" sz="3200" b="1">
                <a:solidFill>
                  <a:srgbClr val="C00000"/>
                </a:solidFill>
                <a:latin typeface="华文仿宋" panose="02010600040101010101" charset="-122"/>
                <a:ea typeface="华文仿宋" panose="02010600040101010101" charset="-122"/>
              </a:rPr>
              <a:t>判定树</a:t>
            </a:r>
            <a:endParaRPr lang="zh-CN" altLang="en-US" sz="3200" b="1">
              <a:solidFill>
                <a:srgbClr val="C00000"/>
              </a:solidFill>
              <a:latin typeface="华文仿宋" panose="02010600040101010101" charset="-122"/>
              <a:ea typeface="华文仿宋" panose="02010600040101010101"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5" name="椭圆 4"/>
          <p:cNvSpPr/>
          <p:nvPr/>
        </p:nvSpPr>
        <p:spPr>
          <a:xfrm>
            <a:off x="8265795" y="68389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9123045" y="340804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9581515" y="194373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26200" y="344043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10308590" y="340804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8057515" y="343979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7200265" y="203009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1242040" y="484441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连接符 15"/>
          <p:cNvCxnSpPr/>
          <p:nvPr/>
        </p:nvCxnSpPr>
        <p:spPr>
          <a:xfrm flipH="1">
            <a:off x="7721600" y="1402715"/>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84490" y="2702560"/>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746240" y="2702560"/>
            <a:ext cx="537210" cy="73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7" idx="1"/>
          </p:cNvCxnSpPr>
          <p:nvPr/>
        </p:nvCxnSpPr>
        <p:spPr>
          <a:xfrm>
            <a:off x="9123045" y="1283335"/>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9446260" y="2811145"/>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308590" y="2702560"/>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082655" y="4057015"/>
            <a:ext cx="489585" cy="77089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470265" y="835660"/>
            <a:ext cx="466090" cy="583565"/>
          </a:xfrm>
          <a:prstGeom prst="rect">
            <a:avLst/>
          </a:prstGeom>
          <a:noFill/>
        </p:spPr>
        <p:txBody>
          <a:bodyPr wrap="square" rtlCol="0">
            <a:spAutoFit/>
          </a:bodyPr>
          <a:p>
            <a:r>
              <a:rPr lang="en-US" altLang="zh-CN" sz="3200"/>
              <a:t>4</a:t>
            </a:r>
            <a:endParaRPr lang="en-US" altLang="zh-CN" sz="3200"/>
          </a:p>
        </p:txBody>
      </p:sp>
      <p:sp>
        <p:nvSpPr>
          <p:cNvPr id="24" name="文本框 23"/>
          <p:cNvSpPr txBox="1"/>
          <p:nvPr/>
        </p:nvSpPr>
        <p:spPr>
          <a:xfrm>
            <a:off x="7395845" y="2118995"/>
            <a:ext cx="466090" cy="583565"/>
          </a:xfrm>
          <a:prstGeom prst="rect">
            <a:avLst/>
          </a:prstGeom>
          <a:noFill/>
        </p:spPr>
        <p:txBody>
          <a:bodyPr wrap="square" rtlCol="0">
            <a:spAutoFit/>
          </a:bodyPr>
          <a:p>
            <a:r>
              <a:rPr lang="en-US" altLang="zh-CN" sz="3200"/>
              <a:t>2</a:t>
            </a:r>
            <a:endParaRPr lang="en-US" altLang="zh-CN" sz="3200"/>
          </a:p>
        </p:txBody>
      </p:sp>
      <p:sp>
        <p:nvSpPr>
          <p:cNvPr id="25" name="文本框 24"/>
          <p:cNvSpPr txBox="1"/>
          <p:nvPr/>
        </p:nvSpPr>
        <p:spPr>
          <a:xfrm>
            <a:off x="6587490" y="3582670"/>
            <a:ext cx="466090" cy="583565"/>
          </a:xfrm>
          <a:prstGeom prst="rect">
            <a:avLst/>
          </a:prstGeom>
          <a:noFill/>
        </p:spPr>
        <p:txBody>
          <a:bodyPr wrap="square" rtlCol="0">
            <a:spAutoFit/>
          </a:bodyPr>
          <a:p>
            <a:r>
              <a:rPr lang="en-US" altLang="zh-CN" sz="3200"/>
              <a:t>1</a:t>
            </a:r>
            <a:endParaRPr lang="en-US" altLang="zh-CN" sz="3200"/>
          </a:p>
        </p:txBody>
      </p:sp>
      <p:sp>
        <p:nvSpPr>
          <p:cNvPr id="26" name="文本框 25"/>
          <p:cNvSpPr txBox="1"/>
          <p:nvPr/>
        </p:nvSpPr>
        <p:spPr>
          <a:xfrm>
            <a:off x="8265795" y="3581400"/>
            <a:ext cx="466090" cy="583565"/>
          </a:xfrm>
          <a:prstGeom prst="rect">
            <a:avLst/>
          </a:prstGeom>
          <a:noFill/>
        </p:spPr>
        <p:txBody>
          <a:bodyPr wrap="square" rtlCol="0">
            <a:spAutoFit/>
          </a:bodyPr>
          <a:p>
            <a:r>
              <a:rPr lang="en-US" altLang="zh-CN" sz="3200"/>
              <a:t>3</a:t>
            </a:r>
            <a:endParaRPr lang="en-US" altLang="zh-CN" sz="3200"/>
          </a:p>
        </p:txBody>
      </p:sp>
      <p:sp>
        <p:nvSpPr>
          <p:cNvPr id="27" name="文本框 26"/>
          <p:cNvSpPr txBox="1"/>
          <p:nvPr/>
        </p:nvSpPr>
        <p:spPr>
          <a:xfrm>
            <a:off x="9777095" y="2085975"/>
            <a:ext cx="466090" cy="583565"/>
          </a:xfrm>
          <a:prstGeom prst="rect">
            <a:avLst/>
          </a:prstGeom>
          <a:noFill/>
        </p:spPr>
        <p:txBody>
          <a:bodyPr wrap="square" rtlCol="0">
            <a:spAutoFit/>
          </a:bodyPr>
          <a:p>
            <a:r>
              <a:rPr lang="en-US" altLang="zh-CN" sz="3200"/>
              <a:t>6</a:t>
            </a:r>
            <a:endParaRPr lang="en-US" altLang="zh-CN" sz="3200"/>
          </a:p>
        </p:txBody>
      </p:sp>
      <p:sp>
        <p:nvSpPr>
          <p:cNvPr id="28" name="文本框 27"/>
          <p:cNvSpPr txBox="1"/>
          <p:nvPr/>
        </p:nvSpPr>
        <p:spPr>
          <a:xfrm>
            <a:off x="9318625" y="3549650"/>
            <a:ext cx="466090" cy="583565"/>
          </a:xfrm>
          <a:prstGeom prst="rect">
            <a:avLst/>
          </a:prstGeom>
          <a:noFill/>
        </p:spPr>
        <p:txBody>
          <a:bodyPr wrap="square" rtlCol="0">
            <a:spAutoFit/>
          </a:bodyPr>
          <a:p>
            <a:r>
              <a:rPr lang="en-US" altLang="zh-CN" sz="3200"/>
              <a:t>5</a:t>
            </a:r>
            <a:endParaRPr lang="en-US" altLang="zh-CN" sz="3200"/>
          </a:p>
        </p:txBody>
      </p:sp>
      <p:sp>
        <p:nvSpPr>
          <p:cNvPr id="29" name="文本框 28"/>
          <p:cNvSpPr txBox="1"/>
          <p:nvPr/>
        </p:nvSpPr>
        <p:spPr>
          <a:xfrm>
            <a:off x="10504170" y="3549650"/>
            <a:ext cx="466090" cy="583565"/>
          </a:xfrm>
          <a:prstGeom prst="rect">
            <a:avLst/>
          </a:prstGeom>
          <a:noFill/>
        </p:spPr>
        <p:txBody>
          <a:bodyPr wrap="square" rtlCol="0">
            <a:spAutoFit/>
          </a:bodyPr>
          <a:p>
            <a:r>
              <a:rPr lang="en-US" altLang="zh-CN" sz="3200"/>
              <a:t>7</a:t>
            </a:r>
            <a:endParaRPr lang="en-US" altLang="zh-CN" sz="3200"/>
          </a:p>
        </p:txBody>
      </p:sp>
      <p:sp>
        <p:nvSpPr>
          <p:cNvPr id="30" name="文本框 29"/>
          <p:cNvSpPr txBox="1"/>
          <p:nvPr/>
        </p:nvSpPr>
        <p:spPr>
          <a:xfrm>
            <a:off x="11437620" y="4986020"/>
            <a:ext cx="466090" cy="583565"/>
          </a:xfrm>
          <a:prstGeom prst="rect">
            <a:avLst/>
          </a:prstGeom>
          <a:noFill/>
        </p:spPr>
        <p:txBody>
          <a:bodyPr wrap="square" rtlCol="0">
            <a:spAutoFit/>
          </a:bodyPr>
          <a:p>
            <a:r>
              <a:rPr lang="en-US" altLang="zh-CN" sz="3200"/>
              <a:t>8</a:t>
            </a:r>
            <a:endParaRPr lang="en-US" altLang="zh-CN" sz="3200"/>
          </a:p>
        </p:txBody>
      </p:sp>
      <p:sp>
        <p:nvSpPr>
          <p:cNvPr id="31" name="文本框 30"/>
          <p:cNvSpPr txBox="1"/>
          <p:nvPr/>
        </p:nvSpPr>
        <p:spPr>
          <a:xfrm>
            <a:off x="7646035" y="770890"/>
            <a:ext cx="607060" cy="521970"/>
          </a:xfrm>
          <a:prstGeom prst="rect">
            <a:avLst/>
          </a:prstGeom>
          <a:noFill/>
        </p:spPr>
        <p:txBody>
          <a:bodyPr wrap="square" rtlCol="0">
            <a:spAutoFit/>
          </a:bodyPr>
          <a:p>
            <a:r>
              <a:rPr lang="en-US" altLang="zh-CN" sz="2800"/>
              <a:t>33</a:t>
            </a:r>
            <a:endParaRPr lang="en-US" altLang="zh-CN" sz="2800"/>
          </a:p>
        </p:txBody>
      </p:sp>
      <p:sp>
        <p:nvSpPr>
          <p:cNvPr id="32" name="文本框 31"/>
          <p:cNvSpPr txBox="1"/>
          <p:nvPr/>
        </p:nvSpPr>
        <p:spPr>
          <a:xfrm>
            <a:off x="6587490" y="2116455"/>
            <a:ext cx="607060" cy="521970"/>
          </a:xfrm>
          <a:prstGeom prst="rect">
            <a:avLst/>
          </a:prstGeom>
          <a:noFill/>
        </p:spPr>
        <p:txBody>
          <a:bodyPr wrap="square" rtlCol="0">
            <a:spAutoFit/>
          </a:bodyPr>
          <a:p>
            <a:r>
              <a:rPr lang="en-US" altLang="zh-CN" sz="2800"/>
              <a:t>19</a:t>
            </a:r>
            <a:endParaRPr lang="en-US" altLang="zh-CN" sz="2800"/>
          </a:p>
        </p:txBody>
      </p:sp>
      <p:sp>
        <p:nvSpPr>
          <p:cNvPr id="33" name="文本框 32"/>
          <p:cNvSpPr txBox="1"/>
          <p:nvPr/>
        </p:nvSpPr>
        <p:spPr>
          <a:xfrm>
            <a:off x="10475595" y="2030095"/>
            <a:ext cx="607060" cy="521970"/>
          </a:xfrm>
          <a:prstGeom prst="rect">
            <a:avLst/>
          </a:prstGeom>
          <a:noFill/>
        </p:spPr>
        <p:txBody>
          <a:bodyPr wrap="square" rtlCol="0">
            <a:spAutoFit/>
          </a:bodyPr>
          <a:p>
            <a:r>
              <a:rPr lang="en-US" altLang="zh-CN" sz="2800"/>
              <a:t>58</a:t>
            </a:r>
            <a:endParaRPr lang="en-US" altLang="zh-CN" sz="2800"/>
          </a:p>
        </p:txBody>
      </p:sp>
      <p:sp>
        <p:nvSpPr>
          <p:cNvPr id="34" name="文本框 33"/>
          <p:cNvSpPr txBox="1"/>
          <p:nvPr/>
        </p:nvSpPr>
        <p:spPr>
          <a:xfrm>
            <a:off x="11367135" y="5711825"/>
            <a:ext cx="607060" cy="521970"/>
          </a:xfrm>
          <a:prstGeom prst="rect">
            <a:avLst/>
          </a:prstGeom>
          <a:noFill/>
        </p:spPr>
        <p:txBody>
          <a:bodyPr wrap="square" rtlCol="0">
            <a:spAutoFit/>
          </a:bodyPr>
          <a:p>
            <a:r>
              <a:rPr lang="en-US" altLang="zh-CN" sz="2800"/>
              <a:t>80</a:t>
            </a:r>
            <a:endParaRPr lang="en-US" altLang="zh-CN" sz="2800"/>
          </a:p>
        </p:txBody>
      </p:sp>
      <p:sp>
        <p:nvSpPr>
          <p:cNvPr id="35" name="文本框 34"/>
          <p:cNvSpPr txBox="1"/>
          <p:nvPr/>
        </p:nvSpPr>
        <p:spPr>
          <a:xfrm>
            <a:off x="8643620" y="5315585"/>
            <a:ext cx="1312545" cy="521970"/>
          </a:xfrm>
          <a:prstGeom prst="rect">
            <a:avLst/>
          </a:prstGeom>
          <a:noFill/>
        </p:spPr>
        <p:txBody>
          <a:bodyPr wrap="square" rtlCol="0">
            <a:spAutoFit/>
          </a:bodyPr>
          <a:p>
            <a:r>
              <a:rPr lang="zh-CN" altLang="en-US" sz="2800" b="1">
                <a:latin typeface="华文仿宋" panose="02010600040101010101" charset="-122"/>
                <a:ea typeface="华文仿宋" panose="02010600040101010101" charset="-122"/>
              </a:rPr>
              <a:t>判定树</a:t>
            </a:r>
            <a:endParaRPr lang="zh-CN" altLang="en-US" sz="2800" b="1">
              <a:latin typeface="华文仿宋" panose="02010600040101010101" charset="-122"/>
              <a:ea typeface="华文仿宋" panose="02010600040101010101" charset="-122"/>
            </a:endParaRPr>
          </a:p>
        </p:txBody>
      </p:sp>
      <p:cxnSp>
        <p:nvCxnSpPr>
          <p:cNvPr id="2" name="直接箭头连接符 1"/>
          <p:cNvCxnSpPr/>
          <p:nvPr/>
        </p:nvCxnSpPr>
        <p:spPr>
          <a:xfrm>
            <a:off x="9382125" y="1183005"/>
            <a:ext cx="422910" cy="640080"/>
          </a:xfrm>
          <a:prstGeom prst="straightConnector1">
            <a:avLst/>
          </a:prstGeom>
          <a:ln w="28575" cmpd="sng">
            <a:solidFill>
              <a:srgbClr val="FF0000"/>
            </a:solidFill>
            <a:prstDash val="solid"/>
            <a:tailEnd type="arrow" w="med" len="med"/>
          </a:ln>
        </p:spPr>
        <p:style>
          <a:lnRef idx="2">
            <a:schemeClr val="accent2"/>
          </a:lnRef>
          <a:fillRef idx="0">
            <a:schemeClr val="accent2"/>
          </a:fillRef>
          <a:effectRef idx="1">
            <a:schemeClr val="accent2"/>
          </a:effectRef>
          <a:fontRef idx="minor">
            <a:schemeClr val="tx1"/>
          </a:fontRef>
        </p:style>
      </p:cxnSp>
      <p:cxnSp>
        <p:nvCxnSpPr>
          <p:cNvPr id="3" name="直接箭头连接符 2"/>
          <p:cNvCxnSpPr/>
          <p:nvPr/>
        </p:nvCxnSpPr>
        <p:spPr>
          <a:xfrm flipH="1">
            <a:off x="9255760" y="2811145"/>
            <a:ext cx="325755" cy="50990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4" name="文本框 3"/>
          <p:cNvSpPr txBox="1"/>
          <p:nvPr/>
        </p:nvSpPr>
        <p:spPr>
          <a:xfrm>
            <a:off x="6587490" y="4322445"/>
            <a:ext cx="607060" cy="521970"/>
          </a:xfrm>
          <a:prstGeom prst="rect">
            <a:avLst/>
          </a:prstGeom>
          <a:noFill/>
        </p:spPr>
        <p:txBody>
          <a:bodyPr wrap="square" rtlCol="0">
            <a:spAutoFit/>
          </a:bodyPr>
          <a:p>
            <a:r>
              <a:rPr lang="en-US" altLang="zh-CN" sz="2800"/>
              <a:t>12</a:t>
            </a:r>
            <a:endParaRPr lang="en-US" altLang="zh-CN" sz="2800"/>
          </a:p>
        </p:txBody>
      </p:sp>
      <p:sp>
        <p:nvSpPr>
          <p:cNvPr id="14" name="文本框 13"/>
          <p:cNvSpPr txBox="1"/>
          <p:nvPr/>
        </p:nvSpPr>
        <p:spPr>
          <a:xfrm>
            <a:off x="8182610" y="4322445"/>
            <a:ext cx="607060" cy="521970"/>
          </a:xfrm>
          <a:prstGeom prst="rect">
            <a:avLst/>
          </a:prstGeom>
          <a:noFill/>
        </p:spPr>
        <p:txBody>
          <a:bodyPr wrap="square" rtlCol="0">
            <a:spAutoFit/>
          </a:bodyPr>
          <a:p>
            <a:r>
              <a:rPr lang="en-US" altLang="zh-CN" sz="2800"/>
              <a:t>25</a:t>
            </a:r>
            <a:endParaRPr lang="en-US" altLang="zh-CN" sz="2800"/>
          </a:p>
        </p:txBody>
      </p:sp>
      <p:sp>
        <p:nvSpPr>
          <p:cNvPr id="15" name="文本框 14"/>
          <p:cNvSpPr txBox="1"/>
          <p:nvPr/>
        </p:nvSpPr>
        <p:spPr>
          <a:xfrm>
            <a:off x="9581515" y="6074410"/>
            <a:ext cx="607060" cy="521970"/>
          </a:xfrm>
          <a:prstGeom prst="rect">
            <a:avLst/>
          </a:prstGeom>
          <a:noFill/>
        </p:spPr>
        <p:txBody>
          <a:bodyPr wrap="square" rtlCol="0">
            <a:spAutoFit/>
          </a:bodyPr>
          <a:p>
            <a:r>
              <a:rPr lang="en-US" altLang="zh-CN" sz="2800"/>
              <a:t>46</a:t>
            </a:r>
            <a:endParaRPr lang="en-US" altLang="zh-CN" sz="2800"/>
          </a:p>
        </p:txBody>
      </p:sp>
      <p:sp>
        <p:nvSpPr>
          <p:cNvPr id="36" name="文本框 35"/>
          <p:cNvSpPr txBox="1"/>
          <p:nvPr/>
        </p:nvSpPr>
        <p:spPr>
          <a:xfrm>
            <a:off x="10433685" y="4275455"/>
            <a:ext cx="607060" cy="521970"/>
          </a:xfrm>
          <a:prstGeom prst="rect">
            <a:avLst/>
          </a:prstGeom>
          <a:noFill/>
        </p:spPr>
        <p:txBody>
          <a:bodyPr wrap="square" rtlCol="0">
            <a:spAutoFit/>
          </a:bodyPr>
          <a:p>
            <a:r>
              <a:rPr lang="en-US" altLang="zh-CN" sz="2800"/>
              <a:t>64</a:t>
            </a:r>
            <a:endParaRPr lang="en-US" altLang="zh-CN" sz="2800"/>
          </a:p>
        </p:txBody>
      </p:sp>
      <p:sp>
        <p:nvSpPr>
          <p:cNvPr id="37" name="椭圆 36"/>
          <p:cNvSpPr/>
          <p:nvPr/>
        </p:nvSpPr>
        <p:spPr>
          <a:xfrm>
            <a:off x="9123045" y="4307840"/>
            <a:ext cx="861060" cy="69532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tx1"/>
                </a:solidFill>
              </a:rPr>
              <a:t>46</a:t>
            </a:r>
            <a:endParaRPr lang="en-US" altLang="zh-CN" sz="2800">
              <a:solidFill>
                <a:schemeClr val="tx1"/>
              </a:solidFill>
            </a:endParaRPr>
          </a:p>
        </p:txBody>
      </p:sp>
      <p:sp>
        <p:nvSpPr>
          <p:cNvPr id="38" name="文本框 37"/>
          <p:cNvSpPr txBox="1"/>
          <p:nvPr/>
        </p:nvSpPr>
        <p:spPr>
          <a:xfrm>
            <a:off x="-24765" y="1243330"/>
            <a:ext cx="6450965" cy="5262245"/>
          </a:xfrm>
          <a:prstGeom prst="rect">
            <a:avLst/>
          </a:prstGeom>
          <a:noFill/>
        </p:spPr>
        <p:txBody>
          <a:bodyPr wrap="square" rtlCol="0">
            <a:spAutoFit/>
          </a:bodyPr>
          <a:p>
            <a:r>
              <a:rPr lang="zh-CN" altLang="en-US" sz="2800">
                <a:latin typeface="华文仿宋" panose="02010600040101010101" charset="-122"/>
                <a:ea typeface="华文仿宋" panose="02010600040101010101" charset="-122"/>
                <a:cs typeface="华文仿宋" panose="02010600040101010101" charset="-122"/>
              </a:rPr>
              <a:t>如图，查找</a:t>
            </a:r>
            <a:r>
              <a:rPr lang="en-US" altLang="zh-CN" sz="2800">
                <a:latin typeface="华文仿宋" panose="02010600040101010101" charset="-122"/>
                <a:ea typeface="华文仿宋" panose="02010600040101010101" charset="-122"/>
                <a:cs typeface="华文仿宋" panose="02010600040101010101" charset="-122"/>
              </a:rPr>
              <a:t>46</a:t>
            </a:r>
            <a:r>
              <a:rPr lang="zh-CN" altLang="en-US" sz="2800">
                <a:latin typeface="华文仿宋" panose="02010600040101010101" charset="-122"/>
                <a:ea typeface="华文仿宋" panose="02010600040101010101" charset="-122"/>
                <a:cs typeface="华文仿宋" panose="02010600040101010101" charset="-122"/>
              </a:rPr>
              <a:t>的过程，恰好走了一条从根结点到与</a:t>
            </a:r>
            <a:r>
              <a:rPr lang="en-US" altLang="zh-CN" sz="2800">
                <a:latin typeface="华文仿宋" panose="02010600040101010101" charset="-122"/>
                <a:ea typeface="华文仿宋" panose="02010600040101010101" charset="-122"/>
                <a:cs typeface="华文仿宋" panose="02010600040101010101" charset="-122"/>
              </a:rPr>
              <a:t>46</a:t>
            </a:r>
            <a:r>
              <a:rPr lang="zh-CN" altLang="en-US" sz="2800">
                <a:latin typeface="华文仿宋" panose="02010600040101010101" charset="-122"/>
                <a:ea typeface="华文仿宋" panose="02010600040101010101" charset="-122"/>
                <a:cs typeface="华文仿宋" panose="02010600040101010101" charset="-122"/>
              </a:rPr>
              <a:t>对应结点的路径，与其它</a:t>
            </a:r>
            <a:r>
              <a:rPr lang="zh-CN" altLang="en-US" sz="2800" b="1">
                <a:solidFill>
                  <a:srgbClr val="FF0000"/>
                </a:solidFill>
                <a:latin typeface="华文仿宋" panose="02010600040101010101" charset="-122"/>
                <a:ea typeface="华文仿宋" panose="02010600040101010101" charset="-122"/>
                <a:cs typeface="华文仿宋" panose="02010600040101010101" charset="-122"/>
              </a:rPr>
              <a:t>关键字比较的次数也恰好为</a:t>
            </a:r>
            <a:r>
              <a:rPr lang="en-US" altLang="zh-CN" sz="2800" b="1">
                <a:solidFill>
                  <a:srgbClr val="FF0000"/>
                </a:solidFill>
                <a:latin typeface="华文仿宋" panose="02010600040101010101" charset="-122"/>
                <a:ea typeface="华文仿宋" panose="02010600040101010101" charset="-122"/>
                <a:cs typeface="华文仿宋" panose="02010600040101010101" charset="-122"/>
              </a:rPr>
              <a:t>46</a:t>
            </a:r>
            <a:r>
              <a:rPr lang="zh-CN" altLang="en-US" sz="2800" b="1">
                <a:solidFill>
                  <a:srgbClr val="FF0000"/>
                </a:solidFill>
                <a:latin typeface="华文仿宋" panose="02010600040101010101" charset="-122"/>
                <a:ea typeface="华文仿宋" panose="02010600040101010101" charset="-122"/>
                <a:cs typeface="华文仿宋" panose="02010600040101010101" charset="-122"/>
              </a:rPr>
              <a:t>对应的结点所在的层次数</a:t>
            </a:r>
            <a:r>
              <a:rPr lang="en-US" altLang="zh-CN" sz="2800" b="1">
                <a:solidFill>
                  <a:srgbClr val="FF0000"/>
                </a:solidFill>
                <a:latin typeface="华文仿宋" panose="02010600040101010101" charset="-122"/>
                <a:ea typeface="华文仿宋" panose="02010600040101010101" charset="-122"/>
                <a:cs typeface="华文仿宋" panose="02010600040101010101" charset="-122"/>
              </a:rPr>
              <a:t>3</a:t>
            </a:r>
            <a:r>
              <a:rPr lang="en-US" altLang="zh-CN" sz="2800">
                <a:latin typeface="华文仿宋" panose="02010600040101010101" charset="-122"/>
                <a:ea typeface="华文仿宋" panose="02010600040101010101" charset="-122"/>
                <a:cs typeface="华文仿宋" panose="02010600040101010101" charset="-122"/>
              </a:rPr>
              <a:t>.</a:t>
            </a:r>
            <a:r>
              <a:rPr lang="zh-CN" altLang="en-US" sz="2800">
                <a:latin typeface="华文仿宋" panose="02010600040101010101" charset="-122"/>
                <a:ea typeface="华文仿宋" panose="02010600040101010101" charset="-122"/>
                <a:cs typeface="华文仿宋" panose="02010600040101010101" charset="-122"/>
              </a:rPr>
              <a:t>因此，折半查找成功是，最多的比较次数不会超过判定树的深度。由于判定树的叶子结点所在层次之差最多为</a:t>
            </a:r>
            <a:r>
              <a:rPr lang="en-US" altLang="zh-CN" sz="2800">
                <a:latin typeface="华文仿宋" panose="02010600040101010101" charset="-122"/>
                <a:ea typeface="华文仿宋" panose="02010600040101010101" charset="-122"/>
                <a:cs typeface="华文仿宋" panose="02010600040101010101" charset="-122"/>
              </a:rPr>
              <a:t>1</a:t>
            </a:r>
            <a:r>
              <a:rPr lang="zh-CN" altLang="en-US" sz="2800">
                <a:latin typeface="华文仿宋" panose="02010600040101010101" charset="-122"/>
                <a:ea typeface="华文仿宋" panose="02010600040101010101" charset="-122"/>
                <a:cs typeface="华文仿宋" panose="02010600040101010101" charset="-122"/>
              </a:rPr>
              <a:t>，所以含有</a:t>
            </a:r>
            <a:r>
              <a:rPr lang="en-US" altLang="zh-CN" sz="2800">
                <a:latin typeface="华文仿宋" panose="02010600040101010101" charset="-122"/>
                <a:ea typeface="华文仿宋" panose="02010600040101010101" charset="-122"/>
                <a:cs typeface="华文仿宋" panose="02010600040101010101" charset="-122"/>
              </a:rPr>
              <a:t>n</a:t>
            </a:r>
            <a:r>
              <a:rPr lang="zh-CN" altLang="en-US" sz="2800">
                <a:latin typeface="华文仿宋" panose="02010600040101010101" charset="-122"/>
                <a:ea typeface="华文仿宋" panose="02010600040101010101" charset="-122"/>
                <a:cs typeface="华文仿宋" panose="02010600040101010101" charset="-122"/>
              </a:rPr>
              <a:t>个结点的判定树的深度与</a:t>
            </a:r>
            <a:r>
              <a:rPr lang="en-US" altLang="zh-CN" sz="2800">
                <a:latin typeface="华文仿宋" panose="02010600040101010101" charset="-122"/>
                <a:ea typeface="华文仿宋" panose="02010600040101010101" charset="-122"/>
                <a:cs typeface="华文仿宋" panose="02010600040101010101" charset="-122"/>
              </a:rPr>
              <a:t>n</a:t>
            </a:r>
            <a:r>
              <a:rPr lang="zh-CN" altLang="en-US" sz="2800">
                <a:latin typeface="华文仿宋" panose="02010600040101010101" charset="-122"/>
                <a:ea typeface="华文仿宋" panose="02010600040101010101" charset="-122"/>
                <a:cs typeface="华文仿宋" panose="02010600040101010101" charset="-122"/>
              </a:rPr>
              <a:t>个结点的完全二叉树的深度相同，均为</a:t>
            </a:r>
            <a:r>
              <a:rPr lang="en-US" altLang="zh-CN" sz="2800">
                <a:latin typeface="华文仿宋" panose="02010600040101010101" charset="-122"/>
                <a:ea typeface="华文仿宋" panose="02010600040101010101" charset="-122"/>
                <a:cs typeface="华文仿宋" panose="02010600040101010101" charset="-122"/>
              </a:rPr>
              <a:t>[</a:t>
            </a:r>
            <a:r>
              <a:rPr lang="en-US" altLang="zh-CN" sz="3600">
                <a:latin typeface="华文仿宋" panose="02010600040101010101" charset="-122"/>
                <a:ea typeface="华文仿宋" panose="02010600040101010101" charset="-122"/>
                <a:cs typeface="华文仿宋" panose="02010600040101010101" charset="-122"/>
              </a:rPr>
              <a:t>log</a:t>
            </a:r>
            <a:r>
              <a:rPr lang="en-US" altLang="zh-CN" sz="1600">
                <a:latin typeface="华文仿宋" panose="02010600040101010101" charset="-122"/>
                <a:ea typeface="华文仿宋" panose="02010600040101010101" charset="-122"/>
                <a:cs typeface="华文仿宋" panose="02010600040101010101" charset="-122"/>
              </a:rPr>
              <a:t>2</a:t>
            </a:r>
            <a:r>
              <a:rPr lang="en-US" altLang="zh-CN" sz="4000">
                <a:latin typeface="华文仿宋" panose="02010600040101010101" charset="-122"/>
                <a:ea typeface="华文仿宋" panose="02010600040101010101" charset="-122"/>
                <a:cs typeface="华文仿宋" panose="02010600040101010101" charset="-122"/>
              </a:rPr>
              <a:t>n</a:t>
            </a:r>
            <a:r>
              <a:rPr lang="en-US" altLang="zh-CN" sz="2800">
                <a:latin typeface="华文仿宋" panose="02010600040101010101" charset="-122"/>
                <a:ea typeface="华文仿宋" panose="02010600040101010101" charset="-122"/>
                <a:cs typeface="华文仿宋" panose="02010600040101010101" charset="-122"/>
              </a:rPr>
              <a:t>]+1.</a:t>
            </a:r>
            <a:r>
              <a:rPr lang="zh-CN" altLang="en-US" sz="2800">
                <a:latin typeface="华文仿宋" panose="02010600040101010101" charset="-122"/>
                <a:ea typeface="华文仿宋" panose="02010600040101010101" charset="-122"/>
                <a:cs typeface="华文仿宋" panose="02010600040101010101" charset="-122"/>
              </a:rPr>
              <a:t>由此，</a:t>
            </a:r>
            <a:r>
              <a:rPr lang="zh-CN" altLang="en-US" sz="2800" b="1">
                <a:solidFill>
                  <a:srgbClr val="FF0000"/>
                </a:solidFill>
                <a:latin typeface="华文仿宋" panose="02010600040101010101" charset="-122"/>
                <a:ea typeface="华文仿宋" panose="02010600040101010101" charset="-122"/>
                <a:cs typeface="华文仿宋" panose="02010600040101010101" charset="-122"/>
              </a:rPr>
              <a:t>折半查找成功时，关键字的比较次数最多不会超过</a:t>
            </a:r>
            <a:r>
              <a:rPr lang="en-US" altLang="zh-CN" sz="2800" b="1">
                <a:solidFill>
                  <a:srgbClr val="FF0000"/>
                </a:solidFill>
                <a:latin typeface="华文仿宋" panose="02010600040101010101" charset="-122"/>
                <a:ea typeface="华文仿宋" panose="02010600040101010101" charset="-122"/>
                <a:cs typeface="华文仿宋" panose="02010600040101010101" charset="-122"/>
              </a:rPr>
              <a:t>[</a:t>
            </a:r>
            <a:r>
              <a:rPr lang="en-US" altLang="zh-CN" sz="3600" b="1">
                <a:solidFill>
                  <a:srgbClr val="FF0000"/>
                </a:solidFill>
                <a:latin typeface="华文仿宋" panose="02010600040101010101" charset="-122"/>
                <a:ea typeface="华文仿宋" panose="02010600040101010101" charset="-122"/>
                <a:cs typeface="华文仿宋" panose="02010600040101010101" charset="-122"/>
              </a:rPr>
              <a:t>log</a:t>
            </a:r>
            <a:r>
              <a:rPr lang="en-US" altLang="zh-CN" b="1">
                <a:solidFill>
                  <a:srgbClr val="FF0000"/>
                </a:solidFill>
                <a:latin typeface="华文仿宋" panose="02010600040101010101" charset="-122"/>
                <a:ea typeface="华文仿宋" panose="02010600040101010101" charset="-122"/>
                <a:cs typeface="华文仿宋" panose="02010600040101010101" charset="-122"/>
              </a:rPr>
              <a:t>2</a:t>
            </a:r>
            <a:r>
              <a:rPr lang="en-US" altLang="zh-CN" sz="4400" b="1">
                <a:solidFill>
                  <a:srgbClr val="FF0000"/>
                </a:solidFill>
                <a:latin typeface="华文仿宋" panose="02010600040101010101" charset="-122"/>
                <a:ea typeface="华文仿宋" panose="02010600040101010101" charset="-122"/>
                <a:cs typeface="华文仿宋" panose="02010600040101010101" charset="-122"/>
              </a:rPr>
              <a:t>n</a:t>
            </a:r>
            <a:r>
              <a:rPr lang="en-US" altLang="zh-CN" sz="2800" b="1">
                <a:solidFill>
                  <a:srgbClr val="FF0000"/>
                </a:solidFill>
                <a:latin typeface="华文仿宋" panose="02010600040101010101" charset="-122"/>
                <a:ea typeface="华文仿宋" panose="02010600040101010101" charset="-122"/>
                <a:cs typeface="华文仿宋" panose="02010600040101010101" charset="-122"/>
              </a:rPr>
              <a:t>]+1</a:t>
            </a:r>
            <a:endParaRPr lang="en-US" altLang="zh-CN" sz="2800" b="1">
              <a:solidFill>
                <a:srgbClr val="FF0000"/>
              </a:solidFill>
              <a:latin typeface="华文仿宋" panose="02010600040101010101" charset="-122"/>
              <a:ea typeface="华文仿宋" panose="02010600040101010101" charset="-122"/>
              <a:cs typeface="华文仿宋" panose="02010600040101010101"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5" name="椭圆 4"/>
          <p:cNvSpPr/>
          <p:nvPr/>
        </p:nvSpPr>
        <p:spPr>
          <a:xfrm>
            <a:off x="8265795" y="68389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9123045" y="340804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9581515" y="194373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26200" y="344043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10308590" y="340804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8057515" y="343979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7200265" y="203009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1242040" y="484441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连接符 15"/>
          <p:cNvCxnSpPr/>
          <p:nvPr/>
        </p:nvCxnSpPr>
        <p:spPr>
          <a:xfrm flipH="1">
            <a:off x="7721600" y="1402715"/>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84490" y="2702560"/>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746240" y="2702560"/>
            <a:ext cx="537210" cy="73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7" idx="1"/>
          </p:cNvCxnSpPr>
          <p:nvPr/>
        </p:nvCxnSpPr>
        <p:spPr>
          <a:xfrm>
            <a:off x="9123045" y="1283335"/>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9446260" y="2811145"/>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308590" y="2702560"/>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082655" y="4057015"/>
            <a:ext cx="489585" cy="77089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470265" y="835660"/>
            <a:ext cx="466090" cy="583565"/>
          </a:xfrm>
          <a:prstGeom prst="rect">
            <a:avLst/>
          </a:prstGeom>
          <a:noFill/>
        </p:spPr>
        <p:txBody>
          <a:bodyPr wrap="square" rtlCol="0">
            <a:spAutoFit/>
          </a:bodyPr>
          <a:p>
            <a:r>
              <a:rPr lang="en-US" altLang="zh-CN" sz="3200"/>
              <a:t>4</a:t>
            </a:r>
            <a:endParaRPr lang="en-US" altLang="zh-CN" sz="3200"/>
          </a:p>
        </p:txBody>
      </p:sp>
      <p:sp>
        <p:nvSpPr>
          <p:cNvPr id="24" name="文本框 23"/>
          <p:cNvSpPr txBox="1"/>
          <p:nvPr/>
        </p:nvSpPr>
        <p:spPr>
          <a:xfrm>
            <a:off x="7395845" y="2118995"/>
            <a:ext cx="466090" cy="583565"/>
          </a:xfrm>
          <a:prstGeom prst="rect">
            <a:avLst/>
          </a:prstGeom>
          <a:noFill/>
        </p:spPr>
        <p:txBody>
          <a:bodyPr wrap="square" rtlCol="0">
            <a:spAutoFit/>
          </a:bodyPr>
          <a:p>
            <a:r>
              <a:rPr lang="en-US" altLang="zh-CN" sz="3200"/>
              <a:t>2</a:t>
            </a:r>
            <a:endParaRPr lang="en-US" altLang="zh-CN" sz="3200"/>
          </a:p>
        </p:txBody>
      </p:sp>
      <p:sp>
        <p:nvSpPr>
          <p:cNvPr id="25" name="文本框 24"/>
          <p:cNvSpPr txBox="1"/>
          <p:nvPr/>
        </p:nvSpPr>
        <p:spPr>
          <a:xfrm>
            <a:off x="6587490" y="3582670"/>
            <a:ext cx="466090" cy="583565"/>
          </a:xfrm>
          <a:prstGeom prst="rect">
            <a:avLst/>
          </a:prstGeom>
          <a:noFill/>
        </p:spPr>
        <p:txBody>
          <a:bodyPr wrap="square" rtlCol="0">
            <a:spAutoFit/>
          </a:bodyPr>
          <a:p>
            <a:r>
              <a:rPr lang="en-US" altLang="zh-CN" sz="3200"/>
              <a:t>1</a:t>
            </a:r>
            <a:endParaRPr lang="en-US" altLang="zh-CN" sz="3200"/>
          </a:p>
        </p:txBody>
      </p:sp>
      <p:sp>
        <p:nvSpPr>
          <p:cNvPr id="26" name="文本框 25"/>
          <p:cNvSpPr txBox="1"/>
          <p:nvPr/>
        </p:nvSpPr>
        <p:spPr>
          <a:xfrm>
            <a:off x="8265795" y="3581400"/>
            <a:ext cx="466090" cy="583565"/>
          </a:xfrm>
          <a:prstGeom prst="rect">
            <a:avLst/>
          </a:prstGeom>
          <a:noFill/>
        </p:spPr>
        <p:txBody>
          <a:bodyPr wrap="square" rtlCol="0">
            <a:spAutoFit/>
          </a:bodyPr>
          <a:p>
            <a:r>
              <a:rPr lang="en-US" altLang="zh-CN" sz="3200"/>
              <a:t>3</a:t>
            </a:r>
            <a:endParaRPr lang="en-US" altLang="zh-CN" sz="3200"/>
          </a:p>
        </p:txBody>
      </p:sp>
      <p:sp>
        <p:nvSpPr>
          <p:cNvPr id="27" name="文本框 26"/>
          <p:cNvSpPr txBox="1"/>
          <p:nvPr/>
        </p:nvSpPr>
        <p:spPr>
          <a:xfrm>
            <a:off x="9777095" y="2085975"/>
            <a:ext cx="466090" cy="583565"/>
          </a:xfrm>
          <a:prstGeom prst="rect">
            <a:avLst/>
          </a:prstGeom>
          <a:noFill/>
        </p:spPr>
        <p:txBody>
          <a:bodyPr wrap="square" rtlCol="0">
            <a:spAutoFit/>
          </a:bodyPr>
          <a:p>
            <a:r>
              <a:rPr lang="en-US" altLang="zh-CN" sz="3200"/>
              <a:t>6</a:t>
            </a:r>
            <a:endParaRPr lang="en-US" altLang="zh-CN" sz="3200"/>
          </a:p>
        </p:txBody>
      </p:sp>
      <p:sp>
        <p:nvSpPr>
          <p:cNvPr id="28" name="文本框 27"/>
          <p:cNvSpPr txBox="1"/>
          <p:nvPr/>
        </p:nvSpPr>
        <p:spPr>
          <a:xfrm>
            <a:off x="9318625" y="3549650"/>
            <a:ext cx="466090" cy="583565"/>
          </a:xfrm>
          <a:prstGeom prst="rect">
            <a:avLst/>
          </a:prstGeom>
          <a:noFill/>
        </p:spPr>
        <p:txBody>
          <a:bodyPr wrap="square" rtlCol="0">
            <a:spAutoFit/>
          </a:bodyPr>
          <a:p>
            <a:r>
              <a:rPr lang="en-US" altLang="zh-CN" sz="3200"/>
              <a:t>5</a:t>
            </a:r>
            <a:endParaRPr lang="en-US" altLang="zh-CN" sz="3200"/>
          </a:p>
        </p:txBody>
      </p:sp>
      <p:sp>
        <p:nvSpPr>
          <p:cNvPr id="29" name="文本框 28"/>
          <p:cNvSpPr txBox="1"/>
          <p:nvPr/>
        </p:nvSpPr>
        <p:spPr>
          <a:xfrm>
            <a:off x="10504170" y="3549650"/>
            <a:ext cx="466090" cy="583565"/>
          </a:xfrm>
          <a:prstGeom prst="rect">
            <a:avLst/>
          </a:prstGeom>
          <a:noFill/>
        </p:spPr>
        <p:txBody>
          <a:bodyPr wrap="square" rtlCol="0">
            <a:spAutoFit/>
          </a:bodyPr>
          <a:p>
            <a:r>
              <a:rPr lang="en-US" altLang="zh-CN" sz="3200"/>
              <a:t>7</a:t>
            </a:r>
            <a:endParaRPr lang="en-US" altLang="zh-CN" sz="3200"/>
          </a:p>
        </p:txBody>
      </p:sp>
      <p:sp>
        <p:nvSpPr>
          <p:cNvPr id="30" name="文本框 29"/>
          <p:cNvSpPr txBox="1"/>
          <p:nvPr/>
        </p:nvSpPr>
        <p:spPr>
          <a:xfrm>
            <a:off x="11437620" y="4986020"/>
            <a:ext cx="466090" cy="583565"/>
          </a:xfrm>
          <a:prstGeom prst="rect">
            <a:avLst/>
          </a:prstGeom>
          <a:noFill/>
        </p:spPr>
        <p:txBody>
          <a:bodyPr wrap="square" rtlCol="0">
            <a:spAutoFit/>
          </a:bodyPr>
          <a:p>
            <a:r>
              <a:rPr lang="en-US" altLang="zh-CN" sz="3200"/>
              <a:t>8</a:t>
            </a:r>
            <a:endParaRPr lang="en-US" altLang="zh-CN" sz="3200"/>
          </a:p>
        </p:txBody>
      </p:sp>
      <p:sp>
        <p:nvSpPr>
          <p:cNvPr id="31" name="文本框 30"/>
          <p:cNvSpPr txBox="1"/>
          <p:nvPr/>
        </p:nvSpPr>
        <p:spPr>
          <a:xfrm>
            <a:off x="7646035" y="770890"/>
            <a:ext cx="607060" cy="521970"/>
          </a:xfrm>
          <a:prstGeom prst="rect">
            <a:avLst/>
          </a:prstGeom>
          <a:noFill/>
        </p:spPr>
        <p:txBody>
          <a:bodyPr wrap="square" rtlCol="0">
            <a:spAutoFit/>
          </a:bodyPr>
          <a:p>
            <a:r>
              <a:rPr lang="en-US" altLang="zh-CN" sz="2800"/>
              <a:t>33</a:t>
            </a:r>
            <a:endParaRPr lang="en-US" altLang="zh-CN" sz="2800"/>
          </a:p>
        </p:txBody>
      </p:sp>
      <p:sp>
        <p:nvSpPr>
          <p:cNvPr id="32" name="文本框 31"/>
          <p:cNvSpPr txBox="1"/>
          <p:nvPr/>
        </p:nvSpPr>
        <p:spPr>
          <a:xfrm>
            <a:off x="6587490" y="2116455"/>
            <a:ext cx="607060" cy="521970"/>
          </a:xfrm>
          <a:prstGeom prst="rect">
            <a:avLst/>
          </a:prstGeom>
          <a:noFill/>
        </p:spPr>
        <p:txBody>
          <a:bodyPr wrap="square" rtlCol="0">
            <a:spAutoFit/>
          </a:bodyPr>
          <a:p>
            <a:r>
              <a:rPr lang="en-US" altLang="zh-CN" sz="2800"/>
              <a:t>19</a:t>
            </a:r>
            <a:endParaRPr lang="en-US" altLang="zh-CN" sz="2800"/>
          </a:p>
        </p:txBody>
      </p:sp>
      <p:sp>
        <p:nvSpPr>
          <p:cNvPr id="33" name="文本框 32"/>
          <p:cNvSpPr txBox="1"/>
          <p:nvPr/>
        </p:nvSpPr>
        <p:spPr>
          <a:xfrm>
            <a:off x="10475595" y="2030095"/>
            <a:ext cx="607060" cy="521970"/>
          </a:xfrm>
          <a:prstGeom prst="rect">
            <a:avLst/>
          </a:prstGeom>
          <a:noFill/>
        </p:spPr>
        <p:txBody>
          <a:bodyPr wrap="square" rtlCol="0">
            <a:spAutoFit/>
          </a:bodyPr>
          <a:p>
            <a:r>
              <a:rPr lang="en-US" altLang="zh-CN" sz="2800"/>
              <a:t>58</a:t>
            </a:r>
            <a:endParaRPr lang="en-US" altLang="zh-CN" sz="2800"/>
          </a:p>
        </p:txBody>
      </p:sp>
      <p:sp>
        <p:nvSpPr>
          <p:cNvPr id="34" name="文本框 33"/>
          <p:cNvSpPr txBox="1"/>
          <p:nvPr/>
        </p:nvSpPr>
        <p:spPr>
          <a:xfrm>
            <a:off x="11572240" y="4388485"/>
            <a:ext cx="607060" cy="521970"/>
          </a:xfrm>
          <a:prstGeom prst="rect">
            <a:avLst/>
          </a:prstGeom>
          <a:noFill/>
        </p:spPr>
        <p:txBody>
          <a:bodyPr wrap="square" rtlCol="0">
            <a:spAutoFit/>
          </a:bodyPr>
          <a:p>
            <a:r>
              <a:rPr lang="en-US" altLang="zh-CN" sz="2800"/>
              <a:t>80</a:t>
            </a:r>
            <a:endParaRPr lang="en-US" altLang="zh-CN" sz="2800"/>
          </a:p>
        </p:txBody>
      </p:sp>
      <p:cxnSp>
        <p:nvCxnSpPr>
          <p:cNvPr id="2" name="直接箭头连接符 1"/>
          <p:cNvCxnSpPr/>
          <p:nvPr/>
        </p:nvCxnSpPr>
        <p:spPr>
          <a:xfrm>
            <a:off x="9382125" y="1183005"/>
            <a:ext cx="422910" cy="640080"/>
          </a:xfrm>
          <a:prstGeom prst="straightConnector1">
            <a:avLst/>
          </a:prstGeom>
          <a:ln w="28575" cmpd="sng">
            <a:solidFill>
              <a:srgbClr val="FF0000"/>
            </a:solidFill>
            <a:prstDash val="solid"/>
            <a:tailEnd type="arrow" w="med" len="med"/>
          </a:ln>
        </p:spPr>
        <p:style>
          <a:lnRef idx="2">
            <a:schemeClr val="accent2"/>
          </a:lnRef>
          <a:fillRef idx="0">
            <a:schemeClr val="accent2"/>
          </a:fillRef>
          <a:effectRef idx="1">
            <a:schemeClr val="accent2"/>
          </a:effectRef>
          <a:fontRef idx="minor">
            <a:schemeClr val="tx1"/>
          </a:fontRef>
        </p:style>
      </p:cxnSp>
      <p:cxnSp>
        <p:nvCxnSpPr>
          <p:cNvPr id="3" name="直接箭头连接符 2"/>
          <p:cNvCxnSpPr/>
          <p:nvPr/>
        </p:nvCxnSpPr>
        <p:spPr>
          <a:xfrm flipH="1">
            <a:off x="9381490" y="2811145"/>
            <a:ext cx="325755" cy="50990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4" name="文本框 3"/>
          <p:cNvSpPr txBox="1"/>
          <p:nvPr/>
        </p:nvSpPr>
        <p:spPr>
          <a:xfrm>
            <a:off x="6139180" y="3027680"/>
            <a:ext cx="607060" cy="521970"/>
          </a:xfrm>
          <a:prstGeom prst="rect">
            <a:avLst/>
          </a:prstGeom>
          <a:noFill/>
        </p:spPr>
        <p:txBody>
          <a:bodyPr wrap="square" rtlCol="0">
            <a:spAutoFit/>
          </a:bodyPr>
          <a:p>
            <a:r>
              <a:rPr lang="en-US" altLang="zh-CN" sz="2800"/>
              <a:t>12</a:t>
            </a:r>
            <a:endParaRPr lang="en-US" altLang="zh-CN" sz="2800"/>
          </a:p>
        </p:txBody>
      </p:sp>
      <p:sp>
        <p:nvSpPr>
          <p:cNvPr id="14" name="文本框 13"/>
          <p:cNvSpPr txBox="1"/>
          <p:nvPr/>
        </p:nvSpPr>
        <p:spPr>
          <a:xfrm>
            <a:off x="7658735" y="3168015"/>
            <a:ext cx="607060" cy="521970"/>
          </a:xfrm>
          <a:prstGeom prst="rect">
            <a:avLst/>
          </a:prstGeom>
          <a:noFill/>
        </p:spPr>
        <p:txBody>
          <a:bodyPr wrap="square" rtlCol="0">
            <a:spAutoFit/>
          </a:bodyPr>
          <a:p>
            <a:r>
              <a:rPr lang="en-US" altLang="zh-CN" sz="2800"/>
              <a:t>25</a:t>
            </a:r>
            <a:endParaRPr lang="en-US" altLang="zh-CN" sz="2800"/>
          </a:p>
        </p:txBody>
      </p:sp>
      <p:sp>
        <p:nvSpPr>
          <p:cNvPr id="36" name="文本框 35"/>
          <p:cNvSpPr txBox="1"/>
          <p:nvPr/>
        </p:nvSpPr>
        <p:spPr>
          <a:xfrm>
            <a:off x="11082655" y="3060700"/>
            <a:ext cx="607060" cy="521970"/>
          </a:xfrm>
          <a:prstGeom prst="rect">
            <a:avLst/>
          </a:prstGeom>
          <a:noFill/>
        </p:spPr>
        <p:txBody>
          <a:bodyPr wrap="square" rtlCol="0">
            <a:spAutoFit/>
          </a:bodyPr>
          <a:p>
            <a:r>
              <a:rPr lang="en-US" altLang="zh-CN" sz="2800"/>
              <a:t>64</a:t>
            </a:r>
            <a:endParaRPr lang="en-US" altLang="zh-CN" sz="2800"/>
          </a:p>
        </p:txBody>
      </p:sp>
      <p:sp>
        <p:nvSpPr>
          <p:cNvPr id="38" name="文本框 37"/>
          <p:cNvSpPr txBox="1"/>
          <p:nvPr/>
        </p:nvSpPr>
        <p:spPr>
          <a:xfrm>
            <a:off x="8774430" y="3060700"/>
            <a:ext cx="607060" cy="521970"/>
          </a:xfrm>
          <a:prstGeom prst="rect">
            <a:avLst/>
          </a:prstGeom>
          <a:noFill/>
        </p:spPr>
        <p:txBody>
          <a:bodyPr wrap="square" rtlCol="0">
            <a:spAutoFit/>
          </a:bodyPr>
          <a:p>
            <a:r>
              <a:rPr lang="en-US" altLang="zh-CN" sz="2800"/>
              <a:t>46</a:t>
            </a:r>
            <a:endParaRPr lang="en-US" altLang="zh-CN" sz="2800"/>
          </a:p>
        </p:txBody>
      </p:sp>
      <p:sp>
        <p:nvSpPr>
          <p:cNvPr id="15" name="文本框 14"/>
          <p:cNvSpPr txBox="1"/>
          <p:nvPr/>
        </p:nvSpPr>
        <p:spPr>
          <a:xfrm>
            <a:off x="363855" y="1179195"/>
            <a:ext cx="5859145" cy="4769485"/>
          </a:xfrm>
          <a:prstGeom prst="rect">
            <a:avLst/>
          </a:prstGeom>
          <a:noFill/>
        </p:spPr>
        <p:txBody>
          <a:bodyPr wrap="square" rtlCol="0">
            <a:spAutoFit/>
          </a:bodyPr>
          <a:p>
            <a:r>
              <a:rPr lang="zh-CN" altLang="en-US" sz="2400">
                <a:latin typeface="华文仿宋" panose="02010600040101010101" charset="-122"/>
                <a:ea typeface="华文仿宋" panose="02010600040101010101" charset="-122"/>
                <a:cs typeface="华文仿宋" panose="02010600040101010101" charset="-122"/>
              </a:rPr>
              <a:t>相应的，查找失败时，对应判定中从根结点到某个含空指针（方块处）结点的路径，如图所以。因此，折半查找失败时，关键字比较次数最多也不超过判定树的深度</a:t>
            </a:r>
            <a:r>
              <a:rPr lang="en-US" altLang="zh-CN" sz="2400">
                <a:latin typeface="华文仿宋" panose="02010600040101010101" charset="-122"/>
                <a:ea typeface="华文仿宋" panose="02010600040101010101" charset="-122"/>
                <a:cs typeface="华文仿宋" panose="02010600040101010101" charset="-122"/>
                <a:sym typeface="+mn-ea"/>
              </a:rPr>
              <a:t>[</a:t>
            </a:r>
            <a:r>
              <a:rPr lang="en-US" altLang="zh-CN" sz="3600">
                <a:latin typeface="华文仿宋" panose="02010600040101010101" charset="-122"/>
                <a:ea typeface="华文仿宋" panose="02010600040101010101" charset="-122"/>
                <a:cs typeface="华文仿宋" panose="02010600040101010101" charset="-122"/>
                <a:sym typeface="+mn-ea"/>
              </a:rPr>
              <a:t>log</a:t>
            </a:r>
            <a:r>
              <a:rPr lang="en-US" altLang="zh-CN">
                <a:latin typeface="华文仿宋" panose="02010600040101010101" charset="-122"/>
                <a:ea typeface="华文仿宋" panose="02010600040101010101" charset="-122"/>
                <a:cs typeface="华文仿宋" panose="02010600040101010101" charset="-122"/>
                <a:sym typeface="+mn-ea"/>
              </a:rPr>
              <a:t>2</a:t>
            </a:r>
            <a:r>
              <a:rPr lang="en-US" altLang="zh-CN" sz="4800">
                <a:latin typeface="华文仿宋" panose="02010600040101010101" charset="-122"/>
                <a:ea typeface="华文仿宋" panose="02010600040101010101" charset="-122"/>
                <a:cs typeface="华文仿宋" panose="02010600040101010101" charset="-122"/>
                <a:sym typeface="+mn-ea"/>
              </a:rPr>
              <a:t>n</a:t>
            </a:r>
            <a:r>
              <a:rPr lang="en-US" altLang="zh-CN" sz="2400">
                <a:latin typeface="华文仿宋" panose="02010600040101010101" charset="-122"/>
                <a:ea typeface="华文仿宋" panose="02010600040101010101" charset="-122"/>
                <a:cs typeface="华文仿宋" panose="02010600040101010101" charset="-122"/>
                <a:sym typeface="+mn-ea"/>
              </a:rPr>
              <a:t>]+1</a:t>
            </a:r>
            <a:r>
              <a:rPr lang="zh-CN" altLang="en-US" sz="2400">
                <a:latin typeface="华文仿宋" panose="02010600040101010101" charset="-122"/>
                <a:ea typeface="华文仿宋" panose="02010600040101010101" charset="-122"/>
                <a:cs typeface="华文仿宋" panose="02010600040101010101" charset="-122"/>
                <a:sym typeface="+mn-ea"/>
              </a:rPr>
              <a:t>。为了方便讨论，设定表的长度为</a:t>
            </a:r>
            <a:r>
              <a:rPr lang="en-US" altLang="zh-CN" sz="2400">
                <a:latin typeface="华文仿宋" panose="02010600040101010101" charset="-122"/>
                <a:ea typeface="华文仿宋" panose="02010600040101010101" charset="-122"/>
                <a:cs typeface="华文仿宋" panose="02010600040101010101" charset="-122"/>
                <a:sym typeface="+mn-ea"/>
              </a:rPr>
              <a:t>n=2^k-1</a:t>
            </a:r>
            <a:r>
              <a:rPr lang="zh-CN" altLang="en-US" sz="2400">
                <a:latin typeface="华文仿宋" panose="02010600040101010101" charset="-122"/>
                <a:ea typeface="华文仿宋" panose="02010600040101010101" charset="-122"/>
                <a:cs typeface="华文仿宋" panose="02010600040101010101" charset="-122"/>
                <a:sym typeface="+mn-ea"/>
              </a:rPr>
              <a:t>，则相应判定树一定是深度为</a:t>
            </a:r>
            <a:r>
              <a:rPr lang="en-US" altLang="zh-CN" sz="2400">
                <a:latin typeface="华文仿宋" panose="02010600040101010101" charset="-122"/>
                <a:ea typeface="华文仿宋" panose="02010600040101010101" charset="-122"/>
                <a:cs typeface="华文仿宋" panose="02010600040101010101" charset="-122"/>
                <a:sym typeface="+mn-ea"/>
              </a:rPr>
              <a:t>h</a:t>
            </a:r>
            <a:r>
              <a:rPr lang="zh-CN" altLang="en-US" sz="2400">
                <a:latin typeface="华文仿宋" panose="02010600040101010101" charset="-122"/>
                <a:ea typeface="华文仿宋" panose="02010600040101010101" charset="-122"/>
                <a:cs typeface="华文仿宋" panose="02010600040101010101" charset="-122"/>
                <a:sym typeface="+mn-ea"/>
              </a:rPr>
              <a:t>的满二叉树，</a:t>
            </a:r>
            <a:r>
              <a:rPr lang="en-US" altLang="zh-CN" sz="2400">
                <a:latin typeface="华文仿宋" panose="02010600040101010101" charset="-122"/>
                <a:ea typeface="华文仿宋" panose="02010600040101010101" charset="-122"/>
                <a:cs typeface="华文仿宋" panose="02010600040101010101" charset="-122"/>
                <a:sym typeface="+mn-ea"/>
              </a:rPr>
              <a:t>h=</a:t>
            </a:r>
            <a:r>
              <a:rPr lang="en-US" altLang="zh-CN" sz="4000">
                <a:latin typeface="华文仿宋" panose="02010600040101010101" charset="-122"/>
                <a:ea typeface="华文仿宋" panose="02010600040101010101" charset="-122"/>
                <a:cs typeface="华文仿宋" panose="02010600040101010101" charset="-122"/>
                <a:sym typeface="+mn-ea"/>
              </a:rPr>
              <a:t>log</a:t>
            </a:r>
            <a:r>
              <a:rPr lang="en-US" altLang="zh-CN">
                <a:latin typeface="华文仿宋" panose="02010600040101010101" charset="-122"/>
                <a:ea typeface="华文仿宋" panose="02010600040101010101" charset="-122"/>
                <a:cs typeface="华文仿宋" panose="02010600040101010101" charset="-122"/>
                <a:sym typeface="+mn-ea"/>
              </a:rPr>
              <a:t>2</a:t>
            </a:r>
            <a:r>
              <a:rPr lang="en-US" altLang="zh-CN" sz="3600">
                <a:latin typeface="华文仿宋" panose="02010600040101010101" charset="-122"/>
                <a:ea typeface="华文仿宋" panose="02010600040101010101" charset="-122"/>
                <a:cs typeface="华文仿宋" panose="02010600040101010101" charset="-122"/>
                <a:sym typeface="+mn-ea"/>
              </a:rPr>
              <a:t>(n+1)</a:t>
            </a:r>
            <a:r>
              <a:rPr lang="en-US" altLang="zh-CN" sz="2400">
                <a:latin typeface="华文仿宋" panose="02010600040101010101" charset="-122"/>
                <a:ea typeface="华文仿宋" panose="02010600040101010101" charset="-122"/>
                <a:cs typeface="华文仿宋" panose="02010600040101010101" charset="-122"/>
                <a:sym typeface="+mn-ea"/>
              </a:rPr>
              <a:t>,</a:t>
            </a:r>
            <a:r>
              <a:rPr lang="zh-CN" altLang="en-US" sz="2400">
                <a:latin typeface="华文仿宋" panose="02010600040101010101" charset="-122"/>
                <a:ea typeface="华文仿宋" panose="02010600040101010101" charset="-122"/>
                <a:cs typeface="华文仿宋" panose="02010600040101010101" charset="-122"/>
                <a:sym typeface="+mn-ea"/>
              </a:rPr>
              <a:t>又假设每个记录的查找概率相等， 折半查找成功时的平均查找长度为：</a:t>
            </a:r>
            <a:endParaRPr lang="zh-CN" altLang="en-US" sz="2400">
              <a:latin typeface="华文仿宋" panose="02010600040101010101" charset="-122"/>
              <a:ea typeface="华文仿宋" panose="02010600040101010101" charset="-122"/>
              <a:cs typeface="华文仿宋" panose="02010600040101010101" charset="-122"/>
              <a:sym typeface="+mn-ea"/>
            </a:endParaRPr>
          </a:p>
          <a:p>
            <a:endParaRPr lang="zh-CN" altLang="en-US" sz="2400">
              <a:latin typeface="华文仿宋" panose="02010600040101010101" charset="-122"/>
              <a:ea typeface="华文仿宋" panose="02010600040101010101" charset="-122"/>
              <a:cs typeface="华文仿宋" panose="02010600040101010101" charset="-122"/>
              <a:sym typeface="+mn-ea"/>
            </a:endParaRPr>
          </a:p>
          <a:p>
            <a:r>
              <a:rPr lang="en-US" altLang="zh-CN" sz="2400">
                <a:latin typeface="华文仿宋" panose="02010600040101010101" charset="-122"/>
                <a:ea typeface="华文仿宋" panose="02010600040101010101" charset="-122"/>
                <a:cs typeface="华文仿宋" panose="02010600040101010101" charset="-122"/>
                <a:sym typeface="+mn-ea"/>
              </a:rPr>
              <a:t>ASL=</a:t>
            </a:r>
            <a:endParaRPr lang="en-US" altLang="zh-CN" sz="2400">
              <a:latin typeface="华文仿宋" panose="02010600040101010101" charset="-122"/>
              <a:ea typeface="华文仿宋" panose="02010600040101010101" charset="-122"/>
              <a:cs typeface="华文仿宋" panose="02010600040101010101" charset="-122"/>
              <a:sym typeface="+mn-ea"/>
            </a:endParaRPr>
          </a:p>
        </p:txBody>
      </p:sp>
      <p:cxnSp>
        <p:nvCxnSpPr>
          <p:cNvPr id="44" name="直接连接符 43"/>
          <p:cNvCxnSpPr/>
          <p:nvPr/>
        </p:nvCxnSpPr>
        <p:spPr>
          <a:xfrm>
            <a:off x="1322705" y="5486400"/>
            <a:ext cx="407035" cy="0"/>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1322705" y="5508625"/>
            <a:ext cx="341630" cy="252730"/>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flipH="1">
            <a:off x="1313180" y="5761355"/>
            <a:ext cx="351155" cy="239395"/>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1295400" y="6000750"/>
            <a:ext cx="461645" cy="635"/>
          </a:xfrm>
          <a:prstGeom prst="line">
            <a:avLst/>
          </a:prstGeom>
        </p:spPr>
        <p:style>
          <a:lnRef idx="1">
            <a:schemeClr val="dk1"/>
          </a:lnRef>
          <a:fillRef idx="0">
            <a:schemeClr val="dk1"/>
          </a:fillRef>
          <a:effectRef idx="0">
            <a:schemeClr val="dk1"/>
          </a:effectRef>
          <a:fontRef idx="minor">
            <a:schemeClr val="tx1"/>
          </a:fontRef>
        </p:style>
      </p:cxnSp>
      <p:sp>
        <p:nvSpPr>
          <p:cNvPr id="48" name="文本框 47"/>
          <p:cNvSpPr txBox="1"/>
          <p:nvPr/>
        </p:nvSpPr>
        <p:spPr>
          <a:xfrm>
            <a:off x="1295400" y="6000750"/>
            <a:ext cx="922020" cy="368300"/>
          </a:xfrm>
          <a:prstGeom prst="rect">
            <a:avLst/>
          </a:prstGeom>
          <a:noFill/>
        </p:spPr>
        <p:txBody>
          <a:bodyPr wrap="square" rtlCol="0">
            <a:spAutoFit/>
          </a:bodyPr>
          <a:p>
            <a:r>
              <a:rPr lang="en-US" altLang="zh-CN"/>
              <a:t>i=1</a:t>
            </a:r>
            <a:endParaRPr lang="en-US" altLang="zh-CN"/>
          </a:p>
        </p:txBody>
      </p:sp>
      <p:sp>
        <p:nvSpPr>
          <p:cNvPr id="49" name="文本框 48"/>
          <p:cNvSpPr txBox="1"/>
          <p:nvPr/>
        </p:nvSpPr>
        <p:spPr>
          <a:xfrm>
            <a:off x="1438275" y="5140325"/>
            <a:ext cx="175895" cy="368300"/>
          </a:xfrm>
          <a:prstGeom prst="rect">
            <a:avLst/>
          </a:prstGeom>
          <a:noFill/>
        </p:spPr>
        <p:txBody>
          <a:bodyPr wrap="square" rtlCol="0">
            <a:spAutoFit/>
          </a:bodyPr>
          <a:p>
            <a:r>
              <a:rPr lang="en-US" altLang="zh-CN"/>
              <a:t>n</a:t>
            </a:r>
            <a:endParaRPr lang="en-US" altLang="zh-CN"/>
          </a:p>
        </p:txBody>
      </p:sp>
      <p:sp>
        <p:nvSpPr>
          <p:cNvPr id="50" name="文本框 49"/>
          <p:cNvSpPr txBox="1"/>
          <p:nvPr/>
        </p:nvSpPr>
        <p:spPr>
          <a:xfrm>
            <a:off x="1850390" y="5486400"/>
            <a:ext cx="1066800" cy="583565"/>
          </a:xfrm>
          <a:prstGeom prst="rect">
            <a:avLst/>
          </a:prstGeom>
          <a:noFill/>
        </p:spPr>
        <p:txBody>
          <a:bodyPr wrap="square" rtlCol="0">
            <a:spAutoFit/>
          </a:bodyPr>
          <a:p>
            <a:r>
              <a:rPr lang="en-US" altLang="zh-CN" sz="3200">
                <a:latin typeface="华文仿宋" panose="02010600040101010101" charset="-122"/>
                <a:ea typeface="华文仿宋" panose="02010600040101010101" charset="-122"/>
              </a:rPr>
              <a:t>P</a:t>
            </a:r>
            <a:r>
              <a:rPr lang="en-US" altLang="zh-CN"/>
              <a:t>i</a:t>
            </a:r>
            <a:r>
              <a:rPr lang="en-US" altLang="zh-CN" sz="3200">
                <a:latin typeface="华文仿宋" panose="02010600040101010101" charset="-122"/>
                <a:ea typeface="华文仿宋" panose="02010600040101010101" charset="-122"/>
              </a:rPr>
              <a:t>C</a:t>
            </a:r>
            <a:r>
              <a:rPr lang="en-US" altLang="zh-CN"/>
              <a:t>i</a:t>
            </a:r>
            <a:r>
              <a:rPr lang="en-US" altLang="zh-CN" sz="2000"/>
              <a:t> =</a:t>
            </a:r>
            <a:endParaRPr lang="en-US" altLang="zh-CN" sz="2000"/>
          </a:p>
        </p:txBody>
      </p:sp>
      <p:cxnSp>
        <p:nvCxnSpPr>
          <p:cNvPr id="51" name="直接连接符 50"/>
          <p:cNvCxnSpPr/>
          <p:nvPr/>
        </p:nvCxnSpPr>
        <p:spPr>
          <a:xfrm>
            <a:off x="3296285" y="5508625"/>
            <a:ext cx="407035" cy="0"/>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a:xfrm>
            <a:off x="3296285" y="5530850"/>
            <a:ext cx="341630" cy="252730"/>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flipH="1">
            <a:off x="3286760" y="5783580"/>
            <a:ext cx="351155" cy="239395"/>
          </a:xfrm>
          <a:prstGeom prst="line">
            <a:avLst/>
          </a:prstGeom>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a:xfrm>
            <a:off x="3268980" y="6022975"/>
            <a:ext cx="461645" cy="635"/>
          </a:xfrm>
          <a:prstGeom prst="line">
            <a:avLst/>
          </a:prstGeom>
        </p:spPr>
        <p:style>
          <a:lnRef idx="1">
            <a:schemeClr val="dk1"/>
          </a:lnRef>
          <a:fillRef idx="0">
            <a:schemeClr val="dk1"/>
          </a:fillRef>
          <a:effectRef idx="0">
            <a:schemeClr val="dk1"/>
          </a:effectRef>
          <a:fontRef idx="minor">
            <a:schemeClr val="tx1"/>
          </a:fontRef>
        </p:style>
      </p:cxnSp>
      <p:sp>
        <p:nvSpPr>
          <p:cNvPr id="55" name="文本框 54"/>
          <p:cNvSpPr txBox="1"/>
          <p:nvPr/>
        </p:nvSpPr>
        <p:spPr>
          <a:xfrm>
            <a:off x="3268980" y="6022975"/>
            <a:ext cx="922020" cy="368300"/>
          </a:xfrm>
          <a:prstGeom prst="rect">
            <a:avLst/>
          </a:prstGeom>
          <a:noFill/>
        </p:spPr>
        <p:txBody>
          <a:bodyPr wrap="square" rtlCol="0">
            <a:spAutoFit/>
          </a:bodyPr>
          <a:p>
            <a:r>
              <a:rPr lang="en-US" altLang="zh-CN"/>
              <a:t>i=1</a:t>
            </a:r>
            <a:endParaRPr lang="en-US" altLang="zh-CN"/>
          </a:p>
        </p:txBody>
      </p:sp>
      <p:sp>
        <p:nvSpPr>
          <p:cNvPr id="56" name="文本框 55"/>
          <p:cNvSpPr txBox="1"/>
          <p:nvPr/>
        </p:nvSpPr>
        <p:spPr>
          <a:xfrm>
            <a:off x="3411855" y="5140325"/>
            <a:ext cx="175895" cy="368300"/>
          </a:xfrm>
          <a:prstGeom prst="rect">
            <a:avLst/>
          </a:prstGeom>
          <a:noFill/>
        </p:spPr>
        <p:txBody>
          <a:bodyPr wrap="square" rtlCol="0">
            <a:spAutoFit/>
          </a:bodyPr>
          <a:p>
            <a:r>
              <a:rPr lang="en-US" altLang="zh-CN"/>
              <a:t>n</a:t>
            </a:r>
            <a:endParaRPr lang="en-US" altLang="zh-CN"/>
          </a:p>
        </p:txBody>
      </p:sp>
      <p:sp>
        <p:nvSpPr>
          <p:cNvPr id="57" name="文本框 56"/>
          <p:cNvSpPr txBox="1"/>
          <p:nvPr/>
        </p:nvSpPr>
        <p:spPr>
          <a:xfrm>
            <a:off x="3637915" y="5530850"/>
            <a:ext cx="1088390" cy="583565"/>
          </a:xfrm>
          <a:prstGeom prst="rect">
            <a:avLst/>
          </a:prstGeom>
          <a:noFill/>
        </p:spPr>
        <p:txBody>
          <a:bodyPr wrap="square" rtlCol="0">
            <a:spAutoFit/>
          </a:bodyPr>
          <a:p>
            <a:r>
              <a:rPr lang="en-US" altLang="zh-CN" sz="3200" b="1">
                <a:latin typeface="华文仿宋" panose="02010600040101010101" charset="-122"/>
                <a:ea typeface="华文仿宋" panose="02010600040101010101" charset="-122"/>
              </a:rPr>
              <a:t>C</a:t>
            </a:r>
            <a:r>
              <a:rPr lang="en-US" altLang="zh-CN"/>
              <a:t>i=</a:t>
            </a:r>
            <a:endParaRPr lang="en-US" altLang="zh-CN" sz="2800">
              <a:latin typeface="华文仿宋" panose="02010600040101010101" charset="-122"/>
              <a:ea typeface="华文仿宋" panose="02010600040101010101" charset="-122"/>
            </a:endParaRPr>
          </a:p>
        </p:txBody>
      </p:sp>
      <p:cxnSp>
        <p:nvCxnSpPr>
          <p:cNvPr id="58" name="直接连接符 57"/>
          <p:cNvCxnSpPr>
            <a:stCxn id="50" idx="3"/>
          </p:cNvCxnSpPr>
          <p:nvPr/>
        </p:nvCxnSpPr>
        <p:spPr>
          <a:xfrm>
            <a:off x="2917190" y="5778500"/>
            <a:ext cx="299720" cy="2540"/>
          </a:xfrm>
          <a:prstGeom prst="line">
            <a:avLst/>
          </a:prstGeom>
        </p:spPr>
        <p:style>
          <a:lnRef idx="1">
            <a:schemeClr val="dk1"/>
          </a:lnRef>
          <a:fillRef idx="0">
            <a:schemeClr val="dk1"/>
          </a:fillRef>
          <a:effectRef idx="0">
            <a:schemeClr val="dk1"/>
          </a:effectRef>
          <a:fontRef idx="minor">
            <a:schemeClr val="tx1"/>
          </a:fontRef>
        </p:style>
      </p:cxnSp>
      <p:sp>
        <p:nvSpPr>
          <p:cNvPr id="59" name="文本框 58"/>
          <p:cNvSpPr txBox="1"/>
          <p:nvPr/>
        </p:nvSpPr>
        <p:spPr>
          <a:xfrm>
            <a:off x="2953385" y="5781040"/>
            <a:ext cx="263525" cy="368300"/>
          </a:xfrm>
          <a:prstGeom prst="rect">
            <a:avLst/>
          </a:prstGeom>
          <a:noFill/>
        </p:spPr>
        <p:txBody>
          <a:bodyPr wrap="square" rtlCol="0">
            <a:spAutoFit/>
          </a:bodyPr>
          <a:p>
            <a:r>
              <a:rPr lang="en-US" altLang="zh-CN"/>
              <a:t>n</a:t>
            </a:r>
            <a:endParaRPr lang="en-US" altLang="zh-CN"/>
          </a:p>
        </p:txBody>
      </p:sp>
      <p:sp>
        <p:nvSpPr>
          <p:cNvPr id="60" name="文本框 59"/>
          <p:cNvSpPr txBox="1"/>
          <p:nvPr/>
        </p:nvSpPr>
        <p:spPr>
          <a:xfrm>
            <a:off x="2917825" y="5393055"/>
            <a:ext cx="188595" cy="368300"/>
          </a:xfrm>
          <a:prstGeom prst="rect">
            <a:avLst/>
          </a:prstGeom>
          <a:noFill/>
        </p:spPr>
        <p:txBody>
          <a:bodyPr wrap="square" rtlCol="0">
            <a:spAutoFit/>
          </a:bodyPr>
          <a:p>
            <a:r>
              <a:rPr lang="en-US" altLang="zh-CN"/>
              <a:t>1</a:t>
            </a:r>
            <a:endParaRPr lang="en-US" altLang="zh-CN"/>
          </a:p>
        </p:txBody>
      </p:sp>
      <p:cxnSp>
        <p:nvCxnSpPr>
          <p:cNvPr id="61" name="直接连接符 60"/>
          <p:cNvCxnSpPr/>
          <p:nvPr/>
        </p:nvCxnSpPr>
        <p:spPr>
          <a:xfrm>
            <a:off x="4686300" y="5539105"/>
            <a:ext cx="407035" cy="0"/>
          </a:xfrm>
          <a:prstGeom prst="line">
            <a:avLst/>
          </a:prstGeom>
        </p:spPr>
        <p:style>
          <a:lnRef idx="1">
            <a:schemeClr val="dk1"/>
          </a:lnRef>
          <a:fillRef idx="0">
            <a:schemeClr val="dk1"/>
          </a:fillRef>
          <a:effectRef idx="0">
            <a:schemeClr val="dk1"/>
          </a:effectRef>
          <a:fontRef idx="minor">
            <a:schemeClr val="tx1"/>
          </a:fontRef>
        </p:style>
      </p:cxnSp>
      <p:cxnSp>
        <p:nvCxnSpPr>
          <p:cNvPr id="62" name="直接连接符 61"/>
          <p:cNvCxnSpPr/>
          <p:nvPr/>
        </p:nvCxnSpPr>
        <p:spPr>
          <a:xfrm>
            <a:off x="4686300" y="5561330"/>
            <a:ext cx="341630" cy="252730"/>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p:cNvCxnSpPr/>
          <p:nvPr/>
        </p:nvCxnSpPr>
        <p:spPr>
          <a:xfrm flipH="1">
            <a:off x="4676775" y="5814060"/>
            <a:ext cx="351155" cy="239395"/>
          </a:xfrm>
          <a:prstGeom prst="line">
            <a:avLst/>
          </a:prstGeom>
        </p:spPr>
        <p:style>
          <a:lnRef idx="1">
            <a:schemeClr val="dk1"/>
          </a:lnRef>
          <a:fillRef idx="0">
            <a:schemeClr val="dk1"/>
          </a:fillRef>
          <a:effectRef idx="0">
            <a:schemeClr val="dk1"/>
          </a:effectRef>
          <a:fontRef idx="minor">
            <a:schemeClr val="tx1"/>
          </a:fontRef>
        </p:style>
      </p:cxnSp>
      <p:cxnSp>
        <p:nvCxnSpPr>
          <p:cNvPr id="64" name="直接连接符 63"/>
          <p:cNvCxnSpPr/>
          <p:nvPr/>
        </p:nvCxnSpPr>
        <p:spPr>
          <a:xfrm>
            <a:off x="4658995" y="6053455"/>
            <a:ext cx="461645" cy="635"/>
          </a:xfrm>
          <a:prstGeom prst="line">
            <a:avLst/>
          </a:prstGeom>
        </p:spPr>
        <p:style>
          <a:lnRef idx="1">
            <a:schemeClr val="dk1"/>
          </a:lnRef>
          <a:fillRef idx="0">
            <a:schemeClr val="dk1"/>
          </a:fillRef>
          <a:effectRef idx="0">
            <a:schemeClr val="dk1"/>
          </a:effectRef>
          <a:fontRef idx="minor">
            <a:schemeClr val="tx1"/>
          </a:fontRef>
        </p:style>
      </p:cxnSp>
      <p:sp>
        <p:nvSpPr>
          <p:cNvPr id="65" name="文本框 64"/>
          <p:cNvSpPr txBox="1"/>
          <p:nvPr/>
        </p:nvSpPr>
        <p:spPr>
          <a:xfrm>
            <a:off x="4658995" y="6053455"/>
            <a:ext cx="922020" cy="368300"/>
          </a:xfrm>
          <a:prstGeom prst="rect">
            <a:avLst/>
          </a:prstGeom>
          <a:noFill/>
        </p:spPr>
        <p:txBody>
          <a:bodyPr wrap="square" rtlCol="0">
            <a:spAutoFit/>
          </a:bodyPr>
          <a:p>
            <a:r>
              <a:rPr lang="en-US" altLang="zh-CN"/>
              <a:t>j=1</a:t>
            </a:r>
            <a:endParaRPr lang="en-US" altLang="zh-CN"/>
          </a:p>
        </p:txBody>
      </p:sp>
      <p:sp>
        <p:nvSpPr>
          <p:cNvPr id="66" name="文本框 65"/>
          <p:cNvSpPr txBox="1"/>
          <p:nvPr/>
        </p:nvSpPr>
        <p:spPr>
          <a:xfrm>
            <a:off x="4801870" y="5170805"/>
            <a:ext cx="175895" cy="368300"/>
          </a:xfrm>
          <a:prstGeom prst="rect">
            <a:avLst/>
          </a:prstGeom>
          <a:noFill/>
        </p:spPr>
        <p:txBody>
          <a:bodyPr wrap="square" rtlCol="0">
            <a:spAutoFit/>
          </a:bodyPr>
          <a:p>
            <a:r>
              <a:rPr lang="en-US" altLang="zh-CN"/>
              <a:t>h</a:t>
            </a:r>
            <a:endParaRPr lang="en-US" altLang="zh-CN"/>
          </a:p>
        </p:txBody>
      </p:sp>
      <p:sp>
        <p:nvSpPr>
          <p:cNvPr id="67" name="文本框 66"/>
          <p:cNvSpPr txBox="1"/>
          <p:nvPr/>
        </p:nvSpPr>
        <p:spPr>
          <a:xfrm>
            <a:off x="5027930" y="5549265"/>
            <a:ext cx="2172335" cy="521970"/>
          </a:xfrm>
          <a:prstGeom prst="rect">
            <a:avLst/>
          </a:prstGeom>
          <a:noFill/>
        </p:spPr>
        <p:txBody>
          <a:bodyPr wrap="square" rtlCol="0">
            <a:spAutoFit/>
          </a:bodyPr>
          <a:p>
            <a:r>
              <a:rPr lang="en-US" altLang="zh-CN" sz="2800">
                <a:latin typeface="华文仿宋" panose="02010600040101010101" charset="-122"/>
                <a:ea typeface="华文仿宋" panose="02010600040101010101" charset="-122"/>
              </a:rPr>
              <a:t>j*2^(j-1)=</a:t>
            </a:r>
            <a:endParaRPr lang="en-US" altLang="zh-CN" sz="2800">
              <a:latin typeface="华文仿宋" panose="02010600040101010101" charset="-122"/>
              <a:ea typeface="华文仿宋" panose="02010600040101010101" charset="-122"/>
            </a:endParaRPr>
          </a:p>
        </p:txBody>
      </p:sp>
      <p:cxnSp>
        <p:nvCxnSpPr>
          <p:cNvPr id="68" name="直接连接符 67"/>
          <p:cNvCxnSpPr/>
          <p:nvPr/>
        </p:nvCxnSpPr>
        <p:spPr>
          <a:xfrm>
            <a:off x="4307205" y="5808980"/>
            <a:ext cx="299720" cy="2540"/>
          </a:xfrm>
          <a:prstGeom prst="line">
            <a:avLst/>
          </a:prstGeom>
        </p:spPr>
        <p:style>
          <a:lnRef idx="1">
            <a:schemeClr val="dk1"/>
          </a:lnRef>
          <a:fillRef idx="0">
            <a:schemeClr val="dk1"/>
          </a:fillRef>
          <a:effectRef idx="0">
            <a:schemeClr val="dk1"/>
          </a:effectRef>
          <a:fontRef idx="minor">
            <a:schemeClr val="tx1"/>
          </a:fontRef>
        </p:style>
      </p:cxnSp>
      <p:sp>
        <p:nvSpPr>
          <p:cNvPr id="69" name="文本框 68"/>
          <p:cNvSpPr txBox="1"/>
          <p:nvPr/>
        </p:nvSpPr>
        <p:spPr>
          <a:xfrm>
            <a:off x="4343400" y="5811520"/>
            <a:ext cx="263525" cy="368300"/>
          </a:xfrm>
          <a:prstGeom prst="rect">
            <a:avLst/>
          </a:prstGeom>
          <a:noFill/>
        </p:spPr>
        <p:txBody>
          <a:bodyPr wrap="square" rtlCol="0">
            <a:spAutoFit/>
          </a:bodyPr>
          <a:p>
            <a:r>
              <a:rPr lang="en-US" altLang="zh-CN"/>
              <a:t>n</a:t>
            </a:r>
            <a:endParaRPr lang="en-US" altLang="zh-CN"/>
          </a:p>
        </p:txBody>
      </p:sp>
      <p:sp>
        <p:nvSpPr>
          <p:cNvPr id="70" name="文本框 69"/>
          <p:cNvSpPr txBox="1"/>
          <p:nvPr/>
        </p:nvSpPr>
        <p:spPr>
          <a:xfrm>
            <a:off x="4307840" y="5423535"/>
            <a:ext cx="188595" cy="368300"/>
          </a:xfrm>
          <a:prstGeom prst="rect">
            <a:avLst/>
          </a:prstGeom>
          <a:noFill/>
        </p:spPr>
        <p:txBody>
          <a:bodyPr wrap="square" rtlCol="0">
            <a:spAutoFit/>
          </a:bodyPr>
          <a:p>
            <a:r>
              <a:rPr lang="en-US" altLang="zh-CN"/>
              <a:t>1</a:t>
            </a:r>
            <a:endParaRPr lang="en-US" altLang="zh-CN"/>
          </a:p>
        </p:txBody>
      </p:sp>
      <p:cxnSp>
        <p:nvCxnSpPr>
          <p:cNvPr id="71" name="直接连接符 70"/>
          <p:cNvCxnSpPr/>
          <p:nvPr/>
        </p:nvCxnSpPr>
        <p:spPr>
          <a:xfrm>
            <a:off x="6582410" y="5779770"/>
            <a:ext cx="299720" cy="2540"/>
          </a:xfrm>
          <a:prstGeom prst="line">
            <a:avLst/>
          </a:prstGeom>
        </p:spPr>
        <p:style>
          <a:lnRef idx="1">
            <a:schemeClr val="dk1"/>
          </a:lnRef>
          <a:fillRef idx="0">
            <a:schemeClr val="dk1"/>
          </a:fillRef>
          <a:effectRef idx="0">
            <a:schemeClr val="dk1"/>
          </a:effectRef>
          <a:fontRef idx="minor">
            <a:schemeClr val="tx1"/>
          </a:fontRef>
        </p:style>
      </p:cxnSp>
      <p:sp>
        <p:nvSpPr>
          <p:cNvPr id="72" name="文本框 71"/>
          <p:cNvSpPr txBox="1"/>
          <p:nvPr/>
        </p:nvSpPr>
        <p:spPr>
          <a:xfrm>
            <a:off x="6618605" y="5782310"/>
            <a:ext cx="263525" cy="460375"/>
          </a:xfrm>
          <a:prstGeom prst="rect">
            <a:avLst/>
          </a:prstGeom>
          <a:noFill/>
        </p:spPr>
        <p:txBody>
          <a:bodyPr wrap="square" rtlCol="0">
            <a:spAutoFit/>
          </a:bodyPr>
          <a:p>
            <a:r>
              <a:rPr lang="en-US" altLang="zh-CN" sz="2400"/>
              <a:t>n</a:t>
            </a:r>
            <a:endParaRPr lang="en-US" altLang="zh-CN" sz="2400"/>
          </a:p>
        </p:txBody>
      </p:sp>
      <p:sp>
        <p:nvSpPr>
          <p:cNvPr id="73" name="文本框 72"/>
          <p:cNvSpPr txBox="1"/>
          <p:nvPr/>
        </p:nvSpPr>
        <p:spPr>
          <a:xfrm>
            <a:off x="6504305" y="5383530"/>
            <a:ext cx="956310" cy="460375"/>
          </a:xfrm>
          <a:prstGeom prst="rect">
            <a:avLst/>
          </a:prstGeom>
          <a:noFill/>
        </p:spPr>
        <p:txBody>
          <a:bodyPr wrap="square" rtlCol="0">
            <a:spAutoFit/>
          </a:bodyPr>
          <a:p>
            <a:r>
              <a:rPr lang="en-US" altLang="zh-CN" sz="2400"/>
              <a:t>n+1</a:t>
            </a:r>
            <a:endParaRPr lang="en-US" altLang="zh-CN" sz="2400"/>
          </a:p>
        </p:txBody>
      </p:sp>
      <p:sp>
        <p:nvSpPr>
          <p:cNvPr id="74" name="文本框 73"/>
          <p:cNvSpPr txBox="1"/>
          <p:nvPr/>
        </p:nvSpPr>
        <p:spPr>
          <a:xfrm>
            <a:off x="7077710" y="5508625"/>
            <a:ext cx="2045335" cy="583565"/>
          </a:xfrm>
          <a:prstGeom prst="rect">
            <a:avLst/>
          </a:prstGeom>
          <a:noFill/>
        </p:spPr>
        <p:txBody>
          <a:bodyPr wrap="square" rtlCol="0">
            <a:spAutoFit/>
          </a:bodyPr>
          <a:p>
            <a:r>
              <a:rPr lang="en-US" altLang="zh-CN" sz="3200">
                <a:latin typeface="华文仿宋" panose="02010600040101010101" charset="-122"/>
                <a:ea typeface="华文仿宋" panose="02010600040101010101" charset="-122"/>
              </a:rPr>
              <a:t>log</a:t>
            </a:r>
            <a:r>
              <a:rPr lang="en-US" altLang="zh-CN">
                <a:latin typeface="华文仿宋" panose="02010600040101010101" charset="-122"/>
                <a:ea typeface="华文仿宋" panose="02010600040101010101" charset="-122"/>
              </a:rPr>
              <a:t>2</a:t>
            </a:r>
            <a:r>
              <a:rPr lang="en-US" altLang="zh-CN" sz="3200">
                <a:latin typeface="华文仿宋" panose="02010600040101010101" charset="-122"/>
                <a:ea typeface="华文仿宋" panose="02010600040101010101" charset="-122"/>
              </a:rPr>
              <a:t>(n+1)</a:t>
            </a:r>
            <a:r>
              <a:rPr lang="en-US" altLang="zh-CN" sz="2800">
                <a:latin typeface="华文仿宋" panose="02010600040101010101" charset="-122"/>
                <a:ea typeface="华文仿宋" panose="02010600040101010101" charset="-122"/>
              </a:rPr>
              <a:t>-1</a:t>
            </a:r>
            <a:endParaRPr lang="en-US" altLang="zh-CN" sz="2800">
              <a:latin typeface="华文仿宋" panose="02010600040101010101" charset="-122"/>
              <a:ea typeface="华文仿宋" panose="02010600040101010101" charset="-122"/>
            </a:endParaRPr>
          </a:p>
        </p:txBody>
      </p:sp>
      <p:sp>
        <p:nvSpPr>
          <p:cNvPr id="75" name="文本框 74"/>
          <p:cNvSpPr txBox="1"/>
          <p:nvPr/>
        </p:nvSpPr>
        <p:spPr>
          <a:xfrm>
            <a:off x="415925" y="6369685"/>
            <a:ext cx="6466205" cy="521970"/>
          </a:xfrm>
          <a:prstGeom prst="rect">
            <a:avLst/>
          </a:prstGeom>
          <a:noFill/>
        </p:spPr>
        <p:txBody>
          <a:bodyPr wrap="square" rtlCol="0">
            <a:spAutoFit/>
          </a:bodyPr>
          <a:p>
            <a:r>
              <a:rPr lang="zh-CN" altLang="en-US" sz="2800" b="1">
                <a:solidFill>
                  <a:srgbClr val="FF0000"/>
                </a:solidFill>
                <a:latin typeface="华文仿宋" panose="02010600040101010101" charset="-122"/>
                <a:ea typeface="华文仿宋" panose="02010600040101010101" charset="-122"/>
                <a:cs typeface="华文仿宋" panose="02010600040101010101" charset="-122"/>
              </a:rPr>
              <a:t>当</a:t>
            </a:r>
            <a:r>
              <a:rPr lang="en-US" altLang="zh-CN" sz="2800" b="1">
                <a:solidFill>
                  <a:srgbClr val="FF0000"/>
                </a:solidFill>
                <a:latin typeface="华文仿宋" panose="02010600040101010101" charset="-122"/>
                <a:ea typeface="华文仿宋" panose="02010600040101010101" charset="-122"/>
                <a:cs typeface="华文仿宋" panose="02010600040101010101" charset="-122"/>
              </a:rPr>
              <a:t>n&gt;50</a:t>
            </a:r>
            <a:r>
              <a:rPr lang="zh-CN" altLang="en-US" sz="2800" b="1">
                <a:solidFill>
                  <a:srgbClr val="FF0000"/>
                </a:solidFill>
                <a:latin typeface="华文仿宋" panose="02010600040101010101" charset="-122"/>
                <a:ea typeface="华文仿宋" panose="02010600040101010101" charset="-122"/>
                <a:cs typeface="华文仿宋" panose="02010600040101010101" charset="-122"/>
              </a:rPr>
              <a:t>时，可得近似结果</a:t>
            </a:r>
            <a:r>
              <a:rPr lang="en-US" altLang="zh-CN" sz="2800" b="1">
                <a:solidFill>
                  <a:srgbClr val="FF0000"/>
                </a:solidFill>
                <a:latin typeface="华文仿宋" panose="02010600040101010101" charset="-122"/>
                <a:ea typeface="华文仿宋" panose="02010600040101010101" charset="-122"/>
                <a:cs typeface="华文仿宋" panose="02010600040101010101" charset="-122"/>
              </a:rPr>
              <a:t>ASL=</a:t>
            </a:r>
            <a:endParaRPr lang="en-US" altLang="zh-CN" sz="2800" b="1">
              <a:solidFill>
                <a:srgbClr val="FF0000"/>
              </a:solidFill>
              <a:latin typeface="华文仿宋" panose="02010600040101010101" charset="-122"/>
              <a:ea typeface="华文仿宋" panose="02010600040101010101" charset="-122"/>
              <a:cs typeface="华文仿宋" panose="02010600040101010101" charset="-122"/>
            </a:endParaRPr>
          </a:p>
        </p:txBody>
      </p:sp>
      <p:sp>
        <p:nvSpPr>
          <p:cNvPr id="76" name="文本框 75"/>
          <p:cNvSpPr txBox="1"/>
          <p:nvPr/>
        </p:nvSpPr>
        <p:spPr>
          <a:xfrm>
            <a:off x="5415280" y="6273165"/>
            <a:ext cx="2569845" cy="583565"/>
          </a:xfrm>
          <a:prstGeom prst="rect">
            <a:avLst/>
          </a:prstGeom>
          <a:noFill/>
        </p:spPr>
        <p:txBody>
          <a:bodyPr wrap="square" rtlCol="0">
            <a:spAutoFit/>
          </a:bodyPr>
          <a:p>
            <a:r>
              <a:rPr lang="en-US" altLang="zh-CN" sz="3200" b="1">
                <a:solidFill>
                  <a:srgbClr val="FF0000"/>
                </a:solidFill>
                <a:latin typeface="华文仿宋" panose="02010600040101010101" charset="-122"/>
                <a:ea typeface="华文仿宋" panose="02010600040101010101" charset="-122"/>
              </a:rPr>
              <a:t>log</a:t>
            </a:r>
            <a:r>
              <a:rPr lang="en-US" altLang="zh-CN" b="1">
                <a:solidFill>
                  <a:srgbClr val="FF0000"/>
                </a:solidFill>
                <a:latin typeface="华文仿宋" panose="02010600040101010101" charset="-122"/>
                <a:ea typeface="华文仿宋" panose="02010600040101010101" charset="-122"/>
              </a:rPr>
              <a:t>2</a:t>
            </a:r>
            <a:r>
              <a:rPr lang="en-US" altLang="zh-CN" sz="3200" b="1">
                <a:solidFill>
                  <a:srgbClr val="FF0000"/>
                </a:solidFill>
                <a:latin typeface="华文仿宋" panose="02010600040101010101" charset="-122"/>
                <a:ea typeface="华文仿宋" panose="02010600040101010101" charset="-122"/>
              </a:rPr>
              <a:t>(n+1)</a:t>
            </a:r>
            <a:r>
              <a:rPr lang="en-US" altLang="zh-CN" sz="2800" b="1">
                <a:solidFill>
                  <a:srgbClr val="FF0000"/>
                </a:solidFill>
                <a:latin typeface="华文仿宋" panose="02010600040101010101" charset="-122"/>
                <a:ea typeface="华文仿宋" panose="02010600040101010101" charset="-122"/>
              </a:rPr>
              <a:t>-1</a:t>
            </a:r>
            <a:endParaRPr lang="en-US" altLang="zh-CN" sz="2800" b="1">
              <a:solidFill>
                <a:srgbClr val="FF0000"/>
              </a:solidFill>
              <a:latin typeface="华文仿宋" panose="02010600040101010101" charset="-122"/>
              <a:ea typeface="华文仿宋" panose="02010600040101010101" charset="-122"/>
            </a:endParaRPr>
          </a:p>
        </p:txBody>
      </p:sp>
      <p:cxnSp>
        <p:nvCxnSpPr>
          <p:cNvPr id="77" name="直接连接符 76"/>
          <p:cNvCxnSpPr>
            <a:stCxn id="8" idx="3"/>
          </p:cNvCxnSpPr>
          <p:nvPr/>
        </p:nvCxnSpPr>
        <p:spPr>
          <a:xfrm flipH="1">
            <a:off x="6442075" y="4180840"/>
            <a:ext cx="109855" cy="234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 idx="5"/>
          </p:cNvCxnSpPr>
          <p:nvPr/>
        </p:nvCxnSpPr>
        <p:spPr>
          <a:xfrm>
            <a:off x="7157720" y="4180840"/>
            <a:ext cx="120015" cy="212725"/>
          </a:xfrm>
          <a:prstGeom prst="line">
            <a:avLst/>
          </a:prstGeom>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334125" y="4382770"/>
            <a:ext cx="260350" cy="727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矩形 79"/>
          <p:cNvSpPr/>
          <p:nvPr/>
        </p:nvSpPr>
        <p:spPr>
          <a:xfrm>
            <a:off x="7092315" y="4382770"/>
            <a:ext cx="303530" cy="748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1" name="直接连接符 80"/>
          <p:cNvCxnSpPr>
            <a:stCxn id="11" idx="3"/>
          </p:cNvCxnSpPr>
          <p:nvPr/>
        </p:nvCxnSpPr>
        <p:spPr>
          <a:xfrm flipH="1">
            <a:off x="8058785" y="4180205"/>
            <a:ext cx="124460" cy="180975"/>
          </a:xfrm>
          <a:prstGeom prst="line">
            <a:avLst/>
          </a:prstGeom>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7906385" y="4371975"/>
            <a:ext cx="260350" cy="759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3" name="直接连接符 82"/>
          <p:cNvCxnSpPr/>
          <p:nvPr/>
        </p:nvCxnSpPr>
        <p:spPr>
          <a:xfrm>
            <a:off x="8691245" y="4212590"/>
            <a:ext cx="83185" cy="159385"/>
          </a:xfrm>
          <a:prstGeom prst="line">
            <a:avLst/>
          </a:prstGeom>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8719185" y="4393565"/>
            <a:ext cx="195580"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6" name="直接连接符 85"/>
          <p:cNvCxnSpPr>
            <a:stCxn id="6" idx="3"/>
          </p:cNvCxnSpPr>
          <p:nvPr/>
        </p:nvCxnSpPr>
        <p:spPr>
          <a:xfrm flipH="1">
            <a:off x="9172575" y="4148455"/>
            <a:ext cx="76200" cy="180340"/>
          </a:xfrm>
          <a:prstGeom prst="line">
            <a:avLst/>
          </a:prstGeom>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9053195" y="4350385"/>
            <a:ext cx="217170" cy="813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8" name="直接连接符 87"/>
          <p:cNvCxnSpPr>
            <a:stCxn id="6" idx="5"/>
          </p:cNvCxnSpPr>
          <p:nvPr/>
        </p:nvCxnSpPr>
        <p:spPr>
          <a:xfrm>
            <a:off x="9854565" y="4148455"/>
            <a:ext cx="88265" cy="136525"/>
          </a:xfrm>
          <a:prstGeom prst="line">
            <a:avLst/>
          </a:prstGeom>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9854565" y="4307840"/>
            <a:ext cx="20574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0" name="直接连接符 89"/>
          <p:cNvCxnSpPr>
            <a:stCxn id="10" idx="3"/>
          </p:cNvCxnSpPr>
          <p:nvPr/>
        </p:nvCxnSpPr>
        <p:spPr>
          <a:xfrm flipH="1">
            <a:off x="10354945" y="4148455"/>
            <a:ext cx="79375" cy="147955"/>
          </a:xfrm>
          <a:prstGeom prst="line">
            <a:avLst/>
          </a:prstGeom>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10235565" y="4328795"/>
            <a:ext cx="206375"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2" name="直接连接符 91"/>
          <p:cNvCxnSpPr>
            <a:stCxn id="13" idx="3"/>
          </p:cNvCxnSpPr>
          <p:nvPr/>
        </p:nvCxnSpPr>
        <p:spPr>
          <a:xfrm flipH="1">
            <a:off x="11200765" y="5584825"/>
            <a:ext cx="167005" cy="251460"/>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11049000" y="5793105"/>
            <a:ext cx="281940"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4" name="直接连接符 93"/>
          <p:cNvCxnSpPr/>
          <p:nvPr/>
        </p:nvCxnSpPr>
        <p:spPr>
          <a:xfrm>
            <a:off x="11906250" y="5652135"/>
            <a:ext cx="53975" cy="119380"/>
          </a:xfrm>
          <a:prstGeom prst="line">
            <a:avLst/>
          </a:prstGeom>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11851640" y="5793105"/>
            <a:ext cx="21717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文本框 95"/>
          <p:cNvSpPr txBox="1"/>
          <p:nvPr/>
        </p:nvSpPr>
        <p:spPr>
          <a:xfrm>
            <a:off x="8774430" y="5283835"/>
            <a:ext cx="1386205" cy="368300"/>
          </a:xfrm>
          <a:prstGeom prst="rect">
            <a:avLst/>
          </a:prstGeom>
          <a:noFill/>
        </p:spPr>
        <p:txBody>
          <a:bodyPr wrap="square" rtlCol="0">
            <a:spAutoFit/>
          </a:bodyPr>
          <a:p>
            <a:r>
              <a:rPr lang="zh-CN" altLang="en-US">
                <a:solidFill>
                  <a:srgbClr val="FF0000"/>
                </a:solidFill>
              </a:rPr>
              <a:t>查找</a:t>
            </a:r>
            <a:r>
              <a:rPr lang="en-US" altLang="zh-CN">
                <a:solidFill>
                  <a:srgbClr val="FF0000"/>
                </a:solidFill>
              </a:rPr>
              <a:t>40</a:t>
            </a:r>
            <a:r>
              <a:rPr lang="zh-CN" altLang="en-US">
                <a:solidFill>
                  <a:srgbClr val="FF0000"/>
                </a:solidFill>
              </a:rPr>
              <a:t>失败</a:t>
            </a:r>
            <a:endParaRPr lang="zh-CN" altLang="en-US">
              <a:solidFill>
                <a:srgbClr val="FF0000"/>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670040" y="2470150"/>
            <a:ext cx="4658360" cy="768350"/>
          </a:xfrm>
          <a:prstGeom prst="rect">
            <a:avLst/>
          </a:prstGeom>
          <a:noFill/>
        </p:spPr>
        <p:txBody>
          <a:bodyPr wrap="none" rtlCol="0">
            <a:spAutoFit/>
            <a:scene3d>
              <a:camera prst="orthographicFront"/>
              <a:lightRig rig="threePt" dir="t"/>
            </a:scene3d>
            <a:sp3d contourW="12700"/>
          </a:bodyPr>
          <a:lstStyle/>
          <a:p>
            <a:r>
              <a:rPr lang="zh-CN" altLang="en-US" sz="4400" b="1" dirty="0">
                <a:solidFill>
                  <a:schemeClr val="tx1">
                    <a:lumMod val="85000"/>
                    <a:lumOff val="15000"/>
                  </a:schemeClr>
                </a:solidFill>
                <a:latin typeface="华文仿宋" panose="02010600040101010101" charset="-122"/>
                <a:ea typeface="华文仿宋" panose="02010600040101010101" charset="-122"/>
              </a:rPr>
              <a:t>基于线性表的查找</a:t>
            </a:r>
            <a:endParaRPr lang="zh-CN" altLang="en-US" sz="4400" b="1" dirty="0">
              <a:solidFill>
                <a:schemeClr val="tx1">
                  <a:lumMod val="85000"/>
                  <a:lumOff val="15000"/>
                </a:schemeClr>
              </a:solidFill>
              <a:latin typeface="华文仿宋" panose="02010600040101010101" charset="-122"/>
              <a:ea typeface="华文仿宋" panose="02010600040101010101" charset="-122"/>
            </a:endParaRPr>
          </a:p>
        </p:txBody>
      </p:sp>
      <p:grpSp>
        <p:nvGrpSpPr>
          <p:cNvPr id="3" name="组合 2"/>
          <p:cNvGrpSpPr/>
          <p:nvPr/>
        </p:nvGrpSpPr>
        <p:grpSpPr>
          <a:xfrm>
            <a:off x="5448858" y="6497465"/>
            <a:ext cx="1294285" cy="0"/>
            <a:chOff x="5451631" y="5125866"/>
            <a:chExt cx="1294285" cy="0"/>
          </a:xfrm>
        </p:grpSpPr>
        <p:cxnSp>
          <p:nvCxnSpPr>
            <p:cNvPr id="16" name="直接连接符 15"/>
            <p:cNvCxnSpPr/>
            <p:nvPr/>
          </p:nvCxnSpPr>
          <p:spPr>
            <a:xfrm>
              <a:off x="5451631" y="5125866"/>
              <a:ext cx="30392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81752" y="5125866"/>
              <a:ext cx="30392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11874" y="5125866"/>
              <a:ext cx="30392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41995" y="5125866"/>
              <a:ext cx="303921"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cstate="screen"/>
          <a:stretch>
            <a:fillRect/>
          </a:stretch>
        </p:blipFill>
        <p:spPr>
          <a:xfrm>
            <a:off x="1233953" y="1476634"/>
            <a:ext cx="5030814" cy="3730560"/>
          </a:xfrm>
          <a:prstGeom prst="rect">
            <a:avLst/>
          </a:prstGeom>
        </p:spPr>
      </p:pic>
      <p:sp>
        <p:nvSpPr>
          <p:cNvPr id="21" name="文本框 20"/>
          <p:cNvSpPr txBox="1"/>
          <p:nvPr/>
        </p:nvSpPr>
        <p:spPr>
          <a:xfrm>
            <a:off x="2916634" y="3000312"/>
            <a:ext cx="192392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smtClean="0">
                <a:solidFill>
                  <a:schemeClr val="tx1">
                    <a:lumMod val="85000"/>
                    <a:lumOff val="15000"/>
                  </a:schemeClr>
                </a:solidFill>
                <a:latin typeface="Century Gothic" panose="020B0502020202020204" pitchFamily="34" charset="0"/>
              </a:rPr>
              <a:t>contents</a:t>
            </a:r>
            <a:endParaRPr lang="zh-CN" altLang="en-US" sz="3200" dirty="0">
              <a:solidFill>
                <a:schemeClr val="tx1">
                  <a:lumMod val="85000"/>
                  <a:lumOff val="15000"/>
                </a:schemeClr>
              </a:solidFill>
              <a:latin typeface="Century Gothic" panose="020B0502020202020204" pitchFamily="34" charset="0"/>
            </a:endParaRPr>
          </a:p>
        </p:txBody>
      </p:sp>
      <p:sp>
        <p:nvSpPr>
          <p:cNvPr id="15" name="文本框 14"/>
          <p:cNvSpPr txBox="1"/>
          <p:nvPr/>
        </p:nvSpPr>
        <p:spPr>
          <a:xfrm>
            <a:off x="3324599" y="2469857"/>
            <a:ext cx="1107998" cy="646332"/>
          </a:xfrm>
          <a:prstGeom prst="rect">
            <a:avLst/>
          </a:prstGeom>
          <a:noFill/>
        </p:spPr>
        <p:txBody>
          <a:bodyPr wrap="none" rtlCol="0">
            <a:spAutoFit/>
            <a:scene3d>
              <a:camera prst="orthographicFront"/>
              <a:lightRig rig="threePt" dir="t"/>
            </a:scene3d>
            <a:sp3d contourW="12700"/>
          </a:bodyPr>
          <a:lstStyle/>
          <a:p>
            <a:pPr algn="ctr"/>
            <a:r>
              <a:rPr lang="zh-CN" altLang="en-US" sz="3600" dirty="0">
                <a:solidFill>
                  <a:schemeClr val="tx1">
                    <a:lumMod val="85000"/>
                    <a:lumOff val="15000"/>
                  </a:schemeClr>
                </a:solidFill>
                <a:latin typeface="Century Gothic" panose="020B0502020202020204" pitchFamily="34" charset="0"/>
              </a:rPr>
              <a:t>目录</a:t>
            </a:r>
            <a:endParaRPr lang="zh-CN" altLang="en-US" sz="3600" dirty="0">
              <a:solidFill>
                <a:schemeClr val="tx1">
                  <a:lumMod val="85000"/>
                  <a:lumOff val="15000"/>
                </a:schemeClr>
              </a:solidFill>
              <a:latin typeface="Century Gothic" panose="020B0502020202020204" pitchFamily="34" charset="0"/>
            </a:endParaRPr>
          </a:p>
        </p:txBody>
      </p:sp>
      <p:sp>
        <p:nvSpPr>
          <p:cNvPr id="23" name="文本框 22"/>
          <p:cNvSpPr txBox="1"/>
          <p:nvPr/>
        </p:nvSpPr>
        <p:spPr>
          <a:xfrm>
            <a:off x="6743700" y="3859530"/>
            <a:ext cx="4658360" cy="768350"/>
          </a:xfrm>
          <a:prstGeom prst="rect">
            <a:avLst/>
          </a:prstGeom>
          <a:noFill/>
        </p:spPr>
        <p:txBody>
          <a:bodyPr wrap="none" rtlCol="0">
            <a:spAutoFit/>
            <a:scene3d>
              <a:camera prst="orthographicFront"/>
              <a:lightRig rig="threePt" dir="t"/>
            </a:scene3d>
            <a:sp3d contourW="12700"/>
          </a:bodyPr>
          <a:lstStyle/>
          <a:p>
            <a:r>
              <a:rPr lang="zh-CN" altLang="en-US" sz="4400" b="1" dirty="0">
                <a:solidFill>
                  <a:schemeClr val="tx1">
                    <a:lumMod val="85000"/>
                    <a:lumOff val="15000"/>
                  </a:schemeClr>
                </a:solidFill>
                <a:latin typeface="华文仿宋" panose="02010600040101010101" charset="-122"/>
                <a:ea typeface="华文仿宋" panose="02010600040101010101" charset="-122"/>
              </a:rPr>
              <a:t>基于二叉树的查找</a:t>
            </a:r>
            <a:endParaRPr lang="zh-CN" altLang="en-US" sz="4400" b="1" dirty="0">
              <a:solidFill>
                <a:schemeClr val="tx1">
                  <a:lumMod val="85000"/>
                  <a:lumOff val="15000"/>
                </a:schemeClr>
              </a:solidFill>
              <a:latin typeface="华文仿宋" panose="02010600040101010101" charset="-122"/>
              <a:ea typeface="华文仿宋" panose="02010600040101010101" charset="-122"/>
            </a:endParaRPr>
          </a:p>
        </p:txBody>
      </p:sp>
      <p:sp>
        <p:nvSpPr>
          <p:cNvPr id="5" name="文本框 4"/>
          <p:cNvSpPr txBox="1"/>
          <p:nvPr/>
        </p:nvSpPr>
        <p:spPr>
          <a:xfrm>
            <a:off x="6743879" y="1411538"/>
            <a:ext cx="1301750" cy="768350"/>
          </a:xfrm>
          <a:prstGeom prst="rect">
            <a:avLst/>
          </a:prstGeom>
          <a:noFill/>
        </p:spPr>
        <p:txBody>
          <a:bodyPr wrap="none" rtlCol="0">
            <a:spAutoFit/>
            <a:scene3d>
              <a:camera prst="orthographicFront"/>
              <a:lightRig rig="threePt" dir="t"/>
            </a:scene3d>
            <a:sp3d contourW="12700"/>
          </a:bodyPr>
          <a:p>
            <a:r>
              <a:rPr lang="zh-CN" altLang="en-US" sz="4400" b="1" dirty="0">
                <a:solidFill>
                  <a:schemeClr val="tx1">
                    <a:lumMod val="85000"/>
                    <a:lumOff val="15000"/>
                  </a:schemeClr>
                </a:solidFill>
                <a:latin typeface="华文仿宋" panose="02010600040101010101" charset="-122"/>
                <a:ea typeface="华文仿宋" panose="02010600040101010101" charset="-122"/>
              </a:rPr>
              <a:t>概述</a:t>
            </a:r>
            <a:endParaRPr lang="zh-CN" altLang="en-US" sz="4400" b="1" dirty="0">
              <a:solidFill>
                <a:schemeClr val="tx1">
                  <a:lumMod val="85000"/>
                  <a:lumOff val="15000"/>
                </a:schemeClr>
              </a:solidFill>
              <a:latin typeface="华文仿宋" panose="02010600040101010101" charset="-122"/>
              <a:ea typeface="华文仿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2" name="文本框 1"/>
          <p:cNvSpPr txBox="1"/>
          <p:nvPr/>
        </p:nvSpPr>
        <p:spPr>
          <a:xfrm>
            <a:off x="1889760" y="248285"/>
            <a:ext cx="3100070" cy="768350"/>
          </a:xfrm>
          <a:prstGeom prst="rect">
            <a:avLst/>
          </a:prstGeom>
          <a:noFill/>
        </p:spPr>
        <p:txBody>
          <a:bodyPr wrap="square" rtlCol="0">
            <a:spAutoFit/>
          </a:bodyPr>
          <a:p>
            <a:r>
              <a:rPr lang="zh-CN" altLang="en-US" sz="4400" b="1">
                <a:solidFill>
                  <a:schemeClr val="accent1">
                    <a:lumMod val="50000"/>
                  </a:schemeClr>
                </a:solidFill>
                <a:latin typeface="华文仿宋" panose="02010600040101010101" charset="-122"/>
                <a:ea typeface="华文仿宋" panose="02010600040101010101" charset="-122"/>
              </a:rPr>
              <a:t>索引查找</a:t>
            </a:r>
            <a:endParaRPr lang="zh-CN" altLang="en-US" sz="4400" b="1">
              <a:solidFill>
                <a:schemeClr val="accent1">
                  <a:lumMod val="50000"/>
                </a:schemeClr>
              </a:solidFill>
              <a:latin typeface="华文仿宋" panose="02010600040101010101" charset="-122"/>
              <a:ea typeface="华文仿宋" panose="02010600040101010101" charset="-122"/>
            </a:endParaRPr>
          </a:p>
        </p:txBody>
      </p:sp>
      <p:sp>
        <p:nvSpPr>
          <p:cNvPr id="3" name="文本框 2"/>
          <p:cNvSpPr txBox="1"/>
          <p:nvPr/>
        </p:nvSpPr>
        <p:spPr>
          <a:xfrm>
            <a:off x="483235" y="734060"/>
            <a:ext cx="11366500" cy="5908040"/>
          </a:xfrm>
          <a:prstGeom prst="rect">
            <a:avLst/>
          </a:prstGeom>
          <a:noFill/>
        </p:spPr>
        <p:txBody>
          <a:bodyPr wrap="square" rtlCol="0">
            <a:spAutoFit/>
          </a:bodyPr>
          <a:p>
            <a:pPr fontAlgn="auto">
              <a:lnSpc>
                <a:spcPct val="150000"/>
              </a:lnSpc>
            </a:pPr>
            <a:r>
              <a:rPr lang="zh-CN" altLang="en-US" sz="2800" b="1">
                <a:latin typeface="华文仿宋" panose="02010600040101010101" charset="-122"/>
                <a:ea typeface="华文仿宋" panose="02010600040101010101" charset="-122"/>
                <a:cs typeface="华文仿宋" panose="02010600040101010101" charset="-122"/>
              </a:rPr>
              <a:t>基本思想</a:t>
            </a:r>
            <a:endParaRPr lang="zh-CN" altLang="en-US" sz="28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800" b="1">
                <a:latin typeface="华文仿宋" panose="02010600040101010101" charset="-122"/>
                <a:ea typeface="华文仿宋" panose="02010600040101010101" charset="-122"/>
                <a:cs typeface="华文仿宋" panose="02010600040101010101" charset="-122"/>
              </a:rPr>
              <a:t>（</a:t>
            </a:r>
            <a:r>
              <a:rPr lang="en-US" altLang="zh-CN" sz="2800" b="1">
                <a:latin typeface="华文仿宋" panose="02010600040101010101" charset="-122"/>
                <a:ea typeface="华文仿宋" panose="02010600040101010101" charset="-122"/>
                <a:cs typeface="华文仿宋" panose="02010600040101010101" charset="-122"/>
              </a:rPr>
              <a:t>1</a:t>
            </a:r>
            <a:r>
              <a:rPr lang="zh-CN" altLang="en-US" sz="2800" b="1">
                <a:latin typeface="华文仿宋" panose="02010600040101010101" charset="-122"/>
                <a:ea typeface="华文仿宋" panose="02010600040101010101" charset="-122"/>
                <a:cs typeface="华文仿宋" panose="02010600040101010101" charset="-122"/>
              </a:rPr>
              <a:t>）把线性表分成若干块，每块包含若干个记录，在一块中记录的存放是任意的，但块与块之间必须有序（分块有序）</a:t>
            </a:r>
            <a:endParaRPr lang="zh-CN" altLang="en-US" sz="28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800" b="1">
                <a:latin typeface="华文仿宋" panose="02010600040101010101" charset="-122"/>
                <a:ea typeface="华文仿宋" panose="02010600040101010101" charset="-122"/>
                <a:cs typeface="华文仿宋" panose="02010600040101010101" charset="-122"/>
              </a:rPr>
              <a:t>（</a:t>
            </a:r>
            <a:r>
              <a:rPr lang="en-US" altLang="zh-CN" sz="2800" b="1">
                <a:latin typeface="华文仿宋" panose="02010600040101010101" charset="-122"/>
                <a:ea typeface="华文仿宋" panose="02010600040101010101" charset="-122"/>
                <a:cs typeface="华文仿宋" panose="02010600040101010101" charset="-122"/>
              </a:rPr>
              <a:t>2</a:t>
            </a:r>
            <a:r>
              <a:rPr lang="zh-CN" altLang="en-US" sz="2800" b="1">
                <a:latin typeface="华文仿宋" panose="02010600040101010101" charset="-122"/>
                <a:ea typeface="华文仿宋" panose="02010600040101010101" charset="-122"/>
                <a:cs typeface="华文仿宋" panose="02010600040101010101" charset="-122"/>
              </a:rPr>
              <a:t>）建立一个索引表，把每块中的最大关键字值及每块的第一个记录在表中的位置和最后一个记录在表中的位置存放在索引中。所以，索引表是一个有序表。</a:t>
            </a:r>
            <a:endParaRPr lang="zh-CN" altLang="en-US" sz="28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800" b="1">
                <a:latin typeface="华文仿宋" panose="02010600040101010101" charset="-122"/>
                <a:ea typeface="华文仿宋" panose="02010600040101010101" charset="-122"/>
                <a:cs typeface="华文仿宋" panose="02010600040101010101" charset="-122"/>
              </a:rPr>
              <a:t>查找时，首先用待查找的关键字在索引表中查找，确定具有该关键字的结点应该在哪一个分块中，在索引查找的方法可以采用顺序查找或折半查找，然后再到相应的分块中顺序查找，即可得到查找结果。</a:t>
            </a:r>
            <a:endParaRPr lang="zh-CN" altLang="en-US" sz="2800" b="1">
              <a:latin typeface="华文仿宋" panose="02010600040101010101" charset="-122"/>
              <a:ea typeface="华文仿宋" panose="02010600040101010101" charset="-122"/>
              <a:cs typeface="华文仿宋" panose="02010600040101010101"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98425" y="4610735"/>
            <a:ext cx="7399020" cy="626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2" name="文本框 1"/>
          <p:cNvSpPr txBox="1"/>
          <p:nvPr/>
        </p:nvSpPr>
        <p:spPr>
          <a:xfrm>
            <a:off x="1671320" y="163195"/>
            <a:ext cx="10828020" cy="829945"/>
          </a:xfrm>
          <a:prstGeom prst="rect">
            <a:avLst/>
          </a:prstGeom>
          <a:noFill/>
        </p:spPr>
        <p:txBody>
          <a:bodyPr wrap="square" rtlCol="0">
            <a:spAutoFit/>
          </a:bodyPr>
          <a:p>
            <a:r>
              <a:rPr lang="zh-CN" altLang="en-US" sz="2400" b="1">
                <a:latin typeface="华文仿宋" panose="02010600040101010101" charset="-122"/>
                <a:ea typeface="华文仿宋" panose="02010600040101010101" charset="-122"/>
                <a:cs typeface="华文仿宋" panose="02010600040101010101" charset="-122"/>
              </a:rPr>
              <a:t>例：一个线性表的记录关键字分别</a:t>
            </a:r>
            <a:r>
              <a:rPr lang="en-US" altLang="zh-CN" sz="2400" b="1">
                <a:latin typeface="华文仿宋" panose="02010600040101010101" charset="-122"/>
                <a:ea typeface="华文仿宋" panose="02010600040101010101" charset="-122"/>
                <a:cs typeface="华文仿宋" panose="02010600040101010101" charset="-122"/>
              </a:rPr>
              <a:t>22,12,13,8,9,33,42,38,24,48,58,74,49,86,62.</a:t>
            </a:r>
            <a:endParaRPr lang="en-US" altLang="zh-CN" sz="2400" b="1">
              <a:latin typeface="华文仿宋" panose="02010600040101010101" charset="-122"/>
              <a:ea typeface="华文仿宋" panose="02010600040101010101" charset="-122"/>
              <a:cs typeface="华文仿宋" panose="02010600040101010101" charset="-122"/>
            </a:endParaRPr>
          </a:p>
          <a:p>
            <a:r>
              <a:rPr lang="zh-CN" altLang="en-US" sz="2400" b="1">
                <a:latin typeface="华文仿宋" panose="02010600040101010101" charset="-122"/>
                <a:ea typeface="华文仿宋" panose="02010600040101010101" charset="-122"/>
                <a:cs typeface="华文仿宋" panose="02010600040101010101" charset="-122"/>
              </a:rPr>
              <a:t>索引查找的过程如图所示。</a:t>
            </a:r>
            <a:endParaRPr lang="zh-CN" altLang="en-US" sz="2400" b="1">
              <a:latin typeface="华文仿宋" panose="02010600040101010101" charset="-122"/>
              <a:ea typeface="华文仿宋" panose="02010600040101010101" charset="-122"/>
              <a:cs typeface="华文仿宋" panose="02010600040101010101" charset="-122"/>
            </a:endParaRPr>
          </a:p>
        </p:txBody>
      </p:sp>
      <p:sp>
        <p:nvSpPr>
          <p:cNvPr id="10" name="矩形 9"/>
          <p:cNvSpPr/>
          <p:nvPr/>
        </p:nvSpPr>
        <p:spPr>
          <a:xfrm>
            <a:off x="2054860" y="1751330"/>
            <a:ext cx="3474085" cy="648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3187065" y="1751330"/>
            <a:ext cx="0" cy="659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51350" y="1751330"/>
            <a:ext cx="0" cy="670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54860" y="2400300"/>
            <a:ext cx="3474085" cy="17856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666</a:t>
            </a:r>
            <a:endParaRPr lang="en-US" altLang="zh-CN"/>
          </a:p>
        </p:txBody>
      </p:sp>
      <p:cxnSp>
        <p:nvCxnSpPr>
          <p:cNvPr id="14" name="直接连接符 13"/>
          <p:cNvCxnSpPr/>
          <p:nvPr/>
        </p:nvCxnSpPr>
        <p:spPr>
          <a:xfrm>
            <a:off x="3198495" y="2388870"/>
            <a:ext cx="0" cy="1791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4440555" y="2432685"/>
            <a:ext cx="10795" cy="1758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054860" y="2982595"/>
            <a:ext cx="3463290" cy="0"/>
          </a:xfrm>
          <a:prstGeom prst="line">
            <a:avLst/>
          </a:prstGeom>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a:xfrm flipV="1">
            <a:off x="2054860" y="3543300"/>
            <a:ext cx="3474085" cy="10795"/>
          </a:xfrm>
          <a:prstGeom prst="line">
            <a:avLst/>
          </a:prstGeom>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2054860" y="1267460"/>
            <a:ext cx="3703955" cy="521970"/>
          </a:xfrm>
          <a:prstGeom prst="rect">
            <a:avLst/>
          </a:prstGeom>
          <a:noFill/>
        </p:spPr>
        <p:txBody>
          <a:bodyPr wrap="square" rtlCol="0">
            <a:spAutoFit/>
          </a:bodyPr>
          <a:p>
            <a:r>
              <a:rPr lang="en-US" altLang="zh-CN" sz="2800"/>
              <a:t>  key      start    finish</a:t>
            </a:r>
            <a:endParaRPr lang="en-US" altLang="zh-CN" sz="2800"/>
          </a:p>
        </p:txBody>
      </p:sp>
      <p:sp>
        <p:nvSpPr>
          <p:cNvPr id="21" name="文本框 20"/>
          <p:cNvSpPr txBox="1"/>
          <p:nvPr/>
        </p:nvSpPr>
        <p:spPr>
          <a:xfrm>
            <a:off x="1527175" y="1647825"/>
            <a:ext cx="527685" cy="3046095"/>
          </a:xfrm>
          <a:prstGeom prst="rect">
            <a:avLst/>
          </a:prstGeom>
          <a:noFill/>
        </p:spPr>
        <p:txBody>
          <a:bodyPr wrap="square" rtlCol="0">
            <a:spAutoFit/>
          </a:bodyPr>
          <a:p>
            <a:r>
              <a:rPr lang="en-US" altLang="zh-CN" sz="4000"/>
              <a:t>0</a:t>
            </a:r>
            <a:endParaRPr lang="en-US" altLang="zh-CN" sz="4000"/>
          </a:p>
          <a:p>
            <a:r>
              <a:rPr lang="en-US" altLang="zh-CN" sz="4000"/>
              <a:t>1</a:t>
            </a:r>
            <a:endParaRPr lang="en-US" altLang="zh-CN" sz="4000"/>
          </a:p>
          <a:p>
            <a:r>
              <a:rPr lang="en-US" altLang="zh-CN" sz="4000"/>
              <a:t>2</a:t>
            </a:r>
            <a:endParaRPr lang="en-US" altLang="zh-CN" sz="4000"/>
          </a:p>
          <a:p>
            <a:r>
              <a:rPr lang="en-US" altLang="zh-CN" sz="4000"/>
              <a:t>3</a:t>
            </a:r>
            <a:endParaRPr lang="en-US" altLang="zh-CN" sz="3200"/>
          </a:p>
          <a:p>
            <a:endParaRPr lang="en-US" altLang="zh-CN" sz="3200"/>
          </a:p>
        </p:txBody>
      </p:sp>
      <p:sp>
        <p:nvSpPr>
          <p:cNvPr id="23" name="文本框 22"/>
          <p:cNvSpPr txBox="1"/>
          <p:nvPr/>
        </p:nvSpPr>
        <p:spPr>
          <a:xfrm>
            <a:off x="1924050" y="2388870"/>
            <a:ext cx="3604260" cy="1753235"/>
          </a:xfrm>
          <a:prstGeom prst="rect">
            <a:avLst/>
          </a:prstGeom>
          <a:noFill/>
        </p:spPr>
        <p:txBody>
          <a:bodyPr wrap="square" rtlCol="0">
            <a:spAutoFit/>
          </a:bodyPr>
          <a:p>
            <a:r>
              <a:rPr lang="en-US" altLang="zh-CN" sz="3200"/>
              <a:t> </a:t>
            </a:r>
            <a:r>
              <a:rPr lang="en-US" altLang="zh-CN" sz="3600"/>
              <a:t>22       1       5</a:t>
            </a:r>
            <a:endParaRPr lang="en-US" altLang="zh-CN" sz="3600"/>
          </a:p>
          <a:p>
            <a:r>
              <a:rPr lang="en-US" altLang="zh-CN" sz="3600"/>
              <a:t> 48       6      10 </a:t>
            </a:r>
            <a:endParaRPr lang="en-US" altLang="zh-CN" sz="3600"/>
          </a:p>
          <a:p>
            <a:r>
              <a:rPr lang="en-US" altLang="zh-CN" sz="3600"/>
              <a:t> 86      11     15</a:t>
            </a:r>
            <a:endParaRPr lang="en-US" altLang="zh-CN" sz="3600"/>
          </a:p>
        </p:txBody>
      </p:sp>
      <p:sp>
        <p:nvSpPr>
          <p:cNvPr id="24" name="文本框 23"/>
          <p:cNvSpPr txBox="1"/>
          <p:nvPr/>
        </p:nvSpPr>
        <p:spPr>
          <a:xfrm>
            <a:off x="133985" y="4693920"/>
            <a:ext cx="7327900" cy="460375"/>
          </a:xfrm>
          <a:prstGeom prst="rect">
            <a:avLst/>
          </a:prstGeom>
          <a:noFill/>
        </p:spPr>
        <p:txBody>
          <a:bodyPr wrap="square" rtlCol="0">
            <a:spAutoFit/>
          </a:bodyPr>
          <a:p>
            <a:r>
              <a:rPr lang="en-US" altLang="zh-CN" sz="2400"/>
              <a:t>22  12 13  8   9  33  42  38  24  48  58  74  49  86  62</a:t>
            </a:r>
            <a:endParaRPr lang="en-US" altLang="zh-CN" sz="2400"/>
          </a:p>
        </p:txBody>
      </p:sp>
      <p:cxnSp>
        <p:nvCxnSpPr>
          <p:cNvPr id="26" name="直接连接符 25"/>
          <p:cNvCxnSpPr/>
          <p:nvPr/>
        </p:nvCxnSpPr>
        <p:spPr>
          <a:xfrm>
            <a:off x="659130" y="4627245"/>
            <a:ext cx="0" cy="593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145540" y="4627245"/>
            <a:ext cx="10795" cy="638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946900" y="4627245"/>
            <a:ext cx="0" cy="615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441440" y="4605020"/>
            <a:ext cx="0" cy="681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935980" y="4627245"/>
            <a:ext cx="0" cy="615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419090" y="4627245"/>
            <a:ext cx="0" cy="615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891405" y="4627245"/>
            <a:ext cx="0" cy="626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434205" y="4615815"/>
            <a:ext cx="10795" cy="626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3862705" y="4627245"/>
            <a:ext cx="10795" cy="604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368040" y="4615815"/>
            <a:ext cx="0" cy="638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861945" y="4615815"/>
            <a:ext cx="0" cy="638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367280" y="4615815"/>
            <a:ext cx="0" cy="638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004695" y="4615815"/>
            <a:ext cx="0" cy="638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580515" y="4615815"/>
            <a:ext cx="0" cy="648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a:off x="366395" y="2758440"/>
            <a:ext cx="3166110" cy="1802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2620010" y="3263900"/>
            <a:ext cx="890905" cy="1330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3983355" y="3890645"/>
            <a:ext cx="1187450" cy="692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242570" y="5287010"/>
            <a:ext cx="7327900" cy="398780"/>
          </a:xfrm>
          <a:prstGeom prst="rect">
            <a:avLst/>
          </a:prstGeom>
          <a:noFill/>
        </p:spPr>
        <p:txBody>
          <a:bodyPr wrap="square" rtlCol="0">
            <a:spAutoFit/>
          </a:bodyPr>
          <a:p>
            <a:r>
              <a:rPr lang="en-US" altLang="zh-CN" sz="2000"/>
              <a:t>1      2    3    4   5   </a:t>
            </a:r>
            <a:r>
              <a:rPr lang="en-US" altLang="zh-CN" sz="2000">
                <a:solidFill>
                  <a:srgbClr val="FF0000"/>
                </a:solidFill>
              </a:rPr>
              <a:t> 6     7      8     9     10 </a:t>
            </a:r>
            <a:r>
              <a:rPr lang="en-US" altLang="zh-CN" sz="2000"/>
              <a:t>  </a:t>
            </a:r>
            <a:r>
              <a:rPr lang="en-US" altLang="zh-CN" sz="2000" b="1">
                <a:solidFill>
                  <a:schemeClr val="accent1">
                    <a:lumMod val="75000"/>
                  </a:schemeClr>
                </a:solidFill>
              </a:rPr>
              <a:t>11   12    13   14   15</a:t>
            </a:r>
            <a:endParaRPr lang="en-US" altLang="zh-CN" sz="2000" b="1">
              <a:solidFill>
                <a:schemeClr val="accent1">
                  <a:lumMod val="75000"/>
                </a:schemeClr>
              </a:solidFill>
            </a:endParaRPr>
          </a:p>
        </p:txBody>
      </p:sp>
      <p:cxnSp>
        <p:nvCxnSpPr>
          <p:cNvPr id="66" name="直接箭头连接符 65"/>
          <p:cNvCxnSpPr/>
          <p:nvPr/>
        </p:nvCxnSpPr>
        <p:spPr>
          <a:xfrm flipV="1">
            <a:off x="3538855" y="5275580"/>
            <a:ext cx="0" cy="506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6737985" y="724535"/>
            <a:ext cx="4991100" cy="3969385"/>
          </a:xfrm>
          <a:prstGeom prst="rect">
            <a:avLst/>
          </a:prstGeom>
          <a:noFill/>
        </p:spPr>
        <p:txBody>
          <a:bodyPr wrap="square" rtlCol="0">
            <a:spAutoFit/>
          </a:bodyPr>
          <a:p>
            <a:pPr fontAlgn="auto">
              <a:lnSpc>
                <a:spcPct val="150000"/>
              </a:lnSpc>
            </a:pPr>
            <a:r>
              <a:rPr lang="zh-CN" altLang="en-US" sz="2800" b="1">
                <a:latin typeface="华文仿宋" panose="02010600040101010101" charset="-122"/>
                <a:ea typeface="华文仿宋" panose="02010600040101010101" charset="-122"/>
                <a:cs typeface="华文仿宋" panose="02010600040101010101" charset="-122"/>
              </a:rPr>
              <a:t>如果我们查找的关键字是</a:t>
            </a:r>
            <a:r>
              <a:rPr lang="en-US" altLang="zh-CN" sz="2800" b="1">
                <a:latin typeface="华文仿宋" panose="02010600040101010101" charset="-122"/>
                <a:ea typeface="华文仿宋" panose="02010600040101010101" charset="-122"/>
                <a:cs typeface="华文仿宋" panose="02010600040101010101" charset="-122"/>
              </a:rPr>
              <a:t>38</a:t>
            </a:r>
            <a:r>
              <a:rPr lang="zh-CN" altLang="en-US" sz="2800" b="1">
                <a:latin typeface="华文仿宋" panose="02010600040101010101" charset="-122"/>
                <a:ea typeface="华文仿宋" panose="02010600040101010101" charset="-122"/>
                <a:cs typeface="华文仿宋" panose="02010600040101010101" charset="-122"/>
              </a:rPr>
              <a:t>，首先用</a:t>
            </a:r>
            <a:r>
              <a:rPr lang="en-US" altLang="zh-CN" sz="2800" b="1">
                <a:latin typeface="华文仿宋" panose="02010600040101010101" charset="-122"/>
                <a:ea typeface="华文仿宋" panose="02010600040101010101" charset="-122"/>
                <a:cs typeface="华文仿宋" panose="02010600040101010101" charset="-122"/>
              </a:rPr>
              <a:t>38</a:t>
            </a:r>
            <a:r>
              <a:rPr lang="zh-CN" altLang="en-US" sz="2800" b="1">
                <a:latin typeface="华文仿宋" panose="02010600040101010101" charset="-122"/>
                <a:ea typeface="华文仿宋" panose="02010600040101010101" charset="-122"/>
                <a:cs typeface="华文仿宋" panose="02010600040101010101" charset="-122"/>
              </a:rPr>
              <a:t>和索引表中的关键字进行比较，因为</a:t>
            </a:r>
            <a:r>
              <a:rPr lang="en-US" altLang="zh-CN" sz="2800" b="1">
                <a:latin typeface="华文仿宋" panose="02010600040101010101" charset="-122"/>
                <a:ea typeface="华文仿宋" panose="02010600040101010101" charset="-122"/>
                <a:cs typeface="华文仿宋" panose="02010600040101010101" charset="-122"/>
              </a:rPr>
              <a:t>22&lt;38&lt;48,</a:t>
            </a:r>
            <a:r>
              <a:rPr lang="zh-CN" altLang="en-US" sz="2800" b="1">
                <a:latin typeface="华文仿宋" panose="02010600040101010101" charset="-122"/>
                <a:ea typeface="华文仿宋" panose="02010600040101010101" charset="-122"/>
                <a:cs typeface="华文仿宋" panose="02010600040101010101" charset="-122"/>
              </a:rPr>
              <a:t>所以</a:t>
            </a:r>
            <a:r>
              <a:rPr lang="en-US" altLang="zh-CN" sz="2800" b="1">
                <a:latin typeface="华文仿宋" panose="02010600040101010101" charset="-122"/>
                <a:ea typeface="华文仿宋" panose="02010600040101010101" charset="-122"/>
                <a:cs typeface="华文仿宋" panose="02010600040101010101" charset="-122"/>
              </a:rPr>
              <a:t>38</a:t>
            </a:r>
            <a:r>
              <a:rPr lang="zh-CN" altLang="en-US" sz="2800" b="1">
                <a:latin typeface="华文仿宋" panose="02010600040101010101" charset="-122"/>
                <a:ea typeface="华文仿宋" panose="02010600040101010101" charset="-122"/>
                <a:cs typeface="华文仿宋" panose="02010600040101010101" charset="-122"/>
              </a:rPr>
              <a:t>在第二个分块中，进一步在第二个分块中顺序查找，最后在第</a:t>
            </a:r>
            <a:r>
              <a:rPr lang="en-US" altLang="zh-CN" sz="2800" b="1">
                <a:latin typeface="华文仿宋" panose="02010600040101010101" charset="-122"/>
                <a:ea typeface="华文仿宋" panose="02010600040101010101" charset="-122"/>
                <a:cs typeface="华文仿宋" panose="02010600040101010101" charset="-122"/>
              </a:rPr>
              <a:t>8</a:t>
            </a:r>
            <a:r>
              <a:rPr lang="zh-CN" altLang="en-US" sz="2800" b="1">
                <a:latin typeface="华文仿宋" panose="02010600040101010101" charset="-122"/>
                <a:ea typeface="华文仿宋" panose="02010600040101010101" charset="-122"/>
                <a:cs typeface="华文仿宋" panose="02010600040101010101" charset="-122"/>
              </a:rPr>
              <a:t>号记录中找到</a:t>
            </a:r>
            <a:r>
              <a:rPr lang="en-US" altLang="zh-CN" sz="2800" b="1">
                <a:latin typeface="华文仿宋" panose="02010600040101010101" charset="-122"/>
                <a:ea typeface="华文仿宋" panose="02010600040101010101" charset="-122"/>
                <a:cs typeface="华文仿宋" panose="02010600040101010101" charset="-122"/>
              </a:rPr>
              <a:t>38.</a:t>
            </a:r>
            <a:endParaRPr lang="en-US" altLang="zh-CN" sz="2800" b="1">
              <a:latin typeface="华文仿宋" panose="02010600040101010101" charset="-122"/>
              <a:ea typeface="华文仿宋" panose="02010600040101010101" charset="-122"/>
              <a:cs typeface="华文仿宋" panose="02010600040101010101" charset="-122"/>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2" name="文本框 1"/>
          <p:cNvSpPr txBox="1"/>
          <p:nvPr/>
        </p:nvSpPr>
        <p:spPr>
          <a:xfrm>
            <a:off x="1884680" y="681355"/>
            <a:ext cx="7549515" cy="3969385"/>
          </a:xfrm>
          <a:prstGeom prst="rect">
            <a:avLst/>
          </a:prstGeom>
          <a:noFill/>
        </p:spPr>
        <p:txBody>
          <a:bodyPr wrap="square" rtlCol="0">
            <a:spAutoFit/>
          </a:bodyPr>
          <a:p>
            <a:pPr fontAlgn="auto">
              <a:lnSpc>
                <a:spcPct val="150000"/>
              </a:lnSpc>
            </a:pPr>
            <a:r>
              <a:rPr lang="zh-CN" altLang="en-US" sz="2400" b="1">
                <a:latin typeface="华文仿宋" panose="02010600040101010101" charset="-122"/>
                <a:ea typeface="华文仿宋" panose="02010600040101010101" charset="-122"/>
                <a:cs typeface="华文仿宋" panose="02010600040101010101" charset="-122"/>
              </a:rPr>
              <a:t>索引查找的平均查找长度等于两个阶段各自查找的长度之和。假设线性表的长度为</a:t>
            </a:r>
            <a:r>
              <a:rPr lang="en-US" altLang="zh-CN" sz="2400" b="1">
                <a:latin typeface="华文仿宋" panose="02010600040101010101" charset="-122"/>
                <a:ea typeface="华文仿宋" panose="02010600040101010101" charset="-122"/>
                <a:cs typeface="华文仿宋" panose="02010600040101010101" charset="-122"/>
              </a:rPr>
              <a:t>n</a:t>
            </a:r>
            <a:r>
              <a:rPr lang="zh-CN" altLang="en-US" sz="2400" b="1">
                <a:latin typeface="华文仿宋" panose="02010600040101010101" charset="-122"/>
                <a:ea typeface="华文仿宋" panose="02010600040101010101" charset="-122"/>
                <a:cs typeface="华文仿宋" panose="02010600040101010101" charset="-122"/>
              </a:rPr>
              <a:t>，将整个表分成</a:t>
            </a:r>
            <a:r>
              <a:rPr lang="en-US" altLang="zh-CN" sz="2400" b="1">
                <a:latin typeface="华文仿宋" panose="02010600040101010101" charset="-122"/>
                <a:ea typeface="华文仿宋" panose="02010600040101010101" charset="-122"/>
                <a:cs typeface="华文仿宋" panose="02010600040101010101" charset="-122"/>
              </a:rPr>
              <a:t>m</a:t>
            </a:r>
            <a:r>
              <a:rPr lang="zh-CN" altLang="en-US" sz="2400" b="1">
                <a:latin typeface="华文仿宋" panose="02010600040101010101" charset="-122"/>
                <a:ea typeface="华文仿宋" panose="02010600040101010101" charset="-122"/>
                <a:cs typeface="华文仿宋" panose="02010600040101010101" charset="-122"/>
              </a:rPr>
              <a:t>块，每块含有</a:t>
            </a:r>
            <a:r>
              <a:rPr lang="en-US" altLang="zh-CN" sz="2400" b="1">
                <a:latin typeface="华文仿宋" panose="02010600040101010101" charset="-122"/>
                <a:ea typeface="华文仿宋" panose="02010600040101010101" charset="-122"/>
                <a:cs typeface="华文仿宋" panose="02010600040101010101" charset="-122"/>
              </a:rPr>
              <a:t>i</a:t>
            </a:r>
            <a:r>
              <a:rPr lang="zh-CN" altLang="en-US" sz="2400" b="1">
                <a:latin typeface="华文仿宋" panose="02010600040101010101" charset="-122"/>
                <a:ea typeface="华文仿宋" panose="02010600040101010101" charset="-122"/>
                <a:cs typeface="华文仿宋" panose="02010600040101010101" charset="-122"/>
              </a:rPr>
              <a:t>个记录，则</a:t>
            </a:r>
            <a:r>
              <a:rPr lang="en-US" altLang="zh-CN" sz="2400" b="1">
                <a:latin typeface="华文仿宋" panose="02010600040101010101" charset="-122"/>
                <a:ea typeface="华文仿宋" panose="02010600040101010101" charset="-122"/>
                <a:cs typeface="华文仿宋" panose="02010600040101010101" charset="-122"/>
              </a:rPr>
              <a:t>m=n/i.</a:t>
            </a:r>
            <a:endParaRPr lang="en-US" altLang="zh-CN" sz="24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cs typeface="华文仿宋" panose="02010600040101010101" charset="-122"/>
              </a:rPr>
              <a:t>如果在第一个阶段以顺序查找来确定块，那么平均查找长度为</a:t>
            </a:r>
            <a:endParaRPr lang="zh-CN" altLang="en-US" sz="2400">
              <a:latin typeface="华文仿宋" panose="02010600040101010101" charset="-122"/>
              <a:ea typeface="华文仿宋" panose="02010600040101010101" charset="-122"/>
              <a:cs typeface="华文仿宋" panose="02010600040101010101" charset="-122"/>
            </a:endParaRPr>
          </a:p>
          <a:p>
            <a:pPr fontAlgn="auto">
              <a:lnSpc>
                <a:spcPct val="150000"/>
              </a:lnSpc>
            </a:pPr>
            <a:endParaRPr lang="zh-CN" altLang="en-US" sz="2400">
              <a:latin typeface="华文仿宋" panose="02010600040101010101" charset="-122"/>
              <a:ea typeface="华文仿宋" panose="02010600040101010101" charset="-122"/>
              <a:cs typeface="华文仿宋" panose="02010600040101010101" charset="-122"/>
            </a:endParaRPr>
          </a:p>
          <a:p>
            <a:pPr fontAlgn="auto">
              <a:lnSpc>
                <a:spcPct val="150000"/>
              </a:lnSpc>
            </a:pPr>
            <a:r>
              <a:rPr lang="en-US" altLang="zh-CN" sz="2400" b="1">
                <a:latin typeface="华文仿宋" panose="02010600040101010101" charset="-122"/>
                <a:ea typeface="华文仿宋" panose="02010600040101010101" charset="-122"/>
                <a:cs typeface="华文仿宋" panose="02010600040101010101" charset="-122"/>
              </a:rPr>
              <a:t>ASL=</a:t>
            </a:r>
            <a:endParaRPr lang="en-US" altLang="zh-CN" sz="2400" b="1">
              <a:latin typeface="华文仿宋" panose="02010600040101010101" charset="-122"/>
              <a:ea typeface="华文仿宋" panose="02010600040101010101" charset="-122"/>
              <a:cs typeface="华文仿宋" panose="02010600040101010101" charset="-122"/>
            </a:endParaRPr>
          </a:p>
        </p:txBody>
      </p:sp>
      <p:cxnSp>
        <p:nvCxnSpPr>
          <p:cNvPr id="71" name="直接连接符 70"/>
          <p:cNvCxnSpPr/>
          <p:nvPr/>
        </p:nvCxnSpPr>
        <p:spPr>
          <a:xfrm flipV="1">
            <a:off x="2807970" y="4366260"/>
            <a:ext cx="478155" cy="8255"/>
          </a:xfrm>
          <a:prstGeom prst="line">
            <a:avLst/>
          </a:prstGeom>
        </p:spPr>
        <p:style>
          <a:lnRef idx="1">
            <a:schemeClr val="dk1"/>
          </a:lnRef>
          <a:fillRef idx="0">
            <a:schemeClr val="dk1"/>
          </a:fillRef>
          <a:effectRef idx="0">
            <a:schemeClr val="dk1"/>
          </a:effectRef>
          <a:fontRef idx="minor">
            <a:schemeClr val="tx1"/>
          </a:fontRef>
        </p:style>
      </p:cxnSp>
      <p:sp>
        <p:nvSpPr>
          <p:cNvPr id="72" name="文本框 71"/>
          <p:cNvSpPr txBox="1"/>
          <p:nvPr/>
        </p:nvSpPr>
        <p:spPr>
          <a:xfrm>
            <a:off x="2915285" y="4309745"/>
            <a:ext cx="263525" cy="460375"/>
          </a:xfrm>
          <a:prstGeom prst="rect">
            <a:avLst/>
          </a:prstGeom>
          <a:noFill/>
        </p:spPr>
        <p:txBody>
          <a:bodyPr wrap="square" rtlCol="0">
            <a:spAutoFit/>
          </a:bodyPr>
          <a:p>
            <a:r>
              <a:rPr lang="en-US" altLang="zh-CN" sz="2400"/>
              <a:t>2</a:t>
            </a:r>
            <a:endParaRPr lang="en-US" altLang="zh-CN" sz="2400"/>
          </a:p>
        </p:txBody>
      </p:sp>
      <p:sp>
        <p:nvSpPr>
          <p:cNvPr id="73" name="文本框 72"/>
          <p:cNvSpPr txBox="1"/>
          <p:nvPr/>
        </p:nvSpPr>
        <p:spPr>
          <a:xfrm>
            <a:off x="2721610" y="3905885"/>
            <a:ext cx="956310" cy="460375"/>
          </a:xfrm>
          <a:prstGeom prst="rect">
            <a:avLst/>
          </a:prstGeom>
          <a:noFill/>
        </p:spPr>
        <p:txBody>
          <a:bodyPr wrap="square" rtlCol="0">
            <a:spAutoFit/>
          </a:bodyPr>
          <a:p>
            <a:r>
              <a:rPr lang="en-US" altLang="zh-CN" sz="2400"/>
              <a:t>m+1</a:t>
            </a:r>
            <a:endParaRPr lang="en-US" altLang="zh-CN" sz="2400"/>
          </a:p>
        </p:txBody>
      </p:sp>
      <p:cxnSp>
        <p:nvCxnSpPr>
          <p:cNvPr id="3" name="直接连接符 2"/>
          <p:cNvCxnSpPr/>
          <p:nvPr/>
        </p:nvCxnSpPr>
        <p:spPr>
          <a:xfrm flipV="1">
            <a:off x="3966210" y="4374515"/>
            <a:ext cx="478155" cy="8255"/>
          </a:xfrm>
          <a:prstGeom prst="line">
            <a:avLst/>
          </a:prstGeom>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4073525" y="4318000"/>
            <a:ext cx="263525" cy="460375"/>
          </a:xfrm>
          <a:prstGeom prst="rect">
            <a:avLst/>
          </a:prstGeom>
          <a:noFill/>
        </p:spPr>
        <p:txBody>
          <a:bodyPr wrap="square" rtlCol="0">
            <a:spAutoFit/>
          </a:bodyPr>
          <a:p>
            <a:r>
              <a:rPr lang="en-US" altLang="zh-CN" sz="2400"/>
              <a:t>2</a:t>
            </a:r>
            <a:endParaRPr lang="en-US" altLang="zh-CN" sz="2400"/>
          </a:p>
        </p:txBody>
      </p:sp>
      <p:sp>
        <p:nvSpPr>
          <p:cNvPr id="5" name="文本框 4"/>
          <p:cNvSpPr txBox="1"/>
          <p:nvPr/>
        </p:nvSpPr>
        <p:spPr>
          <a:xfrm>
            <a:off x="3879850" y="3914140"/>
            <a:ext cx="956310" cy="460375"/>
          </a:xfrm>
          <a:prstGeom prst="rect">
            <a:avLst/>
          </a:prstGeom>
          <a:noFill/>
        </p:spPr>
        <p:txBody>
          <a:bodyPr wrap="square" rtlCol="0">
            <a:spAutoFit/>
          </a:bodyPr>
          <a:p>
            <a:r>
              <a:rPr lang="en-US" altLang="zh-CN" sz="2400"/>
              <a:t>i+1</a:t>
            </a:r>
            <a:endParaRPr lang="en-US" altLang="zh-CN" sz="2400"/>
          </a:p>
        </p:txBody>
      </p:sp>
      <p:cxnSp>
        <p:nvCxnSpPr>
          <p:cNvPr id="6" name="直接连接符 5"/>
          <p:cNvCxnSpPr/>
          <p:nvPr/>
        </p:nvCxnSpPr>
        <p:spPr>
          <a:xfrm flipV="1">
            <a:off x="4855210" y="4382770"/>
            <a:ext cx="763270" cy="5080"/>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5019675" y="4387850"/>
            <a:ext cx="456565" cy="460375"/>
          </a:xfrm>
          <a:prstGeom prst="rect">
            <a:avLst/>
          </a:prstGeom>
          <a:noFill/>
        </p:spPr>
        <p:txBody>
          <a:bodyPr wrap="square" rtlCol="0">
            <a:spAutoFit/>
          </a:bodyPr>
          <a:p>
            <a:r>
              <a:rPr lang="en-US" altLang="zh-CN" sz="2400"/>
              <a:t>2i</a:t>
            </a:r>
            <a:endParaRPr lang="en-US" altLang="zh-CN" sz="2400"/>
          </a:p>
        </p:txBody>
      </p:sp>
      <p:sp>
        <p:nvSpPr>
          <p:cNvPr id="8" name="文本框 7"/>
          <p:cNvSpPr txBox="1"/>
          <p:nvPr/>
        </p:nvSpPr>
        <p:spPr>
          <a:xfrm>
            <a:off x="4758690" y="3922395"/>
            <a:ext cx="956310" cy="460375"/>
          </a:xfrm>
          <a:prstGeom prst="rect">
            <a:avLst/>
          </a:prstGeom>
          <a:noFill/>
        </p:spPr>
        <p:txBody>
          <a:bodyPr wrap="square" rtlCol="0">
            <a:spAutoFit/>
          </a:bodyPr>
          <a:p>
            <a:r>
              <a:rPr lang="en-US" altLang="zh-CN" sz="2400"/>
              <a:t>n+i*i</a:t>
            </a:r>
            <a:endParaRPr lang="en-US" altLang="zh-CN" sz="1400"/>
          </a:p>
        </p:txBody>
      </p:sp>
      <p:sp>
        <p:nvSpPr>
          <p:cNvPr id="10" name="文本框 9"/>
          <p:cNvSpPr txBox="1"/>
          <p:nvPr/>
        </p:nvSpPr>
        <p:spPr>
          <a:xfrm>
            <a:off x="3524250" y="4185920"/>
            <a:ext cx="288925" cy="368300"/>
          </a:xfrm>
          <a:prstGeom prst="rect">
            <a:avLst/>
          </a:prstGeom>
          <a:noFill/>
        </p:spPr>
        <p:txBody>
          <a:bodyPr wrap="square" rtlCol="0">
            <a:spAutoFit/>
          </a:bodyPr>
          <a:p>
            <a:r>
              <a:rPr lang="en-US" altLang="zh-CN"/>
              <a:t>+</a:t>
            </a:r>
            <a:endParaRPr lang="en-US" altLang="zh-CN"/>
          </a:p>
        </p:txBody>
      </p:sp>
      <p:sp>
        <p:nvSpPr>
          <p:cNvPr id="11" name="文本框 10"/>
          <p:cNvSpPr txBox="1"/>
          <p:nvPr/>
        </p:nvSpPr>
        <p:spPr>
          <a:xfrm flipH="1">
            <a:off x="5715000" y="4124325"/>
            <a:ext cx="1101090" cy="521970"/>
          </a:xfrm>
          <a:prstGeom prst="rect">
            <a:avLst/>
          </a:prstGeom>
          <a:noFill/>
        </p:spPr>
        <p:txBody>
          <a:bodyPr wrap="square" rtlCol="0">
            <a:spAutoFit/>
          </a:bodyPr>
          <a:p>
            <a:r>
              <a:rPr lang="en-US" altLang="zh-CN" sz="2400"/>
              <a:t>+</a:t>
            </a:r>
            <a:r>
              <a:rPr lang="en-US" altLang="zh-CN" sz="2800"/>
              <a:t>1</a:t>
            </a:r>
            <a:endParaRPr lang="en-US" altLang="zh-CN" sz="2800"/>
          </a:p>
        </p:txBody>
      </p:sp>
      <p:sp>
        <p:nvSpPr>
          <p:cNvPr id="12" name="文本框 11"/>
          <p:cNvSpPr txBox="1"/>
          <p:nvPr/>
        </p:nvSpPr>
        <p:spPr>
          <a:xfrm flipH="1">
            <a:off x="4444365" y="4185920"/>
            <a:ext cx="1101090" cy="521970"/>
          </a:xfrm>
          <a:prstGeom prst="rect">
            <a:avLst/>
          </a:prstGeom>
          <a:noFill/>
        </p:spPr>
        <p:txBody>
          <a:bodyPr wrap="square" rtlCol="0">
            <a:spAutoFit/>
          </a:bodyPr>
          <a:p>
            <a:r>
              <a:rPr lang="en-US" altLang="zh-CN" sz="2800"/>
              <a:t>=</a:t>
            </a:r>
            <a:endParaRPr lang="en-US" altLang="zh-CN" sz="280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2" name="文本框 1"/>
          <p:cNvSpPr txBox="1"/>
          <p:nvPr/>
        </p:nvSpPr>
        <p:spPr>
          <a:xfrm>
            <a:off x="1789430" y="955675"/>
            <a:ext cx="8373745" cy="5262245"/>
          </a:xfrm>
          <a:prstGeom prst="rect">
            <a:avLst/>
          </a:prstGeom>
          <a:noFill/>
        </p:spPr>
        <p:txBody>
          <a:bodyPr wrap="square" rtlCol="0">
            <a:spAutoFit/>
          </a:bodyPr>
          <a:p>
            <a:pPr fontAlgn="auto">
              <a:lnSpc>
                <a:spcPct val="150000"/>
              </a:lnSpc>
            </a:pPr>
            <a:r>
              <a:rPr lang="zh-CN" altLang="en-US" sz="2800" b="1">
                <a:latin typeface="华文仿宋" panose="02010600040101010101" charset="-122"/>
                <a:ea typeface="华文仿宋" panose="02010600040101010101" charset="-122"/>
              </a:rPr>
              <a:t>索引查找的优点在于在线性表中插入或删除一个结点时，只要找到该结点应属于的块，然后在块内进行插入和删除运算。由于块内结点的存放时任意的，因此</a:t>
            </a:r>
            <a:r>
              <a:rPr lang="zh-CN" altLang="en-US" sz="2800" b="1">
                <a:solidFill>
                  <a:srgbClr val="FF0000"/>
                </a:solidFill>
                <a:latin typeface="华文仿宋" panose="02010600040101010101" charset="-122"/>
                <a:ea typeface="华文仿宋" panose="02010600040101010101" charset="-122"/>
              </a:rPr>
              <a:t>插入和删除比较容易</a:t>
            </a:r>
            <a:r>
              <a:rPr lang="zh-CN" altLang="en-US" sz="2800" b="1">
                <a:latin typeface="华文仿宋" panose="02010600040101010101" charset="-122"/>
                <a:ea typeface="华文仿宋" panose="02010600040101010101" charset="-122"/>
              </a:rPr>
              <a:t>，不需要移动大量的结点。插入可直接在块尾进行；如果待删的记录不是块中最后一个记录时，可以将本块内最后一个记录移入被删记录的位置。因此，在某些情况下索引查找是比较容易实现的。</a:t>
            </a:r>
            <a:endParaRPr lang="zh-CN" altLang="en-US" sz="2800" b="1">
              <a:latin typeface="华文仿宋" panose="02010600040101010101" charset="-122"/>
              <a:ea typeface="华文仿宋" panose="02010600040101010101"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2" name="文本框 1"/>
          <p:cNvSpPr txBox="1"/>
          <p:nvPr/>
        </p:nvSpPr>
        <p:spPr>
          <a:xfrm>
            <a:off x="3188335" y="771525"/>
            <a:ext cx="5466080" cy="583565"/>
          </a:xfrm>
          <a:prstGeom prst="rect">
            <a:avLst/>
          </a:prstGeom>
          <a:noFill/>
        </p:spPr>
        <p:txBody>
          <a:bodyPr wrap="square" rtlCol="0">
            <a:spAutoFit/>
          </a:bodyPr>
          <a:p>
            <a:r>
              <a:rPr lang="zh-CN" altLang="en-US" sz="3200" b="1">
                <a:latin typeface="华文仿宋" panose="02010600040101010101" charset="-122"/>
                <a:ea typeface="华文仿宋" panose="02010600040101010101" charset="-122"/>
              </a:rPr>
              <a:t>线性表的三种查找方法比较</a:t>
            </a:r>
            <a:endParaRPr lang="zh-CN" altLang="en-US" sz="3200" b="1">
              <a:latin typeface="华文仿宋" panose="02010600040101010101" charset="-122"/>
              <a:ea typeface="华文仿宋" panose="02010600040101010101" charset="-122"/>
            </a:endParaRPr>
          </a:p>
        </p:txBody>
      </p:sp>
      <p:cxnSp>
        <p:nvCxnSpPr>
          <p:cNvPr id="3" name="直接连接符 2"/>
          <p:cNvCxnSpPr/>
          <p:nvPr/>
        </p:nvCxnSpPr>
        <p:spPr>
          <a:xfrm>
            <a:off x="953770" y="1823085"/>
            <a:ext cx="9784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99795" y="2582545"/>
            <a:ext cx="9827260"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910590" y="3352800"/>
            <a:ext cx="98164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32180" y="4079240"/>
            <a:ext cx="9762490"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66775" y="4784090"/>
            <a:ext cx="979487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54425" y="1899285"/>
            <a:ext cx="6551930" cy="521970"/>
          </a:xfrm>
          <a:prstGeom prst="rect">
            <a:avLst/>
          </a:prstGeom>
          <a:noFill/>
        </p:spPr>
        <p:txBody>
          <a:bodyPr wrap="square" rtlCol="0">
            <a:spAutoFit/>
          </a:bodyPr>
          <a:p>
            <a:r>
              <a:rPr lang="zh-CN" altLang="en-US" sz="2800" b="1">
                <a:latin typeface="华文仿宋" panose="02010600040101010101" charset="-122"/>
                <a:ea typeface="华文仿宋" panose="02010600040101010101" charset="-122"/>
                <a:cs typeface="华文仿宋" panose="02010600040101010101" charset="-122"/>
              </a:rPr>
              <a:t>顺序查找        折半查找          索引查找</a:t>
            </a:r>
            <a:endParaRPr lang="zh-CN" altLang="en-US" sz="2800" b="1">
              <a:latin typeface="华文仿宋" panose="02010600040101010101" charset="-122"/>
              <a:ea typeface="华文仿宋" panose="02010600040101010101" charset="-122"/>
              <a:cs typeface="华文仿宋" panose="02010600040101010101" charset="-122"/>
            </a:endParaRPr>
          </a:p>
        </p:txBody>
      </p:sp>
      <p:sp>
        <p:nvSpPr>
          <p:cNvPr id="11" name="文本框 10"/>
          <p:cNvSpPr txBox="1"/>
          <p:nvPr/>
        </p:nvSpPr>
        <p:spPr>
          <a:xfrm>
            <a:off x="975360" y="2701925"/>
            <a:ext cx="9621520" cy="521970"/>
          </a:xfrm>
          <a:prstGeom prst="rect">
            <a:avLst/>
          </a:prstGeom>
          <a:noFill/>
        </p:spPr>
        <p:txBody>
          <a:bodyPr wrap="square" rtlCol="0">
            <a:spAutoFit/>
          </a:bodyPr>
          <a:p>
            <a:r>
              <a:rPr lang="zh-CN" altLang="en-US" sz="2800" b="1">
                <a:latin typeface="华文仿宋" panose="02010600040101010101" charset="-122"/>
                <a:ea typeface="华文仿宋" panose="02010600040101010101" charset="-122"/>
                <a:cs typeface="华文仿宋" panose="02010600040101010101" charset="-122"/>
              </a:rPr>
              <a:t>表的结构            有序、无序          有序               表间有序</a:t>
            </a:r>
            <a:endParaRPr lang="zh-CN" altLang="en-US" sz="2800" b="1">
              <a:latin typeface="华文仿宋" panose="02010600040101010101" charset="-122"/>
              <a:ea typeface="华文仿宋" panose="02010600040101010101" charset="-122"/>
              <a:cs typeface="华文仿宋" panose="02010600040101010101" charset="-122"/>
            </a:endParaRPr>
          </a:p>
        </p:txBody>
      </p:sp>
      <p:sp>
        <p:nvSpPr>
          <p:cNvPr id="12" name="文本框 11"/>
          <p:cNvSpPr txBox="1"/>
          <p:nvPr/>
        </p:nvSpPr>
        <p:spPr>
          <a:xfrm>
            <a:off x="1035050" y="3455035"/>
            <a:ext cx="9621520" cy="521970"/>
          </a:xfrm>
          <a:prstGeom prst="rect">
            <a:avLst/>
          </a:prstGeom>
          <a:noFill/>
        </p:spPr>
        <p:txBody>
          <a:bodyPr wrap="square" rtlCol="0">
            <a:spAutoFit/>
          </a:bodyPr>
          <a:p>
            <a:r>
              <a:rPr lang="zh-CN" altLang="en-US" sz="2800" b="1">
                <a:latin typeface="华文仿宋" panose="02010600040101010101" charset="-122"/>
                <a:ea typeface="华文仿宋" panose="02010600040101010101" charset="-122"/>
                <a:cs typeface="华文仿宋" panose="02010600040101010101" charset="-122"/>
              </a:rPr>
              <a:t>表的存储            顺序、链式          顺序               顺序、链式</a:t>
            </a:r>
            <a:endParaRPr lang="zh-CN" altLang="en-US" sz="2800" b="1">
              <a:latin typeface="华文仿宋" panose="02010600040101010101" charset="-122"/>
              <a:ea typeface="华文仿宋" panose="02010600040101010101" charset="-122"/>
              <a:cs typeface="华文仿宋" panose="02010600040101010101" charset="-122"/>
            </a:endParaRPr>
          </a:p>
        </p:txBody>
      </p:sp>
      <p:sp>
        <p:nvSpPr>
          <p:cNvPr id="13" name="文本框 12"/>
          <p:cNvSpPr txBox="1"/>
          <p:nvPr/>
        </p:nvSpPr>
        <p:spPr>
          <a:xfrm>
            <a:off x="1002665" y="4176395"/>
            <a:ext cx="9621520" cy="521970"/>
          </a:xfrm>
          <a:prstGeom prst="rect">
            <a:avLst/>
          </a:prstGeom>
          <a:noFill/>
        </p:spPr>
        <p:txBody>
          <a:bodyPr wrap="square" rtlCol="0">
            <a:spAutoFit/>
          </a:bodyPr>
          <a:p>
            <a:r>
              <a:rPr lang="en-US" altLang="zh-CN" sz="2800" b="1">
                <a:latin typeface="华文仿宋" panose="02010600040101010101" charset="-122"/>
                <a:ea typeface="华文仿宋" panose="02010600040101010101" charset="-122"/>
                <a:cs typeface="华文仿宋" panose="02010600040101010101" charset="-122"/>
              </a:rPr>
              <a:t>   ASL</a:t>
            </a:r>
            <a:r>
              <a:rPr lang="zh-CN" altLang="en-US" sz="2800" b="1">
                <a:latin typeface="华文仿宋" panose="02010600040101010101" charset="-122"/>
                <a:ea typeface="华文仿宋" panose="02010600040101010101" charset="-122"/>
                <a:cs typeface="华文仿宋" panose="02010600040101010101" charset="-122"/>
              </a:rPr>
              <a:t>                         最大                最小                   次之</a:t>
            </a:r>
            <a:endParaRPr lang="zh-CN" altLang="en-US" sz="2800" b="1">
              <a:latin typeface="华文仿宋" panose="02010600040101010101" charset="-122"/>
              <a:ea typeface="华文仿宋" panose="02010600040101010101" charset="-122"/>
              <a:cs typeface="华文仿宋" panose="02010600040101010101" charset="-122"/>
            </a:endParaRPr>
          </a:p>
        </p:txBody>
      </p:sp>
      <p:cxnSp>
        <p:nvCxnSpPr>
          <p:cNvPr id="14" name="直接连接符 13"/>
          <p:cNvCxnSpPr/>
          <p:nvPr/>
        </p:nvCxnSpPr>
        <p:spPr>
          <a:xfrm>
            <a:off x="2830195" y="1812290"/>
            <a:ext cx="0"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628640" y="1812290"/>
            <a:ext cx="10795"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863205" y="1812290"/>
            <a:ext cx="0" cy="296100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345415" y="4147316"/>
            <a:ext cx="5219700" cy="1106805"/>
          </a:xfrm>
          <a:prstGeom prst="rect">
            <a:avLst/>
          </a:prstGeom>
          <a:noFill/>
        </p:spPr>
        <p:txBody>
          <a:bodyPr wrap="none" rtlCol="0">
            <a:spAutoFit/>
            <a:scene3d>
              <a:camera prst="orthographicFront"/>
              <a:lightRig rig="threePt" dir="t"/>
            </a:scene3d>
            <a:sp3d contourW="12700"/>
          </a:bodyPr>
          <a:lstStyle/>
          <a:p>
            <a:pPr algn="ctr"/>
            <a:r>
              <a:rPr lang="zh-CN" altLang="en-US" sz="6600" b="1" dirty="0" smtClean="0">
                <a:solidFill>
                  <a:schemeClr val="tx1">
                    <a:lumMod val="85000"/>
                    <a:lumOff val="15000"/>
                  </a:schemeClr>
                </a:solidFill>
                <a:latin typeface="华文仿宋" panose="02010600040101010101" charset="-122"/>
                <a:ea typeface="华文仿宋" panose="02010600040101010101" charset="-122"/>
              </a:rPr>
              <a:t>基于树的查找</a:t>
            </a:r>
            <a:endParaRPr lang="zh-CN" altLang="en-US" sz="6600" b="1" dirty="0" smtClean="0">
              <a:solidFill>
                <a:schemeClr val="tx1">
                  <a:lumMod val="85000"/>
                  <a:lumOff val="15000"/>
                </a:schemeClr>
              </a:solidFill>
              <a:latin typeface="华文仿宋" panose="02010600040101010101" charset="-122"/>
              <a:ea typeface="华文仿宋" panose="02010600040101010101" charset="-122"/>
            </a:endParaRPr>
          </a:p>
        </p:txBody>
      </p:sp>
      <p:cxnSp>
        <p:nvCxnSpPr>
          <p:cNvPr id="16" name="直接连接符 15"/>
          <p:cNvCxnSpPr/>
          <p:nvPr/>
        </p:nvCxnSpPr>
        <p:spPr>
          <a:xfrm>
            <a:off x="5451631" y="5125866"/>
            <a:ext cx="30392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81752" y="5125866"/>
            <a:ext cx="30392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11874" y="5125866"/>
            <a:ext cx="30392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41995" y="5125866"/>
            <a:ext cx="303921"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3790519" y="985318"/>
            <a:ext cx="4117476" cy="3053282"/>
            <a:chOff x="3790519" y="985318"/>
            <a:chExt cx="4117476" cy="3053282"/>
          </a:xfrm>
        </p:grpSpPr>
        <p:pic>
          <p:nvPicPr>
            <p:cNvPr id="2" name="图片 1"/>
            <p:cNvPicPr>
              <a:picLocks noChangeAspect="1"/>
            </p:cNvPicPr>
            <p:nvPr/>
          </p:nvPicPr>
          <p:blipFill>
            <a:blip r:embed="rId1" cstate="screen"/>
            <a:stretch>
              <a:fillRect/>
            </a:stretch>
          </p:blipFill>
          <p:spPr>
            <a:xfrm>
              <a:off x="3790519" y="985318"/>
              <a:ext cx="4117476" cy="3053282"/>
            </a:xfrm>
            <a:prstGeom prst="rect">
              <a:avLst/>
            </a:prstGeom>
          </p:spPr>
        </p:pic>
        <p:sp>
          <p:nvSpPr>
            <p:cNvPr id="21" name="文本框 20"/>
            <p:cNvSpPr txBox="1"/>
            <p:nvPr/>
          </p:nvSpPr>
          <p:spPr>
            <a:xfrm>
              <a:off x="5479580" y="1849671"/>
              <a:ext cx="950902" cy="923330"/>
            </a:xfrm>
            <a:prstGeom prst="rect">
              <a:avLst/>
            </a:prstGeom>
            <a:noFill/>
          </p:spPr>
          <p:txBody>
            <a:bodyPr wrap="none" rtlCol="0">
              <a:spAutoFit/>
              <a:scene3d>
                <a:camera prst="orthographicFront"/>
                <a:lightRig rig="threePt" dir="t"/>
              </a:scene3d>
              <a:sp3d contourW="12700"/>
            </a:bodyPr>
            <a:lstStyle/>
            <a:p>
              <a:pPr algn="ctr"/>
              <a:r>
                <a:rPr lang="en-US" altLang="zh-CN" sz="5400" dirty="0" smtClean="0">
                  <a:solidFill>
                    <a:schemeClr val="tx1">
                      <a:lumMod val="85000"/>
                      <a:lumOff val="15000"/>
                    </a:schemeClr>
                  </a:solidFill>
                  <a:latin typeface="Century Gothic" panose="020B0502020202020204" pitchFamily="34" charset="0"/>
                </a:rPr>
                <a:t>01</a:t>
              </a:r>
              <a:endParaRPr lang="zh-CN" altLang="en-US" sz="5400" dirty="0">
                <a:solidFill>
                  <a:schemeClr val="tx1">
                    <a:lumMod val="85000"/>
                    <a:lumOff val="15000"/>
                  </a:schemeClr>
                </a:solidFill>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8"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8"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2" name="文本框 1"/>
          <p:cNvSpPr txBox="1"/>
          <p:nvPr/>
        </p:nvSpPr>
        <p:spPr>
          <a:xfrm>
            <a:off x="2059940" y="369570"/>
            <a:ext cx="8200390" cy="460375"/>
          </a:xfrm>
          <a:prstGeom prst="rect">
            <a:avLst/>
          </a:prstGeom>
          <a:noFill/>
        </p:spPr>
        <p:txBody>
          <a:bodyPr wrap="square" rtlCol="0">
            <a:spAutoFit/>
          </a:bodyPr>
          <a:p>
            <a:r>
              <a:rPr lang="zh-CN" altLang="en-US" sz="2400" b="1">
                <a:latin typeface="华文仿宋" panose="02010600040101010101" charset="-122"/>
                <a:ea typeface="华文仿宋" panose="02010600040101010101" charset="-122"/>
              </a:rPr>
              <a:t>二叉排序树，又称二叉查找树，只一种高效的数据结构。</a:t>
            </a:r>
            <a:endParaRPr lang="zh-CN" altLang="en-US" sz="2400" b="1">
              <a:latin typeface="华文仿宋" panose="02010600040101010101" charset="-122"/>
              <a:ea typeface="华文仿宋" panose="02010600040101010101" charset="-122"/>
            </a:endParaRPr>
          </a:p>
        </p:txBody>
      </p:sp>
      <p:sp>
        <p:nvSpPr>
          <p:cNvPr id="3" name="文本框 2"/>
          <p:cNvSpPr txBox="1"/>
          <p:nvPr/>
        </p:nvSpPr>
        <p:spPr>
          <a:xfrm>
            <a:off x="270510" y="1411605"/>
            <a:ext cx="5314950" cy="4523105"/>
          </a:xfrm>
          <a:prstGeom prst="rect">
            <a:avLst/>
          </a:prstGeom>
          <a:noFill/>
        </p:spPr>
        <p:txBody>
          <a:bodyPr wrap="square" rtlCol="0">
            <a:spAutoFit/>
          </a:bodyPr>
          <a:p>
            <a:pPr fontAlgn="auto">
              <a:lnSpc>
                <a:spcPct val="150000"/>
              </a:lnSpc>
            </a:pPr>
            <a:r>
              <a:rPr lang="zh-CN" altLang="en-US" sz="2400" b="1">
                <a:latin typeface="华文仿宋" panose="02010600040101010101" charset="-122"/>
                <a:ea typeface="华文仿宋" panose="02010600040101010101" charset="-122"/>
                <a:cs typeface="华文仿宋" panose="02010600040101010101" charset="-122"/>
              </a:rPr>
              <a:t>二叉排序树或者是一棵空树，或者是具有如下特性的二叉树：</a:t>
            </a:r>
            <a:endParaRPr lang="zh-CN" altLang="en-US" sz="24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cs typeface="华文仿宋" panose="02010600040101010101" charset="-122"/>
              </a:rPr>
              <a:t>（</a:t>
            </a:r>
            <a:r>
              <a:rPr lang="en-US" altLang="zh-CN" sz="2400" b="1">
                <a:latin typeface="华文仿宋" panose="02010600040101010101" charset="-122"/>
                <a:ea typeface="华文仿宋" panose="02010600040101010101" charset="-122"/>
                <a:cs typeface="华文仿宋" panose="02010600040101010101" charset="-122"/>
              </a:rPr>
              <a:t>1</a:t>
            </a:r>
            <a:r>
              <a:rPr lang="zh-CN" altLang="en-US" sz="2400" b="1">
                <a:latin typeface="华文仿宋" panose="02010600040101010101" charset="-122"/>
                <a:ea typeface="华文仿宋" panose="02010600040101010101" charset="-122"/>
                <a:cs typeface="华文仿宋" panose="02010600040101010101" charset="-122"/>
              </a:rPr>
              <a:t>）若它的左子树不为空，则左子树上所有结点的值均小于根结点的值</a:t>
            </a:r>
            <a:endParaRPr lang="zh-CN" altLang="en-US" sz="24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cs typeface="华文仿宋" panose="02010600040101010101" charset="-122"/>
              </a:rPr>
              <a:t>（</a:t>
            </a:r>
            <a:r>
              <a:rPr lang="en-US" altLang="zh-CN" sz="2400" b="1">
                <a:latin typeface="华文仿宋" panose="02010600040101010101" charset="-122"/>
                <a:ea typeface="华文仿宋" panose="02010600040101010101" charset="-122"/>
                <a:cs typeface="华文仿宋" panose="02010600040101010101" charset="-122"/>
              </a:rPr>
              <a:t>2</a:t>
            </a:r>
            <a:r>
              <a:rPr lang="zh-CN" altLang="en-US" sz="2400" b="1">
                <a:latin typeface="华文仿宋" panose="02010600040101010101" charset="-122"/>
                <a:ea typeface="华文仿宋" panose="02010600040101010101" charset="-122"/>
                <a:cs typeface="华文仿宋" panose="02010600040101010101" charset="-122"/>
              </a:rPr>
              <a:t>）若它的右子树不为空，则右子树上所有结点的值均大于根结点的值。</a:t>
            </a:r>
            <a:endParaRPr lang="zh-CN" altLang="en-US" sz="24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cs typeface="华文仿宋" panose="02010600040101010101" charset="-122"/>
              </a:rPr>
              <a:t>（</a:t>
            </a:r>
            <a:r>
              <a:rPr lang="en-US" altLang="zh-CN" sz="2400" b="1">
                <a:latin typeface="华文仿宋" panose="02010600040101010101" charset="-122"/>
                <a:ea typeface="华文仿宋" panose="02010600040101010101" charset="-122"/>
                <a:cs typeface="华文仿宋" panose="02010600040101010101" charset="-122"/>
              </a:rPr>
              <a:t>3</a:t>
            </a:r>
            <a:r>
              <a:rPr lang="zh-CN" altLang="en-US" sz="2400" b="1">
                <a:latin typeface="华文仿宋" panose="02010600040101010101" charset="-122"/>
                <a:ea typeface="华文仿宋" panose="02010600040101010101" charset="-122"/>
                <a:cs typeface="华文仿宋" panose="02010600040101010101" charset="-122"/>
              </a:rPr>
              <a:t>）它的左、右子树也都分别是二叉排序树。</a:t>
            </a:r>
            <a:endParaRPr lang="zh-CN" altLang="en-US" sz="2400" b="1">
              <a:latin typeface="华文仿宋" panose="02010600040101010101" charset="-122"/>
              <a:ea typeface="华文仿宋" panose="02010600040101010101" charset="-122"/>
              <a:cs typeface="华文仿宋" panose="02010600040101010101" charset="-122"/>
            </a:endParaRPr>
          </a:p>
        </p:txBody>
      </p:sp>
      <p:sp>
        <p:nvSpPr>
          <p:cNvPr id="5" name="椭圆 4"/>
          <p:cNvSpPr/>
          <p:nvPr/>
        </p:nvSpPr>
        <p:spPr>
          <a:xfrm>
            <a:off x="8265795" y="66230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9123045" y="338645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9581515" y="192214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26200" y="341884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10308590" y="338645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8057515" y="341820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7200265" y="200850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1242040" y="482282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连接符 15"/>
          <p:cNvCxnSpPr/>
          <p:nvPr/>
        </p:nvCxnSpPr>
        <p:spPr>
          <a:xfrm flipH="1">
            <a:off x="7721600" y="1381125"/>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84490" y="2680970"/>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746240" y="2680970"/>
            <a:ext cx="537210" cy="73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7" idx="1"/>
          </p:cNvCxnSpPr>
          <p:nvPr/>
        </p:nvCxnSpPr>
        <p:spPr>
          <a:xfrm>
            <a:off x="9123045" y="1261745"/>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9446260" y="2789555"/>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308590" y="2680970"/>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082655" y="4035425"/>
            <a:ext cx="489585" cy="77089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369935" y="808355"/>
            <a:ext cx="848360" cy="583565"/>
          </a:xfrm>
          <a:prstGeom prst="rect">
            <a:avLst/>
          </a:prstGeom>
          <a:noFill/>
        </p:spPr>
        <p:txBody>
          <a:bodyPr wrap="square" rtlCol="0">
            <a:spAutoFit/>
          </a:bodyPr>
          <a:p>
            <a:r>
              <a:rPr lang="en-US" altLang="zh-CN" sz="3200"/>
              <a:t>44</a:t>
            </a:r>
            <a:endParaRPr lang="en-US" altLang="zh-CN" sz="3200"/>
          </a:p>
        </p:txBody>
      </p:sp>
      <p:sp>
        <p:nvSpPr>
          <p:cNvPr id="24" name="文本框 23"/>
          <p:cNvSpPr txBox="1"/>
          <p:nvPr/>
        </p:nvSpPr>
        <p:spPr>
          <a:xfrm>
            <a:off x="7282815" y="2097405"/>
            <a:ext cx="774700" cy="583565"/>
          </a:xfrm>
          <a:prstGeom prst="rect">
            <a:avLst/>
          </a:prstGeom>
          <a:noFill/>
        </p:spPr>
        <p:txBody>
          <a:bodyPr wrap="square" rtlCol="0">
            <a:spAutoFit/>
          </a:bodyPr>
          <a:p>
            <a:r>
              <a:rPr lang="en-US" altLang="zh-CN" sz="3200"/>
              <a:t>21</a:t>
            </a:r>
            <a:endParaRPr lang="en-US" altLang="zh-CN" sz="3200"/>
          </a:p>
        </p:txBody>
      </p:sp>
      <p:sp>
        <p:nvSpPr>
          <p:cNvPr id="25" name="文本框 24"/>
          <p:cNvSpPr txBox="1"/>
          <p:nvPr/>
        </p:nvSpPr>
        <p:spPr>
          <a:xfrm>
            <a:off x="6587490" y="3561080"/>
            <a:ext cx="769620" cy="583565"/>
          </a:xfrm>
          <a:prstGeom prst="rect">
            <a:avLst/>
          </a:prstGeom>
          <a:noFill/>
        </p:spPr>
        <p:txBody>
          <a:bodyPr wrap="square" rtlCol="0">
            <a:spAutoFit/>
          </a:bodyPr>
          <a:p>
            <a:r>
              <a:rPr lang="en-US" altLang="zh-CN" sz="3200"/>
              <a:t>14</a:t>
            </a:r>
            <a:endParaRPr lang="en-US" altLang="zh-CN" sz="3200"/>
          </a:p>
        </p:txBody>
      </p:sp>
      <p:sp>
        <p:nvSpPr>
          <p:cNvPr id="26" name="文本框 25"/>
          <p:cNvSpPr txBox="1"/>
          <p:nvPr/>
        </p:nvSpPr>
        <p:spPr>
          <a:xfrm>
            <a:off x="8161655" y="3528695"/>
            <a:ext cx="648970" cy="583565"/>
          </a:xfrm>
          <a:prstGeom prst="rect">
            <a:avLst/>
          </a:prstGeom>
          <a:noFill/>
        </p:spPr>
        <p:txBody>
          <a:bodyPr wrap="square" rtlCol="0">
            <a:spAutoFit/>
          </a:bodyPr>
          <a:p>
            <a:r>
              <a:rPr lang="en-US" altLang="zh-CN" sz="3200"/>
              <a:t>32</a:t>
            </a:r>
            <a:endParaRPr lang="en-US" altLang="zh-CN" sz="3200"/>
          </a:p>
        </p:txBody>
      </p:sp>
      <p:sp>
        <p:nvSpPr>
          <p:cNvPr id="27" name="文本框 26"/>
          <p:cNvSpPr txBox="1"/>
          <p:nvPr/>
        </p:nvSpPr>
        <p:spPr>
          <a:xfrm>
            <a:off x="9679305" y="2064385"/>
            <a:ext cx="661035" cy="583565"/>
          </a:xfrm>
          <a:prstGeom prst="rect">
            <a:avLst/>
          </a:prstGeom>
          <a:noFill/>
        </p:spPr>
        <p:txBody>
          <a:bodyPr wrap="square" rtlCol="0">
            <a:spAutoFit/>
          </a:bodyPr>
          <a:p>
            <a:r>
              <a:rPr lang="en-US" altLang="zh-CN" sz="3200"/>
              <a:t>65</a:t>
            </a:r>
            <a:endParaRPr lang="en-US" altLang="zh-CN" sz="3200"/>
          </a:p>
        </p:txBody>
      </p:sp>
      <p:sp>
        <p:nvSpPr>
          <p:cNvPr id="28" name="文本框 27"/>
          <p:cNvSpPr txBox="1"/>
          <p:nvPr/>
        </p:nvSpPr>
        <p:spPr>
          <a:xfrm>
            <a:off x="9229725" y="3528060"/>
            <a:ext cx="661670" cy="583565"/>
          </a:xfrm>
          <a:prstGeom prst="rect">
            <a:avLst/>
          </a:prstGeom>
          <a:noFill/>
        </p:spPr>
        <p:txBody>
          <a:bodyPr wrap="square" rtlCol="0">
            <a:spAutoFit/>
          </a:bodyPr>
          <a:p>
            <a:r>
              <a:rPr lang="en-US" altLang="zh-CN" sz="3200"/>
              <a:t>58</a:t>
            </a:r>
            <a:endParaRPr lang="en-US" altLang="zh-CN" sz="3200"/>
          </a:p>
        </p:txBody>
      </p:sp>
      <p:sp>
        <p:nvSpPr>
          <p:cNvPr id="29" name="文本框 28"/>
          <p:cNvSpPr txBox="1"/>
          <p:nvPr/>
        </p:nvSpPr>
        <p:spPr>
          <a:xfrm>
            <a:off x="10406380" y="3528060"/>
            <a:ext cx="661670" cy="583565"/>
          </a:xfrm>
          <a:prstGeom prst="rect">
            <a:avLst/>
          </a:prstGeom>
          <a:noFill/>
        </p:spPr>
        <p:txBody>
          <a:bodyPr wrap="square" rtlCol="0">
            <a:spAutoFit/>
          </a:bodyPr>
          <a:p>
            <a:r>
              <a:rPr lang="en-US" altLang="zh-CN" sz="3200"/>
              <a:t>72</a:t>
            </a:r>
            <a:endParaRPr lang="en-US" altLang="zh-CN" sz="3200"/>
          </a:p>
        </p:txBody>
      </p:sp>
      <p:sp>
        <p:nvSpPr>
          <p:cNvPr id="30" name="文本框 29"/>
          <p:cNvSpPr txBox="1"/>
          <p:nvPr/>
        </p:nvSpPr>
        <p:spPr>
          <a:xfrm>
            <a:off x="11358245" y="4964430"/>
            <a:ext cx="741045" cy="583565"/>
          </a:xfrm>
          <a:prstGeom prst="rect">
            <a:avLst/>
          </a:prstGeom>
          <a:noFill/>
        </p:spPr>
        <p:txBody>
          <a:bodyPr wrap="square" rtlCol="0">
            <a:spAutoFit/>
          </a:bodyPr>
          <a:p>
            <a:r>
              <a:rPr lang="en-US" altLang="zh-CN" sz="3200"/>
              <a:t>80</a:t>
            </a:r>
            <a:endParaRPr lang="en-US" altLang="zh-CN" sz="3200"/>
          </a:p>
        </p:txBody>
      </p:sp>
      <p:sp>
        <p:nvSpPr>
          <p:cNvPr id="37" name="文本框 36"/>
          <p:cNvSpPr txBox="1"/>
          <p:nvPr/>
        </p:nvSpPr>
        <p:spPr>
          <a:xfrm>
            <a:off x="7809230" y="5168265"/>
            <a:ext cx="2310130" cy="521970"/>
          </a:xfrm>
          <a:prstGeom prst="rect">
            <a:avLst/>
          </a:prstGeom>
          <a:noFill/>
        </p:spPr>
        <p:txBody>
          <a:bodyPr wrap="square" rtlCol="0">
            <a:spAutoFit/>
          </a:bodyPr>
          <a:p>
            <a:r>
              <a:rPr lang="zh-CN" altLang="en-US" sz="2800" b="1">
                <a:latin typeface="华文仿宋" panose="02010600040101010101" charset="-122"/>
                <a:ea typeface="华文仿宋" panose="02010600040101010101" charset="-122"/>
              </a:rPr>
              <a:t>二叉排序树</a:t>
            </a:r>
            <a:endParaRPr lang="zh-CN" altLang="en-US" sz="2800" b="1">
              <a:latin typeface="华文仿宋" panose="02010600040101010101" charset="-122"/>
              <a:ea typeface="华文仿宋" panose="02010600040101010101"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2" name="文本框 1"/>
          <p:cNvSpPr txBox="1"/>
          <p:nvPr/>
        </p:nvSpPr>
        <p:spPr>
          <a:xfrm>
            <a:off x="1995170" y="445770"/>
            <a:ext cx="5965825" cy="583565"/>
          </a:xfrm>
          <a:prstGeom prst="rect">
            <a:avLst/>
          </a:prstGeom>
          <a:noFill/>
        </p:spPr>
        <p:txBody>
          <a:bodyPr wrap="square" rtlCol="0">
            <a:spAutoFit/>
          </a:bodyPr>
          <a:p>
            <a:r>
              <a:rPr lang="zh-CN" altLang="en-US" sz="3200" b="1">
                <a:latin typeface="华文仿宋" panose="02010600040101010101" charset="-122"/>
                <a:ea typeface="华文仿宋" panose="02010600040101010101" charset="-122"/>
              </a:rPr>
              <a:t>二叉排序树的数据结构类型</a:t>
            </a:r>
            <a:endParaRPr lang="zh-CN" altLang="en-US" sz="3200" b="1">
              <a:latin typeface="华文仿宋" panose="02010600040101010101" charset="-122"/>
              <a:ea typeface="华文仿宋" panose="02010600040101010101" charset="-122"/>
            </a:endParaRPr>
          </a:p>
        </p:txBody>
      </p:sp>
      <p:sp>
        <p:nvSpPr>
          <p:cNvPr id="4" name="文本框 3"/>
          <p:cNvSpPr txBox="1"/>
          <p:nvPr/>
        </p:nvSpPr>
        <p:spPr>
          <a:xfrm>
            <a:off x="1875790" y="1291590"/>
            <a:ext cx="9544685" cy="4523105"/>
          </a:xfrm>
          <a:prstGeom prst="rect">
            <a:avLst/>
          </a:prstGeom>
          <a:noFill/>
        </p:spPr>
        <p:txBody>
          <a:bodyPr wrap="square" rtlCol="0">
            <a:spAutoFit/>
          </a:bodyPr>
          <a:p>
            <a:pPr fontAlgn="auto">
              <a:lnSpc>
                <a:spcPct val="150000"/>
              </a:lnSpc>
            </a:pPr>
            <a:r>
              <a:rPr lang="zh-CN" altLang="en-US" sz="3200" b="1">
                <a:latin typeface="华文仿宋" panose="02010600040101010101" charset="-122"/>
                <a:ea typeface="华文仿宋" panose="02010600040101010101" charset="-122"/>
                <a:cs typeface="华文仿宋" panose="02010600040101010101" charset="-122"/>
              </a:rPr>
              <a:t>typedef int KeyType;  //假设的关键字类型</a:t>
            </a:r>
            <a:endParaRPr lang="zh-CN" altLang="en-US" sz="32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3200" b="1">
                <a:latin typeface="华文仿宋" panose="02010600040101010101" charset="-122"/>
                <a:ea typeface="华文仿宋" panose="02010600040101010101" charset="-122"/>
                <a:cs typeface="华文仿宋" panose="02010600040101010101" charset="-122"/>
              </a:rPr>
              <a:t>typedef struct Node</a:t>
            </a:r>
            <a:endParaRPr lang="zh-CN" altLang="en-US" sz="32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3200" b="1">
                <a:latin typeface="华文仿宋" panose="02010600040101010101" charset="-122"/>
                <a:ea typeface="华文仿宋" panose="02010600040101010101" charset="-122"/>
                <a:cs typeface="华文仿宋" panose="02010600040101010101" charset="-122"/>
              </a:rPr>
              <a:t>{</a:t>
            </a:r>
            <a:endParaRPr lang="zh-CN" altLang="en-US" sz="32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3200" b="1">
                <a:latin typeface="华文仿宋" panose="02010600040101010101" charset="-122"/>
                <a:ea typeface="华文仿宋" panose="02010600040101010101" charset="-122"/>
                <a:cs typeface="华文仿宋" panose="02010600040101010101" charset="-122"/>
              </a:rPr>
              <a:t>   KeyType key;</a:t>
            </a:r>
            <a:endParaRPr lang="zh-CN" altLang="en-US" sz="32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3200" b="1">
                <a:latin typeface="华文仿宋" panose="02010600040101010101" charset="-122"/>
                <a:ea typeface="华文仿宋" panose="02010600040101010101" charset="-122"/>
                <a:cs typeface="华文仿宋" panose="02010600040101010101" charset="-122"/>
              </a:rPr>
              <a:t>   struct Node *Lchild,*Rchild;	</a:t>
            </a:r>
            <a:endParaRPr lang="zh-CN" altLang="en-US" sz="32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3200" b="1">
                <a:latin typeface="华文仿宋" panose="02010600040101010101" charset="-122"/>
                <a:ea typeface="华文仿宋" panose="02010600040101010101" charset="-122"/>
                <a:cs typeface="华文仿宋" panose="02010600040101010101" charset="-122"/>
              </a:rPr>
              <a:t>}BSTNode,*BSTree;</a:t>
            </a:r>
            <a:endParaRPr lang="zh-CN" altLang="en-US" sz="3200" b="1">
              <a:latin typeface="华文仿宋" panose="02010600040101010101" charset="-122"/>
              <a:ea typeface="华文仿宋" panose="02010600040101010101" charset="-122"/>
              <a:cs typeface="华文仿宋" panose="02010600040101010101" charset="-122"/>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119033" y="48245"/>
            <a:ext cx="1255524" cy="931024"/>
          </a:xfrm>
          <a:prstGeom prst="rect">
            <a:avLst/>
          </a:prstGeom>
        </p:spPr>
      </p:pic>
      <p:sp>
        <p:nvSpPr>
          <p:cNvPr id="2" name="文本框 1"/>
          <p:cNvSpPr txBox="1"/>
          <p:nvPr/>
        </p:nvSpPr>
        <p:spPr>
          <a:xfrm>
            <a:off x="1233805" y="191135"/>
            <a:ext cx="4327525" cy="645160"/>
          </a:xfrm>
          <a:prstGeom prst="rect">
            <a:avLst/>
          </a:prstGeom>
          <a:noFill/>
        </p:spPr>
        <p:txBody>
          <a:bodyPr wrap="square" rtlCol="0">
            <a:spAutoFit/>
          </a:bodyPr>
          <a:p>
            <a:r>
              <a:rPr lang="zh-CN" altLang="en-US" sz="3600" b="1">
                <a:latin typeface="华文仿宋" panose="02010600040101010101" charset="-122"/>
                <a:ea typeface="华文仿宋" panose="02010600040101010101" charset="-122"/>
              </a:rPr>
              <a:t>二叉排序树的查找</a:t>
            </a:r>
            <a:endParaRPr lang="zh-CN" altLang="en-US" sz="3600" b="1">
              <a:latin typeface="华文仿宋" panose="02010600040101010101" charset="-122"/>
              <a:ea typeface="华文仿宋" panose="02010600040101010101" charset="-122"/>
            </a:endParaRPr>
          </a:p>
        </p:txBody>
      </p:sp>
      <p:sp>
        <p:nvSpPr>
          <p:cNvPr id="3" name="文本框 2"/>
          <p:cNvSpPr txBox="1"/>
          <p:nvPr/>
        </p:nvSpPr>
        <p:spPr>
          <a:xfrm>
            <a:off x="286385" y="1444625"/>
            <a:ext cx="4793615" cy="3969385"/>
          </a:xfrm>
          <a:prstGeom prst="rect">
            <a:avLst/>
          </a:prstGeom>
          <a:noFill/>
        </p:spPr>
        <p:txBody>
          <a:bodyPr wrap="square" rtlCol="0">
            <a:spAutoFit/>
          </a:bodyPr>
          <a:p>
            <a:r>
              <a:rPr lang="zh-CN" altLang="en-US" sz="2800">
                <a:latin typeface="华文仿宋" panose="02010600040101010101" charset="-122"/>
                <a:ea typeface="华文仿宋" panose="02010600040101010101" charset="-122"/>
                <a:cs typeface="华文仿宋" panose="02010600040101010101" charset="-122"/>
              </a:rPr>
              <a:t>具体思想</a:t>
            </a:r>
            <a:endParaRPr lang="zh-CN" altLang="en-US" sz="2800">
              <a:latin typeface="华文仿宋" panose="02010600040101010101" charset="-122"/>
              <a:ea typeface="华文仿宋" panose="02010600040101010101" charset="-122"/>
              <a:cs typeface="华文仿宋" panose="02010600040101010101" charset="-122"/>
            </a:endParaRPr>
          </a:p>
          <a:p>
            <a:r>
              <a:rPr lang="zh-CN" altLang="en-US" sz="2800">
                <a:latin typeface="华文仿宋" panose="02010600040101010101" charset="-122"/>
                <a:ea typeface="华文仿宋" panose="02010600040101010101" charset="-122"/>
                <a:cs typeface="华文仿宋" panose="02010600040101010101" charset="-122"/>
              </a:rPr>
              <a:t>（</a:t>
            </a:r>
            <a:r>
              <a:rPr lang="en-US" altLang="zh-CN" sz="2800">
                <a:latin typeface="华文仿宋" panose="02010600040101010101" charset="-122"/>
                <a:ea typeface="华文仿宋" panose="02010600040101010101" charset="-122"/>
                <a:cs typeface="华文仿宋" panose="02010600040101010101" charset="-122"/>
              </a:rPr>
              <a:t>1</a:t>
            </a:r>
            <a:r>
              <a:rPr lang="zh-CN" altLang="en-US" sz="2800">
                <a:latin typeface="华文仿宋" panose="02010600040101010101" charset="-122"/>
                <a:ea typeface="华文仿宋" panose="02010600040101010101" charset="-122"/>
                <a:cs typeface="华文仿宋" panose="02010600040101010101" charset="-122"/>
              </a:rPr>
              <a:t>）若给定值等于根结点的关键字，则查找成功；</a:t>
            </a:r>
            <a:endParaRPr lang="zh-CN" altLang="en-US" sz="2800">
              <a:latin typeface="华文仿宋" panose="02010600040101010101" charset="-122"/>
              <a:ea typeface="华文仿宋" panose="02010600040101010101" charset="-122"/>
              <a:cs typeface="华文仿宋" panose="02010600040101010101" charset="-122"/>
            </a:endParaRPr>
          </a:p>
          <a:p>
            <a:r>
              <a:rPr lang="zh-CN" altLang="en-US" sz="2800">
                <a:latin typeface="华文仿宋" panose="02010600040101010101" charset="-122"/>
                <a:ea typeface="华文仿宋" panose="02010600040101010101" charset="-122"/>
                <a:cs typeface="华文仿宋" panose="02010600040101010101" charset="-122"/>
              </a:rPr>
              <a:t>（</a:t>
            </a:r>
            <a:r>
              <a:rPr lang="en-US" altLang="zh-CN" sz="2800">
                <a:latin typeface="华文仿宋" panose="02010600040101010101" charset="-122"/>
                <a:ea typeface="华文仿宋" panose="02010600040101010101" charset="-122"/>
                <a:cs typeface="华文仿宋" panose="02010600040101010101" charset="-122"/>
              </a:rPr>
              <a:t>2</a:t>
            </a:r>
            <a:r>
              <a:rPr lang="zh-CN" altLang="en-US" sz="2800">
                <a:latin typeface="华文仿宋" panose="02010600040101010101" charset="-122"/>
                <a:ea typeface="华文仿宋" panose="02010600040101010101" charset="-122"/>
                <a:cs typeface="华文仿宋" panose="02010600040101010101" charset="-122"/>
              </a:rPr>
              <a:t>）若给定值下雨根结点的关键字，则继续在左子树上进行查找；</a:t>
            </a:r>
            <a:endParaRPr lang="zh-CN" altLang="en-US" sz="2800">
              <a:latin typeface="华文仿宋" panose="02010600040101010101" charset="-122"/>
              <a:ea typeface="华文仿宋" panose="02010600040101010101" charset="-122"/>
              <a:cs typeface="华文仿宋" panose="02010600040101010101" charset="-122"/>
            </a:endParaRPr>
          </a:p>
          <a:p>
            <a:r>
              <a:rPr lang="zh-CN" altLang="en-US" sz="2800">
                <a:latin typeface="华文仿宋" panose="02010600040101010101" charset="-122"/>
                <a:ea typeface="华文仿宋" panose="02010600040101010101" charset="-122"/>
                <a:cs typeface="华文仿宋" panose="02010600040101010101" charset="-122"/>
              </a:rPr>
              <a:t>（</a:t>
            </a:r>
            <a:r>
              <a:rPr lang="en-US" altLang="zh-CN" sz="2800">
                <a:latin typeface="华文仿宋" panose="02010600040101010101" charset="-122"/>
                <a:ea typeface="华文仿宋" panose="02010600040101010101" charset="-122"/>
                <a:cs typeface="华文仿宋" panose="02010600040101010101" charset="-122"/>
              </a:rPr>
              <a:t>3</a:t>
            </a:r>
            <a:r>
              <a:rPr lang="zh-CN" altLang="en-US" sz="2800">
                <a:latin typeface="华文仿宋" panose="02010600040101010101" charset="-122"/>
                <a:ea typeface="华文仿宋" panose="02010600040101010101" charset="-122"/>
                <a:cs typeface="华文仿宋" panose="02010600040101010101" charset="-122"/>
              </a:rPr>
              <a:t>）若给定值大于根结点的关键字则继续在右子树上进行查找。</a:t>
            </a:r>
            <a:endParaRPr lang="zh-CN" altLang="en-US" sz="2800">
              <a:latin typeface="华文仿宋" panose="02010600040101010101" charset="-122"/>
              <a:ea typeface="华文仿宋" panose="02010600040101010101" charset="-122"/>
              <a:cs typeface="华文仿宋" panose="02010600040101010101" charset="-122"/>
            </a:endParaRPr>
          </a:p>
        </p:txBody>
      </p:sp>
      <p:sp>
        <p:nvSpPr>
          <p:cNvPr id="50" name="椭圆 49"/>
          <p:cNvSpPr/>
          <p:nvPr/>
        </p:nvSpPr>
        <p:spPr>
          <a:xfrm>
            <a:off x="6919595" y="62865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7776845" y="335280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8235315" y="188849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5080000" y="338518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8962390" y="335280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6711315" y="338455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5854065" y="197485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椭圆 56"/>
          <p:cNvSpPr/>
          <p:nvPr/>
        </p:nvSpPr>
        <p:spPr>
          <a:xfrm>
            <a:off x="9895840" y="478917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8" name="直接连接符 57"/>
          <p:cNvCxnSpPr/>
          <p:nvPr/>
        </p:nvCxnSpPr>
        <p:spPr>
          <a:xfrm flipH="1">
            <a:off x="6375400" y="1347470"/>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638290" y="2647315"/>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5400040" y="2647315"/>
            <a:ext cx="537210" cy="73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endCxn id="52" idx="1"/>
          </p:cNvCxnSpPr>
          <p:nvPr/>
        </p:nvCxnSpPr>
        <p:spPr>
          <a:xfrm>
            <a:off x="7776845" y="1228090"/>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8100060" y="2755900"/>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962390" y="2647315"/>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9736455" y="4001770"/>
            <a:ext cx="489585" cy="770890"/>
          </a:xfrm>
          <a:prstGeom prst="line">
            <a:avLst/>
          </a:prstGeom>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7023735" y="774700"/>
            <a:ext cx="848360" cy="583565"/>
          </a:xfrm>
          <a:prstGeom prst="rect">
            <a:avLst/>
          </a:prstGeom>
          <a:noFill/>
        </p:spPr>
        <p:txBody>
          <a:bodyPr wrap="square" rtlCol="0">
            <a:spAutoFit/>
          </a:bodyPr>
          <a:p>
            <a:r>
              <a:rPr lang="en-US" altLang="zh-CN" sz="3200"/>
              <a:t>44</a:t>
            </a:r>
            <a:endParaRPr lang="en-US" altLang="zh-CN" sz="3200"/>
          </a:p>
        </p:txBody>
      </p:sp>
      <p:sp>
        <p:nvSpPr>
          <p:cNvPr id="66" name="文本框 65"/>
          <p:cNvSpPr txBox="1"/>
          <p:nvPr/>
        </p:nvSpPr>
        <p:spPr>
          <a:xfrm>
            <a:off x="5936615" y="2063750"/>
            <a:ext cx="774700" cy="583565"/>
          </a:xfrm>
          <a:prstGeom prst="rect">
            <a:avLst/>
          </a:prstGeom>
          <a:noFill/>
        </p:spPr>
        <p:txBody>
          <a:bodyPr wrap="square" rtlCol="0">
            <a:spAutoFit/>
          </a:bodyPr>
          <a:p>
            <a:r>
              <a:rPr lang="en-US" altLang="zh-CN" sz="3200"/>
              <a:t>21</a:t>
            </a:r>
            <a:endParaRPr lang="en-US" altLang="zh-CN" sz="3200"/>
          </a:p>
        </p:txBody>
      </p:sp>
      <p:sp>
        <p:nvSpPr>
          <p:cNvPr id="67" name="文本框 66"/>
          <p:cNvSpPr txBox="1"/>
          <p:nvPr/>
        </p:nvSpPr>
        <p:spPr>
          <a:xfrm>
            <a:off x="5241290" y="3527425"/>
            <a:ext cx="769620" cy="583565"/>
          </a:xfrm>
          <a:prstGeom prst="rect">
            <a:avLst/>
          </a:prstGeom>
          <a:noFill/>
        </p:spPr>
        <p:txBody>
          <a:bodyPr wrap="square" rtlCol="0">
            <a:spAutoFit/>
          </a:bodyPr>
          <a:p>
            <a:r>
              <a:rPr lang="en-US" altLang="zh-CN" sz="3200"/>
              <a:t>14</a:t>
            </a:r>
            <a:endParaRPr lang="en-US" altLang="zh-CN" sz="3200"/>
          </a:p>
        </p:txBody>
      </p:sp>
      <p:sp>
        <p:nvSpPr>
          <p:cNvPr id="68" name="文本框 67"/>
          <p:cNvSpPr txBox="1"/>
          <p:nvPr/>
        </p:nvSpPr>
        <p:spPr>
          <a:xfrm>
            <a:off x="6815455" y="3495040"/>
            <a:ext cx="648970" cy="583565"/>
          </a:xfrm>
          <a:prstGeom prst="rect">
            <a:avLst/>
          </a:prstGeom>
          <a:noFill/>
        </p:spPr>
        <p:txBody>
          <a:bodyPr wrap="square" rtlCol="0">
            <a:spAutoFit/>
          </a:bodyPr>
          <a:p>
            <a:r>
              <a:rPr lang="en-US" altLang="zh-CN" sz="3200"/>
              <a:t>32</a:t>
            </a:r>
            <a:endParaRPr lang="en-US" altLang="zh-CN" sz="3200"/>
          </a:p>
        </p:txBody>
      </p:sp>
      <p:sp>
        <p:nvSpPr>
          <p:cNvPr id="69" name="文本框 68"/>
          <p:cNvSpPr txBox="1"/>
          <p:nvPr/>
        </p:nvSpPr>
        <p:spPr>
          <a:xfrm>
            <a:off x="8333105" y="2030730"/>
            <a:ext cx="661035" cy="583565"/>
          </a:xfrm>
          <a:prstGeom prst="rect">
            <a:avLst/>
          </a:prstGeom>
          <a:noFill/>
        </p:spPr>
        <p:txBody>
          <a:bodyPr wrap="square" rtlCol="0">
            <a:spAutoFit/>
          </a:bodyPr>
          <a:p>
            <a:r>
              <a:rPr lang="en-US" altLang="zh-CN" sz="3200"/>
              <a:t>65</a:t>
            </a:r>
            <a:endParaRPr lang="en-US" altLang="zh-CN" sz="3200"/>
          </a:p>
        </p:txBody>
      </p:sp>
      <p:sp>
        <p:nvSpPr>
          <p:cNvPr id="70" name="文本框 69"/>
          <p:cNvSpPr txBox="1"/>
          <p:nvPr/>
        </p:nvSpPr>
        <p:spPr>
          <a:xfrm>
            <a:off x="7894320" y="3494405"/>
            <a:ext cx="661670" cy="583565"/>
          </a:xfrm>
          <a:prstGeom prst="rect">
            <a:avLst/>
          </a:prstGeom>
          <a:noFill/>
        </p:spPr>
        <p:txBody>
          <a:bodyPr wrap="square" rtlCol="0">
            <a:spAutoFit/>
          </a:bodyPr>
          <a:p>
            <a:r>
              <a:rPr lang="en-US" altLang="zh-CN" sz="3200"/>
              <a:t>58</a:t>
            </a:r>
            <a:endParaRPr lang="en-US" altLang="zh-CN" sz="3200"/>
          </a:p>
        </p:txBody>
      </p:sp>
      <p:sp>
        <p:nvSpPr>
          <p:cNvPr id="71" name="文本框 70"/>
          <p:cNvSpPr txBox="1"/>
          <p:nvPr/>
        </p:nvSpPr>
        <p:spPr>
          <a:xfrm>
            <a:off x="9060180" y="3494405"/>
            <a:ext cx="661670" cy="583565"/>
          </a:xfrm>
          <a:prstGeom prst="rect">
            <a:avLst/>
          </a:prstGeom>
          <a:noFill/>
        </p:spPr>
        <p:txBody>
          <a:bodyPr wrap="square" rtlCol="0">
            <a:spAutoFit/>
          </a:bodyPr>
          <a:p>
            <a:r>
              <a:rPr lang="en-US" altLang="zh-CN" sz="3200"/>
              <a:t>72</a:t>
            </a:r>
            <a:endParaRPr lang="en-US" altLang="zh-CN" sz="3200"/>
          </a:p>
        </p:txBody>
      </p:sp>
      <p:sp>
        <p:nvSpPr>
          <p:cNvPr id="72" name="文本框 71"/>
          <p:cNvSpPr txBox="1"/>
          <p:nvPr/>
        </p:nvSpPr>
        <p:spPr>
          <a:xfrm>
            <a:off x="10012045" y="4930775"/>
            <a:ext cx="741045" cy="583565"/>
          </a:xfrm>
          <a:prstGeom prst="rect">
            <a:avLst/>
          </a:prstGeom>
          <a:noFill/>
        </p:spPr>
        <p:txBody>
          <a:bodyPr wrap="square" rtlCol="0">
            <a:spAutoFit/>
          </a:bodyPr>
          <a:p>
            <a:r>
              <a:rPr lang="en-US" altLang="zh-CN" sz="3200"/>
              <a:t>80</a:t>
            </a:r>
            <a:endParaRPr lang="en-US" altLang="zh-CN" sz="3200"/>
          </a:p>
        </p:txBody>
      </p:sp>
      <p:cxnSp>
        <p:nvCxnSpPr>
          <p:cNvPr id="74" name="直接箭头连接符 73"/>
          <p:cNvCxnSpPr/>
          <p:nvPr/>
        </p:nvCxnSpPr>
        <p:spPr>
          <a:xfrm>
            <a:off x="8002905" y="1193165"/>
            <a:ext cx="445135" cy="59626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75" name="直接箭头连接符 74"/>
          <p:cNvCxnSpPr/>
          <p:nvPr/>
        </p:nvCxnSpPr>
        <p:spPr>
          <a:xfrm flipH="1">
            <a:off x="7970520" y="2733040"/>
            <a:ext cx="314325" cy="45593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76" name="文本框 75"/>
          <p:cNvSpPr txBox="1"/>
          <p:nvPr/>
        </p:nvSpPr>
        <p:spPr>
          <a:xfrm>
            <a:off x="6570980" y="4772660"/>
            <a:ext cx="2310130" cy="521970"/>
          </a:xfrm>
          <a:prstGeom prst="rect">
            <a:avLst/>
          </a:prstGeom>
          <a:noFill/>
        </p:spPr>
        <p:txBody>
          <a:bodyPr wrap="square" rtlCol="0">
            <a:spAutoFit/>
          </a:bodyPr>
          <a:p>
            <a:r>
              <a:rPr lang="zh-CN" altLang="en-US" sz="2800" b="1">
                <a:solidFill>
                  <a:srgbClr val="FF0000"/>
                </a:solidFill>
                <a:latin typeface="华文仿宋" panose="02010600040101010101" charset="-122"/>
                <a:ea typeface="华文仿宋" panose="02010600040101010101" charset="-122"/>
              </a:rPr>
              <a:t>查找</a:t>
            </a:r>
            <a:r>
              <a:rPr lang="en-US" altLang="zh-CN" sz="2800" b="1">
                <a:solidFill>
                  <a:srgbClr val="FF0000"/>
                </a:solidFill>
                <a:latin typeface="华文仿宋" panose="02010600040101010101" charset="-122"/>
                <a:ea typeface="华文仿宋" panose="02010600040101010101" charset="-122"/>
              </a:rPr>
              <a:t>58</a:t>
            </a:r>
            <a:r>
              <a:rPr lang="zh-CN" altLang="en-US" sz="2800" b="1">
                <a:solidFill>
                  <a:srgbClr val="FF0000"/>
                </a:solidFill>
                <a:latin typeface="华文仿宋" panose="02010600040101010101" charset="-122"/>
                <a:ea typeface="华文仿宋" panose="02010600040101010101" charset="-122"/>
              </a:rPr>
              <a:t>，成功</a:t>
            </a:r>
            <a:endParaRPr lang="zh-CN" altLang="en-US" sz="2800" b="1">
              <a:solidFill>
                <a:srgbClr val="FF0000"/>
              </a:solidFill>
              <a:latin typeface="华文仿宋" panose="02010600040101010101" charset="-122"/>
              <a:ea typeface="华文仿宋" panose="02010600040101010101" charset="-122"/>
            </a:endParaRPr>
          </a:p>
        </p:txBody>
      </p:sp>
      <p:sp>
        <p:nvSpPr>
          <p:cNvPr id="167" name="椭圆 166"/>
          <p:cNvSpPr/>
          <p:nvPr/>
        </p:nvSpPr>
        <p:spPr>
          <a:xfrm>
            <a:off x="7075805" y="73850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8" name="椭圆 167"/>
          <p:cNvSpPr/>
          <p:nvPr/>
        </p:nvSpPr>
        <p:spPr>
          <a:xfrm>
            <a:off x="7933055" y="346265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椭圆 168"/>
          <p:cNvSpPr/>
          <p:nvPr/>
        </p:nvSpPr>
        <p:spPr>
          <a:xfrm>
            <a:off x="8391525" y="199834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0" name="椭圆 169"/>
          <p:cNvSpPr/>
          <p:nvPr/>
        </p:nvSpPr>
        <p:spPr>
          <a:xfrm>
            <a:off x="5236210" y="349504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1" name="椭圆 170"/>
          <p:cNvSpPr/>
          <p:nvPr/>
        </p:nvSpPr>
        <p:spPr>
          <a:xfrm>
            <a:off x="9118600" y="346265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2" name="椭圆 171"/>
          <p:cNvSpPr/>
          <p:nvPr/>
        </p:nvSpPr>
        <p:spPr>
          <a:xfrm>
            <a:off x="6867525" y="349440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3" name="椭圆 172"/>
          <p:cNvSpPr/>
          <p:nvPr/>
        </p:nvSpPr>
        <p:spPr>
          <a:xfrm>
            <a:off x="6010275" y="208470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4" name="椭圆 173"/>
          <p:cNvSpPr/>
          <p:nvPr/>
        </p:nvSpPr>
        <p:spPr>
          <a:xfrm>
            <a:off x="10052050" y="489902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5" name="直接连接符 174"/>
          <p:cNvCxnSpPr/>
          <p:nvPr/>
        </p:nvCxnSpPr>
        <p:spPr>
          <a:xfrm flipH="1">
            <a:off x="6531610" y="1457325"/>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6794500" y="2757170"/>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5556250" y="2757170"/>
            <a:ext cx="537210" cy="73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p:cNvCxnSpPr>
            <a:endCxn id="169" idx="1"/>
          </p:cNvCxnSpPr>
          <p:nvPr/>
        </p:nvCxnSpPr>
        <p:spPr>
          <a:xfrm>
            <a:off x="7933055" y="1337945"/>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a:off x="8256270" y="2865755"/>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9118600" y="2757170"/>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9892665" y="4111625"/>
            <a:ext cx="489585" cy="770890"/>
          </a:xfrm>
          <a:prstGeom prst="line">
            <a:avLst/>
          </a:prstGeom>
        </p:spPr>
        <p:style>
          <a:lnRef idx="1">
            <a:schemeClr val="accent1"/>
          </a:lnRef>
          <a:fillRef idx="0">
            <a:schemeClr val="accent1"/>
          </a:fillRef>
          <a:effectRef idx="0">
            <a:schemeClr val="accent1"/>
          </a:effectRef>
          <a:fontRef idx="minor">
            <a:schemeClr val="tx1"/>
          </a:fontRef>
        </p:style>
      </p:cxnSp>
      <p:sp>
        <p:nvSpPr>
          <p:cNvPr id="182" name="文本框 181"/>
          <p:cNvSpPr txBox="1"/>
          <p:nvPr/>
        </p:nvSpPr>
        <p:spPr>
          <a:xfrm>
            <a:off x="7179945" y="884555"/>
            <a:ext cx="848360" cy="583565"/>
          </a:xfrm>
          <a:prstGeom prst="rect">
            <a:avLst/>
          </a:prstGeom>
          <a:noFill/>
        </p:spPr>
        <p:txBody>
          <a:bodyPr wrap="square" rtlCol="0">
            <a:spAutoFit/>
          </a:bodyPr>
          <a:p>
            <a:r>
              <a:rPr lang="en-US" altLang="zh-CN" sz="3200"/>
              <a:t>44</a:t>
            </a:r>
            <a:endParaRPr lang="en-US" altLang="zh-CN" sz="3200"/>
          </a:p>
        </p:txBody>
      </p:sp>
      <p:sp>
        <p:nvSpPr>
          <p:cNvPr id="183" name="文本框 182"/>
          <p:cNvSpPr txBox="1"/>
          <p:nvPr/>
        </p:nvSpPr>
        <p:spPr>
          <a:xfrm>
            <a:off x="6092825" y="2173605"/>
            <a:ext cx="774700" cy="583565"/>
          </a:xfrm>
          <a:prstGeom prst="rect">
            <a:avLst/>
          </a:prstGeom>
          <a:noFill/>
        </p:spPr>
        <p:txBody>
          <a:bodyPr wrap="square" rtlCol="0">
            <a:spAutoFit/>
          </a:bodyPr>
          <a:p>
            <a:r>
              <a:rPr lang="en-US" altLang="zh-CN" sz="3200"/>
              <a:t>21</a:t>
            </a:r>
            <a:endParaRPr lang="en-US" altLang="zh-CN" sz="3200"/>
          </a:p>
        </p:txBody>
      </p:sp>
      <p:sp>
        <p:nvSpPr>
          <p:cNvPr id="184" name="文本框 183"/>
          <p:cNvSpPr txBox="1"/>
          <p:nvPr/>
        </p:nvSpPr>
        <p:spPr>
          <a:xfrm>
            <a:off x="5397500" y="3637280"/>
            <a:ext cx="769620" cy="583565"/>
          </a:xfrm>
          <a:prstGeom prst="rect">
            <a:avLst/>
          </a:prstGeom>
          <a:noFill/>
        </p:spPr>
        <p:txBody>
          <a:bodyPr wrap="square" rtlCol="0">
            <a:spAutoFit/>
          </a:bodyPr>
          <a:p>
            <a:r>
              <a:rPr lang="en-US" altLang="zh-CN" sz="3200"/>
              <a:t>14</a:t>
            </a:r>
            <a:endParaRPr lang="en-US" altLang="zh-CN" sz="3200"/>
          </a:p>
        </p:txBody>
      </p:sp>
      <p:sp>
        <p:nvSpPr>
          <p:cNvPr id="185" name="文本框 184"/>
          <p:cNvSpPr txBox="1"/>
          <p:nvPr/>
        </p:nvSpPr>
        <p:spPr>
          <a:xfrm>
            <a:off x="6971665" y="3604895"/>
            <a:ext cx="648970" cy="583565"/>
          </a:xfrm>
          <a:prstGeom prst="rect">
            <a:avLst/>
          </a:prstGeom>
          <a:noFill/>
        </p:spPr>
        <p:txBody>
          <a:bodyPr wrap="square" rtlCol="0">
            <a:spAutoFit/>
          </a:bodyPr>
          <a:p>
            <a:r>
              <a:rPr lang="en-US" altLang="zh-CN" sz="3200"/>
              <a:t>32</a:t>
            </a:r>
            <a:endParaRPr lang="en-US" altLang="zh-CN" sz="3200"/>
          </a:p>
        </p:txBody>
      </p:sp>
      <p:sp>
        <p:nvSpPr>
          <p:cNvPr id="186" name="文本框 185"/>
          <p:cNvSpPr txBox="1"/>
          <p:nvPr/>
        </p:nvSpPr>
        <p:spPr>
          <a:xfrm>
            <a:off x="8489315" y="2140585"/>
            <a:ext cx="661035" cy="583565"/>
          </a:xfrm>
          <a:prstGeom prst="rect">
            <a:avLst/>
          </a:prstGeom>
          <a:noFill/>
        </p:spPr>
        <p:txBody>
          <a:bodyPr wrap="square" rtlCol="0">
            <a:spAutoFit/>
          </a:bodyPr>
          <a:p>
            <a:r>
              <a:rPr lang="en-US" altLang="zh-CN" sz="3200"/>
              <a:t>65</a:t>
            </a:r>
            <a:endParaRPr lang="en-US" altLang="zh-CN" sz="3200"/>
          </a:p>
        </p:txBody>
      </p:sp>
      <p:sp>
        <p:nvSpPr>
          <p:cNvPr id="187" name="文本框 186"/>
          <p:cNvSpPr txBox="1"/>
          <p:nvPr/>
        </p:nvSpPr>
        <p:spPr>
          <a:xfrm>
            <a:off x="8039735" y="3604260"/>
            <a:ext cx="661670" cy="583565"/>
          </a:xfrm>
          <a:prstGeom prst="rect">
            <a:avLst/>
          </a:prstGeom>
          <a:noFill/>
        </p:spPr>
        <p:txBody>
          <a:bodyPr wrap="square" rtlCol="0">
            <a:spAutoFit/>
          </a:bodyPr>
          <a:p>
            <a:r>
              <a:rPr lang="en-US" altLang="zh-CN" sz="3200"/>
              <a:t>58</a:t>
            </a:r>
            <a:endParaRPr lang="en-US" altLang="zh-CN" sz="3200"/>
          </a:p>
        </p:txBody>
      </p:sp>
      <p:sp>
        <p:nvSpPr>
          <p:cNvPr id="188" name="文本框 187"/>
          <p:cNvSpPr txBox="1"/>
          <p:nvPr/>
        </p:nvSpPr>
        <p:spPr>
          <a:xfrm>
            <a:off x="9216390" y="3604260"/>
            <a:ext cx="661670" cy="583565"/>
          </a:xfrm>
          <a:prstGeom prst="rect">
            <a:avLst/>
          </a:prstGeom>
          <a:noFill/>
        </p:spPr>
        <p:txBody>
          <a:bodyPr wrap="square" rtlCol="0">
            <a:spAutoFit/>
          </a:bodyPr>
          <a:p>
            <a:r>
              <a:rPr lang="en-US" altLang="zh-CN" sz="3200"/>
              <a:t>72</a:t>
            </a:r>
            <a:endParaRPr lang="en-US" altLang="zh-CN" sz="3200"/>
          </a:p>
        </p:txBody>
      </p:sp>
      <p:sp>
        <p:nvSpPr>
          <p:cNvPr id="189" name="文本框 188"/>
          <p:cNvSpPr txBox="1"/>
          <p:nvPr/>
        </p:nvSpPr>
        <p:spPr>
          <a:xfrm>
            <a:off x="10168255" y="5040630"/>
            <a:ext cx="741045" cy="583565"/>
          </a:xfrm>
          <a:prstGeom prst="rect">
            <a:avLst/>
          </a:prstGeom>
          <a:noFill/>
        </p:spPr>
        <p:txBody>
          <a:bodyPr wrap="square" rtlCol="0">
            <a:spAutoFit/>
          </a:bodyPr>
          <a:p>
            <a:r>
              <a:rPr lang="en-US" altLang="zh-CN" sz="3200"/>
              <a:t>80</a:t>
            </a:r>
            <a:endParaRPr lang="en-US" altLang="zh-CN" sz="3200"/>
          </a:p>
        </p:txBody>
      </p:sp>
      <p:sp>
        <p:nvSpPr>
          <p:cNvPr id="190" name="文本框 189"/>
          <p:cNvSpPr txBox="1"/>
          <p:nvPr/>
        </p:nvSpPr>
        <p:spPr>
          <a:xfrm>
            <a:off x="6531610" y="5321935"/>
            <a:ext cx="2310130" cy="521970"/>
          </a:xfrm>
          <a:prstGeom prst="rect">
            <a:avLst/>
          </a:prstGeom>
          <a:noFill/>
        </p:spPr>
        <p:txBody>
          <a:bodyPr wrap="square" rtlCol="0">
            <a:spAutoFit/>
          </a:bodyPr>
          <a:p>
            <a:r>
              <a:rPr lang="zh-CN" altLang="en-US" sz="2800" b="1">
                <a:solidFill>
                  <a:srgbClr val="FF0000"/>
                </a:solidFill>
                <a:latin typeface="华文仿宋" panose="02010600040101010101" charset="-122"/>
                <a:ea typeface="华文仿宋" panose="02010600040101010101" charset="-122"/>
              </a:rPr>
              <a:t>查找</a:t>
            </a:r>
            <a:r>
              <a:rPr lang="en-US" altLang="zh-CN" sz="2800" b="1">
                <a:solidFill>
                  <a:srgbClr val="FF0000"/>
                </a:solidFill>
                <a:latin typeface="华文仿宋" panose="02010600040101010101" charset="-122"/>
                <a:ea typeface="华文仿宋" panose="02010600040101010101" charset="-122"/>
              </a:rPr>
              <a:t>50</a:t>
            </a:r>
            <a:r>
              <a:rPr lang="zh-CN" altLang="en-US" sz="2800" b="1">
                <a:solidFill>
                  <a:srgbClr val="FF0000"/>
                </a:solidFill>
                <a:latin typeface="华文仿宋" panose="02010600040101010101" charset="-122"/>
                <a:ea typeface="华文仿宋" panose="02010600040101010101" charset="-122"/>
              </a:rPr>
              <a:t>，失败</a:t>
            </a:r>
            <a:endParaRPr lang="zh-CN" altLang="en-US" sz="2800" b="1">
              <a:solidFill>
                <a:srgbClr val="FF0000"/>
              </a:solidFill>
              <a:latin typeface="华文仿宋" panose="02010600040101010101" charset="-122"/>
              <a:ea typeface="华文仿宋" panose="02010600040101010101" charset="-122"/>
            </a:endParaRPr>
          </a:p>
        </p:txBody>
      </p:sp>
      <p:cxnSp>
        <p:nvCxnSpPr>
          <p:cNvPr id="191" name="直接箭头连接符 190"/>
          <p:cNvCxnSpPr/>
          <p:nvPr/>
        </p:nvCxnSpPr>
        <p:spPr>
          <a:xfrm>
            <a:off x="8159115" y="1259205"/>
            <a:ext cx="477520" cy="62928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92" name="直接箭头连接符 191"/>
          <p:cNvCxnSpPr/>
          <p:nvPr/>
        </p:nvCxnSpPr>
        <p:spPr>
          <a:xfrm flipH="1">
            <a:off x="8137525" y="2842895"/>
            <a:ext cx="314960" cy="47752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93" name="直接连接符 192"/>
          <p:cNvCxnSpPr>
            <a:stCxn id="170" idx="3"/>
          </p:cNvCxnSpPr>
          <p:nvPr/>
        </p:nvCxnSpPr>
        <p:spPr>
          <a:xfrm flipH="1">
            <a:off x="5165090" y="4235450"/>
            <a:ext cx="196850" cy="299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5907405" y="4271645"/>
            <a:ext cx="185420" cy="227965"/>
          </a:xfrm>
          <a:prstGeom prst="line">
            <a:avLst/>
          </a:prstGeom>
        </p:spPr>
        <p:style>
          <a:lnRef idx="1">
            <a:schemeClr val="accent1"/>
          </a:lnRef>
          <a:fillRef idx="0">
            <a:schemeClr val="accent1"/>
          </a:fillRef>
          <a:effectRef idx="0">
            <a:schemeClr val="accent1"/>
          </a:effectRef>
          <a:fontRef idx="minor">
            <a:schemeClr val="tx1"/>
          </a:fontRef>
        </p:style>
      </p:cxnSp>
      <p:sp>
        <p:nvSpPr>
          <p:cNvPr id="195" name="矩形 194"/>
          <p:cNvSpPr/>
          <p:nvPr/>
        </p:nvSpPr>
        <p:spPr>
          <a:xfrm>
            <a:off x="5089525" y="4513580"/>
            <a:ext cx="314325"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6" name="矩形 195"/>
          <p:cNvSpPr/>
          <p:nvPr/>
        </p:nvSpPr>
        <p:spPr>
          <a:xfrm>
            <a:off x="5956935" y="4491990"/>
            <a:ext cx="292735"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7" name="直接连接符 196"/>
          <p:cNvCxnSpPr/>
          <p:nvPr/>
        </p:nvCxnSpPr>
        <p:spPr>
          <a:xfrm flipH="1">
            <a:off x="6794500" y="4275455"/>
            <a:ext cx="200025" cy="238125"/>
          </a:xfrm>
          <a:prstGeom prst="line">
            <a:avLst/>
          </a:prstGeom>
        </p:spPr>
        <p:style>
          <a:lnRef idx="1">
            <a:schemeClr val="accent1"/>
          </a:lnRef>
          <a:fillRef idx="0">
            <a:schemeClr val="accent1"/>
          </a:fillRef>
          <a:effectRef idx="0">
            <a:schemeClr val="accent1"/>
          </a:effectRef>
          <a:fontRef idx="minor">
            <a:schemeClr val="tx1"/>
          </a:fontRef>
        </p:style>
      </p:cxnSp>
      <p:sp>
        <p:nvSpPr>
          <p:cNvPr id="198" name="矩形 197"/>
          <p:cNvSpPr/>
          <p:nvPr/>
        </p:nvSpPr>
        <p:spPr>
          <a:xfrm>
            <a:off x="6661785" y="4502785"/>
            <a:ext cx="195580"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9" name="直接连接符 198"/>
          <p:cNvCxnSpPr>
            <a:endCxn id="200" idx="0"/>
          </p:cNvCxnSpPr>
          <p:nvPr/>
        </p:nvCxnSpPr>
        <p:spPr>
          <a:xfrm>
            <a:off x="7540625" y="4318635"/>
            <a:ext cx="38100" cy="184150"/>
          </a:xfrm>
          <a:prstGeom prst="line">
            <a:avLst/>
          </a:prstGeom>
        </p:spPr>
        <p:style>
          <a:lnRef idx="1">
            <a:schemeClr val="accent1"/>
          </a:lnRef>
          <a:fillRef idx="0">
            <a:schemeClr val="accent1"/>
          </a:fillRef>
          <a:effectRef idx="0">
            <a:schemeClr val="accent1"/>
          </a:effectRef>
          <a:fontRef idx="minor">
            <a:schemeClr val="tx1"/>
          </a:fontRef>
        </p:style>
      </p:cxnSp>
      <p:sp>
        <p:nvSpPr>
          <p:cNvPr id="200" name="矩形 199"/>
          <p:cNvSpPr/>
          <p:nvPr/>
        </p:nvSpPr>
        <p:spPr>
          <a:xfrm>
            <a:off x="7459345" y="4502785"/>
            <a:ext cx="238760"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1" name="直接连接符 200"/>
          <p:cNvCxnSpPr/>
          <p:nvPr/>
        </p:nvCxnSpPr>
        <p:spPr>
          <a:xfrm flipH="1">
            <a:off x="8020685" y="4278630"/>
            <a:ext cx="116840" cy="158750"/>
          </a:xfrm>
          <a:prstGeom prst="line">
            <a:avLst/>
          </a:prstGeom>
        </p:spPr>
        <p:style>
          <a:lnRef idx="1">
            <a:schemeClr val="accent1"/>
          </a:lnRef>
          <a:fillRef idx="0">
            <a:schemeClr val="accent1"/>
          </a:fillRef>
          <a:effectRef idx="0">
            <a:schemeClr val="accent1"/>
          </a:effectRef>
          <a:fontRef idx="minor">
            <a:schemeClr val="tx1"/>
          </a:fontRef>
        </p:style>
      </p:cxnSp>
      <p:sp>
        <p:nvSpPr>
          <p:cNvPr id="202" name="矩形 201"/>
          <p:cNvSpPr/>
          <p:nvPr/>
        </p:nvSpPr>
        <p:spPr>
          <a:xfrm>
            <a:off x="7920355" y="4470400"/>
            <a:ext cx="217170" cy="813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3" name="直接连接符 202"/>
          <p:cNvCxnSpPr>
            <a:stCxn id="168" idx="5"/>
          </p:cNvCxnSpPr>
          <p:nvPr/>
        </p:nvCxnSpPr>
        <p:spPr>
          <a:xfrm>
            <a:off x="8664575" y="4203065"/>
            <a:ext cx="145415" cy="212725"/>
          </a:xfrm>
          <a:prstGeom prst="line">
            <a:avLst/>
          </a:prstGeom>
        </p:spPr>
        <p:style>
          <a:lnRef idx="1">
            <a:schemeClr val="accent1"/>
          </a:lnRef>
          <a:fillRef idx="0">
            <a:schemeClr val="accent1"/>
          </a:fillRef>
          <a:effectRef idx="0">
            <a:schemeClr val="accent1"/>
          </a:effectRef>
          <a:fontRef idx="minor">
            <a:schemeClr val="tx1"/>
          </a:fontRef>
        </p:style>
      </p:cxnSp>
      <p:sp>
        <p:nvSpPr>
          <p:cNvPr id="204" name="矩形 203"/>
          <p:cNvSpPr/>
          <p:nvPr/>
        </p:nvSpPr>
        <p:spPr>
          <a:xfrm>
            <a:off x="8669020" y="4448810"/>
            <a:ext cx="238125" cy="84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5" name="直接连接符 204"/>
          <p:cNvCxnSpPr/>
          <p:nvPr/>
        </p:nvCxnSpPr>
        <p:spPr>
          <a:xfrm flipH="1">
            <a:off x="9211310" y="4285615"/>
            <a:ext cx="108585" cy="140970"/>
          </a:xfrm>
          <a:prstGeom prst="line">
            <a:avLst/>
          </a:prstGeom>
        </p:spPr>
        <p:style>
          <a:lnRef idx="1">
            <a:schemeClr val="accent1"/>
          </a:lnRef>
          <a:fillRef idx="0">
            <a:schemeClr val="accent1"/>
          </a:fillRef>
          <a:effectRef idx="0">
            <a:schemeClr val="accent1"/>
          </a:effectRef>
          <a:fontRef idx="minor">
            <a:schemeClr val="tx1"/>
          </a:fontRef>
        </p:style>
      </p:cxnSp>
      <p:sp>
        <p:nvSpPr>
          <p:cNvPr id="206" name="矩形 205"/>
          <p:cNvSpPr/>
          <p:nvPr/>
        </p:nvSpPr>
        <p:spPr>
          <a:xfrm>
            <a:off x="9092565" y="4448810"/>
            <a:ext cx="227330" cy="84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7" name="直接连接符 206"/>
          <p:cNvCxnSpPr/>
          <p:nvPr/>
        </p:nvCxnSpPr>
        <p:spPr>
          <a:xfrm flipH="1">
            <a:off x="9975850" y="5624195"/>
            <a:ext cx="208915" cy="254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10746740" y="5659120"/>
            <a:ext cx="162560" cy="18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p:nvPr/>
        </p:nvCxnSpPr>
        <p:spPr>
          <a:xfrm flipH="1">
            <a:off x="7920355" y="4264025"/>
            <a:ext cx="76200" cy="11938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10" name="矩形 209"/>
          <p:cNvSpPr/>
          <p:nvPr/>
        </p:nvSpPr>
        <p:spPr>
          <a:xfrm>
            <a:off x="9819640" y="5878830"/>
            <a:ext cx="292735"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矩形 210"/>
          <p:cNvSpPr/>
          <p:nvPr/>
        </p:nvSpPr>
        <p:spPr>
          <a:xfrm>
            <a:off x="10824210" y="5878830"/>
            <a:ext cx="292735"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500" fill="hold"/>
                                        <p:tgtEl>
                                          <p:spTgt spid="52"/>
                                        </p:tgtEl>
                                        <p:attrNameLst>
                                          <p:attrName>ppt_x</p:attrName>
                                        </p:attrNameLst>
                                      </p:cBhvr>
                                      <p:tavLst>
                                        <p:tav tm="0">
                                          <p:val>
                                            <p:strVal val="#ppt_x"/>
                                          </p:val>
                                        </p:tav>
                                        <p:tav tm="100000">
                                          <p:val>
                                            <p:strVal val="#ppt_x"/>
                                          </p:val>
                                        </p:tav>
                                      </p:tavLst>
                                    </p:anim>
                                    <p:anim calcmode="lin" valueType="num">
                                      <p:cBhvr additive="base">
                                        <p:cTn id="16" dur="500" fill="hold"/>
                                        <p:tgtEl>
                                          <p:spTgt spid="5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ppt_x"/>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500" fill="hold"/>
                                        <p:tgtEl>
                                          <p:spTgt spid="54"/>
                                        </p:tgtEl>
                                        <p:attrNameLst>
                                          <p:attrName>ppt_x</p:attrName>
                                        </p:attrNameLst>
                                      </p:cBhvr>
                                      <p:tavLst>
                                        <p:tav tm="0">
                                          <p:val>
                                            <p:strVal val="#ppt_x"/>
                                          </p:val>
                                        </p:tav>
                                        <p:tav tm="100000">
                                          <p:val>
                                            <p:strVal val="#ppt_x"/>
                                          </p:val>
                                        </p:tav>
                                      </p:tavLst>
                                    </p:anim>
                                    <p:anim calcmode="lin" valueType="num">
                                      <p:cBhvr additive="base">
                                        <p:cTn id="24" dur="500" fill="hold"/>
                                        <p:tgtEl>
                                          <p:spTgt spid="5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500" fill="hold"/>
                                        <p:tgtEl>
                                          <p:spTgt spid="55"/>
                                        </p:tgtEl>
                                        <p:attrNameLst>
                                          <p:attrName>ppt_x</p:attrName>
                                        </p:attrNameLst>
                                      </p:cBhvr>
                                      <p:tavLst>
                                        <p:tav tm="0">
                                          <p:val>
                                            <p:strVal val="#ppt_x"/>
                                          </p:val>
                                        </p:tav>
                                        <p:tav tm="100000">
                                          <p:val>
                                            <p:strVal val="#ppt_x"/>
                                          </p:val>
                                        </p:tav>
                                      </p:tavLst>
                                    </p:anim>
                                    <p:anim calcmode="lin" valueType="num">
                                      <p:cBhvr additive="base">
                                        <p:cTn id="28" dur="500" fill="hold"/>
                                        <p:tgtEl>
                                          <p:spTgt spid="5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fill="hold"/>
                                        <p:tgtEl>
                                          <p:spTgt spid="56"/>
                                        </p:tgtEl>
                                        <p:attrNameLst>
                                          <p:attrName>ppt_x</p:attrName>
                                        </p:attrNameLst>
                                      </p:cBhvr>
                                      <p:tavLst>
                                        <p:tav tm="0">
                                          <p:val>
                                            <p:strVal val="#ppt_x"/>
                                          </p:val>
                                        </p:tav>
                                        <p:tav tm="100000">
                                          <p:val>
                                            <p:strVal val="#ppt_x"/>
                                          </p:val>
                                        </p:tav>
                                      </p:tavLst>
                                    </p:anim>
                                    <p:anim calcmode="lin" valueType="num">
                                      <p:cBhvr additive="base">
                                        <p:cTn id="32" dur="5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500" fill="hold"/>
                                        <p:tgtEl>
                                          <p:spTgt spid="57"/>
                                        </p:tgtEl>
                                        <p:attrNameLst>
                                          <p:attrName>ppt_x</p:attrName>
                                        </p:attrNameLst>
                                      </p:cBhvr>
                                      <p:tavLst>
                                        <p:tav tm="0">
                                          <p:val>
                                            <p:strVal val="#ppt_x"/>
                                          </p:val>
                                        </p:tav>
                                        <p:tav tm="100000">
                                          <p:val>
                                            <p:strVal val="#ppt_x"/>
                                          </p:val>
                                        </p:tav>
                                      </p:tavLst>
                                    </p:anim>
                                    <p:anim calcmode="lin" valueType="num">
                                      <p:cBhvr additive="base">
                                        <p:cTn id="36" dur="5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ppt_x"/>
                                          </p:val>
                                        </p:tav>
                                        <p:tav tm="100000">
                                          <p:val>
                                            <p:strVal val="#ppt_x"/>
                                          </p:val>
                                        </p:tav>
                                      </p:tavLst>
                                    </p:anim>
                                    <p:anim calcmode="lin" valueType="num">
                                      <p:cBhvr additive="base">
                                        <p:cTn id="40" dur="500" fill="hold"/>
                                        <p:tgtEl>
                                          <p:spTgt spid="5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additive="base">
                                        <p:cTn id="43" dur="500" fill="hold"/>
                                        <p:tgtEl>
                                          <p:spTgt spid="59"/>
                                        </p:tgtEl>
                                        <p:attrNameLst>
                                          <p:attrName>ppt_x</p:attrName>
                                        </p:attrNameLst>
                                      </p:cBhvr>
                                      <p:tavLst>
                                        <p:tav tm="0">
                                          <p:val>
                                            <p:strVal val="#ppt_x"/>
                                          </p:val>
                                        </p:tav>
                                        <p:tav tm="100000">
                                          <p:val>
                                            <p:strVal val="#ppt_x"/>
                                          </p:val>
                                        </p:tav>
                                      </p:tavLst>
                                    </p:anim>
                                    <p:anim calcmode="lin" valueType="num">
                                      <p:cBhvr additive="base">
                                        <p:cTn id="44" dur="500" fill="hold"/>
                                        <p:tgtEl>
                                          <p:spTgt spid="5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500" fill="hold"/>
                                        <p:tgtEl>
                                          <p:spTgt spid="60"/>
                                        </p:tgtEl>
                                        <p:attrNameLst>
                                          <p:attrName>ppt_x</p:attrName>
                                        </p:attrNameLst>
                                      </p:cBhvr>
                                      <p:tavLst>
                                        <p:tav tm="0">
                                          <p:val>
                                            <p:strVal val="#ppt_x"/>
                                          </p:val>
                                        </p:tav>
                                        <p:tav tm="100000">
                                          <p:val>
                                            <p:strVal val="#ppt_x"/>
                                          </p:val>
                                        </p:tav>
                                      </p:tavLst>
                                    </p:anim>
                                    <p:anim calcmode="lin" valueType="num">
                                      <p:cBhvr additive="base">
                                        <p:cTn id="48" dur="500" fill="hold"/>
                                        <p:tgtEl>
                                          <p:spTgt spid="6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anim calcmode="lin" valueType="num">
                                      <p:cBhvr additive="base">
                                        <p:cTn id="51" dur="500" fill="hold"/>
                                        <p:tgtEl>
                                          <p:spTgt spid="61"/>
                                        </p:tgtEl>
                                        <p:attrNameLst>
                                          <p:attrName>ppt_x</p:attrName>
                                        </p:attrNameLst>
                                      </p:cBhvr>
                                      <p:tavLst>
                                        <p:tav tm="0">
                                          <p:val>
                                            <p:strVal val="#ppt_x"/>
                                          </p:val>
                                        </p:tav>
                                        <p:tav tm="100000">
                                          <p:val>
                                            <p:strVal val="#ppt_x"/>
                                          </p:val>
                                        </p:tav>
                                      </p:tavLst>
                                    </p:anim>
                                    <p:anim calcmode="lin" valueType="num">
                                      <p:cBhvr additive="base">
                                        <p:cTn id="52" dur="500" fill="hold"/>
                                        <p:tgtEl>
                                          <p:spTgt spid="6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2"/>
                                        </p:tgtEl>
                                        <p:attrNameLst>
                                          <p:attrName>style.visibility</p:attrName>
                                        </p:attrNameLst>
                                      </p:cBhvr>
                                      <p:to>
                                        <p:strVal val="visible"/>
                                      </p:to>
                                    </p:set>
                                    <p:anim calcmode="lin" valueType="num">
                                      <p:cBhvr additive="base">
                                        <p:cTn id="55" dur="500" fill="hold"/>
                                        <p:tgtEl>
                                          <p:spTgt spid="62"/>
                                        </p:tgtEl>
                                        <p:attrNameLst>
                                          <p:attrName>ppt_x</p:attrName>
                                        </p:attrNameLst>
                                      </p:cBhvr>
                                      <p:tavLst>
                                        <p:tav tm="0">
                                          <p:val>
                                            <p:strVal val="#ppt_x"/>
                                          </p:val>
                                        </p:tav>
                                        <p:tav tm="100000">
                                          <p:val>
                                            <p:strVal val="#ppt_x"/>
                                          </p:val>
                                        </p:tav>
                                      </p:tavLst>
                                    </p:anim>
                                    <p:anim calcmode="lin" valueType="num">
                                      <p:cBhvr additive="base">
                                        <p:cTn id="56" dur="500" fill="hold"/>
                                        <p:tgtEl>
                                          <p:spTgt spid="6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anim calcmode="lin" valueType="num">
                                      <p:cBhvr additive="base">
                                        <p:cTn id="59" dur="500" fill="hold"/>
                                        <p:tgtEl>
                                          <p:spTgt spid="63"/>
                                        </p:tgtEl>
                                        <p:attrNameLst>
                                          <p:attrName>ppt_x</p:attrName>
                                        </p:attrNameLst>
                                      </p:cBhvr>
                                      <p:tavLst>
                                        <p:tav tm="0">
                                          <p:val>
                                            <p:strVal val="#ppt_x"/>
                                          </p:val>
                                        </p:tav>
                                        <p:tav tm="100000">
                                          <p:val>
                                            <p:strVal val="#ppt_x"/>
                                          </p:val>
                                        </p:tav>
                                      </p:tavLst>
                                    </p:anim>
                                    <p:anim calcmode="lin" valueType="num">
                                      <p:cBhvr additive="base">
                                        <p:cTn id="60" dur="500" fill="hold"/>
                                        <p:tgtEl>
                                          <p:spTgt spid="6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anim calcmode="lin" valueType="num">
                                      <p:cBhvr additive="base">
                                        <p:cTn id="63" dur="500" fill="hold"/>
                                        <p:tgtEl>
                                          <p:spTgt spid="64"/>
                                        </p:tgtEl>
                                        <p:attrNameLst>
                                          <p:attrName>ppt_x</p:attrName>
                                        </p:attrNameLst>
                                      </p:cBhvr>
                                      <p:tavLst>
                                        <p:tav tm="0">
                                          <p:val>
                                            <p:strVal val="#ppt_x"/>
                                          </p:val>
                                        </p:tav>
                                        <p:tav tm="100000">
                                          <p:val>
                                            <p:strVal val="#ppt_x"/>
                                          </p:val>
                                        </p:tav>
                                      </p:tavLst>
                                    </p:anim>
                                    <p:anim calcmode="lin" valueType="num">
                                      <p:cBhvr additive="base">
                                        <p:cTn id="64" dur="500" fill="hold"/>
                                        <p:tgtEl>
                                          <p:spTgt spid="6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anim calcmode="lin" valueType="num">
                                      <p:cBhvr additive="base">
                                        <p:cTn id="67" dur="500" fill="hold"/>
                                        <p:tgtEl>
                                          <p:spTgt spid="65"/>
                                        </p:tgtEl>
                                        <p:attrNameLst>
                                          <p:attrName>ppt_x</p:attrName>
                                        </p:attrNameLst>
                                      </p:cBhvr>
                                      <p:tavLst>
                                        <p:tav tm="0">
                                          <p:val>
                                            <p:strVal val="#ppt_x"/>
                                          </p:val>
                                        </p:tav>
                                        <p:tav tm="100000">
                                          <p:val>
                                            <p:strVal val="#ppt_x"/>
                                          </p:val>
                                        </p:tav>
                                      </p:tavLst>
                                    </p:anim>
                                    <p:anim calcmode="lin" valueType="num">
                                      <p:cBhvr additive="base">
                                        <p:cTn id="68" dur="500" fill="hold"/>
                                        <p:tgtEl>
                                          <p:spTgt spid="6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6"/>
                                        </p:tgtEl>
                                        <p:attrNameLst>
                                          <p:attrName>style.visibility</p:attrName>
                                        </p:attrNameLst>
                                      </p:cBhvr>
                                      <p:to>
                                        <p:strVal val="visible"/>
                                      </p:to>
                                    </p:set>
                                    <p:anim calcmode="lin" valueType="num">
                                      <p:cBhvr additive="base">
                                        <p:cTn id="71" dur="500" fill="hold"/>
                                        <p:tgtEl>
                                          <p:spTgt spid="66"/>
                                        </p:tgtEl>
                                        <p:attrNameLst>
                                          <p:attrName>ppt_x</p:attrName>
                                        </p:attrNameLst>
                                      </p:cBhvr>
                                      <p:tavLst>
                                        <p:tav tm="0">
                                          <p:val>
                                            <p:strVal val="#ppt_x"/>
                                          </p:val>
                                        </p:tav>
                                        <p:tav tm="100000">
                                          <p:val>
                                            <p:strVal val="#ppt_x"/>
                                          </p:val>
                                        </p:tav>
                                      </p:tavLst>
                                    </p:anim>
                                    <p:anim calcmode="lin" valueType="num">
                                      <p:cBhvr additive="base">
                                        <p:cTn id="72" dur="500" fill="hold"/>
                                        <p:tgtEl>
                                          <p:spTgt spid="6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anim calcmode="lin" valueType="num">
                                      <p:cBhvr additive="base">
                                        <p:cTn id="75" dur="500" fill="hold"/>
                                        <p:tgtEl>
                                          <p:spTgt spid="67"/>
                                        </p:tgtEl>
                                        <p:attrNameLst>
                                          <p:attrName>ppt_x</p:attrName>
                                        </p:attrNameLst>
                                      </p:cBhvr>
                                      <p:tavLst>
                                        <p:tav tm="0">
                                          <p:val>
                                            <p:strVal val="#ppt_x"/>
                                          </p:val>
                                        </p:tav>
                                        <p:tav tm="100000">
                                          <p:val>
                                            <p:strVal val="#ppt_x"/>
                                          </p:val>
                                        </p:tav>
                                      </p:tavLst>
                                    </p:anim>
                                    <p:anim calcmode="lin" valueType="num">
                                      <p:cBhvr additive="base">
                                        <p:cTn id="76" dur="500" fill="hold"/>
                                        <p:tgtEl>
                                          <p:spTgt spid="6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anim calcmode="lin" valueType="num">
                                      <p:cBhvr additive="base">
                                        <p:cTn id="79" dur="500" fill="hold"/>
                                        <p:tgtEl>
                                          <p:spTgt spid="68"/>
                                        </p:tgtEl>
                                        <p:attrNameLst>
                                          <p:attrName>ppt_x</p:attrName>
                                        </p:attrNameLst>
                                      </p:cBhvr>
                                      <p:tavLst>
                                        <p:tav tm="0">
                                          <p:val>
                                            <p:strVal val="#ppt_x"/>
                                          </p:val>
                                        </p:tav>
                                        <p:tav tm="100000">
                                          <p:val>
                                            <p:strVal val="#ppt_x"/>
                                          </p:val>
                                        </p:tav>
                                      </p:tavLst>
                                    </p:anim>
                                    <p:anim calcmode="lin" valueType="num">
                                      <p:cBhvr additive="base">
                                        <p:cTn id="80" dur="500" fill="hold"/>
                                        <p:tgtEl>
                                          <p:spTgt spid="6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anim calcmode="lin" valueType="num">
                                      <p:cBhvr additive="base">
                                        <p:cTn id="83" dur="500" fill="hold"/>
                                        <p:tgtEl>
                                          <p:spTgt spid="69"/>
                                        </p:tgtEl>
                                        <p:attrNameLst>
                                          <p:attrName>ppt_x</p:attrName>
                                        </p:attrNameLst>
                                      </p:cBhvr>
                                      <p:tavLst>
                                        <p:tav tm="0">
                                          <p:val>
                                            <p:strVal val="#ppt_x"/>
                                          </p:val>
                                        </p:tav>
                                        <p:tav tm="100000">
                                          <p:val>
                                            <p:strVal val="#ppt_x"/>
                                          </p:val>
                                        </p:tav>
                                      </p:tavLst>
                                    </p:anim>
                                    <p:anim calcmode="lin" valueType="num">
                                      <p:cBhvr additive="base">
                                        <p:cTn id="84" dur="500" fill="hold"/>
                                        <p:tgtEl>
                                          <p:spTgt spid="6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anim calcmode="lin" valueType="num">
                                      <p:cBhvr additive="base">
                                        <p:cTn id="87" dur="500" fill="hold"/>
                                        <p:tgtEl>
                                          <p:spTgt spid="70"/>
                                        </p:tgtEl>
                                        <p:attrNameLst>
                                          <p:attrName>ppt_x</p:attrName>
                                        </p:attrNameLst>
                                      </p:cBhvr>
                                      <p:tavLst>
                                        <p:tav tm="0">
                                          <p:val>
                                            <p:strVal val="#ppt_x"/>
                                          </p:val>
                                        </p:tav>
                                        <p:tav tm="100000">
                                          <p:val>
                                            <p:strVal val="#ppt_x"/>
                                          </p:val>
                                        </p:tav>
                                      </p:tavLst>
                                    </p:anim>
                                    <p:anim calcmode="lin" valueType="num">
                                      <p:cBhvr additive="base">
                                        <p:cTn id="88" dur="500" fill="hold"/>
                                        <p:tgtEl>
                                          <p:spTgt spid="7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 calcmode="lin" valueType="num">
                                      <p:cBhvr additive="base">
                                        <p:cTn id="91" dur="500" fill="hold"/>
                                        <p:tgtEl>
                                          <p:spTgt spid="71"/>
                                        </p:tgtEl>
                                        <p:attrNameLst>
                                          <p:attrName>ppt_x</p:attrName>
                                        </p:attrNameLst>
                                      </p:cBhvr>
                                      <p:tavLst>
                                        <p:tav tm="0">
                                          <p:val>
                                            <p:strVal val="#ppt_x"/>
                                          </p:val>
                                        </p:tav>
                                        <p:tav tm="100000">
                                          <p:val>
                                            <p:strVal val="#ppt_x"/>
                                          </p:val>
                                        </p:tav>
                                      </p:tavLst>
                                    </p:anim>
                                    <p:anim calcmode="lin" valueType="num">
                                      <p:cBhvr additive="base">
                                        <p:cTn id="92" dur="500" fill="hold"/>
                                        <p:tgtEl>
                                          <p:spTgt spid="7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72"/>
                                        </p:tgtEl>
                                        <p:attrNameLst>
                                          <p:attrName>style.visibility</p:attrName>
                                        </p:attrNameLst>
                                      </p:cBhvr>
                                      <p:to>
                                        <p:strVal val="visible"/>
                                      </p:to>
                                    </p:set>
                                    <p:anim calcmode="lin" valueType="num">
                                      <p:cBhvr additive="base">
                                        <p:cTn id="95" dur="500" fill="hold"/>
                                        <p:tgtEl>
                                          <p:spTgt spid="72"/>
                                        </p:tgtEl>
                                        <p:attrNameLst>
                                          <p:attrName>ppt_x</p:attrName>
                                        </p:attrNameLst>
                                      </p:cBhvr>
                                      <p:tavLst>
                                        <p:tav tm="0">
                                          <p:val>
                                            <p:strVal val="#ppt_x"/>
                                          </p:val>
                                        </p:tav>
                                        <p:tav tm="100000">
                                          <p:val>
                                            <p:strVal val="#ppt_x"/>
                                          </p:val>
                                        </p:tav>
                                      </p:tavLst>
                                    </p:anim>
                                    <p:anim calcmode="lin" valueType="num">
                                      <p:cBhvr additive="base">
                                        <p:cTn id="96" dur="500" fill="hold"/>
                                        <p:tgtEl>
                                          <p:spTgt spid="72"/>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74"/>
                                        </p:tgtEl>
                                        <p:attrNameLst>
                                          <p:attrName>style.visibility</p:attrName>
                                        </p:attrNameLst>
                                      </p:cBhvr>
                                      <p:to>
                                        <p:strVal val="visible"/>
                                      </p:to>
                                    </p:set>
                                    <p:anim calcmode="lin" valueType="num">
                                      <p:cBhvr additive="base">
                                        <p:cTn id="99" dur="500" fill="hold"/>
                                        <p:tgtEl>
                                          <p:spTgt spid="74"/>
                                        </p:tgtEl>
                                        <p:attrNameLst>
                                          <p:attrName>ppt_x</p:attrName>
                                        </p:attrNameLst>
                                      </p:cBhvr>
                                      <p:tavLst>
                                        <p:tav tm="0">
                                          <p:val>
                                            <p:strVal val="#ppt_x"/>
                                          </p:val>
                                        </p:tav>
                                        <p:tav tm="100000">
                                          <p:val>
                                            <p:strVal val="#ppt_x"/>
                                          </p:val>
                                        </p:tav>
                                      </p:tavLst>
                                    </p:anim>
                                    <p:anim calcmode="lin" valueType="num">
                                      <p:cBhvr additive="base">
                                        <p:cTn id="100" dur="500" fill="hold"/>
                                        <p:tgtEl>
                                          <p:spTgt spid="74"/>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additive="base">
                                        <p:cTn id="103" dur="500" fill="hold"/>
                                        <p:tgtEl>
                                          <p:spTgt spid="75"/>
                                        </p:tgtEl>
                                        <p:attrNameLst>
                                          <p:attrName>ppt_x</p:attrName>
                                        </p:attrNameLst>
                                      </p:cBhvr>
                                      <p:tavLst>
                                        <p:tav tm="0">
                                          <p:val>
                                            <p:strVal val="#ppt_x"/>
                                          </p:val>
                                        </p:tav>
                                        <p:tav tm="100000">
                                          <p:val>
                                            <p:strVal val="#ppt_x"/>
                                          </p:val>
                                        </p:tav>
                                      </p:tavLst>
                                    </p:anim>
                                    <p:anim calcmode="lin" valueType="num">
                                      <p:cBhvr additive="base">
                                        <p:cTn id="104" dur="500" fill="hold"/>
                                        <p:tgtEl>
                                          <p:spTgt spid="7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6"/>
                                        </p:tgtEl>
                                        <p:attrNameLst>
                                          <p:attrName>style.visibility</p:attrName>
                                        </p:attrNameLst>
                                      </p:cBhvr>
                                      <p:to>
                                        <p:strVal val="visible"/>
                                      </p:to>
                                    </p:set>
                                    <p:anim calcmode="lin" valueType="num">
                                      <p:cBhvr additive="base">
                                        <p:cTn id="107" dur="500" fill="hold"/>
                                        <p:tgtEl>
                                          <p:spTgt spid="76"/>
                                        </p:tgtEl>
                                        <p:attrNameLst>
                                          <p:attrName>ppt_x</p:attrName>
                                        </p:attrNameLst>
                                      </p:cBhvr>
                                      <p:tavLst>
                                        <p:tav tm="0">
                                          <p:val>
                                            <p:strVal val="#ppt_x"/>
                                          </p:val>
                                        </p:tav>
                                        <p:tav tm="100000">
                                          <p:val>
                                            <p:strVal val="#ppt_x"/>
                                          </p:val>
                                        </p:tav>
                                      </p:tavLst>
                                    </p:anim>
                                    <p:anim calcmode="lin" valueType="num">
                                      <p:cBhvr additive="base">
                                        <p:cTn id="108"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xit" presetSubtype="4" fill="hold" grpId="1" nodeType="clickEffect">
                                  <p:stCondLst>
                                    <p:cond delay="0"/>
                                  </p:stCondLst>
                                  <p:childTnLst>
                                    <p:anim calcmode="lin" valueType="num">
                                      <p:cBhvr additive="base">
                                        <p:cTn id="112" dur="500"/>
                                        <p:tgtEl>
                                          <p:spTgt spid="50"/>
                                        </p:tgtEl>
                                        <p:attrNameLst>
                                          <p:attrName>ppt_x</p:attrName>
                                        </p:attrNameLst>
                                      </p:cBhvr>
                                      <p:tavLst>
                                        <p:tav tm="0">
                                          <p:val>
                                            <p:strVal val="ppt_x"/>
                                          </p:val>
                                        </p:tav>
                                        <p:tav tm="100000">
                                          <p:val>
                                            <p:strVal val="ppt_x"/>
                                          </p:val>
                                        </p:tav>
                                      </p:tavLst>
                                    </p:anim>
                                    <p:anim calcmode="lin" valueType="num">
                                      <p:cBhvr additive="base">
                                        <p:cTn id="113" dur="500"/>
                                        <p:tgtEl>
                                          <p:spTgt spid="50"/>
                                        </p:tgtEl>
                                        <p:attrNameLst>
                                          <p:attrName>ppt_y</p:attrName>
                                        </p:attrNameLst>
                                      </p:cBhvr>
                                      <p:tavLst>
                                        <p:tav tm="0">
                                          <p:val>
                                            <p:strVal val="ppt_y"/>
                                          </p:val>
                                        </p:tav>
                                        <p:tav tm="100000">
                                          <p:val>
                                            <p:strVal val="1+ppt_h/2"/>
                                          </p:val>
                                        </p:tav>
                                      </p:tavLst>
                                    </p:anim>
                                    <p:set>
                                      <p:cBhvr>
                                        <p:cTn id="114" dur="1" fill="hold">
                                          <p:stCondLst>
                                            <p:cond delay="499"/>
                                          </p:stCondLst>
                                        </p:cTn>
                                        <p:tgtEl>
                                          <p:spTgt spid="50"/>
                                        </p:tgtEl>
                                        <p:attrNameLst>
                                          <p:attrName>style.visibility</p:attrName>
                                        </p:attrNameLst>
                                      </p:cBhvr>
                                      <p:to>
                                        <p:strVal val="hidden"/>
                                      </p:to>
                                    </p:set>
                                  </p:childTnLst>
                                </p:cTn>
                              </p:par>
                              <p:par>
                                <p:cTn id="115" presetID="2" presetClass="exit" presetSubtype="4" fill="hold" grpId="1" nodeType="withEffect">
                                  <p:stCondLst>
                                    <p:cond delay="0"/>
                                  </p:stCondLst>
                                  <p:childTnLst>
                                    <p:anim calcmode="lin" valueType="num">
                                      <p:cBhvr additive="base">
                                        <p:cTn id="116" dur="500"/>
                                        <p:tgtEl>
                                          <p:spTgt spid="51"/>
                                        </p:tgtEl>
                                        <p:attrNameLst>
                                          <p:attrName>ppt_x</p:attrName>
                                        </p:attrNameLst>
                                      </p:cBhvr>
                                      <p:tavLst>
                                        <p:tav tm="0">
                                          <p:val>
                                            <p:strVal val="ppt_x"/>
                                          </p:val>
                                        </p:tav>
                                        <p:tav tm="100000">
                                          <p:val>
                                            <p:strVal val="ppt_x"/>
                                          </p:val>
                                        </p:tav>
                                      </p:tavLst>
                                    </p:anim>
                                    <p:anim calcmode="lin" valueType="num">
                                      <p:cBhvr additive="base">
                                        <p:cTn id="117" dur="500"/>
                                        <p:tgtEl>
                                          <p:spTgt spid="51"/>
                                        </p:tgtEl>
                                        <p:attrNameLst>
                                          <p:attrName>ppt_y</p:attrName>
                                        </p:attrNameLst>
                                      </p:cBhvr>
                                      <p:tavLst>
                                        <p:tav tm="0">
                                          <p:val>
                                            <p:strVal val="ppt_y"/>
                                          </p:val>
                                        </p:tav>
                                        <p:tav tm="100000">
                                          <p:val>
                                            <p:strVal val="1+ppt_h/2"/>
                                          </p:val>
                                        </p:tav>
                                      </p:tavLst>
                                    </p:anim>
                                    <p:set>
                                      <p:cBhvr>
                                        <p:cTn id="118" dur="1" fill="hold">
                                          <p:stCondLst>
                                            <p:cond delay="499"/>
                                          </p:stCondLst>
                                        </p:cTn>
                                        <p:tgtEl>
                                          <p:spTgt spid="51"/>
                                        </p:tgtEl>
                                        <p:attrNameLst>
                                          <p:attrName>style.visibility</p:attrName>
                                        </p:attrNameLst>
                                      </p:cBhvr>
                                      <p:to>
                                        <p:strVal val="hidden"/>
                                      </p:to>
                                    </p:set>
                                  </p:childTnLst>
                                </p:cTn>
                              </p:par>
                              <p:par>
                                <p:cTn id="119" presetID="2" presetClass="exit" presetSubtype="4" fill="hold" grpId="1" nodeType="withEffect">
                                  <p:stCondLst>
                                    <p:cond delay="0"/>
                                  </p:stCondLst>
                                  <p:childTnLst>
                                    <p:anim calcmode="lin" valueType="num">
                                      <p:cBhvr additive="base">
                                        <p:cTn id="120" dur="500"/>
                                        <p:tgtEl>
                                          <p:spTgt spid="52"/>
                                        </p:tgtEl>
                                        <p:attrNameLst>
                                          <p:attrName>ppt_x</p:attrName>
                                        </p:attrNameLst>
                                      </p:cBhvr>
                                      <p:tavLst>
                                        <p:tav tm="0">
                                          <p:val>
                                            <p:strVal val="ppt_x"/>
                                          </p:val>
                                        </p:tav>
                                        <p:tav tm="100000">
                                          <p:val>
                                            <p:strVal val="ppt_x"/>
                                          </p:val>
                                        </p:tav>
                                      </p:tavLst>
                                    </p:anim>
                                    <p:anim calcmode="lin" valueType="num">
                                      <p:cBhvr additive="base">
                                        <p:cTn id="121" dur="500"/>
                                        <p:tgtEl>
                                          <p:spTgt spid="52"/>
                                        </p:tgtEl>
                                        <p:attrNameLst>
                                          <p:attrName>ppt_y</p:attrName>
                                        </p:attrNameLst>
                                      </p:cBhvr>
                                      <p:tavLst>
                                        <p:tav tm="0">
                                          <p:val>
                                            <p:strVal val="ppt_y"/>
                                          </p:val>
                                        </p:tav>
                                        <p:tav tm="100000">
                                          <p:val>
                                            <p:strVal val="1+ppt_h/2"/>
                                          </p:val>
                                        </p:tav>
                                      </p:tavLst>
                                    </p:anim>
                                    <p:set>
                                      <p:cBhvr>
                                        <p:cTn id="122" dur="1" fill="hold">
                                          <p:stCondLst>
                                            <p:cond delay="499"/>
                                          </p:stCondLst>
                                        </p:cTn>
                                        <p:tgtEl>
                                          <p:spTgt spid="52"/>
                                        </p:tgtEl>
                                        <p:attrNameLst>
                                          <p:attrName>style.visibility</p:attrName>
                                        </p:attrNameLst>
                                      </p:cBhvr>
                                      <p:to>
                                        <p:strVal val="hidden"/>
                                      </p:to>
                                    </p:set>
                                  </p:childTnLst>
                                </p:cTn>
                              </p:par>
                              <p:par>
                                <p:cTn id="123" presetID="2" presetClass="exit" presetSubtype="4" fill="hold" grpId="1" nodeType="withEffect">
                                  <p:stCondLst>
                                    <p:cond delay="0"/>
                                  </p:stCondLst>
                                  <p:childTnLst>
                                    <p:anim calcmode="lin" valueType="num">
                                      <p:cBhvr additive="base">
                                        <p:cTn id="124" dur="500"/>
                                        <p:tgtEl>
                                          <p:spTgt spid="53"/>
                                        </p:tgtEl>
                                        <p:attrNameLst>
                                          <p:attrName>ppt_x</p:attrName>
                                        </p:attrNameLst>
                                      </p:cBhvr>
                                      <p:tavLst>
                                        <p:tav tm="0">
                                          <p:val>
                                            <p:strVal val="ppt_x"/>
                                          </p:val>
                                        </p:tav>
                                        <p:tav tm="100000">
                                          <p:val>
                                            <p:strVal val="ppt_x"/>
                                          </p:val>
                                        </p:tav>
                                      </p:tavLst>
                                    </p:anim>
                                    <p:anim calcmode="lin" valueType="num">
                                      <p:cBhvr additive="base">
                                        <p:cTn id="125" dur="500"/>
                                        <p:tgtEl>
                                          <p:spTgt spid="53"/>
                                        </p:tgtEl>
                                        <p:attrNameLst>
                                          <p:attrName>ppt_y</p:attrName>
                                        </p:attrNameLst>
                                      </p:cBhvr>
                                      <p:tavLst>
                                        <p:tav tm="0">
                                          <p:val>
                                            <p:strVal val="ppt_y"/>
                                          </p:val>
                                        </p:tav>
                                        <p:tav tm="100000">
                                          <p:val>
                                            <p:strVal val="1+ppt_h/2"/>
                                          </p:val>
                                        </p:tav>
                                      </p:tavLst>
                                    </p:anim>
                                    <p:set>
                                      <p:cBhvr>
                                        <p:cTn id="126" dur="1" fill="hold">
                                          <p:stCondLst>
                                            <p:cond delay="499"/>
                                          </p:stCondLst>
                                        </p:cTn>
                                        <p:tgtEl>
                                          <p:spTgt spid="53"/>
                                        </p:tgtEl>
                                        <p:attrNameLst>
                                          <p:attrName>style.visibility</p:attrName>
                                        </p:attrNameLst>
                                      </p:cBhvr>
                                      <p:to>
                                        <p:strVal val="hidden"/>
                                      </p:to>
                                    </p:set>
                                  </p:childTnLst>
                                </p:cTn>
                              </p:par>
                              <p:par>
                                <p:cTn id="127" presetID="2" presetClass="exit" presetSubtype="4" fill="hold" grpId="1" nodeType="withEffect">
                                  <p:stCondLst>
                                    <p:cond delay="0"/>
                                  </p:stCondLst>
                                  <p:childTnLst>
                                    <p:anim calcmode="lin" valueType="num">
                                      <p:cBhvr additive="base">
                                        <p:cTn id="128" dur="500"/>
                                        <p:tgtEl>
                                          <p:spTgt spid="54"/>
                                        </p:tgtEl>
                                        <p:attrNameLst>
                                          <p:attrName>ppt_x</p:attrName>
                                        </p:attrNameLst>
                                      </p:cBhvr>
                                      <p:tavLst>
                                        <p:tav tm="0">
                                          <p:val>
                                            <p:strVal val="ppt_x"/>
                                          </p:val>
                                        </p:tav>
                                        <p:tav tm="100000">
                                          <p:val>
                                            <p:strVal val="ppt_x"/>
                                          </p:val>
                                        </p:tav>
                                      </p:tavLst>
                                    </p:anim>
                                    <p:anim calcmode="lin" valueType="num">
                                      <p:cBhvr additive="base">
                                        <p:cTn id="129" dur="500"/>
                                        <p:tgtEl>
                                          <p:spTgt spid="54"/>
                                        </p:tgtEl>
                                        <p:attrNameLst>
                                          <p:attrName>ppt_y</p:attrName>
                                        </p:attrNameLst>
                                      </p:cBhvr>
                                      <p:tavLst>
                                        <p:tav tm="0">
                                          <p:val>
                                            <p:strVal val="ppt_y"/>
                                          </p:val>
                                        </p:tav>
                                        <p:tav tm="100000">
                                          <p:val>
                                            <p:strVal val="1+ppt_h/2"/>
                                          </p:val>
                                        </p:tav>
                                      </p:tavLst>
                                    </p:anim>
                                    <p:set>
                                      <p:cBhvr>
                                        <p:cTn id="130" dur="1" fill="hold">
                                          <p:stCondLst>
                                            <p:cond delay="499"/>
                                          </p:stCondLst>
                                        </p:cTn>
                                        <p:tgtEl>
                                          <p:spTgt spid="54"/>
                                        </p:tgtEl>
                                        <p:attrNameLst>
                                          <p:attrName>style.visibility</p:attrName>
                                        </p:attrNameLst>
                                      </p:cBhvr>
                                      <p:to>
                                        <p:strVal val="hidden"/>
                                      </p:to>
                                    </p:set>
                                  </p:childTnLst>
                                </p:cTn>
                              </p:par>
                              <p:par>
                                <p:cTn id="131" presetID="2" presetClass="exit" presetSubtype="4" fill="hold" grpId="1" nodeType="withEffect">
                                  <p:stCondLst>
                                    <p:cond delay="0"/>
                                  </p:stCondLst>
                                  <p:childTnLst>
                                    <p:anim calcmode="lin" valueType="num">
                                      <p:cBhvr additive="base">
                                        <p:cTn id="132" dur="500"/>
                                        <p:tgtEl>
                                          <p:spTgt spid="55"/>
                                        </p:tgtEl>
                                        <p:attrNameLst>
                                          <p:attrName>ppt_x</p:attrName>
                                        </p:attrNameLst>
                                      </p:cBhvr>
                                      <p:tavLst>
                                        <p:tav tm="0">
                                          <p:val>
                                            <p:strVal val="ppt_x"/>
                                          </p:val>
                                        </p:tav>
                                        <p:tav tm="100000">
                                          <p:val>
                                            <p:strVal val="ppt_x"/>
                                          </p:val>
                                        </p:tav>
                                      </p:tavLst>
                                    </p:anim>
                                    <p:anim calcmode="lin" valueType="num">
                                      <p:cBhvr additive="base">
                                        <p:cTn id="133" dur="500"/>
                                        <p:tgtEl>
                                          <p:spTgt spid="55"/>
                                        </p:tgtEl>
                                        <p:attrNameLst>
                                          <p:attrName>ppt_y</p:attrName>
                                        </p:attrNameLst>
                                      </p:cBhvr>
                                      <p:tavLst>
                                        <p:tav tm="0">
                                          <p:val>
                                            <p:strVal val="ppt_y"/>
                                          </p:val>
                                        </p:tav>
                                        <p:tav tm="100000">
                                          <p:val>
                                            <p:strVal val="1+ppt_h/2"/>
                                          </p:val>
                                        </p:tav>
                                      </p:tavLst>
                                    </p:anim>
                                    <p:set>
                                      <p:cBhvr>
                                        <p:cTn id="134" dur="1" fill="hold">
                                          <p:stCondLst>
                                            <p:cond delay="499"/>
                                          </p:stCondLst>
                                        </p:cTn>
                                        <p:tgtEl>
                                          <p:spTgt spid="55"/>
                                        </p:tgtEl>
                                        <p:attrNameLst>
                                          <p:attrName>style.visibility</p:attrName>
                                        </p:attrNameLst>
                                      </p:cBhvr>
                                      <p:to>
                                        <p:strVal val="hidden"/>
                                      </p:to>
                                    </p:set>
                                  </p:childTnLst>
                                </p:cTn>
                              </p:par>
                              <p:par>
                                <p:cTn id="135" presetID="2" presetClass="exit" presetSubtype="4" fill="hold" grpId="1" nodeType="withEffect">
                                  <p:stCondLst>
                                    <p:cond delay="0"/>
                                  </p:stCondLst>
                                  <p:childTnLst>
                                    <p:anim calcmode="lin" valueType="num">
                                      <p:cBhvr additive="base">
                                        <p:cTn id="136" dur="500"/>
                                        <p:tgtEl>
                                          <p:spTgt spid="56"/>
                                        </p:tgtEl>
                                        <p:attrNameLst>
                                          <p:attrName>ppt_x</p:attrName>
                                        </p:attrNameLst>
                                      </p:cBhvr>
                                      <p:tavLst>
                                        <p:tav tm="0">
                                          <p:val>
                                            <p:strVal val="ppt_x"/>
                                          </p:val>
                                        </p:tav>
                                        <p:tav tm="100000">
                                          <p:val>
                                            <p:strVal val="ppt_x"/>
                                          </p:val>
                                        </p:tav>
                                      </p:tavLst>
                                    </p:anim>
                                    <p:anim calcmode="lin" valueType="num">
                                      <p:cBhvr additive="base">
                                        <p:cTn id="137" dur="500"/>
                                        <p:tgtEl>
                                          <p:spTgt spid="56"/>
                                        </p:tgtEl>
                                        <p:attrNameLst>
                                          <p:attrName>ppt_y</p:attrName>
                                        </p:attrNameLst>
                                      </p:cBhvr>
                                      <p:tavLst>
                                        <p:tav tm="0">
                                          <p:val>
                                            <p:strVal val="ppt_y"/>
                                          </p:val>
                                        </p:tav>
                                        <p:tav tm="100000">
                                          <p:val>
                                            <p:strVal val="1+ppt_h/2"/>
                                          </p:val>
                                        </p:tav>
                                      </p:tavLst>
                                    </p:anim>
                                    <p:set>
                                      <p:cBhvr>
                                        <p:cTn id="138" dur="1" fill="hold">
                                          <p:stCondLst>
                                            <p:cond delay="499"/>
                                          </p:stCondLst>
                                        </p:cTn>
                                        <p:tgtEl>
                                          <p:spTgt spid="56"/>
                                        </p:tgtEl>
                                        <p:attrNameLst>
                                          <p:attrName>style.visibility</p:attrName>
                                        </p:attrNameLst>
                                      </p:cBhvr>
                                      <p:to>
                                        <p:strVal val="hidden"/>
                                      </p:to>
                                    </p:set>
                                  </p:childTnLst>
                                </p:cTn>
                              </p:par>
                              <p:par>
                                <p:cTn id="139" presetID="2" presetClass="exit" presetSubtype="4" fill="hold" grpId="1" nodeType="withEffect">
                                  <p:stCondLst>
                                    <p:cond delay="0"/>
                                  </p:stCondLst>
                                  <p:childTnLst>
                                    <p:anim calcmode="lin" valueType="num">
                                      <p:cBhvr additive="base">
                                        <p:cTn id="140" dur="500"/>
                                        <p:tgtEl>
                                          <p:spTgt spid="57"/>
                                        </p:tgtEl>
                                        <p:attrNameLst>
                                          <p:attrName>ppt_x</p:attrName>
                                        </p:attrNameLst>
                                      </p:cBhvr>
                                      <p:tavLst>
                                        <p:tav tm="0">
                                          <p:val>
                                            <p:strVal val="ppt_x"/>
                                          </p:val>
                                        </p:tav>
                                        <p:tav tm="100000">
                                          <p:val>
                                            <p:strVal val="ppt_x"/>
                                          </p:val>
                                        </p:tav>
                                      </p:tavLst>
                                    </p:anim>
                                    <p:anim calcmode="lin" valueType="num">
                                      <p:cBhvr additive="base">
                                        <p:cTn id="141" dur="500"/>
                                        <p:tgtEl>
                                          <p:spTgt spid="57"/>
                                        </p:tgtEl>
                                        <p:attrNameLst>
                                          <p:attrName>ppt_y</p:attrName>
                                        </p:attrNameLst>
                                      </p:cBhvr>
                                      <p:tavLst>
                                        <p:tav tm="0">
                                          <p:val>
                                            <p:strVal val="ppt_y"/>
                                          </p:val>
                                        </p:tav>
                                        <p:tav tm="100000">
                                          <p:val>
                                            <p:strVal val="1+ppt_h/2"/>
                                          </p:val>
                                        </p:tav>
                                      </p:tavLst>
                                    </p:anim>
                                    <p:set>
                                      <p:cBhvr>
                                        <p:cTn id="142" dur="1" fill="hold">
                                          <p:stCondLst>
                                            <p:cond delay="499"/>
                                          </p:stCondLst>
                                        </p:cTn>
                                        <p:tgtEl>
                                          <p:spTgt spid="57"/>
                                        </p:tgtEl>
                                        <p:attrNameLst>
                                          <p:attrName>style.visibility</p:attrName>
                                        </p:attrNameLst>
                                      </p:cBhvr>
                                      <p:to>
                                        <p:strVal val="hidden"/>
                                      </p:to>
                                    </p:set>
                                  </p:childTnLst>
                                </p:cTn>
                              </p:par>
                              <p:par>
                                <p:cTn id="143" presetID="2" presetClass="exit" presetSubtype="4" fill="hold" nodeType="withEffect">
                                  <p:stCondLst>
                                    <p:cond delay="0"/>
                                  </p:stCondLst>
                                  <p:childTnLst>
                                    <p:anim calcmode="lin" valueType="num">
                                      <p:cBhvr additive="base">
                                        <p:cTn id="144" dur="500"/>
                                        <p:tgtEl>
                                          <p:spTgt spid="58"/>
                                        </p:tgtEl>
                                        <p:attrNameLst>
                                          <p:attrName>ppt_x</p:attrName>
                                        </p:attrNameLst>
                                      </p:cBhvr>
                                      <p:tavLst>
                                        <p:tav tm="0">
                                          <p:val>
                                            <p:strVal val="ppt_x"/>
                                          </p:val>
                                        </p:tav>
                                        <p:tav tm="100000">
                                          <p:val>
                                            <p:strVal val="ppt_x"/>
                                          </p:val>
                                        </p:tav>
                                      </p:tavLst>
                                    </p:anim>
                                    <p:anim calcmode="lin" valueType="num">
                                      <p:cBhvr additive="base">
                                        <p:cTn id="145" dur="500"/>
                                        <p:tgtEl>
                                          <p:spTgt spid="58"/>
                                        </p:tgtEl>
                                        <p:attrNameLst>
                                          <p:attrName>ppt_y</p:attrName>
                                        </p:attrNameLst>
                                      </p:cBhvr>
                                      <p:tavLst>
                                        <p:tav tm="0">
                                          <p:val>
                                            <p:strVal val="ppt_y"/>
                                          </p:val>
                                        </p:tav>
                                        <p:tav tm="100000">
                                          <p:val>
                                            <p:strVal val="1+ppt_h/2"/>
                                          </p:val>
                                        </p:tav>
                                      </p:tavLst>
                                    </p:anim>
                                    <p:set>
                                      <p:cBhvr>
                                        <p:cTn id="146" dur="1" fill="hold">
                                          <p:stCondLst>
                                            <p:cond delay="499"/>
                                          </p:stCondLst>
                                        </p:cTn>
                                        <p:tgtEl>
                                          <p:spTgt spid="58"/>
                                        </p:tgtEl>
                                        <p:attrNameLst>
                                          <p:attrName>style.visibility</p:attrName>
                                        </p:attrNameLst>
                                      </p:cBhvr>
                                      <p:to>
                                        <p:strVal val="hidden"/>
                                      </p:to>
                                    </p:set>
                                  </p:childTnLst>
                                </p:cTn>
                              </p:par>
                              <p:par>
                                <p:cTn id="147" presetID="2" presetClass="exit" presetSubtype="4" fill="hold" nodeType="withEffect">
                                  <p:stCondLst>
                                    <p:cond delay="0"/>
                                  </p:stCondLst>
                                  <p:childTnLst>
                                    <p:anim calcmode="lin" valueType="num">
                                      <p:cBhvr additive="base">
                                        <p:cTn id="148" dur="500"/>
                                        <p:tgtEl>
                                          <p:spTgt spid="59"/>
                                        </p:tgtEl>
                                        <p:attrNameLst>
                                          <p:attrName>ppt_x</p:attrName>
                                        </p:attrNameLst>
                                      </p:cBhvr>
                                      <p:tavLst>
                                        <p:tav tm="0">
                                          <p:val>
                                            <p:strVal val="ppt_x"/>
                                          </p:val>
                                        </p:tav>
                                        <p:tav tm="100000">
                                          <p:val>
                                            <p:strVal val="ppt_x"/>
                                          </p:val>
                                        </p:tav>
                                      </p:tavLst>
                                    </p:anim>
                                    <p:anim calcmode="lin" valueType="num">
                                      <p:cBhvr additive="base">
                                        <p:cTn id="149" dur="500"/>
                                        <p:tgtEl>
                                          <p:spTgt spid="59"/>
                                        </p:tgtEl>
                                        <p:attrNameLst>
                                          <p:attrName>ppt_y</p:attrName>
                                        </p:attrNameLst>
                                      </p:cBhvr>
                                      <p:tavLst>
                                        <p:tav tm="0">
                                          <p:val>
                                            <p:strVal val="ppt_y"/>
                                          </p:val>
                                        </p:tav>
                                        <p:tav tm="100000">
                                          <p:val>
                                            <p:strVal val="1+ppt_h/2"/>
                                          </p:val>
                                        </p:tav>
                                      </p:tavLst>
                                    </p:anim>
                                    <p:set>
                                      <p:cBhvr>
                                        <p:cTn id="150" dur="1" fill="hold">
                                          <p:stCondLst>
                                            <p:cond delay="499"/>
                                          </p:stCondLst>
                                        </p:cTn>
                                        <p:tgtEl>
                                          <p:spTgt spid="59"/>
                                        </p:tgtEl>
                                        <p:attrNameLst>
                                          <p:attrName>style.visibility</p:attrName>
                                        </p:attrNameLst>
                                      </p:cBhvr>
                                      <p:to>
                                        <p:strVal val="hidden"/>
                                      </p:to>
                                    </p:set>
                                  </p:childTnLst>
                                </p:cTn>
                              </p:par>
                              <p:par>
                                <p:cTn id="151" presetID="2" presetClass="exit" presetSubtype="4" fill="hold" nodeType="withEffect">
                                  <p:stCondLst>
                                    <p:cond delay="0"/>
                                  </p:stCondLst>
                                  <p:childTnLst>
                                    <p:anim calcmode="lin" valueType="num">
                                      <p:cBhvr additive="base">
                                        <p:cTn id="152" dur="500"/>
                                        <p:tgtEl>
                                          <p:spTgt spid="60"/>
                                        </p:tgtEl>
                                        <p:attrNameLst>
                                          <p:attrName>ppt_x</p:attrName>
                                        </p:attrNameLst>
                                      </p:cBhvr>
                                      <p:tavLst>
                                        <p:tav tm="0">
                                          <p:val>
                                            <p:strVal val="ppt_x"/>
                                          </p:val>
                                        </p:tav>
                                        <p:tav tm="100000">
                                          <p:val>
                                            <p:strVal val="ppt_x"/>
                                          </p:val>
                                        </p:tav>
                                      </p:tavLst>
                                    </p:anim>
                                    <p:anim calcmode="lin" valueType="num">
                                      <p:cBhvr additive="base">
                                        <p:cTn id="153" dur="500"/>
                                        <p:tgtEl>
                                          <p:spTgt spid="60"/>
                                        </p:tgtEl>
                                        <p:attrNameLst>
                                          <p:attrName>ppt_y</p:attrName>
                                        </p:attrNameLst>
                                      </p:cBhvr>
                                      <p:tavLst>
                                        <p:tav tm="0">
                                          <p:val>
                                            <p:strVal val="ppt_y"/>
                                          </p:val>
                                        </p:tav>
                                        <p:tav tm="100000">
                                          <p:val>
                                            <p:strVal val="1+ppt_h/2"/>
                                          </p:val>
                                        </p:tav>
                                      </p:tavLst>
                                    </p:anim>
                                    <p:set>
                                      <p:cBhvr>
                                        <p:cTn id="154" dur="1" fill="hold">
                                          <p:stCondLst>
                                            <p:cond delay="499"/>
                                          </p:stCondLst>
                                        </p:cTn>
                                        <p:tgtEl>
                                          <p:spTgt spid="60"/>
                                        </p:tgtEl>
                                        <p:attrNameLst>
                                          <p:attrName>style.visibility</p:attrName>
                                        </p:attrNameLst>
                                      </p:cBhvr>
                                      <p:to>
                                        <p:strVal val="hidden"/>
                                      </p:to>
                                    </p:set>
                                  </p:childTnLst>
                                </p:cTn>
                              </p:par>
                              <p:par>
                                <p:cTn id="155" presetID="2" presetClass="exit" presetSubtype="4" fill="hold" nodeType="withEffect">
                                  <p:stCondLst>
                                    <p:cond delay="0"/>
                                  </p:stCondLst>
                                  <p:childTnLst>
                                    <p:anim calcmode="lin" valueType="num">
                                      <p:cBhvr additive="base">
                                        <p:cTn id="156" dur="500"/>
                                        <p:tgtEl>
                                          <p:spTgt spid="61"/>
                                        </p:tgtEl>
                                        <p:attrNameLst>
                                          <p:attrName>ppt_x</p:attrName>
                                        </p:attrNameLst>
                                      </p:cBhvr>
                                      <p:tavLst>
                                        <p:tav tm="0">
                                          <p:val>
                                            <p:strVal val="ppt_x"/>
                                          </p:val>
                                        </p:tav>
                                        <p:tav tm="100000">
                                          <p:val>
                                            <p:strVal val="ppt_x"/>
                                          </p:val>
                                        </p:tav>
                                      </p:tavLst>
                                    </p:anim>
                                    <p:anim calcmode="lin" valueType="num">
                                      <p:cBhvr additive="base">
                                        <p:cTn id="157" dur="500"/>
                                        <p:tgtEl>
                                          <p:spTgt spid="61"/>
                                        </p:tgtEl>
                                        <p:attrNameLst>
                                          <p:attrName>ppt_y</p:attrName>
                                        </p:attrNameLst>
                                      </p:cBhvr>
                                      <p:tavLst>
                                        <p:tav tm="0">
                                          <p:val>
                                            <p:strVal val="ppt_y"/>
                                          </p:val>
                                        </p:tav>
                                        <p:tav tm="100000">
                                          <p:val>
                                            <p:strVal val="1+ppt_h/2"/>
                                          </p:val>
                                        </p:tav>
                                      </p:tavLst>
                                    </p:anim>
                                    <p:set>
                                      <p:cBhvr>
                                        <p:cTn id="158" dur="1" fill="hold">
                                          <p:stCondLst>
                                            <p:cond delay="499"/>
                                          </p:stCondLst>
                                        </p:cTn>
                                        <p:tgtEl>
                                          <p:spTgt spid="61"/>
                                        </p:tgtEl>
                                        <p:attrNameLst>
                                          <p:attrName>style.visibility</p:attrName>
                                        </p:attrNameLst>
                                      </p:cBhvr>
                                      <p:to>
                                        <p:strVal val="hidden"/>
                                      </p:to>
                                    </p:set>
                                  </p:childTnLst>
                                </p:cTn>
                              </p:par>
                              <p:par>
                                <p:cTn id="159" presetID="2" presetClass="exit" presetSubtype="4" fill="hold" nodeType="withEffect">
                                  <p:stCondLst>
                                    <p:cond delay="0"/>
                                  </p:stCondLst>
                                  <p:childTnLst>
                                    <p:anim calcmode="lin" valueType="num">
                                      <p:cBhvr additive="base">
                                        <p:cTn id="160" dur="500"/>
                                        <p:tgtEl>
                                          <p:spTgt spid="62"/>
                                        </p:tgtEl>
                                        <p:attrNameLst>
                                          <p:attrName>ppt_x</p:attrName>
                                        </p:attrNameLst>
                                      </p:cBhvr>
                                      <p:tavLst>
                                        <p:tav tm="0">
                                          <p:val>
                                            <p:strVal val="ppt_x"/>
                                          </p:val>
                                        </p:tav>
                                        <p:tav tm="100000">
                                          <p:val>
                                            <p:strVal val="ppt_x"/>
                                          </p:val>
                                        </p:tav>
                                      </p:tavLst>
                                    </p:anim>
                                    <p:anim calcmode="lin" valueType="num">
                                      <p:cBhvr additive="base">
                                        <p:cTn id="161" dur="500"/>
                                        <p:tgtEl>
                                          <p:spTgt spid="62"/>
                                        </p:tgtEl>
                                        <p:attrNameLst>
                                          <p:attrName>ppt_y</p:attrName>
                                        </p:attrNameLst>
                                      </p:cBhvr>
                                      <p:tavLst>
                                        <p:tav tm="0">
                                          <p:val>
                                            <p:strVal val="ppt_y"/>
                                          </p:val>
                                        </p:tav>
                                        <p:tav tm="100000">
                                          <p:val>
                                            <p:strVal val="1+ppt_h/2"/>
                                          </p:val>
                                        </p:tav>
                                      </p:tavLst>
                                    </p:anim>
                                    <p:set>
                                      <p:cBhvr>
                                        <p:cTn id="162" dur="1" fill="hold">
                                          <p:stCondLst>
                                            <p:cond delay="499"/>
                                          </p:stCondLst>
                                        </p:cTn>
                                        <p:tgtEl>
                                          <p:spTgt spid="62"/>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500"/>
                                        <p:tgtEl>
                                          <p:spTgt spid="63"/>
                                        </p:tgtEl>
                                        <p:attrNameLst>
                                          <p:attrName>ppt_x</p:attrName>
                                        </p:attrNameLst>
                                      </p:cBhvr>
                                      <p:tavLst>
                                        <p:tav tm="0">
                                          <p:val>
                                            <p:strVal val="ppt_x"/>
                                          </p:val>
                                        </p:tav>
                                        <p:tav tm="100000">
                                          <p:val>
                                            <p:strVal val="ppt_x"/>
                                          </p:val>
                                        </p:tav>
                                      </p:tavLst>
                                    </p:anim>
                                    <p:anim calcmode="lin" valueType="num">
                                      <p:cBhvr additive="base">
                                        <p:cTn id="165" dur="500"/>
                                        <p:tgtEl>
                                          <p:spTgt spid="63"/>
                                        </p:tgtEl>
                                        <p:attrNameLst>
                                          <p:attrName>ppt_y</p:attrName>
                                        </p:attrNameLst>
                                      </p:cBhvr>
                                      <p:tavLst>
                                        <p:tav tm="0">
                                          <p:val>
                                            <p:strVal val="ppt_y"/>
                                          </p:val>
                                        </p:tav>
                                        <p:tav tm="100000">
                                          <p:val>
                                            <p:strVal val="1+ppt_h/2"/>
                                          </p:val>
                                        </p:tav>
                                      </p:tavLst>
                                    </p:anim>
                                    <p:set>
                                      <p:cBhvr>
                                        <p:cTn id="166" dur="1" fill="hold">
                                          <p:stCondLst>
                                            <p:cond delay="499"/>
                                          </p:stCondLst>
                                        </p:cTn>
                                        <p:tgtEl>
                                          <p:spTgt spid="63"/>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500"/>
                                        <p:tgtEl>
                                          <p:spTgt spid="64"/>
                                        </p:tgtEl>
                                        <p:attrNameLst>
                                          <p:attrName>ppt_x</p:attrName>
                                        </p:attrNameLst>
                                      </p:cBhvr>
                                      <p:tavLst>
                                        <p:tav tm="0">
                                          <p:val>
                                            <p:strVal val="ppt_x"/>
                                          </p:val>
                                        </p:tav>
                                        <p:tav tm="100000">
                                          <p:val>
                                            <p:strVal val="ppt_x"/>
                                          </p:val>
                                        </p:tav>
                                      </p:tavLst>
                                    </p:anim>
                                    <p:anim calcmode="lin" valueType="num">
                                      <p:cBhvr additive="base">
                                        <p:cTn id="169" dur="500"/>
                                        <p:tgtEl>
                                          <p:spTgt spid="64"/>
                                        </p:tgtEl>
                                        <p:attrNameLst>
                                          <p:attrName>ppt_y</p:attrName>
                                        </p:attrNameLst>
                                      </p:cBhvr>
                                      <p:tavLst>
                                        <p:tav tm="0">
                                          <p:val>
                                            <p:strVal val="ppt_y"/>
                                          </p:val>
                                        </p:tav>
                                        <p:tav tm="100000">
                                          <p:val>
                                            <p:strVal val="1+ppt_h/2"/>
                                          </p:val>
                                        </p:tav>
                                      </p:tavLst>
                                    </p:anim>
                                    <p:set>
                                      <p:cBhvr>
                                        <p:cTn id="170" dur="1" fill="hold">
                                          <p:stCondLst>
                                            <p:cond delay="499"/>
                                          </p:stCondLst>
                                        </p:cTn>
                                        <p:tgtEl>
                                          <p:spTgt spid="64"/>
                                        </p:tgtEl>
                                        <p:attrNameLst>
                                          <p:attrName>style.visibility</p:attrName>
                                        </p:attrNameLst>
                                      </p:cBhvr>
                                      <p:to>
                                        <p:strVal val="hidden"/>
                                      </p:to>
                                    </p:set>
                                  </p:childTnLst>
                                </p:cTn>
                              </p:par>
                              <p:par>
                                <p:cTn id="171" presetID="2" presetClass="exit" presetSubtype="4" fill="hold" grpId="1" nodeType="withEffect">
                                  <p:stCondLst>
                                    <p:cond delay="0"/>
                                  </p:stCondLst>
                                  <p:childTnLst>
                                    <p:anim calcmode="lin" valueType="num">
                                      <p:cBhvr additive="base">
                                        <p:cTn id="172" dur="500"/>
                                        <p:tgtEl>
                                          <p:spTgt spid="65"/>
                                        </p:tgtEl>
                                        <p:attrNameLst>
                                          <p:attrName>ppt_x</p:attrName>
                                        </p:attrNameLst>
                                      </p:cBhvr>
                                      <p:tavLst>
                                        <p:tav tm="0">
                                          <p:val>
                                            <p:strVal val="ppt_x"/>
                                          </p:val>
                                        </p:tav>
                                        <p:tav tm="100000">
                                          <p:val>
                                            <p:strVal val="ppt_x"/>
                                          </p:val>
                                        </p:tav>
                                      </p:tavLst>
                                    </p:anim>
                                    <p:anim calcmode="lin" valueType="num">
                                      <p:cBhvr additive="base">
                                        <p:cTn id="173" dur="500"/>
                                        <p:tgtEl>
                                          <p:spTgt spid="65"/>
                                        </p:tgtEl>
                                        <p:attrNameLst>
                                          <p:attrName>ppt_y</p:attrName>
                                        </p:attrNameLst>
                                      </p:cBhvr>
                                      <p:tavLst>
                                        <p:tav tm="0">
                                          <p:val>
                                            <p:strVal val="ppt_y"/>
                                          </p:val>
                                        </p:tav>
                                        <p:tav tm="100000">
                                          <p:val>
                                            <p:strVal val="1+ppt_h/2"/>
                                          </p:val>
                                        </p:tav>
                                      </p:tavLst>
                                    </p:anim>
                                    <p:set>
                                      <p:cBhvr>
                                        <p:cTn id="174" dur="1" fill="hold">
                                          <p:stCondLst>
                                            <p:cond delay="499"/>
                                          </p:stCondLst>
                                        </p:cTn>
                                        <p:tgtEl>
                                          <p:spTgt spid="65"/>
                                        </p:tgtEl>
                                        <p:attrNameLst>
                                          <p:attrName>style.visibility</p:attrName>
                                        </p:attrNameLst>
                                      </p:cBhvr>
                                      <p:to>
                                        <p:strVal val="hidden"/>
                                      </p:to>
                                    </p:set>
                                  </p:childTnLst>
                                </p:cTn>
                              </p:par>
                              <p:par>
                                <p:cTn id="175" presetID="2" presetClass="exit" presetSubtype="4" fill="hold" grpId="1" nodeType="withEffect">
                                  <p:stCondLst>
                                    <p:cond delay="0"/>
                                  </p:stCondLst>
                                  <p:childTnLst>
                                    <p:anim calcmode="lin" valueType="num">
                                      <p:cBhvr additive="base">
                                        <p:cTn id="176" dur="500"/>
                                        <p:tgtEl>
                                          <p:spTgt spid="66"/>
                                        </p:tgtEl>
                                        <p:attrNameLst>
                                          <p:attrName>ppt_x</p:attrName>
                                        </p:attrNameLst>
                                      </p:cBhvr>
                                      <p:tavLst>
                                        <p:tav tm="0">
                                          <p:val>
                                            <p:strVal val="ppt_x"/>
                                          </p:val>
                                        </p:tav>
                                        <p:tav tm="100000">
                                          <p:val>
                                            <p:strVal val="ppt_x"/>
                                          </p:val>
                                        </p:tav>
                                      </p:tavLst>
                                    </p:anim>
                                    <p:anim calcmode="lin" valueType="num">
                                      <p:cBhvr additive="base">
                                        <p:cTn id="177" dur="500"/>
                                        <p:tgtEl>
                                          <p:spTgt spid="66"/>
                                        </p:tgtEl>
                                        <p:attrNameLst>
                                          <p:attrName>ppt_y</p:attrName>
                                        </p:attrNameLst>
                                      </p:cBhvr>
                                      <p:tavLst>
                                        <p:tav tm="0">
                                          <p:val>
                                            <p:strVal val="ppt_y"/>
                                          </p:val>
                                        </p:tav>
                                        <p:tav tm="100000">
                                          <p:val>
                                            <p:strVal val="1+ppt_h/2"/>
                                          </p:val>
                                        </p:tav>
                                      </p:tavLst>
                                    </p:anim>
                                    <p:set>
                                      <p:cBhvr>
                                        <p:cTn id="178" dur="1" fill="hold">
                                          <p:stCondLst>
                                            <p:cond delay="499"/>
                                          </p:stCondLst>
                                        </p:cTn>
                                        <p:tgtEl>
                                          <p:spTgt spid="66"/>
                                        </p:tgtEl>
                                        <p:attrNameLst>
                                          <p:attrName>style.visibility</p:attrName>
                                        </p:attrNameLst>
                                      </p:cBhvr>
                                      <p:to>
                                        <p:strVal val="hidden"/>
                                      </p:to>
                                    </p:set>
                                  </p:childTnLst>
                                </p:cTn>
                              </p:par>
                              <p:par>
                                <p:cTn id="179" presetID="2" presetClass="exit" presetSubtype="4" fill="hold" grpId="1" nodeType="withEffect">
                                  <p:stCondLst>
                                    <p:cond delay="0"/>
                                  </p:stCondLst>
                                  <p:childTnLst>
                                    <p:anim calcmode="lin" valueType="num">
                                      <p:cBhvr additive="base">
                                        <p:cTn id="180" dur="500"/>
                                        <p:tgtEl>
                                          <p:spTgt spid="67"/>
                                        </p:tgtEl>
                                        <p:attrNameLst>
                                          <p:attrName>ppt_x</p:attrName>
                                        </p:attrNameLst>
                                      </p:cBhvr>
                                      <p:tavLst>
                                        <p:tav tm="0">
                                          <p:val>
                                            <p:strVal val="ppt_x"/>
                                          </p:val>
                                        </p:tav>
                                        <p:tav tm="100000">
                                          <p:val>
                                            <p:strVal val="ppt_x"/>
                                          </p:val>
                                        </p:tav>
                                      </p:tavLst>
                                    </p:anim>
                                    <p:anim calcmode="lin" valueType="num">
                                      <p:cBhvr additive="base">
                                        <p:cTn id="181" dur="500"/>
                                        <p:tgtEl>
                                          <p:spTgt spid="67"/>
                                        </p:tgtEl>
                                        <p:attrNameLst>
                                          <p:attrName>ppt_y</p:attrName>
                                        </p:attrNameLst>
                                      </p:cBhvr>
                                      <p:tavLst>
                                        <p:tav tm="0">
                                          <p:val>
                                            <p:strVal val="ppt_y"/>
                                          </p:val>
                                        </p:tav>
                                        <p:tav tm="100000">
                                          <p:val>
                                            <p:strVal val="1+ppt_h/2"/>
                                          </p:val>
                                        </p:tav>
                                      </p:tavLst>
                                    </p:anim>
                                    <p:set>
                                      <p:cBhvr>
                                        <p:cTn id="182" dur="1" fill="hold">
                                          <p:stCondLst>
                                            <p:cond delay="499"/>
                                          </p:stCondLst>
                                        </p:cTn>
                                        <p:tgtEl>
                                          <p:spTgt spid="67"/>
                                        </p:tgtEl>
                                        <p:attrNameLst>
                                          <p:attrName>style.visibility</p:attrName>
                                        </p:attrNameLst>
                                      </p:cBhvr>
                                      <p:to>
                                        <p:strVal val="hidden"/>
                                      </p:to>
                                    </p:set>
                                  </p:childTnLst>
                                </p:cTn>
                              </p:par>
                              <p:par>
                                <p:cTn id="183" presetID="2" presetClass="exit" presetSubtype="4" fill="hold" grpId="1" nodeType="withEffect">
                                  <p:stCondLst>
                                    <p:cond delay="0"/>
                                  </p:stCondLst>
                                  <p:childTnLst>
                                    <p:anim calcmode="lin" valueType="num">
                                      <p:cBhvr additive="base">
                                        <p:cTn id="184" dur="500"/>
                                        <p:tgtEl>
                                          <p:spTgt spid="68"/>
                                        </p:tgtEl>
                                        <p:attrNameLst>
                                          <p:attrName>ppt_x</p:attrName>
                                        </p:attrNameLst>
                                      </p:cBhvr>
                                      <p:tavLst>
                                        <p:tav tm="0">
                                          <p:val>
                                            <p:strVal val="ppt_x"/>
                                          </p:val>
                                        </p:tav>
                                        <p:tav tm="100000">
                                          <p:val>
                                            <p:strVal val="ppt_x"/>
                                          </p:val>
                                        </p:tav>
                                      </p:tavLst>
                                    </p:anim>
                                    <p:anim calcmode="lin" valueType="num">
                                      <p:cBhvr additive="base">
                                        <p:cTn id="185" dur="500"/>
                                        <p:tgtEl>
                                          <p:spTgt spid="68"/>
                                        </p:tgtEl>
                                        <p:attrNameLst>
                                          <p:attrName>ppt_y</p:attrName>
                                        </p:attrNameLst>
                                      </p:cBhvr>
                                      <p:tavLst>
                                        <p:tav tm="0">
                                          <p:val>
                                            <p:strVal val="ppt_y"/>
                                          </p:val>
                                        </p:tav>
                                        <p:tav tm="100000">
                                          <p:val>
                                            <p:strVal val="1+ppt_h/2"/>
                                          </p:val>
                                        </p:tav>
                                      </p:tavLst>
                                    </p:anim>
                                    <p:set>
                                      <p:cBhvr>
                                        <p:cTn id="186" dur="1" fill="hold">
                                          <p:stCondLst>
                                            <p:cond delay="499"/>
                                          </p:stCondLst>
                                        </p:cTn>
                                        <p:tgtEl>
                                          <p:spTgt spid="68"/>
                                        </p:tgtEl>
                                        <p:attrNameLst>
                                          <p:attrName>style.visibility</p:attrName>
                                        </p:attrNameLst>
                                      </p:cBhvr>
                                      <p:to>
                                        <p:strVal val="hidden"/>
                                      </p:to>
                                    </p:set>
                                  </p:childTnLst>
                                </p:cTn>
                              </p:par>
                              <p:par>
                                <p:cTn id="187" presetID="2" presetClass="exit" presetSubtype="4" fill="hold" grpId="1" nodeType="withEffect">
                                  <p:stCondLst>
                                    <p:cond delay="0"/>
                                  </p:stCondLst>
                                  <p:childTnLst>
                                    <p:anim calcmode="lin" valueType="num">
                                      <p:cBhvr additive="base">
                                        <p:cTn id="188" dur="500"/>
                                        <p:tgtEl>
                                          <p:spTgt spid="69"/>
                                        </p:tgtEl>
                                        <p:attrNameLst>
                                          <p:attrName>ppt_x</p:attrName>
                                        </p:attrNameLst>
                                      </p:cBhvr>
                                      <p:tavLst>
                                        <p:tav tm="0">
                                          <p:val>
                                            <p:strVal val="ppt_x"/>
                                          </p:val>
                                        </p:tav>
                                        <p:tav tm="100000">
                                          <p:val>
                                            <p:strVal val="ppt_x"/>
                                          </p:val>
                                        </p:tav>
                                      </p:tavLst>
                                    </p:anim>
                                    <p:anim calcmode="lin" valueType="num">
                                      <p:cBhvr additive="base">
                                        <p:cTn id="189" dur="500"/>
                                        <p:tgtEl>
                                          <p:spTgt spid="69"/>
                                        </p:tgtEl>
                                        <p:attrNameLst>
                                          <p:attrName>ppt_y</p:attrName>
                                        </p:attrNameLst>
                                      </p:cBhvr>
                                      <p:tavLst>
                                        <p:tav tm="0">
                                          <p:val>
                                            <p:strVal val="ppt_y"/>
                                          </p:val>
                                        </p:tav>
                                        <p:tav tm="100000">
                                          <p:val>
                                            <p:strVal val="1+ppt_h/2"/>
                                          </p:val>
                                        </p:tav>
                                      </p:tavLst>
                                    </p:anim>
                                    <p:set>
                                      <p:cBhvr>
                                        <p:cTn id="190" dur="1" fill="hold">
                                          <p:stCondLst>
                                            <p:cond delay="499"/>
                                          </p:stCondLst>
                                        </p:cTn>
                                        <p:tgtEl>
                                          <p:spTgt spid="69"/>
                                        </p:tgtEl>
                                        <p:attrNameLst>
                                          <p:attrName>style.visibility</p:attrName>
                                        </p:attrNameLst>
                                      </p:cBhvr>
                                      <p:to>
                                        <p:strVal val="hidden"/>
                                      </p:to>
                                    </p:set>
                                  </p:childTnLst>
                                </p:cTn>
                              </p:par>
                              <p:par>
                                <p:cTn id="191" presetID="2" presetClass="exit" presetSubtype="4" fill="hold" grpId="1" nodeType="withEffect">
                                  <p:stCondLst>
                                    <p:cond delay="0"/>
                                  </p:stCondLst>
                                  <p:childTnLst>
                                    <p:anim calcmode="lin" valueType="num">
                                      <p:cBhvr additive="base">
                                        <p:cTn id="192" dur="500"/>
                                        <p:tgtEl>
                                          <p:spTgt spid="70"/>
                                        </p:tgtEl>
                                        <p:attrNameLst>
                                          <p:attrName>ppt_x</p:attrName>
                                        </p:attrNameLst>
                                      </p:cBhvr>
                                      <p:tavLst>
                                        <p:tav tm="0">
                                          <p:val>
                                            <p:strVal val="ppt_x"/>
                                          </p:val>
                                        </p:tav>
                                        <p:tav tm="100000">
                                          <p:val>
                                            <p:strVal val="ppt_x"/>
                                          </p:val>
                                        </p:tav>
                                      </p:tavLst>
                                    </p:anim>
                                    <p:anim calcmode="lin" valueType="num">
                                      <p:cBhvr additive="base">
                                        <p:cTn id="193" dur="500"/>
                                        <p:tgtEl>
                                          <p:spTgt spid="70"/>
                                        </p:tgtEl>
                                        <p:attrNameLst>
                                          <p:attrName>ppt_y</p:attrName>
                                        </p:attrNameLst>
                                      </p:cBhvr>
                                      <p:tavLst>
                                        <p:tav tm="0">
                                          <p:val>
                                            <p:strVal val="ppt_y"/>
                                          </p:val>
                                        </p:tav>
                                        <p:tav tm="100000">
                                          <p:val>
                                            <p:strVal val="1+ppt_h/2"/>
                                          </p:val>
                                        </p:tav>
                                      </p:tavLst>
                                    </p:anim>
                                    <p:set>
                                      <p:cBhvr>
                                        <p:cTn id="194" dur="1" fill="hold">
                                          <p:stCondLst>
                                            <p:cond delay="499"/>
                                          </p:stCondLst>
                                        </p:cTn>
                                        <p:tgtEl>
                                          <p:spTgt spid="70"/>
                                        </p:tgtEl>
                                        <p:attrNameLst>
                                          <p:attrName>style.visibility</p:attrName>
                                        </p:attrNameLst>
                                      </p:cBhvr>
                                      <p:to>
                                        <p:strVal val="hidden"/>
                                      </p:to>
                                    </p:set>
                                  </p:childTnLst>
                                </p:cTn>
                              </p:par>
                              <p:par>
                                <p:cTn id="195" presetID="2" presetClass="exit" presetSubtype="4" fill="hold" grpId="1" nodeType="withEffect">
                                  <p:stCondLst>
                                    <p:cond delay="0"/>
                                  </p:stCondLst>
                                  <p:childTnLst>
                                    <p:anim calcmode="lin" valueType="num">
                                      <p:cBhvr additive="base">
                                        <p:cTn id="196" dur="500"/>
                                        <p:tgtEl>
                                          <p:spTgt spid="71"/>
                                        </p:tgtEl>
                                        <p:attrNameLst>
                                          <p:attrName>ppt_x</p:attrName>
                                        </p:attrNameLst>
                                      </p:cBhvr>
                                      <p:tavLst>
                                        <p:tav tm="0">
                                          <p:val>
                                            <p:strVal val="ppt_x"/>
                                          </p:val>
                                        </p:tav>
                                        <p:tav tm="100000">
                                          <p:val>
                                            <p:strVal val="ppt_x"/>
                                          </p:val>
                                        </p:tav>
                                      </p:tavLst>
                                    </p:anim>
                                    <p:anim calcmode="lin" valueType="num">
                                      <p:cBhvr additive="base">
                                        <p:cTn id="197" dur="500"/>
                                        <p:tgtEl>
                                          <p:spTgt spid="71"/>
                                        </p:tgtEl>
                                        <p:attrNameLst>
                                          <p:attrName>ppt_y</p:attrName>
                                        </p:attrNameLst>
                                      </p:cBhvr>
                                      <p:tavLst>
                                        <p:tav tm="0">
                                          <p:val>
                                            <p:strVal val="ppt_y"/>
                                          </p:val>
                                        </p:tav>
                                        <p:tav tm="100000">
                                          <p:val>
                                            <p:strVal val="1+ppt_h/2"/>
                                          </p:val>
                                        </p:tav>
                                      </p:tavLst>
                                    </p:anim>
                                    <p:set>
                                      <p:cBhvr>
                                        <p:cTn id="198" dur="1" fill="hold">
                                          <p:stCondLst>
                                            <p:cond delay="499"/>
                                          </p:stCondLst>
                                        </p:cTn>
                                        <p:tgtEl>
                                          <p:spTgt spid="71"/>
                                        </p:tgtEl>
                                        <p:attrNameLst>
                                          <p:attrName>style.visibility</p:attrName>
                                        </p:attrNameLst>
                                      </p:cBhvr>
                                      <p:to>
                                        <p:strVal val="hidden"/>
                                      </p:to>
                                    </p:set>
                                  </p:childTnLst>
                                </p:cTn>
                              </p:par>
                              <p:par>
                                <p:cTn id="199" presetID="2" presetClass="exit" presetSubtype="4" fill="hold" grpId="1" nodeType="withEffect">
                                  <p:stCondLst>
                                    <p:cond delay="0"/>
                                  </p:stCondLst>
                                  <p:childTnLst>
                                    <p:anim calcmode="lin" valueType="num">
                                      <p:cBhvr additive="base">
                                        <p:cTn id="200" dur="500"/>
                                        <p:tgtEl>
                                          <p:spTgt spid="72"/>
                                        </p:tgtEl>
                                        <p:attrNameLst>
                                          <p:attrName>ppt_x</p:attrName>
                                        </p:attrNameLst>
                                      </p:cBhvr>
                                      <p:tavLst>
                                        <p:tav tm="0">
                                          <p:val>
                                            <p:strVal val="ppt_x"/>
                                          </p:val>
                                        </p:tav>
                                        <p:tav tm="100000">
                                          <p:val>
                                            <p:strVal val="ppt_x"/>
                                          </p:val>
                                        </p:tav>
                                      </p:tavLst>
                                    </p:anim>
                                    <p:anim calcmode="lin" valueType="num">
                                      <p:cBhvr additive="base">
                                        <p:cTn id="201" dur="500"/>
                                        <p:tgtEl>
                                          <p:spTgt spid="72"/>
                                        </p:tgtEl>
                                        <p:attrNameLst>
                                          <p:attrName>ppt_y</p:attrName>
                                        </p:attrNameLst>
                                      </p:cBhvr>
                                      <p:tavLst>
                                        <p:tav tm="0">
                                          <p:val>
                                            <p:strVal val="ppt_y"/>
                                          </p:val>
                                        </p:tav>
                                        <p:tav tm="100000">
                                          <p:val>
                                            <p:strVal val="1+ppt_h/2"/>
                                          </p:val>
                                        </p:tav>
                                      </p:tavLst>
                                    </p:anim>
                                    <p:set>
                                      <p:cBhvr>
                                        <p:cTn id="202" dur="1" fill="hold">
                                          <p:stCondLst>
                                            <p:cond delay="499"/>
                                          </p:stCondLst>
                                        </p:cTn>
                                        <p:tgtEl>
                                          <p:spTgt spid="72"/>
                                        </p:tgtEl>
                                        <p:attrNameLst>
                                          <p:attrName>style.visibility</p:attrName>
                                        </p:attrNameLst>
                                      </p:cBhvr>
                                      <p:to>
                                        <p:strVal val="hidden"/>
                                      </p:to>
                                    </p:set>
                                  </p:childTnLst>
                                </p:cTn>
                              </p:par>
                              <p:par>
                                <p:cTn id="203" presetID="2" presetClass="exit" presetSubtype="4" fill="hold" nodeType="withEffect">
                                  <p:stCondLst>
                                    <p:cond delay="0"/>
                                  </p:stCondLst>
                                  <p:childTnLst>
                                    <p:anim calcmode="lin" valueType="num">
                                      <p:cBhvr additive="base">
                                        <p:cTn id="204" dur="500"/>
                                        <p:tgtEl>
                                          <p:spTgt spid="74"/>
                                        </p:tgtEl>
                                        <p:attrNameLst>
                                          <p:attrName>ppt_x</p:attrName>
                                        </p:attrNameLst>
                                      </p:cBhvr>
                                      <p:tavLst>
                                        <p:tav tm="0">
                                          <p:val>
                                            <p:strVal val="ppt_x"/>
                                          </p:val>
                                        </p:tav>
                                        <p:tav tm="100000">
                                          <p:val>
                                            <p:strVal val="ppt_x"/>
                                          </p:val>
                                        </p:tav>
                                      </p:tavLst>
                                    </p:anim>
                                    <p:anim calcmode="lin" valueType="num">
                                      <p:cBhvr additive="base">
                                        <p:cTn id="205" dur="500"/>
                                        <p:tgtEl>
                                          <p:spTgt spid="74"/>
                                        </p:tgtEl>
                                        <p:attrNameLst>
                                          <p:attrName>ppt_y</p:attrName>
                                        </p:attrNameLst>
                                      </p:cBhvr>
                                      <p:tavLst>
                                        <p:tav tm="0">
                                          <p:val>
                                            <p:strVal val="ppt_y"/>
                                          </p:val>
                                        </p:tav>
                                        <p:tav tm="100000">
                                          <p:val>
                                            <p:strVal val="1+ppt_h/2"/>
                                          </p:val>
                                        </p:tav>
                                      </p:tavLst>
                                    </p:anim>
                                    <p:set>
                                      <p:cBhvr>
                                        <p:cTn id="206" dur="1" fill="hold">
                                          <p:stCondLst>
                                            <p:cond delay="499"/>
                                          </p:stCondLst>
                                        </p:cTn>
                                        <p:tgtEl>
                                          <p:spTgt spid="74"/>
                                        </p:tgtEl>
                                        <p:attrNameLst>
                                          <p:attrName>style.visibility</p:attrName>
                                        </p:attrNameLst>
                                      </p:cBhvr>
                                      <p:to>
                                        <p:strVal val="hidden"/>
                                      </p:to>
                                    </p:set>
                                  </p:childTnLst>
                                </p:cTn>
                              </p:par>
                              <p:par>
                                <p:cTn id="207" presetID="2" presetClass="exit" presetSubtype="4" fill="hold" nodeType="withEffect">
                                  <p:stCondLst>
                                    <p:cond delay="0"/>
                                  </p:stCondLst>
                                  <p:childTnLst>
                                    <p:anim calcmode="lin" valueType="num">
                                      <p:cBhvr additive="base">
                                        <p:cTn id="208" dur="500"/>
                                        <p:tgtEl>
                                          <p:spTgt spid="75"/>
                                        </p:tgtEl>
                                        <p:attrNameLst>
                                          <p:attrName>ppt_x</p:attrName>
                                        </p:attrNameLst>
                                      </p:cBhvr>
                                      <p:tavLst>
                                        <p:tav tm="0">
                                          <p:val>
                                            <p:strVal val="ppt_x"/>
                                          </p:val>
                                        </p:tav>
                                        <p:tav tm="100000">
                                          <p:val>
                                            <p:strVal val="ppt_x"/>
                                          </p:val>
                                        </p:tav>
                                      </p:tavLst>
                                    </p:anim>
                                    <p:anim calcmode="lin" valueType="num">
                                      <p:cBhvr additive="base">
                                        <p:cTn id="209" dur="500"/>
                                        <p:tgtEl>
                                          <p:spTgt spid="75"/>
                                        </p:tgtEl>
                                        <p:attrNameLst>
                                          <p:attrName>ppt_y</p:attrName>
                                        </p:attrNameLst>
                                      </p:cBhvr>
                                      <p:tavLst>
                                        <p:tav tm="0">
                                          <p:val>
                                            <p:strVal val="ppt_y"/>
                                          </p:val>
                                        </p:tav>
                                        <p:tav tm="100000">
                                          <p:val>
                                            <p:strVal val="1+ppt_h/2"/>
                                          </p:val>
                                        </p:tav>
                                      </p:tavLst>
                                    </p:anim>
                                    <p:set>
                                      <p:cBhvr>
                                        <p:cTn id="210" dur="1" fill="hold">
                                          <p:stCondLst>
                                            <p:cond delay="499"/>
                                          </p:stCondLst>
                                        </p:cTn>
                                        <p:tgtEl>
                                          <p:spTgt spid="75"/>
                                        </p:tgtEl>
                                        <p:attrNameLst>
                                          <p:attrName>style.visibility</p:attrName>
                                        </p:attrNameLst>
                                      </p:cBhvr>
                                      <p:to>
                                        <p:strVal val="hidden"/>
                                      </p:to>
                                    </p:set>
                                  </p:childTnLst>
                                </p:cTn>
                              </p:par>
                              <p:par>
                                <p:cTn id="211" presetID="2" presetClass="exit" presetSubtype="4" fill="hold" grpId="1" nodeType="withEffect">
                                  <p:stCondLst>
                                    <p:cond delay="0"/>
                                  </p:stCondLst>
                                  <p:childTnLst>
                                    <p:anim calcmode="lin" valueType="num">
                                      <p:cBhvr additive="base">
                                        <p:cTn id="212" dur="500"/>
                                        <p:tgtEl>
                                          <p:spTgt spid="76"/>
                                        </p:tgtEl>
                                        <p:attrNameLst>
                                          <p:attrName>ppt_x</p:attrName>
                                        </p:attrNameLst>
                                      </p:cBhvr>
                                      <p:tavLst>
                                        <p:tav tm="0">
                                          <p:val>
                                            <p:strVal val="ppt_x"/>
                                          </p:val>
                                        </p:tav>
                                        <p:tav tm="100000">
                                          <p:val>
                                            <p:strVal val="ppt_x"/>
                                          </p:val>
                                        </p:tav>
                                      </p:tavLst>
                                    </p:anim>
                                    <p:anim calcmode="lin" valueType="num">
                                      <p:cBhvr additive="base">
                                        <p:cTn id="213" dur="500"/>
                                        <p:tgtEl>
                                          <p:spTgt spid="76"/>
                                        </p:tgtEl>
                                        <p:attrNameLst>
                                          <p:attrName>ppt_y</p:attrName>
                                        </p:attrNameLst>
                                      </p:cBhvr>
                                      <p:tavLst>
                                        <p:tav tm="0">
                                          <p:val>
                                            <p:strVal val="ppt_y"/>
                                          </p:val>
                                        </p:tav>
                                        <p:tav tm="100000">
                                          <p:val>
                                            <p:strVal val="1+ppt_h/2"/>
                                          </p:val>
                                        </p:tav>
                                      </p:tavLst>
                                    </p:anim>
                                    <p:set>
                                      <p:cBhvr>
                                        <p:cTn id="214" dur="1" fill="hold">
                                          <p:stCondLst>
                                            <p:cond delay="499"/>
                                          </p:stCondLst>
                                        </p:cTn>
                                        <p:tgtEl>
                                          <p:spTgt spid="76"/>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2" presetClass="entr" presetSubtype="4" fill="hold" grpId="0" nodeType="clickEffect">
                                  <p:stCondLst>
                                    <p:cond delay="0"/>
                                  </p:stCondLst>
                                  <p:childTnLst>
                                    <p:set>
                                      <p:cBhvr>
                                        <p:cTn id="218" dur="1" fill="hold">
                                          <p:stCondLst>
                                            <p:cond delay="0"/>
                                          </p:stCondLst>
                                        </p:cTn>
                                        <p:tgtEl>
                                          <p:spTgt spid="167"/>
                                        </p:tgtEl>
                                        <p:attrNameLst>
                                          <p:attrName>style.visibility</p:attrName>
                                        </p:attrNameLst>
                                      </p:cBhvr>
                                      <p:to>
                                        <p:strVal val="visible"/>
                                      </p:to>
                                    </p:set>
                                    <p:anim calcmode="lin" valueType="num">
                                      <p:cBhvr additive="base">
                                        <p:cTn id="219" dur="500" fill="hold"/>
                                        <p:tgtEl>
                                          <p:spTgt spid="167"/>
                                        </p:tgtEl>
                                        <p:attrNameLst>
                                          <p:attrName>ppt_x</p:attrName>
                                        </p:attrNameLst>
                                      </p:cBhvr>
                                      <p:tavLst>
                                        <p:tav tm="0">
                                          <p:val>
                                            <p:strVal val="#ppt_x"/>
                                          </p:val>
                                        </p:tav>
                                        <p:tav tm="100000">
                                          <p:val>
                                            <p:strVal val="#ppt_x"/>
                                          </p:val>
                                        </p:tav>
                                      </p:tavLst>
                                    </p:anim>
                                    <p:anim calcmode="lin" valueType="num">
                                      <p:cBhvr additive="base">
                                        <p:cTn id="220" dur="500" fill="hold"/>
                                        <p:tgtEl>
                                          <p:spTgt spid="167"/>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168"/>
                                        </p:tgtEl>
                                        <p:attrNameLst>
                                          <p:attrName>style.visibility</p:attrName>
                                        </p:attrNameLst>
                                      </p:cBhvr>
                                      <p:to>
                                        <p:strVal val="visible"/>
                                      </p:to>
                                    </p:set>
                                    <p:anim calcmode="lin" valueType="num">
                                      <p:cBhvr additive="base">
                                        <p:cTn id="223" dur="500" fill="hold"/>
                                        <p:tgtEl>
                                          <p:spTgt spid="168"/>
                                        </p:tgtEl>
                                        <p:attrNameLst>
                                          <p:attrName>ppt_x</p:attrName>
                                        </p:attrNameLst>
                                      </p:cBhvr>
                                      <p:tavLst>
                                        <p:tav tm="0">
                                          <p:val>
                                            <p:strVal val="#ppt_x"/>
                                          </p:val>
                                        </p:tav>
                                        <p:tav tm="100000">
                                          <p:val>
                                            <p:strVal val="#ppt_x"/>
                                          </p:val>
                                        </p:tav>
                                      </p:tavLst>
                                    </p:anim>
                                    <p:anim calcmode="lin" valueType="num">
                                      <p:cBhvr additive="base">
                                        <p:cTn id="224" dur="500" fill="hold"/>
                                        <p:tgtEl>
                                          <p:spTgt spid="168"/>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169"/>
                                        </p:tgtEl>
                                        <p:attrNameLst>
                                          <p:attrName>style.visibility</p:attrName>
                                        </p:attrNameLst>
                                      </p:cBhvr>
                                      <p:to>
                                        <p:strVal val="visible"/>
                                      </p:to>
                                    </p:set>
                                    <p:anim calcmode="lin" valueType="num">
                                      <p:cBhvr additive="base">
                                        <p:cTn id="227" dur="500" fill="hold"/>
                                        <p:tgtEl>
                                          <p:spTgt spid="169"/>
                                        </p:tgtEl>
                                        <p:attrNameLst>
                                          <p:attrName>ppt_x</p:attrName>
                                        </p:attrNameLst>
                                      </p:cBhvr>
                                      <p:tavLst>
                                        <p:tav tm="0">
                                          <p:val>
                                            <p:strVal val="#ppt_x"/>
                                          </p:val>
                                        </p:tav>
                                        <p:tav tm="100000">
                                          <p:val>
                                            <p:strVal val="#ppt_x"/>
                                          </p:val>
                                        </p:tav>
                                      </p:tavLst>
                                    </p:anim>
                                    <p:anim calcmode="lin" valueType="num">
                                      <p:cBhvr additive="base">
                                        <p:cTn id="228" dur="500" fill="hold"/>
                                        <p:tgtEl>
                                          <p:spTgt spid="169"/>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170"/>
                                        </p:tgtEl>
                                        <p:attrNameLst>
                                          <p:attrName>style.visibility</p:attrName>
                                        </p:attrNameLst>
                                      </p:cBhvr>
                                      <p:to>
                                        <p:strVal val="visible"/>
                                      </p:to>
                                    </p:set>
                                    <p:anim calcmode="lin" valueType="num">
                                      <p:cBhvr additive="base">
                                        <p:cTn id="231" dur="500" fill="hold"/>
                                        <p:tgtEl>
                                          <p:spTgt spid="170"/>
                                        </p:tgtEl>
                                        <p:attrNameLst>
                                          <p:attrName>ppt_x</p:attrName>
                                        </p:attrNameLst>
                                      </p:cBhvr>
                                      <p:tavLst>
                                        <p:tav tm="0">
                                          <p:val>
                                            <p:strVal val="#ppt_x"/>
                                          </p:val>
                                        </p:tav>
                                        <p:tav tm="100000">
                                          <p:val>
                                            <p:strVal val="#ppt_x"/>
                                          </p:val>
                                        </p:tav>
                                      </p:tavLst>
                                    </p:anim>
                                    <p:anim calcmode="lin" valueType="num">
                                      <p:cBhvr additive="base">
                                        <p:cTn id="232" dur="500" fill="hold"/>
                                        <p:tgtEl>
                                          <p:spTgt spid="170"/>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171"/>
                                        </p:tgtEl>
                                        <p:attrNameLst>
                                          <p:attrName>style.visibility</p:attrName>
                                        </p:attrNameLst>
                                      </p:cBhvr>
                                      <p:to>
                                        <p:strVal val="visible"/>
                                      </p:to>
                                    </p:set>
                                    <p:anim calcmode="lin" valueType="num">
                                      <p:cBhvr additive="base">
                                        <p:cTn id="235" dur="500" fill="hold"/>
                                        <p:tgtEl>
                                          <p:spTgt spid="171"/>
                                        </p:tgtEl>
                                        <p:attrNameLst>
                                          <p:attrName>ppt_x</p:attrName>
                                        </p:attrNameLst>
                                      </p:cBhvr>
                                      <p:tavLst>
                                        <p:tav tm="0">
                                          <p:val>
                                            <p:strVal val="#ppt_x"/>
                                          </p:val>
                                        </p:tav>
                                        <p:tav tm="100000">
                                          <p:val>
                                            <p:strVal val="#ppt_x"/>
                                          </p:val>
                                        </p:tav>
                                      </p:tavLst>
                                    </p:anim>
                                    <p:anim calcmode="lin" valueType="num">
                                      <p:cBhvr additive="base">
                                        <p:cTn id="236" dur="500" fill="hold"/>
                                        <p:tgtEl>
                                          <p:spTgt spid="171"/>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172"/>
                                        </p:tgtEl>
                                        <p:attrNameLst>
                                          <p:attrName>style.visibility</p:attrName>
                                        </p:attrNameLst>
                                      </p:cBhvr>
                                      <p:to>
                                        <p:strVal val="visible"/>
                                      </p:to>
                                    </p:set>
                                    <p:anim calcmode="lin" valueType="num">
                                      <p:cBhvr additive="base">
                                        <p:cTn id="239" dur="500" fill="hold"/>
                                        <p:tgtEl>
                                          <p:spTgt spid="172"/>
                                        </p:tgtEl>
                                        <p:attrNameLst>
                                          <p:attrName>ppt_x</p:attrName>
                                        </p:attrNameLst>
                                      </p:cBhvr>
                                      <p:tavLst>
                                        <p:tav tm="0">
                                          <p:val>
                                            <p:strVal val="#ppt_x"/>
                                          </p:val>
                                        </p:tav>
                                        <p:tav tm="100000">
                                          <p:val>
                                            <p:strVal val="#ppt_x"/>
                                          </p:val>
                                        </p:tav>
                                      </p:tavLst>
                                    </p:anim>
                                    <p:anim calcmode="lin" valueType="num">
                                      <p:cBhvr additive="base">
                                        <p:cTn id="240" dur="500" fill="hold"/>
                                        <p:tgtEl>
                                          <p:spTgt spid="172"/>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173"/>
                                        </p:tgtEl>
                                        <p:attrNameLst>
                                          <p:attrName>style.visibility</p:attrName>
                                        </p:attrNameLst>
                                      </p:cBhvr>
                                      <p:to>
                                        <p:strVal val="visible"/>
                                      </p:to>
                                    </p:set>
                                    <p:anim calcmode="lin" valueType="num">
                                      <p:cBhvr additive="base">
                                        <p:cTn id="243" dur="500" fill="hold"/>
                                        <p:tgtEl>
                                          <p:spTgt spid="173"/>
                                        </p:tgtEl>
                                        <p:attrNameLst>
                                          <p:attrName>ppt_x</p:attrName>
                                        </p:attrNameLst>
                                      </p:cBhvr>
                                      <p:tavLst>
                                        <p:tav tm="0">
                                          <p:val>
                                            <p:strVal val="#ppt_x"/>
                                          </p:val>
                                        </p:tav>
                                        <p:tav tm="100000">
                                          <p:val>
                                            <p:strVal val="#ppt_x"/>
                                          </p:val>
                                        </p:tav>
                                      </p:tavLst>
                                    </p:anim>
                                    <p:anim calcmode="lin" valueType="num">
                                      <p:cBhvr additive="base">
                                        <p:cTn id="244" dur="500" fill="hold"/>
                                        <p:tgtEl>
                                          <p:spTgt spid="173"/>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174"/>
                                        </p:tgtEl>
                                        <p:attrNameLst>
                                          <p:attrName>style.visibility</p:attrName>
                                        </p:attrNameLst>
                                      </p:cBhvr>
                                      <p:to>
                                        <p:strVal val="visible"/>
                                      </p:to>
                                    </p:set>
                                    <p:anim calcmode="lin" valueType="num">
                                      <p:cBhvr additive="base">
                                        <p:cTn id="247" dur="500" fill="hold"/>
                                        <p:tgtEl>
                                          <p:spTgt spid="174"/>
                                        </p:tgtEl>
                                        <p:attrNameLst>
                                          <p:attrName>ppt_x</p:attrName>
                                        </p:attrNameLst>
                                      </p:cBhvr>
                                      <p:tavLst>
                                        <p:tav tm="0">
                                          <p:val>
                                            <p:strVal val="#ppt_x"/>
                                          </p:val>
                                        </p:tav>
                                        <p:tav tm="100000">
                                          <p:val>
                                            <p:strVal val="#ppt_x"/>
                                          </p:val>
                                        </p:tav>
                                      </p:tavLst>
                                    </p:anim>
                                    <p:anim calcmode="lin" valueType="num">
                                      <p:cBhvr additive="base">
                                        <p:cTn id="248" dur="500" fill="hold"/>
                                        <p:tgtEl>
                                          <p:spTgt spid="174"/>
                                        </p:tgtEl>
                                        <p:attrNameLst>
                                          <p:attrName>ppt_y</p:attrName>
                                        </p:attrNameLst>
                                      </p:cBhvr>
                                      <p:tavLst>
                                        <p:tav tm="0">
                                          <p:val>
                                            <p:strVal val="1+#ppt_h/2"/>
                                          </p:val>
                                        </p:tav>
                                        <p:tav tm="100000">
                                          <p:val>
                                            <p:strVal val="#ppt_y"/>
                                          </p:val>
                                        </p:tav>
                                      </p:tavLst>
                                    </p:anim>
                                  </p:childTnLst>
                                </p:cTn>
                              </p:par>
                              <p:par>
                                <p:cTn id="249" presetID="2" presetClass="entr" presetSubtype="4" fill="hold" nodeType="withEffect">
                                  <p:stCondLst>
                                    <p:cond delay="0"/>
                                  </p:stCondLst>
                                  <p:childTnLst>
                                    <p:set>
                                      <p:cBhvr>
                                        <p:cTn id="250" dur="1" fill="hold">
                                          <p:stCondLst>
                                            <p:cond delay="0"/>
                                          </p:stCondLst>
                                        </p:cTn>
                                        <p:tgtEl>
                                          <p:spTgt spid="175"/>
                                        </p:tgtEl>
                                        <p:attrNameLst>
                                          <p:attrName>style.visibility</p:attrName>
                                        </p:attrNameLst>
                                      </p:cBhvr>
                                      <p:to>
                                        <p:strVal val="visible"/>
                                      </p:to>
                                    </p:set>
                                    <p:anim calcmode="lin" valueType="num">
                                      <p:cBhvr additive="base">
                                        <p:cTn id="251" dur="500" fill="hold"/>
                                        <p:tgtEl>
                                          <p:spTgt spid="175"/>
                                        </p:tgtEl>
                                        <p:attrNameLst>
                                          <p:attrName>ppt_x</p:attrName>
                                        </p:attrNameLst>
                                      </p:cBhvr>
                                      <p:tavLst>
                                        <p:tav tm="0">
                                          <p:val>
                                            <p:strVal val="#ppt_x"/>
                                          </p:val>
                                        </p:tav>
                                        <p:tav tm="100000">
                                          <p:val>
                                            <p:strVal val="#ppt_x"/>
                                          </p:val>
                                        </p:tav>
                                      </p:tavLst>
                                    </p:anim>
                                    <p:anim calcmode="lin" valueType="num">
                                      <p:cBhvr additive="base">
                                        <p:cTn id="252" dur="500" fill="hold"/>
                                        <p:tgtEl>
                                          <p:spTgt spid="175"/>
                                        </p:tgtEl>
                                        <p:attrNameLst>
                                          <p:attrName>ppt_y</p:attrName>
                                        </p:attrNameLst>
                                      </p:cBhvr>
                                      <p:tavLst>
                                        <p:tav tm="0">
                                          <p:val>
                                            <p:strVal val="1+#ppt_h/2"/>
                                          </p:val>
                                        </p:tav>
                                        <p:tav tm="100000">
                                          <p:val>
                                            <p:strVal val="#ppt_y"/>
                                          </p:val>
                                        </p:tav>
                                      </p:tavLst>
                                    </p:anim>
                                  </p:childTnLst>
                                </p:cTn>
                              </p:par>
                              <p:par>
                                <p:cTn id="253" presetID="2" presetClass="entr" presetSubtype="4" fill="hold" nodeType="withEffect">
                                  <p:stCondLst>
                                    <p:cond delay="0"/>
                                  </p:stCondLst>
                                  <p:childTnLst>
                                    <p:set>
                                      <p:cBhvr>
                                        <p:cTn id="254" dur="1" fill="hold">
                                          <p:stCondLst>
                                            <p:cond delay="0"/>
                                          </p:stCondLst>
                                        </p:cTn>
                                        <p:tgtEl>
                                          <p:spTgt spid="176"/>
                                        </p:tgtEl>
                                        <p:attrNameLst>
                                          <p:attrName>style.visibility</p:attrName>
                                        </p:attrNameLst>
                                      </p:cBhvr>
                                      <p:to>
                                        <p:strVal val="visible"/>
                                      </p:to>
                                    </p:set>
                                    <p:anim calcmode="lin" valueType="num">
                                      <p:cBhvr additive="base">
                                        <p:cTn id="255" dur="500" fill="hold"/>
                                        <p:tgtEl>
                                          <p:spTgt spid="176"/>
                                        </p:tgtEl>
                                        <p:attrNameLst>
                                          <p:attrName>ppt_x</p:attrName>
                                        </p:attrNameLst>
                                      </p:cBhvr>
                                      <p:tavLst>
                                        <p:tav tm="0">
                                          <p:val>
                                            <p:strVal val="#ppt_x"/>
                                          </p:val>
                                        </p:tav>
                                        <p:tav tm="100000">
                                          <p:val>
                                            <p:strVal val="#ppt_x"/>
                                          </p:val>
                                        </p:tav>
                                      </p:tavLst>
                                    </p:anim>
                                    <p:anim calcmode="lin" valueType="num">
                                      <p:cBhvr additive="base">
                                        <p:cTn id="256" dur="500" fill="hold"/>
                                        <p:tgtEl>
                                          <p:spTgt spid="176"/>
                                        </p:tgtEl>
                                        <p:attrNameLst>
                                          <p:attrName>ppt_y</p:attrName>
                                        </p:attrNameLst>
                                      </p:cBhvr>
                                      <p:tavLst>
                                        <p:tav tm="0">
                                          <p:val>
                                            <p:strVal val="1+#ppt_h/2"/>
                                          </p:val>
                                        </p:tav>
                                        <p:tav tm="100000">
                                          <p:val>
                                            <p:strVal val="#ppt_y"/>
                                          </p:val>
                                        </p:tav>
                                      </p:tavLst>
                                    </p:anim>
                                  </p:childTnLst>
                                </p:cTn>
                              </p:par>
                              <p:par>
                                <p:cTn id="257" presetID="2" presetClass="entr" presetSubtype="4" fill="hold" nodeType="withEffect">
                                  <p:stCondLst>
                                    <p:cond delay="0"/>
                                  </p:stCondLst>
                                  <p:childTnLst>
                                    <p:set>
                                      <p:cBhvr>
                                        <p:cTn id="258" dur="1" fill="hold">
                                          <p:stCondLst>
                                            <p:cond delay="0"/>
                                          </p:stCondLst>
                                        </p:cTn>
                                        <p:tgtEl>
                                          <p:spTgt spid="177"/>
                                        </p:tgtEl>
                                        <p:attrNameLst>
                                          <p:attrName>style.visibility</p:attrName>
                                        </p:attrNameLst>
                                      </p:cBhvr>
                                      <p:to>
                                        <p:strVal val="visible"/>
                                      </p:to>
                                    </p:set>
                                    <p:anim calcmode="lin" valueType="num">
                                      <p:cBhvr additive="base">
                                        <p:cTn id="259" dur="500" fill="hold"/>
                                        <p:tgtEl>
                                          <p:spTgt spid="177"/>
                                        </p:tgtEl>
                                        <p:attrNameLst>
                                          <p:attrName>ppt_x</p:attrName>
                                        </p:attrNameLst>
                                      </p:cBhvr>
                                      <p:tavLst>
                                        <p:tav tm="0">
                                          <p:val>
                                            <p:strVal val="#ppt_x"/>
                                          </p:val>
                                        </p:tav>
                                        <p:tav tm="100000">
                                          <p:val>
                                            <p:strVal val="#ppt_x"/>
                                          </p:val>
                                        </p:tav>
                                      </p:tavLst>
                                    </p:anim>
                                    <p:anim calcmode="lin" valueType="num">
                                      <p:cBhvr additive="base">
                                        <p:cTn id="260" dur="500" fill="hold"/>
                                        <p:tgtEl>
                                          <p:spTgt spid="177"/>
                                        </p:tgtEl>
                                        <p:attrNameLst>
                                          <p:attrName>ppt_y</p:attrName>
                                        </p:attrNameLst>
                                      </p:cBhvr>
                                      <p:tavLst>
                                        <p:tav tm="0">
                                          <p:val>
                                            <p:strVal val="1+#ppt_h/2"/>
                                          </p:val>
                                        </p:tav>
                                        <p:tav tm="100000">
                                          <p:val>
                                            <p:strVal val="#ppt_y"/>
                                          </p:val>
                                        </p:tav>
                                      </p:tavLst>
                                    </p:anim>
                                  </p:childTnLst>
                                </p:cTn>
                              </p:par>
                              <p:par>
                                <p:cTn id="261" presetID="2" presetClass="entr" presetSubtype="4" fill="hold" nodeType="withEffect">
                                  <p:stCondLst>
                                    <p:cond delay="0"/>
                                  </p:stCondLst>
                                  <p:childTnLst>
                                    <p:set>
                                      <p:cBhvr>
                                        <p:cTn id="262" dur="1" fill="hold">
                                          <p:stCondLst>
                                            <p:cond delay="0"/>
                                          </p:stCondLst>
                                        </p:cTn>
                                        <p:tgtEl>
                                          <p:spTgt spid="178"/>
                                        </p:tgtEl>
                                        <p:attrNameLst>
                                          <p:attrName>style.visibility</p:attrName>
                                        </p:attrNameLst>
                                      </p:cBhvr>
                                      <p:to>
                                        <p:strVal val="visible"/>
                                      </p:to>
                                    </p:set>
                                    <p:anim calcmode="lin" valueType="num">
                                      <p:cBhvr additive="base">
                                        <p:cTn id="263" dur="500" fill="hold"/>
                                        <p:tgtEl>
                                          <p:spTgt spid="178"/>
                                        </p:tgtEl>
                                        <p:attrNameLst>
                                          <p:attrName>ppt_x</p:attrName>
                                        </p:attrNameLst>
                                      </p:cBhvr>
                                      <p:tavLst>
                                        <p:tav tm="0">
                                          <p:val>
                                            <p:strVal val="#ppt_x"/>
                                          </p:val>
                                        </p:tav>
                                        <p:tav tm="100000">
                                          <p:val>
                                            <p:strVal val="#ppt_x"/>
                                          </p:val>
                                        </p:tav>
                                      </p:tavLst>
                                    </p:anim>
                                    <p:anim calcmode="lin" valueType="num">
                                      <p:cBhvr additive="base">
                                        <p:cTn id="264" dur="500" fill="hold"/>
                                        <p:tgtEl>
                                          <p:spTgt spid="178"/>
                                        </p:tgtEl>
                                        <p:attrNameLst>
                                          <p:attrName>ppt_y</p:attrName>
                                        </p:attrNameLst>
                                      </p:cBhvr>
                                      <p:tavLst>
                                        <p:tav tm="0">
                                          <p:val>
                                            <p:strVal val="1+#ppt_h/2"/>
                                          </p:val>
                                        </p:tav>
                                        <p:tav tm="100000">
                                          <p:val>
                                            <p:strVal val="#ppt_y"/>
                                          </p:val>
                                        </p:tav>
                                      </p:tavLst>
                                    </p:anim>
                                  </p:childTnLst>
                                </p:cTn>
                              </p:par>
                              <p:par>
                                <p:cTn id="265" presetID="2" presetClass="entr" presetSubtype="4" fill="hold" nodeType="withEffect">
                                  <p:stCondLst>
                                    <p:cond delay="0"/>
                                  </p:stCondLst>
                                  <p:childTnLst>
                                    <p:set>
                                      <p:cBhvr>
                                        <p:cTn id="266" dur="1" fill="hold">
                                          <p:stCondLst>
                                            <p:cond delay="0"/>
                                          </p:stCondLst>
                                        </p:cTn>
                                        <p:tgtEl>
                                          <p:spTgt spid="179"/>
                                        </p:tgtEl>
                                        <p:attrNameLst>
                                          <p:attrName>style.visibility</p:attrName>
                                        </p:attrNameLst>
                                      </p:cBhvr>
                                      <p:to>
                                        <p:strVal val="visible"/>
                                      </p:to>
                                    </p:set>
                                    <p:anim calcmode="lin" valueType="num">
                                      <p:cBhvr additive="base">
                                        <p:cTn id="267" dur="500" fill="hold"/>
                                        <p:tgtEl>
                                          <p:spTgt spid="179"/>
                                        </p:tgtEl>
                                        <p:attrNameLst>
                                          <p:attrName>ppt_x</p:attrName>
                                        </p:attrNameLst>
                                      </p:cBhvr>
                                      <p:tavLst>
                                        <p:tav tm="0">
                                          <p:val>
                                            <p:strVal val="#ppt_x"/>
                                          </p:val>
                                        </p:tav>
                                        <p:tav tm="100000">
                                          <p:val>
                                            <p:strVal val="#ppt_x"/>
                                          </p:val>
                                        </p:tav>
                                      </p:tavLst>
                                    </p:anim>
                                    <p:anim calcmode="lin" valueType="num">
                                      <p:cBhvr additive="base">
                                        <p:cTn id="268" dur="500" fill="hold"/>
                                        <p:tgtEl>
                                          <p:spTgt spid="179"/>
                                        </p:tgtEl>
                                        <p:attrNameLst>
                                          <p:attrName>ppt_y</p:attrName>
                                        </p:attrNameLst>
                                      </p:cBhvr>
                                      <p:tavLst>
                                        <p:tav tm="0">
                                          <p:val>
                                            <p:strVal val="1+#ppt_h/2"/>
                                          </p:val>
                                        </p:tav>
                                        <p:tav tm="100000">
                                          <p:val>
                                            <p:strVal val="#ppt_y"/>
                                          </p:val>
                                        </p:tav>
                                      </p:tavLst>
                                    </p:anim>
                                  </p:childTnLst>
                                </p:cTn>
                              </p:par>
                              <p:par>
                                <p:cTn id="269" presetID="2" presetClass="entr" presetSubtype="4" fill="hold" nodeType="withEffect">
                                  <p:stCondLst>
                                    <p:cond delay="0"/>
                                  </p:stCondLst>
                                  <p:childTnLst>
                                    <p:set>
                                      <p:cBhvr>
                                        <p:cTn id="270" dur="1" fill="hold">
                                          <p:stCondLst>
                                            <p:cond delay="0"/>
                                          </p:stCondLst>
                                        </p:cTn>
                                        <p:tgtEl>
                                          <p:spTgt spid="180"/>
                                        </p:tgtEl>
                                        <p:attrNameLst>
                                          <p:attrName>style.visibility</p:attrName>
                                        </p:attrNameLst>
                                      </p:cBhvr>
                                      <p:to>
                                        <p:strVal val="visible"/>
                                      </p:to>
                                    </p:set>
                                    <p:anim calcmode="lin" valueType="num">
                                      <p:cBhvr additive="base">
                                        <p:cTn id="271" dur="500" fill="hold"/>
                                        <p:tgtEl>
                                          <p:spTgt spid="180"/>
                                        </p:tgtEl>
                                        <p:attrNameLst>
                                          <p:attrName>ppt_x</p:attrName>
                                        </p:attrNameLst>
                                      </p:cBhvr>
                                      <p:tavLst>
                                        <p:tav tm="0">
                                          <p:val>
                                            <p:strVal val="#ppt_x"/>
                                          </p:val>
                                        </p:tav>
                                        <p:tav tm="100000">
                                          <p:val>
                                            <p:strVal val="#ppt_x"/>
                                          </p:val>
                                        </p:tav>
                                      </p:tavLst>
                                    </p:anim>
                                    <p:anim calcmode="lin" valueType="num">
                                      <p:cBhvr additive="base">
                                        <p:cTn id="272" dur="500" fill="hold"/>
                                        <p:tgtEl>
                                          <p:spTgt spid="180"/>
                                        </p:tgtEl>
                                        <p:attrNameLst>
                                          <p:attrName>ppt_y</p:attrName>
                                        </p:attrNameLst>
                                      </p:cBhvr>
                                      <p:tavLst>
                                        <p:tav tm="0">
                                          <p:val>
                                            <p:strVal val="1+#ppt_h/2"/>
                                          </p:val>
                                        </p:tav>
                                        <p:tav tm="100000">
                                          <p:val>
                                            <p:strVal val="#ppt_y"/>
                                          </p:val>
                                        </p:tav>
                                      </p:tavLst>
                                    </p:anim>
                                  </p:childTnLst>
                                </p:cTn>
                              </p:par>
                              <p:par>
                                <p:cTn id="273" presetID="2" presetClass="entr" presetSubtype="4" fill="hold" nodeType="withEffect">
                                  <p:stCondLst>
                                    <p:cond delay="0"/>
                                  </p:stCondLst>
                                  <p:childTnLst>
                                    <p:set>
                                      <p:cBhvr>
                                        <p:cTn id="274" dur="1" fill="hold">
                                          <p:stCondLst>
                                            <p:cond delay="0"/>
                                          </p:stCondLst>
                                        </p:cTn>
                                        <p:tgtEl>
                                          <p:spTgt spid="181"/>
                                        </p:tgtEl>
                                        <p:attrNameLst>
                                          <p:attrName>style.visibility</p:attrName>
                                        </p:attrNameLst>
                                      </p:cBhvr>
                                      <p:to>
                                        <p:strVal val="visible"/>
                                      </p:to>
                                    </p:set>
                                    <p:anim calcmode="lin" valueType="num">
                                      <p:cBhvr additive="base">
                                        <p:cTn id="275" dur="500" fill="hold"/>
                                        <p:tgtEl>
                                          <p:spTgt spid="181"/>
                                        </p:tgtEl>
                                        <p:attrNameLst>
                                          <p:attrName>ppt_x</p:attrName>
                                        </p:attrNameLst>
                                      </p:cBhvr>
                                      <p:tavLst>
                                        <p:tav tm="0">
                                          <p:val>
                                            <p:strVal val="#ppt_x"/>
                                          </p:val>
                                        </p:tav>
                                        <p:tav tm="100000">
                                          <p:val>
                                            <p:strVal val="#ppt_x"/>
                                          </p:val>
                                        </p:tav>
                                      </p:tavLst>
                                    </p:anim>
                                    <p:anim calcmode="lin" valueType="num">
                                      <p:cBhvr additive="base">
                                        <p:cTn id="276" dur="500" fill="hold"/>
                                        <p:tgtEl>
                                          <p:spTgt spid="181"/>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182"/>
                                        </p:tgtEl>
                                        <p:attrNameLst>
                                          <p:attrName>style.visibility</p:attrName>
                                        </p:attrNameLst>
                                      </p:cBhvr>
                                      <p:to>
                                        <p:strVal val="visible"/>
                                      </p:to>
                                    </p:set>
                                    <p:anim calcmode="lin" valueType="num">
                                      <p:cBhvr additive="base">
                                        <p:cTn id="279" dur="500" fill="hold"/>
                                        <p:tgtEl>
                                          <p:spTgt spid="182"/>
                                        </p:tgtEl>
                                        <p:attrNameLst>
                                          <p:attrName>ppt_x</p:attrName>
                                        </p:attrNameLst>
                                      </p:cBhvr>
                                      <p:tavLst>
                                        <p:tav tm="0">
                                          <p:val>
                                            <p:strVal val="#ppt_x"/>
                                          </p:val>
                                        </p:tav>
                                        <p:tav tm="100000">
                                          <p:val>
                                            <p:strVal val="#ppt_x"/>
                                          </p:val>
                                        </p:tav>
                                      </p:tavLst>
                                    </p:anim>
                                    <p:anim calcmode="lin" valueType="num">
                                      <p:cBhvr additive="base">
                                        <p:cTn id="280" dur="500" fill="hold"/>
                                        <p:tgtEl>
                                          <p:spTgt spid="182"/>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183"/>
                                        </p:tgtEl>
                                        <p:attrNameLst>
                                          <p:attrName>style.visibility</p:attrName>
                                        </p:attrNameLst>
                                      </p:cBhvr>
                                      <p:to>
                                        <p:strVal val="visible"/>
                                      </p:to>
                                    </p:set>
                                    <p:anim calcmode="lin" valueType="num">
                                      <p:cBhvr additive="base">
                                        <p:cTn id="283" dur="500" fill="hold"/>
                                        <p:tgtEl>
                                          <p:spTgt spid="183"/>
                                        </p:tgtEl>
                                        <p:attrNameLst>
                                          <p:attrName>ppt_x</p:attrName>
                                        </p:attrNameLst>
                                      </p:cBhvr>
                                      <p:tavLst>
                                        <p:tav tm="0">
                                          <p:val>
                                            <p:strVal val="#ppt_x"/>
                                          </p:val>
                                        </p:tav>
                                        <p:tav tm="100000">
                                          <p:val>
                                            <p:strVal val="#ppt_x"/>
                                          </p:val>
                                        </p:tav>
                                      </p:tavLst>
                                    </p:anim>
                                    <p:anim calcmode="lin" valueType="num">
                                      <p:cBhvr additive="base">
                                        <p:cTn id="284" dur="500" fill="hold"/>
                                        <p:tgtEl>
                                          <p:spTgt spid="183"/>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184"/>
                                        </p:tgtEl>
                                        <p:attrNameLst>
                                          <p:attrName>style.visibility</p:attrName>
                                        </p:attrNameLst>
                                      </p:cBhvr>
                                      <p:to>
                                        <p:strVal val="visible"/>
                                      </p:to>
                                    </p:set>
                                    <p:anim calcmode="lin" valueType="num">
                                      <p:cBhvr additive="base">
                                        <p:cTn id="287" dur="500" fill="hold"/>
                                        <p:tgtEl>
                                          <p:spTgt spid="184"/>
                                        </p:tgtEl>
                                        <p:attrNameLst>
                                          <p:attrName>ppt_x</p:attrName>
                                        </p:attrNameLst>
                                      </p:cBhvr>
                                      <p:tavLst>
                                        <p:tav tm="0">
                                          <p:val>
                                            <p:strVal val="#ppt_x"/>
                                          </p:val>
                                        </p:tav>
                                        <p:tav tm="100000">
                                          <p:val>
                                            <p:strVal val="#ppt_x"/>
                                          </p:val>
                                        </p:tav>
                                      </p:tavLst>
                                    </p:anim>
                                    <p:anim calcmode="lin" valueType="num">
                                      <p:cBhvr additive="base">
                                        <p:cTn id="288" dur="500" fill="hold"/>
                                        <p:tgtEl>
                                          <p:spTgt spid="184"/>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185"/>
                                        </p:tgtEl>
                                        <p:attrNameLst>
                                          <p:attrName>style.visibility</p:attrName>
                                        </p:attrNameLst>
                                      </p:cBhvr>
                                      <p:to>
                                        <p:strVal val="visible"/>
                                      </p:to>
                                    </p:set>
                                    <p:anim calcmode="lin" valueType="num">
                                      <p:cBhvr additive="base">
                                        <p:cTn id="291" dur="500" fill="hold"/>
                                        <p:tgtEl>
                                          <p:spTgt spid="185"/>
                                        </p:tgtEl>
                                        <p:attrNameLst>
                                          <p:attrName>ppt_x</p:attrName>
                                        </p:attrNameLst>
                                      </p:cBhvr>
                                      <p:tavLst>
                                        <p:tav tm="0">
                                          <p:val>
                                            <p:strVal val="#ppt_x"/>
                                          </p:val>
                                        </p:tav>
                                        <p:tav tm="100000">
                                          <p:val>
                                            <p:strVal val="#ppt_x"/>
                                          </p:val>
                                        </p:tav>
                                      </p:tavLst>
                                    </p:anim>
                                    <p:anim calcmode="lin" valueType="num">
                                      <p:cBhvr additive="base">
                                        <p:cTn id="292" dur="500" fill="hold"/>
                                        <p:tgtEl>
                                          <p:spTgt spid="185"/>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186"/>
                                        </p:tgtEl>
                                        <p:attrNameLst>
                                          <p:attrName>style.visibility</p:attrName>
                                        </p:attrNameLst>
                                      </p:cBhvr>
                                      <p:to>
                                        <p:strVal val="visible"/>
                                      </p:to>
                                    </p:set>
                                    <p:anim calcmode="lin" valueType="num">
                                      <p:cBhvr additive="base">
                                        <p:cTn id="295" dur="500" fill="hold"/>
                                        <p:tgtEl>
                                          <p:spTgt spid="186"/>
                                        </p:tgtEl>
                                        <p:attrNameLst>
                                          <p:attrName>ppt_x</p:attrName>
                                        </p:attrNameLst>
                                      </p:cBhvr>
                                      <p:tavLst>
                                        <p:tav tm="0">
                                          <p:val>
                                            <p:strVal val="#ppt_x"/>
                                          </p:val>
                                        </p:tav>
                                        <p:tav tm="100000">
                                          <p:val>
                                            <p:strVal val="#ppt_x"/>
                                          </p:val>
                                        </p:tav>
                                      </p:tavLst>
                                    </p:anim>
                                    <p:anim calcmode="lin" valueType="num">
                                      <p:cBhvr additive="base">
                                        <p:cTn id="296" dur="500" fill="hold"/>
                                        <p:tgtEl>
                                          <p:spTgt spid="186"/>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187"/>
                                        </p:tgtEl>
                                        <p:attrNameLst>
                                          <p:attrName>style.visibility</p:attrName>
                                        </p:attrNameLst>
                                      </p:cBhvr>
                                      <p:to>
                                        <p:strVal val="visible"/>
                                      </p:to>
                                    </p:set>
                                    <p:anim calcmode="lin" valueType="num">
                                      <p:cBhvr additive="base">
                                        <p:cTn id="299" dur="500" fill="hold"/>
                                        <p:tgtEl>
                                          <p:spTgt spid="187"/>
                                        </p:tgtEl>
                                        <p:attrNameLst>
                                          <p:attrName>ppt_x</p:attrName>
                                        </p:attrNameLst>
                                      </p:cBhvr>
                                      <p:tavLst>
                                        <p:tav tm="0">
                                          <p:val>
                                            <p:strVal val="#ppt_x"/>
                                          </p:val>
                                        </p:tav>
                                        <p:tav tm="100000">
                                          <p:val>
                                            <p:strVal val="#ppt_x"/>
                                          </p:val>
                                        </p:tav>
                                      </p:tavLst>
                                    </p:anim>
                                    <p:anim calcmode="lin" valueType="num">
                                      <p:cBhvr additive="base">
                                        <p:cTn id="300" dur="500" fill="hold"/>
                                        <p:tgtEl>
                                          <p:spTgt spid="187"/>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188"/>
                                        </p:tgtEl>
                                        <p:attrNameLst>
                                          <p:attrName>style.visibility</p:attrName>
                                        </p:attrNameLst>
                                      </p:cBhvr>
                                      <p:to>
                                        <p:strVal val="visible"/>
                                      </p:to>
                                    </p:set>
                                    <p:anim calcmode="lin" valueType="num">
                                      <p:cBhvr additive="base">
                                        <p:cTn id="303" dur="500" fill="hold"/>
                                        <p:tgtEl>
                                          <p:spTgt spid="188"/>
                                        </p:tgtEl>
                                        <p:attrNameLst>
                                          <p:attrName>ppt_x</p:attrName>
                                        </p:attrNameLst>
                                      </p:cBhvr>
                                      <p:tavLst>
                                        <p:tav tm="0">
                                          <p:val>
                                            <p:strVal val="#ppt_x"/>
                                          </p:val>
                                        </p:tav>
                                        <p:tav tm="100000">
                                          <p:val>
                                            <p:strVal val="#ppt_x"/>
                                          </p:val>
                                        </p:tav>
                                      </p:tavLst>
                                    </p:anim>
                                    <p:anim calcmode="lin" valueType="num">
                                      <p:cBhvr additive="base">
                                        <p:cTn id="304" dur="500" fill="hold"/>
                                        <p:tgtEl>
                                          <p:spTgt spid="188"/>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89"/>
                                        </p:tgtEl>
                                        <p:attrNameLst>
                                          <p:attrName>style.visibility</p:attrName>
                                        </p:attrNameLst>
                                      </p:cBhvr>
                                      <p:to>
                                        <p:strVal val="visible"/>
                                      </p:to>
                                    </p:set>
                                    <p:anim calcmode="lin" valueType="num">
                                      <p:cBhvr additive="base">
                                        <p:cTn id="307" dur="500" fill="hold"/>
                                        <p:tgtEl>
                                          <p:spTgt spid="189"/>
                                        </p:tgtEl>
                                        <p:attrNameLst>
                                          <p:attrName>ppt_x</p:attrName>
                                        </p:attrNameLst>
                                      </p:cBhvr>
                                      <p:tavLst>
                                        <p:tav tm="0">
                                          <p:val>
                                            <p:strVal val="#ppt_x"/>
                                          </p:val>
                                        </p:tav>
                                        <p:tav tm="100000">
                                          <p:val>
                                            <p:strVal val="#ppt_x"/>
                                          </p:val>
                                        </p:tav>
                                      </p:tavLst>
                                    </p:anim>
                                    <p:anim calcmode="lin" valueType="num">
                                      <p:cBhvr additive="base">
                                        <p:cTn id="308" dur="500" fill="hold"/>
                                        <p:tgtEl>
                                          <p:spTgt spid="189"/>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90"/>
                                        </p:tgtEl>
                                        <p:attrNameLst>
                                          <p:attrName>style.visibility</p:attrName>
                                        </p:attrNameLst>
                                      </p:cBhvr>
                                      <p:to>
                                        <p:strVal val="visible"/>
                                      </p:to>
                                    </p:set>
                                    <p:anim calcmode="lin" valueType="num">
                                      <p:cBhvr additive="base">
                                        <p:cTn id="311" dur="500" fill="hold"/>
                                        <p:tgtEl>
                                          <p:spTgt spid="190"/>
                                        </p:tgtEl>
                                        <p:attrNameLst>
                                          <p:attrName>ppt_x</p:attrName>
                                        </p:attrNameLst>
                                      </p:cBhvr>
                                      <p:tavLst>
                                        <p:tav tm="0">
                                          <p:val>
                                            <p:strVal val="#ppt_x"/>
                                          </p:val>
                                        </p:tav>
                                        <p:tav tm="100000">
                                          <p:val>
                                            <p:strVal val="#ppt_x"/>
                                          </p:val>
                                        </p:tav>
                                      </p:tavLst>
                                    </p:anim>
                                    <p:anim calcmode="lin" valueType="num">
                                      <p:cBhvr additive="base">
                                        <p:cTn id="312" dur="500" fill="hold"/>
                                        <p:tgtEl>
                                          <p:spTgt spid="190"/>
                                        </p:tgtEl>
                                        <p:attrNameLst>
                                          <p:attrName>ppt_y</p:attrName>
                                        </p:attrNameLst>
                                      </p:cBhvr>
                                      <p:tavLst>
                                        <p:tav tm="0">
                                          <p:val>
                                            <p:strVal val="1+#ppt_h/2"/>
                                          </p:val>
                                        </p:tav>
                                        <p:tav tm="100000">
                                          <p:val>
                                            <p:strVal val="#ppt_y"/>
                                          </p:val>
                                        </p:tav>
                                      </p:tavLst>
                                    </p:anim>
                                  </p:childTnLst>
                                </p:cTn>
                              </p:par>
                              <p:par>
                                <p:cTn id="313" presetID="2" presetClass="entr" presetSubtype="4" fill="hold" nodeType="withEffect">
                                  <p:stCondLst>
                                    <p:cond delay="0"/>
                                  </p:stCondLst>
                                  <p:childTnLst>
                                    <p:set>
                                      <p:cBhvr>
                                        <p:cTn id="314" dur="1" fill="hold">
                                          <p:stCondLst>
                                            <p:cond delay="0"/>
                                          </p:stCondLst>
                                        </p:cTn>
                                        <p:tgtEl>
                                          <p:spTgt spid="191"/>
                                        </p:tgtEl>
                                        <p:attrNameLst>
                                          <p:attrName>style.visibility</p:attrName>
                                        </p:attrNameLst>
                                      </p:cBhvr>
                                      <p:to>
                                        <p:strVal val="visible"/>
                                      </p:to>
                                    </p:set>
                                    <p:anim calcmode="lin" valueType="num">
                                      <p:cBhvr additive="base">
                                        <p:cTn id="315" dur="500" fill="hold"/>
                                        <p:tgtEl>
                                          <p:spTgt spid="191"/>
                                        </p:tgtEl>
                                        <p:attrNameLst>
                                          <p:attrName>ppt_x</p:attrName>
                                        </p:attrNameLst>
                                      </p:cBhvr>
                                      <p:tavLst>
                                        <p:tav tm="0">
                                          <p:val>
                                            <p:strVal val="#ppt_x"/>
                                          </p:val>
                                        </p:tav>
                                        <p:tav tm="100000">
                                          <p:val>
                                            <p:strVal val="#ppt_x"/>
                                          </p:val>
                                        </p:tav>
                                      </p:tavLst>
                                    </p:anim>
                                    <p:anim calcmode="lin" valueType="num">
                                      <p:cBhvr additive="base">
                                        <p:cTn id="316" dur="500" fill="hold"/>
                                        <p:tgtEl>
                                          <p:spTgt spid="191"/>
                                        </p:tgtEl>
                                        <p:attrNameLst>
                                          <p:attrName>ppt_y</p:attrName>
                                        </p:attrNameLst>
                                      </p:cBhvr>
                                      <p:tavLst>
                                        <p:tav tm="0">
                                          <p:val>
                                            <p:strVal val="1+#ppt_h/2"/>
                                          </p:val>
                                        </p:tav>
                                        <p:tav tm="100000">
                                          <p:val>
                                            <p:strVal val="#ppt_y"/>
                                          </p:val>
                                        </p:tav>
                                      </p:tavLst>
                                    </p:anim>
                                  </p:childTnLst>
                                </p:cTn>
                              </p:par>
                              <p:par>
                                <p:cTn id="317" presetID="2" presetClass="entr" presetSubtype="4" fill="hold" nodeType="withEffect">
                                  <p:stCondLst>
                                    <p:cond delay="0"/>
                                  </p:stCondLst>
                                  <p:childTnLst>
                                    <p:set>
                                      <p:cBhvr>
                                        <p:cTn id="318" dur="1" fill="hold">
                                          <p:stCondLst>
                                            <p:cond delay="0"/>
                                          </p:stCondLst>
                                        </p:cTn>
                                        <p:tgtEl>
                                          <p:spTgt spid="192"/>
                                        </p:tgtEl>
                                        <p:attrNameLst>
                                          <p:attrName>style.visibility</p:attrName>
                                        </p:attrNameLst>
                                      </p:cBhvr>
                                      <p:to>
                                        <p:strVal val="visible"/>
                                      </p:to>
                                    </p:set>
                                    <p:anim calcmode="lin" valueType="num">
                                      <p:cBhvr additive="base">
                                        <p:cTn id="319" dur="500" fill="hold"/>
                                        <p:tgtEl>
                                          <p:spTgt spid="192"/>
                                        </p:tgtEl>
                                        <p:attrNameLst>
                                          <p:attrName>ppt_x</p:attrName>
                                        </p:attrNameLst>
                                      </p:cBhvr>
                                      <p:tavLst>
                                        <p:tav tm="0">
                                          <p:val>
                                            <p:strVal val="#ppt_x"/>
                                          </p:val>
                                        </p:tav>
                                        <p:tav tm="100000">
                                          <p:val>
                                            <p:strVal val="#ppt_x"/>
                                          </p:val>
                                        </p:tav>
                                      </p:tavLst>
                                    </p:anim>
                                    <p:anim calcmode="lin" valueType="num">
                                      <p:cBhvr additive="base">
                                        <p:cTn id="320" dur="500" fill="hold"/>
                                        <p:tgtEl>
                                          <p:spTgt spid="192"/>
                                        </p:tgtEl>
                                        <p:attrNameLst>
                                          <p:attrName>ppt_y</p:attrName>
                                        </p:attrNameLst>
                                      </p:cBhvr>
                                      <p:tavLst>
                                        <p:tav tm="0">
                                          <p:val>
                                            <p:strVal val="1+#ppt_h/2"/>
                                          </p:val>
                                        </p:tav>
                                        <p:tav tm="100000">
                                          <p:val>
                                            <p:strVal val="#ppt_y"/>
                                          </p:val>
                                        </p:tav>
                                      </p:tavLst>
                                    </p:anim>
                                  </p:childTnLst>
                                </p:cTn>
                              </p:par>
                              <p:par>
                                <p:cTn id="321" presetID="2" presetClass="entr" presetSubtype="4" fill="hold" nodeType="withEffect">
                                  <p:stCondLst>
                                    <p:cond delay="0"/>
                                  </p:stCondLst>
                                  <p:childTnLst>
                                    <p:set>
                                      <p:cBhvr>
                                        <p:cTn id="322" dur="1" fill="hold">
                                          <p:stCondLst>
                                            <p:cond delay="0"/>
                                          </p:stCondLst>
                                        </p:cTn>
                                        <p:tgtEl>
                                          <p:spTgt spid="193"/>
                                        </p:tgtEl>
                                        <p:attrNameLst>
                                          <p:attrName>style.visibility</p:attrName>
                                        </p:attrNameLst>
                                      </p:cBhvr>
                                      <p:to>
                                        <p:strVal val="visible"/>
                                      </p:to>
                                    </p:set>
                                    <p:anim calcmode="lin" valueType="num">
                                      <p:cBhvr additive="base">
                                        <p:cTn id="323" dur="500" fill="hold"/>
                                        <p:tgtEl>
                                          <p:spTgt spid="193"/>
                                        </p:tgtEl>
                                        <p:attrNameLst>
                                          <p:attrName>ppt_x</p:attrName>
                                        </p:attrNameLst>
                                      </p:cBhvr>
                                      <p:tavLst>
                                        <p:tav tm="0">
                                          <p:val>
                                            <p:strVal val="#ppt_x"/>
                                          </p:val>
                                        </p:tav>
                                        <p:tav tm="100000">
                                          <p:val>
                                            <p:strVal val="#ppt_x"/>
                                          </p:val>
                                        </p:tav>
                                      </p:tavLst>
                                    </p:anim>
                                    <p:anim calcmode="lin" valueType="num">
                                      <p:cBhvr additive="base">
                                        <p:cTn id="324" dur="500" fill="hold"/>
                                        <p:tgtEl>
                                          <p:spTgt spid="193"/>
                                        </p:tgtEl>
                                        <p:attrNameLst>
                                          <p:attrName>ppt_y</p:attrName>
                                        </p:attrNameLst>
                                      </p:cBhvr>
                                      <p:tavLst>
                                        <p:tav tm="0">
                                          <p:val>
                                            <p:strVal val="1+#ppt_h/2"/>
                                          </p:val>
                                        </p:tav>
                                        <p:tav tm="100000">
                                          <p:val>
                                            <p:strVal val="#ppt_y"/>
                                          </p:val>
                                        </p:tav>
                                      </p:tavLst>
                                    </p:anim>
                                  </p:childTnLst>
                                </p:cTn>
                              </p:par>
                              <p:par>
                                <p:cTn id="325" presetID="2" presetClass="entr" presetSubtype="4" fill="hold" nodeType="withEffect">
                                  <p:stCondLst>
                                    <p:cond delay="0"/>
                                  </p:stCondLst>
                                  <p:childTnLst>
                                    <p:set>
                                      <p:cBhvr>
                                        <p:cTn id="326" dur="1" fill="hold">
                                          <p:stCondLst>
                                            <p:cond delay="0"/>
                                          </p:stCondLst>
                                        </p:cTn>
                                        <p:tgtEl>
                                          <p:spTgt spid="194"/>
                                        </p:tgtEl>
                                        <p:attrNameLst>
                                          <p:attrName>style.visibility</p:attrName>
                                        </p:attrNameLst>
                                      </p:cBhvr>
                                      <p:to>
                                        <p:strVal val="visible"/>
                                      </p:to>
                                    </p:set>
                                    <p:anim calcmode="lin" valueType="num">
                                      <p:cBhvr additive="base">
                                        <p:cTn id="327" dur="500" fill="hold"/>
                                        <p:tgtEl>
                                          <p:spTgt spid="194"/>
                                        </p:tgtEl>
                                        <p:attrNameLst>
                                          <p:attrName>ppt_x</p:attrName>
                                        </p:attrNameLst>
                                      </p:cBhvr>
                                      <p:tavLst>
                                        <p:tav tm="0">
                                          <p:val>
                                            <p:strVal val="#ppt_x"/>
                                          </p:val>
                                        </p:tav>
                                        <p:tav tm="100000">
                                          <p:val>
                                            <p:strVal val="#ppt_x"/>
                                          </p:val>
                                        </p:tav>
                                      </p:tavLst>
                                    </p:anim>
                                    <p:anim calcmode="lin" valueType="num">
                                      <p:cBhvr additive="base">
                                        <p:cTn id="328" dur="500" fill="hold"/>
                                        <p:tgtEl>
                                          <p:spTgt spid="194"/>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195"/>
                                        </p:tgtEl>
                                        <p:attrNameLst>
                                          <p:attrName>style.visibility</p:attrName>
                                        </p:attrNameLst>
                                      </p:cBhvr>
                                      <p:to>
                                        <p:strVal val="visible"/>
                                      </p:to>
                                    </p:set>
                                    <p:anim calcmode="lin" valueType="num">
                                      <p:cBhvr additive="base">
                                        <p:cTn id="331" dur="500" fill="hold"/>
                                        <p:tgtEl>
                                          <p:spTgt spid="195"/>
                                        </p:tgtEl>
                                        <p:attrNameLst>
                                          <p:attrName>ppt_x</p:attrName>
                                        </p:attrNameLst>
                                      </p:cBhvr>
                                      <p:tavLst>
                                        <p:tav tm="0">
                                          <p:val>
                                            <p:strVal val="#ppt_x"/>
                                          </p:val>
                                        </p:tav>
                                        <p:tav tm="100000">
                                          <p:val>
                                            <p:strVal val="#ppt_x"/>
                                          </p:val>
                                        </p:tav>
                                      </p:tavLst>
                                    </p:anim>
                                    <p:anim calcmode="lin" valueType="num">
                                      <p:cBhvr additive="base">
                                        <p:cTn id="332" dur="500" fill="hold"/>
                                        <p:tgtEl>
                                          <p:spTgt spid="195"/>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196"/>
                                        </p:tgtEl>
                                        <p:attrNameLst>
                                          <p:attrName>style.visibility</p:attrName>
                                        </p:attrNameLst>
                                      </p:cBhvr>
                                      <p:to>
                                        <p:strVal val="visible"/>
                                      </p:to>
                                    </p:set>
                                    <p:anim calcmode="lin" valueType="num">
                                      <p:cBhvr additive="base">
                                        <p:cTn id="335" dur="500" fill="hold"/>
                                        <p:tgtEl>
                                          <p:spTgt spid="196"/>
                                        </p:tgtEl>
                                        <p:attrNameLst>
                                          <p:attrName>ppt_x</p:attrName>
                                        </p:attrNameLst>
                                      </p:cBhvr>
                                      <p:tavLst>
                                        <p:tav tm="0">
                                          <p:val>
                                            <p:strVal val="#ppt_x"/>
                                          </p:val>
                                        </p:tav>
                                        <p:tav tm="100000">
                                          <p:val>
                                            <p:strVal val="#ppt_x"/>
                                          </p:val>
                                        </p:tav>
                                      </p:tavLst>
                                    </p:anim>
                                    <p:anim calcmode="lin" valueType="num">
                                      <p:cBhvr additive="base">
                                        <p:cTn id="336" dur="500" fill="hold"/>
                                        <p:tgtEl>
                                          <p:spTgt spid="196"/>
                                        </p:tgtEl>
                                        <p:attrNameLst>
                                          <p:attrName>ppt_y</p:attrName>
                                        </p:attrNameLst>
                                      </p:cBhvr>
                                      <p:tavLst>
                                        <p:tav tm="0">
                                          <p:val>
                                            <p:strVal val="1+#ppt_h/2"/>
                                          </p:val>
                                        </p:tav>
                                        <p:tav tm="100000">
                                          <p:val>
                                            <p:strVal val="#ppt_y"/>
                                          </p:val>
                                        </p:tav>
                                      </p:tavLst>
                                    </p:anim>
                                  </p:childTnLst>
                                </p:cTn>
                              </p:par>
                              <p:par>
                                <p:cTn id="337" presetID="2" presetClass="entr" presetSubtype="4" fill="hold" nodeType="withEffect">
                                  <p:stCondLst>
                                    <p:cond delay="0"/>
                                  </p:stCondLst>
                                  <p:childTnLst>
                                    <p:set>
                                      <p:cBhvr>
                                        <p:cTn id="338" dur="1" fill="hold">
                                          <p:stCondLst>
                                            <p:cond delay="0"/>
                                          </p:stCondLst>
                                        </p:cTn>
                                        <p:tgtEl>
                                          <p:spTgt spid="197"/>
                                        </p:tgtEl>
                                        <p:attrNameLst>
                                          <p:attrName>style.visibility</p:attrName>
                                        </p:attrNameLst>
                                      </p:cBhvr>
                                      <p:to>
                                        <p:strVal val="visible"/>
                                      </p:to>
                                    </p:set>
                                    <p:anim calcmode="lin" valueType="num">
                                      <p:cBhvr additive="base">
                                        <p:cTn id="339" dur="500" fill="hold"/>
                                        <p:tgtEl>
                                          <p:spTgt spid="197"/>
                                        </p:tgtEl>
                                        <p:attrNameLst>
                                          <p:attrName>ppt_x</p:attrName>
                                        </p:attrNameLst>
                                      </p:cBhvr>
                                      <p:tavLst>
                                        <p:tav tm="0">
                                          <p:val>
                                            <p:strVal val="#ppt_x"/>
                                          </p:val>
                                        </p:tav>
                                        <p:tav tm="100000">
                                          <p:val>
                                            <p:strVal val="#ppt_x"/>
                                          </p:val>
                                        </p:tav>
                                      </p:tavLst>
                                    </p:anim>
                                    <p:anim calcmode="lin" valueType="num">
                                      <p:cBhvr additive="base">
                                        <p:cTn id="340" dur="500" fill="hold"/>
                                        <p:tgtEl>
                                          <p:spTgt spid="197"/>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198"/>
                                        </p:tgtEl>
                                        <p:attrNameLst>
                                          <p:attrName>style.visibility</p:attrName>
                                        </p:attrNameLst>
                                      </p:cBhvr>
                                      <p:to>
                                        <p:strVal val="visible"/>
                                      </p:to>
                                    </p:set>
                                    <p:anim calcmode="lin" valueType="num">
                                      <p:cBhvr additive="base">
                                        <p:cTn id="343" dur="500" fill="hold"/>
                                        <p:tgtEl>
                                          <p:spTgt spid="198"/>
                                        </p:tgtEl>
                                        <p:attrNameLst>
                                          <p:attrName>ppt_x</p:attrName>
                                        </p:attrNameLst>
                                      </p:cBhvr>
                                      <p:tavLst>
                                        <p:tav tm="0">
                                          <p:val>
                                            <p:strVal val="#ppt_x"/>
                                          </p:val>
                                        </p:tav>
                                        <p:tav tm="100000">
                                          <p:val>
                                            <p:strVal val="#ppt_x"/>
                                          </p:val>
                                        </p:tav>
                                      </p:tavLst>
                                    </p:anim>
                                    <p:anim calcmode="lin" valueType="num">
                                      <p:cBhvr additive="base">
                                        <p:cTn id="344" dur="500" fill="hold"/>
                                        <p:tgtEl>
                                          <p:spTgt spid="198"/>
                                        </p:tgtEl>
                                        <p:attrNameLst>
                                          <p:attrName>ppt_y</p:attrName>
                                        </p:attrNameLst>
                                      </p:cBhvr>
                                      <p:tavLst>
                                        <p:tav tm="0">
                                          <p:val>
                                            <p:strVal val="1+#ppt_h/2"/>
                                          </p:val>
                                        </p:tav>
                                        <p:tav tm="100000">
                                          <p:val>
                                            <p:strVal val="#ppt_y"/>
                                          </p:val>
                                        </p:tav>
                                      </p:tavLst>
                                    </p:anim>
                                  </p:childTnLst>
                                </p:cTn>
                              </p:par>
                              <p:par>
                                <p:cTn id="345" presetID="2" presetClass="entr" presetSubtype="4" fill="hold" nodeType="withEffect">
                                  <p:stCondLst>
                                    <p:cond delay="0"/>
                                  </p:stCondLst>
                                  <p:childTnLst>
                                    <p:set>
                                      <p:cBhvr>
                                        <p:cTn id="346" dur="1" fill="hold">
                                          <p:stCondLst>
                                            <p:cond delay="0"/>
                                          </p:stCondLst>
                                        </p:cTn>
                                        <p:tgtEl>
                                          <p:spTgt spid="199"/>
                                        </p:tgtEl>
                                        <p:attrNameLst>
                                          <p:attrName>style.visibility</p:attrName>
                                        </p:attrNameLst>
                                      </p:cBhvr>
                                      <p:to>
                                        <p:strVal val="visible"/>
                                      </p:to>
                                    </p:set>
                                    <p:anim calcmode="lin" valueType="num">
                                      <p:cBhvr additive="base">
                                        <p:cTn id="347" dur="500" fill="hold"/>
                                        <p:tgtEl>
                                          <p:spTgt spid="199"/>
                                        </p:tgtEl>
                                        <p:attrNameLst>
                                          <p:attrName>ppt_x</p:attrName>
                                        </p:attrNameLst>
                                      </p:cBhvr>
                                      <p:tavLst>
                                        <p:tav tm="0">
                                          <p:val>
                                            <p:strVal val="#ppt_x"/>
                                          </p:val>
                                        </p:tav>
                                        <p:tav tm="100000">
                                          <p:val>
                                            <p:strVal val="#ppt_x"/>
                                          </p:val>
                                        </p:tav>
                                      </p:tavLst>
                                    </p:anim>
                                    <p:anim calcmode="lin" valueType="num">
                                      <p:cBhvr additive="base">
                                        <p:cTn id="348" dur="500" fill="hold"/>
                                        <p:tgtEl>
                                          <p:spTgt spid="199"/>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200"/>
                                        </p:tgtEl>
                                        <p:attrNameLst>
                                          <p:attrName>style.visibility</p:attrName>
                                        </p:attrNameLst>
                                      </p:cBhvr>
                                      <p:to>
                                        <p:strVal val="visible"/>
                                      </p:to>
                                    </p:set>
                                    <p:anim calcmode="lin" valueType="num">
                                      <p:cBhvr additive="base">
                                        <p:cTn id="351" dur="500" fill="hold"/>
                                        <p:tgtEl>
                                          <p:spTgt spid="200"/>
                                        </p:tgtEl>
                                        <p:attrNameLst>
                                          <p:attrName>ppt_x</p:attrName>
                                        </p:attrNameLst>
                                      </p:cBhvr>
                                      <p:tavLst>
                                        <p:tav tm="0">
                                          <p:val>
                                            <p:strVal val="#ppt_x"/>
                                          </p:val>
                                        </p:tav>
                                        <p:tav tm="100000">
                                          <p:val>
                                            <p:strVal val="#ppt_x"/>
                                          </p:val>
                                        </p:tav>
                                      </p:tavLst>
                                    </p:anim>
                                    <p:anim calcmode="lin" valueType="num">
                                      <p:cBhvr additive="base">
                                        <p:cTn id="352" dur="500" fill="hold"/>
                                        <p:tgtEl>
                                          <p:spTgt spid="200"/>
                                        </p:tgtEl>
                                        <p:attrNameLst>
                                          <p:attrName>ppt_y</p:attrName>
                                        </p:attrNameLst>
                                      </p:cBhvr>
                                      <p:tavLst>
                                        <p:tav tm="0">
                                          <p:val>
                                            <p:strVal val="1+#ppt_h/2"/>
                                          </p:val>
                                        </p:tav>
                                        <p:tav tm="100000">
                                          <p:val>
                                            <p:strVal val="#ppt_y"/>
                                          </p:val>
                                        </p:tav>
                                      </p:tavLst>
                                    </p:anim>
                                  </p:childTnLst>
                                </p:cTn>
                              </p:par>
                              <p:par>
                                <p:cTn id="353" presetID="2" presetClass="entr" presetSubtype="4" fill="hold" nodeType="withEffect">
                                  <p:stCondLst>
                                    <p:cond delay="0"/>
                                  </p:stCondLst>
                                  <p:childTnLst>
                                    <p:set>
                                      <p:cBhvr>
                                        <p:cTn id="354" dur="1" fill="hold">
                                          <p:stCondLst>
                                            <p:cond delay="0"/>
                                          </p:stCondLst>
                                        </p:cTn>
                                        <p:tgtEl>
                                          <p:spTgt spid="201"/>
                                        </p:tgtEl>
                                        <p:attrNameLst>
                                          <p:attrName>style.visibility</p:attrName>
                                        </p:attrNameLst>
                                      </p:cBhvr>
                                      <p:to>
                                        <p:strVal val="visible"/>
                                      </p:to>
                                    </p:set>
                                    <p:anim calcmode="lin" valueType="num">
                                      <p:cBhvr additive="base">
                                        <p:cTn id="355" dur="500" fill="hold"/>
                                        <p:tgtEl>
                                          <p:spTgt spid="201"/>
                                        </p:tgtEl>
                                        <p:attrNameLst>
                                          <p:attrName>ppt_x</p:attrName>
                                        </p:attrNameLst>
                                      </p:cBhvr>
                                      <p:tavLst>
                                        <p:tav tm="0">
                                          <p:val>
                                            <p:strVal val="#ppt_x"/>
                                          </p:val>
                                        </p:tav>
                                        <p:tav tm="100000">
                                          <p:val>
                                            <p:strVal val="#ppt_x"/>
                                          </p:val>
                                        </p:tav>
                                      </p:tavLst>
                                    </p:anim>
                                    <p:anim calcmode="lin" valueType="num">
                                      <p:cBhvr additive="base">
                                        <p:cTn id="356" dur="500" fill="hold"/>
                                        <p:tgtEl>
                                          <p:spTgt spid="201"/>
                                        </p:tgtEl>
                                        <p:attrNameLst>
                                          <p:attrName>ppt_y</p:attrName>
                                        </p:attrNameLst>
                                      </p:cBhvr>
                                      <p:tavLst>
                                        <p:tav tm="0">
                                          <p:val>
                                            <p:strVal val="1+#ppt_h/2"/>
                                          </p:val>
                                        </p:tav>
                                        <p:tav tm="100000">
                                          <p:val>
                                            <p:strVal val="#ppt_y"/>
                                          </p:val>
                                        </p:tav>
                                      </p:tavLst>
                                    </p:anim>
                                  </p:childTnLst>
                                </p:cTn>
                              </p:par>
                              <p:par>
                                <p:cTn id="357" presetID="2" presetClass="entr" presetSubtype="4" fill="hold" grpId="0" nodeType="withEffect">
                                  <p:stCondLst>
                                    <p:cond delay="0"/>
                                  </p:stCondLst>
                                  <p:childTnLst>
                                    <p:set>
                                      <p:cBhvr>
                                        <p:cTn id="358" dur="1" fill="hold">
                                          <p:stCondLst>
                                            <p:cond delay="0"/>
                                          </p:stCondLst>
                                        </p:cTn>
                                        <p:tgtEl>
                                          <p:spTgt spid="202"/>
                                        </p:tgtEl>
                                        <p:attrNameLst>
                                          <p:attrName>style.visibility</p:attrName>
                                        </p:attrNameLst>
                                      </p:cBhvr>
                                      <p:to>
                                        <p:strVal val="visible"/>
                                      </p:to>
                                    </p:set>
                                    <p:anim calcmode="lin" valueType="num">
                                      <p:cBhvr additive="base">
                                        <p:cTn id="359" dur="500" fill="hold"/>
                                        <p:tgtEl>
                                          <p:spTgt spid="202"/>
                                        </p:tgtEl>
                                        <p:attrNameLst>
                                          <p:attrName>ppt_x</p:attrName>
                                        </p:attrNameLst>
                                      </p:cBhvr>
                                      <p:tavLst>
                                        <p:tav tm="0">
                                          <p:val>
                                            <p:strVal val="#ppt_x"/>
                                          </p:val>
                                        </p:tav>
                                        <p:tav tm="100000">
                                          <p:val>
                                            <p:strVal val="#ppt_x"/>
                                          </p:val>
                                        </p:tav>
                                      </p:tavLst>
                                    </p:anim>
                                    <p:anim calcmode="lin" valueType="num">
                                      <p:cBhvr additive="base">
                                        <p:cTn id="360" dur="500" fill="hold"/>
                                        <p:tgtEl>
                                          <p:spTgt spid="202"/>
                                        </p:tgtEl>
                                        <p:attrNameLst>
                                          <p:attrName>ppt_y</p:attrName>
                                        </p:attrNameLst>
                                      </p:cBhvr>
                                      <p:tavLst>
                                        <p:tav tm="0">
                                          <p:val>
                                            <p:strVal val="1+#ppt_h/2"/>
                                          </p:val>
                                        </p:tav>
                                        <p:tav tm="100000">
                                          <p:val>
                                            <p:strVal val="#ppt_y"/>
                                          </p:val>
                                        </p:tav>
                                      </p:tavLst>
                                    </p:anim>
                                  </p:childTnLst>
                                </p:cTn>
                              </p:par>
                              <p:par>
                                <p:cTn id="361" presetID="2" presetClass="entr" presetSubtype="4" fill="hold" nodeType="withEffect">
                                  <p:stCondLst>
                                    <p:cond delay="0"/>
                                  </p:stCondLst>
                                  <p:childTnLst>
                                    <p:set>
                                      <p:cBhvr>
                                        <p:cTn id="362" dur="1" fill="hold">
                                          <p:stCondLst>
                                            <p:cond delay="0"/>
                                          </p:stCondLst>
                                        </p:cTn>
                                        <p:tgtEl>
                                          <p:spTgt spid="203"/>
                                        </p:tgtEl>
                                        <p:attrNameLst>
                                          <p:attrName>style.visibility</p:attrName>
                                        </p:attrNameLst>
                                      </p:cBhvr>
                                      <p:to>
                                        <p:strVal val="visible"/>
                                      </p:to>
                                    </p:set>
                                    <p:anim calcmode="lin" valueType="num">
                                      <p:cBhvr additive="base">
                                        <p:cTn id="363" dur="500" fill="hold"/>
                                        <p:tgtEl>
                                          <p:spTgt spid="203"/>
                                        </p:tgtEl>
                                        <p:attrNameLst>
                                          <p:attrName>ppt_x</p:attrName>
                                        </p:attrNameLst>
                                      </p:cBhvr>
                                      <p:tavLst>
                                        <p:tav tm="0">
                                          <p:val>
                                            <p:strVal val="#ppt_x"/>
                                          </p:val>
                                        </p:tav>
                                        <p:tav tm="100000">
                                          <p:val>
                                            <p:strVal val="#ppt_x"/>
                                          </p:val>
                                        </p:tav>
                                      </p:tavLst>
                                    </p:anim>
                                    <p:anim calcmode="lin" valueType="num">
                                      <p:cBhvr additive="base">
                                        <p:cTn id="364" dur="500" fill="hold"/>
                                        <p:tgtEl>
                                          <p:spTgt spid="203"/>
                                        </p:tgtEl>
                                        <p:attrNameLst>
                                          <p:attrName>ppt_y</p:attrName>
                                        </p:attrNameLst>
                                      </p:cBhvr>
                                      <p:tavLst>
                                        <p:tav tm="0">
                                          <p:val>
                                            <p:strVal val="1+#ppt_h/2"/>
                                          </p:val>
                                        </p:tav>
                                        <p:tav tm="100000">
                                          <p:val>
                                            <p:strVal val="#ppt_y"/>
                                          </p:val>
                                        </p:tav>
                                      </p:tavLst>
                                    </p:anim>
                                  </p:childTnLst>
                                </p:cTn>
                              </p:par>
                              <p:par>
                                <p:cTn id="365" presetID="2" presetClass="entr" presetSubtype="4" fill="hold" grpId="0" nodeType="withEffect">
                                  <p:stCondLst>
                                    <p:cond delay="0"/>
                                  </p:stCondLst>
                                  <p:childTnLst>
                                    <p:set>
                                      <p:cBhvr>
                                        <p:cTn id="366" dur="1" fill="hold">
                                          <p:stCondLst>
                                            <p:cond delay="0"/>
                                          </p:stCondLst>
                                        </p:cTn>
                                        <p:tgtEl>
                                          <p:spTgt spid="204"/>
                                        </p:tgtEl>
                                        <p:attrNameLst>
                                          <p:attrName>style.visibility</p:attrName>
                                        </p:attrNameLst>
                                      </p:cBhvr>
                                      <p:to>
                                        <p:strVal val="visible"/>
                                      </p:to>
                                    </p:set>
                                    <p:anim calcmode="lin" valueType="num">
                                      <p:cBhvr additive="base">
                                        <p:cTn id="367" dur="500" fill="hold"/>
                                        <p:tgtEl>
                                          <p:spTgt spid="204"/>
                                        </p:tgtEl>
                                        <p:attrNameLst>
                                          <p:attrName>ppt_x</p:attrName>
                                        </p:attrNameLst>
                                      </p:cBhvr>
                                      <p:tavLst>
                                        <p:tav tm="0">
                                          <p:val>
                                            <p:strVal val="#ppt_x"/>
                                          </p:val>
                                        </p:tav>
                                        <p:tav tm="100000">
                                          <p:val>
                                            <p:strVal val="#ppt_x"/>
                                          </p:val>
                                        </p:tav>
                                      </p:tavLst>
                                    </p:anim>
                                    <p:anim calcmode="lin" valueType="num">
                                      <p:cBhvr additive="base">
                                        <p:cTn id="368" dur="500" fill="hold"/>
                                        <p:tgtEl>
                                          <p:spTgt spid="204"/>
                                        </p:tgtEl>
                                        <p:attrNameLst>
                                          <p:attrName>ppt_y</p:attrName>
                                        </p:attrNameLst>
                                      </p:cBhvr>
                                      <p:tavLst>
                                        <p:tav tm="0">
                                          <p:val>
                                            <p:strVal val="1+#ppt_h/2"/>
                                          </p:val>
                                        </p:tav>
                                        <p:tav tm="100000">
                                          <p:val>
                                            <p:strVal val="#ppt_y"/>
                                          </p:val>
                                        </p:tav>
                                      </p:tavLst>
                                    </p:anim>
                                  </p:childTnLst>
                                </p:cTn>
                              </p:par>
                              <p:par>
                                <p:cTn id="369" presetID="2" presetClass="entr" presetSubtype="4" fill="hold" nodeType="withEffect">
                                  <p:stCondLst>
                                    <p:cond delay="0"/>
                                  </p:stCondLst>
                                  <p:childTnLst>
                                    <p:set>
                                      <p:cBhvr>
                                        <p:cTn id="370" dur="1" fill="hold">
                                          <p:stCondLst>
                                            <p:cond delay="0"/>
                                          </p:stCondLst>
                                        </p:cTn>
                                        <p:tgtEl>
                                          <p:spTgt spid="205"/>
                                        </p:tgtEl>
                                        <p:attrNameLst>
                                          <p:attrName>style.visibility</p:attrName>
                                        </p:attrNameLst>
                                      </p:cBhvr>
                                      <p:to>
                                        <p:strVal val="visible"/>
                                      </p:to>
                                    </p:set>
                                    <p:anim calcmode="lin" valueType="num">
                                      <p:cBhvr additive="base">
                                        <p:cTn id="371" dur="500" fill="hold"/>
                                        <p:tgtEl>
                                          <p:spTgt spid="205"/>
                                        </p:tgtEl>
                                        <p:attrNameLst>
                                          <p:attrName>ppt_x</p:attrName>
                                        </p:attrNameLst>
                                      </p:cBhvr>
                                      <p:tavLst>
                                        <p:tav tm="0">
                                          <p:val>
                                            <p:strVal val="#ppt_x"/>
                                          </p:val>
                                        </p:tav>
                                        <p:tav tm="100000">
                                          <p:val>
                                            <p:strVal val="#ppt_x"/>
                                          </p:val>
                                        </p:tav>
                                      </p:tavLst>
                                    </p:anim>
                                    <p:anim calcmode="lin" valueType="num">
                                      <p:cBhvr additive="base">
                                        <p:cTn id="372" dur="500" fill="hold"/>
                                        <p:tgtEl>
                                          <p:spTgt spid="205"/>
                                        </p:tgtEl>
                                        <p:attrNameLst>
                                          <p:attrName>ppt_y</p:attrName>
                                        </p:attrNameLst>
                                      </p:cBhvr>
                                      <p:tavLst>
                                        <p:tav tm="0">
                                          <p:val>
                                            <p:strVal val="1+#ppt_h/2"/>
                                          </p:val>
                                        </p:tav>
                                        <p:tav tm="100000">
                                          <p:val>
                                            <p:strVal val="#ppt_y"/>
                                          </p:val>
                                        </p:tav>
                                      </p:tavLst>
                                    </p:anim>
                                  </p:childTnLst>
                                </p:cTn>
                              </p:par>
                              <p:par>
                                <p:cTn id="373" presetID="2" presetClass="entr" presetSubtype="4" fill="hold" grpId="0" nodeType="withEffect">
                                  <p:stCondLst>
                                    <p:cond delay="0"/>
                                  </p:stCondLst>
                                  <p:childTnLst>
                                    <p:set>
                                      <p:cBhvr>
                                        <p:cTn id="374" dur="1" fill="hold">
                                          <p:stCondLst>
                                            <p:cond delay="0"/>
                                          </p:stCondLst>
                                        </p:cTn>
                                        <p:tgtEl>
                                          <p:spTgt spid="206"/>
                                        </p:tgtEl>
                                        <p:attrNameLst>
                                          <p:attrName>style.visibility</p:attrName>
                                        </p:attrNameLst>
                                      </p:cBhvr>
                                      <p:to>
                                        <p:strVal val="visible"/>
                                      </p:to>
                                    </p:set>
                                    <p:anim calcmode="lin" valueType="num">
                                      <p:cBhvr additive="base">
                                        <p:cTn id="375" dur="500" fill="hold"/>
                                        <p:tgtEl>
                                          <p:spTgt spid="206"/>
                                        </p:tgtEl>
                                        <p:attrNameLst>
                                          <p:attrName>ppt_x</p:attrName>
                                        </p:attrNameLst>
                                      </p:cBhvr>
                                      <p:tavLst>
                                        <p:tav tm="0">
                                          <p:val>
                                            <p:strVal val="#ppt_x"/>
                                          </p:val>
                                        </p:tav>
                                        <p:tav tm="100000">
                                          <p:val>
                                            <p:strVal val="#ppt_x"/>
                                          </p:val>
                                        </p:tav>
                                      </p:tavLst>
                                    </p:anim>
                                    <p:anim calcmode="lin" valueType="num">
                                      <p:cBhvr additive="base">
                                        <p:cTn id="376" dur="500" fill="hold"/>
                                        <p:tgtEl>
                                          <p:spTgt spid="206"/>
                                        </p:tgtEl>
                                        <p:attrNameLst>
                                          <p:attrName>ppt_y</p:attrName>
                                        </p:attrNameLst>
                                      </p:cBhvr>
                                      <p:tavLst>
                                        <p:tav tm="0">
                                          <p:val>
                                            <p:strVal val="1+#ppt_h/2"/>
                                          </p:val>
                                        </p:tav>
                                        <p:tav tm="100000">
                                          <p:val>
                                            <p:strVal val="#ppt_y"/>
                                          </p:val>
                                        </p:tav>
                                      </p:tavLst>
                                    </p:anim>
                                  </p:childTnLst>
                                </p:cTn>
                              </p:par>
                              <p:par>
                                <p:cTn id="377" presetID="2" presetClass="entr" presetSubtype="4" fill="hold" nodeType="withEffect">
                                  <p:stCondLst>
                                    <p:cond delay="0"/>
                                  </p:stCondLst>
                                  <p:childTnLst>
                                    <p:set>
                                      <p:cBhvr>
                                        <p:cTn id="378" dur="1" fill="hold">
                                          <p:stCondLst>
                                            <p:cond delay="0"/>
                                          </p:stCondLst>
                                        </p:cTn>
                                        <p:tgtEl>
                                          <p:spTgt spid="207"/>
                                        </p:tgtEl>
                                        <p:attrNameLst>
                                          <p:attrName>style.visibility</p:attrName>
                                        </p:attrNameLst>
                                      </p:cBhvr>
                                      <p:to>
                                        <p:strVal val="visible"/>
                                      </p:to>
                                    </p:set>
                                    <p:anim calcmode="lin" valueType="num">
                                      <p:cBhvr additive="base">
                                        <p:cTn id="379" dur="500" fill="hold"/>
                                        <p:tgtEl>
                                          <p:spTgt spid="207"/>
                                        </p:tgtEl>
                                        <p:attrNameLst>
                                          <p:attrName>ppt_x</p:attrName>
                                        </p:attrNameLst>
                                      </p:cBhvr>
                                      <p:tavLst>
                                        <p:tav tm="0">
                                          <p:val>
                                            <p:strVal val="#ppt_x"/>
                                          </p:val>
                                        </p:tav>
                                        <p:tav tm="100000">
                                          <p:val>
                                            <p:strVal val="#ppt_x"/>
                                          </p:val>
                                        </p:tav>
                                      </p:tavLst>
                                    </p:anim>
                                    <p:anim calcmode="lin" valueType="num">
                                      <p:cBhvr additive="base">
                                        <p:cTn id="380" dur="500" fill="hold"/>
                                        <p:tgtEl>
                                          <p:spTgt spid="207"/>
                                        </p:tgtEl>
                                        <p:attrNameLst>
                                          <p:attrName>ppt_y</p:attrName>
                                        </p:attrNameLst>
                                      </p:cBhvr>
                                      <p:tavLst>
                                        <p:tav tm="0">
                                          <p:val>
                                            <p:strVal val="1+#ppt_h/2"/>
                                          </p:val>
                                        </p:tav>
                                        <p:tav tm="100000">
                                          <p:val>
                                            <p:strVal val="#ppt_y"/>
                                          </p:val>
                                        </p:tav>
                                      </p:tavLst>
                                    </p:anim>
                                  </p:childTnLst>
                                </p:cTn>
                              </p:par>
                              <p:par>
                                <p:cTn id="381" presetID="2" presetClass="entr" presetSubtype="4" fill="hold" nodeType="withEffect">
                                  <p:stCondLst>
                                    <p:cond delay="0"/>
                                  </p:stCondLst>
                                  <p:childTnLst>
                                    <p:set>
                                      <p:cBhvr>
                                        <p:cTn id="382" dur="1" fill="hold">
                                          <p:stCondLst>
                                            <p:cond delay="0"/>
                                          </p:stCondLst>
                                        </p:cTn>
                                        <p:tgtEl>
                                          <p:spTgt spid="208"/>
                                        </p:tgtEl>
                                        <p:attrNameLst>
                                          <p:attrName>style.visibility</p:attrName>
                                        </p:attrNameLst>
                                      </p:cBhvr>
                                      <p:to>
                                        <p:strVal val="visible"/>
                                      </p:to>
                                    </p:set>
                                    <p:anim calcmode="lin" valueType="num">
                                      <p:cBhvr additive="base">
                                        <p:cTn id="383" dur="500" fill="hold"/>
                                        <p:tgtEl>
                                          <p:spTgt spid="208"/>
                                        </p:tgtEl>
                                        <p:attrNameLst>
                                          <p:attrName>ppt_x</p:attrName>
                                        </p:attrNameLst>
                                      </p:cBhvr>
                                      <p:tavLst>
                                        <p:tav tm="0">
                                          <p:val>
                                            <p:strVal val="#ppt_x"/>
                                          </p:val>
                                        </p:tav>
                                        <p:tav tm="100000">
                                          <p:val>
                                            <p:strVal val="#ppt_x"/>
                                          </p:val>
                                        </p:tav>
                                      </p:tavLst>
                                    </p:anim>
                                    <p:anim calcmode="lin" valueType="num">
                                      <p:cBhvr additive="base">
                                        <p:cTn id="384" dur="500" fill="hold"/>
                                        <p:tgtEl>
                                          <p:spTgt spid="208"/>
                                        </p:tgtEl>
                                        <p:attrNameLst>
                                          <p:attrName>ppt_y</p:attrName>
                                        </p:attrNameLst>
                                      </p:cBhvr>
                                      <p:tavLst>
                                        <p:tav tm="0">
                                          <p:val>
                                            <p:strVal val="1+#ppt_h/2"/>
                                          </p:val>
                                        </p:tav>
                                        <p:tav tm="100000">
                                          <p:val>
                                            <p:strVal val="#ppt_y"/>
                                          </p:val>
                                        </p:tav>
                                      </p:tavLst>
                                    </p:anim>
                                  </p:childTnLst>
                                </p:cTn>
                              </p:par>
                              <p:par>
                                <p:cTn id="385" presetID="2" presetClass="entr" presetSubtype="4" fill="hold" nodeType="withEffect">
                                  <p:stCondLst>
                                    <p:cond delay="0"/>
                                  </p:stCondLst>
                                  <p:childTnLst>
                                    <p:set>
                                      <p:cBhvr>
                                        <p:cTn id="386" dur="1" fill="hold">
                                          <p:stCondLst>
                                            <p:cond delay="0"/>
                                          </p:stCondLst>
                                        </p:cTn>
                                        <p:tgtEl>
                                          <p:spTgt spid="209"/>
                                        </p:tgtEl>
                                        <p:attrNameLst>
                                          <p:attrName>style.visibility</p:attrName>
                                        </p:attrNameLst>
                                      </p:cBhvr>
                                      <p:to>
                                        <p:strVal val="visible"/>
                                      </p:to>
                                    </p:set>
                                    <p:anim calcmode="lin" valueType="num">
                                      <p:cBhvr additive="base">
                                        <p:cTn id="387" dur="500" fill="hold"/>
                                        <p:tgtEl>
                                          <p:spTgt spid="209"/>
                                        </p:tgtEl>
                                        <p:attrNameLst>
                                          <p:attrName>ppt_x</p:attrName>
                                        </p:attrNameLst>
                                      </p:cBhvr>
                                      <p:tavLst>
                                        <p:tav tm="0">
                                          <p:val>
                                            <p:strVal val="#ppt_x"/>
                                          </p:val>
                                        </p:tav>
                                        <p:tav tm="100000">
                                          <p:val>
                                            <p:strVal val="#ppt_x"/>
                                          </p:val>
                                        </p:tav>
                                      </p:tavLst>
                                    </p:anim>
                                    <p:anim calcmode="lin" valueType="num">
                                      <p:cBhvr additive="base">
                                        <p:cTn id="388" dur="500" fill="hold"/>
                                        <p:tgtEl>
                                          <p:spTgt spid="209"/>
                                        </p:tgtEl>
                                        <p:attrNameLst>
                                          <p:attrName>ppt_y</p:attrName>
                                        </p:attrNameLst>
                                      </p:cBhvr>
                                      <p:tavLst>
                                        <p:tav tm="0">
                                          <p:val>
                                            <p:strVal val="1+#ppt_h/2"/>
                                          </p:val>
                                        </p:tav>
                                        <p:tav tm="100000">
                                          <p:val>
                                            <p:strVal val="#ppt_y"/>
                                          </p:val>
                                        </p:tav>
                                      </p:tavLst>
                                    </p:anim>
                                  </p:childTnLst>
                                </p:cTn>
                              </p:par>
                              <p:par>
                                <p:cTn id="389" presetID="2" presetClass="entr" presetSubtype="4" fill="hold" grpId="0" nodeType="withEffect">
                                  <p:stCondLst>
                                    <p:cond delay="0"/>
                                  </p:stCondLst>
                                  <p:childTnLst>
                                    <p:set>
                                      <p:cBhvr>
                                        <p:cTn id="390" dur="1" fill="hold">
                                          <p:stCondLst>
                                            <p:cond delay="0"/>
                                          </p:stCondLst>
                                        </p:cTn>
                                        <p:tgtEl>
                                          <p:spTgt spid="210"/>
                                        </p:tgtEl>
                                        <p:attrNameLst>
                                          <p:attrName>style.visibility</p:attrName>
                                        </p:attrNameLst>
                                      </p:cBhvr>
                                      <p:to>
                                        <p:strVal val="visible"/>
                                      </p:to>
                                    </p:set>
                                    <p:anim calcmode="lin" valueType="num">
                                      <p:cBhvr additive="base">
                                        <p:cTn id="391" dur="500" fill="hold"/>
                                        <p:tgtEl>
                                          <p:spTgt spid="210"/>
                                        </p:tgtEl>
                                        <p:attrNameLst>
                                          <p:attrName>ppt_x</p:attrName>
                                        </p:attrNameLst>
                                      </p:cBhvr>
                                      <p:tavLst>
                                        <p:tav tm="0">
                                          <p:val>
                                            <p:strVal val="#ppt_x"/>
                                          </p:val>
                                        </p:tav>
                                        <p:tav tm="100000">
                                          <p:val>
                                            <p:strVal val="#ppt_x"/>
                                          </p:val>
                                        </p:tav>
                                      </p:tavLst>
                                    </p:anim>
                                    <p:anim calcmode="lin" valueType="num">
                                      <p:cBhvr additive="base">
                                        <p:cTn id="392" dur="500" fill="hold"/>
                                        <p:tgtEl>
                                          <p:spTgt spid="210"/>
                                        </p:tgtEl>
                                        <p:attrNameLst>
                                          <p:attrName>ppt_y</p:attrName>
                                        </p:attrNameLst>
                                      </p:cBhvr>
                                      <p:tavLst>
                                        <p:tav tm="0">
                                          <p:val>
                                            <p:strVal val="1+#ppt_h/2"/>
                                          </p:val>
                                        </p:tav>
                                        <p:tav tm="100000">
                                          <p:val>
                                            <p:strVal val="#ppt_y"/>
                                          </p:val>
                                        </p:tav>
                                      </p:tavLst>
                                    </p:anim>
                                  </p:childTnLst>
                                </p:cTn>
                              </p:par>
                              <p:par>
                                <p:cTn id="393" presetID="2" presetClass="entr" presetSubtype="4" fill="hold" grpId="0" nodeType="withEffect">
                                  <p:stCondLst>
                                    <p:cond delay="0"/>
                                  </p:stCondLst>
                                  <p:childTnLst>
                                    <p:set>
                                      <p:cBhvr>
                                        <p:cTn id="394" dur="1" fill="hold">
                                          <p:stCondLst>
                                            <p:cond delay="0"/>
                                          </p:stCondLst>
                                        </p:cTn>
                                        <p:tgtEl>
                                          <p:spTgt spid="211"/>
                                        </p:tgtEl>
                                        <p:attrNameLst>
                                          <p:attrName>style.visibility</p:attrName>
                                        </p:attrNameLst>
                                      </p:cBhvr>
                                      <p:to>
                                        <p:strVal val="visible"/>
                                      </p:to>
                                    </p:set>
                                    <p:anim calcmode="lin" valueType="num">
                                      <p:cBhvr additive="base">
                                        <p:cTn id="395" dur="500" fill="hold"/>
                                        <p:tgtEl>
                                          <p:spTgt spid="211"/>
                                        </p:tgtEl>
                                        <p:attrNameLst>
                                          <p:attrName>ppt_x</p:attrName>
                                        </p:attrNameLst>
                                      </p:cBhvr>
                                      <p:tavLst>
                                        <p:tav tm="0">
                                          <p:val>
                                            <p:strVal val="#ppt_x"/>
                                          </p:val>
                                        </p:tav>
                                        <p:tav tm="100000">
                                          <p:val>
                                            <p:strVal val="#ppt_x"/>
                                          </p:val>
                                        </p:tav>
                                      </p:tavLst>
                                    </p:anim>
                                    <p:anim calcmode="lin" valueType="num">
                                      <p:cBhvr additive="base">
                                        <p:cTn id="396" dur="500" fill="hold"/>
                                        <p:tgtEl>
                                          <p:spTgt spid="2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animBg="1"/>
      <p:bldP spid="55" grpId="0" animBg="1"/>
      <p:bldP spid="56" grpId="0" animBg="1"/>
      <p:bldP spid="57" grpId="0" animBg="1"/>
      <p:bldP spid="65" grpId="0"/>
      <p:bldP spid="66" grpId="0"/>
      <p:bldP spid="67" grpId="0"/>
      <p:bldP spid="68" grpId="0"/>
      <p:bldP spid="69" grpId="0"/>
      <p:bldP spid="70" grpId="0"/>
      <p:bldP spid="71" grpId="0"/>
      <p:bldP spid="72" grpId="0"/>
      <p:bldP spid="76" grpId="0"/>
      <p:bldP spid="50" grpId="1" animBg="1"/>
      <p:bldP spid="51" grpId="1" animBg="1"/>
      <p:bldP spid="52" grpId="1" animBg="1"/>
      <p:bldP spid="53" grpId="1" animBg="1"/>
      <p:bldP spid="54" grpId="1" animBg="1"/>
      <p:bldP spid="55" grpId="1" animBg="1"/>
      <p:bldP spid="56" grpId="1" animBg="1"/>
      <p:bldP spid="57" grpId="1" animBg="1"/>
      <p:bldP spid="65" grpId="1"/>
      <p:bldP spid="66" grpId="1"/>
      <p:bldP spid="67" grpId="1"/>
      <p:bldP spid="68" grpId="1"/>
      <p:bldP spid="69" grpId="1"/>
      <p:bldP spid="70" grpId="1"/>
      <p:bldP spid="71" grpId="1"/>
      <p:bldP spid="72" grpId="1"/>
      <p:bldP spid="76" grpId="1"/>
      <p:bldP spid="167" grpId="0" animBg="1"/>
      <p:bldP spid="168" grpId="0" animBg="1"/>
      <p:bldP spid="169" grpId="0" animBg="1"/>
      <p:bldP spid="170" grpId="0" animBg="1"/>
      <p:bldP spid="171" grpId="0" animBg="1"/>
      <p:bldP spid="172" grpId="0" animBg="1"/>
      <p:bldP spid="173" grpId="0" animBg="1"/>
      <p:bldP spid="174" grpId="0" animBg="1"/>
      <p:bldP spid="182" grpId="0"/>
      <p:bldP spid="183" grpId="0"/>
      <p:bldP spid="184" grpId="0"/>
      <p:bldP spid="185" grpId="0"/>
      <p:bldP spid="186" grpId="0"/>
      <p:bldP spid="187" grpId="0"/>
      <p:bldP spid="188" grpId="0"/>
      <p:bldP spid="189" grpId="0"/>
      <p:bldP spid="190" grpId="0"/>
      <p:bldP spid="195" grpId="0" animBg="1"/>
      <p:bldP spid="196" grpId="0" animBg="1"/>
      <p:bldP spid="198" grpId="0" animBg="1"/>
      <p:bldP spid="200" grpId="0" animBg="1"/>
      <p:bldP spid="202" grpId="0" animBg="1"/>
      <p:bldP spid="204" grpId="0" animBg="1"/>
      <p:bldP spid="206" grpId="0" animBg="1"/>
      <p:bldP spid="210" grpId="0" bldLvl="0" animBg="1"/>
      <p:bldP spid="21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65" y="239395"/>
            <a:ext cx="4838065" cy="460375"/>
          </a:xfrm>
          <a:prstGeom prst="rect">
            <a:avLst/>
          </a:prstGeom>
          <a:noFill/>
        </p:spPr>
        <p:txBody>
          <a:bodyPr wrap="square" rtlCol="0">
            <a:spAutoFit/>
          </a:bodyPr>
          <a:p>
            <a:r>
              <a:rPr lang="zh-CN" altLang="en-US" sz="2400" b="1">
                <a:latin typeface="华文仿宋" panose="02010600040101010101" charset="-122"/>
                <a:ea typeface="华文仿宋" panose="02010600040101010101" charset="-122"/>
              </a:rPr>
              <a:t>基于二叉排序树查找的非递归实现</a:t>
            </a:r>
            <a:endParaRPr lang="zh-CN" altLang="en-US" sz="2400" b="1">
              <a:latin typeface="华文仿宋" panose="02010600040101010101" charset="-122"/>
              <a:ea typeface="华文仿宋" panose="02010600040101010101" charset="-122"/>
            </a:endParaRPr>
          </a:p>
        </p:txBody>
      </p:sp>
      <p:sp>
        <p:nvSpPr>
          <p:cNvPr id="3" name="文本框 2"/>
          <p:cNvSpPr txBox="1"/>
          <p:nvPr/>
        </p:nvSpPr>
        <p:spPr>
          <a:xfrm>
            <a:off x="118110" y="699770"/>
            <a:ext cx="4794250" cy="6185535"/>
          </a:xfrm>
          <a:prstGeom prst="rect">
            <a:avLst/>
          </a:prstGeom>
          <a:noFill/>
        </p:spPr>
        <p:txBody>
          <a:bodyPr wrap="square" rtlCol="0">
            <a:spAutoFit/>
          </a:bodyPr>
          <a:p>
            <a:pPr fontAlgn="auto">
              <a:lnSpc>
                <a:spcPct val="150000"/>
              </a:lnSpc>
            </a:pPr>
            <a:r>
              <a:rPr lang="zh-CN" altLang="en-US" sz="2400" b="1">
                <a:latin typeface="华文仿宋" panose="02010600040101010101" charset="-122"/>
                <a:ea typeface="华文仿宋" panose="02010600040101010101" charset="-122"/>
              </a:rPr>
              <a:t>BSTree SearchBST(BSTree bst,KeyType K)</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BSTree q;</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q=bst;</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while(q)</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    if(q-&gt;key==K)   return q;</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if(K&lt;q-&gt;key )   q=q-&gt;Lchild ;</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else                    q=q-&gt;Rchild ;</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return NULL;</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a:t>
            </a:r>
            <a:endParaRPr lang="zh-CN" altLang="en-US" sz="2400" b="1">
              <a:latin typeface="华文仿宋" panose="02010600040101010101" charset="-122"/>
              <a:ea typeface="华文仿宋" panose="02010600040101010101" charset="-122"/>
            </a:endParaRPr>
          </a:p>
        </p:txBody>
      </p:sp>
      <p:sp>
        <p:nvSpPr>
          <p:cNvPr id="50" name="文本框 49"/>
          <p:cNvSpPr txBox="1"/>
          <p:nvPr/>
        </p:nvSpPr>
        <p:spPr>
          <a:xfrm>
            <a:off x="6008370" y="239395"/>
            <a:ext cx="4751705" cy="460375"/>
          </a:xfrm>
          <a:prstGeom prst="rect">
            <a:avLst/>
          </a:prstGeom>
          <a:noFill/>
        </p:spPr>
        <p:txBody>
          <a:bodyPr wrap="square" rtlCol="0">
            <a:spAutoFit/>
          </a:bodyPr>
          <a:p>
            <a:r>
              <a:rPr lang="zh-CN" altLang="en-US" sz="2400" b="1">
                <a:latin typeface="华文仿宋" panose="02010600040101010101" charset="-122"/>
                <a:ea typeface="华文仿宋" panose="02010600040101010101" charset="-122"/>
              </a:rPr>
              <a:t>基于二叉排序树查找的递归实现</a:t>
            </a:r>
            <a:endParaRPr lang="zh-CN" altLang="en-US" sz="2400" b="1">
              <a:latin typeface="华文仿宋" panose="02010600040101010101" charset="-122"/>
              <a:ea typeface="华文仿宋" panose="02010600040101010101" charset="-122"/>
            </a:endParaRPr>
          </a:p>
        </p:txBody>
      </p:sp>
      <p:sp>
        <p:nvSpPr>
          <p:cNvPr id="51" name="文本框 50"/>
          <p:cNvSpPr txBox="1"/>
          <p:nvPr/>
        </p:nvSpPr>
        <p:spPr>
          <a:xfrm>
            <a:off x="5888990" y="1085850"/>
            <a:ext cx="6160135" cy="5077460"/>
          </a:xfrm>
          <a:prstGeom prst="rect">
            <a:avLst/>
          </a:prstGeom>
          <a:noFill/>
        </p:spPr>
        <p:txBody>
          <a:bodyPr wrap="square" rtlCol="0">
            <a:spAutoFit/>
          </a:bodyPr>
          <a:p>
            <a:pPr fontAlgn="auto">
              <a:lnSpc>
                <a:spcPct val="150000"/>
              </a:lnSpc>
            </a:pPr>
            <a:r>
              <a:rPr lang="zh-CN" altLang="en-US" sz="2400" b="1">
                <a:latin typeface="华文仿宋" panose="02010600040101010101" charset="-122"/>
                <a:ea typeface="华文仿宋" panose="02010600040101010101" charset="-122"/>
              </a:rPr>
              <a:t>BSTree SearchBST(BSTree bst,KeyType K)</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if(!bst)    return NULL;</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a:t>
            </a:r>
            <a:r>
              <a:rPr lang="zh-CN" altLang="en-US" sz="2400" b="1">
                <a:solidFill>
                  <a:srgbClr val="FF0000"/>
                </a:solidFill>
                <a:latin typeface="华文仿宋" panose="02010600040101010101" charset="-122"/>
                <a:ea typeface="华文仿宋" panose="02010600040101010101" charset="-122"/>
              </a:rPr>
              <a:t>else if(bst-&gt;key==K)   return bst;</a:t>
            </a:r>
            <a:endParaRPr lang="zh-CN" altLang="en-US" sz="2400" b="1">
              <a:solidFill>
                <a:srgbClr val="FF0000"/>
              </a:solidFill>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a:t>
            </a:r>
            <a:r>
              <a:rPr lang="zh-CN" altLang="en-US" sz="2400" b="1">
                <a:solidFill>
                  <a:schemeClr val="accent1">
                    <a:lumMod val="50000"/>
                  </a:schemeClr>
                </a:solidFill>
                <a:latin typeface="华文仿宋" panose="02010600040101010101" charset="-122"/>
                <a:ea typeface="华文仿宋" panose="02010600040101010101" charset="-122"/>
              </a:rPr>
              <a:t>else if(K&lt;bst-&gt;key )   </a:t>
            </a:r>
            <a:endParaRPr lang="zh-CN" altLang="en-US" sz="2400" b="1">
              <a:solidFill>
                <a:schemeClr val="accent1">
                  <a:lumMod val="50000"/>
                </a:schemeClr>
              </a:solidFill>
              <a:latin typeface="华文仿宋" panose="02010600040101010101" charset="-122"/>
              <a:ea typeface="华文仿宋" panose="02010600040101010101" charset="-122"/>
            </a:endParaRPr>
          </a:p>
          <a:p>
            <a:pPr fontAlgn="auto">
              <a:lnSpc>
                <a:spcPct val="150000"/>
              </a:lnSpc>
            </a:pPr>
            <a:r>
              <a:rPr lang="zh-CN" altLang="en-US" sz="2400" b="1">
                <a:solidFill>
                  <a:schemeClr val="accent1">
                    <a:lumMod val="50000"/>
                  </a:schemeClr>
                </a:solidFill>
                <a:latin typeface="华文仿宋" panose="02010600040101010101" charset="-122"/>
                <a:ea typeface="华文仿宋" panose="02010600040101010101" charset="-122"/>
              </a:rPr>
              <a:t>           return SearchBST(bst-&gt;Lchild,key);</a:t>
            </a:r>
            <a:endParaRPr lang="zh-CN" altLang="en-US" sz="2400" b="1">
              <a:solidFill>
                <a:schemeClr val="accent1">
                  <a:lumMod val="50000"/>
                </a:schemeClr>
              </a:solidFill>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a:t>
            </a:r>
            <a:r>
              <a:rPr lang="zh-CN" altLang="en-US" sz="2400" b="1">
                <a:solidFill>
                  <a:schemeClr val="accent6">
                    <a:lumMod val="75000"/>
                  </a:schemeClr>
                </a:solidFill>
                <a:latin typeface="华文仿宋" panose="02010600040101010101" charset="-122"/>
                <a:ea typeface="华文仿宋" panose="02010600040101010101" charset="-122"/>
              </a:rPr>
              <a:t>else                  </a:t>
            </a:r>
            <a:endParaRPr lang="zh-CN" altLang="en-US" sz="2400" b="1">
              <a:solidFill>
                <a:schemeClr val="accent6">
                  <a:lumMod val="75000"/>
                </a:schemeClr>
              </a:solidFill>
              <a:latin typeface="华文仿宋" panose="02010600040101010101" charset="-122"/>
              <a:ea typeface="华文仿宋" panose="02010600040101010101" charset="-122"/>
            </a:endParaRPr>
          </a:p>
          <a:p>
            <a:pPr fontAlgn="auto">
              <a:lnSpc>
                <a:spcPct val="150000"/>
              </a:lnSpc>
            </a:pPr>
            <a:r>
              <a:rPr lang="zh-CN" altLang="en-US" sz="2400" b="1">
                <a:solidFill>
                  <a:schemeClr val="accent6">
                    <a:lumMod val="75000"/>
                  </a:schemeClr>
                </a:solidFill>
                <a:latin typeface="华文仿宋" panose="02010600040101010101" charset="-122"/>
                <a:ea typeface="华文仿宋" panose="02010600040101010101" charset="-122"/>
              </a:rPr>
              <a:t>           return SearchBST(bst-&gt;Rchild,key);</a:t>
            </a:r>
            <a:endParaRPr lang="zh-CN" altLang="en-US" sz="2400" b="1">
              <a:solidFill>
                <a:schemeClr val="accent6">
                  <a:lumMod val="75000"/>
                </a:schemeClr>
              </a:solidFill>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a:t>
            </a:r>
            <a:endParaRPr lang="zh-CN" altLang="en-US" sz="24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5024355" y="4147316"/>
            <a:ext cx="1861820" cy="1106805"/>
          </a:xfrm>
          <a:prstGeom prst="rect">
            <a:avLst/>
          </a:prstGeom>
          <a:noFill/>
        </p:spPr>
        <p:txBody>
          <a:bodyPr wrap="none" rtlCol="0">
            <a:spAutoFit/>
            <a:scene3d>
              <a:camera prst="orthographicFront"/>
              <a:lightRig rig="threePt" dir="t"/>
            </a:scene3d>
            <a:sp3d contourW="12700"/>
          </a:bodyPr>
          <a:lstStyle/>
          <a:p>
            <a:pPr algn="ctr"/>
            <a:r>
              <a:rPr lang="zh-CN" altLang="en-US" sz="6600" b="1" dirty="0" smtClean="0">
                <a:solidFill>
                  <a:schemeClr val="tx1">
                    <a:lumMod val="85000"/>
                    <a:lumOff val="15000"/>
                  </a:schemeClr>
                </a:solidFill>
                <a:latin typeface="华文仿宋" panose="02010600040101010101" charset="-122"/>
                <a:ea typeface="华文仿宋" panose="02010600040101010101" charset="-122"/>
              </a:rPr>
              <a:t>查找</a:t>
            </a:r>
            <a:endParaRPr lang="zh-CN" altLang="en-US" sz="6600" b="1" dirty="0" smtClean="0">
              <a:solidFill>
                <a:schemeClr val="tx1">
                  <a:lumMod val="85000"/>
                  <a:lumOff val="15000"/>
                </a:schemeClr>
              </a:solidFill>
              <a:latin typeface="华文仿宋" panose="02010600040101010101" charset="-122"/>
              <a:ea typeface="华文仿宋" panose="02010600040101010101" charset="-122"/>
            </a:endParaRPr>
          </a:p>
        </p:txBody>
      </p:sp>
      <p:cxnSp>
        <p:nvCxnSpPr>
          <p:cNvPr id="16" name="直接连接符 15"/>
          <p:cNvCxnSpPr/>
          <p:nvPr/>
        </p:nvCxnSpPr>
        <p:spPr>
          <a:xfrm>
            <a:off x="5451631" y="5125866"/>
            <a:ext cx="30392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81752" y="5125866"/>
            <a:ext cx="30392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11874" y="5125866"/>
            <a:ext cx="30392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41995" y="5125866"/>
            <a:ext cx="303921"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3790519" y="985318"/>
            <a:ext cx="4117476" cy="3053282"/>
            <a:chOff x="3790519" y="985318"/>
            <a:chExt cx="4117476" cy="3053282"/>
          </a:xfrm>
        </p:grpSpPr>
        <p:pic>
          <p:nvPicPr>
            <p:cNvPr id="2" name="图片 1"/>
            <p:cNvPicPr>
              <a:picLocks noChangeAspect="1"/>
            </p:cNvPicPr>
            <p:nvPr/>
          </p:nvPicPr>
          <p:blipFill>
            <a:blip r:embed="rId1" cstate="screen"/>
            <a:stretch>
              <a:fillRect/>
            </a:stretch>
          </p:blipFill>
          <p:spPr>
            <a:xfrm>
              <a:off x="3790519" y="985318"/>
              <a:ext cx="4117476" cy="3053282"/>
            </a:xfrm>
            <a:prstGeom prst="rect">
              <a:avLst/>
            </a:prstGeom>
          </p:spPr>
        </p:pic>
        <p:sp>
          <p:nvSpPr>
            <p:cNvPr id="21" name="文本框 20"/>
            <p:cNvSpPr txBox="1"/>
            <p:nvPr/>
          </p:nvSpPr>
          <p:spPr>
            <a:xfrm>
              <a:off x="5479580" y="1849671"/>
              <a:ext cx="950902" cy="923330"/>
            </a:xfrm>
            <a:prstGeom prst="rect">
              <a:avLst/>
            </a:prstGeom>
            <a:noFill/>
          </p:spPr>
          <p:txBody>
            <a:bodyPr wrap="none" rtlCol="0">
              <a:spAutoFit/>
              <a:scene3d>
                <a:camera prst="orthographicFront"/>
                <a:lightRig rig="threePt" dir="t"/>
              </a:scene3d>
              <a:sp3d contourW="12700"/>
            </a:bodyPr>
            <a:lstStyle/>
            <a:p>
              <a:pPr algn="ctr"/>
              <a:r>
                <a:rPr lang="en-US" altLang="zh-CN" sz="5400" dirty="0" smtClean="0">
                  <a:solidFill>
                    <a:schemeClr val="tx1">
                      <a:lumMod val="85000"/>
                      <a:lumOff val="15000"/>
                    </a:schemeClr>
                  </a:solidFill>
                  <a:latin typeface="Century Gothic" panose="020B0502020202020204" pitchFamily="34" charset="0"/>
                </a:rPr>
                <a:t>01</a:t>
              </a:r>
              <a:endParaRPr lang="zh-CN" altLang="en-US" sz="5400" dirty="0">
                <a:solidFill>
                  <a:schemeClr val="tx1">
                    <a:lumMod val="85000"/>
                    <a:lumOff val="15000"/>
                  </a:schemeClr>
                </a:solidFill>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8"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8"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2" name="文本框 1"/>
          <p:cNvSpPr txBox="1"/>
          <p:nvPr/>
        </p:nvSpPr>
        <p:spPr>
          <a:xfrm>
            <a:off x="1842770" y="315595"/>
            <a:ext cx="3622675" cy="583565"/>
          </a:xfrm>
          <a:prstGeom prst="rect">
            <a:avLst/>
          </a:prstGeom>
          <a:noFill/>
        </p:spPr>
        <p:txBody>
          <a:bodyPr wrap="square" rtlCol="0">
            <a:spAutoFit/>
          </a:bodyPr>
          <a:p>
            <a:r>
              <a:rPr lang="zh-CN" altLang="en-US" sz="3200" b="1">
                <a:latin typeface="华文仿宋" panose="02010600040101010101" charset="-122"/>
                <a:ea typeface="华文仿宋" panose="02010600040101010101" charset="-122"/>
              </a:rPr>
              <a:t>二叉排序树的插入</a:t>
            </a:r>
            <a:endParaRPr lang="zh-CN" altLang="en-US" sz="3200" b="1">
              <a:latin typeface="华文仿宋" panose="02010600040101010101" charset="-122"/>
              <a:ea typeface="华文仿宋" panose="02010600040101010101" charset="-122"/>
            </a:endParaRPr>
          </a:p>
        </p:txBody>
      </p:sp>
      <p:sp>
        <p:nvSpPr>
          <p:cNvPr id="3" name="文本框 2"/>
          <p:cNvSpPr txBox="1"/>
          <p:nvPr/>
        </p:nvSpPr>
        <p:spPr>
          <a:xfrm>
            <a:off x="1702435" y="1042035"/>
            <a:ext cx="9403715" cy="4615815"/>
          </a:xfrm>
          <a:prstGeom prst="rect">
            <a:avLst/>
          </a:prstGeom>
          <a:noFill/>
        </p:spPr>
        <p:txBody>
          <a:bodyPr wrap="square" rtlCol="0">
            <a:spAutoFit/>
          </a:bodyPr>
          <a:p>
            <a:pPr fontAlgn="auto">
              <a:lnSpc>
                <a:spcPct val="150000"/>
              </a:lnSpc>
            </a:pPr>
            <a:r>
              <a:rPr lang="zh-CN" altLang="en-US" sz="2800" b="1">
                <a:latin typeface="华文仿宋" panose="02010600040101010101" charset="-122"/>
                <a:ea typeface="华文仿宋" panose="02010600040101010101" charset="-122"/>
              </a:rPr>
              <a:t>首先</a:t>
            </a:r>
            <a:r>
              <a:rPr lang="zh-CN" altLang="en-US" sz="2800" b="1">
                <a:solidFill>
                  <a:srgbClr val="FF0000"/>
                </a:solidFill>
                <a:latin typeface="华文仿宋" panose="02010600040101010101" charset="-122"/>
                <a:ea typeface="华文仿宋" panose="02010600040101010101" charset="-122"/>
              </a:rPr>
              <a:t>查找待插入的记录是否在树中</a:t>
            </a:r>
            <a:r>
              <a:rPr lang="zh-CN" altLang="en-US" sz="2800" b="1">
                <a:latin typeface="华文仿宋" panose="02010600040101010101" charset="-122"/>
                <a:ea typeface="华文仿宋" panose="02010600040101010101" charset="-122"/>
              </a:rPr>
              <a:t>，如果存在则不允许插入重复关键字；如果知道找到叶子节点仍没有发现重复关键字，则把待插结点作为新的叶子节点插入。</a:t>
            </a:r>
            <a:endParaRPr lang="zh-CN" altLang="en-US" sz="2800" b="1">
              <a:latin typeface="华文仿宋" panose="02010600040101010101" charset="-122"/>
              <a:ea typeface="华文仿宋" panose="02010600040101010101" charset="-122"/>
            </a:endParaRPr>
          </a:p>
          <a:p>
            <a:pPr fontAlgn="auto">
              <a:lnSpc>
                <a:spcPct val="150000"/>
              </a:lnSpc>
            </a:pPr>
            <a:r>
              <a:rPr lang="zh-CN" altLang="en-US" sz="2800" b="1">
                <a:latin typeface="华文仿宋" panose="02010600040101010101" charset="-122"/>
                <a:ea typeface="华文仿宋" panose="02010600040101010101" charset="-122"/>
              </a:rPr>
              <a:t>具体的：</a:t>
            </a:r>
            <a:endParaRPr lang="zh-CN" altLang="en-US" sz="2800" b="1">
              <a:latin typeface="华文仿宋" panose="02010600040101010101" charset="-122"/>
              <a:ea typeface="华文仿宋" panose="02010600040101010101" charset="-122"/>
            </a:endParaRPr>
          </a:p>
          <a:p>
            <a:pPr fontAlgn="auto">
              <a:lnSpc>
                <a:spcPct val="150000"/>
              </a:lnSpc>
            </a:pPr>
            <a:r>
              <a:rPr lang="zh-CN" altLang="en-US" sz="2800" b="1">
                <a:latin typeface="华文仿宋" panose="02010600040101010101" charset="-122"/>
                <a:ea typeface="华文仿宋" panose="02010600040101010101" charset="-122"/>
              </a:rPr>
              <a:t>若二叉排序树为</a:t>
            </a:r>
            <a:r>
              <a:rPr lang="zh-CN" altLang="en-US" sz="2800" b="1">
                <a:solidFill>
                  <a:srgbClr val="FF0000"/>
                </a:solidFill>
                <a:latin typeface="华文仿宋" panose="02010600040101010101" charset="-122"/>
                <a:ea typeface="华文仿宋" panose="02010600040101010101" charset="-122"/>
              </a:rPr>
              <a:t>空树</a:t>
            </a:r>
            <a:r>
              <a:rPr lang="zh-CN" altLang="en-US" sz="2800" b="1">
                <a:latin typeface="华文仿宋" panose="02010600040101010101" charset="-122"/>
                <a:ea typeface="华文仿宋" panose="02010600040101010101" charset="-122"/>
              </a:rPr>
              <a:t>，则</a:t>
            </a:r>
            <a:r>
              <a:rPr lang="zh-CN" altLang="en-US" sz="2800" b="1">
                <a:solidFill>
                  <a:srgbClr val="FF0000"/>
                </a:solidFill>
                <a:latin typeface="华文仿宋" panose="02010600040101010101" charset="-122"/>
                <a:ea typeface="华文仿宋" panose="02010600040101010101" charset="-122"/>
              </a:rPr>
              <a:t>新插入的结点为新的根结点</a:t>
            </a:r>
            <a:r>
              <a:rPr lang="zh-CN" altLang="en-US" sz="2800" b="1">
                <a:latin typeface="华文仿宋" panose="02010600040101010101" charset="-122"/>
                <a:ea typeface="华文仿宋" panose="02010600040101010101" charset="-122"/>
              </a:rPr>
              <a:t>；</a:t>
            </a:r>
            <a:endParaRPr lang="zh-CN" altLang="en-US" sz="2800" b="1">
              <a:latin typeface="华文仿宋" panose="02010600040101010101" charset="-122"/>
              <a:ea typeface="华文仿宋" panose="02010600040101010101" charset="-122"/>
            </a:endParaRPr>
          </a:p>
          <a:p>
            <a:pPr fontAlgn="auto">
              <a:lnSpc>
                <a:spcPct val="150000"/>
              </a:lnSpc>
            </a:pPr>
            <a:r>
              <a:rPr lang="zh-CN" altLang="en-US" sz="2800" b="1">
                <a:latin typeface="华文仿宋" panose="02010600040101010101" charset="-122"/>
                <a:ea typeface="华文仿宋" panose="02010600040101010101" charset="-122"/>
              </a:rPr>
              <a:t>否则，新插入的结点</a:t>
            </a:r>
            <a:r>
              <a:rPr lang="zh-CN" altLang="en-US" sz="2800" b="1">
                <a:solidFill>
                  <a:srgbClr val="FF0000"/>
                </a:solidFill>
                <a:latin typeface="华文仿宋" panose="02010600040101010101" charset="-122"/>
                <a:ea typeface="华文仿宋" panose="02010600040101010101" charset="-122"/>
              </a:rPr>
              <a:t>必为一个新的叶子结点</a:t>
            </a:r>
            <a:r>
              <a:rPr lang="zh-CN" altLang="en-US" sz="2800" b="1">
                <a:latin typeface="华文仿宋" panose="02010600040101010101" charset="-122"/>
                <a:ea typeface="华文仿宋" panose="02010600040101010101" charset="-122"/>
              </a:rPr>
              <a:t>，其插入位置由</a:t>
            </a:r>
            <a:r>
              <a:rPr lang="zh-CN" altLang="en-US" sz="2800" b="1">
                <a:solidFill>
                  <a:srgbClr val="FF0000"/>
                </a:solidFill>
                <a:latin typeface="华文仿宋" panose="02010600040101010101" charset="-122"/>
                <a:ea typeface="华文仿宋" panose="02010600040101010101" charset="-122"/>
              </a:rPr>
              <a:t>查找不成功的位置</a:t>
            </a:r>
            <a:r>
              <a:rPr lang="zh-CN" altLang="en-US" sz="2800" b="1">
                <a:latin typeface="华文仿宋" panose="02010600040101010101" charset="-122"/>
                <a:ea typeface="华文仿宋" panose="02010600040101010101" charset="-122"/>
              </a:rPr>
              <a:t>确定。</a:t>
            </a:r>
            <a:endParaRPr lang="zh-CN" altLang="en-US" sz="2800" b="1">
              <a:latin typeface="华文仿宋" panose="02010600040101010101" charset="-122"/>
              <a:ea typeface="华文仿宋" panose="02010600040101010101"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253077" y="215250"/>
            <a:ext cx="1255524" cy="931024"/>
          </a:xfrm>
          <a:prstGeom prst="rect">
            <a:avLst/>
          </a:prstGeom>
        </p:spPr>
      </p:pic>
      <p:sp>
        <p:nvSpPr>
          <p:cNvPr id="6" name="椭圆 5"/>
          <p:cNvSpPr/>
          <p:nvPr/>
        </p:nvSpPr>
        <p:spPr>
          <a:xfrm>
            <a:off x="2007235" y="100012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2864485" y="372427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322955" y="225996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167640" y="375666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4050030" y="372427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798955" y="375602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941705" y="234632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4983480" y="516064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连接符 15"/>
          <p:cNvCxnSpPr/>
          <p:nvPr/>
        </p:nvCxnSpPr>
        <p:spPr>
          <a:xfrm flipH="1">
            <a:off x="1463040" y="1718945"/>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725930" y="3018790"/>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87680" y="3018790"/>
            <a:ext cx="537210" cy="73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1"/>
          </p:cNvCxnSpPr>
          <p:nvPr/>
        </p:nvCxnSpPr>
        <p:spPr>
          <a:xfrm>
            <a:off x="2864485" y="1599565"/>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187700" y="3127375"/>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050030" y="3018790"/>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824095" y="4373245"/>
            <a:ext cx="489585" cy="77089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111375" y="1146175"/>
            <a:ext cx="848360" cy="583565"/>
          </a:xfrm>
          <a:prstGeom prst="rect">
            <a:avLst/>
          </a:prstGeom>
          <a:noFill/>
        </p:spPr>
        <p:txBody>
          <a:bodyPr wrap="square" rtlCol="0">
            <a:spAutoFit/>
          </a:bodyPr>
          <a:p>
            <a:r>
              <a:rPr lang="en-US" altLang="zh-CN" sz="3200"/>
              <a:t>44</a:t>
            </a:r>
            <a:endParaRPr lang="en-US" altLang="zh-CN" sz="3200"/>
          </a:p>
        </p:txBody>
      </p:sp>
      <p:sp>
        <p:nvSpPr>
          <p:cNvPr id="24" name="文本框 23"/>
          <p:cNvSpPr txBox="1"/>
          <p:nvPr/>
        </p:nvSpPr>
        <p:spPr>
          <a:xfrm>
            <a:off x="1024255" y="2435225"/>
            <a:ext cx="774700" cy="583565"/>
          </a:xfrm>
          <a:prstGeom prst="rect">
            <a:avLst/>
          </a:prstGeom>
          <a:noFill/>
        </p:spPr>
        <p:txBody>
          <a:bodyPr wrap="square" rtlCol="0">
            <a:spAutoFit/>
          </a:bodyPr>
          <a:p>
            <a:r>
              <a:rPr lang="en-US" altLang="zh-CN" sz="3200"/>
              <a:t>21</a:t>
            </a:r>
            <a:endParaRPr lang="en-US" altLang="zh-CN" sz="3200"/>
          </a:p>
        </p:txBody>
      </p:sp>
      <p:sp>
        <p:nvSpPr>
          <p:cNvPr id="25" name="文本框 24"/>
          <p:cNvSpPr txBox="1"/>
          <p:nvPr/>
        </p:nvSpPr>
        <p:spPr>
          <a:xfrm>
            <a:off x="328930" y="3898900"/>
            <a:ext cx="769620" cy="583565"/>
          </a:xfrm>
          <a:prstGeom prst="rect">
            <a:avLst/>
          </a:prstGeom>
          <a:noFill/>
        </p:spPr>
        <p:txBody>
          <a:bodyPr wrap="square" rtlCol="0">
            <a:spAutoFit/>
          </a:bodyPr>
          <a:p>
            <a:r>
              <a:rPr lang="en-US" altLang="zh-CN" sz="3200"/>
              <a:t>14</a:t>
            </a:r>
            <a:endParaRPr lang="en-US" altLang="zh-CN" sz="3200"/>
          </a:p>
        </p:txBody>
      </p:sp>
      <p:sp>
        <p:nvSpPr>
          <p:cNvPr id="26" name="文本框 25"/>
          <p:cNvSpPr txBox="1"/>
          <p:nvPr/>
        </p:nvSpPr>
        <p:spPr>
          <a:xfrm>
            <a:off x="1903095" y="3866515"/>
            <a:ext cx="648970" cy="583565"/>
          </a:xfrm>
          <a:prstGeom prst="rect">
            <a:avLst/>
          </a:prstGeom>
          <a:noFill/>
        </p:spPr>
        <p:txBody>
          <a:bodyPr wrap="square" rtlCol="0">
            <a:spAutoFit/>
          </a:bodyPr>
          <a:p>
            <a:r>
              <a:rPr lang="en-US" altLang="zh-CN" sz="3200"/>
              <a:t>32</a:t>
            </a:r>
            <a:endParaRPr lang="en-US" altLang="zh-CN" sz="3200"/>
          </a:p>
        </p:txBody>
      </p:sp>
      <p:sp>
        <p:nvSpPr>
          <p:cNvPr id="27" name="文本框 26"/>
          <p:cNvSpPr txBox="1"/>
          <p:nvPr/>
        </p:nvSpPr>
        <p:spPr>
          <a:xfrm>
            <a:off x="3420745" y="2402205"/>
            <a:ext cx="661035" cy="583565"/>
          </a:xfrm>
          <a:prstGeom prst="rect">
            <a:avLst/>
          </a:prstGeom>
          <a:noFill/>
        </p:spPr>
        <p:txBody>
          <a:bodyPr wrap="square" rtlCol="0">
            <a:spAutoFit/>
          </a:bodyPr>
          <a:p>
            <a:r>
              <a:rPr lang="en-US" altLang="zh-CN" sz="3200"/>
              <a:t>65</a:t>
            </a:r>
            <a:endParaRPr lang="en-US" altLang="zh-CN" sz="3200"/>
          </a:p>
        </p:txBody>
      </p:sp>
      <p:sp>
        <p:nvSpPr>
          <p:cNvPr id="28" name="文本框 27"/>
          <p:cNvSpPr txBox="1"/>
          <p:nvPr/>
        </p:nvSpPr>
        <p:spPr>
          <a:xfrm>
            <a:off x="2971165" y="3865880"/>
            <a:ext cx="661670" cy="583565"/>
          </a:xfrm>
          <a:prstGeom prst="rect">
            <a:avLst/>
          </a:prstGeom>
          <a:noFill/>
        </p:spPr>
        <p:txBody>
          <a:bodyPr wrap="square" rtlCol="0">
            <a:spAutoFit/>
          </a:bodyPr>
          <a:p>
            <a:r>
              <a:rPr lang="en-US" altLang="zh-CN" sz="3200"/>
              <a:t>58</a:t>
            </a:r>
            <a:endParaRPr lang="en-US" altLang="zh-CN" sz="3200"/>
          </a:p>
        </p:txBody>
      </p:sp>
      <p:sp>
        <p:nvSpPr>
          <p:cNvPr id="29" name="文本框 28"/>
          <p:cNvSpPr txBox="1"/>
          <p:nvPr/>
        </p:nvSpPr>
        <p:spPr>
          <a:xfrm>
            <a:off x="4147820" y="3865880"/>
            <a:ext cx="661670" cy="583565"/>
          </a:xfrm>
          <a:prstGeom prst="rect">
            <a:avLst/>
          </a:prstGeom>
          <a:noFill/>
        </p:spPr>
        <p:txBody>
          <a:bodyPr wrap="square" rtlCol="0">
            <a:spAutoFit/>
          </a:bodyPr>
          <a:p>
            <a:r>
              <a:rPr lang="en-US" altLang="zh-CN" sz="3200"/>
              <a:t>72</a:t>
            </a:r>
            <a:endParaRPr lang="en-US" altLang="zh-CN" sz="3200"/>
          </a:p>
        </p:txBody>
      </p:sp>
      <p:sp>
        <p:nvSpPr>
          <p:cNvPr id="30" name="文本框 29"/>
          <p:cNvSpPr txBox="1"/>
          <p:nvPr/>
        </p:nvSpPr>
        <p:spPr>
          <a:xfrm>
            <a:off x="5099685" y="5302250"/>
            <a:ext cx="741045" cy="583565"/>
          </a:xfrm>
          <a:prstGeom prst="rect">
            <a:avLst/>
          </a:prstGeom>
          <a:noFill/>
        </p:spPr>
        <p:txBody>
          <a:bodyPr wrap="square" rtlCol="0">
            <a:spAutoFit/>
          </a:bodyPr>
          <a:p>
            <a:r>
              <a:rPr lang="en-US" altLang="zh-CN" sz="3200"/>
              <a:t>80</a:t>
            </a:r>
            <a:endParaRPr lang="en-US" altLang="zh-CN" sz="3200"/>
          </a:p>
        </p:txBody>
      </p:sp>
      <p:cxnSp>
        <p:nvCxnSpPr>
          <p:cNvPr id="32" name="直接连接符 31"/>
          <p:cNvCxnSpPr/>
          <p:nvPr/>
        </p:nvCxnSpPr>
        <p:spPr>
          <a:xfrm flipH="1">
            <a:off x="193675" y="4482465"/>
            <a:ext cx="59690" cy="249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31850" y="4544060"/>
            <a:ext cx="109855" cy="280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2" idx="3"/>
          </p:cNvCxnSpPr>
          <p:nvPr/>
        </p:nvCxnSpPr>
        <p:spPr>
          <a:xfrm flipH="1">
            <a:off x="1767205" y="4496435"/>
            <a:ext cx="157480" cy="244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480945" y="4544060"/>
            <a:ext cx="71120" cy="269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7" idx="3"/>
          </p:cNvCxnSpPr>
          <p:nvPr/>
        </p:nvCxnSpPr>
        <p:spPr>
          <a:xfrm flipH="1">
            <a:off x="2851785" y="4464685"/>
            <a:ext cx="138430" cy="297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535045" y="4499610"/>
            <a:ext cx="97790" cy="238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4081780" y="4499610"/>
            <a:ext cx="162560" cy="269875"/>
          </a:xfrm>
          <a:prstGeom prst="line">
            <a:avLst/>
          </a:prstGeom>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71755" y="4740910"/>
            <a:ext cx="303530" cy="71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40"/>
          <p:cNvSpPr/>
          <p:nvPr/>
        </p:nvSpPr>
        <p:spPr>
          <a:xfrm>
            <a:off x="734695" y="4824095"/>
            <a:ext cx="303530" cy="71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矩形 41"/>
          <p:cNvSpPr/>
          <p:nvPr/>
        </p:nvSpPr>
        <p:spPr>
          <a:xfrm>
            <a:off x="1508760" y="4769485"/>
            <a:ext cx="303530" cy="71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矩形 42"/>
          <p:cNvSpPr/>
          <p:nvPr/>
        </p:nvSpPr>
        <p:spPr>
          <a:xfrm>
            <a:off x="2352675" y="4813300"/>
            <a:ext cx="303530" cy="71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矩形 43"/>
          <p:cNvSpPr/>
          <p:nvPr/>
        </p:nvSpPr>
        <p:spPr>
          <a:xfrm>
            <a:off x="2769235" y="4769485"/>
            <a:ext cx="303530" cy="71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矩形 44"/>
          <p:cNvSpPr/>
          <p:nvPr/>
        </p:nvSpPr>
        <p:spPr>
          <a:xfrm>
            <a:off x="3418205" y="4740910"/>
            <a:ext cx="303530" cy="71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nvSpPr>
        <p:spPr>
          <a:xfrm>
            <a:off x="3876675" y="4762500"/>
            <a:ext cx="303530" cy="71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7" name="直接连接符 46"/>
          <p:cNvCxnSpPr/>
          <p:nvPr/>
        </p:nvCxnSpPr>
        <p:spPr>
          <a:xfrm flipH="1">
            <a:off x="4934585" y="5885815"/>
            <a:ext cx="165100"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655310" y="5916930"/>
            <a:ext cx="114935" cy="254635"/>
          </a:xfrm>
          <a:prstGeom prst="line">
            <a:avLst/>
          </a:prstGeom>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4809490" y="6171565"/>
            <a:ext cx="238760" cy="585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5655310" y="6171565"/>
            <a:ext cx="281940" cy="57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7894320" y="73660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椭圆 72"/>
          <p:cNvSpPr/>
          <p:nvPr/>
        </p:nvSpPr>
        <p:spPr>
          <a:xfrm>
            <a:off x="8751570" y="346075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椭圆 76"/>
          <p:cNvSpPr/>
          <p:nvPr/>
        </p:nvSpPr>
        <p:spPr>
          <a:xfrm>
            <a:off x="9210040" y="199644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椭圆 77"/>
          <p:cNvSpPr/>
          <p:nvPr/>
        </p:nvSpPr>
        <p:spPr>
          <a:xfrm>
            <a:off x="6054725" y="349313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9937115" y="346075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椭圆 79"/>
          <p:cNvSpPr/>
          <p:nvPr/>
        </p:nvSpPr>
        <p:spPr>
          <a:xfrm>
            <a:off x="7686040" y="349250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6828790" y="208280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椭圆 81"/>
          <p:cNvSpPr/>
          <p:nvPr/>
        </p:nvSpPr>
        <p:spPr>
          <a:xfrm>
            <a:off x="10870565" y="489712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3" name="直接连接符 82"/>
          <p:cNvCxnSpPr/>
          <p:nvPr/>
        </p:nvCxnSpPr>
        <p:spPr>
          <a:xfrm flipH="1">
            <a:off x="7350125" y="1455420"/>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7613015" y="2755265"/>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6374765" y="2755265"/>
            <a:ext cx="537210" cy="73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endCxn id="77" idx="1"/>
          </p:cNvCxnSpPr>
          <p:nvPr/>
        </p:nvCxnSpPr>
        <p:spPr>
          <a:xfrm>
            <a:off x="8751570" y="1336040"/>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9074785" y="2863850"/>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9937115" y="2755265"/>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10711180" y="4109720"/>
            <a:ext cx="489585" cy="770890"/>
          </a:xfrm>
          <a:prstGeom prst="line">
            <a:avLst/>
          </a:prstGeom>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7998460" y="882650"/>
            <a:ext cx="848360" cy="583565"/>
          </a:xfrm>
          <a:prstGeom prst="rect">
            <a:avLst/>
          </a:prstGeom>
          <a:noFill/>
        </p:spPr>
        <p:txBody>
          <a:bodyPr wrap="square" rtlCol="0">
            <a:spAutoFit/>
          </a:bodyPr>
          <a:p>
            <a:r>
              <a:rPr lang="en-US" altLang="zh-CN" sz="3200"/>
              <a:t>44</a:t>
            </a:r>
            <a:endParaRPr lang="en-US" altLang="zh-CN" sz="3200"/>
          </a:p>
        </p:txBody>
      </p:sp>
      <p:sp>
        <p:nvSpPr>
          <p:cNvPr id="91" name="文本框 90"/>
          <p:cNvSpPr txBox="1"/>
          <p:nvPr/>
        </p:nvSpPr>
        <p:spPr>
          <a:xfrm>
            <a:off x="6911340" y="2171700"/>
            <a:ext cx="774700" cy="583565"/>
          </a:xfrm>
          <a:prstGeom prst="rect">
            <a:avLst/>
          </a:prstGeom>
          <a:noFill/>
        </p:spPr>
        <p:txBody>
          <a:bodyPr wrap="square" rtlCol="0">
            <a:spAutoFit/>
          </a:bodyPr>
          <a:p>
            <a:r>
              <a:rPr lang="en-US" altLang="zh-CN" sz="3200"/>
              <a:t>21</a:t>
            </a:r>
            <a:endParaRPr lang="en-US" altLang="zh-CN" sz="3200"/>
          </a:p>
        </p:txBody>
      </p:sp>
      <p:sp>
        <p:nvSpPr>
          <p:cNvPr id="92" name="文本框 91"/>
          <p:cNvSpPr txBox="1"/>
          <p:nvPr/>
        </p:nvSpPr>
        <p:spPr>
          <a:xfrm>
            <a:off x="6216015" y="3635375"/>
            <a:ext cx="769620" cy="583565"/>
          </a:xfrm>
          <a:prstGeom prst="rect">
            <a:avLst/>
          </a:prstGeom>
          <a:noFill/>
        </p:spPr>
        <p:txBody>
          <a:bodyPr wrap="square" rtlCol="0">
            <a:spAutoFit/>
          </a:bodyPr>
          <a:p>
            <a:r>
              <a:rPr lang="en-US" altLang="zh-CN" sz="3200"/>
              <a:t>14</a:t>
            </a:r>
            <a:endParaRPr lang="en-US" altLang="zh-CN" sz="3200"/>
          </a:p>
        </p:txBody>
      </p:sp>
      <p:sp>
        <p:nvSpPr>
          <p:cNvPr id="93" name="文本框 92"/>
          <p:cNvSpPr txBox="1"/>
          <p:nvPr/>
        </p:nvSpPr>
        <p:spPr>
          <a:xfrm>
            <a:off x="7790180" y="3602990"/>
            <a:ext cx="648970" cy="583565"/>
          </a:xfrm>
          <a:prstGeom prst="rect">
            <a:avLst/>
          </a:prstGeom>
          <a:noFill/>
        </p:spPr>
        <p:txBody>
          <a:bodyPr wrap="square" rtlCol="0">
            <a:spAutoFit/>
          </a:bodyPr>
          <a:p>
            <a:r>
              <a:rPr lang="en-US" altLang="zh-CN" sz="3200"/>
              <a:t>32</a:t>
            </a:r>
            <a:endParaRPr lang="en-US" altLang="zh-CN" sz="3200"/>
          </a:p>
        </p:txBody>
      </p:sp>
      <p:sp>
        <p:nvSpPr>
          <p:cNvPr id="94" name="文本框 93"/>
          <p:cNvSpPr txBox="1"/>
          <p:nvPr/>
        </p:nvSpPr>
        <p:spPr>
          <a:xfrm>
            <a:off x="9307830" y="2138680"/>
            <a:ext cx="661035" cy="583565"/>
          </a:xfrm>
          <a:prstGeom prst="rect">
            <a:avLst/>
          </a:prstGeom>
          <a:noFill/>
        </p:spPr>
        <p:txBody>
          <a:bodyPr wrap="square" rtlCol="0">
            <a:spAutoFit/>
          </a:bodyPr>
          <a:p>
            <a:r>
              <a:rPr lang="en-US" altLang="zh-CN" sz="3200"/>
              <a:t>65</a:t>
            </a:r>
            <a:endParaRPr lang="en-US" altLang="zh-CN" sz="3200"/>
          </a:p>
        </p:txBody>
      </p:sp>
      <p:sp>
        <p:nvSpPr>
          <p:cNvPr id="95" name="文本框 94"/>
          <p:cNvSpPr txBox="1"/>
          <p:nvPr/>
        </p:nvSpPr>
        <p:spPr>
          <a:xfrm>
            <a:off x="8858250" y="3602355"/>
            <a:ext cx="661670" cy="583565"/>
          </a:xfrm>
          <a:prstGeom prst="rect">
            <a:avLst/>
          </a:prstGeom>
          <a:noFill/>
        </p:spPr>
        <p:txBody>
          <a:bodyPr wrap="square" rtlCol="0">
            <a:spAutoFit/>
          </a:bodyPr>
          <a:p>
            <a:r>
              <a:rPr lang="en-US" altLang="zh-CN" sz="3200"/>
              <a:t>58</a:t>
            </a:r>
            <a:endParaRPr lang="en-US" altLang="zh-CN" sz="3200"/>
          </a:p>
        </p:txBody>
      </p:sp>
      <p:sp>
        <p:nvSpPr>
          <p:cNvPr id="96" name="文本框 95"/>
          <p:cNvSpPr txBox="1"/>
          <p:nvPr/>
        </p:nvSpPr>
        <p:spPr>
          <a:xfrm>
            <a:off x="10034905" y="3602355"/>
            <a:ext cx="661670" cy="583565"/>
          </a:xfrm>
          <a:prstGeom prst="rect">
            <a:avLst/>
          </a:prstGeom>
          <a:noFill/>
        </p:spPr>
        <p:txBody>
          <a:bodyPr wrap="square" rtlCol="0">
            <a:spAutoFit/>
          </a:bodyPr>
          <a:p>
            <a:r>
              <a:rPr lang="en-US" altLang="zh-CN" sz="3200"/>
              <a:t>72</a:t>
            </a:r>
            <a:endParaRPr lang="en-US" altLang="zh-CN" sz="3200"/>
          </a:p>
        </p:txBody>
      </p:sp>
      <p:sp>
        <p:nvSpPr>
          <p:cNvPr id="97" name="文本框 96"/>
          <p:cNvSpPr txBox="1"/>
          <p:nvPr/>
        </p:nvSpPr>
        <p:spPr>
          <a:xfrm>
            <a:off x="10986770" y="5038725"/>
            <a:ext cx="741045" cy="583565"/>
          </a:xfrm>
          <a:prstGeom prst="rect">
            <a:avLst/>
          </a:prstGeom>
          <a:noFill/>
        </p:spPr>
        <p:txBody>
          <a:bodyPr wrap="square" rtlCol="0">
            <a:spAutoFit/>
          </a:bodyPr>
          <a:p>
            <a:r>
              <a:rPr lang="en-US" altLang="zh-CN" sz="3200"/>
              <a:t>80</a:t>
            </a:r>
            <a:endParaRPr lang="en-US" altLang="zh-CN" sz="3200"/>
          </a:p>
        </p:txBody>
      </p:sp>
      <p:cxnSp>
        <p:nvCxnSpPr>
          <p:cNvPr id="98" name="直接连接符 97"/>
          <p:cNvCxnSpPr/>
          <p:nvPr/>
        </p:nvCxnSpPr>
        <p:spPr>
          <a:xfrm flipH="1">
            <a:off x="6080760" y="4218940"/>
            <a:ext cx="59690" cy="249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6718935" y="4280535"/>
            <a:ext cx="109855" cy="280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80" idx="3"/>
          </p:cNvCxnSpPr>
          <p:nvPr/>
        </p:nvCxnSpPr>
        <p:spPr>
          <a:xfrm flipH="1">
            <a:off x="7654290" y="4232910"/>
            <a:ext cx="157480" cy="244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8368030" y="4280535"/>
            <a:ext cx="71120" cy="269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73" idx="3"/>
          </p:cNvCxnSpPr>
          <p:nvPr/>
        </p:nvCxnSpPr>
        <p:spPr>
          <a:xfrm flipH="1">
            <a:off x="8738870" y="4201160"/>
            <a:ext cx="138430" cy="297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9422130" y="4236085"/>
            <a:ext cx="97790" cy="238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9968865" y="4236085"/>
            <a:ext cx="162560" cy="269875"/>
          </a:xfrm>
          <a:prstGeom prst="line">
            <a:avLst/>
          </a:prstGeom>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5958840" y="4477385"/>
            <a:ext cx="303530" cy="71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6" name="矩形 105"/>
          <p:cNvSpPr/>
          <p:nvPr/>
        </p:nvSpPr>
        <p:spPr>
          <a:xfrm>
            <a:off x="6621780" y="4560570"/>
            <a:ext cx="303530" cy="71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7" name="矩形 106"/>
          <p:cNvSpPr/>
          <p:nvPr/>
        </p:nvSpPr>
        <p:spPr>
          <a:xfrm>
            <a:off x="7395845" y="4505960"/>
            <a:ext cx="303530" cy="71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8" name="矩形 107"/>
          <p:cNvSpPr/>
          <p:nvPr/>
        </p:nvSpPr>
        <p:spPr>
          <a:xfrm>
            <a:off x="8239760" y="4549775"/>
            <a:ext cx="303530" cy="71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9" name="矩形 108"/>
          <p:cNvSpPr/>
          <p:nvPr/>
        </p:nvSpPr>
        <p:spPr>
          <a:xfrm>
            <a:off x="8656320" y="4505960"/>
            <a:ext cx="303530" cy="71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0" name="矩形 109"/>
          <p:cNvSpPr/>
          <p:nvPr/>
        </p:nvSpPr>
        <p:spPr>
          <a:xfrm>
            <a:off x="9305290" y="4477385"/>
            <a:ext cx="303530" cy="71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2" name="直接连接符 111"/>
          <p:cNvCxnSpPr/>
          <p:nvPr/>
        </p:nvCxnSpPr>
        <p:spPr>
          <a:xfrm flipH="1">
            <a:off x="10821670" y="5622290"/>
            <a:ext cx="165100"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11542395" y="5653405"/>
            <a:ext cx="114935" cy="254635"/>
          </a:xfrm>
          <a:prstGeom prst="line">
            <a:avLst/>
          </a:prstGeom>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10711180" y="5916930"/>
            <a:ext cx="238760" cy="585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5" name="矩形 114"/>
          <p:cNvSpPr/>
          <p:nvPr/>
        </p:nvSpPr>
        <p:spPr>
          <a:xfrm>
            <a:off x="11542395" y="5916930"/>
            <a:ext cx="238760" cy="585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6" name="椭圆 115"/>
          <p:cNvSpPr/>
          <p:nvPr/>
        </p:nvSpPr>
        <p:spPr>
          <a:xfrm>
            <a:off x="9745980" y="4449445"/>
            <a:ext cx="666115" cy="6953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rgbClr val="FF0000"/>
                </a:solidFill>
              </a:rPr>
              <a:t>69</a:t>
            </a:r>
            <a:endParaRPr lang="en-US" altLang="zh-CN" sz="2000">
              <a:solidFill>
                <a:srgbClr val="FF0000"/>
              </a:solidFill>
            </a:endParaRPr>
          </a:p>
        </p:txBody>
      </p:sp>
      <p:sp>
        <p:nvSpPr>
          <p:cNvPr id="117" name="文本框 116"/>
          <p:cNvSpPr txBox="1"/>
          <p:nvPr/>
        </p:nvSpPr>
        <p:spPr>
          <a:xfrm>
            <a:off x="1598930" y="299085"/>
            <a:ext cx="3622675" cy="583565"/>
          </a:xfrm>
          <a:prstGeom prst="rect">
            <a:avLst/>
          </a:prstGeom>
          <a:noFill/>
        </p:spPr>
        <p:txBody>
          <a:bodyPr wrap="square" rtlCol="0">
            <a:spAutoFit/>
          </a:bodyPr>
          <a:p>
            <a:r>
              <a:rPr lang="zh-CN" altLang="en-US" sz="3200" b="1">
                <a:latin typeface="华文仿宋" panose="02010600040101010101" charset="-122"/>
                <a:ea typeface="华文仿宋" panose="02010600040101010101" charset="-122"/>
              </a:rPr>
              <a:t>二叉排序树的插入</a:t>
            </a:r>
            <a:endParaRPr lang="zh-CN" altLang="en-US" sz="3200" b="1">
              <a:latin typeface="华文仿宋" panose="02010600040101010101" charset="-122"/>
              <a:ea typeface="华文仿宋" panose="02010600040101010101" charset="-122"/>
            </a:endParaRPr>
          </a:p>
        </p:txBody>
      </p:sp>
      <p:sp>
        <p:nvSpPr>
          <p:cNvPr id="118" name="文本框 117"/>
          <p:cNvSpPr txBox="1"/>
          <p:nvPr/>
        </p:nvSpPr>
        <p:spPr>
          <a:xfrm>
            <a:off x="621665" y="5764530"/>
            <a:ext cx="2912745" cy="583565"/>
          </a:xfrm>
          <a:prstGeom prst="rect">
            <a:avLst/>
          </a:prstGeom>
          <a:noFill/>
        </p:spPr>
        <p:txBody>
          <a:bodyPr wrap="square" rtlCol="0">
            <a:spAutoFit/>
          </a:bodyPr>
          <a:p>
            <a:r>
              <a:rPr lang="zh-CN" altLang="en-US" sz="3200" b="1">
                <a:latin typeface="华文仿宋" panose="02010600040101010101" charset="-122"/>
                <a:ea typeface="华文仿宋" panose="02010600040101010101" charset="-122"/>
              </a:rPr>
              <a:t>寻找插入位置</a:t>
            </a:r>
            <a:endParaRPr lang="zh-CN" altLang="en-US" sz="3200" b="1">
              <a:latin typeface="华文仿宋" panose="02010600040101010101" charset="-122"/>
              <a:ea typeface="华文仿宋" panose="02010600040101010101" charset="-122"/>
            </a:endParaRPr>
          </a:p>
        </p:txBody>
      </p:sp>
      <p:sp>
        <p:nvSpPr>
          <p:cNvPr id="119" name="文本框 118"/>
          <p:cNvSpPr txBox="1"/>
          <p:nvPr/>
        </p:nvSpPr>
        <p:spPr>
          <a:xfrm>
            <a:off x="6374765" y="5764530"/>
            <a:ext cx="4123055" cy="583565"/>
          </a:xfrm>
          <a:prstGeom prst="rect">
            <a:avLst/>
          </a:prstGeom>
          <a:noFill/>
        </p:spPr>
        <p:txBody>
          <a:bodyPr wrap="square" rtlCol="0">
            <a:spAutoFit/>
          </a:bodyPr>
          <a:p>
            <a:r>
              <a:rPr lang="zh-CN" altLang="en-US" sz="3200" b="1">
                <a:latin typeface="华文仿宋" panose="02010600040101010101" charset="-122"/>
                <a:ea typeface="华文仿宋" panose="02010600040101010101" charset="-122"/>
              </a:rPr>
              <a:t>将</a:t>
            </a:r>
            <a:r>
              <a:rPr lang="en-US" altLang="zh-CN" sz="3200" b="1">
                <a:latin typeface="华文仿宋" panose="02010600040101010101" charset="-122"/>
                <a:ea typeface="华文仿宋" panose="02010600040101010101" charset="-122"/>
              </a:rPr>
              <a:t>69</a:t>
            </a:r>
            <a:r>
              <a:rPr lang="zh-CN" altLang="en-US" sz="3200" b="1">
                <a:latin typeface="华文仿宋" panose="02010600040101010101" charset="-122"/>
                <a:ea typeface="华文仿宋" panose="02010600040101010101" charset="-122"/>
              </a:rPr>
              <a:t>插入找到的位置</a:t>
            </a:r>
            <a:endParaRPr lang="zh-CN" altLang="en-US" sz="3200" b="1">
              <a:latin typeface="华文仿宋" panose="02010600040101010101" charset="-122"/>
              <a:ea typeface="华文仿宋" panose="02010600040101010101"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500"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500" fill="hold">
                                          <p:stCondLst>
                                            <p:cond delay="0"/>
                                          </p:stCondLst>
                                        </p:cTn>
                                        <p:tgtEl>
                                          <p:spTgt spid="73"/>
                                        </p:tgtEl>
                                        <p:attrNameLst>
                                          <p:attrName>style.visibility</p:attrName>
                                        </p:attrNameLst>
                                      </p:cBhvr>
                                      <p:to>
                                        <p:strVal val="visible"/>
                                      </p:to>
                                    </p:set>
                                    <p:anim calcmode="lin" valueType="num">
                                      <p:cBhvr additive="base">
                                        <p:cTn id="11" dur="500" fill="hold"/>
                                        <p:tgtEl>
                                          <p:spTgt spid="73"/>
                                        </p:tgtEl>
                                        <p:attrNameLst>
                                          <p:attrName>ppt_x</p:attrName>
                                        </p:attrNameLst>
                                      </p:cBhvr>
                                      <p:tavLst>
                                        <p:tav tm="0">
                                          <p:val>
                                            <p:strVal val="#ppt_x"/>
                                          </p:val>
                                        </p:tav>
                                        <p:tav tm="100000">
                                          <p:val>
                                            <p:strVal val="#ppt_x"/>
                                          </p:val>
                                        </p:tav>
                                      </p:tavLst>
                                    </p:anim>
                                    <p:anim calcmode="lin" valueType="num">
                                      <p:cBhvr additive="base">
                                        <p:cTn id="12" dur="500" fill="hold"/>
                                        <p:tgtEl>
                                          <p:spTgt spid="7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500" fill="hold">
                                          <p:stCondLst>
                                            <p:cond delay="0"/>
                                          </p:stCondLst>
                                        </p:cTn>
                                        <p:tgtEl>
                                          <p:spTgt spid="77"/>
                                        </p:tgtEl>
                                        <p:attrNameLst>
                                          <p:attrName>style.visibility</p:attrName>
                                        </p:attrNameLst>
                                      </p:cBhvr>
                                      <p:to>
                                        <p:strVal val="visible"/>
                                      </p:to>
                                    </p:set>
                                    <p:anim calcmode="lin" valueType="num">
                                      <p:cBhvr additive="base">
                                        <p:cTn id="15" dur="500" fill="hold"/>
                                        <p:tgtEl>
                                          <p:spTgt spid="77"/>
                                        </p:tgtEl>
                                        <p:attrNameLst>
                                          <p:attrName>ppt_x</p:attrName>
                                        </p:attrNameLst>
                                      </p:cBhvr>
                                      <p:tavLst>
                                        <p:tav tm="0">
                                          <p:val>
                                            <p:strVal val="#ppt_x"/>
                                          </p:val>
                                        </p:tav>
                                        <p:tav tm="100000">
                                          <p:val>
                                            <p:strVal val="#ppt_x"/>
                                          </p:val>
                                        </p:tav>
                                      </p:tavLst>
                                    </p:anim>
                                    <p:anim calcmode="lin" valueType="num">
                                      <p:cBhvr additive="base">
                                        <p:cTn id="16" dur="500" fill="hold"/>
                                        <p:tgtEl>
                                          <p:spTgt spid="7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500" fill="hold">
                                          <p:stCondLst>
                                            <p:cond delay="0"/>
                                          </p:stCondLst>
                                        </p:cTn>
                                        <p:tgtEl>
                                          <p:spTgt spid="78"/>
                                        </p:tgtEl>
                                        <p:attrNameLst>
                                          <p:attrName>style.visibility</p:attrName>
                                        </p:attrNameLst>
                                      </p:cBhvr>
                                      <p:to>
                                        <p:strVal val="visible"/>
                                      </p:to>
                                    </p:set>
                                    <p:anim calcmode="lin" valueType="num">
                                      <p:cBhvr additive="base">
                                        <p:cTn id="19" dur="500" fill="hold"/>
                                        <p:tgtEl>
                                          <p:spTgt spid="78"/>
                                        </p:tgtEl>
                                        <p:attrNameLst>
                                          <p:attrName>ppt_x</p:attrName>
                                        </p:attrNameLst>
                                      </p:cBhvr>
                                      <p:tavLst>
                                        <p:tav tm="0">
                                          <p:val>
                                            <p:strVal val="#ppt_x"/>
                                          </p:val>
                                        </p:tav>
                                        <p:tav tm="100000">
                                          <p:val>
                                            <p:strVal val="#ppt_x"/>
                                          </p:val>
                                        </p:tav>
                                      </p:tavLst>
                                    </p:anim>
                                    <p:anim calcmode="lin" valueType="num">
                                      <p:cBhvr additive="base">
                                        <p:cTn id="20" dur="500" fill="hold"/>
                                        <p:tgtEl>
                                          <p:spTgt spid="7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500" fill="hold">
                                          <p:stCondLst>
                                            <p:cond delay="0"/>
                                          </p:stCondLst>
                                        </p:cTn>
                                        <p:tgtEl>
                                          <p:spTgt spid="79"/>
                                        </p:tgtEl>
                                        <p:attrNameLst>
                                          <p:attrName>style.visibility</p:attrName>
                                        </p:attrNameLst>
                                      </p:cBhvr>
                                      <p:to>
                                        <p:strVal val="visible"/>
                                      </p:to>
                                    </p:set>
                                    <p:anim calcmode="lin" valueType="num">
                                      <p:cBhvr additive="base">
                                        <p:cTn id="23" dur="500" fill="hold"/>
                                        <p:tgtEl>
                                          <p:spTgt spid="79"/>
                                        </p:tgtEl>
                                        <p:attrNameLst>
                                          <p:attrName>ppt_x</p:attrName>
                                        </p:attrNameLst>
                                      </p:cBhvr>
                                      <p:tavLst>
                                        <p:tav tm="0">
                                          <p:val>
                                            <p:strVal val="#ppt_x"/>
                                          </p:val>
                                        </p:tav>
                                        <p:tav tm="100000">
                                          <p:val>
                                            <p:strVal val="#ppt_x"/>
                                          </p:val>
                                        </p:tav>
                                      </p:tavLst>
                                    </p:anim>
                                    <p:anim calcmode="lin" valueType="num">
                                      <p:cBhvr additive="base">
                                        <p:cTn id="24" dur="500" fill="hold"/>
                                        <p:tgtEl>
                                          <p:spTgt spid="7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500" fill="hold">
                                          <p:stCondLst>
                                            <p:cond delay="0"/>
                                          </p:stCondLst>
                                        </p:cTn>
                                        <p:tgtEl>
                                          <p:spTgt spid="80"/>
                                        </p:tgtEl>
                                        <p:attrNameLst>
                                          <p:attrName>style.visibility</p:attrName>
                                        </p:attrNameLst>
                                      </p:cBhvr>
                                      <p:to>
                                        <p:strVal val="visible"/>
                                      </p:to>
                                    </p:set>
                                    <p:anim calcmode="lin" valueType="num">
                                      <p:cBhvr additive="base">
                                        <p:cTn id="27" dur="500" fill="hold"/>
                                        <p:tgtEl>
                                          <p:spTgt spid="80"/>
                                        </p:tgtEl>
                                        <p:attrNameLst>
                                          <p:attrName>ppt_x</p:attrName>
                                        </p:attrNameLst>
                                      </p:cBhvr>
                                      <p:tavLst>
                                        <p:tav tm="0">
                                          <p:val>
                                            <p:strVal val="#ppt_x"/>
                                          </p:val>
                                        </p:tav>
                                        <p:tav tm="100000">
                                          <p:val>
                                            <p:strVal val="#ppt_x"/>
                                          </p:val>
                                        </p:tav>
                                      </p:tavLst>
                                    </p:anim>
                                    <p:anim calcmode="lin" valueType="num">
                                      <p:cBhvr additive="base">
                                        <p:cTn id="28" dur="500" fill="hold"/>
                                        <p:tgtEl>
                                          <p:spTgt spid="8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500" fill="hold">
                                          <p:stCondLst>
                                            <p:cond delay="0"/>
                                          </p:stCondLst>
                                        </p:cTn>
                                        <p:tgtEl>
                                          <p:spTgt spid="81"/>
                                        </p:tgtEl>
                                        <p:attrNameLst>
                                          <p:attrName>style.visibility</p:attrName>
                                        </p:attrNameLst>
                                      </p:cBhvr>
                                      <p:to>
                                        <p:strVal val="visible"/>
                                      </p:to>
                                    </p:set>
                                    <p:anim calcmode="lin" valueType="num">
                                      <p:cBhvr additive="base">
                                        <p:cTn id="31" dur="500" fill="hold"/>
                                        <p:tgtEl>
                                          <p:spTgt spid="81"/>
                                        </p:tgtEl>
                                        <p:attrNameLst>
                                          <p:attrName>ppt_x</p:attrName>
                                        </p:attrNameLst>
                                      </p:cBhvr>
                                      <p:tavLst>
                                        <p:tav tm="0">
                                          <p:val>
                                            <p:strVal val="#ppt_x"/>
                                          </p:val>
                                        </p:tav>
                                        <p:tav tm="100000">
                                          <p:val>
                                            <p:strVal val="#ppt_x"/>
                                          </p:val>
                                        </p:tav>
                                      </p:tavLst>
                                    </p:anim>
                                    <p:anim calcmode="lin" valueType="num">
                                      <p:cBhvr additive="base">
                                        <p:cTn id="32" dur="500" fill="hold"/>
                                        <p:tgtEl>
                                          <p:spTgt spid="8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500" fill="hold">
                                          <p:stCondLst>
                                            <p:cond delay="0"/>
                                          </p:stCondLst>
                                        </p:cTn>
                                        <p:tgtEl>
                                          <p:spTgt spid="82"/>
                                        </p:tgtEl>
                                        <p:attrNameLst>
                                          <p:attrName>style.visibility</p:attrName>
                                        </p:attrNameLst>
                                      </p:cBhvr>
                                      <p:to>
                                        <p:strVal val="visible"/>
                                      </p:to>
                                    </p:set>
                                    <p:anim calcmode="lin" valueType="num">
                                      <p:cBhvr additive="base">
                                        <p:cTn id="35" dur="500" fill="hold"/>
                                        <p:tgtEl>
                                          <p:spTgt spid="82"/>
                                        </p:tgtEl>
                                        <p:attrNameLst>
                                          <p:attrName>ppt_x</p:attrName>
                                        </p:attrNameLst>
                                      </p:cBhvr>
                                      <p:tavLst>
                                        <p:tav tm="0">
                                          <p:val>
                                            <p:strVal val="#ppt_x"/>
                                          </p:val>
                                        </p:tav>
                                        <p:tav tm="100000">
                                          <p:val>
                                            <p:strVal val="#ppt_x"/>
                                          </p:val>
                                        </p:tav>
                                      </p:tavLst>
                                    </p:anim>
                                    <p:anim calcmode="lin" valueType="num">
                                      <p:cBhvr additive="base">
                                        <p:cTn id="36" dur="500" fill="hold"/>
                                        <p:tgtEl>
                                          <p:spTgt spid="8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500" fill="hold">
                                          <p:stCondLst>
                                            <p:cond delay="0"/>
                                          </p:stCondLst>
                                        </p:cTn>
                                        <p:tgtEl>
                                          <p:spTgt spid="83"/>
                                        </p:tgtEl>
                                        <p:attrNameLst>
                                          <p:attrName>style.visibility</p:attrName>
                                        </p:attrNameLst>
                                      </p:cBhvr>
                                      <p:to>
                                        <p:strVal val="visible"/>
                                      </p:to>
                                    </p:set>
                                    <p:anim calcmode="lin" valueType="num">
                                      <p:cBhvr additive="base">
                                        <p:cTn id="39" dur="500" fill="hold"/>
                                        <p:tgtEl>
                                          <p:spTgt spid="83"/>
                                        </p:tgtEl>
                                        <p:attrNameLst>
                                          <p:attrName>ppt_x</p:attrName>
                                        </p:attrNameLst>
                                      </p:cBhvr>
                                      <p:tavLst>
                                        <p:tav tm="0">
                                          <p:val>
                                            <p:strVal val="#ppt_x"/>
                                          </p:val>
                                        </p:tav>
                                        <p:tav tm="100000">
                                          <p:val>
                                            <p:strVal val="#ppt_x"/>
                                          </p:val>
                                        </p:tav>
                                      </p:tavLst>
                                    </p:anim>
                                    <p:anim calcmode="lin" valueType="num">
                                      <p:cBhvr additive="base">
                                        <p:cTn id="40" dur="500" fill="hold"/>
                                        <p:tgtEl>
                                          <p:spTgt spid="8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500" fill="hold">
                                          <p:stCondLst>
                                            <p:cond delay="0"/>
                                          </p:stCondLst>
                                        </p:cTn>
                                        <p:tgtEl>
                                          <p:spTgt spid="84"/>
                                        </p:tgtEl>
                                        <p:attrNameLst>
                                          <p:attrName>style.visibility</p:attrName>
                                        </p:attrNameLst>
                                      </p:cBhvr>
                                      <p:to>
                                        <p:strVal val="visible"/>
                                      </p:to>
                                    </p:set>
                                    <p:anim calcmode="lin" valueType="num">
                                      <p:cBhvr additive="base">
                                        <p:cTn id="43" dur="500" fill="hold"/>
                                        <p:tgtEl>
                                          <p:spTgt spid="84"/>
                                        </p:tgtEl>
                                        <p:attrNameLst>
                                          <p:attrName>ppt_x</p:attrName>
                                        </p:attrNameLst>
                                      </p:cBhvr>
                                      <p:tavLst>
                                        <p:tav tm="0">
                                          <p:val>
                                            <p:strVal val="#ppt_x"/>
                                          </p:val>
                                        </p:tav>
                                        <p:tav tm="100000">
                                          <p:val>
                                            <p:strVal val="#ppt_x"/>
                                          </p:val>
                                        </p:tav>
                                      </p:tavLst>
                                    </p:anim>
                                    <p:anim calcmode="lin" valueType="num">
                                      <p:cBhvr additive="base">
                                        <p:cTn id="44" dur="500" fill="hold"/>
                                        <p:tgtEl>
                                          <p:spTgt spid="8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500" fill="hold">
                                          <p:stCondLst>
                                            <p:cond delay="0"/>
                                          </p:stCondLst>
                                        </p:cTn>
                                        <p:tgtEl>
                                          <p:spTgt spid="85"/>
                                        </p:tgtEl>
                                        <p:attrNameLst>
                                          <p:attrName>style.visibility</p:attrName>
                                        </p:attrNameLst>
                                      </p:cBhvr>
                                      <p:to>
                                        <p:strVal val="visible"/>
                                      </p:to>
                                    </p:set>
                                    <p:anim calcmode="lin" valueType="num">
                                      <p:cBhvr additive="base">
                                        <p:cTn id="47" dur="500" fill="hold"/>
                                        <p:tgtEl>
                                          <p:spTgt spid="85"/>
                                        </p:tgtEl>
                                        <p:attrNameLst>
                                          <p:attrName>ppt_x</p:attrName>
                                        </p:attrNameLst>
                                      </p:cBhvr>
                                      <p:tavLst>
                                        <p:tav tm="0">
                                          <p:val>
                                            <p:strVal val="#ppt_x"/>
                                          </p:val>
                                        </p:tav>
                                        <p:tav tm="100000">
                                          <p:val>
                                            <p:strVal val="#ppt_x"/>
                                          </p:val>
                                        </p:tav>
                                      </p:tavLst>
                                    </p:anim>
                                    <p:anim calcmode="lin" valueType="num">
                                      <p:cBhvr additive="base">
                                        <p:cTn id="48" dur="500" fill="hold"/>
                                        <p:tgtEl>
                                          <p:spTgt spid="8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500" fill="hold">
                                          <p:stCondLst>
                                            <p:cond delay="0"/>
                                          </p:stCondLst>
                                        </p:cTn>
                                        <p:tgtEl>
                                          <p:spTgt spid="86"/>
                                        </p:tgtEl>
                                        <p:attrNameLst>
                                          <p:attrName>style.visibility</p:attrName>
                                        </p:attrNameLst>
                                      </p:cBhvr>
                                      <p:to>
                                        <p:strVal val="visible"/>
                                      </p:to>
                                    </p:set>
                                    <p:anim calcmode="lin" valueType="num">
                                      <p:cBhvr additive="base">
                                        <p:cTn id="51" dur="500" fill="hold"/>
                                        <p:tgtEl>
                                          <p:spTgt spid="86"/>
                                        </p:tgtEl>
                                        <p:attrNameLst>
                                          <p:attrName>ppt_x</p:attrName>
                                        </p:attrNameLst>
                                      </p:cBhvr>
                                      <p:tavLst>
                                        <p:tav tm="0">
                                          <p:val>
                                            <p:strVal val="#ppt_x"/>
                                          </p:val>
                                        </p:tav>
                                        <p:tav tm="100000">
                                          <p:val>
                                            <p:strVal val="#ppt_x"/>
                                          </p:val>
                                        </p:tav>
                                      </p:tavLst>
                                    </p:anim>
                                    <p:anim calcmode="lin" valueType="num">
                                      <p:cBhvr additive="base">
                                        <p:cTn id="52" dur="500" fill="hold"/>
                                        <p:tgtEl>
                                          <p:spTgt spid="8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500" fill="hold">
                                          <p:stCondLst>
                                            <p:cond delay="0"/>
                                          </p:stCondLst>
                                        </p:cTn>
                                        <p:tgtEl>
                                          <p:spTgt spid="87"/>
                                        </p:tgtEl>
                                        <p:attrNameLst>
                                          <p:attrName>style.visibility</p:attrName>
                                        </p:attrNameLst>
                                      </p:cBhvr>
                                      <p:to>
                                        <p:strVal val="visible"/>
                                      </p:to>
                                    </p:set>
                                    <p:anim calcmode="lin" valueType="num">
                                      <p:cBhvr additive="base">
                                        <p:cTn id="55" dur="500" fill="hold"/>
                                        <p:tgtEl>
                                          <p:spTgt spid="87"/>
                                        </p:tgtEl>
                                        <p:attrNameLst>
                                          <p:attrName>ppt_x</p:attrName>
                                        </p:attrNameLst>
                                      </p:cBhvr>
                                      <p:tavLst>
                                        <p:tav tm="0">
                                          <p:val>
                                            <p:strVal val="#ppt_x"/>
                                          </p:val>
                                        </p:tav>
                                        <p:tav tm="100000">
                                          <p:val>
                                            <p:strVal val="#ppt_x"/>
                                          </p:val>
                                        </p:tav>
                                      </p:tavLst>
                                    </p:anim>
                                    <p:anim calcmode="lin" valueType="num">
                                      <p:cBhvr additive="base">
                                        <p:cTn id="56" dur="500" fill="hold"/>
                                        <p:tgtEl>
                                          <p:spTgt spid="8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500" fill="hold">
                                          <p:stCondLst>
                                            <p:cond delay="0"/>
                                          </p:stCondLst>
                                        </p:cTn>
                                        <p:tgtEl>
                                          <p:spTgt spid="88"/>
                                        </p:tgtEl>
                                        <p:attrNameLst>
                                          <p:attrName>style.visibility</p:attrName>
                                        </p:attrNameLst>
                                      </p:cBhvr>
                                      <p:to>
                                        <p:strVal val="visible"/>
                                      </p:to>
                                    </p:set>
                                    <p:anim calcmode="lin" valueType="num">
                                      <p:cBhvr additive="base">
                                        <p:cTn id="59" dur="500" fill="hold"/>
                                        <p:tgtEl>
                                          <p:spTgt spid="88"/>
                                        </p:tgtEl>
                                        <p:attrNameLst>
                                          <p:attrName>ppt_x</p:attrName>
                                        </p:attrNameLst>
                                      </p:cBhvr>
                                      <p:tavLst>
                                        <p:tav tm="0">
                                          <p:val>
                                            <p:strVal val="#ppt_x"/>
                                          </p:val>
                                        </p:tav>
                                        <p:tav tm="100000">
                                          <p:val>
                                            <p:strVal val="#ppt_x"/>
                                          </p:val>
                                        </p:tav>
                                      </p:tavLst>
                                    </p:anim>
                                    <p:anim calcmode="lin" valueType="num">
                                      <p:cBhvr additive="base">
                                        <p:cTn id="60" dur="500" fill="hold"/>
                                        <p:tgtEl>
                                          <p:spTgt spid="8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500" fill="hold">
                                          <p:stCondLst>
                                            <p:cond delay="0"/>
                                          </p:stCondLst>
                                        </p:cTn>
                                        <p:tgtEl>
                                          <p:spTgt spid="89"/>
                                        </p:tgtEl>
                                        <p:attrNameLst>
                                          <p:attrName>style.visibility</p:attrName>
                                        </p:attrNameLst>
                                      </p:cBhvr>
                                      <p:to>
                                        <p:strVal val="visible"/>
                                      </p:to>
                                    </p:set>
                                    <p:anim calcmode="lin" valueType="num">
                                      <p:cBhvr additive="base">
                                        <p:cTn id="63" dur="500" fill="hold"/>
                                        <p:tgtEl>
                                          <p:spTgt spid="89"/>
                                        </p:tgtEl>
                                        <p:attrNameLst>
                                          <p:attrName>ppt_x</p:attrName>
                                        </p:attrNameLst>
                                      </p:cBhvr>
                                      <p:tavLst>
                                        <p:tav tm="0">
                                          <p:val>
                                            <p:strVal val="#ppt_x"/>
                                          </p:val>
                                        </p:tav>
                                        <p:tav tm="100000">
                                          <p:val>
                                            <p:strVal val="#ppt_x"/>
                                          </p:val>
                                        </p:tav>
                                      </p:tavLst>
                                    </p:anim>
                                    <p:anim calcmode="lin" valueType="num">
                                      <p:cBhvr additive="base">
                                        <p:cTn id="64" dur="500" fill="hold"/>
                                        <p:tgtEl>
                                          <p:spTgt spid="8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500" fill="hold">
                                          <p:stCondLst>
                                            <p:cond delay="0"/>
                                          </p:stCondLst>
                                        </p:cTn>
                                        <p:tgtEl>
                                          <p:spTgt spid="90"/>
                                        </p:tgtEl>
                                        <p:attrNameLst>
                                          <p:attrName>style.visibility</p:attrName>
                                        </p:attrNameLst>
                                      </p:cBhvr>
                                      <p:to>
                                        <p:strVal val="visible"/>
                                      </p:to>
                                    </p:set>
                                    <p:anim calcmode="lin" valueType="num">
                                      <p:cBhvr additive="base">
                                        <p:cTn id="67" dur="500" fill="hold"/>
                                        <p:tgtEl>
                                          <p:spTgt spid="90"/>
                                        </p:tgtEl>
                                        <p:attrNameLst>
                                          <p:attrName>ppt_x</p:attrName>
                                        </p:attrNameLst>
                                      </p:cBhvr>
                                      <p:tavLst>
                                        <p:tav tm="0">
                                          <p:val>
                                            <p:strVal val="#ppt_x"/>
                                          </p:val>
                                        </p:tav>
                                        <p:tav tm="100000">
                                          <p:val>
                                            <p:strVal val="#ppt_x"/>
                                          </p:val>
                                        </p:tav>
                                      </p:tavLst>
                                    </p:anim>
                                    <p:anim calcmode="lin" valueType="num">
                                      <p:cBhvr additive="base">
                                        <p:cTn id="68" dur="500" fill="hold"/>
                                        <p:tgtEl>
                                          <p:spTgt spid="9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500" fill="hold">
                                          <p:stCondLst>
                                            <p:cond delay="0"/>
                                          </p:stCondLst>
                                        </p:cTn>
                                        <p:tgtEl>
                                          <p:spTgt spid="91"/>
                                        </p:tgtEl>
                                        <p:attrNameLst>
                                          <p:attrName>style.visibility</p:attrName>
                                        </p:attrNameLst>
                                      </p:cBhvr>
                                      <p:to>
                                        <p:strVal val="visible"/>
                                      </p:to>
                                    </p:set>
                                    <p:anim calcmode="lin" valueType="num">
                                      <p:cBhvr additive="base">
                                        <p:cTn id="71" dur="500" fill="hold"/>
                                        <p:tgtEl>
                                          <p:spTgt spid="91"/>
                                        </p:tgtEl>
                                        <p:attrNameLst>
                                          <p:attrName>ppt_x</p:attrName>
                                        </p:attrNameLst>
                                      </p:cBhvr>
                                      <p:tavLst>
                                        <p:tav tm="0">
                                          <p:val>
                                            <p:strVal val="#ppt_x"/>
                                          </p:val>
                                        </p:tav>
                                        <p:tav tm="100000">
                                          <p:val>
                                            <p:strVal val="#ppt_x"/>
                                          </p:val>
                                        </p:tav>
                                      </p:tavLst>
                                    </p:anim>
                                    <p:anim calcmode="lin" valueType="num">
                                      <p:cBhvr additive="base">
                                        <p:cTn id="72" dur="500" fill="hold"/>
                                        <p:tgtEl>
                                          <p:spTgt spid="9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500" fill="hold">
                                          <p:stCondLst>
                                            <p:cond delay="0"/>
                                          </p:stCondLst>
                                        </p:cTn>
                                        <p:tgtEl>
                                          <p:spTgt spid="92"/>
                                        </p:tgtEl>
                                        <p:attrNameLst>
                                          <p:attrName>style.visibility</p:attrName>
                                        </p:attrNameLst>
                                      </p:cBhvr>
                                      <p:to>
                                        <p:strVal val="visible"/>
                                      </p:to>
                                    </p:set>
                                    <p:anim calcmode="lin" valueType="num">
                                      <p:cBhvr additive="base">
                                        <p:cTn id="75" dur="500" fill="hold"/>
                                        <p:tgtEl>
                                          <p:spTgt spid="92"/>
                                        </p:tgtEl>
                                        <p:attrNameLst>
                                          <p:attrName>ppt_x</p:attrName>
                                        </p:attrNameLst>
                                      </p:cBhvr>
                                      <p:tavLst>
                                        <p:tav tm="0">
                                          <p:val>
                                            <p:strVal val="#ppt_x"/>
                                          </p:val>
                                        </p:tav>
                                        <p:tav tm="100000">
                                          <p:val>
                                            <p:strVal val="#ppt_x"/>
                                          </p:val>
                                        </p:tav>
                                      </p:tavLst>
                                    </p:anim>
                                    <p:anim calcmode="lin" valueType="num">
                                      <p:cBhvr additive="base">
                                        <p:cTn id="76" dur="500" fill="hold"/>
                                        <p:tgtEl>
                                          <p:spTgt spid="9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500" fill="hold">
                                          <p:stCondLst>
                                            <p:cond delay="0"/>
                                          </p:stCondLst>
                                        </p:cTn>
                                        <p:tgtEl>
                                          <p:spTgt spid="93"/>
                                        </p:tgtEl>
                                        <p:attrNameLst>
                                          <p:attrName>style.visibility</p:attrName>
                                        </p:attrNameLst>
                                      </p:cBhvr>
                                      <p:to>
                                        <p:strVal val="visible"/>
                                      </p:to>
                                    </p:set>
                                    <p:anim calcmode="lin" valueType="num">
                                      <p:cBhvr additive="base">
                                        <p:cTn id="79" dur="500" fill="hold"/>
                                        <p:tgtEl>
                                          <p:spTgt spid="93"/>
                                        </p:tgtEl>
                                        <p:attrNameLst>
                                          <p:attrName>ppt_x</p:attrName>
                                        </p:attrNameLst>
                                      </p:cBhvr>
                                      <p:tavLst>
                                        <p:tav tm="0">
                                          <p:val>
                                            <p:strVal val="#ppt_x"/>
                                          </p:val>
                                        </p:tav>
                                        <p:tav tm="100000">
                                          <p:val>
                                            <p:strVal val="#ppt_x"/>
                                          </p:val>
                                        </p:tav>
                                      </p:tavLst>
                                    </p:anim>
                                    <p:anim calcmode="lin" valueType="num">
                                      <p:cBhvr additive="base">
                                        <p:cTn id="80" dur="500" fill="hold"/>
                                        <p:tgtEl>
                                          <p:spTgt spid="9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500" fill="hold">
                                          <p:stCondLst>
                                            <p:cond delay="0"/>
                                          </p:stCondLst>
                                        </p:cTn>
                                        <p:tgtEl>
                                          <p:spTgt spid="94"/>
                                        </p:tgtEl>
                                        <p:attrNameLst>
                                          <p:attrName>style.visibility</p:attrName>
                                        </p:attrNameLst>
                                      </p:cBhvr>
                                      <p:to>
                                        <p:strVal val="visible"/>
                                      </p:to>
                                    </p:set>
                                    <p:anim calcmode="lin" valueType="num">
                                      <p:cBhvr additive="base">
                                        <p:cTn id="83" dur="500" fill="hold"/>
                                        <p:tgtEl>
                                          <p:spTgt spid="94"/>
                                        </p:tgtEl>
                                        <p:attrNameLst>
                                          <p:attrName>ppt_x</p:attrName>
                                        </p:attrNameLst>
                                      </p:cBhvr>
                                      <p:tavLst>
                                        <p:tav tm="0">
                                          <p:val>
                                            <p:strVal val="#ppt_x"/>
                                          </p:val>
                                        </p:tav>
                                        <p:tav tm="100000">
                                          <p:val>
                                            <p:strVal val="#ppt_x"/>
                                          </p:val>
                                        </p:tav>
                                      </p:tavLst>
                                    </p:anim>
                                    <p:anim calcmode="lin" valueType="num">
                                      <p:cBhvr additive="base">
                                        <p:cTn id="84" dur="500" fill="hold"/>
                                        <p:tgtEl>
                                          <p:spTgt spid="9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500" fill="hold">
                                          <p:stCondLst>
                                            <p:cond delay="0"/>
                                          </p:stCondLst>
                                        </p:cTn>
                                        <p:tgtEl>
                                          <p:spTgt spid="95"/>
                                        </p:tgtEl>
                                        <p:attrNameLst>
                                          <p:attrName>style.visibility</p:attrName>
                                        </p:attrNameLst>
                                      </p:cBhvr>
                                      <p:to>
                                        <p:strVal val="visible"/>
                                      </p:to>
                                    </p:set>
                                    <p:anim calcmode="lin" valueType="num">
                                      <p:cBhvr additive="base">
                                        <p:cTn id="87" dur="500" fill="hold"/>
                                        <p:tgtEl>
                                          <p:spTgt spid="95"/>
                                        </p:tgtEl>
                                        <p:attrNameLst>
                                          <p:attrName>ppt_x</p:attrName>
                                        </p:attrNameLst>
                                      </p:cBhvr>
                                      <p:tavLst>
                                        <p:tav tm="0">
                                          <p:val>
                                            <p:strVal val="#ppt_x"/>
                                          </p:val>
                                        </p:tav>
                                        <p:tav tm="100000">
                                          <p:val>
                                            <p:strVal val="#ppt_x"/>
                                          </p:val>
                                        </p:tav>
                                      </p:tavLst>
                                    </p:anim>
                                    <p:anim calcmode="lin" valueType="num">
                                      <p:cBhvr additive="base">
                                        <p:cTn id="88" dur="500" fill="hold"/>
                                        <p:tgtEl>
                                          <p:spTgt spid="9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500" fill="hold">
                                          <p:stCondLst>
                                            <p:cond delay="0"/>
                                          </p:stCondLst>
                                        </p:cTn>
                                        <p:tgtEl>
                                          <p:spTgt spid="96"/>
                                        </p:tgtEl>
                                        <p:attrNameLst>
                                          <p:attrName>style.visibility</p:attrName>
                                        </p:attrNameLst>
                                      </p:cBhvr>
                                      <p:to>
                                        <p:strVal val="visible"/>
                                      </p:to>
                                    </p:set>
                                    <p:anim calcmode="lin" valueType="num">
                                      <p:cBhvr additive="base">
                                        <p:cTn id="91" dur="500" fill="hold"/>
                                        <p:tgtEl>
                                          <p:spTgt spid="96"/>
                                        </p:tgtEl>
                                        <p:attrNameLst>
                                          <p:attrName>ppt_x</p:attrName>
                                        </p:attrNameLst>
                                      </p:cBhvr>
                                      <p:tavLst>
                                        <p:tav tm="0">
                                          <p:val>
                                            <p:strVal val="#ppt_x"/>
                                          </p:val>
                                        </p:tav>
                                        <p:tav tm="100000">
                                          <p:val>
                                            <p:strVal val="#ppt_x"/>
                                          </p:val>
                                        </p:tav>
                                      </p:tavLst>
                                    </p:anim>
                                    <p:anim calcmode="lin" valueType="num">
                                      <p:cBhvr additive="base">
                                        <p:cTn id="92" dur="500" fill="hold"/>
                                        <p:tgtEl>
                                          <p:spTgt spid="9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500" fill="hold">
                                          <p:stCondLst>
                                            <p:cond delay="0"/>
                                          </p:stCondLst>
                                        </p:cTn>
                                        <p:tgtEl>
                                          <p:spTgt spid="97"/>
                                        </p:tgtEl>
                                        <p:attrNameLst>
                                          <p:attrName>style.visibility</p:attrName>
                                        </p:attrNameLst>
                                      </p:cBhvr>
                                      <p:to>
                                        <p:strVal val="visible"/>
                                      </p:to>
                                    </p:set>
                                    <p:anim calcmode="lin" valueType="num">
                                      <p:cBhvr additive="base">
                                        <p:cTn id="95" dur="500" fill="hold"/>
                                        <p:tgtEl>
                                          <p:spTgt spid="97"/>
                                        </p:tgtEl>
                                        <p:attrNameLst>
                                          <p:attrName>ppt_x</p:attrName>
                                        </p:attrNameLst>
                                      </p:cBhvr>
                                      <p:tavLst>
                                        <p:tav tm="0">
                                          <p:val>
                                            <p:strVal val="#ppt_x"/>
                                          </p:val>
                                        </p:tav>
                                        <p:tav tm="100000">
                                          <p:val>
                                            <p:strVal val="#ppt_x"/>
                                          </p:val>
                                        </p:tav>
                                      </p:tavLst>
                                    </p:anim>
                                    <p:anim calcmode="lin" valueType="num">
                                      <p:cBhvr additive="base">
                                        <p:cTn id="96" dur="500" fill="hold"/>
                                        <p:tgtEl>
                                          <p:spTgt spid="97"/>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500" fill="hold">
                                          <p:stCondLst>
                                            <p:cond delay="0"/>
                                          </p:stCondLst>
                                        </p:cTn>
                                        <p:tgtEl>
                                          <p:spTgt spid="98"/>
                                        </p:tgtEl>
                                        <p:attrNameLst>
                                          <p:attrName>style.visibility</p:attrName>
                                        </p:attrNameLst>
                                      </p:cBhvr>
                                      <p:to>
                                        <p:strVal val="visible"/>
                                      </p:to>
                                    </p:set>
                                    <p:anim calcmode="lin" valueType="num">
                                      <p:cBhvr additive="base">
                                        <p:cTn id="99" dur="500" fill="hold"/>
                                        <p:tgtEl>
                                          <p:spTgt spid="98"/>
                                        </p:tgtEl>
                                        <p:attrNameLst>
                                          <p:attrName>ppt_x</p:attrName>
                                        </p:attrNameLst>
                                      </p:cBhvr>
                                      <p:tavLst>
                                        <p:tav tm="0">
                                          <p:val>
                                            <p:strVal val="#ppt_x"/>
                                          </p:val>
                                        </p:tav>
                                        <p:tav tm="100000">
                                          <p:val>
                                            <p:strVal val="#ppt_x"/>
                                          </p:val>
                                        </p:tav>
                                      </p:tavLst>
                                    </p:anim>
                                    <p:anim calcmode="lin" valueType="num">
                                      <p:cBhvr additive="base">
                                        <p:cTn id="100" dur="500" fill="hold"/>
                                        <p:tgtEl>
                                          <p:spTgt spid="98"/>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500" fill="hold">
                                          <p:stCondLst>
                                            <p:cond delay="0"/>
                                          </p:stCondLst>
                                        </p:cTn>
                                        <p:tgtEl>
                                          <p:spTgt spid="99"/>
                                        </p:tgtEl>
                                        <p:attrNameLst>
                                          <p:attrName>style.visibility</p:attrName>
                                        </p:attrNameLst>
                                      </p:cBhvr>
                                      <p:to>
                                        <p:strVal val="visible"/>
                                      </p:to>
                                    </p:set>
                                    <p:anim calcmode="lin" valueType="num">
                                      <p:cBhvr additive="base">
                                        <p:cTn id="103" dur="500" fill="hold"/>
                                        <p:tgtEl>
                                          <p:spTgt spid="99"/>
                                        </p:tgtEl>
                                        <p:attrNameLst>
                                          <p:attrName>ppt_x</p:attrName>
                                        </p:attrNameLst>
                                      </p:cBhvr>
                                      <p:tavLst>
                                        <p:tav tm="0">
                                          <p:val>
                                            <p:strVal val="#ppt_x"/>
                                          </p:val>
                                        </p:tav>
                                        <p:tav tm="100000">
                                          <p:val>
                                            <p:strVal val="#ppt_x"/>
                                          </p:val>
                                        </p:tav>
                                      </p:tavLst>
                                    </p:anim>
                                    <p:anim calcmode="lin" valueType="num">
                                      <p:cBhvr additive="base">
                                        <p:cTn id="104" dur="500" fill="hold"/>
                                        <p:tgtEl>
                                          <p:spTgt spid="99"/>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500" fill="hold">
                                          <p:stCondLst>
                                            <p:cond delay="0"/>
                                          </p:stCondLst>
                                        </p:cTn>
                                        <p:tgtEl>
                                          <p:spTgt spid="100"/>
                                        </p:tgtEl>
                                        <p:attrNameLst>
                                          <p:attrName>style.visibility</p:attrName>
                                        </p:attrNameLst>
                                      </p:cBhvr>
                                      <p:to>
                                        <p:strVal val="visible"/>
                                      </p:to>
                                    </p:set>
                                    <p:anim calcmode="lin" valueType="num">
                                      <p:cBhvr additive="base">
                                        <p:cTn id="107" dur="500" fill="hold"/>
                                        <p:tgtEl>
                                          <p:spTgt spid="100"/>
                                        </p:tgtEl>
                                        <p:attrNameLst>
                                          <p:attrName>ppt_x</p:attrName>
                                        </p:attrNameLst>
                                      </p:cBhvr>
                                      <p:tavLst>
                                        <p:tav tm="0">
                                          <p:val>
                                            <p:strVal val="#ppt_x"/>
                                          </p:val>
                                        </p:tav>
                                        <p:tav tm="100000">
                                          <p:val>
                                            <p:strVal val="#ppt_x"/>
                                          </p:val>
                                        </p:tav>
                                      </p:tavLst>
                                    </p:anim>
                                    <p:anim calcmode="lin" valueType="num">
                                      <p:cBhvr additive="base">
                                        <p:cTn id="108" dur="500" fill="hold"/>
                                        <p:tgtEl>
                                          <p:spTgt spid="100"/>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500" fill="hold">
                                          <p:stCondLst>
                                            <p:cond delay="0"/>
                                          </p:stCondLst>
                                        </p:cTn>
                                        <p:tgtEl>
                                          <p:spTgt spid="101"/>
                                        </p:tgtEl>
                                        <p:attrNameLst>
                                          <p:attrName>style.visibility</p:attrName>
                                        </p:attrNameLst>
                                      </p:cBhvr>
                                      <p:to>
                                        <p:strVal val="visible"/>
                                      </p:to>
                                    </p:set>
                                    <p:anim calcmode="lin" valueType="num">
                                      <p:cBhvr additive="base">
                                        <p:cTn id="111" dur="500" fill="hold"/>
                                        <p:tgtEl>
                                          <p:spTgt spid="101"/>
                                        </p:tgtEl>
                                        <p:attrNameLst>
                                          <p:attrName>ppt_x</p:attrName>
                                        </p:attrNameLst>
                                      </p:cBhvr>
                                      <p:tavLst>
                                        <p:tav tm="0">
                                          <p:val>
                                            <p:strVal val="#ppt_x"/>
                                          </p:val>
                                        </p:tav>
                                        <p:tav tm="100000">
                                          <p:val>
                                            <p:strVal val="#ppt_x"/>
                                          </p:val>
                                        </p:tav>
                                      </p:tavLst>
                                    </p:anim>
                                    <p:anim calcmode="lin" valueType="num">
                                      <p:cBhvr additive="base">
                                        <p:cTn id="112" dur="500" fill="hold"/>
                                        <p:tgtEl>
                                          <p:spTgt spid="101"/>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500" fill="hold">
                                          <p:stCondLst>
                                            <p:cond delay="0"/>
                                          </p:stCondLst>
                                        </p:cTn>
                                        <p:tgtEl>
                                          <p:spTgt spid="102"/>
                                        </p:tgtEl>
                                        <p:attrNameLst>
                                          <p:attrName>style.visibility</p:attrName>
                                        </p:attrNameLst>
                                      </p:cBhvr>
                                      <p:to>
                                        <p:strVal val="visible"/>
                                      </p:to>
                                    </p:set>
                                    <p:anim calcmode="lin" valueType="num">
                                      <p:cBhvr additive="base">
                                        <p:cTn id="115" dur="500" fill="hold"/>
                                        <p:tgtEl>
                                          <p:spTgt spid="102"/>
                                        </p:tgtEl>
                                        <p:attrNameLst>
                                          <p:attrName>ppt_x</p:attrName>
                                        </p:attrNameLst>
                                      </p:cBhvr>
                                      <p:tavLst>
                                        <p:tav tm="0">
                                          <p:val>
                                            <p:strVal val="#ppt_x"/>
                                          </p:val>
                                        </p:tav>
                                        <p:tav tm="100000">
                                          <p:val>
                                            <p:strVal val="#ppt_x"/>
                                          </p:val>
                                        </p:tav>
                                      </p:tavLst>
                                    </p:anim>
                                    <p:anim calcmode="lin" valueType="num">
                                      <p:cBhvr additive="base">
                                        <p:cTn id="116" dur="500" fill="hold"/>
                                        <p:tgtEl>
                                          <p:spTgt spid="102"/>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500" fill="hold">
                                          <p:stCondLst>
                                            <p:cond delay="0"/>
                                          </p:stCondLst>
                                        </p:cTn>
                                        <p:tgtEl>
                                          <p:spTgt spid="103"/>
                                        </p:tgtEl>
                                        <p:attrNameLst>
                                          <p:attrName>style.visibility</p:attrName>
                                        </p:attrNameLst>
                                      </p:cBhvr>
                                      <p:to>
                                        <p:strVal val="visible"/>
                                      </p:to>
                                    </p:set>
                                    <p:anim calcmode="lin" valueType="num">
                                      <p:cBhvr additive="base">
                                        <p:cTn id="119" dur="500" fill="hold"/>
                                        <p:tgtEl>
                                          <p:spTgt spid="103"/>
                                        </p:tgtEl>
                                        <p:attrNameLst>
                                          <p:attrName>ppt_x</p:attrName>
                                        </p:attrNameLst>
                                      </p:cBhvr>
                                      <p:tavLst>
                                        <p:tav tm="0">
                                          <p:val>
                                            <p:strVal val="#ppt_x"/>
                                          </p:val>
                                        </p:tav>
                                        <p:tav tm="100000">
                                          <p:val>
                                            <p:strVal val="#ppt_x"/>
                                          </p:val>
                                        </p:tav>
                                      </p:tavLst>
                                    </p:anim>
                                    <p:anim calcmode="lin" valueType="num">
                                      <p:cBhvr additive="base">
                                        <p:cTn id="120" dur="500" fill="hold"/>
                                        <p:tgtEl>
                                          <p:spTgt spid="103"/>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500" fill="hold">
                                          <p:stCondLst>
                                            <p:cond delay="0"/>
                                          </p:stCondLst>
                                        </p:cTn>
                                        <p:tgtEl>
                                          <p:spTgt spid="104"/>
                                        </p:tgtEl>
                                        <p:attrNameLst>
                                          <p:attrName>style.visibility</p:attrName>
                                        </p:attrNameLst>
                                      </p:cBhvr>
                                      <p:to>
                                        <p:strVal val="visible"/>
                                      </p:to>
                                    </p:set>
                                    <p:anim calcmode="lin" valueType="num">
                                      <p:cBhvr additive="base">
                                        <p:cTn id="123" dur="500" fill="hold"/>
                                        <p:tgtEl>
                                          <p:spTgt spid="104"/>
                                        </p:tgtEl>
                                        <p:attrNameLst>
                                          <p:attrName>ppt_x</p:attrName>
                                        </p:attrNameLst>
                                      </p:cBhvr>
                                      <p:tavLst>
                                        <p:tav tm="0">
                                          <p:val>
                                            <p:strVal val="#ppt_x"/>
                                          </p:val>
                                        </p:tav>
                                        <p:tav tm="100000">
                                          <p:val>
                                            <p:strVal val="#ppt_x"/>
                                          </p:val>
                                        </p:tav>
                                      </p:tavLst>
                                    </p:anim>
                                    <p:anim calcmode="lin" valueType="num">
                                      <p:cBhvr additive="base">
                                        <p:cTn id="124" dur="500" fill="hold"/>
                                        <p:tgtEl>
                                          <p:spTgt spid="10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500" fill="hold">
                                          <p:stCondLst>
                                            <p:cond delay="0"/>
                                          </p:stCondLst>
                                        </p:cTn>
                                        <p:tgtEl>
                                          <p:spTgt spid="105"/>
                                        </p:tgtEl>
                                        <p:attrNameLst>
                                          <p:attrName>style.visibility</p:attrName>
                                        </p:attrNameLst>
                                      </p:cBhvr>
                                      <p:to>
                                        <p:strVal val="visible"/>
                                      </p:to>
                                    </p:set>
                                    <p:anim calcmode="lin" valueType="num">
                                      <p:cBhvr additive="base">
                                        <p:cTn id="127" dur="500" fill="hold"/>
                                        <p:tgtEl>
                                          <p:spTgt spid="105"/>
                                        </p:tgtEl>
                                        <p:attrNameLst>
                                          <p:attrName>ppt_x</p:attrName>
                                        </p:attrNameLst>
                                      </p:cBhvr>
                                      <p:tavLst>
                                        <p:tav tm="0">
                                          <p:val>
                                            <p:strVal val="#ppt_x"/>
                                          </p:val>
                                        </p:tav>
                                        <p:tav tm="100000">
                                          <p:val>
                                            <p:strVal val="#ppt_x"/>
                                          </p:val>
                                        </p:tav>
                                      </p:tavLst>
                                    </p:anim>
                                    <p:anim calcmode="lin" valueType="num">
                                      <p:cBhvr additive="base">
                                        <p:cTn id="128" dur="500" fill="hold"/>
                                        <p:tgtEl>
                                          <p:spTgt spid="10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500" fill="hold">
                                          <p:stCondLst>
                                            <p:cond delay="0"/>
                                          </p:stCondLst>
                                        </p:cTn>
                                        <p:tgtEl>
                                          <p:spTgt spid="106"/>
                                        </p:tgtEl>
                                        <p:attrNameLst>
                                          <p:attrName>style.visibility</p:attrName>
                                        </p:attrNameLst>
                                      </p:cBhvr>
                                      <p:to>
                                        <p:strVal val="visible"/>
                                      </p:to>
                                    </p:set>
                                    <p:anim calcmode="lin" valueType="num">
                                      <p:cBhvr additive="base">
                                        <p:cTn id="131" dur="500" fill="hold"/>
                                        <p:tgtEl>
                                          <p:spTgt spid="106"/>
                                        </p:tgtEl>
                                        <p:attrNameLst>
                                          <p:attrName>ppt_x</p:attrName>
                                        </p:attrNameLst>
                                      </p:cBhvr>
                                      <p:tavLst>
                                        <p:tav tm="0">
                                          <p:val>
                                            <p:strVal val="#ppt_x"/>
                                          </p:val>
                                        </p:tav>
                                        <p:tav tm="100000">
                                          <p:val>
                                            <p:strVal val="#ppt_x"/>
                                          </p:val>
                                        </p:tav>
                                      </p:tavLst>
                                    </p:anim>
                                    <p:anim calcmode="lin" valueType="num">
                                      <p:cBhvr additive="base">
                                        <p:cTn id="132" dur="500" fill="hold"/>
                                        <p:tgtEl>
                                          <p:spTgt spid="106"/>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500" fill="hold">
                                          <p:stCondLst>
                                            <p:cond delay="0"/>
                                          </p:stCondLst>
                                        </p:cTn>
                                        <p:tgtEl>
                                          <p:spTgt spid="107"/>
                                        </p:tgtEl>
                                        <p:attrNameLst>
                                          <p:attrName>style.visibility</p:attrName>
                                        </p:attrNameLst>
                                      </p:cBhvr>
                                      <p:to>
                                        <p:strVal val="visible"/>
                                      </p:to>
                                    </p:set>
                                    <p:anim calcmode="lin" valueType="num">
                                      <p:cBhvr additive="base">
                                        <p:cTn id="135" dur="500" fill="hold"/>
                                        <p:tgtEl>
                                          <p:spTgt spid="107"/>
                                        </p:tgtEl>
                                        <p:attrNameLst>
                                          <p:attrName>ppt_x</p:attrName>
                                        </p:attrNameLst>
                                      </p:cBhvr>
                                      <p:tavLst>
                                        <p:tav tm="0">
                                          <p:val>
                                            <p:strVal val="#ppt_x"/>
                                          </p:val>
                                        </p:tav>
                                        <p:tav tm="100000">
                                          <p:val>
                                            <p:strVal val="#ppt_x"/>
                                          </p:val>
                                        </p:tav>
                                      </p:tavLst>
                                    </p:anim>
                                    <p:anim calcmode="lin" valueType="num">
                                      <p:cBhvr additive="base">
                                        <p:cTn id="136" dur="500" fill="hold"/>
                                        <p:tgtEl>
                                          <p:spTgt spid="107"/>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500" fill="hold">
                                          <p:stCondLst>
                                            <p:cond delay="0"/>
                                          </p:stCondLst>
                                        </p:cTn>
                                        <p:tgtEl>
                                          <p:spTgt spid="108"/>
                                        </p:tgtEl>
                                        <p:attrNameLst>
                                          <p:attrName>style.visibility</p:attrName>
                                        </p:attrNameLst>
                                      </p:cBhvr>
                                      <p:to>
                                        <p:strVal val="visible"/>
                                      </p:to>
                                    </p:set>
                                    <p:anim calcmode="lin" valueType="num">
                                      <p:cBhvr additive="base">
                                        <p:cTn id="139" dur="500" fill="hold"/>
                                        <p:tgtEl>
                                          <p:spTgt spid="108"/>
                                        </p:tgtEl>
                                        <p:attrNameLst>
                                          <p:attrName>ppt_x</p:attrName>
                                        </p:attrNameLst>
                                      </p:cBhvr>
                                      <p:tavLst>
                                        <p:tav tm="0">
                                          <p:val>
                                            <p:strVal val="#ppt_x"/>
                                          </p:val>
                                        </p:tav>
                                        <p:tav tm="100000">
                                          <p:val>
                                            <p:strVal val="#ppt_x"/>
                                          </p:val>
                                        </p:tav>
                                      </p:tavLst>
                                    </p:anim>
                                    <p:anim calcmode="lin" valueType="num">
                                      <p:cBhvr additive="base">
                                        <p:cTn id="140" dur="500" fill="hold"/>
                                        <p:tgtEl>
                                          <p:spTgt spid="108"/>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500" fill="hold">
                                          <p:stCondLst>
                                            <p:cond delay="0"/>
                                          </p:stCondLst>
                                        </p:cTn>
                                        <p:tgtEl>
                                          <p:spTgt spid="109"/>
                                        </p:tgtEl>
                                        <p:attrNameLst>
                                          <p:attrName>style.visibility</p:attrName>
                                        </p:attrNameLst>
                                      </p:cBhvr>
                                      <p:to>
                                        <p:strVal val="visible"/>
                                      </p:to>
                                    </p:set>
                                    <p:anim calcmode="lin" valueType="num">
                                      <p:cBhvr additive="base">
                                        <p:cTn id="143" dur="500" fill="hold"/>
                                        <p:tgtEl>
                                          <p:spTgt spid="109"/>
                                        </p:tgtEl>
                                        <p:attrNameLst>
                                          <p:attrName>ppt_x</p:attrName>
                                        </p:attrNameLst>
                                      </p:cBhvr>
                                      <p:tavLst>
                                        <p:tav tm="0">
                                          <p:val>
                                            <p:strVal val="#ppt_x"/>
                                          </p:val>
                                        </p:tav>
                                        <p:tav tm="100000">
                                          <p:val>
                                            <p:strVal val="#ppt_x"/>
                                          </p:val>
                                        </p:tav>
                                      </p:tavLst>
                                    </p:anim>
                                    <p:anim calcmode="lin" valueType="num">
                                      <p:cBhvr additive="base">
                                        <p:cTn id="144" dur="500" fill="hold"/>
                                        <p:tgtEl>
                                          <p:spTgt spid="109"/>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500" fill="hold">
                                          <p:stCondLst>
                                            <p:cond delay="0"/>
                                          </p:stCondLst>
                                        </p:cTn>
                                        <p:tgtEl>
                                          <p:spTgt spid="110"/>
                                        </p:tgtEl>
                                        <p:attrNameLst>
                                          <p:attrName>style.visibility</p:attrName>
                                        </p:attrNameLst>
                                      </p:cBhvr>
                                      <p:to>
                                        <p:strVal val="visible"/>
                                      </p:to>
                                    </p:set>
                                    <p:anim calcmode="lin" valueType="num">
                                      <p:cBhvr additive="base">
                                        <p:cTn id="147" dur="500" fill="hold"/>
                                        <p:tgtEl>
                                          <p:spTgt spid="110"/>
                                        </p:tgtEl>
                                        <p:attrNameLst>
                                          <p:attrName>ppt_x</p:attrName>
                                        </p:attrNameLst>
                                      </p:cBhvr>
                                      <p:tavLst>
                                        <p:tav tm="0">
                                          <p:val>
                                            <p:strVal val="#ppt_x"/>
                                          </p:val>
                                        </p:tav>
                                        <p:tav tm="100000">
                                          <p:val>
                                            <p:strVal val="#ppt_x"/>
                                          </p:val>
                                        </p:tav>
                                      </p:tavLst>
                                    </p:anim>
                                    <p:anim calcmode="lin" valueType="num">
                                      <p:cBhvr additive="base">
                                        <p:cTn id="148" dur="500" fill="hold"/>
                                        <p:tgtEl>
                                          <p:spTgt spid="110"/>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500" fill="hold">
                                          <p:stCondLst>
                                            <p:cond delay="0"/>
                                          </p:stCondLst>
                                        </p:cTn>
                                        <p:tgtEl>
                                          <p:spTgt spid="112"/>
                                        </p:tgtEl>
                                        <p:attrNameLst>
                                          <p:attrName>style.visibility</p:attrName>
                                        </p:attrNameLst>
                                      </p:cBhvr>
                                      <p:to>
                                        <p:strVal val="visible"/>
                                      </p:to>
                                    </p:set>
                                    <p:anim calcmode="lin" valueType="num">
                                      <p:cBhvr additive="base">
                                        <p:cTn id="151" dur="500" fill="hold"/>
                                        <p:tgtEl>
                                          <p:spTgt spid="112"/>
                                        </p:tgtEl>
                                        <p:attrNameLst>
                                          <p:attrName>ppt_x</p:attrName>
                                        </p:attrNameLst>
                                      </p:cBhvr>
                                      <p:tavLst>
                                        <p:tav tm="0">
                                          <p:val>
                                            <p:strVal val="#ppt_x"/>
                                          </p:val>
                                        </p:tav>
                                        <p:tav tm="100000">
                                          <p:val>
                                            <p:strVal val="#ppt_x"/>
                                          </p:val>
                                        </p:tav>
                                      </p:tavLst>
                                    </p:anim>
                                    <p:anim calcmode="lin" valueType="num">
                                      <p:cBhvr additive="base">
                                        <p:cTn id="152" dur="500" fill="hold"/>
                                        <p:tgtEl>
                                          <p:spTgt spid="112"/>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500" fill="hold">
                                          <p:stCondLst>
                                            <p:cond delay="0"/>
                                          </p:stCondLst>
                                        </p:cTn>
                                        <p:tgtEl>
                                          <p:spTgt spid="113"/>
                                        </p:tgtEl>
                                        <p:attrNameLst>
                                          <p:attrName>style.visibility</p:attrName>
                                        </p:attrNameLst>
                                      </p:cBhvr>
                                      <p:to>
                                        <p:strVal val="visible"/>
                                      </p:to>
                                    </p:set>
                                    <p:anim calcmode="lin" valueType="num">
                                      <p:cBhvr additive="base">
                                        <p:cTn id="155" dur="500" fill="hold"/>
                                        <p:tgtEl>
                                          <p:spTgt spid="113"/>
                                        </p:tgtEl>
                                        <p:attrNameLst>
                                          <p:attrName>ppt_x</p:attrName>
                                        </p:attrNameLst>
                                      </p:cBhvr>
                                      <p:tavLst>
                                        <p:tav tm="0">
                                          <p:val>
                                            <p:strVal val="#ppt_x"/>
                                          </p:val>
                                        </p:tav>
                                        <p:tav tm="100000">
                                          <p:val>
                                            <p:strVal val="#ppt_x"/>
                                          </p:val>
                                        </p:tav>
                                      </p:tavLst>
                                    </p:anim>
                                    <p:anim calcmode="lin" valueType="num">
                                      <p:cBhvr additive="base">
                                        <p:cTn id="156" dur="500" fill="hold"/>
                                        <p:tgtEl>
                                          <p:spTgt spid="113"/>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500" fill="hold">
                                          <p:stCondLst>
                                            <p:cond delay="0"/>
                                          </p:stCondLst>
                                        </p:cTn>
                                        <p:tgtEl>
                                          <p:spTgt spid="114"/>
                                        </p:tgtEl>
                                        <p:attrNameLst>
                                          <p:attrName>style.visibility</p:attrName>
                                        </p:attrNameLst>
                                      </p:cBhvr>
                                      <p:to>
                                        <p:strVal val="visible"/>
                                      </p:to>
                                    </p:set>
                                    <p:anim calcmode="lin" valueType="num">
                                      <p:cBhvr additive="base">
                                        <p:cTn id="159" dur="500" fill="hold"/>
                                        <p:tgtEl>
                                          <p:spTgt spid="114"/>
                                        </p:tgtEl>
                                        <p:attrNameLst>
                                          <p:attrName>ppt_x</p:attrName>
                                        </p:attrNameLst>
                                      </p:cBhvr>
                                      <p:tavLst>
                                        <p:tav tm="0">
                                          <p:val>
                                            <p:strVal val="#ppt_x"/>
                                          </p:val>
                                        </p:tav>
                                        <p:tav tm="100000">
                                          <p:val>
                                            <p:strVal val="#ppt_x"/>
                                          </p:val>
                                        </p:tav>
                                      </p:tavLst>
                                    </p:anim>
                                    <p:anim calcmode="lin" valueType="num">
                                      <p:cBhvr additive="base">
                                        <p:cTn id="160" dur="500" fill="hold"/>
                                        <p:tgtEl>
                                          <p:spTgt spid="114"/>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500" fill="hold">
                                          <p:stCondLst>
                                            <p:cond delay="0"/>
                                          </p:stCondLst>
                                        </p:cTn>
                                        <p:tgtEl>
                                          <p:spTgt spid="115"/>
                                        </p:tgtEl>
                                        <p:attrNameLst>
                                          <p:attrName>style.visibility</p:attrName>
                                        </p:attrNameLst>
                                      </p:cBhvr>
                                      <p:to>
                                        <p:strVal val="visible"/>
                                      </p:to>
                                    </p:set>
                                    <p:anim calcmode="lin" valueType="num">
                                      <p:cBhvr additive="base">
                                        <p:cTn id="163" dur="500" fill="hold"/>
                                        <p:tgtEl>
                                          <p:spTgt spid="115"/>
                                        </p:tgtEl>
                                        <p:attrNameLst>
                                          <p:attrName>ppt_x</p:attrName>
                                        </p:attrNameLst>
                                      </p:cBhvr>
                                      <p:tavLst>
                                        <p:tav tm="0">
                                          <p:val>
                                            <p:strVal val="#ppt_x"/>
                                          </p:val>
                                        </p:tav>
                                        <p:tav tm="100000">
                                          <p:val>
                                            <p:strVal val="#ppt_x"/>
                                          </p:val>
                                        </p:tav>
                                      </p:tavLst>
                                    </p:anim>
                                    <p:anim calcmode="lin" valueType="num">
                                      <p:cBhvr additive="base">
                                        <p:cTn id="164" dur="500" fill="hold"/>
                                        <p:tgtEl>
                                          <p:spTgt spid="115"/>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500" fill="hold">
                                          <p:stCondLst>
                                            <p:cond delay="0"/>
                                          </p:stCondLst>
                                        </p:cTn>
                                        <p:tgtEl>
                                          <p:spTgt spid="116"/>
                                        </p:tgtEl>
                                        <p:attrNameLst>
                                          <p:attrName>style.visibility</p:attrName>
                                        </p:attrNameLst>
                                      </p:cBhvr>
                                      <p:to>
                                        <p:strVal val="visible"/>
                                      </p:to>
                                    </p:set>
                                    <p:anim calcmode="lin" valueType="num">
                                      <p:cBhvr additive="base">
                                        <p:cTn id="167" dur="500" fill="hold"/>
                                        <p:tgtEl>
                                          <p:spTgt spid="116"/>
                                        </p:tgtEl>
                                        <p:attrNameLst>
                                          <p:attrName>ppt_x</p:attrName>
                                        </p:attrNameLst>
                                      </p:cBhvr>
                                      <p:tavLst>
                                        <p:tav tm="0">
                                          <p:val>
                                            <p:strVal val="#ppt_x"/>
                                          </p:val>
                                        </p:tav>
                                        <p:tav tm="100000">
                                          <p:val>
                                            <p:strVal val="#ppt_x"/>
                                          </p:val>
                                        </p:tav>
                                      </p:tavLst>
                                    </p:anim>
                                    <p:anim calcmode="lin" valueType="num">
                                      <p:cBhvr additive="base">
                                        <p:cTn id="168" dur="500" fill="hold"/>
                                        <p:tgtEl>
                                          <p:spTgt spid="116"/>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500" fill="hold">
                                          <p:stCondLst>
                                            <p:cond delay="0"/>
                                          </p:stCondLst>
                                        </p:cTn>
                                        <p:tgtEl>
                                          <p:spTgt spid="119"/>
                                        </p:tgtEl>
                                        <p:attrNameLst>
                                          <p:attrName>style.visibility</p:attrName>
                                        </p:attrNameLst>
                                      </p:cBhvr>
                                      <p:to>
                                        <p:strVal val="visible"/>
                                      </p:to>
                                    </p:set>
                                    <p:anim calcmode="lin" valueType="num">
                                      <p:cBhvr additive="base">
                                        <p:cTn id="171" dur="500" fill="hold"/>
                                        <p:tgtEl>
                                          <p:spTgt spid="119"/>
                                        </p:tgtEl>
                                        <p:attrNameLst>
                                          <p:attrName>ppt_x</p:attrName>
                                        </p:attrNameLst>
                                      </p:cBhvr>
                                      <p:tavLst>
                                        <p:tav tm="0">
                                          <p:val>
                                            <p:strVal val="#ppt_x"/>
                                          </p:val>
                                        </p:tav>
                                        <p:tav tm="100000">
                                          <p:val>
                                            <p:strVal val="#ppt_x"/>
                                          </p:val>
                                        </p:tav>
                                      </p:tavLst>
                                    </p:anim>
                                    <p:anim calcmode="lin" valueType="num">
                                      <p:cBhvr additive="base">
                                        <p:cTn id="172"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3" grpId="0" animBg="1"/>
      <p:bldP spid="77" grpId="0" animBg="1"/>
      <p:bldP spid="78" grpId="0" animBg="1"/>
      <p:bldP spid="79" grpId="0" animBg="1"/>
      <p:bldP spid="80" grpId="0" animBg="1"/>
      <p:bldP spid="81" grpId="0" animBg="1"/>
      <p:bldP spid="82" grpId="0" animBg="1"/>
      <p:bldP spid="90" grpId="0"/>
      <p:bldP spid="91" grpId="0"/>
      <p:bldP spid="92" grpId="0"/>
      <p:bldP spid="93" grpId="0"/>
      <p:bldP spid="94" grpId="0"/>
      <p:bldP spid="95" grpId="0"/>
      <p:bldP spid="96" grpId="0"/>
      <p:bldP spid="97" grpId="0"/>
      <p:bldP spid="105" grpId="0" animBg="1"/>
      <p:bldP spid="106" grpId="0" animBg="1"/>
      <p:bldP spid="107" grpId="0" animBg="1"/>
      <p:bldP spid="108" grpId="0" animBg="1"/>
      <p:bldP spid="109" grpId="0" animBg="1"/>
      <p:bldP spid="110" grpId="0" animBg="1"/>
      <p:bldP spid="114" grpId="0" animBg="1"/>
      <p:bldP spid="115" grpId="0" animBg="1"/>
      <p:bldP spid="116" grpId="0" animBg="1"/>
      <p:bldP spid="1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253077" y="215250"/>
            <a:ext cx="1255524" cy="931024"/>
          </a:xfrm>
          <a:prstGeom prst="rect">
            <a:avLst/>
          </a:prstGeom>
        </p:spPr>
      </p:pic>
      <p:sp>
        <p:nvSpPr>
          <p:cNvPr id="117" name="文本框 116"/>
          <p:cNvSpPr txBox="1"/>
          <p:nvPr/>
        </p:nvSpPr>
        <p:spPr>
          <a:xfrm>
            <a:off x="1598930" y="299085"/>
            <a:ext cx="3622675" cy="583565"/>
          </a:xfrm>
          <a:prstGeom prst="rect">
            <a:avLst/>
          </a:prstGeom>
          <a:noFill/>
        </p:spPr>
        <p:txBody>
          <a:bodyPr wrap="square" rtlCol="0">
            <a:spAutoFit/>
          </a:bodyPr>
          <a:p>
            <a:r>
              <a:rPr lang="zh-CN" altLang="en-US" sz="3200" b="1">
                <a:latin typeface="华文仿宋" panose="02010600040101010101" charset="-122"/>
                <a:ea typeface="华文仿宋" panose="02010600040101010101" charset="-122"/>
              </a:rPr>
              <a:t>二叉排序树的插入</a:t>
            </a:r>
            <a:endParaRPr lang="zh-CN" altLang="en-US" sz="3200" b="1">
              <a:latin typeface="华文仿宋" panose="02010600040101010101" charset="-122"/>
              <a:ea typeface="华文仿宋" panose="02010600040101010101" charset="-122"/>
            </a:endParaRPr>
          </a:p>
        </p:txBody>
      </p:sp>
      <p:sp>
        <p:nvSpPr>
          <p:cNvPr id="2" name="文本框 1"/>
          <p:cNvSpPr txBox="1"/>
          <p:nvPr/>
        </p:nvSpPr>
        <p:spPr>
          <a:xfrm>
            <a:off x="1344295" y="1432560"/>
            <a:ext cx="10142220" cy="5262245"/>
          </a:xfrm>
          <a:prstGeom prst="rect">
            <a:avLst/>
          </a:prstGeom>
          <a:noFill/>
        </p:spPr>
        <p:txBody>
          <a:bodyPr wrap="square" rtlCol="0">
            <a:spAutoFit/>
          </a:bodyPr>
          <a:p>
            <a:r>
              <a:rPr lang="zh-CN" altLang="en-US" sz="2400" b="1">
                <a:latin typeface="华文仿宋" panose="02010600040101010101" charset="-122"/>
                <a:ea typeface="华文仿宋" panose="02010600040101010101" charset="-122"/>
              </a:rPr>
              <a:t>void InsertBST(BSTree *bst,KeyType K)</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	BiTree s;</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	if(*bst==NULL)   </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	{</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		s=(BSTree)malloc(sizeof(BSTNode));</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		s-&gt;key=K;</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		s-&gt;lchild=NULL;</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		s-&gt;rchild=NULL;</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		*bst=s;</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	}</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	else if(K&lt;(*bst)-&gt;key)   InsertBST(&amp;((*bst)-&gt;lchild),K);</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	else if(K&gt;(*bst)-&gt;key)   InsertBST(&amp;((*bst)-&gt;rchild),K);	</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a:t>
            </a:r>
            <a:endParaRPr lang="zh-CN" altLang="en-US" sz="2400" b="1">
              <a:latin typeface="华文仿宋" panose="02010600040101010101" charset="-122"/>
              <a:ea typeface="华文仿宋" panose="02010600040101010101" charset="-122"/>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椭圆形标注 87"/>
          <p:cNvSpPr/>
          <p:nvPr/>
        </p:nvSpPr>
        <p:spPr>
          <a:xfrm>
            <a:off x="6717665" y="-27305"/>
            <a:ext cx="5325745" cy="1235710"/>
          </a:xfrm>
          <a:prstGeom prst="wedgeEllipse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相同关键字的不同输入顺序会产生不同的二叉排序树</a:t>
            </a:r>
            <a:endParaRPr lang="zh-CN" altLang="en-US"/>
          </a:p>
        </p:txBody>
      </p:sp>
      <p:pic>
        <p:nvPicPr>
          <p:cNvPr id="9" name="图片 8"/>
          <p:cNvPicPr>
            <a:picLocks noChangeAspect="1"/>
          </p:cNvPicPr>
          <p:nvPr/>
        </p:nvPicPr>
        <p:blipFill>
          <a:blip r:embed="rId1" cstate="screen"/>
          <a:stretch>
            <a:fillRect/>
          </a:stretch>
        </p:blipFill>
        <p:spPr>
          <a:xfrm>
            <a:off x="253077" y="215250"/>
            <a:ext cx="1255524" cy="931024"/>
          </a:xfrm>
          <a:prstGeom prst="rect">
            <a:avLst/>
          </a:prstGeom>
        </p:spPr>
      </p:pic>
      <p:sp>
        <p:nvSpPr>
          <p:cNvPr id="117" name="文本框 116"/>
          <p:cNvSpPr txBox="1"/>
          <p:nvPr/>
        </p:nvSpPr>
        <p:spPr>
          <a:xfrm>
            <a:off x="1508760" y="299085"/>
            <a:ext cx="3622675" cy="583565"/>
          </a:xfrm>
          <a:prstGeom prst="rect">
            <a:avLst/>
          </a:prstGeom>
          <a:noFill/>
        </p:spPr>
        <p:txBody>
          <a:bodyPr wrap="square" rtlCol="0">
            <a:spAutoFit/>
          </a:bodyPr>
          <a:p>
            <a:r>
              <a:rPr lang="zh-CN" altLang="en-US" sz="3200" b="1">
                <a:latin typeface="华文仿宋" panose="02010600040101010101" charset="-122"/>
                <a:ea typeface="华文仿宋" panose="02010600040101010101" charset="-122"/>
              </a:rPr>
              <a:t>二叉排序树的建立</a:t>
            </a:r>
            <a:endParaRPr lang="zh-CN" altLang="en-US" sz="3200" b="1">
              <a:latin typeface="华文仿宋" panose="02010600040101010101" charset="-122"/>
              <a:ea typeface="华文仿宋" panose="02010600040101010101" charset="-122"/>
            </a:endParaRPr>
          </a:p>
        </p:txBody>
      </p:sp>
      <p:sp>
        <p:nvSpPr>
          <p:cNvPr id="2" name="文本框 1"/>
          <p:cNvSpPr txBox="1"/>
          <p:nvPr/>
        </p:nvSpPr>
        <p:spPr>
          <a:xfrm>
            <a:off x="1431290" y="882650"/>
            <a:ext cx="7993380" cy="460375"/>
          </a:xfrm>
          <a:prstGeom prst="rect">
            <a:avLst/>
          </a:prstGeom>
          <a:noFill/>
        </p:spPr>
        <p:txBody>
          <a:bodyPr wrap="square" rtlCol="0">
            <a:spAutoFit/>
          </a:bodyPr>
          <a:p>
            <a:r>
              <a:rPr lang="zh-CN" altLang="en-US" sz="2400" b="1">
                <a:solidFill>
                  <a:schemeClr val="accent1">
                    <a:lumMod val="50000"/>
                  </a:schemeClr>
                </a:solidFill>
                <a:latin typeface="华文仿宋" panose="02010600040101010101" charset="-122"/>
                <a:ea typeface="华文仿宋" panose="02010600040101010101" charset="-122"/>
                <a:cs typeface="华文仿宋" panose="02010600040101010101" charset="-122"/>
              </a:rPr>
              <a:t>输入序列为</a:t>
            </a:r>
            <a:r>
              <a:rPr lang="en-US" altLang="zh-CN" sz="2400" b="1">
                <a:solidFill>
                  <a:schemeClr val="accent1">
                    <a:lumMod val="50000"/>
                  </a:schemeClr>
                </a:solidFill>
                <a:latin typeface="华文仿宋" panose="02010600040101010101" charset="-122"/>
                <a:ea typeface="华文仿宋" panose="02010600040101010101" charset="-122"/>
                <a:cs typeface="华文仿宋" panose="02010600040101010101" charset="-122"/>
              </a:rPr>
              <a:t>44,21,65,14,32,58,72,80</a:t>
            </a:r>
            <a:r>
              <a:rPr lang="zh-CN" altLang="en-US" sz="2400" b="1">
                <a:solidFill>
                  <a:schemeClr val="accent1">
                    <a:lumMod val="50000"/>
                  </a:schemeClr>
                </a:solidFill>
                <a:latin typeface="华文仿宋" panose="02010600040101010101" charset="-122"/>
                <a:ea typeface="华文仿宋" panose="02010600040101010101" charset="-122"/>
                <a:cs typeface="华文仿宋" panose="02010600040101010101" charset="-122"/>
              </a:rPr>
              <a:t>，建立过程如下</a:t>
            </a:r>
            <a:endParaRPr lang="zh-CN" altLang="en-US" sz="2400" b="1">
              <a:solidFill>
                <a:schemeClr val="accent1">
                  <a:lumMod val="50000"/>
                </a:schemeClr>
              </a:solidFill>
              <a:latin typeface="华文仿宋" panose="02010600040101010101" charset="-122"/>
              <a:ea typeface="华文仿宋" panose="02010600040101010101" charset="-122"/>
              <a:cs typeface="华文仿宋" panose="02010600040101010101" charset="-122"/>
            </a:endParaRPr>
          </a:p>
        </p:txBody>
      </p:sp>
      <p:sp>
        <p:nvSpPr>
          <p:cNvPr id="3" name="椭圆 2"/>
          <p:cNvSpPr/>
          <p:nvPr/>
        </p:nvSpPr>
        <p:spPr>
          <a:xfrm>
            <a:off x="411480" y="1964690"/>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44</a:t>
            </a:r>
            <a:endParaRPr lang="en-US" altLang="zh-CN"/>
          </a:p>
        </p:txBody>
      </p:sp>
      <p:sp>
        <p:nvSpPr>
          <p:cNvPr id="4" name="椭圆 3"/>
          <p:cNvSpPr/>
          <p:nvPr/>
        </p:nvSpPr>
        <p:spPr>
          <a:xfrm>
            <a:off x="2382520" y="151701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44</a:t>
            </a:r>
            <a:endParaRPr lang="en-US" altLang="zh-CN"/>
          </a:p>
        </p:txBody>
      </p:sp>
      <p:cxnSp>
        <p:nvCxnSpPr>
          <p:cNvPr id="5" name="直接连接符 4"/>
          <p:cNvCxnSpPr>
            <a:stCxn id="4" idx="3"/>
          </p:cNvCxnSpPr>
          <p:nvPr/>
        </p:nvCxnSpPr>
        <p:spPr>
          <a:xfrm flipH="1">
            <a:off x="2200910" y="2090420"/>
            <a:ext cx="278130" cy="394335"/>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721485" y="241744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21</a:t>
            </a:r>
            <a:endParaRPr lang="en-US" altLang="zh-CN"/>
          </a:p>
        </p:txBody>
      </p:sp>
      <p:sp>
        <p:nvSpPr>
          <p:cNvPr id="7" name="椭圆 6"/>
          <p:cNvSpPr/>
          <p:nvPr/>
        </p:nvSpPr>
        <p:spPr>
          <a:xfrm>
            <a:off x="4060825" y="151701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44</a:t>
            </a:r>
            <a:endParaRPr lang="en-US" altLang="zh-CN"/>
          </a:p>
        </p:txBody>
      </p:sp>
      <p:cxnSp>
        <p:nvCxnSpPr>
          <p:cNvPr id="8" name="直接连接符 7"/>
          <p:cNvCxnSpPr>
            <a:stCxn id="7" idx="3"/>
          </p:cNvCxnSpPr>
          <p:nvPr/>
        </p:nvCxnSpPr>
        <p:spPr>
          <a:xfrm flipH="1">
            <a:off x="3879215" y="2090420"/>
            <a:ext cx="278130" cy="394335"/>
          </a:xfrm>
          <a:prstGeom prst="line">
            <a:avLst/>
          </a:prstGeom>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399790" y="241744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21</a:t>
            </a:r>
            <a:endParaRPr lang="en-US" altLang="zh-CN"/>
          </a:p>
        </p:txBody>
      </p:sp>
      <p:cxnSp>
        <p:nvCxnSpPr>
          <p:cNvPr id="11" name="直接连接符 10"/>
          <p:cNvCxnSpPr/>
          <p:nvPr/>
        </p:nvCxnSpPr>
        <p:spPr>
          <a:xfrm>
            <a:off x="4648200" y="2072005"/>
            <a:ext cx="211455" cy="31051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497070" y="240093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65</a:t>
            </a:r>
            <a:endParaRPr lang="en-US" altLang="zh-CN"/>
          </a:p>
        </p:txBody>
      </p:sp>
      <p:sp>
        <p:nvSpPr>
          <p:cNvPr id="13" name="椭圆 12"/>
          <p:cNvSpPr/>
          <p:nvPr/>
        </p:nvSpPr>
        <p:spPr>
          <a:xfrm>
            <a:off x="6597650" y="134302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44</a:t>
            </a:r>
            <a:endParaRPr lang="en-US" altLang="zh-CN"/>
          </a:p>
        </p:txBody>
      </p:sp>
      <p:cxnSp>
        <p:nvCxnSpPr>
          <p:cNvPr id="14" name="直接连接符 13"/>
          <p:cNvCxnSpPr>
            <a:stCxn id="13" idx="3"/>
          </p:cNvCxnSpPr>
          <p:nvPr/>
        </p:nvCxnSpPr>
        <p:spPr>
          <a:xfrm flipH="1">
            <a:off x="6416040" y="1916430"/>
            <a:ext cx="278130" cy="394335"/>
          </a:xfrm>
          <a:prstGeom prst="line">
            <a:avLst/>
          </a:prstGeom>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936615" y="224345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21</a:t>
            </a:r>
            <a:endParaRPr lang="en-US" altLang="zh-CN"/>
          </a:p>
        </p:txBody>
      </p:sp>
      <p:cxnSp>
        <p:nvCxnSpPr>
          <p:cNvPr id="16" name="直接连接符 15"/>
          <p:cNvCxnSpPr>
            <a:stCxn id="13" idx="5"/>
          </p:cNvCxnSpPr>
          <p:nvPr/>
        </p:nvCxnSpPr>
        <p:spPr>
          <a:xfrm>
            <a:off x="7162165" y="1916430"/>
            <a:ext cx="211455" cy="310515"/>
          </a:xfrm>
          <a:prstGeom prst="line">
            <a:avLst/>
          </a:prstGeom>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033895" y="222694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65</a:t>
            </a:r>
            <a:endParaRPr lang="en-US" altLang="zh-CN"/>
          </a:p>
        </p:txBody>
      </p:sp>
      <p:cxnSp>
        <p:nvCxnSpPr>
          <p:cNvPr id="18" name="直接连接符 17"/>
          <p:cNvCxnSpPr>
            <a:stCxn id="15" idx="3"/>
          </p:cNvCxnSpPr>
          <p:nvPr/>
        </p:nvCxnSpPr>
        <p:spPr>
          <a:xfrm flipH="1">
            <a:off x="5792470" y="2816860"/>
            <a:ext cx="240665" cy="30734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5372100" y="3124200"/>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14</a:t>
            </a:r>
            <a:endParaRPr lang="en-US" altLang="zh-CN"/>
          </a:p>
        </p:txBody>
      </p:sp>
      <p:sp>
        <p:nvSpPr>
          <p:cNvPr id="30" name="椭圆 29"/>
          <p:cNvSpPr/>
          <p:nvPr/>
        </p:nvSpPr>
        <p:spPr>
          <a:xfrm>
            <a:off x="9537065" y="84518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44</a:t>
            </a:r>
            <a:endParaRPr lang="en-US" altLang="zh-CN"/>
          </a:p>
        </p:txBody>
      </p:sp>
      <p:cxnSp>
        <p:nvCxnSpPr>
          <p:cNvPr id="31" name="直接连接符 30"/>
          <p:cNvCxnSpPr>
            <a:stCxn id="30" idx="3"/>
          </p:cNvCxnSpPr>
          <p:nvPr/>
        </p:nvCxnSpPr>
        <p:spPr>
          <a:xfrm flipH="1">
            <a:off x="9355455" y="1418590"/>
            <a:ext cx="278130" cy="394335"/>
          </a:xfrm>
          <a:prstGeom prst="line">
            <a:avLst/>
          </a:prstGeom>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8876030" y="174561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21</a:t>
            </a:r>
            <a:endParaRPr lang="en-US" altLang="zh-CN"/>
          </a:p>
        </p:txBody>
      </p:sp>
      <p:cxnSp>
        <p:nvCxnSpPr>
          <p:cNvPr id="33" name="直接连接符 32"/>
          <p:cNvCxnSpPr>
            <a:stCxn id="30" idx="5"/>
          </p:cNvCxnSpPr>
          <p:nvPr/>
        </p:nvCxnSpPr>
        <p:spPr>
          <a:xfrm>
            <a:off x="10101580" y="1418590"/>
            <a:ext cx="211455" cy="310515"/>
          </a:xfrm>
          <a:prstGeom prst="line">
            <a:avLst/>
          </a:prstGeom>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9973310" y="172910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65</a:t>
            </a:r>
            <a:endParaRPr lang="en-US" altLang="zh-CN"/>
          </a:p>
        </p:txBody>
      </p:sp>
      <p:cxnSp>
        <p:nvCxnSpPr>
          <p:cNvPr id="35" name="直接连接符 34"/>
          <p:cNvCxnSpPr>
            <a:stCxn id="32" idx="3"/>
          </p:cNvCxnSpPr>
          <p:nvPr/>
        </p:nvCxnSpPr>
        <p:spPr>
          <a:xfrm flipH="1">
            <a:off x="8731885" y="2319020"/>
            <a:ext cx="240665" cy="307340"/>
          </a:xfrm>
          <a:prstGeom prst="line">
            <a:avLst/>
          </a:prstGeom>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8311515" y="2626360"/>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14</a:t>
            </a:r>
            <a:endParaRPr lang="en-US" altLang="zh-CN"/>
          </a:p>
        </p:txBody>
      </p:sp>
      <p:cxnSp>
        <p:nvCxnSpPr>
          <p:cNvPr id="37" name="直接连接符 36"/>
          <p:cNvCxnSpPr>
            <a:stCxn id="32" idx="5"/>
          </p:cNvCxnSpPr>
          <p:nvPr/>
        </p:nvCxnSpPr>
        <p:spPr>
          <a:xfrm>
            <a:off x="9440545" y="2319020"/>
            <a:ext cx="249555" cy="372745"/>
          </a:xfrm>
          <a:prstGeom prst="line">
            <a:avLst/>
          </a:prstGeom>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9440545" y="2626360"/>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32</a:t>
            </a:r>
            <a:endParaRPr lang="en-US" altLang="zh-CN"/>
          </a:p>
        </p:txBody>
      </p:sp>
      <p:sp>
        <p:nvSpPr>
          <p:cNvPr id="39" name="椭圆 38"/>
          <p:cNvSpPr/>
          <p:nvPr/>
        </p:nvSpPr>
        <p:spPr>
          <a:xfrm>
            <a:off x="1339850" y="3796030"/>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44</a:t>
            </a:r>
            <a:endParaRPr lang="en-US" altLang="zh-CN"/>
          </a:p>
        </p:txBody>
      </p:sp>
      <p:cxnSp>
        <p:nvCxnSpPr>
          <p:cNvPr id="40" name="直接连接符 39"/>
          <p:cNvCxnSpPr>
            <a:stCxn id="39" idx="3"/>
          </p:cNvCxnSpPr>
          <p:nvPr/>
        </p:nvCxnSpPr>
        <p:spPr>
          <a:xfrm flipH="1">
            <a:off x="1158240" y="4369435"/>
            <a:ext cx="278130" cy="394335"/>
          </a:xfrm>
          <a:prstGeom prst="line">
            <a:avLst/>
          </a:prstGeom>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678815" y="4696460"/>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21</a:t>
            </a:r>
            <a:endParaRPr lang="en-US" altLang="zh-CN"/>
          </a:p>
        </p:txBody>
      </p:sp>
      <p:cxnSp>
        <p:nvCxnSpPr>
          <p:cNvPr id="42" name="直接连接符 41"/>
          <p:cNvCxnSpPr>
            <a:stCxn id="39" idx="5"/>
          </p:cNvCxnSpPr>
          <p:nvPr/>
        </p:nvCxnSpPr>
        <p:spPr>
          <a:xfrm>
            <a:off x="1904365" y="4369435"/>
            <a:ext cx="242570" cy="219710"/>
          </a:xfrm>
          <a:prstGeom prst="line">
            <a:avLst/>
          </a:prstGeom>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1904365" y="459803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65</a:t>
            </a:r>
            <a:endParaRPr lang="en-US" altLang="zh-CN"/>
          </a:p>
        </p:txBody>
      </p:sp>
      <p:cxnSp>
        <p:nvCxnSpPr>
          <p:cNvPr id="44" name="直接连接符 43"/>
          <p:cNvCxnSpPr>
            <a:stCxn id="41" idx="3"/>
            <a:endCxn id="45" idx="0"/>
          </p:cNvCxnSpPr>
          <p:nvPr/>
        </p:nvCxnSpPr>
        <p:spPr>
          <a:xfrm flipH="1">
            <a:off x="445135" y="5269865"/>
            <a:ext cx="330200" cy="504190"/>
          </a:xfrm>
          <a:prstGeom prst="line">
            <a:avLst/>
          </a:prstGeom>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14300" y="577405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14</a:t>
            </a:r>
            <a:endParaRPr lang="en-US" altLang="zh-CN"/>
          </a:p>
        </p:txBody>
      </p:sp>
      <p:cxnSp>
        <p:nvCxnSpPr>
          <p:cNvPr id="46" name="直接连接符 45"/>
          <p:cNvCxnSpPr/>
          <p:nvPr/>
        </p:nvCxnSpPr>
        <p:spPr>
          <a:xfrm>
            <a:off x="1072515" y="5368290"/>
            <a:ext cx="96520" cy="405765"/>
          </a:xfrm>
          <a:prstGeom prst="line">
            <a:avLst/>
          </a:prstGeom>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847725" y="577405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32</a:t>
            </a:r>
            <a:endParaRPr lang="en-US" altLang="zh-CN"/>
          </a:p>
        </p:txBody>
      </p:sp>
      <p:cxnSp>
        <p:nvCxnSpPr>
          <p:cNvPr id="50" name="直接连接符 49"/>
          <p:cNvCxnSpPr>
            <a:endCxn id="51" idx="0"/>
          </p:cNvCxnSpPr>
          <p:nvPr/>
        </p:nvCxnSpPr>
        <p:spPr>
          <a:xfrm flipH="1">
            <a:off x="1870710" y="5269865"/>
            <a:ext cx="241935" cy="504190"/>
          </a:xfrm>
          <a:prstGeom prst="line">
            <a:avLst/>
          </a:prstGeom>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539875" y="577405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58</a:t>
            </a:r>
            <a:endParaRPr lang="en-US" altLang="zh-CN"/>
          </a:p>
        </p:txBody>
      </p:sp>
      <p:sp>
        <p:nvSpPr>
          <p:cNvPr id="52" name="椭圆 51"/>
          <p:cNvSpPr/>
          <p:nvPr/>
        </p:nvSpPr>
        <p:spPr>
          <a:xfrm>
            <a:off x="4340860" y="392620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44</a:t>
            </a:r>
            <a:endParaRPr lang="en-US" altLang="zh-CN"/>
          </a:p>
        </p:txBody>
      </p:sp>
      <p:cxnSp>
        <p:nvCxnSpPr>
          <p:cNvPr id="53" name="直接连接符 52"/>
          <p:cNvCxnSpPr>
            <a:stCxn id="52" idx="3"/>
          </p:cNvCxnSpPr>
          <p:nvPr/>
        </p:nvCxnSpPr>
        <p:spPr>
          <a:xfrm flipH="1">
            <a:off x="4159250" y="4499610"/>
            <a:ext cx="278130" cy="394335"/>
          </a:xfrm>
          <a:prstGeom prst="line">
            <a:avLst/>
          </a:prstGeom>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3679825" y="482663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21</a:t>
            </a:r>
            <a:endParaRPr lang="en-US" altLang="zh-CN"/>
          </a:p>
        </p:txBody>
      </p:sp>
      <p:cxnSp>
        <p:nvCxnSpPr>
          <p:cNvPr id="55" name="直接连接符 54"/>
          <p:cNvCxnSpPr>
            <a:stCxn id="52" idx="5"/>
          </p:cNvCxnSpPr>
          <p:nvPr/>
        </p:nvCxnSpPr>
        <p:spPr>
          <a:xfrm>
            <a:off x="4905375" y="4499610"/>
            <a:ext cx="242570" cy="21971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4905375" y="4728210"/>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65</a:t>
            </a:r>
            <a:endParaRPr lang="en-US" altLang="zh-CN"/>
          </a:p>
        </p:txBody>
      </p:sp>
      <p:cxnSp>
        <p:nvCxnSpPr>
          <p:cNvPr id="57" name="直接连接符 56"/>
          <p:cNvCxnSpPr>
            <a:stCxn id="54" idx="3"/>
            <a:endCxn id="58" idx="0"/>
          </p:cNvCxnSpPr>
          <p:nvPr/>
        </p:nvCxnSpPr>
        <p:spPr>
          <a:xfrm flipH="1">
            <a:off x="3446145" y="5400040"/>
            <a:ext cx="330200" cy="50419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3115310" y="5904230"/>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14</a:t>
            </a:r>
            <a:endParaRPr lang="en-US" altLang="zh-CN"/>
          </a:p>
        </p:txBody>
      </p:sp>
      <p:cxnSp>
        <p:nvCxnSpPr>
          <p:cNvPr id="59" name="直接连接符 58"/>
          <p:cNvCxnSpPr/>
          <p:nvPr/>
        </p:nvCxnSpPr>
        <p:spPr>
          <a:xfrm>
            <a:off x="4073525" y="5498465"/>
            <a:ext cx="96520" cy="405765"/>
          </a:xfrm>
          <a:prstGeom prst="line">
            <a:avLst/>
          </a:prstGeom>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3848735" y="5904230"/>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32</a:t>
            </a:r>
            <a:endParaRPr lang="en-US" altLang="zh-CN"/>
          </a:p>
        </p:txBody>
      </p:sp>
      <p:cxnSp>
        <p:nvCxnSpPr>
          <p:cNvPr id="61" name="直接连接符 60"/>
          <p:cNvCxnSpPr>
            <a:endCxn id="62" idx="0"/>
          </p:cNvCxnSpPr>
          <p:nvPr/>
        </p:nvCxnSpPr>
        <p:spPr>
          <a:xfrm flipH="1">
            <a:off x="4871720" y="5400040"/>
            <a:ext cx="241935" cy="504190"/>
          </a:xfrm>
          <a:prstGeom prst="line">
            <a:avLst/>
          </a:prstGeom>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4540885" y="5904230"/>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58</a:t>
            </a:r>
            <a:endParaRPr lang="en-US" altLang="zh-CN"/>
          </a:p>
        </p:txBody>
      </p:sp>
      <p:cxnSp>
        <p:nvCxnSpPr>
          <p:cNvPr id="63" name="直接连接符 62"/>
          <p:cNvCxnSpPr/>
          <p:nvPr/>
        </p:nvCxnSpPr>
        <p:spPr>
          <a:xfrm>
            <a:off x="5466715" y="5366385"/>
            <a:ext cx="302895" cy="524510"/>
          </a:xfrm>
          <a:prstGeom prst="line">
            <a:avLst/>
          </a:prstGeom>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5466715" y="5904230"/>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72</a:t>
            </a:r>
            <a:endParaRPr lang="en-US" altLang="zh-CN"/>
          </a:p>
        </p:txBody>
      </p:sp>
      <p:sp>
        <p:nvSpPr>
          <p:cNvPr id="65" name="椭圆 64"/>
          <p:cNvSpPr/>
          <p:nvPr/>
        </p:nvSpPr>
        <p:spPr>
          <a:xfrm>
            <a:off x="8694420" y="3549650"/>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44</a:t>
            </a:r>
            <a:endParaRPr lang="en-US" altLang="zh-CN"/>
          </a:p>
        </p:txBody>
      </p:sp>
      <p:cxnSp>
        <p:nvCxnSpPr>
          <p:cNvPr id="66" name="直接连接符 65"/>
          <p:cNvCxnSpPr>
            <a:stCxn id="65" idx="3"/>
          </p:cNvCxnSpPr>
          <p:nvPr/>
        </p:nvCxnSpPr>
        <p:spPr>
          <a:xfrm flipH="1">
            <a:off x="8512810" y="4123055"/>
            <a:ext cx="278130" cy="394335"/>
          </a:xfrm>
          <a:prstGeom prst="line">
            <a:avLst/>
          </a:prstGeom>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8033385" y="4450080"/>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21</a:t>
            </a:r>
            <a:endParaRPr lang="en-US" altLang="zh-CN"/>
          </a:p>
        </p:txBody>
      </p:sp>
      <p:cxnSp>
        <p:nvCxnSpPr>
          <p:cNvPr id="68" name="直接连接符 67"/>
          <p:cNvCxnSpPr>
            <a:stCxn id="65" idx="5"/>
          </p:cNvCxnSpPr>
          <p:nvPr/>
        </p:nvCxnSpPr>
        <p:spPr>
          <a:xfrm>
            <a:off x="9258935" y="4123055"/>
            <a:ext cx="242570" cy="219710"/>
          </a:xfrm>
          <a:prstGeom prst="line">
            <a:avLst/>
          </a:prstGeom>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9258935" y="435165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65</a:t>
            </a:r>
            <a:endParaRPr lang="en-US" altLang="zh-CN"/>
          </a:p>
        </p:txBody>
      </p:sp>
      <p:cxnSp>
        <p:nvCxnSpPr>
          <p:cNvPr id="70" name="直接连接符 69"/>
          <p:cNvCxnSpPr>
            <a:stCxn id="67" idx="3"/>
            <a:endCxn id="71" idx="0"/>
          </p:cNvCxnSpPr>
          <p:nvPr/>
        </p:nvCxnSpPr>
        <p:spPr>
          <a:xfrm flipH="1">
            <a:off x="7799705" y="5023485"/>
            <a:ext cx="330200" cy="504190"/>
          </a:xfrm>
          <a:prstGeom prst="line">
            <a:avLst/>
          </a:prstGeom>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7468870" y="552767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14</a:t>
            </a:r>
            <a:endParaRPr lang="en-US" altLang="zh-CN"/>
          </a:p>
        </p:txBody>
      </p:sp>
      <p:cxnSp>
        <p:nvCxnSpPr>
          <p:cNvPr id="72" name="直接连接符 71"/>
          <p:cNvCxnSpPr/>
          <p:nvPr/>
        </p:nvCxnSpPr>
        <p:spPr>
          <a:xfrm>
            <a:off x="8427085" y="5121910"/>
            <a:ext cx="96520" cy="405765"/>
          </a:xfrm>
          <a:prstGeom prst="line">
            <a:avLst/>
          </a:prstGeom>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8202295" y="552767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32</a:t>
            </a:r>
            <a:endParaRPr lang="en-US" altLang="zh-CN"/>
          </a:p>
        </p:txBody>
      </p:sp>
      <p:cxnSp>
        <p:nvCxnSpPr>
          <p:cNvPr id="74" name="直接连接符 73"/>
          <p:cNvCxnSpPr>
            <a:endCxn id="75" idx="0"/>
          </p:cNvCxnSpPr>
          <p:nvPr/>
        </p:nvCxnSpPr>
        <p:spPr>
          <a:xfrm flipH="1">
            <a:off x="9225280" y="5023485"/>
            <a:ext cx="241935" cy="504190"/>
          </a:xfrm>
          <a:prstGeom prst="line">
            <a:avLst/>
          </a:prstGeom>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8894445" y="552767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58</a:t>
            </a:r>
            <a:endParaRPr lang="en-US" altLang="zh-CN"/>
          </a:p>
        </p:txBody>
      </p:sp>
      <p:cxnSp>
        <p:nvCxnSpPr>
          <p:cNvPr id="76" name="直接连接符 75"/>
          <p:cNvCxnSpPr/>
          <p:nvPr/>
        </p:nvCxnSpPr>
        <p:spPr>
          <a:xfrm>
            <a:off x="9820275" y="4900295"/>
            <a:ext cx="302895" cy="524510"/>
          </a:xfrm>
          <a:prstGeom prst="line">
            <a:avLst/>
          </a:prstGeom>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9973310" y="536511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72</a:t>
            </a:r>
            <a:endParaRPr lang="en-US" altLang="zh-CN"/>
          </a:p>
        </p:txBody>
      </p:sp>
      <p:cxnSp>
        <p:nvCxnSpPr>
          <p:cNvPr id="78" name="直接连接符 77"/>
          <p:cNvCxnSpPr/>
          <p:nvPr/>
        </p:nvCxnSpPr>
        <p:spPr>
          <a:xfrm>
            <a:off x="10481310" y="5930265"/>
            <a:ext cx="314960" cy="360045"/>
          </a:xfrm>
          <a:prstGeom prst="line">
            <a:avLst/>
          </a:prstGeom>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a:off x="10634345" y="6123305"/>
            <a:ext cx="661035" cy="671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80</a:t>
            </a:r>
            <a:endParaRPr lang="en-US" altLang="zh-CN"/>
          </a:p>
        </p:txBody>
      </p:sp>
      <p:sp>
        <p:nvSpPr>
          <p:cNvPr id="80" name="文本框 79"/>
          <p:cNvSpPr txBox="1"/>
          <p:nvPr/>
        </p:nvSpPr>
        <p:spPr>
          <a:xfrm>
            <a:off x="461010" y="2929890"/>
            <a:ext cx="386715" cy="368300"/>
          </a:xfrm>
          <a:prstGeom prst="rect">
            <a:avLst/>
          </a:prstGeom>
          <a:noFill/>
        </p:spPr>
        <p:txBody>
          <a:bodyPr wrap="none" rtlCol="0" anchor="t">
            <a:spAutoFit/>
          </a:bodyPr>
          <a:p>
            <a:r>
              <a:rPr lang="zh-CN" altLang="en-US">
                <a:sym typeface="Wingdings" panose="05000000000000000000" charset="0"/>
              </a:rPr>
              <a:t></a:t>
            </a:r>
            <a:endParaRPr lang="zh-CN" altLang="en-US">
              <a:sym typeface="Wingdings" panose="05000000000000000000" charset="0"/>
            </a:endParaRPr>
          </a:p>
        </p:txBody>
      </p:sp>
      <p:sp>
        <p:nvSpPr>
          <p:cNvPr id="81" name="文本框 80"/>
          <p:cNvSpPr txBox="1"/>
          <p:nvPr/>
        </p:nvSpPr>
        <p:spPr>
          <a:xfrm>
            <a:off x="2382520" y="2929890"/>
            <a:ext cx="386715" cy="368300"/>
          </a:xfrm>
          <a:prstGeom prst="rect">
            <a:avLst/>
          </a:prstGeom>
          <a:noFill/>
        </p:spPr>
        <p:txBody>
          <a:bodyPr wrap="none" rtlCol="0" anchor="t">
            <a:spAutoFit/>
          </a:bodyPr>
          <a:p>
            <a:r>
              <a:rPr lang="zh-CN" altLang="en-US">
                <a:sym typeface="Wingdings" panose="05000000000000000000" charset="0"/>
              </a:rPr>
              <a:t></a:t>
            </a:r>
            <a:endParaRPr lang="zh-CN" altLang="en-US">
              <a:sym typeface="Wingdings" panose="05000000000000000000" charset="0"/>
            </a:endParaRPr>
          </a:p>
        </p:txBody>
      </p:sp>
      <p:sp>
        <p:nvSpPr>
          <p:cNvPr id="82" name="文本框 81"/>
          <p:cNvSpPr txBox="1"/>
          <p:nvPr/>
        </p:nvSpPr>
        <p:spPr>
          <a:xfrm>
            <a:off x="4159250" y="2929890"/>
            <a:ext cx="386715" cy="368300"/>
          </a:xfrm>
          <a:prstGeom prst="rect">
            <a:avLst/>
          </a:prstGeom>
          <a:noFill/>
        </p:spPr>
        <p:txBody>
          <a:bodyPr wrap="none" rtlCol="0" anchor="t">
            <a:spAutoFit/>
          </a:bodyPr>
          <a:p>
            <a:r>
              <a:rPr lang="zh-CN" altLang="en-US">
                <a:sym typeface="Wingdings" panose="05000000000000000000" charset="0"/>
              </a:rPr>
              <a:t></a:t>
            </a:r>
            <a:endParaRPr lang="zh-CN" altLang="en-US">
              <a:sym typeface="Wingdings" panose="05000000000000000000" charset="0"/>
            </a:endParaRPr>
          </a:p>
        </p:txBody>
      </p:sp>
      <p:sp>
        <p:nvSpPr>
          <p:cNvPr id="83" name="文本框 82"/>
          <p:cNvSpPr txBox="1"/>
          <p:nvPr/>
        </p:nvSpPr>
        <p:spPr>
          <a:xfrm>
            <a:off x="6694170" y="318135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④</a:t>
            </a:r>
            <a:endParaRPr lang="zh-CN" altLang="en-US">
              <a:latin typeface="微软雅黑" panose="020B0503020204020204" pitchFamily="34" charset="-122"/>
              <a:ea typeface="微软雅黑" panose="020B0503020204020204" pitchFamily="34" charset="-122"/>
            </a:endParaRPr>
          </a:p>
        </p:txBody>
      </p:sp>
      <p:sp>
        <p:nvSpPr>
          <p:cNvPr id="84" name="文本框 83"/>
          <p:cNvSpPr txBox="1"/>
          <p:nvPr/>
        </p:nvSpPr>
        <p:spPr>
          <a:xfrm>
            <a:off x="10634345" y="275590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⑤</a:t>
            </a:r>
            <a:endParaRPr lang="zh-CN" altLang="en-US">
              <a:latin typeface="微软雅黑" panose="020B0503020204020204" pitchFamily="34" charset="-122"/>
              <a:ea typeface="微软雅黑" panose="020B0503020204020204" pitchFamily="34" charset="-122"/>
            </a:endParaRPr>
          </a:p>
        </p:txBody>
      </p:sp>
      <p:sp>
        <p:nvSpPr>
          <p:cNvPr id="85" name="文本框 84"/>
          <p:cNvSpPr txBox="1"/>
          <p:nvPr/>
        </p:nvSpPr>
        <p:spPr>
          <a:xfrm>
            <a:off x="928370" y="642683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⑥</a:t>
            </a:r>
            <a:endParaRPr lang="zh-CN" altLang="en-US">
              <a:latin typeface="微软雅黑" panose="020B0503020204020204" pitchFamily="34" charset="-122"/>
              <a:ea typeface="微软雅黑" panose="020B0503020204020204" pitchFamily="34" charset="-122"/>
            </a:endParaRPr>
          </a:p>
        </p:txBody>
      </p:sp>
      <p:sp>
        <p:nvSpPr>
          <p:cNvPr id="86" name="文本框 85"/>
          <p:cNvSpPr txBox="1"/>
          <p:nvPr/>
        </p:nvSpPr>
        <p:spPr>
          <a:xfrm>
            <a:off x="5201920" y="644588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⑦</a:t>
            </a:r>
            <a:endParaRPr lang="zh-CN" altLang="en-US">
              <a:latin typeface="微软雅黑" panose="020B0503020204020204" pitchFamily="34" charset="-122"/>
              <a:ea typeface="微软雅黑" panose="020B0503020204020204" pitchFamily="34" charset="-122"/>
            </a:endParaRPr>
          </a:p>
        </p:txBody>
      </p:sp>
      <p:sp>
        <p:nvSpPr>
          <p:cNvPr id="87" name="文本框 86"/>
          <p:cNvSpPr txBox="1"/>
          <p:nvPr/>
        </p:nvSpPr>
        <p:spPr>
          <a:xfrm>
            <a:off x="8972550" y="62750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⑧</a:t>
            </a:r>
            <a:endParaRPr lang="zh-CN" altLang="en-US">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ppt_x"/>
                                          </p:val>
                                        </p:tav>
                                        <p:tav tm="100000">
                                          <p:val>
                                            <p:strVal val="#ppt_x"/>
                                          </p:val>
                                        </p:tav>
                                      </p:tavLst>
                                    </p:anim>
                                    <p:anim calcmode="lin" valueType="num">
                                      <p:cBhvr additive="base">
                                        <p:cTn id="12"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anim calcmode="lin" valueType="num">
                                      <p:cBhvr additive="base">
                                        <p:cTn id="29" dur="500" fill="hold"/>
                                        <p:tgtEl>
                                          <p:spTgt spid="81"/>
                                        </p:tgtEl>
                                        <p:attrNameLst>
                                          <p:attrName>ppt_x</p:attrName>
                                        </p:attrNameLst>
                                      </p:cBhvr>
                                      <p:tavLst>
                                        <p:tav tm="0">
                                          <p:val>
                                            <p:strVal val="#ppt_x"/>
                                          </p:val>
                                        </p:tav>
                                        <p:tav tm="100000">
                                          <p:val>
                                            <p:strVal val="#ppt_x"/>
                                          </p:val>
                                        </p:tav>
                                      </p:tavLst>
                                    </p:anim>
                                    <p:anim calcmode="lin" valueType="num">
                                      <p:cBhvr additive="base">
                                        <p:cTn id="3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additive="base">
                                        <p:cTn id="55" dur="500" fill="hold"/>
                                        <p:tgtEl>
                                          <p:spTgt spid="82"/>
                                        </p:tgtEl>
                                        <p:attrNameLst>
                                          <p:attrName>ppt_x</p:attrName>
                                        </p:attrNameLst>
                                      </p:cBhvr>
                                      <p:tavLst>
                                        <p:tav tm="0">
                                          <p:val>
                                            <p:strVal val="#ppt_x"/>
                                          </p:val>
                                        </p:tav>
                                        <p:tav tm="100000">
                                          <p:val>
                                            <p:strVal val="#ppt_x"/>
                                          </p:val>
                                        </p:tav>
                                      </p:tavLst>
                                    </p:anim>
                                    <p:anim calcmode="lin" valueType="num">
                                      <p:cBhvr additive="base">
                                        <p:cTn id="5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additive="base">
                                        <p:cTn id="77" dur="500" fill="hold"/>
                                        <p:tgtEl>
                                          <p:spTgt spid="17"/>
                                        </p:tgtEl>
                                        <p:attrNameLst>
                                          <p:attrName>ppt_x</p:attrName>
                                        </p:attrNameLst>
                                      </p:cBhvr>
                                      <p:tavLst>
                                        <p:tav tm="0">
                                          <p:val>
                                            <p:strVal val="#ppt_x"/>
                                          </p:val>
                                        </p:tav>
                                        <p:tav tm="100000">
                                          <p:val>
                                            <p:strVal val="#ppt_x"/>
                                          </p:val>
                                        </p:tav>
                                      </p:tavLst>
                                    </p:anim>
                                    <p:anim calcmode="lin" valueType="num">
                                      <p:cBhvr additive="base">
                                        <p:cTn id="78" dur="500" fill="hold"/>
                                        <p:tgtEl>
                                          <p:spTgt spid="17"/>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additive="base">
                                        <p:cTn id="81" dur="500" fill="hold"/>
                                        <p:tgtEl>
                                          <p:spTgt spid="18"/>
                                        </p:tgtEl>
                                        <p:attrNameLst>
                                          <p:attrName>ppt_x</p:attrName>
                                        </p:attrNameLst>
                                      </p:cBhvr>
                                      <p:tavLst>
                                        <p:tav tm="0">
                                          <p:val>
                                            <p:strVal val="#ppt_x"/>
                                          </p:val>
                                        </p:tav>
                                        <p:tav tm="100000">
                                          <p:val>
                                            <p:strVal val="#ppt_x"/>
                                          </p:val>
                                        </p:tav>
                                      </p:tavLst>
                                    </p:anim>
                                    <p:anim calcmode="lin" valueType="num">
                                      <p:cBhvr additive="base">
                                        <p:cTn id="82" dur="500" fill="hold"/>
                                        <p:tgtEl>
                                          <p:spTgt spid="18"/>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ppt_x"/>
                                          </p:val>
                                        </p:tav>
                                        <p:tav tm="100000">
                                          <p:val>
                                            <p:strVal val="#ppt_x"/>
                                          </p:val>
                                        </p:tav>
                                      </p:tavLst>
                                    </p:anim>
                                    <p:anim calcmode="lin" valueType="num">
                                      <p:cBhvr additive="base">
                                        <p:cTn id="86" dur="500" fill="hold"/>
                                        <p:tgtEl>
                                          <p:spTgt spid="2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83"/>
                                        </p:tgtEl>
                                        <p:attrNameLst>
                                          <p:attrName>style.visibility</p:attrName>
                                        </p:attrNameLst>
                                      </p:cBhvr>
                                      <p:to>
                                        <p:strVal val="visible"/>
                                      </p:to>
                                    </p:set>
                                    <p:anim calcmode="lin" valueType="num">
                                      <p:cBhvr additive="base">
                                        <p:cTn id="89" dur="500" fill="hold"/>
                                        <p:tgtEl>
                                          <p:spTgt spid="83"/>
                                        </p:tgtEl>
                                        <p:attrNameLst>
                                          <p:attrName>ppt_x</p:attrName>
                                        </p:attrNameLst>
                                      </p:cBhvr>
                                      <p:tavLst>
                                        <p:tav tm="0">
                                          <p:val>
                                            <p:strVal val="#ppt_x"/>
                                          </p:val>
                                        </p:tav>
                                        <p:tav tm="100000">
                                          <p:val>
                                            <p:strVal val="#ppt_x"/>
                                          </p:val>
                                        </p:tav>
                                      </p:tavLst>
                                    </p:anim>
                                    <p:anim calcmode="lin" valueType="num">
                                      <p:cBhvr additive="base">
                                        <p:cTn id="9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anim calcmode="lin" valueType="num">
                                      <p:cBhvr additive="base">
                                        <p:cTn id="95" dur="500" fill="hold"/>
                                        <p:tgtEl>
                                          <p:spTgt spid="30"/>
                                        </p:tgtEl>
                                        <p:attrNameLst>
                                          <p:attrName>ppt_x</p:attrName>
                                        </p:attrNameLst>
                                      </p:cBhvr>
                                      <p:tavLst>
                                        <p:tav tm="0">
                                          <p:val>
                                            <p:strVal val="#ppt_x"/>
                                          </p:val>
                                        </p:tav>
                                        <p:tav tm="100000">
                                          <p:val>
                                            <p:strVal val="#ppt_x"/>
                                          </p:val>
                                        </p:tav>
                                      </p:tavLst>
                                    </p:anim>
                                    <p:anim calcmode="lin" valueType="num">
                                      <p:cBhvr additive="base">
                                        <p:cTn id="96" dur="500" fill="hold"/>
                                        <p:tgtEl>
                                          <p:spTgt spid="30"/>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31"/>
                                        </p:tgtEl>
                                        <p:attrNameLst>
                                          <p:attrName>style.visibility</p:attrName>
                                        </p:attrNameLst>
                                      </p:cBhvr>
                                      <p:to>
                                        <p:strVal val="visible"/>
                                      </p:to>
                                    </p:set>
                                    <p:anim calcmode="lin" valueType="num">
                                      <p:cBhvr additive="base">
                                        <p:cTn id="99" dur="500" fill="hold"/>
                                        <p:tgtEl>
                                          <p:spTgt spid="31"/>
                                        </p:tgtEl>
                                        <p:attrNameLst>
                                          <p:attrName>ppt_x</p:attrName>
                                        </p:attrNameLst>
                                      </p:cBhvr>
                                      <p:tavLst>
                                        <p:tav tm="0">
                                          <p:val>
                                            <p:strVal val="#ppt_x"/>
                                          </p:val>
                                        </p:tav>
                                        <p:tav tm="100000">
                                          <p:val>
                                            <p:strVal val="#ppt_x"/>
                                          </p:val>
                                        </p:tav>
                                      </p:tavLst>
                                    </p:anim>
                                    <p:anim calcmode="lin" valueType="num">
                                      <p:cBhvr additive="base">
                                        <p:cTn id="100" dur="500" fill="hold"/>
                                        <p:tgtEl>
                                          <p:spTgt spid="3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additive="base">
                                        <p:cTn id="103" dur="500" fill="hold"/>
                                        <p:tgtEl>
                                          <p:spTgt spid="32"/>
                                        </p:tgtEl>
                                        <p:attrNameLst>
                                          <p:attrName>ppt_x</p:attrName>
                                        </p:attrNameLst>
                                      </p:cBhvr>
                                      <p:tavLst>
                                        <p:tav tm="0">
                                          <p:val>
                                            <p:strVal val="#ppt_x"/>
                                          </p:val>
                                        </p:tav>
                                        <p:tav tm="100000">
                                          <p:val>
                                            <p:strVal val="#ppt_x"/>
                                          </p:val>
                                        </p:tav>
                                      </p:tavLst>
                                    </p:anim>
                                    <p:anim calcmode="lin" valueType="num">
                                      <p:cBhvr additive="base">
                                        <p:cTn id="104" dur="500" fill="hold"/>
                                        <p:tgtEl>
                                          <p:spTgt spid="32"/>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3"/>
                                        </p:tgtEl>
                                        <p:attrNameLst>
                                          <p:attrName>style.visibility</p:attrName>
                                        </p:attrNameLst>
                                      </p:cBhvr>
                                      <p:to>
                                        <p:strVal val="visible"/>
                                      </p:to>
                                    </p:set>
                                    <p:anim calcmode="lin" valueType="num">
                                      <p:cBhvr additive="base">
                                        <p:cTn id="107" dur="500" fill="hold"/>
                                        <p:tgtEl>
                                          <p:spTgt spid="33"/>
                                        </p:tgtEl>
                                        <p:attrNameLst>
                                          <p:attrName>ppt_x</p:attrName>
                                        </p:attrNameLst>
                                      </p:cBhvr>
                                      <p:tavLst>
                                        <p:tav tm="0">
                                          <p:val>
                                            <p:strVal val="#ppt_x"/>
                                          </p:val>
                                        </p:tav>
                                        <p:tav tm="100000">
                                          <p:val>
                                            <p:strVal val="#ppt_x"/>
                                          </p:val>
                                        </p:tav>
                                      </p:tavLst>
                                    </p:anim>
                                    <p:anim calcmode="lin" valueType="num">
                                      <p:cBhvr additive="base">
                                        <p:cTn id="108" dur="500" fill="hold"/>
                                        <p:tgtEl>
                                          <p:spTgt spid="33"/>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4"/>
                                        </p:tgtEl>
                                        <p:attrNameLst>
                                          <p:attrName>style.visibility</p:attrName>
                                        </p:attrNameLst>
                                      </p:cBhvr>
                                      <p:to>
                                        <p:strVal val="visible"/>
                                      </p:to>
                                    </p:set>
                                    <p:anim calcmode="lin" valueType="num">
                                      <p:cBhvr additive="base">
                                        <p:cTn id="111" dur="500" fill="hold"/>
                                        <p:tgtEl>
                                          <p:spTgt spid="34"/>
                                        </p:tgtEl>
                                        <p:attrNameLst>
                                          <p:attrName>ppt_x</p:attrName>
                                        </p:attrNameLst>
                                      </p:cBhvr>
                                      <p:tavLst>
                                        <p:tav tm="0">
                                          <p:val>
                                            <p:strVal val="#ppt_x"/>
                                          </p:val>
                                        </p:tav>
                                        <p:tav tm="100000">
                                          <p:val>
                                            <p:strVal val="#ppt_x"/>
                                          </p:val>
                                        </p:tav>
                                      </p:tavLst>
                                    </p:anim>
                                    <p:anim calcmode="lin" valueType="num">
                                      <p:cBhvr additive="base">
                                        <p:cTn id="112" dur="500" fill="hold"/>
                                        <p:tgtEl>
                                          <p:spTgt spid="34"/>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5"/>
                                        </p:tgtEl>
                                        <p:attrNameLst>
                                          <p:attrName>style.visibility</p:attrName>
                                        </p:attrNameLst>
                                      </p:cBhvr>
                                      <p:to>
                                        <p:strVal val="visible"/>
                                      </p:to>
                                    </p:set>
                                    <p:anim calcmode="lin" valueType="num">
                                      <p:cBhvr additive="base">
                                        <p:cTn id="115" dur="500" fill="hold"/>
                                        <p:tgtEl>
                                          <p:spTgt spid="35"/>
                                        </p:tgtEl>
                                        <p:attrNameLst>
                                          <p:attrName>ppt_x</p:attrName>
                                        </p:attrNameLst>
                                      </p:cBhvr>
                                      <p:tavLst>
                                        <p:tav tm="0">
                                          <p:val>
                                            <p:strVal val="#ppt_x"/>
                                          </p:val>
                                        </p:tav>
                                        <p:tav tm="100000">
                                          <p:val>
                                            <p:strVal val="#ppt_x"/>
                                          </p:val>
                                        </p:tav>
                                      </p:tavLst>
                                    </p:anim>
                                    <p:anim calcmode="lin" valueType="num">
                                      <p:cBhvr additive="base">
                                        <p:cTn id="116" dur="500" fill="hold"/>
                                        <p:tgtEl>
                                          <p:spTgt spid="35"/>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37"/>
                                        </p:tgtEl>
                                        <p:attrNameLst>
                                          <p:attrName>style.visibility</p:attrName>
                                        </p:attrNameLst>
                                      </p:cBhvr>
                                      <p:to>
                                        <p:strVal val="visible"/>
                                      </p:to>
                                    </p:set>
                                    <p:anim calcmode="lin" valueType="num">
                                      <p:cBhvr additive="base">
                                        <p:cTn id="123" dur="500" fill="hold"/>
                                        <p:tgtEl>
                                          <p:spTgt spid="37"/>
                                        </p:tgtEl>
                                        <p:attrNameLst>
                                          <p:attrName>ppt_x</p:attrName>
                                        </p:attrNameLst>
                                      </p:cBhvr>
                                      <p:tavLst>
                                        <p:tav tm="0">
                                          <p:val>
                                            <p:strVal val="#ppt_x"/>
                                          </p:val>
                                        </p:tav>
                                        <p:tav tm="100000">
                                          <p:val>
                                            <p:strVal val="#ppt_x"/>
                                          </p:val>
                                        </p:tav>
                                      </p:tavLst>
                                    </p:anim>
                                    <p:anim calcmode="lin" valueType="num">
                                      <p:cBhvr additive="base">
                                        <p:cTn id="124" dur="500" fill="hold"/>
                                        <p:tgtEl>
                                          <p:spTgt spid="37"/>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 calcmode="lin" valueType="num">
                                      <p:cBhvr additive="base">
                                        <p:cTn id="127" dur="500" fill="hold"/>
                                        <p:tgtEl>
                                          <p:spTgt spid="38"/>
                                        </p:tgtEl>
                                        <p:attrNameLst>
                                          <p:attrName>ppt_x</p:attrName>
                                        </p:attrNameLst>
                                      </p:cBhvr>
                                      <p:tavLst>
                                        <p:tav tm="0">
                                          <p:val>
                                            <p:strVal val="#ppt_x"/>
                                          </p:val>
                                        </p:tav>
                                        <p:tav tm="100000">
                                          <p:val>
                                            <p:strVal val="#ppt_x"/>
                                          </p:val>
                                        </p:tav>
                                      </p:tavLst>
                                    </p:anim>
                                    <p:anim calcmode="lin" valueType="num">
                                      <p:cBhvr additive="base">
                                        <p:cTn id="128" dur="500" fill="hold"/>
                                        <p:tgtEl>
                                          <p:spTgt spid="3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84"/>
                                        </p:tgtEl>
                                        <p:attrNameLst>
                                          <p:attrName>style.visibility</p:attrName>
                                        </p:attrNameLst>
                                      </p:cBhvr>
                                      <p:to>
                                        <p:strVal val="visible"/>
                                      </p:to>
                                    </p:set>
                                    <p:anim calcmode="lin" valueType="num">
                                      <p:cBhvr additive="base">
                                        <p:cTn id="131" dur="500" fill="hold"/>
                                        <p:tgtEl>
                                          <p:spTgt spid="84"/>
                                        </p:tgtEl>
                                        <p:attrNameLst>
                                          <p:attrName>ppt_x</p:attrName>
                                        </p:attrNameLst>
                                      </p:cBhvr>
                                      <p:tavLst>
                                        <p:tav tm="0">
                                          <p:val>
                                            <p:strVal val="#ppt_x"/>
                                          </p:val>
                                        </p:tav>
                                        <p:tav tm="100000">
                                          <p:val>
                                            <p:strVal val="#ppt_x"/>
                                          </p:val>
                                        </p:tav>
                                      </p:tavLst>
                                    </p:anim>
                                    <p:anim calcmode="lin" valueType="num">
                                      <p:cBhvr additive="base">
                                        <p:cTn id="132"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39"/>
                                        </p:tgtEl>
                                        <p:attrNameLst>
                                          <p:attrName>style.visibility</p:attrName>
                                        </p:attrNameLst>
                                      </p:cBhvr>
                                      <p:to>
                                        <p:strVal val="visible"/>
                                      </p:to>
                                    </p:set>
                                    <p:anim calcmode="lin" valueType="num">
                                      <p:cBhvr additive="base">
                                        <p:cTn id="137" dur="500" fill="hold"/>
                                        <p:tgtEl>
                                          <p:spTgt spid="39"/>
                                        </p:tgtEl>
                                        <p:attrNameLst>
                                          <p:attrName>ppt_x</p:attrName>
                                        </p:attrNameLst>
                                      </p:cBhvr>
                                      <p:tavLst>
                                        <p:tav tm="0">
                                          <p:val>
                                            <p:strVal val="#ppt_x"/>
                                          </p:val>
                                        </p:tav>
                                        <p:tav tm="100000">
                                          <p:val>
                                            <p:strVal val="#ppt_x"/>
                                          </p:val>
                                        </p:tav>
                                      </p:tavLst>
                                    </p:anim>
                                    <p:anim calcmode="lin" valueType="num">
                                      <p:cBhvr additive="base">
                                        <p:cTn id="138" dur="500" fill="hold"/>
                                        <p:tgtEl>
                                          <p:spTgt spid="39"/>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40"/>
                                        </p:tgtEl>
                                        <p:attrNameLst>
                                          <p:attrName>style.visibility</p:attrName>
                                        </p:attrNameLst>
                                      </p:cBhvr>
                                      <p:to>
                                        <p:strVal val="visible"/>
                                      </p:to>
                                    </p:set>
                                    <p:anim calcmode="lin" valueType="num">
                                      <p:cBhvr additive="base">
                                        <p:cTn id="141" dur="500" fill="hold"/>
                                        <p:tgtEl>
                                          <p:spTgt spid="40"/>
                                        </p:tgtEl>
                                        <p:attrNameLst>
                                          <p:attrName>ppt_x</p:attrName>
                                        </p:attrNameLst>
                                      </p:cBhvr>
                                      <p:tavLst>
                                        <p:tav tm="0">
                                          <p:val>
                                            <p:strVal val="#ppt_x"/>
                                          </p:val>
                                        </p:tav>
                                        <p:tav tm="100000">
                                          <p:val>
                                            <p:strVal val="#ppt_x"/>
                                          </p:val>
                                        </p:tav>
                                      </p:tavLst>
                                    </p:anim>
                                    <p:anim calcmode="lin" valueType="num">
                                      <p:cBhvr additive="base">
                                        <p:cTn id="142" dur="500" fill="hold"/>
                                        <p:tgtEl>
                                          <p:spTgt spid="40"/>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41"/>
                                        </p:tgtEl>
                                        <p:attrNameLst>
                                          <p:attrName>style.visibility</p:attrName>
                                        </p:attrNameLst>
                                      </p:cBhvr>
                                      <p:to>
                                        <p:strVal val="visible"/>
                                      </p:to>
                                    </p:set>
                                    <p:anim calcmode="lin" valueType="num">
                                      <p:cBhvr additive="base">
                                        <p:cTn id="145" dur="500" fill="hold"/>
                                        <p:tgtEl>
                                          <p:spTgt spid="41"/>
                                        </p:tgtEl>
                                        <p:attrNameLst>
                                          <p:attrName>ppt_x</p:attrName>
                                        </p:attrNameLst>
                                      </p:cBhvr>
                                      <p:tavLst>
                                        <p:tav tm="0">
                                          <p:val>
                                            <p:strVal val="#ppt_x"/>
                                          </p:val>
                                        </p:tav>
                                        <p:tav tm="100000">
                                          <p:val>
                                            <p:strVal val="#ppt_x"/>
                                          </p:val>
                                        </p:tav>
                                      </p:tavLst>
                                    </p:anim>
                                    <p:anim calcmode="lin" valueType="num">
                                      <p:cBhvr additive="base">
                                        <p:cTn id="146" dur="500" fill="hold"/>
                                        <p:tgtEl>
                                          <p:spTgt spid="41"/>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42"/>
                                        </p:tgtEl>
                                        <p:attrNameLst>
                                          <p:attrName>style.visibility</p:attrName>
                                        </p:attrNameLst>
                                      </p:cBhvr>
                                      <p:to>
                                        <p:strVal val="visible"/>
                                      </p:to>
                                    </p:set>
                                    <p:anim calcmode="lin" valueType="num">
                                      <p:cBhvr additive="base">
                                        <p:cTn id="149" dur="500" fill="hold"/>
                                        <p:tgtEl>
                                          <p:spTgt spid="42"/>
                                        </p:tgtEl>
                                        <p:attrNameLst>
                                          <p:attrName>ppt_x</p:attrName>
                                        </p:attrNameLst>
                                      </p:cBhvr>
                                      <p:tavLst>
                                        <p:tav tm="0">
                                          <p:val>
                                            <p:strVal val="#ppt_x"/>
                                          </p:val>
                                        </p:tav>
                                        <p:tav tm="100000">
                                          <p:val>
                                            <p:strVal val="#ppt_x"/>
                                          </p:val>
                                        </p:tav>
                                      </p:tavLst>
                                    </p:anim>
                                    <p:anim calcmode="lin" valueType="num">
                                      <p:cBhvr additive="base">
                                        <p:cTn id="150" dur="500" fill="hold"/>
                                        <p:tgtEl>
                                          <p:spTgt spid="42"/>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43"/>
                                        </p:tgtEl>
                                        <p:attrNameLst>
                                          <p:attrName>style.visibility</p:attrName>
                                        </p:attrNameLst>
                                      </p:cBhvr>
                                      <p:to>
                                        <p:strVal val="visible"/>
                                      </p:to>
                                    </p:set>
                                    <p:anim calcmode="lin" valueType="num">
                                      <p:cBhvr additive="base">
                                        <p:cTn id="153" dur="500" fill="hold"/>
                                        <p:tgtEl>
                                          <p:spTgt spid="43"/>
                                        </p:tgtEl>
                                        <p:attrNameLst>
                                          <p:attrName>ppt_x</p:attrName>
                                        </p:attrNameLst>
                                      </p:cBhvr>
                                      <p:tavLst>
                                        <p:tav tm="0">
                                          <p:val>
                                            <p:strVal val="#ppt_x"/>
                                          </p:val>
                                        </p:tav>
                                        <p:tav tm="100000">
                                          <p:val>
                                            <p:strVal val="#ppt_x"/>
                                          </p:val>
                                        </p:tav>
                                      </p:tavLst>
                                    </p:anim>
                                    <p:anim calcmode="lin" valueType="num">
                                      <p:cBhvr additive="base">
                                        <p:cTn id="154" dur="500" fill="hold"/>
                                        <p:tgtEl>
                                          <p:spTgt spid="43"/>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44"/>
                                        </p:tgtEl>
                                        <p:attrNameLst>
                                          <p:attrName>style.visibility</p:attrName>
                                        </p:attrNameLst>
                                      </p:cBhvr>
                                      <p:to>
                                        <p:strVal val="visible"/>
                                      </p:to>
                                    </p:set>
                                    <p:anim calcmode="lin" valueType="num">
                                      <p:cBhvr additive="base">
                                        <p:cTn id="157" dur="500" fill="hold"/>
                                        <p:tgtEl>
                                          <p:spTgt spid="44"/>
                                        </p:tgtEl>
                                        <p:attrNameLst>
                                          <p:attrName>ppt_x</p:attrName>
                                        </p:attrNameLst>
                                      </p:cBhvr>
                                      <p:tavLst>
                                        <p:tav tm="0">
                                          <p:val>
                                            <p:strVal val="#ppt_x"/>
                                          </p:val>
                                        </p:tav>
                                        <p:tav tm="100000">
                                          <p:val>
                                            <p:strVal val="#ppt_x"/>
                                          </p:val>
                                        </p:tav>
                                      </p:tavLst>
                                    </p:anim>
                                    <p:anim calcmode="lin" valueType="num">
                                      <p:cBhvr additive="base">
                                        <p:cTn id="158" dur="500" fill="hold"/>
                                        <p:tgtEl>
                                          <p:spTgt spid="44"/>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45"/>
                                        </p:tgtEl>
                                        <p:attrNameLst>
                                          <p:attrName>style.visibility</p:attrName>
                                        </p:attrNameLst>
                                      </p:cBhvr>
                                      <p:to>
                                        <p:strVal val="visible"/>
                                      </p:to>
                                    </p:set>
                                    <p:anim calcmode="lin" valueType="num">
                                      <p:cBhvr additive="base">
                                        <p:cTn id="161" dur="500" fill="hold"/>
                                        <p:tgtEl>
                                          <p:spTgt spid="45"/>
                                        </p:tgtEl>
                                        <p:attrNameLst>
                                          <p:attrName>ppt_x</p:attrName>
                                        </p:attrNameLst>
                                      </p:cBhvr>
                                      <p:tavLst>
                                        <p:tav tm="0">
                                          <p:val>
                                            <p:strVal val="#ppt_x"/>
                                          </p:val>
                                        </p:tav>
                                        <p:tav tm="100000">
                                          <p:val>
                                            <p:strVal val="#ppt_x"/>
                                          </p:val>
                                        </p:tav>
                                      </p:tavLst>
                                    </p:anim>
                                    <p:anim calcmode="lin" valueType="num">
                                      <p:cBhvr additive="base">
                                        <p:cTn id="162" dur="500" fill="hold"/>
                                        <p:tgtEl>
                                          <p:spTgt spid="45"/>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46"/>
                                        </p:tgtEl>
                                        <p:attrNameLst>
                                          <p:attrName>style.visibility</p:attrName>
                                        </p:attrNameLst>
                                      </p:cBhvr>
                                      <p:to>
                                        <p:strVal val="visible"/>
                                      </p:to>
                                    </p:set>
                                    <p:anim calcmode="lin" valueType="num">
                                      <p:cBhvr additive="base">
                                        <p:cTn id="165" dur="500" fill="hold"/>
                                        <p:tgtEl>
                                          <p:spTgt spid="46"/>
                                        </p:tgtEl>
                                        <p:attrNameLst>
                                          <p:attrName>ppt_x</p:attrName>
                                        </p:attrNameLst>
                                      </p:cBhvr>
                                      <p:tavLst>
                                        <p:tav tm="0">
                                          <p:val>
                                            <p:strVal val="#ppt_x"/>
                                          </p:val>
                                        </p:tav>
                                        <p:tav tm="100000">
                                          <p:val>
                                            <p:strVal val="#ppt_x"/>
                                          </p:val>
                                        </p:tav>
                                      </p:tavLst>
                                    </p:anim>
                                    <p:anim calcmode="lin" valueType="num">
                                      <p:cBhvr additive="base">
                                        <p:cTn id="166" dur="500" fill="hold"/>
                                        <p:tgtEl>
                                          <p:spTgt spid="46"/>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47"/>
                                        </p:tgtEl>
                                        <p:attrNameLst>
                                          <p:attrName>style.visibility</p:attrName>
                                        </p:attrNameLst>
                                      </p:cBhvr>
                                      <p:to>
                                        <p:strVal val="visible"/>
                                      </p:to>
                                    </p:set>
                                    <p:anim calcmode="lin" valueType="num">
                                      <p:cBhvr additive="base">
                                        <p:cTn id="169" dur="500" fill="hold"/>
                                        <p:tgtEl>
                                          <p:spTgt spid="47"/>
                                        </p:tgtEl>
                                        <p:attrNameLst>
                                          <p:attrName>ppt_x</p:attrName>
                                        </p:attrNameLst>
                                      </p:cBhvr>
                                      <p:tavLst>
                                        <p:tav tm="0">
                                          <p:val>
                                            <p:strVal val="#ppt_x"/>
                                          </p:val>
                                        </p:tav>
                                        <p:tav tm="100000">
                                          <p:val>
                                            <p:strVal val="#ppt_x"/>
                                          </p:val>
                                        </p:tav>
                                      </p:tavLst>
                                    </p:anim>
                                    <p:anim calcmode="lin" valueType="num">
                                      <p:cBhvr additive="base">
                                        <p:cTn id="170" dur="500" fill="hold"/>
                                        <p:tgtEl>
                                          <p:spTgt spid="47"/>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50"/>
                                        </p:tgtEl>
                                        <p:attrNameLst>
                                          <p:attrName>style.visibility</p:attrName>
                                        </p:attrNameLst>
                                      </p:cBhvr>
                                      <p:to>
                                        <p:strVal val="visible"/>
                                      </p:to>
                                    </p:set>
                                    <p:anim calcmode="lin" valueType="num">
                                      <p:cBhvr additive="base">
                                        <p:cTn id="173" dur="500" fill="hold"/>
                                        <p:tgtEl>
                                          <p:spTgt spid="50"/>
                                        </p:tgtEl>
                                        <p:attrNameLst>
                                          <p:attrName>ppt_x</p:attrName>
                                        </p:attrNameLst>
                                      </p:cBhvr>
                                      <p:tavLst>
                                        <p:tav tm="0">
                                          <p:val>
                                            <p:strVal val="#ppt_x"/>
                                          </p:val>
                                        </p:tav>
                                        <p:tav tm="100000">
                                          <p:val>
                                            <p:strVal val="#ppt_x"/>
                                          </p:val>
                                        </p:tav>
                                      </p:tavLst>
                                    </p:anim>
                                    <p:anim calcmode="lin" valueType="num">
                                      <p:cBhvr additive="base">
                                        <p:cTn id="174" dur="500" fill="hold"/>
                                        <p:tgtEl>
                                          <p:spTgt spid="50"/>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51"/>
                                        </p:tgtEl>
                                        <p:attrNameLst>
                                          <p:attrName>style.visibility</p:attrName>
                                        </p:attrNameLst>
                                      </p:cBhvr>
                                      <p:to>
                                        <p:strVal val="visible"/>
                                      </p:to>
                                    </p:set>
                                    <p:anim calcmode="lin" valueType="num">
                                      <p:cBhvr additive="base">
                                        <p:cTn id="177" dur="500" fill="hold"/>
                                        <p:tgtEl>
                                          <p:spTgt spid="51"/>
                                        </p:tgtEl>
                                        <p:attrNameLst>
                                          <p:attrName>ppt_x</p:attrName>
                                        </p:attrNameLst>
                                      </p:cBhvr>
                                      <p:tavLst>
                                        <p:tav tm="0">
                                          <p:val>
                                            <p:strVal val="#ppt_x"/>
                                          </p:val>
                                        </p:tav>
                                        <p:tav tm="100000">
                                          <p:val>
                                            <p:strVal val="#ppt_x"/>
                                          </p:val>
                                        </p:tav>
                                      </p:tavLst>
                                    </p:anim>
                                    <p:anim calcmode="lin" valueType="num">
                                      <p:cBhvr additive="base">
                                        <p:cTn id="178" dur="500" fill="hold"/>
                                        <p:tgtEl>
                                          <p:spTgt spid="51"/>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85"/>
                                        </p:tgtEl>
                                        <p:attrNameLst>
                                          <p:attrName>style.visibility</p:attrName>
                                        </p:attrNameLst>
                                      </p:cBhvr>
                                      <p:to>
                                        <p:strVal val="visible"/>
                                      </p:to>
                                    </p:set>
                                    <p:anim calcmode="lin" valueType="num">
                                      <p:cBhvr additive="base">
                                        <p:cTn id="181" dur="500" fill="hold"/>
                                        <p:tgtEl>
                                          <p:spTgt spid="85"/>
                                        </p:tgtEl>
                                        <p:attrNameLst>
                                          <p:attrName>ppt_x</p:attrName>
                                        </p:attrNameLst>
                                      </p:cBhvr>
                                      <p:tavLst>
                                        <p:tav tm="0">
                                          <p:val>
                                            <p:strVal val="#ppt_x"/>
                                          </p:val>
                                        </p:tav>
                                        <p:tav tm="100000">
                                          <p:val>
                                            <p:strVal val="#ppt_x"/>
                                          </p:val>
                                        </p:tav>
                                      </p:tavLst>
                                    </p:anim>
                                    <p:anim calcmode="lin" valueType="num">
                                      <p:cBhvr additive="base">
                                        <p:cTn id="18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52"/>
                                        </p:tgtEl>
                                        <p:attrNameLst>
                                          <p:attrName>style.visibility</p:attrName>
                                        </p:attrNameLst>
                                      </p:cBhvr>
                                      <p:to>
                                        <p:strVal val="visible"/>
                                      </p:to>
                                    </p:set>
                                    <p:anim calcmode="lin" valueType="num">
                                      <p:cBhvr additive="base">
                                        <p:cTn id="187" dur="500" fill="hold"/>
                                        <p:tgtEl>
                                          <p:spTgt spid="52"/>
                                        </p:tgtEl>
                                        <p:attrNameLst>
                                          <p:attrName>ppt_x</p:attrName>
                                        </p:attrNameLst>
                                      </p:cBhvr>
                                      <p:tavLst>
                                        <p:tav tm="0">
                                          <p:val>
                                            <p:strVal val="#ppt_x"/>
                                          </p:val>
                                        </p:tav>
                                        <p:tav tm="100000">
                                          <p:val>
                                            <p:strVal val="#ppt_x"/>
                                          </p:val>
                                        </p:tav>
                                      </p:tavLst>
                                    </p:anim>
                                    <p:anim calcmode="lin" valueType="num">
                                      <p:cBhvr additive="base">
                                        <p:cTn id="188" dur="500" fill="hold"/>
                                        <p:tgtEl>
                                          <p:spTgt spid="52"/>
                                        </p:tgtEl>
                                        <p:attrNameLst>
                                          <p:attrName>ppt_y</p:attrName>
                                        </p:attrNameLst>
                                      </p:cBhvr>
                                      <p:tavLst>
                                        <p:tav tm="0">
                                          <p:val>
                                            <p:strVal val="1+#ppt_h/2"/>
                                          </p:val>
                                        </p:tav>
                                        <p:tav tm="100000">
                                          <p:val>
                                            <p:strVal val="#ppt_y"/>
                                          </p:val>
                                        </p:tav>
                                      </p:tavLst>
                                    </p:anim>
                                  </p:childTnLst>
                                </p:cTn>
                              </p:par>
                              <p:par>
                                <p:cTn id="189" presetID="2" presetClass="entr" presetSubtype="4" fill="hold" nodeType="withEffect">
                                  <p:stCondLst>
                                    <p:cond delay="0"/>
                                  </p:stCondLst>
                                  <p:childTnLst>
                                    <p:set>
                                      <p:cBhvr>
                                        <p:cTn id="190" dur="1" fill="hold">
                                          <p:stCondLst>
                                            <p:cond delay="0"/>
                                          </p:stCondLst>
                                        </p:cTn>
                                        <p:tgtEl>
                                          <p:spTgt spid="53"/>
                                        </p:tgtEl>
                                        <p:attrNameLst>
                                          <p:attrName>style.visibility</p:attrName>
                                        </p:attrNameLst>
                                      </p:cBhvr>
                                      <p:to>
                                        <p:strVal val="visible"/>
                                      </p:to>
                                    </p:set>
                                    <p:anim calcmode="lin" valueType="num">
                                      <p:cBhvr additive="base">
                                        <p:cTn id="191" dur="500" fill="hold"/>
                                        <p:tgtEl>
                                          <p:spTgt spid="53"/>
                                        </p:tgtEl>
                                        <p:attrNameLst>
                                          <p:attrName>ppt_x</p:attrName>
                                        </p:attrNameLst>
                                      </p:cBhvr>
                                      <p:tavLst>
                                        <p:tav tm="0">
                                          <p:val>
                                            <p:strVal val="#ppt_x"/>
                                          </p:val>
                                        </p:tav>
                                        <p:tav tm="100000">
                                          <p:val>
                                            <p:strVal val="#ppt_x"/>
                                          </p:val>
                                        </p:tav>
                                      </p:tavLst>
                                    </p:anim>
                                    <p:anim calcmode="lin" valueType="num">
                                      <p:cBhvr additive="base">
                                        <p:cTn id="192" dur="500" fill="hold"/>
                                        <p:tgtEl>
                                          <p:spTgt spid="53"/>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54"/>
                                        </p:tgtEl>
                                        <p:attrNameLst>
                                          <p:attrName>style.visibility</p:attrName>
                                        </p:attrNameLst>
                                      </p:cBhvr>
                                      <p:to>
                                        <p:strVal val="visible"/>
                                      </p:to>
                                    </p:set>
                                    <p:anim calcmode="lin" valueType="num">
                                      <p:cBhvr additive="base">
                                        <p:cTn id="195" dur="500" fill="hold"/>
                                        <p:tgtEl>
                                          <p:spTgt spid="54"/>
                                        </p:tgtEl>
                                        <p:attrNameLst>
                                          <p:attrName>ppt_x</p:attrName>
                                        </p:attrNameLst>
                                      </p:cBhvr>
                                      <p:tavLst>
                                        <p:tav tm="0">
                                          <p:val>
                                            <p:strVal val="#ppt_x"/>
                                          </p:val>
                                        </p:tav>
                                        <p:tav tm="100000">
                                          <p:val>
                                            <p:strVal val="#ppt_x"/>
                                          </p:val>
                                        </p:tav>
                                      </p:tavLst>
                                    </p:anim>
                                    <p:anim calcmode="lin" valueType="num">
                                      <p:cBhvr additive="base">
                                        <p:cTn id="196" dur="500" fill="hold"/>
                                        <p:tgtEl>
                                          <p:spTgt spid="54"/>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55"/>
                                        </p:tgtEl>
                                        <p:attrNameLst>
                                          <p:attrName>style.visibility</p:attrName>
                                        </p:attrNameLst>
                                      </p:cBhvr>
                                      <p:to>
                                        <p:strVal val="visible"/>
                                      </p:to>
                                    </p:set>
                                    <p:anim calcmode="lin" valueType="num">
                                      <p:cBhvr additive="base">
                                        <p:cTn id="199" dur="500" fill="hold"/>
                                        <p:tgtEl>
                                          <p:spTgt spid="55"/>
                                        </p:tgtEl>
                                        <p:attrNameLst>
                                          <p:attrName>ppt_x</p:attrName>
                                        </p:attrNameLst>
                                      </p:cBhvr>
                                      <p:tavLst>
                                        <p:tav tm="0">
                                          <p:val>
                                            <p:strVal val="#ppt_x"/>
                                          </p:val>
                                        </p:tav>
                                        <p:tav tm="100000">
                                          <p:val>
                                            <p:strVal val="#ppt_x"/>
                                          </p:val>
                                        </p:tav>
                                      </p:tavLst>
                                    </p:anim>
                                    <p:anim calcmode="lin" valueType="num">
                                      <p:cBhvr additive="base">
                                        <p:cTn id="200" dur="500" fill="hold"/>
                                        <p:tgtEl>
                                          <p:spTgt spid="55"/>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56"/>
                                        </p:tgtEl>
                                        <p:attrNameLst>
                                          <p:attrName>style.visibility</p:attrName>
                                        </p:attrNameLst>
                                      </p:cBhvr>
                                      <p:to>
                                        <p:strVal val="visible"/>
                                      </p:to>
                                    </p:set>
                                    <p:anim calcmode="lin" valueType="num">
                                      <p:cBhvr additive="base">
                                        <p:cTn id="203" dur="500" fill="hold"/>
                                        <p:tgtEl>
                                          <p:spTgt spid="56"/>
                                        </p:tgtEl>
                                        <p:attrNameLst>
                                          <p:attrName>ppt_x</p:attrName>
                                        </p:attrNameLst>
                                      </p:cBhvr>
                                      <p:tavLst>
                                        <p:tav tm="0">
                                          <p:val>
                                            <p:strVal val="#ppt_x"/>
                                          </p:val>
                                        </p:tav>
                                        <p:tav tm="100000">
                                          <p:val>
                                            <p:strVal val="#ppt_x"/>
                                          </p:val>
                                        </p:tav>
                                      </p:tavLst>
                                    </p:anim>
                                    <p:anim calcmode="lin" valueType="num">
                                      <p:cBhvr additive="base">
                                        <p:cTn id="204" dur="500" fill="hold"/>
                                        <p:tgtEl>
                                          <p:spTgt spid="56"/>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57"/>
                                        </p:tgtEl>
                                        <p:attrNameLst>
                                          <p:attrName>style.visibility</p:attrName>
                                        </p:attrNameLst>
                                      </p:cBhvr>
                                      <p:to>
                                        <p:strVal val="visible"/>
                                      </p:to>
                                    </p:set>
                                    <p:anim calcmode="lin" valueType="num">
                                      <p:cBhvr additive="base">
                                        <p:cTn id="207" dur="500" fill="hold"/>
                                        <p:tgtEl>
                                          <p:spTgt spid="57"/>
                                        </p:tgtEl>
                                        <p:attrNameLst>
                                          <p:attrName>ppt_x</p:attrName>
                                        </p:attrNameLst>
                                      </p:cBhvr>
                                      <p:tavLst>
                                        <p:tav tm="0">
                                          <p:val>
                                            <p:strVal val="#ppt_x"/>
                                          </p:val>
                                        </p:tav>
                                        <p:tav tm="100000">
                                          <p:val>
                                            <p:strVal val="#ppt_x"/>
                                          </p:val>
                                        </p:tav>
                                      </p:tavLst>
                                    </p:anim>
                                    <p:anim calcmode="lin" valueType="num">
                                      <p:cBhvr additive="base">
                                        <p:cTn id="208" dur="500" fill="hold"/>
                                        <p:tgtEl>
                                          <p:spTgt spid="57"/>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58"/>
                                        </p:tgtEl>
                                        <p:attrNameLst>
                                          <p:attrName>style.visibility</p:attrName>
                                        </p:attrNameLst>
                                      </p:cBhvr>
                                      <p:to>
                                        <p:strVal val="visible"/>
                                      </p:to>
                                    </p:set>
                                    <p:anim calcmode="lin" valueType="num">
                                      <p:cBhvr additive="base">
                                        <p:cTn id="211" dur="500" fill="hold"/>
                                        <p:tgtEl>
                                          <p:spTgt spid="58"/>
                                        </p:tgtEl>
                                        <p:attrNameLst>
                                          <p:attrName>ppt_x</p:attrName>
                                        </p:attrNameLst>
                                      </p:cBhvr>
                                      <p:tavLst>
                                        <p:tav tm="0">
                                          <p:val>
                                            <p:strVal val="#ppt_x"/>
                                          </p:val>
                                        </p:tav>
                                        <p:tav tm="100000">
                                          <p:val>
                                            <p:strVal val="#ppt_x"/>
                                          </p:val>
                                        </p:tav>
                                      </p:tavLst>
                                    </p:anim>
                                    <p:anim calcmode="lin" valueType="num">
                                      <p:cBhvr additive="base">
                                        <p:cTn id="212" dur="500" fill="hold"/>
                                        <p:tgtEl>
                                          <p:spTgt spid="58"/>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59"/>
                                        </p:tgtEl>
                                        <p:attrNameLst>
                                          <p:attrName>style.visibility</p:attrName>
                                        </p:attrNameLst>
                                      </p:cBhvr>
                                      <p:to>
                                        <p:strVal val="visible"/>
                                      </p:to>
                                    </p:set>
                                    <p:anim calcmode="lin" valueType="num">
                                      <p:cBhvr additive="base">
                                        <p:cTn id="215" dur="500" fill="hold"/>
                                        <p:tgtEl>
                                          <p:spTgt spid="59"/>
                                        </p:tgtEl>
                                        <p:attrNameLst>
                                          <p:attrName>ppt_x</p:attrName>
                                        </p:attrNameLst>
                                      </p:cBhvr>
                                      <p:tavLst>
                                        <p:tav tm="0">
                                          <p:val>
                                            <p:strVal val="#ppt_x"/>
                                          </p:val>
                                        </p:tav>
                                        <p:tav tm="100000">
                                          <p:val>
                                            <p:strVal val="#ppt_x"/>
                                          </p:val>
                                        </p:tav>
                                      </p:tavLst>
                                    </p:anim>
                                    <p:anim calcmode="lin" valueType="num">
                                      <p:cBhvr additive="base">
                                        <p:cTn id="216" dur="500" fill="hold"/>
                                        <p:tgtEl>
                                          <p:spTgt spid="59"/>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60"/>
                                        </p:tgtEl>
                                        <p:attrNameLst>
                                          <p:attrName>style.visibility</p:attrName>
                                        </p:attrNameLst>
                                      </p:cBhvr>
                                      <p:to>
                                        <p:strVal val="visible"/>
                                      </p:to>
                                    </p:set>
                                    <p:anim calcmode="lin" valueType="num">
                                      <p:cBhvr additive="base">
                                        <p:cTn id="219" dur="500" fill="hold"/>
                                        <p:tgtEl>
                                          <p:spTgt spid="60"/>
                                        </p:tgtEl>
                                        <p:attrNameLst>
                                          <p:attrName>ppt_x</p:attrName>
                                        </p:attrNameLst>
                                      </p:cBhvr>
                                      <p:tavLst>
                                        <p:tav tm="0">
                                          <p:val>
                                            <p:strVal val="#ppt_x"/>
                                          </p:val>
                                        </p:tav>
                                        <p:tav tm="100000">
                                          <p:val>
                                            <p:strVal val="#ppt_x"/>
                                          </p:val>
                                        </p:tav>
                                      </p:tavLst>
                                    </p:anim>
                                    <p:anim calcmode="lin" valueType="num">
                                      <p:cBhvr additive="base">
                                        <p:cTn id="220" dur="500" fill="hold"/>
                                        <p:tgtEl>
                                          <p:spTgt spid="60"/>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61"/>
                                        </p:tgtEl>
                                        <p:attrNameLst>
                                          <p:attrName>style.visibility</p:attrName>
                                        </p:attrNameLst>
                                      </p:cBhvr>
                                      <p:to>
                                        <p:strVal val="visible"/>
                                      </p:to>
                                    </p:set>
                                    <p:anim calcmode="lin" valueType="num">
                                      <p:cBhvr additive="base">
                                        <p:cTn id="223" dur="500" fill="hold"/>
                                        <p:tgtEl>
                                          <p:spTgt spid="61"/>
                                        </p:tgtEl>
                                        <p:attrNameLst>
                                          <p:attrName>ppt_x</p:attrName>
                                        </p:attrNameLst>
                                      </p:cBhvr>
                                      <p:tavLst>
                                        <p:tav tm="0">
                                          <p:val>
                                            <p:strVal val="#ppt_x"/>
                                          </p:val>
                                        </p:tav>
                                        <p:tav tm="100000">
                                          <p:val>
                                            <p:strVal val="#ppt_x"/>
                                          </p:val>
                                        </p:tav>
                                      </p:tavLst>
                                    </p:anim>
                                    <p:anim calcmode="lin" valueType="num">
                                      <p:cBhvr additive="base">
                                        <p:cTn id="224" dur="500" fill="hold"/>
                                        <p:tgtEl>
                                          <p:spTgt spid="61"/>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62"/>
                                        </p:tgtEl>
                                        <p:attrNameLst>
                                          <p:attrName>style.visibility</p:attrName>
                                        </p:attrNameLst>
                                      </p:cBhvr>
                                      <p:to>
                                        <p:strVal val="visible"/>
                                      </p:to>
                                    </p:set>
                                    <p:anim calcmode="lin" valueType="num">
                                      <p:cBhvr additive="base">
                                        <p:cTn id="227" dur="500" fill="hold"/>
                                        <p:tgtEl>
                                          <p:spTgt spid="62"/>
                                        </p:tgtEl>
                                        <p:attrNameLst>
                                          <p:attrName>ppt_x</p:attrName>
                                        </p:attrNameLst>
                                      </p:cBhvr>
                                      <p:tavLst>
                                        <p:tav tm="0">
                                          <p:val>
                                            <p:strVal val="#ppt_x"/>
                                          </p:val>
                                        </p:tav>
                                        <p:tav tm="100000">
                                          <p:val>
                                            <p:strVal val="#ppt_x"/>
                                          </p:val>
                                        </p:tav>
                                      </p:tavLst>
                                    </p:anim>
                                    <p:anim calcmode="lin" valueType="num">
                                      <p:cBhvr additive="base">
                                        <p:cTn id="228" dur="500" fill="hold"/>
                                        <p:tgtEl>
                                          <p:spTgt spid="62"/>
                                        </p:tgtEl>
                                        <p:attrNameLst>
                                          <p:attrName>ppt_y</p:attrName>
                                        </p:attrNameLst>
                                      </p:cBhvr>
                                      <p:tavLst>
                                        <p:tav tm="0">
                                          <p:val>
                                            <p:strVal val="1+#ppt_h/2"/>
                                          </p:val>
                                        </p:tav>
                                        <p:tav tm="100000">
                                          <p:val>
                                            <p:strVal val="#ppt_y"/>
                                          </p:val>
                                        </p:tav>
                                      </p:tavLst>
                                    </p:anim>
                                  </p:childTnLst>
                                </p:cTn>
                              </p:par>
                              <p:par>
                                <p:cTn id="229" presetID="2" presetClass="entr" presetSubtype="4" fill="hold" nodeType="withEffect">
                                  <p:stCondLst>
                                    <p:cond delay="0"/>
                                  </p:stCondLst>
                                  <p:childTnLst>
                                    <p:set>
                                      <p:cBhvr>
                                        <p:cTn id="230" dur="1" fill="hold">
                                          <p:stCondLst>
                                            <p:cond delay="0"/>
                                          </p:stCondLst>
                                        </p:cTn>
                                        <p:tgtEl>
                                          <p:spTgt spid="63"/>
                                        </p:tgtEl>
                                        <p:attrNameLst>
                                          <p:attrName>style.visibility</p:attrName>
                                        </p:attrNameLst>
                                      </p:cBhvr>
                                      <p:to>
                                        <p:strVal val="visible"/>
                                      </p:to>
                                    </p:set>
                                    <p:anim calcmode="lin" valueType="num">
                                      <p:cBhvr additive="base">
                                        <p:cTn id="231" dur="500" fill="hold"/>
                                        <p:tgtEl>
                                          <p:spTgt spid="63"/>
                                        </p:tgtEl>
                                        <p:attrNameLst>
                                          <p:attrName>ppt_x</p:attrName>
                                        </p:attrNameLst>
                                      </p:cBhvr>
                                      <p:tavLst>
                                        <p:tav tm="0">
                                          <p:val>
                                            <p:strVal val="#ppt_x"/>
                                          </p:val>
                                        </p:tav>
                                        <p:tav tm="100000">
                                          <p:val>
                                            <p:strVal val="#ppt_x"/>
                                          </p:val>
                                        </p:tav>
                                      </p:tavLst>
                                    </p:anim>
                                    <p:anim calcmode="lin" valueType="num">
                                      <p:cBhvr additive="base">
                                        <p:cTn id="232" dur="500" fill="hold"/>
                                        <p:tgtEl>
                                          <p:spTgt spid="63"/>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64"/>
                                        </p:tgtEl>
                                        <p:attrNameLst>
                                          <p:attrName>style.visibility</p:attrName>
                                        </p:attrNameLst>
                                      </p:cBhvr>
                                      <p:to>
                                        <p:strVal val="visible"/>
                                      </p:to>
                                    </p:set>
                                    <p:anim calcmode="lin" valueType="num">
                                      <p:cBhvr additive="base">
                                        <p:cTn id="235" dur="500" fill="hold"/>
                                        <p:tgtEl>
                                          <p:spTgt spid="64"/>
                                        </p:tgtEl>
                                        <p:attrNameLst>
                                          <p:attrName>ppt_x</p:attrName>
                                        </p:attrNameLst>
                                      </p:cBhvr>
                                      <p:tavLst>
                                        <p:tav tm="0">
                                          <p:val>
                                            <p:strVal val="#ppt_x"/>
                                          </p:val>
                                        </p:tav>
                                        <p:tav tm="100000">
                                          <p:val>
                                            <p:strVal val="#ppt_x"/>
                                          </p:val>
                                        </p:tav>
                                      </p:tavLst>
                                    </p:anim>
                                    <p:anim calcmode="lin" valueType="num">
                                      <p:cBhvr additive="base">
                                        <p:cTn id="236" dur="500" fill="hold"/>
                                        <p:tgtEl>
                                          <p:spTgt spid="64"/>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86"/>
                                        </p:tgtEl>
                                        <p:attrNameLst>
                                          <p:attrName>style.visibility</p:attrName>
                                        </p:attrNameLst>
                                      </p:cBhvr>
                                      <p:to>
                                        <p:strVal val="visible"/>
                                      </p:to>
                                    </p:set>
                                    <p:anim calcmode="lin" valueType="num">
                                      <p:cBhvr additive="base">
                                        <p:cTn id="239" dur="500" fill="hold"/>
                                        <p:tgtEl>
                                          <p:spTgt spid="86"/>
                                        </p:tgtEl>
                                        <p:attrNameLst>
                                          <p:attrName>ppt_x</p:attrName>
                                        </p:attrNameLst>
                                      </p:cBhvr>
                                      <p:tavLst>
                                        <p:tav tm="0">
                                          <p:val>
                                            <p:strVal val="#ppt_x"/>
                                          </p:val>
                                        </p:tav>
                                        <p:tav tm="100000">
                                          <p:val>
                                            <p:strVal val="#ppt_x"/>
                                          </p:val>
                                        </p:tav>
                                      </p:tavLst>
                                    </p:anim>
                                    <p:anim calcmode="lin" valueType="num">
                                      <p:cBhvr additive="base">
                                        <p:cTn id="240"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grpId="0" nodeType="clickEffect">
                                  <p:stCondLst>
                                    <p:cond delay="0"/>
                                  </p:stCondLst>
                                  <p:childTnLst>
                                    <p:set>
                                      <p:cBhvr>
                                        <p:cTn id="244" dur="1" fill="hold">
                                          <p:stCondLst>
                                            <p:cond delay="0"/>
                                          </p:stCondLst>
                                        </p:cTn>
                                        <p:tgtEl>
                                          <p:spTgt spid="65"/>
                                        </p:tgtEl>
                                        <p:attrNameLst>
                                          <p:attrName>style.visibility</p:attrName>
                                        </p:attrNameLst>
                                      </p:cBhvr>
                                      <p:to>
                                        <p:strVal val="visible"/>
                                      </p:to>
                                    </p:set>
                                    <p:anim calcmode="lin" valueType="num">
                                      <p:cBhvr additive="base">
                                        <p:cTn id="245" dur="500" fill="hold"/>
                                        <p:tgtEl>
                                          <p:spTgt spid="65"/>
                                        </p:tgtEl>
                                        <p:attrNameLst>
                                          <p:attrName>ppt_x</p:attrName>
                                        </p:attrNameLst>
                                      </p:cBhvr>
                                      <p:tavLst>
                                        <p:tav tm="0">
                                          <p:val>
                                            <p:strVal val="#ppt_x"/>
                                          </p:val>
                                        </p:tav>
                                        <p:tav tm="100000">
                                          <p:val>
                                            <p:strVal val="#ppt_x"/>
                                          </p:val>
                                        </p:tav>
                                      </p:tavLst>
                                    </p:anim>
                                    <p:anim calcmode="lin" valueType="num">
                                      <p:cBhvr additive="base">
                                        <p:cTn id="246" dur="500" fill="hold"/>
                                        <p:tgtEl>
                                          <p:spTgt spid="65"/>
                                        </p:tgtEl>
                                        <p:attrNameLst>
                                          <p:attrName>ppt_y</p:attrName>
                                        </p:attrNameLst>
                                      </p:cBhvr>
                                      <p:tavLst>
                                        <p:tav tm="0">
                                          <p:val>
                                            <p:strVal val="1+#ppt_h/2"/>
                                          </p:val>
                                        </p:tav>
                                        <p:tav tm="100000">
                                          <p:val>
                                            <p:strVal val="#ppt_y"/>
                                          </p:val>
                                        </p:tav>
                                      </p:tavLst>
                                    </p:anim>
                                  </p:childTnLst>
                                </p:cTn>
                              </p:par>
                              <p:par>
                                <p:cTn id="247" presetID="2" presetClass="entr" presetSubtype="4" fill="hold" nodeType="withEffect">
                                  <p:stCondLst>
                                    <p:cond delay="0"/>
                                  </p:stCondLst>
                                  <p:childTnLst>
                                    <p:set>
                                      <p:cBhvr>
                                        <p:cTn id="248" dur="1" fill="hold">
                                          <p:stCondLst>
                                            <p:cond delay="0"/>
                                          </p:stCondLst>
                                        </p:cTn>
                                        <p:tgtEl>
                                          <p:spTgt spid="66"/>
                                        </p:tgtEl>
                                        <p:attrNameLst>
                                          <p:attrName>style.visibility</p:attrName>
                                        </p:attrNameLst>
                                      </p:cBhvr>
                                      <p:to>
                                        <p:strVal val="visible"/>
                                      </p:to>
                                    </p:set>
                                    <p:anim calcmode="lin" valueType="num">
                                      <p:cBhvr additive="base">
                                        <p:cTn id="249" dur="500" fill="hold"/>
                                        <p:tgtEl>
                                          <p:spTgt spid="66"/>
                                        </p:tgtEl>
                                        <p:attrNameLst>
                                          <p:attrName>ppt_x</p:attrName>
                                        </p:attrNameLst>
                                      </p:cBhvr>
                                      <p:tavLst>
                                        <p:tav tm="0">
                                          <p:val>
                                            <p:strVal val="#ppt_x"/>
                                          </p:val>
                                        </p:tav>
                                        <p:tav tm="100000">
                                          <p:val>
                                            <p:strVal val="#ppt_x"/>
                                          </p:val>
                                        </p:tav>
                                      </p:tavLst>
                                    </p:anim>
                                    <p:anim calcmode="lin" valueType="num">
                                      <p:cBhvr additive="base">
                                        <p:cTn id="250" dur="500" fill="hold"/>
                                        <p:tgtEl>
                                          <p:spTgt spid="66"/>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67"/>
                                        </p:tgtEl>
                                        <p:attrNameLst>
                                          <p:attrName>style.visibility</p:attrName>
                                        </p:attrNameLst>
                                      </p:cBhvr>
                                      <p:to>
                                        <p:strVal val="visible"/>
                                      </p:to>
                                    </p:set>
                                    <p:anim calcmode="lin" valueType="num">
                                      <p:cBhvr additive="base">
                                        <p:cTn id="253" dur="500" fill="hold"/>
                                        <p:tgtEl>
                                          <p:spTgt spid="67"/>
                                        </p:tgtEl>
                                        <p:attrNameLst>
                                          <p:attrName>ppt_x</p:attrName>
                                        </p:attrNameLst>
                                      </p:cBhvr>
                                      <p:tavLst>
                                        <p:tav tm="0">
                                          <p:val>
                                            <p:strVal val="#ppt_x"/>
                                          </p:val>
                                        </p:tav>
                                        <p:tav tm="100000">
                                          <p:val>
                                            <p:strVal val="#ppt_x"/>
                                          </p:val>
                                        </p:tav>
                                      </p:tavLst>
                                    </p:anim>
                                    <p:anim calcmode="lin" valueType="num">
                                      <p:cBhvr additive="base">
                                        <p:cTn id="254" dur="500" fill="hold"/>
                                        <p:tgtEl>
                                          <p:spTgt spid="67"/>
                                        </p:tgtEl>
                                        <p:attrNameLst>
                                          <p:attrName>ppt_y</p:attrName>
                                        </p:attrNameLst>
                                      </p:cBhvr>
                                      <p:tavLst>
                                        <p:tav tm="0">
                                          <p:val>
                                            <p:strVal val="1+#ppt_h/2"/>
                                          </p:val>
                                        </p:tav>
                                        <p:tav tm="100000">
                                          <p:val>
                                            <p:strVal val="#ppt_y"/>
                                          </p:val>
                                        </p:tav>
                                      </p:tavLst>
                                    </p:anim>
                                  </p:childTnLst>
                                </p:cTn>
                              </p:par>
                              <p:par>
                                <p:cTn id="255" presetID="2" presetClass="entr" presetSubtype="4" fill="hold" nodeType="withEffect">
                                  <p:stCondLst>
                                    <p:cond delay="0"/>
                                  </p:stCondLst>
                                  <p:childTnLst>
                                    <p:set>
                                      <p:cBhvr>
                                        <p:cTn id="256" dur="1" fill="hold">
                                          <p:stCondLst>
                                            <p:cond delay="0"/>
                                          </p:stCondLst>
                                        </p:cTn>
                                        <p:tgtEl>
                                          <p:spTgt spid="68"/>
                                        </p:tgtEl>
                                        <p:attrNameLst>
                                          <p:attrName>style.visibility</p:attrName>
                                        </p:attrNameLst>
                                      </p:cBhvr>
                                      <p:to>
                                        <p:strVal val="visible"/>
                                      </p:to>
                                    </p:set>
                                    <p:anim calcmode="lin" valueType="num">
                                      <p:cBhvr additive="base">
                                        <p:cTn id="257" dur="500" fill="hold"/>
                                        <p:tgtEl>
                                          <p:spTgt spid="68"/>
                                        </p:tgtEl>
                                        <p:attrNameLst>
                                          <p:attrName>ppt_x</p:attrName>
                                        </p:attrNameLst>
                                      </p:cBhvr>
                                      <p:tavLst>
                                        <p:tav tm="0">
                                          <p:val>
                                            <p:strVal val="#ppt_x"/>
                                          </p:val>
                                        </p:tav>
                                        <p:tav tm="100000">
                                          <p:val>
                                            <p:strVal val="#ppt_x"/>
                                          </p:val>
                                        </p:tav>
                                      </p:tavLst>
                                    </p:anim>
                                    <p:anim calcmode="lin" valueType="num">
                                      <p:cBhvr additive="base">
                                        <p:cTn id="258" dur="500" fill="hold"/>
                                        <p:tgtEl>
                                          <p:spTgt spid="68"/>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69"/>
                                        </p:tgtEl>
                                        <p:attrNameLst>
                                          <p:attrName>style.visibility</p:attrName>
                                        </p:attrNameLst>
                                      </p:cBhvr>
                                      <p:to>
                                        <p:strVal val="visible"/>
                                      </p:to>
                                    </p:set>
                                    <p:anim calcmode="lin" valueType="num">
                                      <p:cBhvr additive="base">
                                        <p:cTn id="261" dur="500" fill="hold"/>
                                        <p:tgtEl>
                                          <p:spTgt spid="69"/>
                                        </p:tgtEl>
                                        <p:attrNameLst>
                                          <p:attrName>ppt_x</p:attrName>
                                        </p:attrNameLst>
                                      </p:cBhvr>
                                      <p:tavLst>
                                        <p:tav tm="0">
                                          <p:val>
                                            <p:strVal val="#ppt_x"/>
                                          </p:val>
                                        </p:tav>
                                        <p:tav tm="100000">
                                          <p:val>
                                            <p:strVal val="#ppt_x"/>
                                          </p:val>
                                        </p:tav>
                                      </p:tavLst>
                                    </p:anim>
                                    <p:anim calcmode="lin" valueType="num">
                                      <p:cBhvr additive="base">
                                        <p:cTn id="262" dur="500" fill="hold"/>
                                        <p:tgtEl>
                                          <p:spTgt spid="69"/>
                                        </p:tgtEl>
                                        <p:attrNameLst>
                                          <p:attrName>ppt_y</p:attrName>
                                        </p:attrNameLst>
                                      </p:cBhvr>
                                      <p:tavLst>
                                        <p:tav tm="0">
                                          <p:val>
                                            <p:strVal val="1+#ppt_h/2"/>
                                          </p:val>
                                        </p:tav>
                                        <p:tav tm="100000">
                                          <p:val>
                                            <p:strVal val="#ppt_y"/>
                                          </p:val>
                                        </p:tav>
                                      </p:tavLst>
                                    </p:anim>
                                  </p:childTnLst>
                                </p:cTn>
                              </p:par>
                              <p:par>
                                <p:cTn id="263" presetID="2" presetClass="entr" presetSubtype="4" fill="hold" nodeType="withEffect">
                                  <p:stCondLst>
                                    <p:cond delay="0"/>
                                  </p:stCondLst>
                                  <p:childTnLst>
                                    <p:set>
                                      <p:cBhvr>
                                        <p:cTn id="264" dur="1" fill="hold">
                                          <p:stCondLst>
                                            <p:cond delay="0"/>
                                          </p:stCondLst>
                                        </p:cTn>
                                        <p:tgtEl>
                                          <p:spTgt spid="70"/>
                                        </p:tgtEl>
                                        <p:attrNameLst>
                                          <p:attrName>style.visibility</p:attrName>
                                        </p:attrNameLst>
                                      </p:cBhvr>
                                      <p:to>
                                        <p:strVal val="visible"/>
                                      </p:to>
                                    </p:set>
                                    <p:anim calcmode="lin" valueType="num">
                                      <p:cBhvr additive="base">
                                        <p:cTn id="265" dur="500" fill="hold"/>
                                        <p:tgtEl>
                                          <p:spTgt spid="70"/>
                                        </p:tgtEl>
                                        <p:attrNameLst>
                                          <p:attrName>ppt_x</p:attrName>
                                        </p:attrNameLst>
                                      </p:cBhvr>
                                      <p:tavLst>
                                        <p:tav tm="0">
                                          <p:val>
                                            <p:strVal val="#ppt_x"/>
                                          </p:val>
                                        </p:tav>
                                        <p:tav tm="100000">
                                          <p:val>
                                            <p:strVal val="#ppt_x"/>
                                          </p:val>
                                        </p:tav>
                                      </p:tavLst>
                                    </p:anim>
                                    <p:anim calcmode="lin" valueType="num">
                                      <p:cBhvr additive="base">
                                        <p:cTn id="266" dur="500" fill="hold"/>
                                        <p:tgtEl>
                                          <p:spTgt spid="70"/>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71"/>
                                        </p:tgtEl>
                                        <p:attrNameLst>
                                          <p:attrName>style.visibility</p:attrName>
                                        </p:attrNameLst>
                                      </p:cBhvr>
                                      <p:to>
                                        <p:strVal val="visible"/>
                                      </p:to>
                                    </p:set>
                                    <p:anim calcmode="lin" valueType="num">
                                      <p:cBhvr additive="base">
                                        <p:cTn id="269" dur="500" fill="hold"/>
                                        <p:tgtEl>
                                          <p:spTgt spid="71"/>
                                        </p:tgtEl>
                                        <p:attrNameLst>
                                          <p:attrName>ppt_x</p:attrName>
                                        </p:attrNameLst>
                                      </p:cBhvr>
                                      <p:tavLst>
                                        <p:tav tm="0">
                                          <p:val>
                                            <p:strVal val="#ppt_x"/>
                                          </p:val>
                                        </p:tav>
                                        <p:tav tm="100000">
                                          <p:val>
                                            <p:strVal val="#ppt_x"/>
                                          </p:val>
                                        </p:tav>
                                      </p:tavLst>
                                    </p:anim>
                                    <p:anim calcmode="lin" valueType="num">
                                      <p:cBhvr additive="base">
                                        <p:cTn id="270" dur="500" fill="hold"/>
                                        <p:tgtEl>
                                          <p:spTgt spid="71"/>
                                        </p:tgtEl>
                                        <p:attrNameLst>
                                          <p:attrName>ppt_y</p:attrName>
                                        </p:attrNameLst>
                                      </p:cBhvr>
                                      <p:tavLst>
                                        <p:tav tm="0">
                                          <p:val>
                                            <p:strVal val="1+#ppt_h/2"/>
                                          </p:val>
                                        </p:tav>
                                        <p:tav tm="100000">
                                          <p:val>
                                            <p:strVal val="#ppt_y"/>
                                          </p:val>
                                        </p:tav>
                                      </p:tavLst>
                                    </p:anim>
                                  </p:childTnLst>
                                </p:cTn>
                              </p:par>
                              <p:par>
                                <p:cTn id="271" presetID="2" presetClass="entr" presetSubtype="4" fill="hold" nodeType="withEffect">
                                  <p:stCondLst>
                                    <p:cond delay="0"/>
                                  </p:stCondLst>
                                  <p:childTnLst>
                                    <p:set>
                                      <p:cBhvr>
                                        <p:cTn id="272" dur="1" fill="hold">
                                          <p:stCondLst>
                                            <p:cond delay="0"/>
                                          </p:stCondLst>
                                        </p:cTn>
                                        <p:tgtEl>
                                          <p:spTgt spid="72"/>
                                        </p:tgtEl>
                                        <p:attrNameLst>
                                          <p:attrName>style.visibility</p:attrName>
                                        </p:attrNameLst>
                                      </p:cBhvr>
                                      <p:to>
                                        <p:strVal val="visible"/>
                                      </p:to>
                                    </p:set>
                                    <p:anim calcmode="lin" valueType="num">
                                      <p:cBhvr additive="base">
                                        <p:cTn id="273" dur="500" fill="hold"/>
                                        <p:tgtEl>
                                          <p:spTgt spid="72"/>
                                        </p:tgtEl>
                                        <p:attrNameLst>
                                          <p:attrName>ppt_x</p:attrName>
                                        </p:attrNameLst>
                                      </p:cBhvr>
                                      <p:tavLst>
                                        <p:tav tm="0">
                                          <p:val>
                                            <p:strVal val="#ppt_x"/>
                                          </p:val>
                                        </p:tav>
                                        <p:tav tm="100000">
                                          <p:val>
                                            <p:strVal val="#ppt_x"/>
                                          </p:val>
                                        </p:tav>
                                      </p:tavLst>
                                    </p:anim>
                                    <p:anim calcmode="lin" valueType="num">
                                      <p:cBhvr additive="base">
                                        <p:cTn id="274" dur="500" fill="hold"/>
                                        <p:tgtEl>
                                          <p:spTgt spid="72"/>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 calcmode="lin" valueType="num">
                                      <p:cBhvr additive="base">
                                        <p:cTn id="277" dur="500" fill="hold"/>
                                        <p:tgtEl>
                                          <p:spTgt spid="73"/>
                                        </p:tgtEl>
                                        <p:attrNameLst>
                                          <p:attrName>ppt_x</p:attrName>
                                        </p:attrNameLst>
                                      </p:cBhvr>
                                      <p:tavLst>
                                        <p:tav tm="0">
                                          <p:val>
                                            <p:strVal val="#ppt_x"/>
                                          </p:val>
                                        </p:tav>
                                        <p:tav tm="100000">
                                          <p:val>
                                            <p:strVal val="#ppt_x"/>
                                          </p:val>
                                        </p:tav>
                                      </p:tavLst>
                                    </p:anim>
                                    <p:anim calcmode="lin" valueType="num">
                                      <p:cBhvr additive="base">
                                        <p:cTn id="278" dur="500" fill="hold"/>
                                        <p:tgtEl>
                                          <p:spTgt spid="73"/>
                                        </p:tgtEl>
                                        <p:attrNameLst>
                                          <p:attrName>ppt_y</p:attrName>
                                        </p:attrNameLst>
                                      </p:cBhvr>
                                      <p:tavLst>
                                        <p:tav tm="0">
                                          <p:val>
                                            <p:strVal val="1+#ppt_h/2"/>
                                          </p:val>
                                        </p:tav>
                                        <p:tav tm="100000">
                                          <p:val>
                                            <p:strVal val="#ppt_y"/>
                                          </p:val>
                                        </p:tav>
                                      </p:tavLst>
                                    </p:anim>
                                  </p:childTnLst>
                                </p:cTn>
                              </p:par>
                              <p:par>
                                <p:cTn id="279" presetID="2" presetClass="entr" presetSubtype="4" fill="hold" nodeType="withEffect">
                                  <p:stCondLst>
                                    <p:cond delay="0"/>
                                  </p:stCondLst>
                                  <p:childTnLst>
                                    <p:set>
                                      <p:cBhvr>
                                        <p:cTn id="280" dur="1" fill="hold">
                                          <p:stCondLst>
                                            <p:cond delay="0"/>
                                          </p:stCondLst>
                                        </p:cTn>
                                        <p:tgtEl>
                                          <p:spTgt spid="74"/>
                                        </p:tgtEl>
                                        <p:attrNameLst>
                                          <p:attrName>style.visibility</p:attrName>
                                        </p:attrNameLst>
                                      </p:cBhvr>
                                      <p:to>
                                        <p:strVal val="visible"/>
                                      </p:to>
                                    </p:set>
                                    <p:anim calcmode="lin" valueType="num">
                                      <p:cBhvr additive="base">
                                        <p:cTn id="281" dur="500" fill="hold"/>
                                        <p:tgtEl>
                                          <p:spTgt spid="74"/>
                                        </p:tgtEl>
                                        <p:attrNameLst>
                                          <p:attrName>ppt_x</p:attrName>
                                        </p:attrNameLst>
                                      </p:cBhvr>
                                      <p:tavLst>
                                        <p:tav tm="0">
                                          <p:val>
                                            <p:strVal val="#ppt_x"/>
                                          </p:val>
                                        </p:tav>
                                        <p:tav tm="100000">
                                          <p:val>
                                            <p:strVal val="#ppt_x"/>
                                          </p:val>
                                        </p:tav>
                                      </p:tavLst>
                                    </p:anim>
                                    <p:anim calcmode="lin" valueType="num">
                                      <p:cBhvr additive="base">
                                        <p:cTn id="282" dur="500" fill="hold"/>
                                        <p:tgtEl>
                                          <p:spTgt spid="74"/>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75"/>
                                        </p:tgtEl>
                                        <p:attrNameLst>
                                          <p:attrName>style.visibility</p:attrName>
                                        </p:attrNameLst>
                                      </p:cBhvr>
                                      <p:to>
                                        <p:strVal val="visible"/>
                                      </p:to>
                                    </p:set>
                                    <p:anim calcmode="lin" valueType="num">
                                      <p:cBhvr additive="base">
                                        <p:cTn id="285" dur="500" fill="hold"/>
                                        <p:tgtEl>
                                          <p:spTgt spid="75"/>
                                        </p:tgtEl>
                                        <p:attrNameLst>
                                          <p:attrName>ppt_x</p:attrName>
                                        </p:attrNameLst>
                                      </p:cBhvr>
                                      <p:tavLst>
                                        <p:tav tm="0">
                                          <p:val>
                                            <p:strVal val="#ppt_x"/>
                                          </p:val>
                                        </p:tav>
                                        <p:tav tm="100000">
                                          <p:val>
                                            <p:strVal val="#ppt_x"/>
                                          </p:val>
                                        </p:tav>
                                      </p:tavLst>
                                    </p:anim>
                                    <p:anim calcmode="lin" valueType="num">
                                      <p:cBhvr additive="base">
                                        <p:cTn id="286" dur="500" fill="hold"/>
                                        <p:tgtEl>
                                          <p:spTgt spid="75"/>
                                        </p:tgtEl>
                                        <p:attrNameLst>
                                          <p:attrName>ppt_y</p:attrName>
                                        </p:attrNameLst>
                                      </p:cBhvr>
                                      <p:tavLst>
                                        <p:tav tm="0">
                                          <p:val>
                                            <p:strVal val="1+#ppt_h/2"/>
                                          </p:val>
                                        </p:tav>
                                        <p:tav tm="100000">
                                          <p:val>
                                            <p:strVal val="#ppt_y"/>
                                          </p:val>
                                        </p:tav>
                                      </p:tavLst>
                                    </p:anim>
                                  </p:childTnLst>
                                </p:cTn>
                              </p:par>
                              <p:par>
                                <p:cTn id="287" presetID="2" presetClass="entr" presetSubtype="4" fill="hold" nodeType="withEffect">
                                  <p:stCondLst>
                                    <p:cond delay="0"/>
                                  </p:stCondLst>
                                  <p:childTnLst>
                                    <p:set>
                                      <p:cBhvr>
                                        <p:cTn id="288" dur="1" fill="hold">
                                          <p:stCondLst>
                                            <p:cond delay="0"/>
                                          </p:stCondLst>
                                        </p:cTn>
                                        <p:tgtEl>
                                          <p:spTgt spid="76"/>
                                        </p:tgtEl>
                                        <p:attrNameLst>
                                          <p:attrName>style.visibility</p:attrName>
                                        </p:attrNameLst>
                                      </p:cBhvr>
                                      <p:to>
                                        <p:strVal val="visible"/>
                                      </p:to>
                                    </p:set>
                                    <p:anim calcmode="lin" valueType="num">
                                      <p:cBhvr additive="base">
                                        <p:cTn id="289" dur="500" fill="hold"/>
                                        <p:tgtEl>
                                          <p:spTgt spid="76"/>
                                        </p:tgtEl>
                                        <p:attrNameLst>
                                          <p:attrName>ppt_x</p:attrName>
                                        </p:attrNameLst>
                                      </p:cBhvr>
                                      <p:tavLst>
                                        <p:tav tm="0">
                                          <p:val>
                                            <p:strVal val="#ppt_x"/>
                                          </p:val>
                                        </p:tav>
                                        <p:tav tm="100000">
                                          <p:val>
                                            <p:strVal val="#ppt_x"/>
                                          </p:val>
                                        </p:tav>
                                      </p:tavLst>
                                    </p:anim>
                                    <p:anim calcmode="lin" valueType="num">
                                      <p:cBhvr additive="base">
                                        <p:cTn id="290" dur="500" fill="hold"/>
                                        <p:tgtEl>
                                          <p:spTgt spid="76"/>
                                        </p:tgtEl>
                                        <p:attrNameLst>
                                          <p:attrName>ppt_y</p:attrName>
                                        </p:attrNameLst>
                                      </p:cBhvr>
                                      <p:tavLst>
                                        <p:tav tm="0">
                                          <p:val>
                                            <p:strVal val="1+#ppt_h/2"/>
                                          </p:val>
                                        </p:tav>
                                        <p:tav tm="100000">
                                          <p:val>
                                            <p:strVal val="#ppt_y"/>
                                          </p:val>
                                        </p:tav>
                                      </p:tavLst>
                                    </p:anim>
                                  </p:childTnLst>
                                </p:cTn>
                              </p:par>
                              <p:par>
                                <p:cTn id="291" presetID="2" presetClass="entr" presetSubtype="4" fill="hold" grpId="0" nodeType="withEffect">
                                  <p:stCondLst>
                                    <p:cond delay="0"/>
                                  </p:stCondLst>
                                  <p:childTnLst>
                                    <p:set>
                                      <p:cBhvr>
                                        <p:cTn id="292" dur="1" fill="hold">
                                          <p:stCondLst>
                                            <p:cond delay="0"/>
                                          </p:stCondLst>
                                        </p:cTn>
                                        <p:tgtEl>
                                          <p:spTgt spid="77"/>
                                        </p:tgtEl>
                                        <p:attrNameLst>
                                          <p:attrName>style.visibility</p:attrName>
                                        </p:attrNameLst>
                                      </p:cBhvr>
                                      <p:to>
                                        <p:strVal val="visible"/>
                                      </p:to>
                                    </p:set>
                                    <p:anim calcmode="lin" valueType="num">
                                      <p:cBhvr additive="base">
                                        <p:cTn id="293" dur="500" fill="hold"/>
                                        <p:tgtEl>
                                          <p:spTgt spid="77"/>
                                        </p:tgtEl>
                                        <p:attrNameLst>
                                          <p:attrName>ppt_x</p:attrName>
                                        </p:attrNameLst>
                                      </p:cBhvr>
                                      <p:tavLst>
                                        <p:tav tm="0">
                                          <p:val>
                                            <p:strVal val="#ppt_x"/>
                                          </p:val>
                                        </p:tav>
                                        <p:tav tm="100000">
                                          <p:val>
                                            <p:strVal val="#ppt_x"/>
                                          </p:val>
                                        </p:tav>
                                      </p:tavLst>
                                    </p:anim>
                                    <p:anim calcmode="lin" valueType="num">
                                      <p:cBhvr additive="base">
                                        <p:cTn id="294" dur="500" fill="hold"/>
                                        <p:tgtEl>
                                          <p:spTgt spid="77"/>
                                        </p:tgtEl>
                                        <p:attrNameLst>
                                          <p:attrName>ppt_y</p:attrName>
                                        </p:attrNameLst>
                                      </p:cBhvr>
                                      <p:tavLst>
                                        <p:tav tm="0">
                                          <p:val>
                                            <p:strVal val="1+#ppt_h/2"/>
                                          </p:val>
                                        </p:tav>
                                        <p:tav tm="100000">
                                          <p:val>
                                            <p:strVal val="#ppt_y"/>
                                          </p:val>
                                        </p:tav>
                                      </p:tavLst>
                                    </p:anim>
                                  </p:childTnLst>
                                </p:cTn>
                              </p:par>
                              <p:par>
                                <p:cTn id="295" presetID="2" presetClass="entr" presetSubtype="4" fill="hold" nodeType="withEffect">
                                  <p:stCondLst>
                                    <p:cond delay="0"/>
                                  </p:stCondLst>
                                  <p:childTnLst>
                                    <p:set>
                                      <p:cBhvr>
                                        <p:cTn id="296" dur="1" fill="hold">
                                          <p:stCondLst>
                                            <p:cond delay="0"/>
                                          </p:stCondLst>
                                        </p:cTn>
                                        <p:tgtEl>
                                          <p:spTgt spid="78"/>
                                        </p:tgtEl>
                                        <p:attrNameLst>
                                          <p:attrName>style.visibility</p:attrName>
                                        </p:attrNameLst>
                                      </p:cBhvr>
                                      <p:to>
                                        <p:strVal val="visible"/>
                                      </p:to>
                                    </p:set>
                                    <p:anim calcmode="lin" valueType="num">
                                      <p:cBhvr additive="base">
                                        <p:cTn id="297" dur="500" fill="hold"/>
                                        <p:tgtEl>
                                          <p:spTgt spid="78"/>
                                        </p:tgtEl>
                                        <p:attrNameLst>
                                          <p:attrName>ppt_x</p:attrName>
                                        </p:attrNameLst>
                                      </p:cBhvr>
                                      <p:tavLst>
                                        <p:tav tm="0">
                                          <p:val>
                                            <p:strVal val="#ppt_x"/>
                                          </p:val>
                                        </p:tav>
                                        <p:tav tm="100000">
                                          <p:val>
                                            <p:strVal val="#ppt_x"/>
                                          </p:val>
                                        </p:tav>
                                      </p:tavLst>
                                    </p:anim>
                                    <p:anim calcmode="lin" valueType="num">
                                      <p:cBhvr additive="base">
                                        <p:cTn id="298" dur="500" fill="hold"/>
                                        <p:tgtEl>
                                          <p:spTgt spid="78"/>
                                        </p:tgtEl>
                                        <p:attrNameLst>
                                          <p:attrName>ppt_y</p:attrName>
                                        </p:attrNameLst>
                                      </p:cBhvr>
                                      <p:tavLst>
                                        <p:tav tm="0">
                                          <p:val>
                                            <p:strVal val="1+#ppt_h/2"/>
                                          </p:val>
                                        </p:tav>
                                        <p:tav tm="100000">
                                          <p:val>
                                            <p:strVal val="#ppt_y"/>
                                          </p:val>
                                        </p:tav>
                                      </p:tavLst>
                                    </p:anim>
                                  </p:childTnLst>
                                </p:cTn>
                              </p:par>
                              <p:par>
                                <p:cTn id="299" presetID="2" presetClass="entr" presetSubtype="4" fill="hold" grpId="0" nodeType="withEffect">
                                  <p:stCondLst>
                                    <p:cond delay="0"/>
                                  </p:stCondLst>
                                  <p:childTnLst>
                                    <p:set>
                                      <p:cBhvr>
                                        <p:cTn id="300" dur="1" fill="hold">
                                          <p:stCondLst>
                                            <p:cond delay="0"/>
                                          </p:stCondLst>
                                        </p:cTn>
                                        <p:tgtEl>
                                          <p:spTgt spid="79"/>
                                        </p:tgtEl>
                                        <p:attrNameLst>
                                          <p:attrName>style.visibility</p:attrName>
                                        </p:attrNameLst>
                                      </p:cBhvr>
                                      <p:to>
                                        <p:strVal val="visible"/>
                                      </p:to>
                                    </p:set>
                                    <p:anim calcmode="lin" valueType="num">
                                      <p:cBhvr additive="base">
                                        <p:cTn id="301" dur="500" fill="hold"/>
                                        <p:tgtEl>
                                          <p:spTgt spid="79"/>
                                        </p:tgtEl>
                                        <p:attrNameLst>
                                          <p:attrName>ppt_x</p:attrName>
                                        </p:attrNameLst>
                                      </p:cBhvr>
                                      <p:tavLst>
                                        <p:tav tm="0">
                                          <p:val>
                                            <p:strVal val="#ppt_x"/>
                                          </p:val>
                                        </p:tav>
                                        <p:tav tm="100000">
                                          <p:val>
                                            <p:strVal val="#ppt_x"/>
                                          </p:val>
                                        </p:tav>
                                      </p:tavLst>
                                    </p:anim>
                                    <p:anim calcmode="lin" valueType="num">
                                      <p:cBhvr additive="base">
                                        <p:cTn id="302" dur="500" fill="hold"/>
                                        <p:tgtEl>
                                          <p:spTgt spid="79"/>
                                        </p:tgtEl>
                                        <p:attrNameLst>
                                          <p:attrName>ppt_y</p:attrName>
                                        </p:attrNameLst>
                                      </p:cBhvr>
                                      <p:tavLst>
                                        <p:tav tm="0">
                                          <p:val>
                                            <p:strVal val="1+#ppt_h/2"/>
                                          </p:val>
                                        </p:tav>
                                        <p:tav tm="100000">
                                          <p:val>
                                            <p:strVal val="#ppt_y"/>
                                          </p:val>
                                        </p:tav>
                                      </p:tavLst>
                                    </p:anim>
                                  </p:childTnLst>
                                </p:cTn>
                              </p:par>
                              <p:par>
                                <p:cTn id="303" presetID="2" presetClass="entr" presetSubtype="4" fill="hold" grpId="0" nodeType="withEffect">
                                  <p:stCondLst>
                                    <p:cond delay="0"/>
                                  </p:stCondLst>
                                  <p:childTnLst>
                                    <p:set>
                                      <p:cBhvr>
                                        <p:cTn id="304" dur="1" fill="hold">
                                          <p:stCondLst>
                                            <p:cond delay="0"/>
                                          </p:stCondLst>
                                        </p:cTn>
                                        <p:tgtEl>
                                          <p:spTgt spid="87"/>
                                        </p:tgtEl>
                                        <p:attrNameLst>
                                          <p:attrName>style.visibility</p:attrName>
                                        </p:attrNameLst>
                                      </p:cBhvr>
                                      <p:to>
                                        <p:strVal val="visible"/>
                                      </p:to>
                                    </p:set>
                                    <p:anim calcmode="lin" valueType="num">
                                      <p:cBhvr additive="base">
                                        <p:cTn id="305" dur="500" fill="hold"/>
                                        <p:tgtEl>
                                          <p:spTgt spid="87"/>
                                        </p:tgtEl>
                                        <p:attrNameLst>
                                          <p:attrName>ppt_x</p:attrName>
                                        </p:attrNameLst>
                                      </p:cBhvr>
                                      <p:tavLst>
                                        <p:tav tm="0">
                                          <p:val>
                                            <p:strVal val="#ppt_x"/>
                                          </p:val>
                                        </p:tav>
                                        <p:tav tm="100000">
                                          <p:val>
                                            <p:strVal val="#ppt_x"/>
                                          </p:val>
                                        </p:tav>
                                      </p:tavLst>
                                    </p:anim>
                                    <p:anim calcmode="lin" valueType="num">
                                      <p:cBhvr additive="base">
                                        <p:cTn id="306"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presetID="2" presetClass="entr" presetSubtype="4" fill="hold" grpId="0" nodeType="clickEffect">
                                  <p:stCondLst>
                                    <p:cond delay="0"/>
                                  </p:stCondLst>
                                  <p:childTnLst>
                                    <p:set>
                                      <p:cBhvr>
                                        <p:cTn id="310" dur="1" fill="hold">
                                          <p:stCondLst>
                                            <p:cond delay="0"/>
                                          </p:stCondLst>
                                        </p:cTn>
                                        <p:tgtEl>
                                          <p:spTgt spid="88"/>
                                        </p:tgtEl>
                                        <p:attrNameLst>
                                          <p:attrName>style.visibility</p:attrName>
                                        </p:attrNameLst>
                                      </p:cBhvr>
                                      <p:to>
                                        <p:strVal val="visible"/>
                                      </p:to>
                                    </p:set>
                                    <p:anim calcmode="lin" valueType="num">
                                      <p:cBhvr additive="base">
                                        <p:cTn id="311" dur="500" fill="hold"/>
                                        <p:tgtEl>
                                          <p:spTgt spid="88"/>
                                        </p:tgtEl>
                                        <p:attrNameLst>
                                          <p:attrName>ppt_x</p:attrName>
                                        </p:attrNameLst>
                                      </p:cBhvr>
                                      <p:tavLst>
                                        <p:tav tm="0">
                                          <p:val>
                                            <p:strVal val="#ppt_x"/>
                                          </p:val>
                                        </p:tav>
                                        <p:tav tm="100000">
                                          <p:val>
                                            <p:strVal val="#ppt_x"/>
                                          </p:val>
                                        </p:tav>
                                      </p:tavLst>
                                    </p:anim>
                                    <p:anim calcmode="lin" valueType="num">
                                      <p:cBhvr additive="base">
                                        <p:cTn id="312"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0" grpId="0"/>
      <p:bldP spid="4" grpId="0" animBg="1"/>
      <p:bldP spid="6" grpId="0" animBg="1"/>
      <p:bldP spid="81" grpId="0"/>
      <p:bldP spid="7" grpId="0" animBg="1"/>
      <p:bldP spid="10" grpId="0" animBg="1"/>
      <p:bldP spid="12" grpId="0" animBg="1"/>
      <p:bldP spid="82" grpId="0"/>
      <p:bldP spid="13" grpId="0" animBg="1"/>
      <p:bldP spid="15" grpId="0" animBg="1"/>
      <p:bldP spid="17" grpId="0" animBg="1"/>
      <p:bldP spid="29" grpId="0" animBg="1"/>
      <p:bldP spid="83" grpId="0"/>
      <p:bldP spid="30" grpId="0" animBg="1"/>
      <p:bldP spid="32" grpId="0" animBg="1"/>
      <p:bldP spid="34" grpId="0" animBg="1"/>
      <p:bldP spid="36" grpId="0" animBg="1"/>
      <p:bldP spid="38" grpId="0" animBg="1"/>
      <p:bldP spid="84" grpId="0"/>
      <p:bldP spid="39" grpId="0" animBg="1"/>
      <p:bldP spid="41" grpId="0" animBg="1"/>
      <p:bldP spid="43" grpId="0" animBg="1"/>
      <p:bldP spid="45" grpId="0" animBg="1"/>
      <p:bldP spid="47" grpId="0" animBg="1"/>
      <p:bldP spid="51" grpId="0" animBg="1"/>
      <p:bldP spid="85" grpId="0"/>
      <p:bldP spid="52" grpId="0" animBg="1"/>
      <p:bldP spid="54" grpId="0" animBg="1"/>
      <p:bldP spid="56" grpId="0" animBg="1"/>
      <p:bldP spid="58" grpId="0" animBg="1"/>
      <p:bldP spid="60" grpId="0" animBg="1"/>
      <p:bldP spid="62" grpId="0" animBg="1"/>
      <p:bldP spid="64" grpId="0" animBg="1"/>
      <p:bldP spid="86" grpId="0"/>
      <p:bldP spid="65" grpId="0" animBg="1"/>
      <p:bldP spid="67" grpId="0" animBg="1"/>
      <p:bldP spid="69" grpId="0" animBg="1"/>
      <p:bldP spid="71" grpId="0" animBg="1"/>
      <p:bldP spid="73" grpId="0" animBg="1"/>
      <p:bldP spid="75" grpId="0" animBg="1"/>
      <p:bldP spid="77" grpId="0" animBg="1"/>
      <p:bldP spid="79" grpId="0" animBg="1"/>
      <p:bldP spid="87" grpId="0"/>
      <p:bldP spid="8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253077" y="215250"/>
            <a:ext cx="1255524" cy="931024"/>
          </a:xfrm>
          <a:prstGeom prst="rect">
            <a:avLst/>
          </a:prstGeom>
        </p:spPr>
      </p:pic>
      <p:sp>
        <p:nvSpPr>
          <p:cNvPr id="2" name="文本框 1"/>
          <p:cNvSpPr txBox="1"/>
          <p:nvPr/>
        </p:nvSpPr>
        <p:spPr>
          <a:xfrm>
            <a:off x="1908175" y="271780"/>
            <a:ext cx="4035425" cy="583565"/>
          </a:xfrm>
          <a:prstGeom prst="rect">
            <a:avLst/>
          </a:prstGeom>
          <a:noFill/>
        </p:spPr>
        <p:txBody>
          <a:bodyPr wrap="square" rtlCol="0">
            <a:spAutoFit/>
          </a:bodyPr>
          <a:p>
            <a:r>
              <a:rPr lang="zh-CN" altLang="en-US" sz="3200" b="1">
                <a:latin typeface="华文仿宋" panose="02010600040101010101" charset="-122"/>
                <a:ea typeface="华文仿宋" panose="02010600040101010101" charset="-122"/>
              </a:rPr>
              <a:t>二叉排序树的建立</a:t>
            </a:r>
            <a:endParaRPr lang="zh-CN" altLang="en-US" sz="3200" b="1">
              <a:latin typeface="华文仿宋" panose="02010600040101010101" charset="-122"/>
              <a:ea typeface="华文仿宋" panose="02010600040101010101" charset="-122"/>
            </a:endParaRPr>
          </a:p>
        </p:txBody>
      </p:sp>
      <p:sp>
        <p:nvSpPr>
          <p:cNvPr id="3" name="文本框 2"/>
          <p:cNvSpPr txBox="1"/>
          <p:nvPr/>
        </p:nvSpPr>
        <p:spPr>
          <a:xfrm>
            <a:off x="1724025" y="638175"/>
            <a:ext cx="8417560" cy="6185535"/>
          </a:xfrm>
          <a:prstGeom prst="rect">
            <a:avLst/>
          </a:prstGeom>
          <a:noFill/>
        </p:spPr>
        <p:txBody>
          <a:bodyPr wrap="square" rtlCol="0">
            <a:spAutoFit/>
          </a:bodyPr>
          <a:p>
            <a:pPr fontAlgn="auto">
              <a:lnSpc>
                <a:spcPct val="150000"/>
              </a:lnSpc>
            </a:pPr>
            <a:r>
              <a:rPr lang="zh-CN" altLang="en-US" sz="2400" b="1">
                <a:latin typeface="华文仿宋" panose="02010600040101010101" charset="-122"/>
                <a:ea typeface="华文仿宋" panose="02010600040101010101" charset="-122"/>
              </a:rPr>
              <a:t>void CreatBST(BSTree *bst)</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KeyType key;</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*bst=NULL;</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scanf("%d",&amp;key);</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while(key!=ENDKEY)</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InsertBST(bst,key);</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scanf("%d",&amp;key);</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	}</a:t>
            </a:r>
            <a:endParaRPr lang="zh-CN" altLang="en-US" sz="2400" b="1">
              <a:latin typeface="华文仿宋" panose="02010600040101010101" charset="-122"/>
              <a:ea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rPr>
              <a:t>}</a:t>
            </a:r>
            <a:endParaRPr lang="zh-CN" altLang="en-US" sz="2400" b="1">
              <a:latin typeface="华文仿宋" panose="02010600040101010101" charset="-122"/>
              <a:ea typeface="华文仿宋" panose="02010600040101010101" charset="-122"/>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253077" y="215250"/>
            <a:ext cx="1255524" cy="931024"/>
          </a:xfrm>
          <a:prstGeom prst="rect">
            <a:avLst/>
          </a:prstGeom>
        </p:spPr>
      </p:pic>
      <p:sp>
        <p:nvSpPr>
          <p:cNvPr id="2" name="文本框 1"/>
          <p:cNvSpPr txBox="1"/>
          <p:nvPr/>
        </p:nvSpPr>
        <p:spPr>
          <a:xfrm>
            <a:off x="1908175" y="271780"/>
            <a:ext cx="4035425" cy="583565"/>
          </a:xfrm>
          <a:prstGeom prst="rect">
            <a:avLst/>
          </a:prstGeom>
          <a:noFill/>
        </p:spPr>
        <p:txBody>
          <a:bodyPr wrap="square" rtlCol="0">
            <a:spAutoFit/>
          </a:bodyPr>
          <a:p>
            <a:r>
              <a:rPr lang="zh-CN" altLang="en-US" sz="3200" b="1">
                <a:latin typeface="华文仿宋" panose="02010600040101010101" charset="-122"/>
                <a:ea typeface="华文仿宋" panose="02010600040101010101" charset="-122"/>
              </a:rPr>
              <a:t>二叉排序树的删除</a:t>
            </a:r>
            <a:endParaRPr lang="zh-CN" altLang="en-US" sz="3200" b="1">
              <a:latin typeface="华文仿宋" panose="02010600040101010101" charset="-122"/>
              <a:ea typeface="华文仿宋" panose="02010600040101010101" charset="-122"/>
            </a:endParaRPr>
          </a:p>
        </p:txBody>
      </p:sp>
      <p:sp>
        <p:nvSpPr>
          <p:cNvPr id="3" name="文本框 2"/>
          <p:cNvSpPr txBox="1"/>
          <p:nvPr/>
        </p:nvSpPr>
        <p:spPr>
          <a:xfrm>
            <a:off x="1311275" y="1682115"/>
            <a:ext cx="8721090" cy="3784600"/>
          </a:xfrm>
          <a:prstGeom prst="rect">
            <a:avLst/>
          </a:prstGeom>
          <a:noFill/>
        </p:spPr>
        <p:txBody>
          <a:bodyPr wrap="square" rtlCol="0">
            <a:spAutoFit/>
          </a:bodyPr>
          <a:p>
            <a:r>
              <a:rPr lang="zh-CN" altLang="en-US" sz="4000" b="1">
                <a:latin typeface="华文仿宋" panose="02010600040101010101" charset="-122"/>
                <a:ea typeface="华文仿宋" panose="02010600040101010101" charset="-122"/>
                <a:cs typeface="华文仿宋" panose="02010600040101010101" charset="-122"/>
              </a:rPr>
              <a:t>首先在二叉排序树中查找待删结点，如果不存在则不做任何操作；否则，分一下三种情况进行讨论。</a:t>
            </a:r>
            <a:endParaRPr lang="zh-CN" altLang="en-US" sz="4000" b="1">
              <a:latin typeface="华文仿宋" panose="02010600040101010101" charset="-122"/>
              <a:ea typeface="华文仿宋" panose="02010600040101010101" charset="-122"/>
              <a:cs typeface="华文仿宋" panose="02010600040101010101" charset="-122"/>
            </a:endParaRPr>
          </a:p>
          <a:p>
            <a:r>
              <a:rPr lang="zh-CN" altLang="en-US" sz="4000" b="1">
                <a:latin typeface="华文仿宋" panose="02010600040101010101" charset="-122"/>
                <a:ea typeface="华文仿宋" panose="02010600040101010101" charset="-122"/>
                <a:cs typeface="华文仿宋" panose="02010600040101010101" charset="-122"/>
              </a:rPr>
              <a:t>（</a:t>
            </a:r>
            <a:r>
              <a:rPr lang="en-US" altLang="zh-CN" sz="4000" b="1">
                <a:latin typeface="华文仿宋" panose="02010600040101010101" charset="-122"/>
                <a:ea typeface="华文仿宋" panose="02010600040101010101" charset="-122"/>
                <a:cs typeface="华文仿宋" panose="02010600040101010101" charset="-122"/>
              </a:rPr>
              <a:t>1</a:t>
            </a:r>
            <a:r>
              <a:rPr lang="zh-CN" altLang="en-US" sz="4000" b="1">
                <a:latin typeface="华文仿宋" panose="02010600040101010101" charset="-122"/>
                <a:ea typeface="华文仿宋" panose="02010600040101010101" charset="-122"/>
                <a:cs typeface="华文仿宋" panose="02010600040101010101" charset="-122"/>
              </a:rPr>
              <a:t>）待删结点是叶子节点</a:t>
            </a:r>
            <a:endParaRPr lang="zh-CN" altLang="en-US" sz="4000" b="1">
              <a:latin typeface="华文仿宋" panose="02010600040101010101" charset="-122"/>
              <a:ea typeface="华文仿宋" panose="02010600040101010101" charset="-122"/>
              <a:cs typeface="华文仿宋" panose="02010600040101010101" charset="-122"/>
            </a:endParaRPr>
          </a:p>
          <a:p>
            <a:r>
              <a:rPr lang="zh-CN" altLang="en-US" sz="4000" b="1">
                <a:latin typeface="华文仿宋" panose="02010600040101010101" charset="-122"/>
                <a:ea typeface="华文仿宋" panose="02010600040101010101" charset="-122"/>
                <a:cs typeface="华文仿宋" panose="02010600040101010101" charset="-122"/>
              </a:rPr>
              <a:t>（</a:t>
            </a:r>
            <a:r>
              <a:rPr lang="en-US" altLang="zh-CN" sz="4000" b="1">
                <a:latin typeface="华文仿宋" panose="02010600040101010101" charset="-122"/>
                <a:ea typeface="华文仿宋" panose="02010600040101010101" charset="-122"/>
                <a:cs typeface="华文仿宋" panose="02010600040101010101" charset="-122"/>
              </a:rPr>
              <a:t>2</a:t>
            </a:r>
            <a:r>
              <a:rPr lang="zh-CN" altLang="en-US" sz="4000" b="1">
                <a:latin typeface="华文仿宋" panose="02010600040101010101" charset="-122"/>
                <a:ea typeface="华文仿宋" panose="02010600040101010101" charset="-122"/>
                <a:cs typeface="华文仿宋" panose="02010600040101010101" charset="-122"/>
              </a:rPr>
              <a:t>）待删结点只有左子树或右子树；</a:t>
            </a:r>
            <a:endParaRPr lang="zh-CN" altLang="en-US" sz="4000" b="1">
              <a:latin typeface="华文仿宋" panose="02010600040101010101" charset="-122"/>
              <a:ea typeface="华文仿宋" panose="02010600040101010101" charset="-122"/>
              <a:cs typeface="华文仿宋" panose="02010600040101010101" charset="-122"/>
            </a:endParaRPr>
          </a:p>
          <a:p>
            <a:r>
              <a:rPr lang="zh-CN" altLang="en-US" sz="4000" b="1">
                <a:latin typeface="华文仿宋" panose="02010600040101010101" charset="-122"/>
                <a:ea typeface="华文仿宋" panose="02010600040101010101" charset="-122"/>
                <a:cs typeface="华文仿宋" panose="02010600040101010101" charset="-122"/>
              </a:rPr>
              <a:t>（</a:t>
            </a:r>
            <a:r>
              <a:rPr lang="en-US" altLang="zh-CN" sz="4000" b="1">
                <a:latin typeface="华文仿宋" panose="02010600040101010101" charset="-122"/>
                <a:ea typeface="华文仿宋" panose="02010600040101010101" charset="-122"/>
                <a:cs typeface="华文仿宋" panose="02010600040101010101" charset="-122"/>
              </a:rPr>
              <a:t>3</a:t>
            </a:r>
            <a:r>
              <a:rPr lang="zh-CN" altLang="en-US" sz="4000" b="1">
                <a:latin typeface="华文仿宋" panose="02010600040101010101" charset="-122"/>
                <a:ea typeface="华文仿宋" panose="02010600040101010101" charset="-122"/>
                <a:cs typeface="华文仿宋" panose="02010600040101010101" charset="-122"/>
              </a:rPr>
              <a:t>）待删结点既有左子树也有右子树。</a:t>
            </a:r>
            <a:endParaRPr lang="zh-CN" altLang="en-US" sz="4000" b="1">
              <a:latin typeface="华文仿宋" panose="02010600040101010101" charset="-122"/>
              <a:ea typeface="华文仿宋" panose="02010600040101010101" charset="-122"/>
              <a:cs typeface="华文仿宋" panose="02010600040101010101" charset="-122"/>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13690" y="3623945"/>
            <a:ext cx="1442720" cy="14204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1" cstate="screen"/>
          <a:stretch>
            <a:fillRect/>
          </a:stretch>
        </p:blipFill>
        <p:spPr>
          <a:xfrm>
            <a:off x="322927" y="63485"/>
            <a:ext cx="1255524" cy="931024"/>
          </a:xfrm>
          <a:prstGeom prst="rect">
            <a:avLst/>
          </a:prstGeom>
        </p:spPr>
      </p:pic>
      <p:sp>
        <p:nvSpPr>
          <p:cNvPr id="2" name="文本框 1"/>
          <p:cNvSpPr txBox="1"/>
          <p:nvPr/>
        </p:nvSpPr>
        <p:spPr>
          <a:xfrm>
            <a:off x="1756410" y="401955"/>
            <a:ext cx="8232140" cy="521970"/>
          </a:xfrm>
          <a:prstGeom prst="rect">
            <a:avLst/>
          </a:prstGeom>
          <a:noFill/>
        </p:spPr>
        <p:txBody>
          <a:bodyPr wrap="square" rtlCol="0">
            <a:spAutoFit/>
          </a:bodyPr>
          <a:p>
            <a:r>
              <a:rPr lang="zh-CN" altLang="en-US" sz="2800" b="1">
                <a:solidFill>
                  <a:srgbClr val="FF0000"/>
                </a:solidFill>
                <a:latin typeface="华文仿宋" panose="02010600040101010101" charset="-122"/>
                <a:ea typeface="华文仿宋" panose="02010600040101010101" charset="-122"/>
                <a:cs typeface="华文仿宋" panose="02010600040101010101" charset="-122"/>
              </a:rPr>
              <a:t>第一种情况：</a:t>
            </a:r>
            <a:r>
              <a:rPr lang="zh-CN" altLang="en-US" sz="2800" b="1">
                <a:latin typeface="华文仿宋" panose="02010600040101010101" charset="-122"/>
                <a:ea typeface="华文仿宋" panose="02010600040101010101" charset="-122"/>
                <a:cs typeface="华文仿宋" panose="02010600040101010101" charset="-122"/>
              </a:rPr>
              <a:t>在下图的二叉排序树中删除结点</a:t>
            </a:r>
            <a:r>
              <a:rPr lang="en-US" altLang="zh-CN" sz="2800" b="1">
                <a:latin typeface="华文仿宋" panose="02010600040101010101" charset="-122"/>
                <a:ea typeface="华文仿宋" panose="02010600040101010101" charset="-122"/>
                <a:cs typeface="华文仿宋" panose="02010600040101010101" charset="-122"/>
              </a:rPr>
              <a:t>14</a:t>
            </a:r>
            <a:endParaRPr lang="en-US" altLang="zh-CN" sz="2800" b="1">
              <a:latin typeface="华文仿宋" panose="02010600040101010101" charset="-122"/>
              <a:ea typeface="华文仿宋" panose="02010600040101010101" charset="-122"/>
              <a:cs typeface="华文仿宋" panose="02010600040101010101" charset="-122"/>
            </a:endParaRPr>
          </a:p>
        </p:txBody>
      </p:sp>
      <p:sp>
        <p:nvSpPr>
          <p:cNvPr id="5" name="椭圆 4"/>
          <p:cNvSpPr/>
          <p:nvPr/>
        </p:nvSpPr>
        <p:spPr>
          <a:xfrm>
            <a:off x="2386965" y="117221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3068955" y="389572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702685" y="243205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547370" y="392874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429760" y="389636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321435" y="251841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5363210" y="533273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连接符 15"/>
          <p:cNvCxnSpPr/>
          <p:nvPr/>
        </p:nvCxnSpPr>
        <p:spPr>
          <a:xfrm flipH="1">
            <a:off x="1842770" y="1891030"/>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867410" y="3190875"/>
            <a:ext cx="537210" cy="73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7" idx="1"/>
          </p:cNvCxnSpPr>
          <p:nvPr/>
        </p:nvCxnSpPr>
        <p:spPr>
          <a:xfrm>
            <a:off x="3244215" y="1771650"/>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567430" y="3299460"/>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429760" y="3190875"/>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203825" y="4545330"/>
            <a:ext cx="489585" cy="77089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491105" y="1318260"/>
            <a:ext cx="848360" cy="583565"/>
          </a:xfrm>
          <a:prstGeom prst="rect">
            <a:avLst/>
          </a:prstGeom>
          <a:noFill/>
        </p:spPr>
        <p:txBody>
          <a:bodyPr wrap="square" rtlCol="0">
            <a:spAutoFit/>
          </a:bodyPr>
          <a:p>
            <a:r>
              <a:rPr lang="en-US" altLang="zh-CN" sz="3200"/>
              <a:t>32</a:t>
            </a:r>
            <a:endParaRPr lang="en-US" altLang="zh-CN" sz="3200"/>
          </a:p>
        </p:txBody>
      </p:sp>
      <p:sp>
        <p:nvSpPr>
          <p:cNvPr id="24" name="文本框 23"/>
          <p:cNvSpPr txBox="1"/>
          <p:nvPr/>
        </p:nvSpPr>
        <p:spPr>
          <a:xfrm>
            <a:off x="1403985" y="2607310"/>
            <a:ext cx="774700" cy="583565"/>
          </a:xfrm>
          <a:prstGeom prst="rect">
            <a:avLst/>
          </a:prstGeom>
          <a:noFill/>
        </p:spPr>
        <p:txBody>
          <a:bodyPr wrap="square" rtlCol="0">
            <a:spAutoFit/>
          </a:bodyPr>
          <a:p>
            <a:r>
              <a:rPr lang="en-US" altLang="zh-CN" sz="3200"/>
              <a:t>21</a:t>
            </a:r>
            <a:endParaRPr lang="en-US" altLang="zh-CN" sz="3200"/>
          </a:p>
        </p:txBody>
      </p:sp>
      <p:sp>
        <p:nvSpPr>
          <p:cNvPr id="25" name="文本框 24"/>
          <p:cNvSpPr txBox="1"/>
          <p:nvPr/>
        </p:nvSpPr>
        <p:spPr>
          <a:xfrm>
            <a:off x="708660" y="4070985"/>
            <a:ext cx="769620" cy="583565"/>
          </a:xfrm>
          <a:prstGeom prst="rect">
            <a:avLst/>
          </a:prstGeom>
          <a:noFill/>
        </p:spPr>
        <p:txBody>
          <a:bodyPr wrap="square" rtlCol="0">
            <a:spAutoFit/>
          </a:bodyPr>
          <a:p>
            <a:r>
              <a:rPr lang="en-US" altLang="zh-CN" sz="3200"/>
              <a:t>14</a:t>
            </a:r>
            <a:endParaRPr lang="en-US" altLang="zh-CN" sz="3200"/>
          </a:p>
        </p:txBody>
      </p:sp>
      <p:sp>
        <p:nvSpPr>
          <p:cNvPr id="27" name="文本框 26"/>
          <p:cNvSpPr txBox="1"/>
          <p:nvPr/>
        </p:nvSpPr>
        <p:spPr>
          <a:xfrm>
            <a:off x="3800475" y="2574290"/>
            <a:ext cx="661035" cy="583565"/>
          </a:xfrm>
          <a:prstGeom prst="rect">
            <a:avLst/>
          </a:prstGeom>
          <a:noFill/>
        </p:spPr>
        <p:txBody>
          <a:bodyPr wrap="square" rtlCol="0">
            <a:spAutoFit/>
          </a:bodyPr>
          <a:p>
            <a:r>
              <a:rPr lang="en-US" altLang="zh-CN" sz="3200"/>
              <a:t>65</a:t>
            </a:r>
            <a:endParaRPr lang="en-US" altLang="zh-CN" sz="3200"/>
          </a:p>
        </p:txBody>
      </p:sp>
      <p:sp>
        <p:nvSpPr>
          <p:cNvPr id="28" name="文本框 27"/>
          <p:cNvSpPr txBox="1"/>
          <p:nvPr/>
        </p:nvSpPr>
        <p:spPr>
          <a:xfrm>
            <a:off x="3138805" y="4037965"/>
            <a:ext cx="661670" cy="583565"/>
          </a:xfrm>
          <a:prstGeom prst="rect">
            <a:avLst/>
          </a:prstGeom>
          <a:noFill/>
        </p:spPr>
        <p:txBody>
          <a:bodyPr wrap="square" rtlCol="0">
            <a:spAutoFit/>
          </a:bodyPr>
          <a:p>
            <a:r>
              <a:rPr lang="en-US" altLang="zh-CN" sz="3200"/>
              <a:t>58</a:t>
            </a:r>
            <a:endParaRPr lang="en-US" altLang="zh-CN" sz="3200"/>
          </a:p>
        </p:txBody>
      </p:sp>
      <p:sp>
        <p:nvSpPr>
          <p:cNvPr id="29" name="文本框 28"/>
          <p:cNvSpPr txBox="1"/>
          <p:nvPr/>
        </p:nvSpPr>
        <p:spPr>
          <a:xfrm>
            <a:off x="4527550" y="4037965"/>
            <a:ext cx="661670" cy="583565"/>
          </a:xfrm>
          <a:prstGeom prst="rect">
            <a:avLst/>
          </a:prstGeom>
          <a:noFill/>
        </p:spPr>
        <p:txBody>
          <a:bodyPr wrap="square" rtlCol="0">
            <a:spAutoFit/>
          </a:bodyPr>
          <a:p>
            <a:r>
              <a:rPr lang="en-US" altLang="zh-CN" sz="3200"/>
              <a:t>72</a:t>
            </a:r>
            <a:endParaRPr lang="en-US" altLang="zh-CN" sz="3200"/>
          </a:p>
        </p:txBody>
      </p:sp>
      <p:sp>
        <p:nvSpPr>
          <p:cNvPr id="30" name="文本框 29"/>
          <p:cNvSpPr txBox="1"/>
          <p:nvPr/>
        </p:nvSpPr>
        <p:spPr>
          <a:xfrm>
            <a:off x="5479415" y="5474335"/>
            <a:ext cx="741045" cy="583565"/>
          </a:xfrm>
          <a:prstGeom prst="rect">
            <a:avLst/>
          </a:prstGeom>
          <a:noFill/>
        </p:spPr>
        <p:txBody>
          <a:bodyPr wrap="square" rtlCol="0">
            <a:spAutoFit/>
          </a:bodyPr>
          <a:p>
            <a:r>
              <a:rPr lang="en-US" altLang="zh-CN" sz="3200"/>
              <a:t>80</a:t>
            </a:r>
            <a:endParaRPr lang="en-US" altLang="zh-CN" sz="3200"/>
          </a:p>
        </p:txBody>
      </p:sp>
      <p:cxnSp>
        <p:nvCxnSpPr>
          <p:cNvPr id="3" name="直接连接符 2"/>
          <p:cNvCxnSpPr/>
          <p:nvPr/>
        </p:nvCxnSpPr>
        <p:spPr>
          <a:xfrm flipH="1">
            <a:off x="2948940" y="4726940"/>
            <a:ext cx="390525" cy="747395"/>
          </a:xfrm>
          <a:prstGeom prst="line">
            <a:avLst/>
          </a:prstGeom>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602230" y="5474335"/>
            <a:ext cx="965200" cy="9004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tx1"/>
                </a:solidFill>
              </a:rPr>
              <a:t>44</a:t>
            </a:r>
            <a:endParaRPr lang="en-US" altLang="zh-CN" sz="2800">
              <a:solidFill>
                <a:schemeClr val="tx1"/>
              </a:solidFill>
            </a:endParaRPr>
          </a:p>
        </p:txBody>
      </p:sp>
      <p:cxnSp>
        <p:nvCxnSpPr>
          <p:cNvPr id="14" name="直接箭头连接符 13"/>
          <p:cNvCxnSpPr/>
          <p:nvPr/>
        </p:nvCxnSpPr>
        <p:spPr>
          <a:xfrm>
            <a:off x="1013460" y="2336800"/>
            <a:ext cx="390525" cy="401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67640" y="2972435"/>
            <a:ext cx="379730" cy="521970"/>
          </a:xfrm>
          <a:prstGeom prst="rect">
            <a:avLst/>
          </a:prstGeom>
          <a:noFill/>
        </p:spPr>
        <p:txBody>
          <a:bodyPr wrap="square" rtlCol="0">
            <a:spAutoFit/>
          </a:bodyPr>
          <a:p>
            <a:r>
              <a:rPr lang="en-US" altLang="zh-CN" sz="2800"/>
              <a:t>p</a:t>
            </a:r>
            <a:endParaRPr lang="en-US" altLang="zh-CN" sz="2800"/>
          </a:p>
        </p:txBody>
      </p:sp>
      <p:cxnSp>
        <p:nvCxnSpPr>
          <p:cNvPr id="32" name="直接箭头连接符 31"/>
          <p:cNvCxnSpPr/>
          <p:nvPr/>
        </p:nvCxnSpPr>
        <p:spPr>
          <a:xfrm>
            <a:off x="443865" y="3352800"/>
            <a:ext cx="249555" cy="59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60730" y="2123440"/>
            <a:ext cx="379730" cy="521970"/>
          </a:xfrm>
          <a:prstGeom prst="rect">
            <a:avLst/>
          </a:prstGeom>
          <a:noFill/>
        </p:spPr>
        <p:txBody>
          <a:bodyPr wrap="square" rtlCol="0">
            <a:spAutoFit/>
          </a:bodyPr>
          <a:p>
            <a:r>
              <a:rPr lang="en-US" altLang="zh-CN" sz="2800"/>
              <a:t>f</a:t>
            </a:r>
            <a:endParaRPr lang="en-US" altLang="zh-CN" sz="2800"/>
          </a:p>
        </p:txBody>
      </p:sp>
      <p:sp>
        <p:nvSpPr>
          <p:cNvPr id="35" name="椭圆 34"/>
          <p:cNvSpPr/>
          <p:nvPr/>
        </p:nvSpPr>
        <p:spPr>
          <a:xfrm>
            <a:off x="8219440" y="124460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8901430" y="396811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9535160" y="250444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262235" y="396875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7153910" y="259080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195685" y="540512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3" name="直接连接符 42"/>
          <p:cNvCxnSpPr/>
          <p:nvPr/>
        </p:nvCxnSpPr>
        <p:spPr>
          <a:xfrm flipH="1">
            <a:off x="7675245" y="1963420"/>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38" idx="1"/>
          </p:cNvCxnSpPr>
          <p:nvPr/>
        </p:nvCxnSpPr>
        <p:spPr>
          <a:xfrm>
            <a:off x="9076690" y="1844040"/>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9399905" y="3371850"/>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62235" y="3263265"/>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36300" y="4617720"/>
            <a:ext cx="489585" cy="770890"/>
          </a:xfrm>
          <a:prstGeom prst="line">
            <a:avLst/>
          </a:prstGeom>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8323580" y="1390650"/>
            <a:ext cx="848360" cy="583565"/>
          </a:xfrm>
          <a:prstGeom prst="rect">
            <a:avLst/>
          </a:prstGeom>
          <a:noFill/>
        </p:spPr>
        <p:txBody>
          <a:bodyPr wrap="square" rtlCol="0">
            <a:spAutoFit/>
          </a:bodyPr>
          <a:p>
            <a:r>
              <a:rPr lang="en-US" altLang="zh-CN" sz="3200"/>
              <a:t>32</a:t>
            </a:r>
            <a:endParaRPr lang="en-US" altLang="zh-CN" sz="3200"/>
          </a:p>
        </p:txBody>
      </p:sp>
      <p:sp>
        <p:nvSpPr>
          <p:cNvPr id="50" name="文本框 49"/>
          <p:cNvSpPr txBox="1"/>
          <p:nvPr/>
        </p:nvSpPr>
        <p:spPr>
          <a:xfrm>
            <a:off x="7236460" y="2679700"/>
            <a:ext cx="774700" cy="583565"/>
          </a:xfrm>
          <a:prstGeom prst="rect">
            <a:avLst/>
          </a:prstGeom>
          <a:noFill/>
        </p:spPr>
        <p:txBody>
          <a:bodyPr wrap="square" rtlCol="0">
            <a:spAutoFit/>
          </a:bodyPr>
          <a:p>
            <a:r>
              <a:rPr lang="en-US" altLang="zh-CN" sz="3200"/>
              <a:t>21</a:t>
            </a:r>
            <a:endParaRPr lang="en-US" altLang="zh-CN" sz="3200"/>
          </a:p>
        </p:txBody>
      </p:sp>
      <p:sp>
        <p:nvSpPr>
          <p:cNvPr id="52" name="文本框 51"/>
          <p:cNvSpPr txBox="1"/>
          <p:nvPr/>
        </p:nvSpPr>
        <p:spPr>
          <a:xfrm>
            <a:off x="9632950" y="2646680"/>
            <a:ext cx="661035" cy="583565"/>
          </a:xfrm>
          <a:prstGeom prst="rect">
            <a:avLst/>
          </a:prstGeom>
          <a:noFill/>
        </p:spPr>
        <p:txBody>
          <a:bodyPr wrap="square" rtlCol="0">
            <a:spAutoFit/>
          </a:bodyPr>
          <a:p>
            <a:r>
              <a:rPr lang="en-US" altLang="zh-CN" sz="3200"/>
              <a:t>65</a:t>
            </a:r>
            <a:endParaRPr lang="en-US" altLang="zh-CN" sz="3200"/>
          </a:p>
        </p:txBody>
      </p:sp>
      <p:sp>
        <p:nvSpPr>
          <p:cNvPr id="53" name="文本框 52"/>
          <p:cNvSpPr txBox="1"/>
          <p:nvPr/>
        </p:nvSpPr>
        <p:spPr>
          <a:xfrm>
            <a:off x="8971280" y="4110355"/>
            <a:ext cx="661670" cy="583565"/>
          </a:xfrm>
          <a:prstGeom prst="rect">
            <a:avLst/>
          </a:prstGeom>
          <a:noFill/>
        </p:spPr>
        <p:txBody>
          <a:bodyPr wrap="square" rtlCol="0">
            <a:spAutoFit/>
          </a:bodyPr>
          <a:p>
            <a:r>
              <a:rPr lang="en-US" altLang="zh-CN" sz="3200"/>
              <a:t>58</a:t>
            </a:r>
            <a:endParaRPr lang="en-US" altLang="zh-CN" sz="3200"/>
          </a:p>
        </p:txBody>
      </p:sp>
      <p:sp>
        <p:nvSpPr>
          <p:cNvPr id="54" name="文本框 53"/>
          <p:cNvSpPr txBox="1"/>
          <p:nvPr/>
        </p:nvSpPr>
        <p:spPr>
          <a:xfrm>
            <a:off x="10360025" y="4110355"/>
            <a:ext cx="661670" cy="583565"/>
          </a:xfrm>
          <a:prstGeom prst="rect">
            <a:avLst/>
          </a:prstGeom>
          <a:noFill/>
        </p:spPr>
        <p:txBody>
          <a:bodyPr wrap="square" rtlCol="0">
            <a:spAutoFit/>
          </a:bodyPr>
          <a:p>
            <a:r>
              <a:rPr lang="en-US" altLang="zh-CN" sz="3200"/>
              <a:t>72</a:t>
            </a:r>
            <a:endParaRPr lang="en-US" altLang="zh-CN" sz="3200"/>
          </a:p>
        </p:txBody>
      </p:sp>
      <p:sp>
        <p:nvSpPr>
          <p:cNvPr id="55" name="文本框 54"/>
          <p:cNvSpPr txBox="1"/>
          <p:nvPr/>
        </p:nvSpPr>
        <p:spPr>
          <a:xfrm>
            <a:off x="11311890" y="5546725"/>
            <a:ext cx="741045" cy="583565"/>
          </a:xfrm>
          <a:prstGeom prst="rect">
            <a:avLst/>
          </a:prstGeom>
          <a:noFill/>
        </p:spPr>
        <p:txBody>
          <a:bodyPr wrap="square" rtlCol="0">
            <a:spAutoFit/>
          </a:bodyPr>
          <a:p>
            <a:r>
              <a:rPr lang="en-US" altLang="zh-CN" sz="3200"/>
              <a:t>80</a:t>
            </a:r>
            <a:endParaRPr lang="en-US" altLang="zh-CN" sz="3200"/>
          </a:p>
        </p:txBody>
      </p:sp>
      <p:cxnSp>
        <p:nvCxnSpPr>
          <p:cNvPr id="56" name="直接连接符 55"/>
          <p:cNvCxnSpPr/>
          <p:nvPr/>
        </p:nvCxnSpPr>
        <p:spPr>
          <a:xfrm flipH="1">
            <a:off x="8781415" y="4799330"/>
            <a:ext cx="390525" cy="747395"/>
          </a:xfrm>
          <a:prstGeom prst="line">
            <a:avLst/>
          </a:prstGeom>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8434705" y="5546725"/>
            <a:ext cx="965200" cy="9004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tx1"/>
                </a:solidFill>
              </a:rPr>
              <a:t>44</a:t>
            </a:r>
            <a:endParaRPr lang="en-US" altLang="zh-CN" sz="2800">
              <a:solidFill>
                <a:schemeClr val="tx1"/>
              </a:solidFill>
            </a:endParaRPr>
          </a:p>
        </p:txBody>
      </p:sp>
      <p:cxnSp>
        <p:nvCxnSpPr>
          <p:cNvPr id="58" name="直接箭头连接符 57"/>
          <p:cNvCxnSpPr/>
          <p:nvPr/>
        </p:nvCxnSpPr>
        <p:spPr>
          <a:xfrm>
            <a:off x="6845935" y="2409190"/>
            <a:ext cx="390525" cy="401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6593205" y="2195830"/>
            <a:ext cx="379730" cy="521970"/>
          </a:xfrm>
          <a:prstGeom prst="rect">
            <a:avLst/>
          </a:prstGeom>
          <a:noFill/>
        </p:spPr>
        <p:txBody>
          <a:bodyPr wrap="square" rtlCol="0">
            <a:spAutoFit/>
          </a:bodyPr>
          <a:p>
            <a:r>
              <a:rPr lang="en-US" altLang="zh-CN" sz="2800"/>
              <a:t>f</a:t>
            </a:r>
            <a:endParaRPr lang="en-US" altLang="zh-CN" sz="2800"/>
          </a:p>
        </p:txBody>
      </p:sp>
      <p:sp>
        <p:nvSpPr>
          <p:cNvPr id="62" name="文本框 61"/>
          <p:cNvSpPr txBox="1"/>
          <p:nvPr/>
        </p:nvSpPr>
        <p:spPr>
          <a:xfrm>
            <a:off x="5913755" y="4000500"/>
            <a:ext cx="2665730" cy="829945"/>
          </a:xfrm>
          <a:prstGeom prst="rect">
            <a:avLst/>
          </a:prstGeom>
          <a:noFill/>
        </p:spPr>
        <p:txBody>
          <a:bodyPr wrap="square" rtlCol="0">
            <a:spAutoFit/>
          </a:bodyPr>
          <a:p>
            <a:r>
              <a:rPr lang="en-US" altLang="zh-CN" sz="2400" b="1">
                <a:solidFill>
                  <a:srgbClr val="FF0000"/>
                </a:solidFill>
                <a:latin typeface="华文仿宋" panose="02010600040101010101" charset="-122"/>
                <a:ea typeface="华文仿宋" panose="02010600040101010101" charset="-122"/>
              </a:rPr>
              <a:t>f-&gt;Lchild=NULL;</a:t>
            </a:r>
            <a:endParaRPr lang="en-US" altLang="zh-CN" sz="2400" b="1">
              <a:solidFill>
                <a:srgbClr val="FF0000"/>
              </a:solidFill>
              <a:latin typeface="华文仿宋" panose="02010600040101010101" charset="-122"/>
              <a:ea typeface="华文仿宋" panose="02010600040101010101" charset="-122"/>
            </a:endParaRPr>
          </a:p>
          <a:p>
            <a:r>
              <a:rPr lang="en-US" altLang="zh-CN" sz="2400" b="1">
                <a:solidFill>
                  <a:srgbClr val="FF0000"/>
                </a:solidFill>
                <a:latin typeface="华文仿宋" panose="02010600040101010101" charset="-122"/>
                <a:ea typeface="华文仿宋" panose="02010600040101010101" charset="-122"/>
              </a:rPr>
              <a:t>free(q);</a:t>
            </a:r>
            <a:endParaRPr lang="en-US" altLang="zh-CN" sz="2400" b="1">
              <a:solidFill>
                <a:srgbClr val="FF0000"/>
              </a:solidFill>
              <a:latin typeface="华文仿宋" panose="02010600040101010101" charset="-122"/>
              <a:ea typeface="华文仿宋" panose="02010600040101010101" charset="-122"/>
            </a:endParaRPr>
          </a:p>
        </p:txBody>
      </p:sp>
      <p:sp>
        <p:nvSpPr>
          <p:cNvPr id="63" name="右箭头 62"/>
          <p:cNvSpPr/>
          <p:nvPr/>
        </p:nvSpPr>
        <p:spPr>
          <a:xfrm>
            <a:off x="4832985" y="2300605"/>
            <a:ext cx="1572895" cy="574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椭圆形标注 89"/>
          <p:cNvSpPr/>
          <p:nvPr/>
        </p:nvSpPr>
        <p:spPr>
          <a:xfrm>
            <a:off x="3470275" y="542925"/>
            <a:ext cx="4913630" cy="1767840"/>
          </a:xfrm>
          <a:prstGeom prst="wedgeEllipse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tx1"/>
                </a:solidFill>
                <a:latin typeface="华文仿宋" panose="02010600040101010101" charset="-122"/>
                <a:ea typeface="华文仿宋" panose="02010600040101010101" charset="-122"/>
              </a:rPr>
              <a:t>只需将待删结点的父亲节点的相应孩子域置空</a:t>
            </a:r>
            <a:endParaRPr lang="zh-CN" altLang="en-US" sz="2400" b="1">
              <a:solidFill>
                <a:schemeClr val="tx1"/>
              </a:solidFill>
              <a:latin typeface="华文仿宋" panose="02010600040101010101" charset="-122"/>
              <a:ea typeface="华文仿宋" panose="02010600040101010101" charset="-122"/>
            </a:endParaRPr>
          </a:p>
        </p:txBody>
      </p:sp>
      <p:pic>
        <p:nvPicPr>
          <p:cNvPr id="9" name="图片 8"/>
          <p:cNvPicPr>
            <a:picLocks noChangeAspect="1"/>
          </p:cNvPicPr>
          <p:nvPr/>
        </p:nvPicPr>
        <p:blipFill>
          <a:blip r:embed="rId1" cstate="screen"/>
          <a:stretch>
            <a:fillRect/>
          </a:stretch>
        </p:blipFill>
        <p:spPr>
          <a:xfrm>
            <a:off x="253077" y="215250"/>
            <a:ext cx="1255524" cy="931024"/>
          </a:xfrm>
          <a:prstGeom prst="rect">
            <a:avLst/>
          </a:prstGeom>
        </p:spPr>
      </p:pic>
      <p:sp>
        <p:nvSpPr>
          <p:cNvPr id="31" name="矩形 30"/>
          <p:cNvSpPr/>
          <p:nvPr/>
        </p:nvSpPr>
        <p:spPr>
          <a:xfrm>
            <a:off x="4614545" y="5067300"/>
            <a:ext cx="1442720" cy="14204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1931035" y="118300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2613025" y="390652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246755" y="244284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91440" y="393954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3973830" y="390715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865505" y="252920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4907280" y="534352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连接符 15"/>
          <p:cNvCxnSpPr/>
          <p:nvPr/>
        </p:nvCxnSpPr>
        <p:spPr>
          <a:xfrm flipH="1">
            <a:off x="1386840" y="1901825"/>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11480" y="3201670"/>
            <a:ext cx="537210" cy="73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7" idx="1"/>
          </p:cNvCxnSpPr>
          <p:nvPr/>
        </p:nvCxnSpPr>
        <p:spPr>
          <a:xfrm>
            <a:off x="2788285" y="1782445"/>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111500" y="3310255"/>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973830" y="3201670"/>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747895" y="4556125"/>
            <a:ext cx="489585" cy="77089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035175" y="1329055"/>
            <a:ext cx="848360" cy="583565"/>
          </a:xfrm>
          <a:prstGeom prst="rect">
            <a:avLst/>
          </a:prstGeom>
          <a:noFill/>
        </p:spPr>
        <p:txBody>
          <a:bodyPr wrap="square" rtlCol="0">
            <a:spAutoFit/>
          </a:bodyPr>
          <a:p>
            <a:r>
              <a:rPr lang="en-US" altLang="zh-CN" sz="3200"/>
              <a:t>32</a:t>
            </a:r>
            <a:endParaRPr lang="en-US" altLang="zh-CN" sz="3200"/>
          </a:p>
        </p:txBody>
      </p:sp>
      <p:sp>
        <p:nvSpPr>
          <p:cNvPr id="24" name="文本框 23"/>
          <p:cNvSpPr txBox="1"/>
          <p:nvPr/>
        </p:nvSpPr>
        <p:spPr>
          <a:xfrm>
            <a:off x="948055" y="2618105"/>
            <a:ext cx="774700" cy="583565"/>
          </a:xfrm>
          <a:prstGeom prst="rect">
            <a:avLst/>
          </a:prstGeom>
          <a:noFill/>
        </p:spPr>
        <p:txBody>
          <a:bodyPr wrap="square" rtlCol="0">
            <a:spAutoFit/>
          </a:bodyPr>
          <a:p>
            <a:r>
              <a:rPr lang="en-US" altLang="zh-CN" sz="3200"/>
              <a:t>21</a:t>
            </a:r>
            <a:endParaRPr lang="en-US" altLang="zh-CN" sz="3200"/>
          </a:p>
        </p:txBody>
      </p:sp>
      <p:sp>
        <p:nvSpPr>
          <p:cNvPr id="25" name="文本框 24"/>
          <p:cNvSpPr txBox="1"/>
          <p:nvPr/>
        </p:nvSpPr>
        <p:spPr>
          <a:xfrm>
            <a:off x="252730" y="4081780"/>
            <a:ext cx="769620" cy="583565"/>
          </a:xfrm>
          <a:prstGeom prst="rect">
            <a:avLst/>
          </a:prstGeom>
          <a:noFill/>
        </p:spPr>
        <p:txBody>
          <a:bodyPr wrap="square" rtlCol="0">
            <a:spAutoFit/>
          </a:bodyPr>
          <a:p>
            <a:r>
              <a:rPr lang="en-US" altLang="zh-CN" sz="3200"/>
              <a:t>14</a:t>
            </a:r>
            <a:endParaRPr lang="en-US" altLang="zh-CN" sz="3200"/>
          </a:p>
        </p:txBody>
      </p:sp>
      <p:sp>
        <p:nvSpPr>
          <p:cNvPr id="27" name="文本框 26"/>
          <p:cNvSpPr txBox="1"/>
          <p:nvPr/>
        </p:nvSpPr>
        <p:spPr>
          <a:xfrm>
            <a:off x="3344545" y="2585085"/>
            <a:ext cx="661035" cy="583565"/>
          </a:xfrm>
          <a:prstGeom prst="rect">
            <a:avLst/>
          </a:prstGeom>
          <a:noFill/>
        </p:spPr>
        <p:txBody>
          <a:bodyPr wrap="square" rtlCol="0">
            <a:spAutoFit/>
          </a:bodyPr>
          <a:p>
            <a:r>
              <a:rPr lang="en-US" altLang="zh-CN" sz="3200"/>
              <a:t>65</a:t>
            </a:r>
            <a:endParaRPr lang="en-US" altLang="zh-CN" sz="3200"/>
          </a:p>
        </p:txBody>
      </p:sp>
      <p:sp>
        <p:nvSpPr>
          <p:cNvPr id="28" name="文本框 27"/>
          <p:cNvSpPr txBox="1"/>
          <p:nvPr/>
        </p:nvSpPr>
        <p:spPr>
          <a:xfrm>
            <a:off x="2682875" y="4048760"/>
            <a:ext cx="661670" cy="583565"/>
          </a:xfrm>
          <a:prstGeom prst="rect">
            <a:avLst/>
          </a:prstGeom>
          <a:noFill/>
        </p:spPr>
        <p:txBody>
          <a:bodyPr wrap="square" rtlCol="0">
            <a:spAutoFit/>
          </a:bodyPr>
          <a:p>
            <a:r>
              <a:rPr lang="en-US" altLang="zh-CN" sz="3200"/>
              <a:t>58</a:t>
            </a:r>
            <a:endParaRPr lang="en-US" altLang="zh-CN" sz="3200"/>
          </a:p>
        </p:txBody>
      </p:sp>
      <p:sp>
        <p:nvSpPr>
          <p:cNvPr id="29" name="文本框 28"/>
          <p:cNvSpPr txBox="1"/>
          <p:nvPr/>
        </p:nvSpPr>
        <p:spPr>
          <a:xfrm>
            <a:off x="4071620" y="4048760"/>
            <a:ext cx="661670" cy="583565"/>
          </a:xfrm>
          <a:prstGeom prst="rect">
            <a:avLst/>
          </a:prstGeom>
          <a:noFill/>
        </p:spPr>
        <p:txBody>
          <a:bodyPr wrap="square" rtlCol="0">
            <a:spAutoFit/>
          </a:bodyPr>
          <a:p>
            <a:r>
              <a:rPr lang="en-US" altLang="zh-CN" sz="3200"/>
              <a:t>72</a:t>
            </a:r>
            <a:endParaRPr lang="en-US" altLang="zh-CN" sz="3200"/>
          </a:p>
        </p:txBody>
      </p:sp>
      <p:sp>
        <p:nvSpPr>
          <p:cNvPr id="30" name="文本框 29"/>
          <p:cNvSpPr txBox="1"/>
          <p:nvPr/>
        </p:nvSpPr>
        <p:spPr>
          <a:xfrm>
            <a:off x="5023485" y="5485130"/>
            <a:ext cx="741045" cy="583565"/>
          </a:xfrm>
          <a:prstGeom prst="rect">
            <a:avLst/>
          </a:prstGeom>
          <a:noFill/>
        </p:spPr>
        <p:txBody>
          <a:bodyPr wrap="square" rtlCol="0">
            <a:spAutoFit/>
          </a:bodyPr>
          <a:p>
            <a:r>
              <a:rPr lang="en-US" altLang="zh-CN" sz="3200"/>
              <a:t>80</a:t>
            </a:r>
            <a:endParaRPr lang="en-US" altLang="zh-CN" sz="3200"/>
          </a:p>
        </p:txBody>
      </p:sp>
      <p:cxnSp>
        <p:nvCxnSpPr>
          <p:cNvPr id="3" name="直接连接符 2"/>
          <p:cNvCxnSpPr/>
          <p:nvPr/>
        </p:nvCxnSpPr>
        <p:spPr>
          <a:xfrm flipH="1">
            <a:off x="2493010" y="4737735"/>
            <a:ext cx="390525" cy="747395"/>
          </a:xfrm>
          <a:prstGeom prst="line">
            <a:avLst/>
          </a:prstGeom>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146300" y="5485130"/>
            <a:ext cx="965200" cy="9004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tx1"/>
                </a:solidFill>
              </a:rPr>
              <a:t>44</a:t>
            </a:r>
            <a:endParaRPr lang="en-US" altLang="zh-CN" sz="2800">
              <a:solidFill>
                <a:schemeClr val="tx1"/>
              </a:solidFill>
            </a:endParaRPr>
          </a:p>
        </p:txBody>
      </p:sp>
      <p:cxnSp>
        <p:nvCxnSpPr>
          <p:cNvPr id="32" name="直接箭头连接符 31"/>
          <p:cNvCxnSpPr/>
          <p:nvPr/>
        </p:nvCxnSpPr>
        <p:spPr>
          <a:xfrm>
            <a:off x="4305300" y="5478780"/>
            <a:ext cx="525780" cy="184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997325" y="5225415"/>
            <a:ext cx="379730" cy="521970"/>
          </a:xfrm>
          <a:prstGeom prst="rect">
            <a:avLst/>
          </a:prstGeom>
          <a:noFill/>
        </p:spPr>
        <p:txBody>
          <a:bodyPr wrap="square" rtlCol="0">
            <a:spAutoFit/>
          </a:bodyPr>
          <a:p>
            <a:r>
              <a:rPr lang="en-US" altLang="zh-CN" sz="2800"/>
              <a:t>p</a:t>
            </a:r>
            <a:endParaRPr lang="en-US" altLang="zh-CN" sz="2800"/>
          </a:p>
        </p:txBody>
      </p:sp>
      <p:sp>
        <p:nvSpPr>
          <p:cNvPr id="63" name="右箭头 62"/>
          <p:cNvSpPr/>
          <p:nvPr/>
        </p:nvSpPr>
        <p:spPr>
          <a:xfrm>
            <a:off x="4747895" y="2442845"/>
            <a:ext cx="1572895" cy="574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 name="直接箭头连接符 1"/>
          <p:cNvCxnSpPr>
            <a:endCxn id="10" idx="7"/>
          </p:cNvCxnSpPr>
          <p:nvPr/>
        </p:nvCxnSpPr>
        <p:spPr>
          <a:xfrm flipH="1">
            <a:off x="4705350" y="3699510"/>
            <a:ext cx="42418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973955" y="3512185"/>
            <a:ext cx="379730" cy="521970"/>
          </a:xfrm>
          <a:prstGeom prst="rect">
            <a:avLst/>
          </a:prstGeom>
          <a:noFill/>
        </p:spPr>
        <p:txBody>
          <a:bodyPr wrap="square" rtlCol="0">
            <a:spAutoFit/>
          </a:bodyPr>
          <a:p>
            <a:r>
              <a:rPr lang="en-US" altLang="zh-CN" sz="2800"/>
              <a:t>f</a:t>
            </a:r>
            <a:endParaRPr lang="en-US" altLang="zh-CN" sz="2800"/>
          </a:p>
        </p:txBody>
      </p:sp>
      <p:sp>
        <p:nvSpPr>
          <p:cNvPr id="60" name="椭圆 59"/>
          <p:cNvSpPr/>
          <p:nvPr/>
        </p:nvSpPr>
        <p:spPr>
          <a:xfrm>
            <a:off x="8316595" y="118300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8998585" y="390652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9632315" y="244284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椭圆 63"/>
          <p:cNvSpPr/>
          <p:nvPr/>
        </p:nvSpPr>
        <p:spPr>
          <a:xfrm>
            <a:off x="6477000" y="393954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10359390" y="390715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7251065" y="252920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8" name="直接连接符 67"/>
          <p:cNvCxnSpPr/>
          <p:nvPr/>
        </p:nvCxnSpPr>
        <p:spPr>
          <a:xfrm flipH="1">
            <a:off x="7772400" y="1901825"/>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797040" y="3201670"/>
            <a:ext cx="537210" cy="73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2" idx="1"/>
          </p:cNvCxnSpPr>
          <p:nvPr/>
        </p:nvCxnSpPr>
        <p:spPr>
          <a:xfrm>
            <a:off x="9173845" y="1782445"/>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9497060" y="3310255"/>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0359390" y="3201670"/>
            <a:ext cx="474980" cy="737235"/>
          </a:xfrm>
          <a:prstGeom prst="line">
            <a:avLst/>
          </a:prstGeom>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8420735" y="1329055"/>
            <a:ext cx="848360" cy="583565"/>
          </a:xfrm>
          <a:prstGeom prst="rect">
            <a:avLst/>
          </a:prstGeom>
          <a:noFill/>
        </p:spPr>
        <p:txBody>
          <a:bodyPr wrap="square" rtlCol="0">
            <a:spAutoFit/>
          </a:bodyPr>
          <a:p>
            <a:r>
              <a:rPr lang="en-US" altLang="zh-CN" sz="3200"/>
              <a:t>32</a:t>
            </a:r>
            <a:endParaRPr lang="en-US" altLang="zh-CN" sz="3200"/>
          </a:p>
        </p:txBody>
      </p:sp>
      <p:sp>
        <p:nvSpPr>
          <p:cNvPr id="75" name="文本框 74"/>
          <p:cNvSpPr txBox="1"/>
          <p:nvPr/>
        </p:nvSpPr>
        <p:spPr>
          <a:xfrm>
            <a:off x="7333615" y="2618105"/>
            <a:ext cx="774700" cy="583565"/>
          </a:xfrm>
          <a:prstGeom prst="rect">
            <a:avLst/>
          </a:prstGeom>
          <a:noFill/>
        </p:spPr>
        <p:txBody>
          <a:bodyPr wrap="square" rtlCol="0">
            <a:spAutoFit/>
          </a:bodyPr>
          <a:p>
            <a:r>
              <a:rPr lang="en-US" altLang="zh-CN" sz="3200"/>
              <a:t>21</a:t>
            </a:r>
            <a:endParaRPr lang="en-US" altLang="zh-CN" sz="3200"/>
          </a:p>
        </p:txBody>
      </p:sp>
      <p:sp>
        <p:nvSpPr>
          <p:cNvPr id="76" name="文本框 75"/>
          <p:cNvSpPr txBox="1"/>
          <p:nvPr/>
        </p:nvSpPr>
        <p:spPr>
          <a:xfrm>
            <a:off x="6638290" y="4081780"/>
            <a:ext cx="769620" cy="583565"/>
          </a:xfrm>
          <a:prstGeom prst="rect">
            <a:avLst/>
          </a:prstGeom>
          <a:noFill/>
        </p:spPr>
        <p:txBody>
          <a:bodyPr wrap="square" rtlCol="0">
            <a:spAutoFit/>
          </a:bodyPr>
          <a:p>
            <a:r>
              <a:rPr lang="en-US" altLang="zh-CN" sz="3200"/>
              <a:t>14</a:t>
            </a:r>
            <a:endParaRPr lang="en-US" altLang="zh-CN" sz="3200"/>
          </a:p>
        </p:txBody>
      </p:sp>
      <p:sp>
        <p:nvSpPr>
          <p:cNvPr id="77" name="文本框 76"/>
          <p:cNvSpPr txBox="1"/>
          <p:nvPr/>
        </p:nvSpPr>
        <p:spPr>
          <a:xfrm>
            <a:off x="9730105" y="2585085"/>
            <a:ext cx="661035" cy="583565"/>
          </a:xfrm>
          <a:prstGeom prst="rect">
            <a:avLst/>
          </a:prstGeom>
          <a:noFill/>
        </p:spPr>
        <p:txBody>
          <a:bodyPr wrap="square" rtlCol="0">
            <a:spAutoFit/>
          </a:bodyPr>
          <a:p>
            <a:r>
              <a:rPr lang="en-US" altLang="zh-CN" sz="3200"/>
              <a:t>65</a:t>
            </a:r>
            <a:endParaRPr lang="en-US" altLang="zh-CN" sz="3200"/>
          </a:p>
        </p:txBody>
      </p:sp>
      <p:sp>
        <p:nvSpPr>
          <p:cNvPr id="78" name="文本框 77"/>
          <p:cNvSpPr txBox="1"/>
          <p:nvPr/>
        </p:nvSpPr>
        <p:spPr>
          <a:xfrm>
            <a:off x="9068435" y="4048760"/>
            <a:ext cx="661670" cy="583565"/>
          </a:xfrm>
          <a:prstGeom prst="rect">
            <a:avLst/>
          </a:prstGeom>
          <a:noFill/>
        </p:spPr>
        <p:txBody>
          <a:bodyPr wrap="square" rtlCol="0">
            <a:spAutoFit/>
          </a:bodyPr>
          <a:p>
            <a:r>
              <a:rPr lang="en-US" altLang="zh-CN" sz="3200"/>
              <a:t>58</a:t>
            </a:r>
            <a:endParaRPr lang="en-US" altLang="zh-CN" sz="3200"/>
          </a:p>
        </p:txBody>
      </p:sp>
      <p:sp>
        <p:nvSpPr>
          <p:cNvPr id="79" name="文本框 78"/>
          <p:cNvSpPr txBox="1"/>
          <p:nvPr/>
        </p:nvSpPr>
        <p:spPr>
          <a:xfrm>
            <a:off x="10457180" y="4048760"/>
            <a:ext cx="661670" cy="583565"/>
          </a:xfrm>
          <a:prstGeom prst="rect">
            <a:avLst/>
          </a:prstGeom>
          <a:noFill/>
        </p:spPr>
        <p:txBody>
          <a:bodyPr wrap="square" rtlCol="0">
            <a:spAutoFit/>
          </a:bodyPr>
          <a:p>
            <a:r>
              <a:rPr lang="en-US" altLang="zh-CN" sz="3200"/>
              <a:t>72</a:t>
            </a:r>
            <a:endParaRPr lang="en-US" altLang="zh-CN" sz="3200"/>
          </a:p>
        </p:txBody>
      </p:sp>
      <p:cxnSp>
        <p:nvCxnSpPr>
          <p:cNvPr id="81" name="直接连接符 80"/>
          <p:cNvCxnSpPr/>
          <p:nvPr/>
        </p:nvCxnSpPr>
        <p:spPr>
          <a:xfrm flipH="1">
            <a:off x="8878570" y="4737735"/>
            <a:ext cx="390525" cy="747395"/>
          </a:xfrm>
          <a:prstGeom prst="line">
            <a:avLst/>
          </a:prstGeom>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8531860" y="5485130"/>
            <a:ext cx="965200" cy="9004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tx1"/>
                </a:solidFill>
              </a:rPr>
              <a:t>44</a:t>
            </a:r>
            <a:endParaRPr lang="en-US" altLang="zh-CN" sz="2800">
              <a:solidFill>
                <a:schemeClr val="tx1"/>
              </a:solidFill>
            </a:endParaRPr>
          </a:p>
        </p:txBody>
      </p:sp>
      <p:cxnSp>
        <p:nvCxnSpPr>
          <p:cNvPr id="86" name="直接箭头连接符 85"/>
          <p:cNvCxnSpPr>
            <a:endCxn id="65" idx="7"/>
          </p:cNvCxnSpPr>
          <p:nvPr/>
        </p:nvCxnSpPr>
        <p:spPr>
          <a:xfrm flipH="1">
            <a:off x="11090910" y="3699510"/>
            <a:ext cx="42418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11359515" y="3512185"/>
            <a:ext cx="379730" cy="521970"/>
          </a:xfrm>
          <a:prstGeom prst="rect">
            <a:avLst/>
          </a:prstGeom>
          <a:noFill/>
        </p:spPr>
        <p:txBody>
          <a:bodyPr wrap="square" rtlCol="0">
            <a:spAutoFit/>
          </a:bodyPr>
          <a:p>
            <a:r>
              <a:rPr lang="en-US" altLang="zh-CN" sz="2800"/>
              <a:t>f</a:t>
            </a:r>
            <a:endParaRPr lang="en-US" altLang="zh-CN" sz="2800"/>
          </a:p>
        </p:txBody>
      </p:sp>
      <p:sp>
        <p:nvSpPr>
          <p:cNvPr id="88" name="文本框 87"/>
          <p:cNvSpPr txBox="1"/>
          <p:nvPr/>
        </p:nvSpPr>
        <p:spPr>
          <a:xfrm>
            <a:off x="9730105" y="4774565"/>
            <a:ext cx="2665730" cy="829945"/>
          </a:xfrm>
          <a:prstGeom prst="rect">
            <a:avLst/>
          </a:prstGeom>
          <a:noFill/>
        </p:spPr>
        <p:txBody>
          <a:bodyPr wrap="square" rtlCol="0">
            <a:spAutoFit/>
          </a:bodyPr>
          <a:p>
            <a:r>
              <a:rPr lang="en-US" altLang="zh-CN" sz="2400" b="1">
                <a:solidFill>
                  <a:srgbClr val="FF0000"/>
                </a:solidFill>
                <a:latin typeface="华文仿宋" panose="02010600040101010101" charset="-122"/>
                <a:ea typeface="华文仿宋" panose="02010600040101010101" charset="-122"/>
              </a:rPr>
              <a:t>f-&gt;Rchild=NULL;</a:t>
            </a:r>
            <a:endParaRPr lang="en-US" altLang="zh-CN" sz="2400" b="1">
              <a:solidFill>
                <a:srgbClr val="FF0000"/>
              </a:solidFill>
              <a:latin typeface="华文仿宋" panose="02010600040101010101" charset="-122"/>
              <a:ea typeface="华文仿宋" panose="02010600040101010101" charset="-122"/>
            </a:endParaRPr>
          </a:p>
          <a:p>
            <a:r>
              <a:rPr lang="en-US" altLang="zh-CN" sz="2400" b="1">
                <a:solidFill>
                  <a:srgbClr val="FF0000"/>
                </a:solidFill>
                <a:latin typeface="华文仿宋" panose="02010600040101010101" charset="-122"/>
                <a:ea typeface="华文仿宋" panose="02010600040101010101" charset="-122"/>
              </a:rPr>
              <a:t>free(q);</a:t>
            </a:r>
            <a:endParaRPr lang="en-US" altLang="zh-CN" sz="2400" b="1">
              <a:solidFill>
                <a:srgbClr val="FF0000"/>
              </a:solidFill>
              <a:latin typeface="华文仿宋" panose="02010600040101010101" charset="-122"/>
              <a:ea typeface="华文仿宋" panose="02010600040101010101" charset="-122"/>
            </a:endParaRPr>
          </a:p>
        </p:txBody>
      </p:sp>
      <p:sp>
        <p:nvSpPr>
          <p:cNvPr id="89" name="文本框 88"/>
          <p:cNvSpPr txBox="1"/>
          <p:nvPr/>
        </p:nvSpPr>
        <p:spPr>
          <a:xfrm>
            <a:off x="1756410" y="401955"/>
            <a:ext cx="7875270" cy="521970"/>
          </a:xfrm>
          <a:prstGeom prst="rect">
            <a:avLst/>
          </a:prstGeom>
          <a:noFill/>
        </p:spPr>
        <p:txBody>
          <a:bodyPr wrap="square" rtlCol="0">
            <a:spAutoFit/>
          </a:bodyPr>
          <a:p>
            <a:r>
              <a:rPr lang="zh-CN" altLang="en-US" sz="2800" b="1">
                <a:solidFill>
                  <a:srgbClr val="FF0000"/>
                </a:solidFill>
                <a:latin typeface="华文仿宋" panose="02010600040101010101" charset="-122"/>
                <a:ea typeface="华文仿宋" panose="02010600040101010101" charset="-122"/>
                <a:cs typeface="华文仿宋" panose="02010600040101010101" charset="-122"/>
                <a:sym typeface="+mn-ea"/>
              </a:rPr>
              <a:t>第一种情况：</a:t>
            </a:r>
            <a:r>
              <a:rPr lang="zh-CN" altLang="en-US" sz="2800" b="1">
                <a:latin typeface="华文仿宋" panose="02010600040101010101" charset="-122"/>
                <a:ea typeface="华文仿宋" panose="02010600040101010101" charset="-122"/>
                <a:cs typeface="华文仿宋" panose="02010600040101010101" charset="-122"/>
              </a:rPr>
              <a:t>在下图的二叉排序树中删除结点</a:t>
            </a:r>
            <a:r>
              <a:rPr lang="en-US" altLang="zh-CN" sz="2800" b="1">
                <a:latin typeface="华文仿宋" panose="02010600040101010101" charset="-122"/>
                <a:ea typeface="华文仿宋" panose="02010600040101010101" charset="-122"/>
                <a:cs typeface="华文仿宋" panose="02010600040101010101" charset="-122"/>
              </a:rPr>
              <a:t>80</a:t>
            </a:r>
            <a:endParaRPr lang="en-US" altLang="zh-CN" sz="2800" b="1">
              <a:latin typeface="华文仿宋" panose="02010600040101010101" charset="-122"/>
              <a:ea typeface="华文仿宋" panose="02010600040101010101" charset="-122"/>
              <a:cs typeface="华文仿宋" panose="02010600040101010101" charset="-122"/>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085215" y="2241550"/>
            <a:ext cx="1442720" cy="14204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1" cstate="screen"/>
          <a:stretch>
            <a:fillRect/>
          </a:stretch>
        </p:blipFill>
        <p:spPr>
          <a:xfrm>
            <a:off x="322927" y="63485"/>
            <a:ext cx="1255524" cy="931024"/>
          </a:xfrm>
          <a:prstGeom prst="rect">
            <a:avLst/>
          </a:prstGeom>
        </p:spPr>
      </p:pic>
      <p:sp>
        <p:nvSpPr>
          <p:cNvPr id="2" name="文本框 1"/>
          <p:cNvSpPr txBox="1"/>
          <p:nvPr/>
        </p:nvSpPr>
        <p:spPr>
          <a:xfrm>
            <a:off x="1756410" y="401955"/>
            <a:ext cx="8537575" cy="521970"/>
          </a:xfrm>
          <a:prstGeom prst="rect">
            <a:avLst/>
          </a:prstGeom>
          <a:noFill/>
        </p:spPr>
        <p:txBody>
          <a:bodyPr wrap="square" rtlCol="0">
            <a:spAutoFit/>
          </a:bodyPr>
          <a:p>
            <a:r>
              <a:rPr lang="zh-CN" altLang="en-US" sz="2800" b="1">
                <a:solidFill>
                  <a:srgbClr val="FF0000"/>
                </a:solidFill>
                <a:latin typeface="华文仿宋" panose="02010600040101010101" charset="-122"/>
                <a:ea typeface="华文仿宋" panose="02010600040101010101" charset="-122"/>
                <a:cs typeface="华文仿宋" panose="02010600040101010101" charset="-122"/>
                <a:sym typeface="+mn-ea"/>
              </a:rPr>
              <a:t>第二种情况：</a:t>
            </a:r>
            <a:r>
              <a:rPr lang="zh-CN" altLang="en-US" sz="2800" b="1">
                <a:latin typeface="华文仿宋" panose="02010600040101010101" charset="-122"/>
                <a:ea typeface="华文仿宋" panose="02010600040101010101" charset="-122"/>
                <a:cs typeface="华文仿宋" panose="02010600040101010101" charset="-122"/>
              </a:rPr>
              <a:t>在下图的二叉排序树中删除结点</a:t>
            </a:r>
            <a:r>
              <a:rPr lang="en-US" altLang="zh-CN" sz="2800" b="1">
                <a:latin typeface="华文仿宋" panose="02010600040101010101" charset="-122"/>
                <a:ea typeface="华文仿宋" panose="02010600040101010101" charset="-122"/>
                <a:cs typeface="华文仿宋" panose="02010600040101010101" charset="-122"/>
              </a:rPr>
              <a:t>21</a:t>
            </a:r>
            <a:endParaRPr lang="en-US" altLang="zh-CN" sz="2800" b="1">
              <a:latin typeface="华文仿宋" panose="02010600040101010101" charset="-122"/>
              <a:ea typeface="华文仿宋" panose="02010600040101010101" charset="-122"/>
              <a:cs typeface="华文仿宋" panose="02010600040101010101" charset="-122"/>
            </a:endParaRPr>
          </a:p>
        </p:txBody>
      </p:sp>
      <p:sp>
        <p:nvSpPr>
          <p:cNvPr id="5" name="椭圆 4"/>
          <p:cNvSpPr/>
          <p:nvPr/>
        </p:nvSpPr>
        <p:spPr>
          <a:xfrm>
            <a:off x="2386965" y="117221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3068955" y="389572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702685" y="243205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547370" y="392874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429760" y="389636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321435" y="251841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5363210" y="533273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连接符 15"/>
          <p:cNvCxnSpPr/>
          <p:nvPr/>
        </p:nvCxnSpPr>
        <p:spPr>
          <a:xfrm flipH="1">
            <a:off x="1842770" y="1891030"/>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867410" y="3190875"/>
            <a:ext cx="537210" cy="73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7" idx="1"/>
          </p:cNvCxnSpPr>
          <p:nvPr/>
        </p:nvCxnSpPr>
        <p:spPr>
          <a:xfrm>
            <a:off x="3244215" y="1771650"/>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567430" y="3299460"/>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429760" y="3190875"/>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203825" y="4545330"/>
            <a:ext cx="489585" cy="77089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491105" y="1318260"/>
            <a:ext cx="848360" cy="583565"/>
          </a:xfrm>
          <a:prstGeom prst="rect">
            <a:avLst/>
          </a:prstGeom>
          <a:noFill/>
        </p:spPr>
        <p:txBody>
          <a:bodyPr wrap="square" rtlCol="0">
            <a:spAutoFit/>
          </a:bodyPr>
          <a:p>
            <a:r>
              <a:rPr lang="en-US" altLang="zh-CN" sz="3200"/>
              <a:t>32</a:t>
            </a:r>
            <a:endParaRPr lang="en-US" altLang="zh-CN" sz="3200"/>
          </a:p>
        </p:txBody>
      </p:sp>
      <p:sp>
        <p:nvSpPr>
          <p:cNvPr id="24" name="文本框 23"/>
          <p:cNvSpPr txBox="1"/>
          <p:nvPr/>
        </p:nvSpPr>
        <p:spPr>
          <a:xfrm>
            <a:off x="1403985" y="2607310"/>
            <a:ext cx="774700" cy="583565"/>
          </a:xfrm>
          <a:prstGeom prst="rect">
            <a:avLst/>
          </a:prstGeom>
          <a:noFill/>
        </p:spPr>
        <p:txBody>
          <a:bodyPr wrap="square" rtlCol="0">
            <a:spAutoFit/>
          </a:bodyPr>
          <a:p>
            <a:r>
              <a:rPr lang="en-US" altLang="zh-CN" sz="3200"/>
              <a:t>21</a:t>
            </a:r>
            <a:endParaRPr lang="en-US" altLang="zh-CN" sz="3200"/>
          </a:p>
        </p:txBody>
      </p:sp>
      <p:sp>
        <p:nvSpPr>
          <p:cNvPr id="25" name="文本框 24"/>
          <p:cNvSpPr txBox="1"/>
          <p:nvPr/>
        </p:nvSpPr>
        <p:spPr>
          <a:xfrm>
            <a:off x="708660" y="4070985"/>
            <a:ext cx="769620" cy="583565"/>
          </a:xfrm>
          <a:prstGeom prst="rect">
            <a:avLst/>
          </a:prstGeom>
          <a:noFill/>
        </p:spPr>
        <p:txBody>
          <a:bodyPr wrap="square" rtlCol="0">
            <a:spAutoFit/>
          </a:bodyPr>
          <a:p>
            <a:r>
              <a:rPr lang="en-US" altLang="zh-CN" sz="3200"/>
              <a:t>14</a:t>
            </a:r>
            <a:endParaRPr lang="en-US" altLang="zh-CN" sz="3200"/>
          </a:p>
        </p:txBody>
      </p:sp>
      <p:sp>
        <p:nvSpPr>
          <p:cNvPr id="27" name="文本框 26"/>
          <p:cNvSpPr txBox="1"/>
          <p:nvPr/>
        </p:nvSpPr>
        <p:spPr>
          <a:xfrm>
            <a:off x="3800475" y="2574290"/>
            <a:ext cx="661035" cy="583565"/>
          </a:xfrm>
          <a:prstGeom prst="rect">
            <a:avLst/>
          </a:prstGeom>
          <a:noFill/>
        </p:spPr>
        <p:txBody>
          <a:bodyPr wrap="square" rtlCol="0">
            <a:spAutoFit/>
          </a:bodyPr>
          <a:p>
            <a:r>
              <a:rPr lang="en-US" altLang="zh-CN" sz="3200"/>
              <a:t>65</a:t>
            </a:r>
            <a:endParaRPr lang="en-US" altLang="zh-CN" sz="3200"/>
          </a:p>
        </p:txBody>
      </p:sp>
      <p:sp>
        <p:nvSpPr>
          <p:cNvPr id="28" name="文本框 27"/>
          <p:cNvSpPr txBox="1"/>
          <p:nvPr/>
        </p:nvSpPr>
        <p:spPr>
          <a:xfrm>
            <a:off x="3138805" y="4037965"/>
            <a:ext cx="661670" cy="583565"/>
          </a:xfrm>
          <a:prstGeom prst="rect">
            <a:avLst/>
          </a:prstGeom>
          <a:noFill/>
        </p:spPr>
        <p:txBody>
          <a:bodyPr wrap="square" rtlCol="0">
            <a:spAutoFit/>
          </a:bodyPr>
          <a:p>
            <a:r>
              <a:rPr lang="en-US" altLang="zh-CN" sz="3200"/>
              <a:t>58</a:t>
            </a:r>
            <a:endParaRPr lang="en-US" altLang="zh-CN" sz="3200"/>
          </a:p>
        </p:txBody>
      </p:sp>
      <p:sp>
        <p:nvSpPr>
          <p:cNvPr id="29" name="文本框 28"/>
          <p:cNvSpPr txBox="1"/>
          <p:nvPr/>
        </p:nvSpPr>
        <p:spPr>
          <a:xfrm>
            <a:off x="4527550" y="4037965"/>
            <a:ext cx="661670" cy="583565"/>
          </a:xfrm>
          <a:prstGeom prst="rect">
            <a:avLst/>
          </a:prstGeom>
          <a:noFill/>
        </p:spPr>
        <p:txBody>
          <a:bodyPr wrap="square" rtlCol="0">
            <a:spAutoFit/>
          </a:bodyPr>
          <a:p>
            <a:r>
              <a:rPr lang="en-US" altLang="zh-CN" sz="3200"/>
              <a:t>72</a:t>
            </a:r>
            <a:endParaRPr lang="en-US" altLang="zh-CN" sz="3200"/>
          </a:p>
        </p:txBody>
      </p:sp>
      <p:sp>
        <p:nvSpPr>
          <p:cNvPr id="30" name="文本框 29"/>
          <p:cNvSpPr txBox="1"/>
          <p:nvPr/>
        </p:nvSpPr>
        <p:spPr>
          <a:xfrm>
            <a:off x="5479415" y="5474335"/>
            <a:ext cx="741045" cy="583565"/>
          </a:xfrm>
          <a:prstGeom prst="rect">
            <a:avLst/>
          </a:prstGeom>
          <a:noFill/>
        </p:spPr>
        <p:txBody>
          <a:bodyPr wrap="square" rtlCol="0">
            <a:spAutoFit/>
          </a:bodyPr>
          <a:p>
            <a:r>
              <a:rPr lang="en-US" altLang="zh-CN" sz="3200"/>
              <a:t>80</a:t>
            </a:r>
            <a:endParaRPr lang="en-US" altLang="zh-CN" sz="3200"/>
          </a:p>
        </p:txBody>
      </p:sp>
      <p:cxnSp>
        <p:nvCxnSpPr>
          <p:cNvPr id="3" name="直接连接符 2"/>
          <p:cNvCxnSpPr/>
          <p:nvPr/>
        </p:nvCxnSpPr>
        <p:spPr>
          <a:xfrm flipH="1">
            <a:off x="2948940" y="4726940"/>
            <a:ext cx="390525" cy="747395"/>
          </a:xfrm>
          <a:prstGeom prst="line">
            <a:avLst/>
          </a:prstGeom>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602230" y="5474335"/>
            <a:ext cx="965200" cy="9004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tx1"/>
                </a:solidFill>
              </a:rPr>
              <a:t>44</a:t>
            </a:r>
            <a:endParaRPr lang="en-US" altLang="zh-CN" sz="2800">
              <a:solidFill>
                <a:schemeClr val="tx1"/>
              </a:solidFill>
            </a:endParaRPr>
          </a:p>
        </p:txBody>
      </p:sp>
      <p:cxnSp>
        <p:nvCxnSpPr>
          <p:cNvPr id="14" name="直接箭头连接符 13"/>
          <p:cNvCxnSpPr/>
          <p:nvPr/>
        </p:nvCxnSpPr>
        <p:spPr>
          <a:xfrm>
            <a:off x="1996440" y="1172210"/>
            <a:ext cx="390525" cy="401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946150" y="1673860"/>
            <a:ext cx="379730" cy="521970"/>
          </a:xfrm>
          <a:prstGeom prst="rect">
            <a:avLst/>
          </a:prstGeom>
          <a:noFill/>
        </p:spPr>
        <p:txBody>
          <a:bodyPr wrap="square" rtlCol="0">
            <a:spAutoFit/>
          </a:bodyPr>
          <a:p>
            <a:r>
              <a:rPr lang="en-US" altLang="zh-CN" sz="2800"/>
              <a:t>p</a:t>
            </a:r>
            <a:endParaRPr lang="en-US" altLang="zh-CN" sz="2800"/>
          </a:p>
        </p:txBody>
      </p:sp>
      <p:cxnSp>
        <p:nvCxnSpPr>
          <p:cNvPr id="32" name="直接箭头连接符 31"/>
          <p:cNvCxnSpPr/>
          <p:nvPr/>
        </p:nvCxnSpPr>
        <p:spPr>
          <a:xfrm>
            <a:off x="1154430" y="2083435"/>
            <a:ext cx="249555" cy="59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616710" y="923925"/>
            <a:ext cx="379730" cy="521970"/>
          </a:xfrm>
          <a:prstGeom prst="rect">
            <a:avLst/>
          </a:prstGeom>
          <a:noFill/>
        </p:spPr>
        <p:txBody>
          <a:bodyPr wrap="square" rtlCol="0">
            <a:spAutoFit/>
          </a:bodyPr>
          <a:p>
            <a:r>
              <a:rPr lang="en-US" altLang="zh-CN" sz="2800"/>
              <a:t>f</a:t>
            </a:r>
            <a:endParaRPr lang="en-US" altLang="zh-CN" sz="2800"/>
          </a:p>
        </p:txBody>
      </p:sp>
      <p:sp>
        <p:nvSpPr>
          <p:cNvPr id="35" name="椭圆 34"/>
          <p:cNvSpPr/>
          <p:nvPr/>
        </p:nvSpPr>
        <p:spPr>
          <a:xfrm>
            <a:off x="8219440" y="124460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8901430" y="396811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9535160" y="250444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262235" y="396875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7153910" y="259080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195685" y="540512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3" name="直接连接符 42"/>
          <p:cNvCxnSpPr/>
          <p:nvPr/>
        </p:nvCxnSpPr>
        <p:spPr>
          <a:xfrm flipH="1">
            <a:off x="7675245" y="1963420"/>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38" idx="1"/>
          </p:cNvCxnSpPr>
          <p:nvPr/>
        </p:nvCxnSpPr>
        <p:spPr>
          <a:xfrm>
            <a:off x="9076690" y="1844040"/>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9399905" y="3371850"/>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62235" y="3263265"/>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36300" y="4617720"/>
            <a:ext cx="489585" cy="770890"/>
          </a:xfrm>
          <a:prstGeom prst="line">
            <a:avLst/>
          </a:prstGeom>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8323580" y="1390650"/>
            <a:ext cx="848360" cy="583565"/>
          </a:xfrm>
          <a:prstGeom prst="rect">
            <a:avLst/>
          </a:prstGeom>
          <a:noFill/>
        </p:spPr>
        <p:txBody>
          <a:bodyPr wrap="square" rtlCol="0">
            <a:spAutoFit/>
          </a:bodyPr>
          <a:p>
            <a:r>
              <a:rPr lang="en-US" altLang="zh-CN" sz="3200"/>
              <a:t>32</a:t>
            </a:r>
            <a:endParaRPr lang="en-US" altLang="zh-CN" sz="3200"/>
          </a:p>
        </p:txBody>
      </p:sp>
      <p:sp>
        <p:nvSpPr>
          <p:cNvPr id="50" name="文本框 49"/>
          <p:cNvSpPr txBox="1"/>
          <p:nvPr/>
        </p:nvSpPr>
        <p:spPr>
          <a:xfrm>
            <a:off x="7236460" y="2679700"/>
            <a:ext cx="774700" cy="583565"/>
          </a:xfrm>
          <a:prstGeom prst="rect">
            <a:avLst/>
          </a:prstGeom>
          <a:noFill/>
        </p:spPr>
        <p:txBody>
          <a:bodyPr wrap="square" rtlCol="0">
            <a:spAutoFit/>
          </a:bodyPr>
          <a:p>
            <a:r>
              <a:rPr lang="en-US" altLang="zh-CN" sz="3200"/>
              <a:t>14</a:t>
            </a:r>
            <a:endParaRPr lang="en-US" altLang="zh-CN" sz="3200"/>
          </a:p>
        </p:txBody>
      </p:sp>
      <p:sp>
        <p:nvSpPr>
          <p:cNvPr id="52" name="文本框 51"/>
          <p:cNvSpPr txBox="1"/>
          <p:nvPr/>
        </p:nvSpPr>
        <p:spPr>
          <a:xfrm>
            <a:off x="9632950" y="2646680"/>
            <a:ext cx="661035" cy="583565"/>
          </a:xfrm>
          <a:prstGeom prst="rect">
            <a:avLst/>
          </a:prstGeom>
          <a:noFill/>
        </p:spPr>
        <p:txBody>
          <a:bodyPr wrap="square" rtlCol="0">
            <a:spAutoFit/>
          </a:bodyPr>
          <a:p>
            <a:r>
              <a:rPr lang="en-US" altLang="zh-CN" sz="3200"/>
              <a:t>65</a:t>
            </a:r>
            <a:endParaRPr lang="en-US" altLang="zh-CN" sz="3200"/>
          </a:p>
        </p:txBody>
      </p:sp>
      <p:sp>
        <p:nvSpPr>
          <p:cNvPr id="53" name="文本框 52"/>
          <p:cNvSpPr txBox="1"/>
          <p:nvPr/>
        </p:nvSpPr>
        <p:spPr>
          <a:xfrm>
            <a:off x="8971280" y="4110355"/>
            <a:ext cx="661670" cy="583565"/>
          </a:xfrm>
          <a:prstGeom prst="rect">
            <a:avLst/>
          </a:prstGeom>
          <a:noFill/>
        </p:spPr>
        <p:txBody>
          <a:bodyPr wrap="square" rtlCol="0">
            <a:spAutoFit/>
          </a:bodyPr>
          <a:p>
            <a:r>
              <a:rPr lang="en-US" altLang="zh-CN" sz="3200"/>
              <a:t>58</a:t>
            </a:r>
            <a:endParaRPr lang="en-US" altLang="zh-CN" sz="3200"/>
          </a:p>
        </p:txBody>
      </p:sp>
      <p:sp>
        <p:nvSpPr>
          <p:cNvPr id="54" name="文本框 53"/>
          <p:cNvSpPr txBox="1"/>
          <p:nvPr/>
        </p:nvSpPr>
        <p:spPr>
          <a:xfrm>
            <a:off x="10360025" y="4110355"/>
            <a:ext cx="661670" cy="583565"/>
          </a:xfrm>
          <a:prstGeom prst="rect">
            <a:avLst/>
          </a:prstGeom>
          <a:noFill/>
        </p:spPr>
        <p:txBody>
          <a:bodyPr wrap="square" rtlCol="0">
            <a:spAutoFit/>
          </a:bodyPr>
          <a:p>
            <a:r>
              <a:rPr lang="en-US" altLang="zh-CN" sz="3200"/>
              <a:t>72</a:t>
            </a:r>
            <a:endParaRPr lang="en-US" altLang="zh-CN" sz="3200"/>
          </a:p>
        </p:txBody>
      </p:sp>
      <p:sp>
        <p:nvSpPr>
          <p:cNvPr id="55" name="文本框 54"/>
          <p:cNvSpPr txBox="1"/>
          <p:nvPr/>
        </p:nvSpPr>
        <p:spPr>
          <a:xfrm>
            <a:off x="11311890" y="5546725"/>
            <a:ext cx="741045" cy="583565"/>
          </a:xfrm>
          <a:prstGeom prst="rect">
            <a:avLst/>
          </a:prstGeom>
          <a:noFill/>
        </p:spPr>
        <p:txBody>
          <a:bodyPr wrap="square" rtlCol="0">
            <a:spAutoFit/>
          </a:bodyPr>
          <a:p>
            <a:r>
              <a:rPr lang="en-US" altLang="zh-CN" sz="3200"/>
              <a:t>80</a:t>
            </a:r>
            <a:endParaRPr lang="en-US" altLang="zh-CN" sz="3200"/>
          </a:p>
        </p:txBody>
      </p:sp>
      <p:cxnSp>
        <p:nvCxnSpPr>
          <p:cNvPr id="56" name="直接连接符 55"/>
          <p:cNvCxnSpPr/>
          <p:nvPr/>
        </p:nvCxnSpPr>
        <p:spPr>
          <a:xfrm flipH="1">
            <a:off x="8676640" y="4799330"/>
            <a:ext cx="495300" cy="679450"/>
          </a:xfrm>
          <a:prstGeom prst="line">
            <a:avLst/>
          </a:prstGeom>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8111490" y="5478780"/>
            <a:ext cx="965200" cy="9004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tx1"/>
                </a:solidFill>
              </a:rPr>
              <a:t>44</a:t>
            </a:r>
            <a:endParaRPr lang="en-US" altLang="zh-CN" sz="2800">
              <a:solidFill>
                <a:schemeClr val="tx1"/>
              </a:solidFill>
            </a:endParaRPr>
          </a:p>
        </p:txBody>
      </p:sp>
      <p:cxnSp>
        <p:nvCxnSpPr>
          <p:cNvPr id="58" name="直接箭头连接符 57"/>
          <p:cNvCxnSpPr/>
          <p:nvPr/>
        </p:nvCxnSpPr>
        <p:spPr>
          <a:xfrm>
            <a:off x="7933055" y="1044575"/>
            <a:ext cx="390525" cy="401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7631430" y="650240"/>
            <a:ext cx="379730" cy="521970"/>
          </a:xfrm>
          <a:prstGeom prst="rect">
            <a:avLst/>
          </a:prstGeom>
          <a:noFill/>
        </p:spPr>
        <p:txBody>
          <a:bodyPr wrap="square" rtlCol="0">
            <a:spAutoFit/>
          </a:bodyPr>
          <a:p>
            <a:r>
              <a:rPr lang="en-US" altLang="zh-CN" sz="2800"/>
              <a:t>f</a:t>
            </a:r>
            <a:endParaRPr lang="en-US" altLang="zh-CN" sz="2800"/>
          </a:p>
        </p:txBody>
      </p:sp>
      <p:sp>
        <p:nvSpPr>
          <p:cNvPr id="62" name="文本框 61"/>
          <p:cNvSpPr txBox="1"/>
          <p:nvPr/>
        </p:nvSpPr>
        <p:spPr>
          <a:xfrm>
            <a:off x="5589270" y="4000500"/>
            <a:ext cx="2990215" cy="829945"/>
          </a:xfrm>
          <a:prstGeom prst="rect">
            <a:avLst/>
          </a:prstGeom>
          <a:noFill/>
        </p:spPr>
        <p:txBody>
          <a:bodyPr wrap="square" rtlCol="0">
            <a:spAutoFit/>
          </a:bodyPr>
          <a:p>
            <a:r>
              <a:rPr lang="en-US" altLang="zh-CN" sz="2400" b="1">
                <a:solidFill>
                  <a:srgbClr val="FF0000"/>
                </a:solidFill>
                <a:latin typeface="华文仿宋" panose="02010600040101010101" charset="-122"/>
                <a:ea typeface="华文仿宋" panose="02010600040101010101" charset="-122"/>
              </a:rPr>
              <a:t>f-&gt;Lchild=p-&gt;Lchild;</a:t>
            </a:r>
            <a:endParaRPr lang="en-US" altLang="zh-CN" sz="2400" b="1">
              <a:solidFill>
                <a:srgbClr val="FF0000"/>
              </a:solidFill>
              <a:latin typeface="华文仿宋" panose="02010600040101010101" charset="-122"/>
              <a:ea typeface="华文仿宋" panose="02010600040101010101" charset="-122"/>
            </a:endParaRPr>
          </a:p>
          <a:p>
            <a:r>
              <a:rPr lang="en-US" altLang="zh-CN" sz="2400" b="1">
                <a:solidFill>
                  <a:srgbClr val="FF0000"/>
                </a:solidFill>
                <a:latin typeface="华文仿宋" panose="02010600040101010101" charset="-122"/>
                <a:ea typeface="华文仿宋" panose="02010600040101010101" charset="-122"/>
              </a:rPr>
              <a:t>free(q);</a:t>
            </a:r>
            <a:endParaRPr lang="en-US" altLang="zh-CN" sz="2400" b="1">
              <a:solidFill>
                <a:srgbClr val="FF0000"/>
              </a:solidFill>
              <a:latin typeface="华文仿宋" panose="02010600040101010101" charset="-122"/>
              <a:ea typeface="华文仿宋" panose="02010600040101010101" charset="-122"/>
            </a:endParaRPr>
          </a:p>
        </p:txBody>
      </p:sp>
      <p:sp>
        <p:nvSpPr>
          <p:cNvPr id="63" name="右箭头 62"/>
          <p:cNvSpPr/>
          <p:nvPr/>
        </p:nvSpPr>
        <p:spPr>
          <a:xfrm>
            <a:off x="4832985" y="2300605"/>
            <a:ext cx="1572895" cy="574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椭圆形标注 89"/>
          <p:cNvSpPr/>
          <p:nvPr/>
        </p:nvSpPr>
        <p:spPr>
          <a:xfrm>
            <a:off x="3246755" y="609600"/>
            <a:ext cx="5798820" cy="1767840"/>
          </a:xfrm>
          <a:prstGeom prst="wedgeEllipse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tx1"/>
                </a:solidFill>
                <a:latin typeface="华文仿宋" panose="02010600040101010101" charset="-122"/>
                <a:ea typeface="华文仿宋" panose="02010600040101010101" charset="-122"/>
              </a:rPr>
              <a:t>只需将待删结点的父亲节点的相应孩子域置为该孩子对应左子树或右子树</a:t>
            </a:r>
            <a:endParaRPr lang="zh-CN" altLang="en-US" sz="2400" b="1">
              <a:solidFill>
                <a:schemeClr val="tx1"/>
              </a:solidFill>
              <a:latin typeface="华文仿宋" panose="02010600040101010101" charset="-122"/>
              <a:ea typeface="华文仿宋" panose="02010600040101010101" charset="-122"/>
            </a:endParaRPr>
          </a:p>
        </p:txBody>
      </p:sp>
      <p:pic>
        <p:nvPicPr>
          <p:cNvPr id="9" name="图片 8"/>
          <p:cNvPicPr>
            <a:picLocks noChangeAspect="1"/>
          </p:cNvPicPr>
          <p:nvPr/>
        </p:nvPicPr>
        <p:blipFill>
          <a:blip r:embed="rId1" cstate="screen"/>
          <a:stretch>
            <a:fillRect/>
          </a:stretch>
        </p:blipFill>
        <p:spPr>
          <a:xfrm>
            <a:off x="253077" y="215250"/>
            <a:ext cx="1255524" cy="931024"/>
          </a:xfrm>
          <a:prstGeom prst="rect">
            <a:avLst/>
          </a:prstGeom>
        </p:spPr>
      </p:pic>
      <p:sp>
        <p:nvSpPr>
          <p:cNvPr id="31" name="矩形 30"/>
          <p:cNvSpPr/>
          <p:nvPr/>
        </p:nvSpPr>
        <p:spPr>
          <a:xfrm>
            <a:off x="3681095" y="3698875"/>
            <a:ext cx="1341755" cy="1233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1931035" y="118300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2613025" y="390652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246755" y="244284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91440" y="393954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3973830" y="390715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865505" y="252920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4907280" y="534352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连接符 15"/>
          <p:cNvCxnSpPr/>
          <p:nvPr/>
        </p:nvCxnSpPr>
        <p:spPr>
          <a:xfrm flipH="1">
            <a:off x="1386840" y="1901825"/>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11480" y="3201670"/>
            <a:ext cx="537210" cy="73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7" idx="1"/>
          </p:cNvCxnSpPr>
          <p:nvPr/>
        </p:nvCxnSpPr>
        <p:spPr>
          <a:xfrm>
            <a:off x="2788285" y="1782445"/>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111500" y="3310255"/>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973830" y="3201670"/>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747895" y="4556125"/>
            <a:ext cx="489585" cy="77089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035175" y="1329055"/>
            <a:ext cx="848360" cy="583565"/>
          </a:xfrm>
          <a:prstGeom prst="rect">
            <a:avLst/>
          </a:prstGeom>
          <a:noFill/>
        </p:spPr>
        <p:txBody>
          <a:bodyPr wrap="square" rtlCol="0">
            <a:spAutoFit/>
          </a:bodyPr>
          <a:p>
            <a:r>
              <a:rPr lang="en-US" altLang="zh-CN" sz="3200"/>
              <a:t>32</a:t>
            </a:r>
            <a:endParaRPr lang="en-US" altLang="zh-CN" sz="3200"/>
          </a:p>
        </p:txBody>
      </p:sp>
      <p:sp>
        <p:nvSpPr>
          <p:cNvPr id="24" name="文本框 23"/>
          <p:cNvSpPr txBox="1"/>
          <p:nvPr/>
        </p:nvSpPr>
        <p:spPr>
          <a:xfrm>
            <a:off x="948055" y="2618105"/>
            <a:ext cx="774700" cy="583565"/>
          </a:xfrm>
          <a:prstGeom prst="rect">
            <a:avLst/>
          </a:prstGeom>
          <a:noFill/>
        </p:spPr>
        <p:txBody>
          <a:bodyPr wrap="square" rtlCol="0">
            <a:spAutoFit/>
          </a:bodyPr>
          <a:p>
            <a:r>
              <a:rPr lang="en-US" altLang="zh-CN" sz="3200"/>
              <a:t>21</a:t>
            </a:r>
            <a:endParaRPr lang="en-US" altLang="zh-CN" sz="3200"/>
          </a:p>
        </p:txBody>
      </p:sp>
      <p:sp>
        <p:nvSpPr>
          <p:cNvPr id="25" name="文本框 24"/>
          <p:cNvSpPr txBox="1"/>
          <p:nvPr/>
        </p:nvSpPr>
        <p:spPr>
          <a:xfrm>
            <a:off x="252730" y="4081780"/>
            <a:ext cx="769620" cy="583565"/>
          </a:xfrm>
          <a:prstGeom prst="rect">
            <a:avLst/>
          </a:prstGeom>
          <a:noFill/>
        </p:spPr>
        <p:txBody>
          <a:bodyPr wrap="square" rtlCol="0">
            <a:spAutoFit/>
          </a:bodyPr>
          <a:p>
            <a:r>
              <a:rPr lang="en-US" altLang="zh-CN" sz="3200"/>
              <a:t>14</a:t>
            </a:r>
            <a:endParaRPr lang="en-US" altLang="zh-CN" sz="3200"/>
          </a:p>
        </p:txBody>
      </p:sp>
      <p:sp>
        <p:nvSpPr>
          <p:cNvPr id="27" name="文本框 26"/>
          <p:cNvSpPr txBox="1"/>
          <p:nvPr/>
        </p:nvSpPr>
        <p:spPr>
          <a:xfrm>
            <a:off x="3344545" y="2585085"/>
            <a:ext cx="661035" cy="583565"/>
          </a:xfrm>
          <a:prstGeom prst="rect">
            <a:avLst/>
          </a:prstGeom>
          <a:noFill/>
        </p:spPr>
        <p:txBody>
          <a:bodyPr wrap="square" rtlCol="0">
            <a:spAutoFit/>
          </a:bodyPr>
          <a:p>
            <a:r>
              <a:rPr lang="en-US" altLang="zh-CN" sz="3200"/>
              <a:t>65</a:t>
            </a:r>
            <a:endParaRPr lang="en-US" altLang="zh-CN" sz="3200"/>
          </a:p>
        </p:txBody>
      </p:sp>
      <p:sp>
        <p:nvSpPr>
          <p:cNvPr id="28" name="文本框 27"/>
          <p:cNvSpPr txBox="1"/>
          <p:nvPr/>
        </p:nvSpPr>
        <p:spPr>
          <a:xfrm>
            <a:off x="2682875" y="4048760"/>
            <a:ext cx="661670" cy="583565"/>
          </a:xfrm>
          <a:prstGeom prst="rect">
            <a:avLst/>
          </a:prstGeom>
          <a:noFill/>
        </p:spPr>
        <p:txBody>
          <a:bodyPr wrap="square" rtlCol="0">
            <a:spAutoFit/>
          </a:bodyPr>
          <a:p>
            <a:r>
              <a:rPr lang="en-US" altLang="zh-CN" sz="3200"/>
              <a:t>58</a:t>
            </a:r>
            <a:endParaRPr lang="en-US" altLang="zh-CN" sz="3200"/>
          </a:p>
        </p:txBody>
      </p:sp>
      <p:sp>
        <p:nvSpPr>
          <p:cNvPr id="29" name="文本框 28"/>
          <p:cNvSpPr txBox="1"/>
          <p:nvPr/>
        </p:nvSpPr>
        <p:spPr>
          <a:xfrm>
            <a:off x="4071620" y="4048760"/>
            <a:ext cx="661670" cy="583565"/>
          </a:xfrm>
          <a:prstGeom prst="rect">
            <a:avLst/>
          </a:prstGeom>
          <a:noFill/>
        </p:spPr>
        <p:txBody>
          <a:bodyPr wrap="square" rtlCol="0">
            <a:spAutoFit/>
          </a:bodyPr>
          <a:p>
            <a:r>
              <a:rPr lang="en-US" altLang="zh-CN" sz="3200"/>
              <a:t>72</a:t>
            </a:r>
            <a:endParaRPr lang="en-US" altLang="zh-CN" sz="3200"/>
          </a:p>
        </p:txBody>
      </p:sp>
      <p:sp>
        <p:nvSpPr>
          <p:cNvPr id="30" name="文本框 29"/>
          <p:cNvSpPr txBox="1"/>
          <p:nvPr/>
        </p:nvSpPr>
        <p:spPr>
          <a:xfrm>
            <a:off x="5023485" y="5485130"/>
            <a:ext cx="741045" cy="583565"/>
          </a:xfrm>
          <a:prstGeom prst="rect">
            <a:avLst/>
          </a:prstGeom>
          <a:noFill/>
        </p:spPr>
        <p:txBody>
          <a:bodyPr wrap="square" rtlCol="0">
            <a:spAutoFit/>
          </a:bodyPr>
          <a:p>
            <a:r>
              <a:rPr lang="en-US" altLang="zh-CN" sz="3200"/>
              <a:t>80</a:t>
            </a:r>
            <a:endParaRPr lang="en-US" altLang="zh-CN" sz="3200"/>
          </a:p>
        </p:txBody>
      </p:sp>
      <p:cxnSp>
        <p:nvCxnSpPr>
          <p:cNvPr id="3" name="直接连接符 2"/>
          <p:cNvCxnSpPr/>
          <p:nvPr/>
        </p:nvCxnSpPr>
        <p:spPr>
          <a:xfrm flipH="1">
            <a:off x="2493010" y="4737735"/>
            <a:ext cx="390525" cy="747395"/>
          </a:xfrm>
          <a:prstGeom prst="line">
            <a:avLst/>
          </a:prstGeom>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146300" y="5485130"/>
            <a:ext cx="965200" cy="9004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tx1"/>
                </a:solidFill>
              </a:rPr>
              <a:t>44</a:t>
            </a:r>
            <a:endParaRPr lang="en-US" altLang="zh-CN" sz="2800">
              <a:solidFill>
                <a:schemeClr val="tx1"/>
              </a:solidFill>
            </a:endParaRPr>
          </a:p>
        </p:txBody>
      </p:sp>
      <p:sp>
        <p:nvSpPr>
          <p:cNvPr id="33" name="文本框 32"/>
          <p:cNvSpPr txBox="1"/>
          <p:nvPr/>
        </p:nvSpPr>
        <p:spPr>
          <a:xfrm>
            <a:off x="5203825" y="3417570"/>
            <a:ext cx="379730" cy="521970"/>
          </a:xfrm>
          <a:prstGeom prst="rect">
            <a:avLst/>
          </a:prstGeom>
          <a:noFill/>
        </p:spPr>
        <p:txBody>
          <a:bodyPr wrap="square" rtlCol="0">
            <a:spAutoFit/>
          </a:bodyPr>
          <a:p>
            <a:r>
              <a:rPr lang="en-US" altLang="zh-CN" sz="2800"/>
              <a:t>p</a:t>
            </a:r>
            <a:endParaRPr lang="en-US" altLang="zh-CN" sz="2800"/>
          </a:p>
        </p:txBody>
      </p:sp>
      <p:sp>
        <p:nvSpPr>
          <p:cNvPr id="63" name="右箭头 62"/>
          <p:cNvSpPr/>
          <p:nvPr/>
        </p:nvSpPr>
        <p:spPr>
          <a:xfrm>
            <a:off x="4747895" y="2442845"/>
            <a:ext cx="1572895" cy="574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 name="直接箭头连接符 1"/>
          <p:cNvCxnSpPr/>
          <p:nvPr/>
        </p:nvCxnSpPr>
        <p:spPr>
          <a:xfrm flipH="1">
            <a:off x="3810635" y="2108200"/>
            <a:ext cx="42418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212590" y="1713230"/>
            <a:ext cx="379730" cy="521970"/>
          </a:xfrm>
          <a:prstGeom prst="rect">
            <a:avLst/>
          </a:prstGeom>
          <a:noFill/>
        </p:spPr>
        <p:txBody>
          <a:bodyPr wrap="square" rtlCol="0">
            <a:spAutoFit/>
          </a:bodyPr>
          <a:p>
            <a:r>
              <a:rPr lang="en-US" altLang="zh-CN" sz="2800"/>
              <a:t>f</a:t>
            </a:r>
            <a:endParaRPr lang="en-US" altLang="zh-CN" sz="2800"/>
          </a:p>
        </p:txBody>
      </p:sp>
      <p:sp>
        <p:nvSpPr>
          <p:cNvPr id="60" name="椭圆 59"/>
          <p:cNvSpPr/>
          <p:nvPr/>
        </p:nvSpPr>
        <p:spPr>
          <a:xfrm>
            <a:off x="8316595" y="118300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8998585" y="390652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9632315" y="244284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椭圆 63"/>
          <p:cNvSpPr/>
          <p:nvPr/>
        </p:nvSpPr>
        <p:spPr>
          <a:xfrm>
            <a:off x="6477000" y="393954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10359390" y="390715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7251065" y="252920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8" name="直接连接符 67"/>
          <p:cNvCxnSpPr/>
          <p:nvPr/>
        </p:nvCxnSpPr>
        <p:spPr>
          <a:xfrm flipH="1">
            <a:off x="7772400" y="1901825"/>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797040" y="3201670"/>
            <a:ext cx="537210" cy="73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2" idx="1"/>
          </p:cNvCxnSpPr>
          <p:nvPr/>
        </p:nvCxnSpPr>
        <p:spPr>
          <a:xfrm>
            <a:off x="9173845" y="1782445"/>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9497060" y="3310255"/>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0359390" y="3201670"/>
            <a:ext cx="474980" cy="737235"/>
          </a:xfrm>
          <a:prstGeom prst="line">
            <a:avLst/>
          </a:prstGeom>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8420735" y="1329055"/>
            <a:ext cx="848360" cy="583565"/>
          </a:xfrm>
          <a:prstGeom prst="rect">
            <a:avLst/>
          </a:prstGeom>
          <a:noFill/>
        </p:spPr>
        <p:txBody>
          <a:bodyPr wrap="square" rtlCol="0">
            <a:spAutoFit/>
          </a:bodyPr>
          <a:p>
            <a:r>
              <a:rPr lang="en-US" altLang="zh-CN" sz="3200"/>
              <a:t>32</a:t>
            </a:r>
            <a:endParaRPr lang="en-US" altLang="zh-CN" sz="3200"/>
          </a:p>
        </p:txBody>
      </p:sp>
      <p:sp>
        <p:nvSpPr>
          <p:cNvPr id="75" name="文本框 74"/>
          <p:cNvSpPr txBox="1"/>
          <p:nvPr/>
        </p:nvSpPr>
        <p:spPr>
          <a:xfrm>
            <a:off x="7333615" y="2618105"/>
            <a:ext cx="774700" cy="583565"/>
          </a:xfrm>
          <a:prstGeom prst="rect">
            <a:avLst/>
          </a:prstGeom>
          <a:noFill/>
        </p:spPr>
        <p:txBody>
          <a:bodyPr wrap="square" rtlCol="0">
            <a:spAutoFit/>
          </a:bodyPr>
          <a:p>
            <a:r>
              <a:rPr lang="en-US" altLang="zh-CN" sz="3200"/>
              <a:t>21</a:t>
            </a:r>
            <a:endParaRPr lang="en-US" altLang="zh-CN" sz="3200"/>
          </a:p>
        </p:txBody>
      </p:sp>
      <p:sp>
        <p:nvSpPr>
          <p:cNvPr id="76" name="文本框 75"/>
          <p:cNvSpPr txBox="1"/>
          <p:nvPr/>
        </p:nvSpPr>
        <p:spPr>
          <a:xfrm>
            <a:off x="6638290" y="4081780"/>
            <a:ext cx="769620" cy="583565"/>
          </a:xfrm>
          <a:prstGeom prst="rect">
            <a:avLst/>
          </a:prstGeom>
          <a:noFill/>
        </p:spPr>
        <p:txBody>
          <a:bodyPr wrap="square" rtlCol="0">
            <a:spAutoFit/>
          </a:bodyPr>
          <a:p>
            <a:r>
              <a:rPr lang="en-US" altLang="zh-CN" sz="3200"/>
              <a:t>14</a:t>
            </a:r>
            <a:endParaRPr lang="en-US" altLang="zh-CN" sz="3200"/>
          </a:p>
        </p:txBody>
      </p:sp>
      <p:sp>
        <p:nvSpPr>
          <p:cNvPr id="77" name="文本框 76"/>
          <p:cNvSpPr txBox="1"/>
          <p:nvPr/>
        </p:nvSpPr>
        <p:spPr>
          <a:xfrm>
            <a:off x="9730105" y="2585085"/>
            <a:ext cx="661035" cy="583565"/>
          </a:xfrm>
          <a:prstGeom prst="rect">
            <a:avLst/>
          </a:prstGeom>
          <a:noFill/>
        </p:spPr>
        <p:txBody>
          <a:bodyPr wrap="square" rtlCol="0">
            <a:spAutoFit/>
          </a:bodyPr>
          <a:p>
            <a:r>
              <a:rPr lang="en-US" altLang="zh-CN" sz="3200"/>
              <a:t>65</a:t>
            </a:r>
            <a:endParaRPr lang="en-US" altLang="zh-CN" sz="3200"/>
          </a:p>
        </p:txBody>
      </p:sp>
      <p:sp>
        <p:nvSpPr>
          <p:cNvPr id="78" name="文本框 77"/>
          <p:cNvSpPr txBox="1"/>
          <p:nvPr/>
        </p:nvSpPr>
        <p:spPr>
          <a:xfrm>
            <a:off x="9068435" y="4048760"/>
            <a:ext cx="661670" cy="583565"/>
          </a:xfrm>
          <a:prstGeom prst="rect">
            <a:avLst/>
          </a:prstGeom>
          <a:noFill/>
        </p:spPr>
        <p:txBody>
          <a:bodyPr wrap="square" rtlCol="0">
            <a:spAutoFit/>
          </a:bodyPr>
          <a:p>
            <a:r>
              <a:rPr lang="en-US" altLang="zh-CN" sz="3200"/>
              <a:t>58</a:t>
            </a:r>
            <a:endParaRPr lang="en-US" altLang="zh-CN" sz="3200"/>
          </a:p>
        </p:txBody>
      </p:sp>
      <p:sp>
        <p:nvSpPr>
          <p:cNvPr id="79" name="文本框 78"/>
          <p:cNvSpPr txBox="1"/>
          <p:nvPr/>
        </p:nvSpPr>
        <p:spPr>
          <a:xfrm>
            <a:off x="10457180" y="4048760"/>
            <a:ext cx="661670" cy="583565"/>
          </a:xfrm>
          <a:prstGeom prst="rect">
            <a:avLst/>
          </a:prstGeom>
          <a:noFill/>
        </p:spPr>
        <p:txBody>
          <a:bodyPr wrap="square" rtlCol="0">
            <a:spAutoFit/>
          </a:bodyPr>
          <a:p>
            <a:r>
              <a:rPr lang="en-US" altLang="zh-CN" sz="3200"/>
              <a:t>80</a:t>
            </a:r>
            <a:endParaRPr lang="en-US" altLang="zh-CN" sz="3200"/>
          </a:p>
        </p:txBody>
      </p:sp>
      <p:cxnSp>
        <p:nvCxnSpPr>
          <p:cNvPr id="81" name="直接连接符 80"/>
          <p:cNvCxnSpPr/>
          <p:nvPr/>
        </p:nvCxnSpPr>
        <p:spPr>
          <a:xfrm flipH="1">
            <a:off x="8570595" y="4665345"/>
            <a:ext cx="603250" cy="697230"/>
          </a:xfrm>
          <a:prstGeom prst="line">
            <a:avLst/>
          </a:prstGeom>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8033385" y="5343525"/>
            <a:ext cx="965200" cy="9004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tx1"/>
                </a:solidFill>
              </a:rPr>
              <a:t>44</a:t>
            </a:r>
            <a:endParaRPr lang="en-US" altLang="zh-CN" sz="2800">
              <a:solidFill>
                <a:schemeClr val="tx1"/>
              </a:solidFill>
            </a:endParaRPr>
          </a:p>
        </p:txBody>
      </p:sp>
      <p:cxnSp>
        <p:nvCxnSpPr>
          <p:cNvPr id="86" name="直接箭头连接符 85"/>
          <p:cNvCxnSpPr/>
          <p:nvPr/>
        </p:nvCxnSpPr>
        <p:spPr>
          <a:xfrm flipH="1">
            <a:off x="10359390" y="2283460"/>
            <a:ext cx="42418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10783570" y="1971040"/>
            <a:ext cx="379730" cy="521970"/>
          </a:xfrm>
          <a:prstGeom prst="rect">
            <a:avLst/>
          </a:prstGeom>
          <a:noFill/>
        </p:spPr>
        <p:txBody>
          <a:bodyPr wrap="square" rtlCol="0">
            <a:spAutoFit/>
          </a:bodyPr>
          <a:p>
            <a:r>
              <a:rPr lang="en-US" altLang="zh-CN" sz="2800"/>
              <a:t>f</a:t>
            </a:r>
            <a:endParaRPr lang="en-US" altLang="zh-CN" sz="2800"/>
          </a:p>
        </p:txBody>
      </p:sp>
      <p:sp>
        <p:nvSpPr>
          <p:cNvPr id="88" name="文本框 87"/>
          <p:cNvSpPr txBox="1"/>
          <p:nvPr/>
        </p:nvSpPr>
        <p:spPr>
          <a:xfrm>
            <a:off x="9269095" y="5056505"/>
            <a:ext cx="3127375" cy="829945"/>
          </a:xfrm>
          <a:prstGeom prst="rect">
            <a:avLst/>
          </a:prstGeom>
          <a:noFill/>
        </p:spPr>
        <p:txBody>
          <a:bodyPr wrap="square" rtlCol="0">
            <a:spAutoFit/>
          </a:bodyPr>
          <a:p>
            <a:r>
              <a:rPr lang="en-US" altLang="zh-CN" sz="2400" b="1">
                <a:solidFill>
                  <a:srgbClr val="FF0000"/>
                </a:solidFill>
                <a:latin typeface="华文仿宋" panose="02010600040101010101" charset="-122"/>
                <a:ea typeface="华文仿宋" panose="02010600040101010101" charset="-122"/>
              </a:rPr>
              <a:t>f-&gt;Rchild=p-&gt;Rchild;</a:t>
            </a:r>
            <a:endParaRPr lang="en-US" altLang="zh-CN" sz="2400" b="1">
              <a:solidFill>
                <a:srgbClr val="FF0000"/>
              </a:solidFill>
              <a:latin typeface="华文仿宋" panose="02010600040101010101" charset="-122"/>
              <a:ea typeface="华文仿宋" panose="02010600040101010101" charset="-122"/>
            </a:endParaRPr>
          </a:p>
          <a:p>
            <a:r>
              <a:rPr lang="en-US" altLang="zh-CN" sz="2400" b="1">
                <a:solidFill>
                  <a:srgbClr val="FF0000"/>
                </a:solidFill>
                <a:latin typeface="华文仿宋" panose="02010600040101010101" charset="-122"/>
                <a:ea typeface="华文仿宋" panose="02010600040101010101" charset="-122"/>
              </a:rPr>
              <a:t>free(q);</a:t>
            </a:r>
            <a:endParaRPr lang="en-US" altLang="zh-CN" sz="2400" b="1">
              <a:solidFill>
                <a:srgbClr val="FF0000"/>
              </a:solidFill>
              <a:latin typeface="华文仿宋" panose="02010600040101010101" charset="-122"/>
              <a:ea typeface="华文仿宋" panose="02010600040101010101" charset="-122"/>
            </a:endParaRPr>
          </a:p>
        </p:txBody>
      </p:sp>
      <p:sp>
        <p:nvSpPr>
          <p:cNvPr id="89" name="文本框 88"/>
          <p:cNvSpPr txBox="1"/>
          <p:nvPr/>
        </p:nvSpPr>
        <p:spPr>
          <a:xfrm>
            <a:off x="1465580" y="87630"/>
            <a:ext cx="7740015" cy="521970"/>
          </a:xfrm>
          <a:prstGeom prst="rect">
            <a:avLst/>
          </a:prstGeom>
          <a:noFill/>
        </p:spPr>
        <p:txBody>
          <a:bodyPr wrap="square" rtlCol="0">
            <a:spAutoFit/>
          </a:bodyPr>
          <a:p>
            <a:r>
              <a:rPr lang="zh-CN" altLang="en-US" sz="2800" b="1">
                <a:solidFill>
                  <a:srgbClr val="FF0000"/>
                </a:solidFill>
                <a:latin typeface="华文仿宋" panose="02010600040101010101" charset="-122"/>
                <a:ea typeface="华文仿宋" panose="02010600040101010101" charset="-122"/>
                <a:cs typeface="华文仿宋" panose="02010600040101010101" charset="-122"/>
                <a:sym typeface="+mn-ea"/>
              </a:rPr>
              <a:t>第二种情况：</a:t>
            </a:r>
            <a:r>
              <a:rPr lang="zh-CN" altLang="en-US" sz="2800" b="1">
                <a:latin typeface="华文仿宋" panose="02010600040101010101" charset="-122"/>
                <a:ea typeface="华文仿宋" panose="02010600040101010101" charset="-122"/>
                <a:cs typeface="华文仿宋" panose="02010600040101010101" charset="-122"/>
              </a:rPr>
              <a:t>在下图的二叉排序树中删除结点</a:t>
            </a:r>
            <a:r>
              <a:rPr lang="en-US" altLang="zh-CN" sz="2800" b="1">
                <a:latin typeface="华文仿宋" panose="02010600040101010101" charset="-122"/>
                <a:ea typeface="华文仿宋" panose="02010600040101010101" charset="-122"/>
                <a:cs typeface="华文仿宋" panose="02010600040101010101" charset="-122"/>
              </a:rPr>
              <a:t>80</a:t>
            </a:r>
            <a:endParaRPr lang="en-US" altLang="zh-CN" sz="2800" b="1">
              <a:latin typeface="华文仿宋" panose="02010600040101010101" charset="-122"/>
              <a:ea typeface="华文仿宋" panose="02010600040101010101" charset="-122"/>
              <a:cs typeface="华文仿宋" panose="02010600040101010101" charset="-122"/>
            </a:endParaRPr>
          </a:p>
        </p:txBody>
      </p:sp>
      <p:cxnSp>
        <p:nvCxnSpPr>
          <p:cNvPr id="14" name="直接箭头连接符 13"/>
          <p:cNvCxnSpPr/>
          <p:nvPr/>
        </p:nvCxnSpPr>
        <p:spPr>
          <a:xfrm flipH="1">
            <a:off x="4684395" y="3709035"/>
            <a:ext cx="553085" cy="325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6" name="文本框 5"/>
          <p:cNvSpPr txBox="1"/>
          <p:nvPr/>
        </p:nvSpPr>
        <p:spPr>
          <a:xfrm>
            <a:off x="1934845" y="502920"/>
            <a:ext cx="2870200" cy="521970"/>
          </a:xfrm>
          <a:prstGeom prst="rect">
            <a:avLst/>
          </a:prstGeom>
          <a:noFill/>
        </p:spPr>
        <p:txBody>
          <a:bodyPr wrap="square" rtlCol="0">
            <a:spAutoFit/>
          </a:bodyPr>
          <a:p>
            <a:r>
              <a:rPr lang="zh-CN" altLang="en-US" sz="2800" b="1">
                <a:solidFill>
                  <a:schemeClr val="accent2">
                    <a:lumMod val="75000"/>
                  </a:schemeClr>
                </a:solidFill>
                <a:latin typeface="华文仿宋" panose="02010600040101010101" charset="-122"/>
                <a:ea typeface="华文仿宋" panose="02010600040101010101" charset="-122"/>
              </a:rPr>
              <a:t>查找的相关概念</a:t>
            </a:r>
            <a:endParaRPr lang="zh-CN" altLang="en-US" sz="2800" b="1">
              <a:solidFill>
                <a:schemeClr val="accent2">
                  <a:lumMod val="75000"/>
                </a:schemeClr>
              </a:solidFill>
              <a:latin typeface="华文仿宋" panose="02010600040101010101" charset="-122"/>
              <a:ea typeface="华文仿宋" panose="02010600040101010101" charset="-122"/>
            </a:endParaRPr>
          </a:p>
        </p:txBody>
      </p:sp>
      <p:sp>
        <p:nvSpPr>
          <p:cNvPr id="8" name="文本框 7"/>
          <p:cNvSpPr txBox="1"/>
          <p:nvPr/>
        </p:nvSpPr>
        <p:spPr>
          <a:xfrm>
            <a:off x="415925" y="1179195"/>
            <a:ext cx="11299190" cy="1076325"/>
          </a:xfrm>
          <a:prstGeom prst="rect">
            <a:avLst/>
          </a:prstGeom>
          <a:noFill/>
        </p:spPr>
        <p:txBody>
          <a:bodyPr wrap="square" rtlCol="0">
            <a:spAutoFit/>
          </a:bodyPr>
          <a:p>
            <a:r>
              <a:rPr lang="zh-CN" altLang="en-US" sz="3200" b="1">
                <a:solidFill>
                  <a:schemeClr val="accent1">
                    <a:lumMod val="75000"/>
                  </a:schemeClr>
                </a:solidFill>
                <a:latin typeface="华文仿宋" panose="02010600040101010101" charset="-122"/>
                <a:ea typeface="华文仿宋" panose="02010600040101010101" charset="-122"/>
                <a:cs typeface="华文仿宋" panose="02010600040101010101" charset="-122"/>
              </a:rPr>
              <a:t>查找：根据给定的某个值，在一组记录集合中确定某个</a:t>
            </a:r>
            <a:r>
              <a:rPr lang="en-US" altLang="zh-CN" sz="3200" b="1">
                <a:solidFill>
                  <a:schemeClr val="accent1">
                    <a:lumMod val="75000"/>
                  </a:schemeClr>
                </a:solidFill>
                <a:latin typeface="华文仿宋" panose="02010600040101010101" charset="-122"/>
                <a:ea typeface="华文仿宋" panose="02010600040101010101" charset="-122"/>
                <a:cs typeface="华文仿宋" panose="02010600040101010101" charset="-122"/>
              </a:rPr>
              <a:t>“</a:t>
            </a:r>
            <a:r>
              <a:rPr lang="zh-CN" altLang="en-US" sz="3200" b="1">
                <a:solidFill>
                  <a:schemeClr val="accent1">
                    <a:lumMod val="75000"/>
                  </a:schemeClr>
                </a:solidFill>
                <a:latin typeface="华文仿宋" panose="02010600040101010101" charset="-122"/>
                <a:ea typeface="华文仿宋" panose="02010600040101010101" charset="-122"/>
                <a:cs typeface="华文仿宋" panose="02010600040101010101" charset="-122"/>
              </a:rPr>
              <a:t>特定的</a:t>
            </a:r>
            <a:r>
              <a:rPr lang="en-US" altLang="zh-CN" sz="3200" b="1">
                <a:solidFill>
                  <a:schemeClr val="accent1">
                    <a:lumMod val="75000"/>
                  </a:schemeClr>
                </a:solidFill>
                <a:latin typeface="华文仿宋" panose="02010600040101010101" charset="-122"/>
                <a:ea typeface="华文仿宋" panose="02010600040101010101" charset="-122"/>
                <a:cs typeface="华文仿宋" panose="02010600040101010101" charset="-122"/>
              </a:rPr>
              <a:t>”</a:t>
            </a:r>
            <a:r>
              <a:rPr lang="zh-CN" altLang="en-US" sz="3200" b="1">
                <a:solidFill>
                  <a:schemeClr val="accent1">
                    <a:lumMod val="75000"/>
                  </a:schemeClr>
                </a:solidFill>
                <a:latin typeface="华文仿宋" panose="02010600040101010101" charset="-122"/>
                <a:ea typeface="华文仿宋" panose="02010600040101010101" charset="-122"/>
                <a:cs typeface="华文仿宋" panose="02010600040101010101" charset="-122"/>
              </a:rPr>
              <a:t>数据元素或者找到属性值符合特定条件的某些记录</a:t>
            </a:r>
            <a:endParaRPr lang="zh-CN" altLang="en-US" sz="3200" b="1">
              <a:solidFill>
                <a:schemeClr val="accent1">
                  <a:lumMod val="75000"/>
                </a:schemeClr>
              </a:solidFill>
              <a:latin typeface="华文仿宋" panose="02010600040101010101" charset="-122"/>
              <a:ea typeface="华文仿宋" panose="02010600040101010101" charset="-122"/>
              <a:cs typeface="华文仿宋" panose="02010600040101010101" charset="-122"/>
            </a:endParaRPr>
          </a:p>
        </p:txBody>
      </p:sp>
      <p:sp>
        <p:nvSpPr>
          <p:cNvPr id="11" name="文本框 10"/>
          <p:cNvSpPr txBox="1"/>
          <p:nvPr/>
        </p:nvSpPr>
        <p:spPr>
          <a:xfrm>
            <a:off x="589915" y="2345055"/>
            <a:ext cx="10461625" cy="4384675"/>
          </a:xfrm>
          <a:prstGeom prst="rect">
            <a:avLst/>
          </a:prstGeom>
          <a:noFill/>
        </p:spPr>
        <p:txBody>
          <a:bodyPr wrap="square" rtlCol="0">
            <a:spAutoFit/>
          </a:bodyPr>
          <a:p>
            <a:pPr fontAlgn="auto">
              <a:lnSpc>
                <a:spcPct val="150000"/>
              </a:lnSpc>
            </a:pPr>
            <a:r>
              <a:rPr lang="zh-CN" altLang="en-US" sz="2800" b="1">
                <a:solidFill>
                  <a:srgbClr val="C00000"/>
                </a:solidFill>
                <a:latin typeface="华文仿宋" panose="02010600040101010101" charset="-122"/>
                <a:ea typeface="华文仿宋" panose="02010600040101010101" charset="-122"/>
                <a:cs typeface="华文仿宋" panose="02010600040101010101" charset="-122"/>
              </a:rPr>
              <a:t>查找表：</a:t>
            </a:r>
            <a:r>
              <a:rPr lang="zh-CN" altLang="en-US" sz="2800" b="1">
                <a:solidFill>
                  <a:schemeClr val="tx1"/>
                </a:solidFill>
                <a:latin typeface="华文仿宋" panose="02010600040101010101" charset="-122"/>
                <a:ea typeface="华文仿宋" panose="02010600040101010101" charset="-122"/>
                <a:cs typeface="华文仿宋" panose="02010600040101010101" charset="-122"/>
              </a:rPr>
              <a:t>由同一类型的数据元素（或记录）构成的集合被称为查找表。也就是我们查找对象的集合。</a:t>
            </a:r>
            <a:endParaRPr lang="zh-CN" altLang="en-US" sz="2800" b="1">
              <a:solidFill>
                <a:srgbClr val="C00000"/>
              </a:solidFill>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800" b="1">
                <a:solidFill>
                  <a:srgbClr val="C00000"/>
                </a:solidFill>
                <a:latin typeface="华文仿宋" panose="02010600040101010101" charset="-122"/>
                <a:ea typeface="华文仿宋" panose="02010600040101010101" charset="-122"/>
                <a:cs typeface="华文仿宋" panose="02010600040101010101" charset="-122"/>
              </a:rPr>
              <a:t>关键字：</a:t>
            </a:r>
            <a:r>
              <a:rPr lang="zh-CN" altLang="en-US" sz="2800" b="1">
                <a:solidFill>
                  <a:schemeClr val="tx1"/>
                </a:solidFill>
                <a:latin typeface="华文仿宋" panose="02010600040101010101" charset="-122"/>
                <a:ea typeface="华文仿宋" panose="02010600040101010101" charset="-122"/>
                <a:cs typeface="华文仿宋" panose="02010600040101010101" charset="-122"/>
              </a:rPr>
              <a:t>查找表中</a:t>
            </a:r>
            <a:r>
              <a:rPr lang="en-US" altLang="zh-CN" sz="2800" b="1">
                <a:solidFill>
                  <a:schemeClr val="tx1"/>
                </a:solidFill>
                <a:latin typeface="华文仿宋" panose="02010600040101010101" charset="-122"/>
                <a:ea typeface="华文仿宋" panose="02010600040101010101" charset="-122"/>
                <a:cs typeface="华文仿宋" panose="02010600040101010101" charset="-122"/>
              </a:rPr>
              <a:t>“</a:t>
            </a:r>
            <a:r>
              <a:rPr lang="zh-CN" altLang="en-US" sz="2800" b="1">
                <a:solidFill>
                  <a:schemeClr val="tx1"/>
                </a:solidFill>
                <a:latin typeface="华文仿宋" panose="02010600040101010101" charset="-122"/>
                <a:ea typeface="华文仿宋" panose="02010600040101010101" charset="-122"/>
                <a:cs typeface="华文仿宋" panose="02010600040101010101" charset="-122"/>
              </a:rPr>
              <a:t>特定的</a:t>
            </a:r>
            <a:r>
              <a:rPr lang="en-US" altLang="zh-CN" sz="2800" b="1">
                <a:solidFill>
                  <a:schemeClr val="tx1"/>
                </a:solidFill>
                <a:latin typeface="华文仿宋" panose="02010600040101010101" charset="-122"/>
                <a:ea typeface="华文仿宋" panose="02010600040101010101" charset="-122"/>
                <a:cs typeface="华文仿宋" panose="02010600040101010101" charset="-122"/>
              </a:rPr>
              <a:t>”</a:t>
            </a:r>
            <a:r>
              <a:rPr lang="zh-CN" altLang="en-US" sz="2800" b="1">
                <a:solidFill>
                  <a:schemeClr val="tx1"/>
                </a:solidFill>
                <a:latin typeface="华文仿宋" panose="02010600040101010101" charset="-122"/>
                <a:ea typeface="华文仿宋" panose="02010600040101010101" charset="-122"/>
                <a:cs typeface="华文仿宋" panose="02010600040101010101" charset="-122"/>
              </a:rPr>
              <a:t>数据元素（或记录）的某个数据项的值，用来识别一个数据元素</a:t>
            </a:r>
            <a:endParaRPr lang="zh-CN" altLang="en-US" sz="2800" b="1">
              <a:solidFill>
                <a:schemeClr val="tx1"/>
              </a:solidFill>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800" b="1">
                <a:solidFill>
                  <a:schemeClr val="tx1"/>
                </a:solidFill>
                <a:latin typeface="华文仿宋" panose="02010600040101010101" charset="-122"/>
                <a:ea typeface="华文仿宋" panose="02010600040101010101" charset="-122"/>
                <a:cs typeface="华文仿宋" panose="02010600040101010101" charset="-122"/>
              </a:rPr>
              <a:t>    若该关键字可以唯一的识别一个记录，则被称为</a:t>
            </a:r>
            <a:r>
              <a:rPr lang="en-US" altLang="zh-CN" sz="2800" b="1">
                <a:solidFill>
                  <a:srgbClr val="C00000"/>
                </a:solidFill>
                <a:latin typeface="华文仿宋" panose="02010600040101010101" charset="-122"/>
                <a:ea typeface="华文仿宋" panose="02010600040101010101" charset="-122"/>
                <a:cs typeface="华文仿宋" panose="02010600040101010101" charset="-122"/>
              </a:rPr>
              <a:t>“</a:t>
            </a:r>
            <a:r>
              <a:rPr lang="zh-CN" altLang="en-US" sz="2800" b="1">
                <a:solidFill>
                  <a:srgbClr val="C00000"/>
                </a:solidFill>
                <a:latin typeface="华文仿宋" panose="02010600040101010101" charset="-122"/>
                <a:ea typeface="华文仿宋" panose="02010600040101010101" charset="-122"/>
                <a:cs typeface="华文仿宋" panose="02010600040101010101" charset="-122"/>
              </a:rPr>
              <a:t>主关键字</a:t>
            </a:r>
            <a:r>
              <a:rPr lang="en-US" altLang="zh-CN" sz="2800" b="1">
                <a:solidFill>
                  <a:srgbClr val="C00000"/>
                </a:solidFill>
                <a:latin typeface="华文仿宋" panose="02010600040101010101" charset="-122"/>
                <a:ea typeface="华文仿宋" panose="02010600040101010101" charset="-122"/>
                <a:cs typeface="华文仿宋" panose="02010600040101010101" charset="-122"/>
              </a:rPr>
              <a:t>”</a:t>
            </a:r>
            <a:endParaRPr lang="en-US" altLang="zh-CN" sz="2800" b="1">
              <a:solidFill>
                <a:srgbClr val="C00000"/>
              </a:solidFill>
              <a:latin typeface="华文仿宋" panose="02010600040101010101" charset="-122"/>
              <a:ea typeface="华文仿宋" panose="02010600040101010101" charset="-122"/>
              <a:cs typeface="华文仿宋" panose="02010600040101010101" charset="-122"/>
            </a:endParaRPr>
          </a:p>
          <a:p>
            <a:pPr fontAlgn="auto">
              <a:lnSpc>
                <a:spcPct val="150000"/>
              </a:lnSpc>
            </a:pPr>
            <a:r>
              <a:rPr lang="en-US" altLang="zh-CN" sz="2800" b="1">
                <a:solidFill>
                  <a:srgbClr val="C00000"/>
                </a:solidFill>
                <a:latin typeface="华文仿宋" panose="02010600040101010101" charset="-122"/>
                <a:ea typeface="华文仿宋" panose="02010600040101010101" charset="-122"/>
                <a:cs typeface="华文仿宋" panose="02010600040101010101" charset="-122"/>
              </a:rPr>
              <a:t> </a:t>
            </a:r>
            <a:r>
              <a:rPr lang="en-US" altLang="zh-CN" sz="2800" b="1">
                <a:solidFill>
                  <a:schemeClr val="tx1"/>
                </a:solidFill>
                <a:latin typeface="华文仿宋" panose="02010600040101010101" charset="-122"/>
                <a:ea typeface="华文仿宋" panose="02010600040101010101" charset="-122"/>
                <a:cs typeface="华文仿宋" panose="02010600040101010101" charset="-122"/>
              </a:rPr>
              <a:t>   </a:t>
            </a:r>
            <a:r>
              <a:rPr lang="zh-CN" altLang="en-US" sz="2800" b="1">
                <a:solidFill>
                  <a:schemeClr val="tx1"/>
                </a:solidFill>
                <a:latin typeface="华文仿宋" panose="02010600040101010101" charset="-122"/>
                <a:ea typeface="华文仿宋" panose="02010600040101010101" charset="-122"/>
                <a:cs typeface="华文仿宋" panose="02010600040101010101" charset="-122"/>
              </a:rPr>
              <a:t>若该关键字只能识别若干个数据记录，则被称为</a:t>
            </a:r>
            <a:r>
              <a:rPr lang="en-US" altLang="zh-CN" sz="2800" b="1">
                <a:solidFill>
                  <a:srgbClr val="C00000"/>
                </a:solidFill>
                <a:latin typeface="华文仿宋" panose="02010600040101010101" charset="-122"/>
                <a:ea typeface="华文仿宋" panose="02010600040101010101" charset="-122"/>
                <a:cs typeface="华文仿宋" panose="02010600040101010101" charset="-122"/>
              </a:rPr>
              <a:t>“</a:t>
            </a:r>
            <a:r>
              <a:rPr lang="zh-CN" altLang="en-US" sz="2800" b="1">
                <a:solidFill>
                  <a:srgbClr val="C00000"/>
                </a:solidFill>
                <a:latin typeface="华文仿宋" panose="02010600040101010101" charset="-122"/>
                <a:ea typeface="华文仿宋" panose="02010600040101010101" charset="-122"/>
                <a:cs typeface="华文仿宋" panose="02010600040101010101" charset="-122"/>
              </a:rPr>
              <a:t>次关键字</a:t>
            </a:r>
            <a:r>
              <a:rPr lang="en-US" altLang="zh-CN" sz="2800" b="1">
                <a:solidFill>
                  <a:srgbClr val="C00000"/>
                </a:solidFill>
                <a:latin typeface="华文仿宋" panose="02010600040101010101" charset="-122"/>
                <a:ea typeface="华文仿宋" panose="02010600040101010101" charset="-122"/>
                <a:cs typeface="华文仿宋" panose="02010600040101010101" charset="-122"/>
              </a:rPr>
              <a:t>”</a:t>
            </a:r>
            <a:br>
              <a:rPr lang="zh-CN" altLang="en-US">
                <a:solidFill>
                  <a:srgbClr val="C00000"/>
                </a:solidFill>
              </a:rPr>
            </a:br>
            <a:endParaRPr lang="zh-CN" altLang="en-US">
              <a:solidFill>
                <a:srgbClr val="C00000"/>
              </a:solidFill>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流程图: 联系 31"/>
          <p:cNvSpPr/>
          <p:nvPr/>
        </p:nvSpPr>
        <p:spPr>
          <a:xfrm>
            <a:off x="1137920" y="5890895"/>
            <a:ext cx="434340" cy="43370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1" cstate="screen"/>
          <a:stretch>
            <a:fillRect/>
          </a:stretch>
        </p:blipFill>
        <p:spPr>
          <a:xfrm>
            <a:off x="253077" y="215250"/>
            <a:ext cx="1255524" cy="931024"/>
          </a:xfrm>
          <a:prstGeom prst="rect">
            <a:avLst/>
          </a:prstGeom>
        </p:spPr>
      </p:pic>
      <p:sp>
        <p:nvSpPr>
          <p:cNvPr id="2" name="文本框 1"/>
          <p:cNvSpPr txBox="1"/>
          <p:nvPr/>
        </p:nvSpPr>
        <p:spPr>
          <a:xfrm>
            <a:off x="1756410" y="401955"/>
            <a:ext cx="6985635" cy="521970"/>
          </a:xfrm>
          <a:prstGeom prst="rect">
            <a:avLst/>
          </a:prstGeom>
          <a:noFill/>
        </p:spPr>
        <p:txBody>
          <a:bodyPr wrap="square" rtlCol="0">
            <a:spAutoFit/>
          </a:bodyPr>
          <a:p>
            <a:r>
              <a:rPr lang="zh-CN" altLang="en-US" sz="2800" b="1">
                <a:latin typeface="华文仿宋" panose="02010600040101010101" charset="-122"/>
                <a:ea typeface="华文仿宋" panose="02010600040101010101" charset="-122"/>
                <a:cs typeface="华文仿宋" panose="02010600040101010101" charset="-122"/>
              </a:rPr>
              <a:t>在下图的二叉排序树中删除结点</a:t>
            </a:r>
            <a:r>
              <a:rPr lang="en-US" altLang="zh-CN" sz="2800" b="1">
                <a:latin typeface="华文仿宋" panose="02010600040101010101" charset="-122"/>
                <a:ea typeface="华文仿宋" panose="02010600040101010101" charset="-122"/>
                <a:cs typeface="华文仿宋" panose="02010600040101010101" charset="-122"/>
              </a:rPr>
              <a:t>32</a:t>
            </a:r>
            <a:endParaRPr lang="en-US" altLang="zh-CN" sz="2800" b="1">
              <a:latin typeface="华文仿宋" panose="02010600040101010101" charset="-122"/>
              <a:ea typeface="华文仿宋" panose="02010600040101010101" charset="-122"/>
              <a:cs typeface="华文仿宋" panose="02010600040101010101" charset="-122"/>
            </a:endParaRPr>
          </a:p>
        </p:txBody>
      </p:sp>
      <p:sp>
        <p:nvSpPr>
          <p:cNvPr id="31" name="矩形 30"/>
          <p:cNvSpPr/>
          <p:nvPr/>
        </p:nvSpPr>
        <p:spPr>
          <a:xfrm>
            <a:off x="3537585" y="1139190"/>
            <a:ext cx="1341755" cy="1233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698875" y="132461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4380865" y="404431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014595" y="258064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1859280" y="4077335"/>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5741670" y="404495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2633345" y="266700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6675120" y="5481320"/>
            <a:ext cx="857250" cy="8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连接符 15"/>
          <p:cNvCxnSpPr/>
          <p:nvPr/>
        </p:nvCxnSpPr>
        <p:spPr>
          <a:xfrm flipH="1">
            <a:off x="3154680" y="2039620"/>
            <a:ext cx="648335" cy="659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2179320" y="3339465"/>
            <a:ext cx="537210" cy="737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7" idx="1"/>
          </p:cNvCxnSpPr>
          <p:nvPr/>
        </p:nvCxnSpPr>
        <p:spPr>
          <a:xfrm>
            <a:off x="4556125" y="1920240"/>
            <a:ext cx="584200" cy="78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879340" y="3448050"/>
            <a:ext cx="445135" cy="59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741670" y="3339465"/>
            <a:ext cx="474980" cy="73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515735" y="4693920"/>
            <a:ext cx="489585" cy="77089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803015" y="1466850"/>
            <a:ext cx="848360" cy="583565"/>
          </a:xfrm>
          <a:prstGeom prst="rect">
            <a:avLst/>
          </a:prstGeom>
          <a:noFill/>
        </p:spPr>
        <p:txBody>
          <a:bodyPr wrap="square" rtlCol="0">
            <a:spAutoFit/>
          </a:bodyPr>
          <a:p>
            <a:r>
              <a:rPr lang="en-US" altLang="zh-CN" sz="3200"/>
              <a:t>32</a:t>
            </a:r>
            <a:endParaRPr lang="en-US" altLang="zh-CN" sz="3200"/>
          </a:p>
        </p:txBody>
      </p:sp>
      <p:sp>
        <p:nvSpPr>
          <p:cNvPr id="24" name="文本框 23"/>
          <p:cNvSpPr txBox="1"/>
          <p:nvPr/>
        </p:nvSpPr>
        <p:spPr>
          <a:xfrm>
            <a:off x="2715895" y="2755900"/>
            <a:ext cx="774700" cy="583565"/>
          </a:xfrm>
          <a:prstGeom prst="rect">
            <a:avLst/>
          </a:prstGeom>
          <a:noFill/>
        </p:spPr>
        <p:txBody>
          <a:bodyPr wrap="square" rtlCol="0">
            <a:spAutoFit/>
          </a:bodyPr>
          <a:p>
            <a:r>
              <a:rPr lang="en-US" altLang="zh-CN" sz="3200"/>
              <a:t>21</a:t>
            </a:r>
            <a:endParaRPr lang="en-US" altLang="zh-CN" sz="3200"/>
          </a:p>
        </p:txBody>
      </p:sp>
      <p:sp>
        <p:nvSpPr>
          <p:cNvPr id="25" name="文本框 24"/>
          <p:cNvSpPr txBox="1"/>
          <p:nvPr/>
        </p:nvSpPr>
        <p:spPr>
          <a:xfrm>
            <a:off x="2020570" y="4219575"/>
            <a:ext cx="769620" cy="583565"/>
          </a:xfrm>
          <a:prstGeom prst="rect">
            <a:avLst/>
          </a:prstGeom>
          <a:noFill/>
        </p:spPr>
        <p:txBody>
          <a:bodyPr wrap="square" rtlCol="0">
            <a:spAutoFit/>
          </a:bodyPr>
          <a:p>
            <a:r>
              <a:rPr lang="en-US" altLang="zh-CN" sz="3200"/>
              <a:t>14</a:t>
            </a:r>
            <a:endParaRPr lang="en-US" altLang="zh-CN" sz="3200"/>
          </a:p>
        </p:txBody>
      </p:sp>
      <p:sp>
        <p:nvSpPr>
          <p:cNvPr id="27" name="文本框 26"/>
          <p:cNvSpPr txBox="1"/>
          <p:nvPr/>
        </p:nvSpPr>
        <p:spPr>
          <a:xfrm>
            <a:off x="5112385" y="2722880"/>
            <a:ext cx="661035" cy="583565"/>
          </a:xfrm>
          <a:prstGeom prst="rect">
            <a:avLst/>
          </a:prstGeom>
          <a:noFill/>
        </p:spPr>
        <p:txBody>
          <a:bodyPr wrap="square" rtlCol="0">
            <a:spAutoFit/>
          </a:bodyPr>
          <a:p>
            <a:r>
              <a:rPr lang="en-US" altLang="zh-CN" sz="3200"/>
              <a:t>65</a:t>
            </a:r>
            <a:endParaRPr lang="en-US" altLang="zh-CN" sz="3200"/>
          </a:p>
        </p:txBody>
      </p:sp>
      <p:sp>
        <p:nvSpPr>
          <p:cNvPr id="28" name="文本框 27"/>
          <p:cNvSpPr txBox="1"/>
          <p:nvPr/>
        </p:nvSpPr>
        <p:spPr>
          <a:xfrm>
            <a:off x="4450715" y="4186555"/>
            <a:ext cx="661670" cy="583565"/>
          </a:xfrm>
          <a:prstGeom prst="rect">
            <a:avLst/>
          </a:prstGeom>
          <a:noFill/>
        </p:spPr>
        <p:txBody>
          <a:bodyPr wrap="square" rtlCol="0">
            <a:spAutoFit/>
          </a:bodyPr>
          <a:p>
            <a:r>
              <a:rPr lang="en-US" altLang="zh-CN" sz="3200"/>
              <a:t>58</a:t>
            </a:r>
            <a:endParaRPr lang="en-US" altLang="zh-CN" sz="3200"/>
          </a:p>
        </p:txBody>
      </p:sp>
      <p:sp>
        <p:nvSpPr>
          <p:cNvPr id="29" name="文本框 28"/>
          <p:cNvSpPr txBox="1"/>
          <p:nvPr/>
        </p:nvSpPr>
        <p:spPr>
          <a:xfrm>
            <a:off x="5839460" y="4186555"/>
            <a:ext cx="661670" cy="583565"/>
          </a:xfrm>
          <a:prstGeom prst="rect">
            <a:avLst/>
          </a:prstGeom>
          <a:noFill/>
        </p:spPr>
        <p:txBody>
          <a:bodyPr wrap="square" rtlCol="0">
            <a:spAutoFit/>
          </a:bodyPr>
          <a:p>
            <a:r>
              <a:rPr lang="en-US" altLang="zh-CN" sz="3200"/>
              <a:t>72</a:t>
            </a:r>
            <a:endParaRPr lang="en-US" altLang="zh-CN" sz="3200"/>
          </a:p>
        </p:txBody>
      </p:sp>
      <p:sp>
        <p:nvSpPr>
          <p:cNvPr id="30" name="文本框 29"/>
          <p:cNvSpPr txBox="1"/>
          <p:nvPr/>
        </p:nvSpPr>
        <p:spPr>
          <a:xfrm>
            <a:off x="6791325" y="5622925"/>
            <a:ext cx="741045" cy="583565"/>
          </a:xfrm>
          <a:prstGeom prst="rect">
            <a:avLst/>
          </a:prstGeom>
          <a:noFill/>
        </p:spPr>
        <p:txBody>
          <a:bodyPr wrap="square" rtlCol="0">
            <a:spAutoFit/>
          </a:bodyPr>
          <a:p>
            <a:r>
              <a:rPr lang="en-US" altLang="zh-CN" sz="3200"/>
              <a:t>80</a:t>
            </a:r>
            <a:endParaRPr lang="en-US" altLang="zh-CN" sz="3200"/>
          </a:p>
        </p:txBody>
      </p:sp>
      <p:cxnSp>
        <p:nvCxnSpPr>
          <p:cNvPr id="3" name="直接连接符 2"/>
          <p:cNvCxnSpPr/>
          <p:nvPr/>
        </p:nvCxnSpPr>
        <p:spPr>
          <a:xfrm flipH="1">
            <a:off x="4260850" y="4875530"/>
            <a:ext cx="390525" cy="747395"/>
          </a:xfrm>
          <a:prstGeom prst="line">
            <a:avLst/>
          </a:prstGeom>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914140" y="5622925"/>
            <a:ext cx="965200" cy="9004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tx1"/>
                </a:solidFill>
              </a:rPr>
              <a:t>44</a:t>
            </a:r>
            <a:endParaRPr lang="en-US" altLang="zh-CN" sz="2800">
              <a:solidFill>
                <a:schemeClr val="tx1"/>
              </a:solidFill>
            </a:endParaRPr>
          </a:p>
        </p:txBody>
      </p:sp>
      <p:sp>
        <p:nvSpPr>
          <p:cNvPr id="33" name="文本框 32"/>
          <p:cNvSpPr txBox="1"/>
          <p:nvPr/>
        </p:nvSpPr>
        <p:spPr>
          <a:xfrm>
            <a:off x="5014595" y="1014095"/>
            <a:ext cx="379730" cy="521970"/>
          </a:xfrm>
          <a:prstGeom prst="rect">
            <a:avLst/>
          </a:prstGeom>
          <a:noFill/>
        </p:spPr>
        <p:txBody>
          <a:bodyPr wrap="square" rtlCol="0">
            <a:spAutoFit/>
          </a:bodyPr>
          <a:p>
            <a:r>
              <a:rPr lang="en-US" altLang="zh-CN" sz="2800"/>
              <a:t>p</a:t>
            </a:r>
            <a:endParaRPr lang="en-US" altLang="zh-CN" sz="2800"/>
          </a:p>
        </p:txBody>
      </p:sp>
      <p:cxnSp>
        <p:nvCxnSpPr>
          <p:cNvPr id="15" name="直接箭头连接符 14"/>
          <p:cNvCxnSpPr/>
          <p:nvPr/>
        </p:nvCxnSpPr>
        <p:spPr>
          <a:xfrm flipH="1">
            <a:off x="4504690" y="1210945"/>
            <a:ext cx="553085" cy="325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397115" y="1508760"/>
            <a:ext cx="4338955" cy="3969385"/>
          </a:xfrm>
          <a:prstGeom prst="rect">
            <a:avLst/>
          </a:prstGeom>
          <a:noFill/>
        </p:spPr>
        <p:txBody>
          <a:bodyPr wrap="square" rtlCol="0">
            <a:spAutoFit/>
          </a:bodyPr>
          <a:p>
            <a:pPr fontAlgn="auto">
              <a:lnSpc>
                <a:spcPct val="150000"/>
              </a:lnSpc>
            </a:pPr>
            <a:r>
              <a:rPr lang="zh-CN" altLang="en-US" sz="2400" b="1">
                <a:latin typeface="华文仿宋" panose="02010600040101010101" charset="-122"/>
                <a:ea typeface="华文仿宋" panose="02010600040101010101" charset="-122"/>
                <a:cs typeface="华文仿宋" panose="02010600040101010101" charset="-122"/>
              </a:rPr>
              <a:t>由左边的二叉排序树，我们可以用</a:t>
            </a:r>
            <a:r>
              <a:rPr lang="en-US" altLang="zh-CN" sz="2400" b="1">
                <a:latin typeface="华文仿宋" panose="02010600040101010101" charset="-122"/>
                <a:ea typeface="华文仿宋" panose="02010600040101010101" charset="-122"/>
                <a:cs typeface="华文仿宋" panose="02010600040101010101" charset="-122"/>
              </a:rPr>
              <a:t>44</a:t>
            </a:r>
            <a:r>
              <a:rPr lang="zh-CN" altLang="en-US" sz="2400" b="1">
                <a:latin typeface="华文仿宋" panose="02010600040101010101" charset="-122"/>
                <a:ea typeface="华文仿宋" panose="02010600040101010101" charset="-122"/>
                <a:cs typeface="华文仿宋" panose="02010600040101010101" charset="-122"/>
              </a:rPr>
              <a:t>代替被删结点，也可以用</a:t>
            </a:r>
            <a:r>
              <a:rPr lang="en-US" altLang="zh-CN" sz="2400" b="1">
                <a:latin typeface="华文仿宋" panose="02010600040101010101" charset="-122"/>
                <a:ea typeface="华文仿宋" panose="02010600040101010101" charset="-122"/>
                <a:cs typeface="华文仿宋" panose="02010600040101010101" charset="-122"/>
              </a:rPr>
              <a:t>21</a:t>
            </a:r>
            <a:r>
              <a:rPr lang="zh-CN" altLang="en-US" sz="2400" b="1">
                <a:latin typeface="华文仿宋" panose="02010600040101010101" charset="-122"/>
                <a:ea typeface="华文仿宋" panose="02010600040101010101" charset="-122"/>
                <a:cs typeface="华文仿宋" panose="02010600040101010101" charset="-122"/>
              </a:rPr>
              <a:t>代替被删结点。</a:t>
            </a:r>
            <a:endParaRPr lang="zh-CN" altLang="en-US" sz="24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2400" b="1">
                <a:latin typeface="华文仿宋" panose="02010600040101010101" charset="-122"/>
                <a:ea typeface="华文仿宋" panose="02010600040101010101" charset="-122"/>
                <a:cs typeface="华文仿宋" panose="02010600040101010101" charset="-122"/>
              </a:rPr>
              <a:t>由此我们可以得出替换结点或者恰好就是个叶子结点，或者就是只带了左子树或只带了右子树的情况。</a:t>
            </a:r>
            <a:endParaRPr lang="zh-CN" altLang="en-US" sz="2400" b="1">
              <a:latin typeface="华文仿宋" panose="02010600040101010101" charset="-122"/>
              <a:ea typeface="华文仿宋" panose="02010600040101010101" charset="-122"/>
              <a:cs typeface="华文仿宋" panose="02010600040101010101" charset="-122"/>
            </a:endParaRPr>
          </a:p>
        </p:txBody>
      </p:sp>
      <p:sp>
        <p:nvSpPr>
          <p:cNvPr id="26" name="文本框 25"/>
          <p:cNvSpPr txBox="1"/>
          <p:nvPr/>
        </p:nvSpPr>
        <p:spPr>
          <a:xfrm>
            <a:off x="248920" y="5912485"/>
            <a:ext cx="3514090" cy="460375"/>
          </a:xfrm>
          <a:prstGeom prst="rect">
            <a:avLst/>
          </a:prstGeom>
          <a:noFill/>
        </p:spPr>
        <p:txBody>
          <a:bodyPr wrap="square" rtlCol="0">
            <a:spAutoFit/>
          </a:bodyPr>
          <a:p>
            <a:r>
              <a:rPr lang="en-US" altLang="zh-CN" sz="2400"/>
              <a:t>14,21,32,44,58,65,72,80</a:t>
            </a:r>
            <a:endParaRPr lang="en-US" altLang="zh-CN" sz="2400"/>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3522" y="-67325"/>
            <a:ext cx="1255524" cy="931024"/>
          </a:xfrm>
          <a:prstGeom prst="rect">
            <a:avLst/>
          </a:prstGeom>
        </p:spPr>
      </p:pic>
      <p:sp>
        <p:nvSpPr>
          <p:cNvPr id="2" name="文本框 1"/>
          <p:cNvSpPr txBox="1"/>
          <p:nvPr/>
        </p:nvSpPr>
        <p:spPr>
          <a:xfrm>
            <a:off x="1778000" y="239395"/>
            <a:ext cx="8493125" cy="460375"/>
          </a:xfrm>
          <a:prstGeom prst="rect">
            <a:avLst/>
          </a:prstGeom>
          <a:noFill/>
        </p:spPr>
        <p:txBody>
          <a:bodyPr wrap="square" rtlCol="0">
            <a:spAutoFit/>
          </a:bodyPr>
          <a:p>
            <a:r>
              <a:rPr lang="zh-CN" altLang="en-US" sz="2400" b="1">
                <a:latin typeface="华文仿宋" panose="02010600040101010101" charset="-122"/>
                <a:ea typeface="华文仿宋" panose="02010600040101010101" charset="-122"/>
              </a:rPr>
              <a:t>综合以上三种情况，下面给出二叉排序树删除的算法</a:t>
            </a:r>
            <a:endParaRPr lang="zh-CN" altLang="en-US" sz="2400" b="1">
              <a:latin typeface="华文仿宋" panose="02010600040101010101" charset="-122"/>
              <a:ea typeface="华文仿宋" panose="02010600040101010101" charset="-122"/>
            </a:endParaRPr>
          </a:p>
        </p:txBody>
      </p:sp>
      <p:sp>
        <p:nvSpPr>
          <p:cNvPr id="3" name="文本框 2"/>
          <p:cNvSpPr txBox="1"/>
          <p:nvPr/>
        </p:nvSpPr>
        <p:spPr>
          <a:xfrm>
            <a:off x="3810" y="1134110"/>
            <a:ext cx="5955665" cy="3784600"/>
          </a:xfrm>
          <a:prstGeom prst="rect">
            <a:avLst/>
          </a:prstGeom>
          <a:noFill/>
        </p:spPr>
        <p:txBody>
          <a:bodyPr wrap="square" rtlCol="0">
            <a:spAutoFit/>
          </a:bodyPr>
          <a:p>
            <a:r>
              <a:rPr lang="zh-CN" altLang="en-US" sz="2400">
                <a:latin typeface="华文仿宋" panose="02010600040101010101" charset="-122"/>
                <a:ea typeface="华文仿宋" panose="02010600040101010101" charset="-122"/>
              </a:rPr>
              <a:t>BSTNode *DelBST(BSTree bst,KeyType K)</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rPr>
              <a:t>{  BSTNode *p,*f,*s,*q;  p=bst;   f=NULL;</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rPr>
              <a:t>    while(p)</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rPr>
              <a:t>  {  if(p-&gt;key==K) break; </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rPr>
              <a:t>     f=p;</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rPr>
              <a:t>     if(p-&gt;key&gt;K) p=p-&gt;Lchild ;</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rPr>
              <a:t>     else         p=p-&gt;Rchild ;</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rPr>
              <a:t>   } </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rPr>
              <a:t>   if(p==NULL)  return bst;</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rPr>
              <a:t>    </a:t>
            </a:r>
            <a:endParaRPr lang="zh-CN" altLang="en-US" sz="2400">
              <a:latin typeface="华文仿宋" panose="02010600040101010101" charset="-122"/>
              <a:ea typeface="华文仿宋" panose="02010600040101010101" charset="-122"/>
            </a:endParaRPr>
          </a:p>
        </p:txBody>
      </p:sp>
      <p:sp>
        <p:nvSpPr>
          <p:cNvPr id="4" name="文本框 3"/>
          <p:cNvSpPr txBox="1"/>
          <p:nvPr/>
        </p:nvSpPr>
        <p:spPr>
          <a:xfrm>
            <a:off x="5417185" y="699770"/>
            <a:ext cx="6784975" cy="6369685"/>
          </a:xfrm>
          <a:prstGeom prst="rect">
            <a:avLst/>
          </a:prstGeom>
          <a:noFill/>
        </p:spPr>
        <p:txBody>
          <a:bodyPr wrap="square" rtlCol="0">
            <a:spAutoFit/>
          </a:bodyPr>
          <a:p>
            <a:r>
              <a:rPr lang="zh-CN" altLang="en-US" sz="2400">
                <a:latin typeface="华文仿宋" panose="02010600040101010101" charset="-122"/>
                <a:ea typeface="华文仿宋" panose="02010600040101010101" charset="-122"/>
                <a:sym typeface="+mn-ea"/>
              </a:rPr>
              <a:t> if(p-&gt;Lchild==NULL)  </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sym typeface="+mn-ea"/>
              </a:rPr>
              <a:t>    {  if(f==NULL) bst=p-&gt;Rchild ;</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sym typeface="+mn-ea"/>
              </a:rPr>
              <a:t>        else if(f-&gt;Lchild ==p)  f-&gt;Lchild =p-&gt;Rchild ;</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sym typeface="+mn-ea"/>
              </a:rPr>
              <a:t>        else                               f-&gt;Rchild =p-&gt;Rchild ;</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sym typeface="+mn-ea"/>
              </a:rPr>
              <a:t>       free(p);</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sym typeface="+mn-ea"/>
              </a:rPr>
              <a:t>     }</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sym typeface="+mn-ea"/>
              </a:rPr>
              <a:t>     else</a:t>
            </a:r>
            <a:endParaRPr lang="zh-CN" altLang="en-US" sz="2400">
              <a:latin typeface="华文仿宋" panose="02010600040101010101" charset="-122"/>
              <a:ea typeface="华文仿宋" panose="02010600040101010101" charset="-122"/>
              <a:sym typeface="+mn-ea"/>
            </a:endParaRPr>
          </a:p>
          <a:p>
            <a:r>
              <a:rPr lang="zh-CN" altLang="en-US" sz="2400">
                <a:latin typeface="华文仿宋" panose="02010600040101010101" charset="-122"/>
                <a:ea typeface="华文仿宋" panose="02010600040101010101" charset="-122"/>
                <a:sym typeface="+mn-ea"/>
              </a:rPr>
              <a:t>    {  q=p;  s=p-&gt;Lchild ;</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sym typeface="+mn-ea"/>
              </a:rPr>
              <a:t>        while(s-&gt;Rchild )   {q=s; s=s-&gt;Rchild ;}</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sym typeface="+mn-ea"/>
              </a:rPr>
              <a:t>        if(q==p)  q-&gt;Lchild =s-&gt;Lchild ;</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sym typeface="+mn-ea"/>
              </a:rPr>
              <a:t>        else          q-&gt;Rchild =s-&gt;Lchild ;</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sym typeface="+mn-ea"/>
              </a:rPr>
              <a:t>        p-&gt;key =s-&gt;key ;</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sym typeface="+mn-ea"/>
              </a:rPr>
              <a:t>        free(s);</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sym typeface="+mn-ea"/>
              </a:rPr>
              <a:t>        }</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sym typeface="+mn-ea"/>
              </a:rPr>
              <a:t>    return bst;</a:t>
            </a:r>
            <a:endParaRPr lang="zh-CN" altLang="en-US" sz="2400">
              <a:latin typeface="华文仿宋" panose="02010600040101010101" charset="-122"/>
              <a:ea typeface="华文仿宋" panose="02010600040101010101" charset="-122"/>
            </a:endParaRPr>
          </a:p>
          <a:p>
            <a:r>
              <a:rPr lang="zh-CN" altLang="en-US" sz="2400">
                <a:latin typeface="华文仿宋" panose="02010600040101010101" charset="-122"/>
                <a:ea typeface="华文仿宋" panose="02010600040101010101" charset="-122"/>
                <a:sym typeface="+mn-ea"/>
              </a:rPr>
              <a:t>}</a:t>
            </a:r>
            <a:endParaRPr lang="zh-CN" altLang="en-US" sz="2400">
              <a:latin typeface="华文仿宋" panose="02010600040101010101" charset="-122"/>
              <a:ea typeface="华文仿宋" panose="02010600040101010101" charset="-122"/>
            </a:endParaRPr>
          </a:p>
          <a:p>
            <a:endParaRPr lang="zh-CN" altLang="en-US" sz="2400">
              <a:latin typeface="华文仿宋" panose="02010600040101010101" charset="-122"/>
              <a:ea typeface="华文仿宋" panose="02010600040101010101" charset="-122"/>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形标注 27"/>
          <p:cNvSpPr/>
          <p:nvPr/>
        </p:nvSpPr>
        <p:spPr>
          <a:xfrm>
            <a:off x="2713355" y="1996440"/>
            <a:ext cx="6453505" cy="2592070"/>
          </a:xfrm>
          <a:prstGeom prst="wedgeEllipse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对于二叉排序树的插入和删除操作来说，只需要修改某些结点的指针域，不需要大量移动其它记录，动态查找的效率很高</a:t>
            </a:r>
            <a:endParaRPr lang="zh-CN" altLang="en-US" sz="2400"/>
          </a:p>
        </p:txBody>
      </p:sp>
      <p:pic>
        <p:nvPicPr>
          <p:cNvPr id="9" name="图片 8"/>
          <p:cNvPicPr>
            <a:picLocks noChangeAspect="1"/>
          </p:cNvPicPr>
          <p:nvPr/>
        </p:nvPicPr>
        <p:blipFill>
          <a:blip r:embed="rId1" cstate="screen"/>
          <a:stretch>
            <a:fillRect/>
          </a:stretch>
        </p:blipFill>
        <p:spPr>
          <a:xfrm>
            <a:off x="253077" y="215250"/>
            <a:ext cx="1255524" cy="931024"/>
          </a:xfrm>
          <a:prstGeom prst="rect">
            <a:avLst/>
          </a:prstGeom>
        </p:spPr>
      </p:pic>
      <p:sp>
        <p:nvSpPr>
          <p:cNvPr id="2" name="文本框 1"/>
          <p:cNvSpPr txBox="1"/>
          <p:nvPr/>
        </p:nvSpPr>
        <p:spPr>
          <a:xfrm>
            <a:off x="1615440" y="260985"/>
            <a:ext cx="4848860" cy="583565"/>
          </a:xfrm>
          <a:prstGeom prst="rect">
            <a:avLst/>
          </a:prstGeom>
          <a:noFill/>
        </p:spPr>
        <p:txBody>
          <a:bodyPr wrap="square" rtlCol="0">
            <a:spAutoFit/>
          </a:bodyPr>
          <a:p>
            <a:r>
              <a:rPr lang="zh-CN" altLang="en-US" sz="3200" b="1">
                <a:latin typeface="华文仿宋" panose="02010600040101010101" charset="-122"/>
                <a:ea typeface="华文仿宋" panose="02010600040101010101" charset="-122"/>
              </a:rPr>
              <a:t>二叉排序树的性能分析</a:t>
            </a:r>
            <a:endParaRPr lang="zh-CN" altLang="en-US" sz="3200" b="1">
              <a:latin typeface="华文仿宋" panose="02010600040101010101" charset="-122"/>
              <a:ea typeface="华文仿宋" panose="02010600040101010101" charset="-122"/>
            </a:endParaRPr>
          </a:p>
        </p:txBody>
      </p:sp>
      <p:sp>
        <p:nvSpPr>
          <p:cNvPr id="3" name="文本框 2"/>
          <p:cNvSpPr txBox="1"/>
          <p:nvPr/>
        </p:nvSpPr>
        <p:spPr>
          <a:xfrm>
            <a:off x="880110" y="829945"/>
            <a:ext cx="10119995" cy="1383665"/>
          </a:xfrm>
          <a:prstGeom prst="rect">
            <a:avLst/>
          </a:prstGeom>
          <a:noFill/>
        </p:spPr>
        <p:txBody>
          <a:bodyPr wrap="square" rtlCol="0">
            <a:spAutoFit/>
          </a:bodyPr>
          <a:p>
            <a:r>
              <a:rPr lang="zh-CN" altLang="en-US" sz="2800" b="1">
                <a:latin typeface="华文仿宋" panose="02010600040101010101" charset="-122"/>
                <a:ea typeface="华文仿宋" panose="02010600040101010101" charset="-122"/>
                <a:cs typeface="华文仿宋" panose="02010600040101010101" charset="-122"/>
              </a:rPr>
              <a:t>二叉排序树的查找</a:t>
            </a:r>
            <a:r>
              <a:rPr lang="zh-CN" altLang="en-US" sz="2800" b="1">
                <a:solidFill>
                  <a:srgbClr val="C00000"/>
                </a:solidFill>
                <a:latin typeface="华文仿宋" panose="02010600040101010101" charset="-122"/>
                <a:ea typeface="华文仿宋" panose="02010600040101010101" charset="-122"/>
                <a:cs typeface="华文仿宋" panose="02010600040101010101" charset="-122"/>
              </a:rPr>
              <a:t>最差的情况与顺序查找形同</a:t>
            </a:r>
            <a:r>
              <a:rPr lang="zh-CN" altLang="en-US" sz="2800" b="1">
                <a:latin typeface="华文仿宋" panose="02010600040101010101" charset="-122"/>
                <a:ea typeface="华文仿宋" panose="02010600040101010101" charset="-122"/>
                <a:cs typeface="华文仿宋" panose="02010600040101010101" charset="-122"/>
              </a:rPr>
              <a:t>，</a:t>
            </a:r>
            <a:r>
              <a:rPr lang="en-US" altLang="zh-CN" sz="2800" b="1">
                <a:latin typeface="华文仿宋" panose="02010600040101010101" charset="-122"/>
                <a:ea typeface="华文仿宋" panose="02010600040101010101" charset="-122"/>
                <a:cs typeface="华文仿宋" panose="02010600040101010101" charset="-122"/>
              </a:rPr>
              <a:t>ASL=</a:t>
            </a:r>
            <a:r>
              <a:rPr lang="zh-CN" altLang="en-US" sz="2800" b="1">
                <a:latin typeface="华文仿宋" panose="02010600040101010101" charset="-122"/>
                <a:ea typeface="华文仿宋" panose="02010600040101010101" charset="-122"/>
                <a:cs typeface="华文仿宋" panose="02010600040101010101" charset="-122"/>
              </a:rPr>
              <a:t>（</a:t>
            </a:r>
            <a:r>
              <a:rPr lang="en-US" altLang="zh-CN" sz="2800" b="1">
                <a:latin typeface="华文仿宋" panose="02010600040101010101" charset="-122"/>
                <a:ea typeface="华文仿宋" panose="02010600040101010101" charset="-122"/>
                <a:cs typeface="华文仿宋" panose="02010600040101010101" charset="-122"/>
              </a:rPr>
              <a:t>n+1)/2,</a:t>
            </a:r>
            <a:r>
              <a:rPr lang="zh-CN" altLang="en-US" sz="2800" b="1">
                <a:latin typeface="华文仿宋" panose="02010600040101010101" charset="-122"/>
                <a:ea typeface="华文仿宋" panose="02010600040101010101" charset="-122"/>
                <a:cs typeface="华文仿宋" panose="02010600040101010101" charset="-122"/>
              </a:rPr>
              <a:t>如图一所示；</a:t>
            </a:r>
            <a:r>
              <a:rPr lang="zh-CN" altLang="en-US" sz="2800" b="1">
                <a:solidFill>
                  <a:srgbClr val="C00000"/>
                </a:solidFill>
                <a:latin typeface="华文仿宋" panose="02010600040101010101" charset="-122"/>
                <a:ea typeface="华文仿宋" panose="02010600040101010101" charset="-122"/>
                <a:cs typeface="华文仿宋" panose="02010600040101010101" charset="-122"/>
              </a:rPr>
              <a:t>最好的情况与折半查找相同</a:t>
            </a:r>
            <a:r>
              <a:rPr lang="zh-CN" altLang="en-US" sz="2800" b="1">
                <a:latin typeface="华文仿宋" panose="02010600040101010101" charset="-122"/>
                <a:ea typeface="华文仿宋" panose="02010600040101010101" charset="-122"/>
                <a:cs typeface="华文仿宋" panose="02010600040101010101" charset="-122"/>
              </a:rPr>
              <a:t>，</a:t>
            </a:r>
            <a:r>
              <a:rPr lang="en-US" altLang="zh-CN" sz="2800" b="1">
                <a:latin typeface="华文仿宋" panose="02010600040101010101" charset="-122"/>
                <a:ea typeface="华文仿宋" panose="02010600040101010101" charset="-122"/>
                <a:cs typeface="华文仿宋" panose="02010600040101010101" charset="-122"/>
              </a:rPr>
              <a:t>ASL</a:t>
            </a:r>
            <a:r>
              <a:rPr lang="zh-CN" altLang="en-US" sz="2800" b="1">
                <a:latin typeface="华文仿宋" panose="02010600040101010101" charset="-122"/>
                <a:ea typeface="华文仿宋" panose="02010600040101010101" charset="-122"/>
                <a:cs typeface="华文仿宋" panose="02010600040101010101" charset="-122"/>
              </a:rPr>
              <a:t>可以达到对数级</a:t>
            </a:r>
            <a:r>
              <a:rPr lang="en-US" altLang="zh-CN" sz="2800" b="1">
                <a:latin typeface="华文仿宋" panose="02010600040101010101" charset="-122"/>
                <a:ea typeface="华文仿宋" panose="02010600040101010101" charset="-122"/>
                <a:cs typeface="华文仿宋" panose="02010600040101010101" charset="-122"/>
              </a:rPr>
              <a:t>log2n,</a:t>
            </a:r>
            <a:r>
              <a:rPr lang="zh-CN" altLang="en-US" sz="2800" b="1">
                <a:latin typeface="华文仿宋" panose="02010600040101010101" charset="-122"/>
                <a:ea typeface="华文仿宋" panose="02010600040101010101" charset="-122"/>
                <a:cs typeface="华文仿宋" panose="02010600040101010101" charset="-122"/>
              </a:rPr>
              <a:t>如图二所示</a:t>
            </a:r>
            <a:endParaRPr lang="zh-CN" altLang="en-US" sz="2800" b="1">
              <a:latin typeface="华文仿宋" panose="02010600040101010101" charset="-122"/>
              <a:ea typeface="华文仿宋" panose="02010600040101010101" charset="-122"/>
              <a:cs typeface="华文仿宋" panose="02010600040101010101" charset="-122"/>
            </a:endParaRPr>
          </a:p>
        </p:txBody>
      </p:sp>
      <p:sp>
        <p:nvSpPr>
          <p:cNvPr id="4" name="椭圆 3"/>
          <p:cNvSpPr/>
          <p:nvPr/>
        </p:nvSpPr>
        <p:spPr>
          <a:xfrm>
            <a:off x="1257300" y="2213610"/>
            <a:ext cx="629285" cy="618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t>1</a:t>
            </a:r>
            <a:endParaRPr lang="en-US" altLang="zh-CN" sz="2400"/>
          </a:p>
        </p:txBody>
      </p:sp>
      <p:cxnSp>
        <p:nvCxnSpPr>
          <p:cNvPr id="5" name="直接连接符 4"/>
          <p:cNvCxnSpPr>
            <a:stCxn id="4" idx="5"/>
          </p:cNvCxnSpPr>
          <p:nvPr/>
        </p:nvCxnSpPr>
        <p:spPr>
          <a:xfrm>
            <a:off x="1794510" y="2741295"/>
            <a:ext cx="222250" cy="318135"/>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794510" y="2983230"/>
            <a:ext cx="629285" cy="618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t>2</a:t>
            </a:r>
            <a:endParaRPr lang="en-US" altLang="zh-CN" sz="2400"/>
          </a:p>
        </p:txBody>
      </p:sp>
      <p:cxnSp>
        <p:nvCxnSpPr>
          <p:cNvPr id="7" name="直接连接符 6"/>
          <p:cNvCxnSpPr>
            <a:stCxn id="6" idx="5"/>
          </p:cNvCxnSpPr>
          <p:nvPr/>
        </p:nvCxnSpPr>
        <p:spPr>
          <a:xfrm>
            <a:off x="2331720" y="3510915"/>
            <a:ext cx="222250" cy="318135"/>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423795" y="3772535"/>
            <a:ext cx="629285" cy="618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t>3</a:t>
            </a:r>
            <a:endParaRPr lang="en-US" altLang="zh-CN" sz="2400"/>
          </a:p>
        </p:txBody>
      </p:sp>
      <p:cxnSp>
        <p:nvCxnSpPr>
          <p:cNvPr id="10" name="直接连接符 9"/>
          <p:cNvCxnSpPr>
            <a:stCxn id="8" idx="5"/>
          </p:cNvCxnSpPr>
          <p:nvPr/>
        </p:nvCxnSpPr>
        <p:spPr>
          <a:xfrm>
            <a:off x="2961005" y="4300220"/>
            <a:ext cx="222250" cy="318135"/>
          </a:xfrm>
          <a:prstGeom prst="line">
            <a:avLst/>
          </a:prstGeom>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053080" y="4527550"/>
            <a:ext cx="629285" cy="618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t>4</a:t>
            </a:r>
            <a:endParaRPr lang="en-US" altLang="zh-CN" sz="2400"/>
          </a:p>
        </p:txBody>
      </p:sp>
      <p:cxnSp>
        <p:nvCxnSpPr>
          <p:cNvPr id="12" name="直接连接符 11"/>
          <p:cNvCxnSpPr>
            <a:stCxn id="11" idx="5"/>
          </p:cNvCxnSpPr>
          <p:nvPr/>
        </p:nvCxnSpPr>
        <p:spPr>
          <a:xfrm>
            <a:off x="3590290" y="5055235"/>
            <a:ext cx="222250" cy="318135"/>
          </a:xfrm>
          <a:prstGeom prst="line">
            <a:avLst/>
          </a:prstGeom>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3590290" y="5373370"/>
            <a:ext cx="640080" cy="661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t>5</a:t>
            </a:r>
            <a:endParaRPr lang="en-US" altLang="zh-CN" sz="2400"/>
          </a:p>
        </p:txBody>
      </p:sp>
      <p:sp>
        <p:nvSpPr>
          <p:cNvPr id="16" name="椭圆 15"/>
          <p:cNvSpPr/>
          <p:nvPr/>
        </p:nvSpPr>
        <p:spPr>
          <a:xfrm>
            <a:off x="9741535" y="2364740"/>
            <a:ext cx="629285" cy="618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t>3</a:t>
            </a:r>
            <a:endParaRPr lang="en-US" altLang="zh-CN" sz="2400"/>
          </a:p>
        </p:txBody>
      </p:sp>
      <p:cxnSp>
        <p:nvCxnSpPr>
          <p:cNvPr id="17" name="直接连接符 16"/>
          <p:cNvCxnSpPr>
            <a:stCxn id="16" idx="5"/>
          </p:cNvCxnSpPr>
          <p:nvPr/>
        </p:nvCxnSpPr>
        <p:spPr>
          <a:xfrm>
            <a:off x="10278745" y="2892425"/>
            <a:ext cx="222250" cy="318135"/>
          </a:xfrm>
          <a:prstGeom prst="line">
            <a:avLst/>
          </a:prstGeom>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0370820" y="3119755"/>
            <a:ext cx="629285" cy="618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t>4</a:t>
            </a:r>
            <a:endParaRPr lang="en-US" altLang="zh-CN" sz="2400"/>
          </a:p>
        </p:txBody>
      </p:sp>
      <p:cxnSp>
        <p:nvCxnSpPr>
          <p:cNvPr id="19" name="直接连接符 18"/>
          <p:cNvCxnSpPr>
            <a:stCxn id="18" idx="5"/>
          </p:cNvCxnSpPr>
          <p:nvPr/>
        </p:nvCxnSpPr>
        <p:spPr>
          <a:xfrm>
            <a:off x="10908030" y="3647440"/>
            <a:ext cx="222250" cy="318135"/>
          </a:xfrm>
          <a:prstGeom prst="line">
            <a:avLst/>
          </a:prstGeom>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0908030" y="3965575"/>
            <a:ext cx="640080" cy="661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t>5</a:t>
            </a:r>
            <a:endParaRPr lang="en-US" altLang="zh-CN" sz="2400"/>
          </a:p>
        </p:txBody>
      </p:sp>
      <p:cxnSp>
        <p:nvCxnSpPr>
          <p:cNvPr id="21" name="直接连接符 20"/>
          <p:cNvCxnSpPr>
            <a:stCxn id="16" idx="3"/>
          </p:cNvCxnSpPr>
          <p:nvPr/>
        </p:nvCxnSpPr>
        <p:spPr>
          <a:xfrm flipH="1">
            <a:off x="9587230" y="2892425"/>
            <a:ext cx="246380" cy="286385"/>
          </a:xfrm>
          <a:prstGeom prst="line">
            <a:avLst/>
          </a:prstGeom>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9112250" y="3154045"/>
            <a:ext cx="629285" cy="618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t>1</a:t>
            </a:r>
            <a:endParaRPr lang="en-US" altLang="zh-CN" sz="2400"/>
          </a:p>
        </p:txBody>
      </p:sp>
      <p:cxnSp>
        <p:nvCxnSpPr>
          <p:cNvPr id="24" name="直接连接符 23"/>
          <p:cNvCxnSpPr/>
          <p:nvPr/>
        </p:nvCxnSpPr>
        <p:spPr>
          <a:xfrm>
            <a:off x="9587230" y="3738245"/>
            <a:ext cx="390525" cy="40132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9833610" y="4139565"/>
            <a:ext cx="629285" cy="618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t>2</a:t>
            </a:r>
            <a:endParaRPr lang="en-US" altLang="zh-CN" sz="2400"/>
          </a:p>
        </p:txBody>
      </p:sp>
      <p:sp>
        <p:nvSpPr>
          <p:cNvPr id="26" name="文本框 25"/>
          <p:cNvSpPr txBox="1"/>
          <p:nvPr/>
        </p:nvSpPr>
        <p:spPr>
          <a:xfrm>
            <a:off x="389890" y="5250815"/>
            <a:ext cx="3134360" cy="829945"/>
          </a:xfrm>
          <a:prstGeom prst="rect">
            <a:avLst/>
          </a:prstGeom>
          <a:noFill/>
        </p:spPr>
        <p:txBody>
          <a:bodyPr wrap="square" rtlCol="0">
            <a:spAutoFit/>
          </a:bodyPr>
          <a:p>
            <a:r>
              <a:rPr lang="zh-CN" altLang="en-US" sz="2400" b="1">
                <a:latin typeface="华文仿宋" panose="02010600040101010101" charset="-122"/>
                <a:ea typeface="华文仿宋" panose="02010600040101010101" charset="-122"/>
              </a:rPr>
              <a:t>图一：二叉排序树查找最差的情况</a:t>
            </a:r>
            <a:endParaRPr lang="zh-CN" altLang="en-US" sz="2400" b="1">
              <a:latin typeface="华文仿宋" panose="02010600040101010101" charset="-122"/>
              <a:ea typeface="华文仿宋" panose="02010600040101010101" charset="-122"/>
            </a:endParaRPr>
          </a:p>
        </p:txBody>
      </p:sp>
      <p:sp>
        <p:nvSpPr>
          <p:cNvPr id="27" name="文本框 26"/>
          <p:cNvSpPr txBox="1"/>
          <p:nvPr/>
        </p:nvSpPr>
        <p:spPr>
          <a:xfrm>
            <a:off x="8822690" y="5055235"/>
            <a:ext cx="3134360" cy="829945"/>
          </a:xfrm>
          <a:prstGeom prst="rect">
            <a:avLst/>
          </a:prstGeom>
          <a:noFill/>
        </p:spPr>
        <p:txBody>
          <a:bodyPr wrap="square" rtlCol="0">
            <a:spAutoFit/>
          </a:bodyPr>
          <a:p>
            <a:r>
              <a:rPr lang="zh-CN" altLang="en-US" sz="2400" b="1">
                <a:latin typeface="华文仿宋" panose="02010600040101010101" charset="-122"/>
                <a:ea typeface="华文仿宋" panose="02010600040101010101" charset="-122"/>
              </a:rPr>
              <a:t>图二：二叉排序树查找最好的情况</a:t>
            </a:r>
            <a:endParaRPr lang="zh-CN" altLang="en-US" sz="2400" b="1">
              <a:latin typeface="华文仿宋" panose="02010600040101010101" charset="-122"/>
              <a:ea typeface="华文仿宋" panose="02010600040101010101"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6" name="文本框 5"/>
          <p:cNvSpPr txBox="1"/>
          <p:nvPr/>
        </p:nvSpPr>
        <p:spPr>
          <a:xfrm>
            <a:off x="2021840" y="391160"/>
            <a:ext cx="4959985" cy="645160"/>
          </a:xfrm>
          <a:prstGeom prst="rect">
            <a:avLst/>
          </a:prstGeom>
          <a:noFill/>
        </p:spPr>
        <p:txBody>
          <a:bodyPr wrap="square" rtlCol="0">
            <a:spAutoFit/>
          </a:bodyPr>
          <a:p>
            <a:r>
              <a:rPr lang="zh-CN" altLang="en-US" sz="3600">
                <a:solidFill>
                  <a:srgbClr val="C00000"/>
                </a:solidFill>
                <a:latin typeface="华文仿宋" panose="02010600040101010101" charset="-122"/>
                <a:ea typeface="华文仿宋" panose="02010600040101010101" charset="-122"/>
              </a:rPr>
              <a:t>对查找表进行的操作：</a:t>
            </a:r>
            <a:endParaRPr lang="zh-CN" altLang="en-US" sz="3600">
              <a:solidFill>
                <a:srgbClr val="C00000"/>
              </a:solidFill>
              <a:latin typeface="华文仿宋" panose="02010600040101010101" charset="-122"/>
              <a:ea typeface="华文仿宋" panose="02010600040101010101" charset="-122"/>
            </a:endParaRPr>
          </a:p>
        </p:txBody>
      </p:sp>
      <p:sp>
        <p:nvSpPr>
          <p:cNvPr id="7" name="文本框 6"/>
          <p:cNvSpPr txBox="1"/>
          <p:nvPr/>
        </p:nvSpPr>
        <p:spPr>
          <a:xfrm>
            <a:off x="1249680" y="1590040"/>
            <a:ext cx="8743950" cy="2061210"/>
          </a:xfrm>
          <a:prstGeom prst="rect">
            <a:avLst/>
          </a:prstGeom>
          <a:noFill/>
        </p:spPr>
        <p:txBody>
          <a:bodyPr wrap="square" rtlCol="0">
            <a:spAutoFit/>
          </a:bodyPr>
          <a:p>
            <a:r>
              <a:rPr lang="zh-CN" altLang="en-US" sz="3200" b="1">
                <a:latin typeface="华文仿宋" panose="02010600040101010101" charset="-122"/>
                <a:ea typeface="华文仿宋" panose="02010600040101010101" charset="-122"/>
                <a:cs typeface="华文仿宋" panose="02010600040101010101" charset="-122"/>
              </a:rPr>
              <a:t>（</a:t>
            </a:r>
            <a:r>
              <a:rPr lang="en-US" altLang="zh-CN" sz="3200" b="1">
                <a:latin typeface="华文仿宋" panose="02010600040101010101" charset="-122"/>
                <a:ea typeface="华文仿宋" panose="02010600040101010101" charset="-122"/>
                <a:cs typeface="华文仿宋" panose="02010600040101010101" charset="-122"/>
              </a:rPr>
              <a:t>1</a:t>
            </a:r>
            <a:r>
              <a:rPr lang="zh-CN" altLang="en-US" sz="3200" b="1">
                <a:latin typeface="华文仿宋" panose="02010600040101010101" charset="-122"/>
                <a:ea typeface="华文仿宋" panose="02010600040101010101" charset="-122"/>
                <a:cs typeface="华文仿宋" panose="02010600040101010101" charset="-122"/>
              </a:rPr>
              <a:t>）查询某个特定的数据元素是否在查找表中</a:t>
            </a:r>
            <a:endParaRPr lang="zh-CN" altLang="en-US" sz="3200" b="1">
              <a:latin typeface="华文仿宋" panose="02010600040101010101" charset="-122"/>
              <a:ea typeface="华文仿宋" panose="02010600040101010101" charset="-122"/>
              <a:cs typeface="华文仿宋" panose="02010600040101010101" charset="-122"/>
            </a:endParaRPr>
          </a:p>
          <a:p>
            <a:r>
              <a:rPr lang="zh-CN" altLang="en-US" sz="3200" b="1">
                <a:latin typeface="华文仿宋" panose="02010600040101010101" charset="-122"/>
                <a:ea typeface="华文仿宋" panose="02010600040101010101" charset="-122"/>
                <a:cs typeface="华文仿宋" panose="02010600040101010101" charset="-122"/>
              </a:rPr>
              <a:t>（</a:t>
            </a:r>
            <a:r>
              <a:rPr lang="en-US" altLang="zh-CN" sz="3200" b="1">
                <a:latin typeface="华文仿宋" panose="02010600040101010101" charset="-122"/>
                <a:ea typeface="华文仿宋" panose="02010600040101010101" charset="-122"/>
                <a:cs typeface="华文仿宋" panose="02010600040101010101" charset="-122"/>
              </a:rPr>
              <a:t>2</a:t>
            </a:r>
            <a:r>
              <a:rPr lang="zh-CN" altLang="en-US" sz="3200" b="1">
                <a:latin typeface="华文仿宋" panose="02010600040101010101" charset="-122"/>
                <a:ea typeface="华文仿宋" panose="02010600040101010101" charset="-122"/>
                <a:cs typeface="华文仿宋" panose="02010600040101010101" charset="-122"/>
              </a:rPr>
              <a:t>）检索某个特定的数据元素的各种属性</a:t>
            </a:r>
            <a:endParaRPr lang="zh-CN" altLang="en-US" sz="3200" b="1">
              <a:latin typeface="华文仿宋" panose="02010600040101010101" charset="-122"/>
              <a:ea typeface="华文仿宋" panose="02010600040101010101" charset="-122"/>
              <a:cs typeface="华文仿宋" panose="02010600040101010101" charset="-122"/>
            </a:endParaRPr>
          </a:p>
          <a:p>
            <a:r>
              <a:rPr lang="zh-CN" altLang="en-US" sz="3200" b="1">
                <a:latin typeface="华文仿宋" panose="02010600040101010101" charset="-122"/>
                <a:ea typeface="华文仿宋" panose="02010600040101010101" charset="-122"/>
                <a:cs typeface="华文仿宋" panose="02010600040101010101" charset="-122"/>
              </a:rPr>
              <a:t>（</a:t>
            </a:r>
            <a:r>
              <a:rPr lang="en-US" altLang="zh-CN" sz="3200" b="1">
                <a:latin typeface="华文仿宋" panose="02010600040101010101" charset="-122"/>
                <a:ea typeface="华文仿宋" panose="02010600040101010101" charset="-122"/>
                <a:cs typeface="华文仿宋" panose="02010600040101010101" charset="-122"/>
              </a:rPr>
              <a:t>3</a:t>
            </a:r>
            <a:r>
              <a:rPr lang="zh-CN" altLang="en-US" sz="3200" b="1">
                <a:latin typeface="华文仿宋" panose="02010600040101010101" charset="-122"/>
                <a:ea typeface="华文仿宋" panose="02010600040101010101" charset="-122"/>
                <a:cs typeface="华文仿宋" panose="02010600040101010101" charset="-122"/>
              </a:rPr>
              <a:t>）在查找表中删除某个数据元素</a:t>
            </a:r>
            <a:endParaRPr lang="zh-CN" altLang="en-US" sz="3200" b="1">
              <a:latin typeface="华文仿宋" panose="02010600040101010101" charset="-122"/>
              <a:ea typeface="华文仿宋" panose="02010600040101010101" charset="-122"/>
              <a:cs typeface="华文仿宋" panose="02010600040101010101" charset="-122"/>
            </a:endParaRPr>
          </a:p>
          <a:p>
            <a:r>
              <a:rPr lang="zh-CN" altLang="en-US" sz="3200" b="1">
                <a:latin typeface="华文仿宋" panose="02010600040101010101" charset="-122"/>
                <a:ea typeface="华文仿宋" panose="02010600040101010101" charset="-122"/>
                <a:cs typeface="华文仿宋" panose="02010600040101010101" charset="-122"/>
              </a:rPr>
              <a:t>（</a:t>
            </a:r>
            <a:r>
              <a:rPr lang="en-US" altLang="zh-CN" sz="3200" b="1">
                <a:latin typeface="华文仿宋" panose="02010600040101010101" charset="-122"/>
                <a:ea typeface="华文仿宋" panose="02010600040101010101" charset="-122"/>
                <a:cs typeface="华文仿宋" panose="02010600040101010101" charset="-122"/>
              </a:rPr>
              <a:t>4</a:t>
            </a:r>
            <a:r>
              <a:rPr lang="zh-CN" altLang="en-US" sz="3200" b="1">
                <a:latin typeface="华文仿宋" panose="02010600040101010101" charset="-122"/>
                <a:ea typeface="华文仿宋" panose="02010600040101010101" charset="-122"/>
                <a:cs typeface="华文仿宋" panose="02010600040101010101" charset="-122"/>
              </a:rPr>
              <a:t>）从查找表中删除某个数据元素</a:t>
            </a:r>
            <a:endParaRPr lang="zh-CN" altLang="en-US" sz="3200" b="1">
              <a:latin typeface="华文仿宋" panose="02010600040101010101" charset="-122"/>
              <a:ea typeface="华文仿宋" panose="02010600040101010101" charset="-122"/>
              <a:cs typeface="华文仿宋" panose="02010600040101010101" charset="-122"/>
            </a:endParaRPr>
          </a:p>
        </p:txBody>
      </p:sp>
      <p:sp>
        <p:nvSpPr>
          <p:cNvPr id="8" name="右大括号 7"/>
          <p:cNvSpPr/>
          <p:nvPr/>
        </p:nvSpPr>
        <p:spPr>
          <a:xfrm>
            <a:off x="8275320" y="2707640"/>
            <a:ext cx="334645" cy="7607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右大括号 9"/>
          <p:cNvSpPr/>
          <p:nvPr/>
        </p:nvSpPr>
        <p:spPr>
          <a:xfrm>
            <a:off x="9816465" y="1688465"/>
            <a:ext cx="347980" cy="5981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文本框 10"/>
          <p:cNvSpPr txBox="1"/>
          <p:nvPr/>
        </p:nvSpPr>
        <p:spPr>
          <a:xfrm>
            <a:off x="10295890" y="1764665"/>
            <a:ext cx="1619885" cy="521970"/>
          </a:xfrm>
          <a:prstGeom prst="rect">
            <a:avLst/>
          </a:prstGeom>
          <a:noFill/>
        </p:spPr>
        <p:txBody>
          <a:bodyPr wrap="square" rtlCol="0">
            <a:spAutoFit/>
          </a:bodyPr>
          <a:p>
            <a:r>
              <a:rPr lang="zh-CN" altLang="en-US" sz="2800" b="1">
                <a:solidFill>
                  <a:srgbClr val="C00000"/>
                </a:solidFill>
                <a:latin typeface="华文仿宋" panose="02010600040101010101" charset="-122"/>
                <a:ea typeface="华文仿宋" panose="02010600040101010101" charset="-122"/>
              </a:rPr>
              <a:t>静态查找</a:t>
            </a:r>
            <a:endParaRPr lang="zh-CN" altLang="en-US" sz="2800" b="1">
              <a:solidFill>
                <a:srgbClr val="C00000"/>
              </a:solidFill>
              <a:latin typeface="华文仿宋" panose="02010600040101010101" charset="-122"/>
              <a:ea typeface="华文仿宋" panose="02010600040101010101" charset="-122"/>
            </a:endParaRPr>
          </a:p>
        </p:txBody>
      </p:sp>
      <p:sp>
        <p:nvSpPr>
          <p:cNvPr id="12" name="文本框 11"/>
          <p:cNvSpPr txBox="1"/>
          <p:nvPr/>
        </p:nvSpPr>
        <p:spPr>
          <a:xfrm>
            <a:off x="8848725" y="2826385"/>
            <a:ext cx="1696085" cy="521970"/>
          </a:xfrm>
          <a:prstGeom prst="rect">
            <a:avLst/>
          </a:prstGeom>
          <a:noFill/>
        </p:spPr>
        <p:txBody>
          <a:bodyPr wrap="square" rtlCol="0">
            <a:spAutoFit/>
          </a:bodyPr>
          <a:p>
            <a:r>
              <a:rPr lang="zh-CN" altLang="en-US" sz="2800" b="1">
                <a:solidFill>
                  <a:srgbClr val="C00000"/>
                </a:solidFill>
                <a:latin typeface="华文仿宋" panose="02010600040101010101" charset="-122"/>
                <a:ea typeface="华文仿宋" panose="02010600040101010101" charset="-122"/>
              </a:rPr>
              <a:t>动态查找</a:t>
            </a:r>
            <a:endParaRPr lang="zh-CN" altLang="en-US" sz="2800" b="1">
              <a:solidFill>
                <a:srgbClr val="C00000"/>
              </a:solidFill>
              <a:latin typeface="华文仿宋" panose="02010600040101010101" charset="-122"/>
              <a:ea typeface="华文仿宋" panose="02010600040101010101" charset="-122"/>
            </a:endParaRPr>
          </a:p>
        </p:txBody>
      </p:sp>
      <p:sp>
        <p:nvSpPr>
          <p:cNvPr id="13" name="文本框 12"/>
          <p:cNvSpPr txBox="1"/>
          <p:nvPr/>
        </p:nvSpPr>
        <p:spPr>
          <a:xfrm>
            <a:off x="1075690" y="4016375"/>
            <a:ext cx="9940290" cy="2061210"/>
          </a:xfrm>
          <a:prstGeom prst="rect">
            <a:avLst/>
          </a:prstGeom>
          <a:noFill/>
        </p:spPr>
        <p:txBody>
          <a:bodyPr wrap="square" rtlCol="0">
            <a:spAutoFit/>
          </a:bodyPr>
          <a:p>
            <a:r>
              <a:rPr lang="zh-CN" altLang="en-US" sz="3200" b="1">
                <a:solidFill>
                  <a:srgbClr val="0070C0"/>
                </a:solidFill>
                <a:latin typeface="华文仿宋" panose="02010600040101010101" charset="-122"/>
                <a:ea typeface="华文仿宋" panose="02010600040101010101" charset="-122"/>
                <a:cs typeface="华文仿宋" panose="02010600040101010101" charset="-122"/>
              </a:rPr>
              <a:t>如果在查找表中存在待查记录，则</a:t>
            </a:r>
            <a:r>
              <a:rPr lang="en-US" altLang="zh-CN" sz="3200" b="1">
                <a:solidFill>
                  <a:srgbClr val="0070C0"/>
                </a:solidFill>
                <a:latin typeface="华文仿宋" panose="02010600040101010101" charset="-122"/>
                <a:ea typeface="华文仿宋" panose="02010600040101010101" charset="-122"/>
                <a:cs typeface="华文仿宋" panose="02010600040101010101" charset="-122"/>
              </a:rPr>
              <a:t>“</a:t>
            </a:r>
            <a:r>
              <a:rPr lang="zh-CN" altLang="en-US" sz="3200" b="1">
                <a:solidFill>
                  <a:srgbClr val="0070C0"/>
                </a:solidFill>
                <a:latin typeface="华文仿宋" panose="02010600040101010101" charset="-122"/>
                <a:ea typeface="华文仿宋" panose="02010600040101010101" charset="-122"/>
                <a:cs typeface="华文仿宋" panose="02010600040101010101" charset="-122"/>
              </a:rPr>
              <a:t>查找成功</a:t>
            </a:r>
            <a:r>
              <a:rPr lang="en-US" altLang="zh-CN" sz="3200" b="1">
                <a:solidFill>
                  <a:srgbClr val="0070C0"/>
                </a:solidFill>
                <a:latin typeface="华文仿宋" panose="02010600040101010101" charset="-122"/>
                <a:ea typeface="华文仿宋" panose="02010600040101010101" charset="-122"/>
                <a:cs typeface="华文仿宋" panose="02010600040101010101" charset="-122"/>
              </a:rPr>
              <a:t>”</a:t>
            </a:r>
            <a:r>
              <a:rPr lang="zh-CN" altLang="en-US" sz="3200" b="1">
                <a:solidFill>
                  <a:srgbClr val="0070C0"/>
                </a:solidFill>
                <a:latin typeface="华文仿宋" panose="02010600040101010101" charset="-122"/>
                <a:ea typeface="华文仿宋" panose="02010600040101010101" charset="-122"/>
                <a:cs typeface="华文仿宋" panose="02010600040101010101" charset="-122"/>
              </a:rPr>
              <a:t>，并输出该记录的相关信息，或指示该记录在查找表中的位置；否则</a:t>
            </a:r>
            <a:r>
              <a:rPr lang="en-US" altLang="zh-CN" sz="3200" b="1">
                <a:solidFill>
                  <a:srgbClr val="0070C0"/>
                </a:solidFill>
                <a:latin typeface="华文仿宋" panose="02010600040101010101" charset="-122"/>
                <a:ea typeface="华文仿宋" panose="02010600040101010101" charset="-122"/>
                <a:cs typeface="华文仿宋" panose="02010600040101010101" charset="-122"/>
              </a:rPr>
              <a:t>“</a:t>
            </a:r>
            <a:r>
              <a:rPr lang="zh-CN" altLang="en-US" sz="3200" b="1">
                <a:solidFill>
                  <a:srgbClr val="0070C0"/>
                </a:solidFill>
                <a:latin typeface="华文仿宋" panose="02010600040101010101" charset="-122"/>
                <a:ea typeface="华文仿宋" panose="02010600040101010101" charset="-122"/>
                <a:cs typeface="华文仿宋" panose="02010600040101010101" charset="-122"/>
              </a:rPr>
              <a:t>查找不成功</a:t>
            </a:r>
            <a:r>
              <a:rPr lang="en-US" altLang="zh-CN" sz="3200" b="1">
                <a:solidFill>
                  <a:srgbClr val="0070C0"/>
                </a:solidFill>
                <a:latin typeface="华文仿宋" panose="02010600040101010101" charset="-122"/>
                <a:ea typeface="华文仿宋" panose="02010600040101010101" charset="-122"/>
                <a:cs typeface="华文仿宋" panose="02010600040101010101" charset="-122"/>
              </a:rPr>
              <a:t>”</a:t>
            </a:r>
            <a:r>
              <a:rPr lang="zh-CN" altLang="en-US" sz="3200" b="1">
                <a:solidFill>
                  <a:srgbClr val="0070C0"/>
                </a:solidFill>
                <a:latin typeface="华文仿宋" panose="02010600040101010101" charset="-122"/>
                <a:ea typeface="华文仿宋" panose="02010600040101010101" charset="-122"/>
                <a:cs typeface="华文仿宋" panose="02010600040101010101" charset="-122"/>
              </a:rPr>
              <a:t>，给出</a:t>
            </a:r>
            <a:r>
              <a:rPr lang="en-US" altLang="zh-CN" sz="3200" b="1">
                <a:solidFill>
                  <a:srgbClr val="0070C0"/>
                </a:solidFill>
                <a:latin typeface="华文仿宋" panose="02010600040101010101" charset="-122"/>
                <a:ea typeface="华文仿宋" panose="02010600040101010101" charset="-122"/>
                <a:cs typeface="华文仿宋" panose="02010600040101010101" charset="-122"/>
              </a:rPr>
              <a:t>“</a:t>
            </a:r>
            <a:r>
              <a:rPr lang="zh-CN" altLang="en-US" sz="3200" b="1">
                <a:solidFill>
                  <a:srgbClr val="0070C0"/>
                </a:solidFill>
                <a:latin typeface="华文仿宋" panose="02010600040101010101" charset="-122"/>
                <a:ea typeface="华文仿宋" panose="02010600040101010101" charset="-122"/>
                <a:cs typeface="华文仿宋" panose="02010600040101010101" charset="-122"/>
              </a:rPr>
              <a:t>空记录</a:t>
            </a:r>
            <a:r>
              <a:rPr lang="en-US" altLang="zh-CN" sz="3200" b="1">
                <a:solidFill>
                  <a:srgbClr val="0070C0"/>
                </a:solidFill>
                <a:latin typeface="华文仿宋" panose="02010600040101010101" charset="-122"/>
                <a:ea typeface="华文仿宋" panose="02010600040101010101" charset="-122"/>
                <a:cs typeface="华文仿宋" panose="02010600040101010101" charset="-122"/>
              </a:rPr>
              <a:t>”</a:t>
            </a:r>
            <a:r>
              <a:rPr lang="zh-CN" altLang="en-US" sz="3200" b="1">
                <a:solidFill>
                  <a:srgbClr val="0070C0"/>
                </a:solidFill>
                <a:latin typeface="华文仿宋" panose="02010600040101010101" charset="-122"/>
                <a:ea typeface="华文仿宋" panose="02010600040101010101" charset="-122"/>
                <a:cs typeface="华文仿宋" panose="02010600040101010101" charset="-122"/>
              </a:rPr>
              <a:t>或</a:t>
            </a:r>
            <a:r>
              <a:rPr lang="en-US" altLang="zh-CN" sz="3200" b="1">
                <a:solidFill>
                  <a:srgbClr val="0070C0"/>
                </a:solidFill>
                <a:latin typeface="华文仿宋" panose="02010600040101010101" charset="-122"/>
                <a:ea typeface="华文仿宋" panose="02010600040101010101" charset="-122"/>
                <a:cs typeface="华文仿宋" panose="02010600040101010101" charset="-122"/>
              </a:rPr>
              <a:t>“</a:t>
            </a:r>
            <a:r>
              <a:rPr lang="zh-CN" altLang="en-US" sz="3200" b="1">
                <a:solidFill>
                  <a:srgbClr val="0070C0"/>
                </a:solidFill>
                <a:latin typeface="华文仿宋" panose="02010600040101010101" charset="-122"/>
                <a:ea typeface="华文仿宋" panose="02010600040101010101" charset="-122"/>
                <a:cs typeface="华文仿宋" panose="02010600040101010101" charset="-122"/>
              </a:rPr>
              <a:t>空指针</a:t>
            </a:r>
            <a:r>
              <a:rPr lang="en-US" altLang="zh-CN" sz="3200" b="1">
                <a:solidFill>
                  <a:srgbClr val="0070C0"/>
                </a:solidFill>
                <a:latin typeface="华文仿宋" panose="02010600040101010101" charset="-122"/>
                <a:ea typeface="华文仿宋" panose="02010600040101010101" charset="-122"/>
                <a:cs typeface="华文仿宋" panose="02010600040101010101" charset="-122"/>
              </a:rPr>
              <a:t>”</a:t>
            </a:r>
            <a:r>
              <a:rPr lang="zh-CN" altLang="en-US" sz="3200" b="1">
                <a:solidFill>
                  <a:srgbClr val="0070C0"/>
                </a:solidFill>
                <a:latin typeface="华文仿宋" panose="02010600040101010101" charset="-122"/>
                <a:ea typeface="华文仿宋" panose="02010600040101010101" charset="-122"/>
                <a:cs typeface="华文仿宋" panose="02010600040101010101" charset="-122"/>
              </a:rPr>
              <a:t>。</a:t>
            </a:r>
            <a:endParaRPr lang="zh-CN" altLang="en-US" sz="3200" b="1">
              <a:solidFill>
                <a:srgbClr val="0070C0"/>
              </a:solidFill>
              <a:latin typeface="华文仿宋" panose="02010600040101010101" charset="-122"/>
              <a:ea typeface="华文仿宋" panose="02010600040101010101" charset="-122"/>
              <a:cs typeface="华文仿宋" panose="02010600040101010101"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2000"/>
                                        <p:tgtEl>
                                          <p:spTgt spid="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ox(in)">
                                      <p:cBhvr>
                                        <p:cTn id="18" dur="2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8" grpId="0" animBg="1"/>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6" name="文本框 5"/>
          <p:cNvSpPr txBox="1"/>
          <p:nvPr/>
        </p:nvSpPr>
        <p:spPr>
          <a:xfrm>
            <a:off x="1933575" y="481965"/>
            <a:ext cx="8189595" cy="953135"/>
          </a:xfrm>
          <a:prstGeom prst="rect">
            <a:avLst/>
          </a:prstGeom>
          <a:noFill/>
        </p:spPr>
        <p:txBody>
          <a:bodyPr wrap="square" rtlCol="0">
            <a:spAutoFit/>
          </a:bodyPr>
          <a:p>
            <a:r>
              <a:rPr lang="zh-CN" altLang="en-US" sz="2800" b="1">
                <a:latin typeface="华文仿宋" panose="02010600040101010101" charset="-122"/>
                <a:ea typeface="华文仿宋" panose="02010600040101010101" charset="-122"/>
              </a:rPr>
              <a:t>查找本身是一种很松散的结构，因此我们可以根据查找</a:t>
            </a:r>
            <a:r>
              <a:rPr lang="zh-CN" altLang="en-US" sz="2800" b="1">
                <a:solidFill>
                  <a:srgbClr val="C00000"/>
                </a:solidFill>
                <a:latin typeface="华文仿宋" panose="02010600040101010101" charset="-122"/>
                <a:ea typeface="华文仿宋" panose="02010600040101010101" charset="-122"/>
              </a:rPr>
              <a:t>表的不同组织结构</a:t>
            </a:r>
            <a:r>
              <a:rPr lang="zh-CN" altLang="en-US" sz="2800" b="1">
                <a:latin typeface="华文仿宋" panose="02010600040101010101" charset="-122"/>
                <a:ea typeface="华文仿宋" panose="02010600040101010101" charset="-122"/>
              </a:rPr>
              <a:t>来表示查找表</a:t>
            </a:r>
            <a:endParaRPr lang="zh-CN" altLang="en-US" sz="2800" b="1">
              <a:latin typeface="华文仿宋" panose="02010600040101010101" charset="-122"/>
              <a:ea typeface="华文仿宋" panose="02010600040101010101" charset="-122"/>
            </a:endParaRPr>
          </a:p>
        </p:txBody>
      </p:sp>
      <p:sp>
        <p:nvSpPr>
          <p:cNvPr id="7" name="文本框 6"/>
          <p:cNvSpPr txBox="1"/>
          <p:nvPr/>
        </p:nvSpPr>
        <p:spPr>
          <a:xfrm>
            <a:off x="1477010" y="1603375"/>
            <a:ext cx="9102090" cy="5262245"/>
          </a:xfrm>
          <a:prstGeom prst="rect">
            <a:avLst/>
          </a:prstGeom>
          <a:noFill/>
        </p:spPr>
        <p:txBody>
          <a:bodyPr wrap="square" rtlCol="0">
            <a:spAutoFit/>
          </a:bodyPr>
          <a:p>
            <a:pPr fontAlgn="auto">
              <a:lnSpc>
                <a:spcPct val="150000"/>
              </a:lnSpc>
            </a:pPr>
            <a:r>
              <a:rPr lang="zh-CN" altLang="en-US" sz="3200" b="1">
                <a:solidFill>
                  <a:srgbClr val="C00000"/>
                </a:solidFill>
                <a:latin typeface="华文仿宋" panose="02010600040101010101" charset="-122"/>
                <a:ea typeface="华文仿宋" panose="02010600040101010101" charset="-122"/>
                <a:cs typeface="华文仿宋" panose="02010600040101010101" charset="-122"/>
              </a:rPr>
              <a:t>第一类查找算法</a:t>
            </a:r>
            <a:r>
              <a:rPr lang="zh-CN" altLang="en-US" sz="3200" b="1">
                <a:latin typeface="华文仿宋" panose="02010600040101010101" charset="-122"/>
                <a:ea typeface="华文仿宋" panose="02010600040101010101" charset="-122"/>
                <a:cs typeface="华文仿宋" panose="02010600040101010101" charset="-122"/>
              </a:rPr>
              <a:t>：比较式查找算法</a:t>
            </a:r>
            <a:endParaRPr lang="zh-CN" altLang="en-US" sz="32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3200" b="1">
                <a:latin typeface="华文仿宋" panose="02010600040101010101" charset="-122"/>
                <a:ea typeface="华文仿宋" panose="02010600040101010101" charset="-122"/>
                <a:cs typeface="华文仿宋" panose="02010600040101010101" charset="-122"/>
              </a:rPr>
              <a:t>（</a:t>
            </a:r>
            <a:r>
              <a:rPr lang="en-US" altLang="zh-CN" sz="3200" b="1">
                <a:latin typeface="华文仿宋" panose="02010600040101010101" charset="-122"/>
                <a:ea typeface="华文仿宋" panose="02010600040101010101" charset="-122"/>
                <a:cs typeface="华文仿宋" panose="02010600040101010101" charset="-122"/>
              </a:rPr>
              <a:t>1</a:t>
            </a:r>
            <a:r>
              <a:rPr lang="zh-CN" altLang="en-US" sz="3200" b="1">
                <a:latin typeface="华文仿宋" panose="02010600040101010101" charset="-122"/>
                <a:ea typeface="华文仿宋" panose="02010600040101010101" charset="-122"/>
                <a:cs typeface="华文仿宋" panose="02010600040101010101" charset="-122"/>
              </a:rPr>
              <a:t>）基于线性表的查找。例如：顺序查找、折半查找、分块查找等</a:t>
            </a:r>
            <a:endParaRPr lang="zh-CN" altLang="en-US" sz="32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3200" b="1">
                <a:latin typeface="华文仿宋" panose="02010600040101010101" charset="-122"/>
                <a:ea typeface="华文仿宋" panose="02010600040101010101" charset="-122"/>
                <a:cs typeface="华文仿宋" panose="02010600040101010101" charset="-122"/>
              </a:rPr>
              <a:t>（</a:t>
            </a:r>
            <a:r>
              <a:rPr lang="en-US" altLang="zh-CN" sz="3200" b="1">
                <a:latin typeface="华文仿宋" panose="02010600040101010101" charset="-122"/>
                <a:ea typeface="华文仿宋" panose="02010600040101010101" charset="-122"/>
                <a:cs typeface="华文仿宋" panose="02010600040101010101" charset="-122"/>
              </a:rPr>
              <a:t>2</a:t>
            </a:r>
            <a:r>
              <a:rPr lang="zh-CN" altLang="en-US" sz="3200" b="1">
                <a:latin typeface="华文仿宋" panose="02010600040101010101" charset="-122"/>
                <a:ea typeface="华文仿宋" panose="02010600040101010101" charset="-122"/>
                <a:cs typeface="华文仿宋" panose="02010600040101010101" charset="-122"/>
              </a:rPr>
              <a:t>）基于树的查找。例如：二叉排序树、</a:t>
            </a:r>
            <a:r>
              <a:rPr lang="en-US" altLang="zh-CN" sz="3200" b="1">
                <a:latin typeface="华文仿宋" panose="02010600040101010101" charset="-122"/>
                <a:ea typeface="华文仿宋" panose="02010600040101010101" charset="-122"/>
                <a:cs typeface="华文仿宋" panose="02010600040101010101" charset="-122"/>
              </a:rPr>
              <a:t>B</a:t>
            </a:r>
            <a:r>
              <a:rPr lang="zh-CN" altLang="en-US" sz="3200" b="1">
                <a:latin typeface="华文仿宋" panose="02010600040101010101" charset="-122"/>
                <a:ea typeface="华文仿宋" panose="02010600040101010101" charset="-122"/>
                <a:cs typeface="华文仿宋" panose="02010600040101010101" charset="-122"/>
              </a:rPr>
              <a:t>树、</a:t>
            </a:r>
            <a:r>
              <a:rPr lang="en-US" altLang="zh-CN" sz="3200" b="1">
                <a:latin typeface="华文仿宋" panose="02010600040101010101" charset="-122"/>
                <a:ea typeface="华文仿宋" panose="02010600040101010101" charset="-122"/>
                <a:cs typeface="华文仿宋" panose="02010600040101010101" charset="-122"/>
              </a:rPr>
              <a:t>AVL</a:t>
            </a:r>
            <a:r>
              <a:rPr lang="zh-CN" altLang="en-US" sz="3200" b="1">
                <a:latin typeface="华文仿宋" panose="02010600040101010101" charset="-122"/>
                <a:ea typeface="华文仿宋" panose="02010600040101010101" charset="-122"/>
                <a:cs typeface="华文仿宋" panose="02010600040101010101" charset="-122"/>
              </a:rPr>
              <a:t>树</a:t>
            </a:r>
            <a:endParaRPr lang="zh-CN" altLang="en-US" sz="3200" b="1">
              <a:latin typeface="华文仿宋" panose="02010600040101010101" charset="-122"/>
              <a:ea typeface="华文仿宋" panose="02010600040101010101" charset="-122"/>
              <a:cs typeface="华文仿宋" panose="02010600040101010101" charset="-122"/>
            </a:endParaRPr>
          </a:p>
          <a:p>
            <a:pPr fontAlgn="auto">
              <a:lnSpc>
                <a:spcPct val="150000"/>
              </a:lnSpc>
            </a:pPr>
            <a:r>
              <a:rPr lang="zh-CN" altLang="en-US" sz="3200" b="1">
                <a:solidFill>
                  <a:srgbClr val="C00000"/>
                </a:solidFill>
                <a:latin typeface="华文仿宋" panose="02010600040101010101" charset="-122"/>
                <a:ea typeface="华文仿宋" panose="02010600040101010101" charset="-122"/>
                <a:cs typeface="华文仿宋" panose="02010600040101010101" charset="-122"/>
              </a:rPr>
              <a:t>第二类查找算法</a:t>
            </a:r>
            <a:r>
              <a:rPr lang="zh-CN" altLang="en-US" sz="3200" b="1">
                <a:latin typeface="华文仿宋" panose="02010600040101010101" charset="-122"/>
                <a:ea typeface="华文仿宋" panose="02010600040101010101" charset="-122"/>
                <a:cs typeface="华文仿宋" panose="02010600040101010101" charset="-122"/>
              </a:rPr>
              <a:t>：散列法。</a:t>
            </a:r>
            <a:endParaRPr lang="zh-CN" altLang="en-US" sz="3200" b="1">
              <a:latin typeface="华文仿宋" panose="02010600040101010101" charset="-122"/>
              <a:ea typeface="华文仿宋" panose="02010600040101010101" charset="-122"/>
              <a:cs typeface="华文仿宋" panose="02010600040101010101" charset="-122"/>
            </a:endParaRPr>
          </a:p>
          <a:p>
            <a:pPr fontAlgn="auto">
              <a:lnSpc>
                <a:spcPct val="150000"/>
              </a:lnSpc>
            </a:pPr>
            <a:endParaRPr lang="zh-CN" altLang="en-US" sz="3200" b="1">
              <a:latin typeface="华文仿宋" panose="02010600040101010101" charset="-122"/>
              <a:ea typeface="华文仿宋" panose="02010600040101010101" charset="-122"/>
              <a:cs typeface="华文仿宋" panose="02010600040101010101"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415637" y="248270"/>
            <a:ext cx="1255524" cy="931024"/>
          </a:xfrm>
          <a:prstGeom prst="rect">
            <a:avLst/>
          </a:prstGeom>
        </p:spPr>
      </p:pic>
      <p:sp>
        <p:nvSpPr>
          <p:cNvPr id="2" name="文本框 1"/>
          <p:cNvSpPr txBox="1"/>
          <p:nvPr/>
        </p:nvSpPr>
        <p:spPr>
          <a:xfrm>
            <a:off x="1367790" y="459740"/>
            <a:ext cx="10212070" cy="2861310"/>
          </a:xfrm>
          <a:prstGeom prst="rect">
            <a:avLst/>
          </a:prstGeom>
          <a:noFill/>
        </p:spPr>
        <p:txBody>
          <a:bodyPr wrap="square" rtlCol="0">
            <a:spAutoFit/>
          </a:bodyPr>
          <a:p>
            <a:pPr fontAlgn="auto">
              <a:lnSpc>
                <a:spcPct val="150000"/>
              </a:lnSpc>
            </a:pPr>
            <a:r>
              <a:rPr lang="zh-CN" altLang="en-US" sz="3600" b="1">
                <a:solidFill>
                  <a:srgbClr val="C00000"/>
                </a:solidFill>
                <a:latin typeface="华文仿宋" panose="02010600040101010101" charset="-122"/>
                <a:ea typeface="华文仿宋" panose="02010600040101010101" charset="-122"/>
              </a:rPr>
              <a:t>平均查找长度</a:t>
            </a:r>
            <a:r>
              <a:rPr lang="zh-CN" altLang="en-US" sz="2800">
                <a:latin typeface="华文仿宋" panose="02010600040101010101" charset="-122"/>
                <a:ea typeface="华文仿宋" panose="02010600040101010101" charset="-122"/>
              </a:rPr>
              <a:t>：</a:t>
            </a:r>
            <a:endParaRPr lang="zh-CN" altLang="en-US" sz="2800">
              <a:latin typeface="华文仿宋" panose="02010600040101010101" charset="-122"/>
              <a:ea typeface="华文仿宋" panose="02010600040101010101" charset="-122"/>
            </a:endParaRPr>
          </a:p>
          <a:p>
            <a:pPr fontAlgn="auto">
              <a:lnSpc>
                <a:spcPct val="150000"/>
              </a:lnSpc>
            </a:pPr>
            <a:r>
              <a:rPr lang="zh-CN" altLang="en-US" sz="2800">
                <a:latin typeface="华文仿宋" panose="02010600040101010101" charset="-122"/>
                <a:ea typeface="华文仿宋" panose="02010600040101010101" charset="-122"/>
              </a:rPr>
              <a:t>为确定某元素在查找表中的位置需要和给定值进行比较的</a:t>
            </a:r>
            <a:endParaRPr lang="zh-CN" altLang="en-US" sz="2800">
              <a:latin typeface="华文仿宋" panose="02010600040101010101" charset="-122"/>
              <a:ea typeface="华文仿宋" panose="02010600040101010101" charset="-122"/>
            </a:endParaRPr>
          </a:p>
          <a:p>
            <a:pPr fontAlgn="auto">
              <a:lnSpc>
                <a:spcPct val="150000"/>
              </a:lnSpc>
            </a:pPr>
            <a:r>
              <a:rPr lang="zh-CN" altLang="en-US" sz="2800">
                <a:solidFill>
                  <a:srgbClr val="C00000"/>
                </a:solidFill>
                <a:latin typeface="华文仿宋" panose="02010600040101010101" charset="-122"/>
                <a:ea typeface="华文仿宋" panose="02010600040101010101" charset="-122"/>
              </a:rPr>
              <a:t>关键字个数的期望值</a:t>
            </a:r>
            <a:r>
              <a:rPr lang="zh-CN" altLang="en-US" sz="2800">
                <a:latin typeface="华文仿宋" panose="02010600040101010101" charset="-122"/>
                <a:ea typeface="华文仿宋" panose="02010600040101010101" charset="-122"/>
              </a:rPr>
              <a:t>，称为该算法查找成功时的平均查找长度</a:t>
            </a:r>
            <a:endParaRPr lang="zh-CN" altLang="en-US" sz="2800">
              <a:latin typeface="华文仿宋" panose="02010600040101010101" charset="-122"/>
              <a:ea typeface="华文仿宋" panose="02010600040101010101" charset="-122"/>
            </a:endParaRPr>
          </a:p>
          <a:p>
            <a:pPr fontAlgn="auto">
              <a:lnSpc>
                <a:spcPct val="150000"/>
              </a:lnSpc>
            </a:pPr>
            <a:r>
              <a:rPr lang="zh-CN" altLang="en-US" sz="2800">
                <a:latin typeface="华文仿宋" panose="02010600040101010101" charset="-122"/>
                <a:ea typeface="华文仿宋" panose="02010600040101010101" charset="-122"/>
              </a:rPr>
              <a:t>对于长度为</a:t>
            </a:r>
            <a:r>
              <a:rPr lang="en-US" altLang="zh-CN" sz="2800">
                <a:latin typeface="华文仿宋" panose="02010600040101010101" charset="-122"/>
                <a:ea typeface="华文仿宋" panose="02010600040101010101" charset="-122"/>
              </a:rPr>
              <a:t>n</a:t>
            </a:r>
            <a:r>
              <a:rPr lang="zh-CN" altLang="en-US" sz="2800">
                <a:latin typeface="华文仿宋" panose="02010600040101010101" charset="-122"/>
                <a:ea typeface="华文仿宋" panose="02010600040101010101" charset="-122"/>
              </a:rPr>
              <a:t>的查找表，查找成功时的平均长度为</a:t>
            </a:r>
            <a:r>
              <a:rPr lang="en-US" altLang="zh-CN" sz="2800">
                <a:latin typeface="华文仿宋" panose="02010600040101010101" charset="-122"/>
                <a:ea typeface="华文仿宋" panose="02010600040101010101" charset="-122"/>
              </a:rPr>
              <a:t>ASL=</a:t>
            </a:r>
            <a:endParaRPr lang="en-US" altLang="zh-CN" sz="2800">
              <a:latin typeface="Arial" panose="02080604020202020204" pitchFamily="34" charset="0"/>
              <a:ea typeface="华文仿宋" panose="02010600040101010101" charset="-122"/>
              <a:cs typeface="Arial" panose="02080604020202020204" pitchFamily="34" charset="0"/>
            </a:endParaRPr>
          </a:p>
        </p:txBody>
      </p:sp>
      <p:graphicFrame>
        <p:nvGraphicFramePr>
          <p:cNvPr id="3" name="对象 2">
            <a:hlinkClick r:id="" action="ppaction://ole?verb="/>
          </p:cNvPr>
          <p:cNvGraphicFramePr>
            <a:graphicFrameLocks noChangeAspect="1"/>
          </p:cNvGraphicFramePr>
          <p:nvPr/>
        </p:nvGraphicFramePr>
        <p:xfrm>
          <a:off x="5842000" y="373888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842000" y="3738880"/>
                        <a:ext cx="914400" cy="215900"/>
                      </a:xfrm>
                      <a:prstGeom prst="rect">
                        <a:avLst/>
                      </a:prstGeom>
                    </p:spPr>
                  </p:pic>
                </p:oleObj>
              </mc:Fallback>
            </mc:AlternateContent>
          </a:graphicData>
        </a:graphic>
      </p:graphicFrame>
      <p:cxnSp>
        <p:nvCxnSpPr>
          <p:cNvPr id="4" name="直接连接符 3"/>
          <p:cNvCxnSpPr/>
          <p:nvPr/>
        </p:nvCxnSpPr>
        <p:spPr>
          <a:xfrm>
            <a:off x="9963785" y="2737485"/>
            <a:ext cx="407035" cy="0"/>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a:off x="9963785" y="2759710"/>
            <a:ext cx="341630" cy="252730"/>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flipH="1">
            <a:off x="9954260" y="3012440"/>
            <a:ext cx="351155" cy="239395"/>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9936480" y="3251835"/>
            <a:ext cx="461645" cy="635"/>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9936480" y="3251835"/>
            <a:ext cx="922020" cy="368300"/>
          </a:xfrm>
          <a:prstGeom prst="rect">
            <a:avLst/>
          </a:prstGeom>
          <a:noFill/>
        </p:spPr>
        <p:txBody>
          <a:bodyPr wrap="square" rtlCol="0">
            <a:spAutoFit/>
          </a:bodyPr>
          <a:p>
            <a:r>
              <a:rPr lang="en-US" altLang="zh-CN"/>
              <a:t>i=1</a:t>
            </a:r>
            <a:endParaRPr lang="en-US" altLang="zh-CN"/>
          </a:p>
        </p:txBody>
      </p:sp>
      <p:sp>
        <p:nvSpPr>
          <p:cNvPr id="10" name="文本框 9"/>
          <p:cNvSpPr txBox="1"/>
          <p:nvPr/>
        </p:nvSpPr>
        <p:spPr>
          <a:xfrm>
            <a:off x="10079355" y="2391410"/>
            <a:ext cx="175895" cy="368300"/>
          </a:xfrm>
          <a:prstGeom prst="rect">
            <a:avLst/>
          </a:prstGeom>
          <a:noFill/>
        </p:spPr>
        <p:txBody>
          <a:bodyPr wrap="square" rtlCol="0">
            <a:spAutoFit/>
          </a:bodyPr>
          <a:p>
            <a:r>
              <a:rPr lang="en-US" altLang="zh-CN"/>
              <a:t>n</a:t>
            </a:r>
            <a:endParaRPr lang="en-US" altLang="zh-CN"/>
          </a:p>
        </p:txBody>
      </p:sp>
      <p:sp>
        <p:nvSpPr>
          <p:cNvPr id="11" name="文本框 10"/>
          <p:cNvSpPr txBox="1"/>
          <p:nvPr/>
        </p:nvSpPr>
        <p:spPr>
          <a:xfrm>
            <a:off x="10491470" y="2737485"/>
            <a:ext cx="1088390" cy="583565"/>
          </a:xfrm>
          <a:prstGeom prst="rect">
            <a:avLst/>
          </a:prstGeom>
          <a:noFill/>
        </p:spPr>
        <p:txBody>
          <a:bodyPr wrap="square" rtlCol="0">
            <a:spAutoFit/>
          </a:bodyPr>
          <a:p>
            <a:r>
              <a:rPr lang="en-US" altLang="zh-CN" sz="3200">
                <a:latin typeface="华文仿宋" panose="02010600040101010101" charset="-122"/>
                <a:ea typeface="华文仿宋" panose="02010600040101010101" charset="-122"/>
              </a:rPr>
              <a:t>P</a:t>
            </a:r>
            <a:r>
              <a:rPr lang="en-US" altLang="zh-CN"/>
              <a:t>i</a:t>
            </a:r>
            <a:r>
              <a:rPr lang="en-US" altLang="zh-CN" sz="3200">
                <a:latin typeface="华文仿宋" panose="02010600040101010101" charset="-122"/>
                <a:ea typeface="华文仿宋" panose="02010600040101010101" charset="-122"/>
              </a:rPr>
              <a:t>C</a:t>
            </a:r>
            <a:r>
              <a:rPr lang="en-US" altLang="zh-CN"/>
              <a:t>i</a:t>
            </a:r>
            <a:endParaRPr lang="en-US" altLang="zh-CN"/>
          </a:p>
        </p:txBody>
      </p:sp>
      <p:sp>
        <p:nvSpPr>
          <p:cNvPr id="12" name="文本框 11"/>
          <p:cNvSpPr txBox="1"/>
          <p:nvPr/>
        </p:nvSpPr>
        <p:spPr>
          <a:xfrm>
            <a:off x="1290320" y="4114800"/>
            <a:ext cx="6530340" cy="521970"/>
          </a:xfrm>
          <a:prstGeom prst="rect">
            <a:avLst/>
          </a:prstGeom>
          <a:noFill/>
        </p:spPr>
        <p:txBody>
          <a:bodyPr wrap="square" rtlCol="0">
            <a:spAutoFit/>
          </a:bodyPr>
          <a:p>
            <a:r>
              <a:rPr lang="zh-CN" altLang="en-US" sz="2800">
                <a:latin typeface="华文仿宋" panose="02010600040101010101" charset="-122"/>
                <a:ea typeface="华文仿宋" panose="02010600040101010101" charset="-122"/>
                <a:cs typeface="华文仿宋" panose="02010600040101010101" charset="-122"/>
              </a:rPr>
              <a:t>其中</a:t>
            </a:r>
            <a:r>
              <a:rPr lang="en-US" altLang="zh-CN" sz="2800">
                <a:latin typeface="华文仿宋" panose="02010600040101010101" charset="-122"/>
                <a:ea typeface="华文仿宋" panose="02010600040101010101" charset="-122"/>
                <a:cs typeface="华文仿宋" panose="02010600040101010101" charset="-122"/>
              </a:rPr>
              <a:t>Pi</a:t>
            </a:r>
            <a:r>
              <a:rPr lang="zh-CN" altLang="en-US" sz="2800">
                <a:latin typeface="华文仿宋" panose="02010600040101010101" charset="-122"/>
                <a:ea typeface="华文仿宋" panose="02010600040101010101" charset="-122"/>
                <a:cs typeface="华文仿宋" panose="02010600040101010101" charset="-122"/>
              </a:rPr>
              <a:t>为查找表中第</a:t>
            </a:r>
            <a:r>
              <a:rPr lang="en-US" altLang="zh-CN" sz="2800">
                <a:latin typeface="华文仿宋" panose="02010600040101010101" charset="-122"/>
                <a:ea typeface="华文仿宋" panose="02010600040101010101" charset="-122"/>
                <a:cs typeface="华文仿宋" panose="02010600040101010101" charset="-122"/>
              </a:rPr>
              <a:t>i</a:t>
            </a:r>
            <a:r>
              <a:rPr lang="zh-CN" altLang="en-US" sz="2800">
                <a:latin typeface="华文仿宋" panose="02010600040101010101" charset="-122"/>
                <a:ea typeface="华文仿宋" panose="02010600040101010101" charset="-122"/>
                <a:cs typeface="华文仿宋" panose="02010600040101010101" charset="-122"/>
              </a:rPr>
              <a:t>个记录的概率，且</a:t>
            </a:r>
            <a:endParaRPr lang="zh-CN" altLang="en-US" sz="2800">
              <a:latin typeface="华文仿宋" panose="02010600040101010101" charset="-122"/>
              <a:ea typeface="华文仿宋" panose="02010600040101010101" charset="-122"/>
              <a:cs typeface="华文仿宋" panose="02010600040101010101" charset="-122"/>
            </a:endParaRPr>
          </a:p>
        </p:txBody>
      </p:sp>
      <p:cxnSp>
        <p:nvCxnSpPr>
          <p:cNvPr id="13" name="直接连接符 12"/>
          <p:cNvCxnSpPr/>
          <p:nvPr/>
        </p:nvCxnSpPr>
        <p:spPr>
          <a:xfrm>
            <a:off x="7705090" y="4049395"/>
            <a:ext cx="407035" cy="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7705090" y="4071620"/>
            <a:ext cx="341630" cy="252730"/>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H="1">
            <a:off x="7695565" y="4324350"/>
            <a:ext cx="351155" cy="239395"/>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7677785" y="4563745"/>
            <a:ext cx="461645" cy="635"/>
          </a:xfrm>
          <a:prstGeom prst="line">
            <a:avLst/>
          </a:prstGeom>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7677785" y="4563745"/>
            <a:ext cx="922020" cy="368300"/>
          </a:xfrm>
          <a:prstGeom prst="rect">
            <a:avLst/>
          </a:prstGeom>
          <a:noFill/>
        </p:spPr>
        <p:txBody>
          <a:bodyPr wrap="square" rtlCol="0">
            <a:spAutoFit/>
          </a:bodyPr>
          <a:p>
            <a:r>
              <a:rPr lang="en-US" altLang="zh-CN"/>
              <a:t>i=1</a:t>
            </a:r>
            <a:endParaRPr lang="en-US" altLang="zh-CN"/>
          </a:p>
        </p:txBody>
      </p:sp>
      <p:sp>
        <p:nvSpPr>
          <p:cNvPr id="18" name="文本框 17"/>
          <p:cNvSpPr txBox="1"/>
          <p:nvPr/>
        </p:nvSpPr>
        <p:spPr>
          <a:xfrm>
            <a:off x="7820660" y="3681095"/>
            <a:ext cx="175895" cy="368300"/>
          </a:xfrm>
          <a:prstGeom prst="rect">
            <a:avLst/>
          </a:prstGeom>
          <a:noFill/>
        </p:spPr>
        <p:txBody>
          <a:bodyPr wrap="square" rtlCol="0">
            <a:spAutoFit/>
          </a:bodyPr>
          <a:p>
            <a:r>
              <a:rPr lang="en-US" altLang="zh-CN"/>
              <a:t>n</a:t>
            </a:r>
            <a:endParaRPr lang="en-US" altLang="zh-CN"/>
          </a:p>
        </p:txBody>
      </p:sp>
      <p:sp>
        <p:nvSpPr>
          <p:cNvPr id="19" name="文本框 18"/>
          <p:cNvSpPr txBox="1"/>
          <p:nvPr/>
        </p:nvSpPr>
        <p:spPr>
          <a:xfrm>
            <a:off x="8232775" y="4049395"/>
            <a:ext cx="1088390" cy="583565"/>
          </a:xfrm>
          <a:prstGeom prst="rect">
            <a:avLst/>
          </a:prstGeom>
          <a:noFill/>
        </p:spPr>
        <p:txBody>
          <a:bodyPr wrap="square" rtlCol="0">
            <a:spAutoFit/>
          </a:bodyPr>
          <a:p>
            <a:r>
              <a:rPr lang="en-US" altLang="zh-CN" sz="3200">
                <a:latin typeface="华文仿宋" panose="02010600040101010101" charset="-122"/>
                <a:ea typeface="华文仿宋" panose="02010600040101010101" charset="-122"/>
              </a:rPr>
              <a:t>P</a:t>
            </a:r>
            <a:r>
              <a:rPr lang="en-US" altLang="zh-CN"/>
              <a:t>i</a:t>
            </a:r>
            <a:r>
              <a:rPr lang="en-US" altLang="zh-CN" sz="2800">
                <a:latin typeface="华文仿宋" panose="02010600040101010101" charset="-122"/>
                <a:ea typeface="华文仿宋" panose="02010600040101010101" charset="-122"/>
              </a:rPr>
              <a:t>=1</a:t>
            </a:r>
            <a:endParaRPr lang="en-US" altLang="zh-CN" sz="2800">
              <a:latin typeface="华文仿宋" panose="02010600040101010101" charset="-122"/>
              <a:ea typeface="华文仿宋" panose="02010600040101010101" charset="-122"/>
            </a:endParaRPr>
          </a:p>
        </p:txBody>
      </p:sp>
      <p:sp>
        <p:nvSpPr>
          <p:cNvPr id="20" name="文本框 19"/>
          <p:cNvSpPr txBox="1"/>
          <p:nvPr/>
        </p:nvSpPr>
        <p:spPr>
          <a:xfrm>
            <a:off x="1367790" y="5066030"/>
            <a:ext cx="7519035" cy="953135"/>
          </a:xfrm>
          <a:prstGeom prst="rect">
            <a:avLst/>
          </a:prstGeom>
          <a:noFill/>
        </p:spPr>
        <p:txBody>
          <a:bodyPr wrap="square" rtlCol="0">
            <a:spAutoFit/>
          </a:bodyPr>
          <a:p>
            <a:r>
              <a:rPr lang="en-US" altLang="zh-CN" sz="2800">
                <a:latin typeface="华文仿宋" panose="02010600040101010101" charset="-122"/>
                <a:ea typeface="华文仿宋" panose="02010600040101010101" charset="-122"/>
                <a:cs typeface="华文仿宋" panose="02010600040101010101" charset="-122"/>
              </a:rPr>
              <a:t>Ci</a:t>
            </a:r>
            <a:r>
              <a:rPr lang="zh-CN" altLang="en-US" sz="2800">
                <a:latin typeface="华文仿宋" panose="02010600040101010101" charset="-122"/>
                <a:ea typeface="华文仿宋" panose="02010600040101010101" charset="-122"/>
                <a:cs typeface="华文仿宋" panose="02010600040101010101" charset="-122"/>
              </a:rPr>
              <a:t>为找到该记录时，曾经和给定值比较过的关键字的个数</a:t>
            </a:r>
            <a:endParaRPr lang="zh-CN" altLang="en-US" sz="2800">
              <a:latin typeface="华文仿宋" panose="02010600040101010101" charset="-122"/>
              <a:ea typeface="华文仿宋" panose="02010600040101010101" charset="-122"/>
              <a:cs typeface="华文仿宋" panose="02010600040101010101" charset="-122"/>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505945" y="4147316"/>
            <a:ext cx="6898640" cy="1106805"/>
          </a:xfrm>
          <a:prstGeom prst="rect">
            <a:avLst/>
          </a:prstGeom>
          <a:noFill/>
        </p:spPr>
        <p:txBody>
          <a:bodyPr wrap="none" rtlCol="0">
            <a:spAutoFit/>
            <a:scene3d>
              <a:camera prst="orthographicFront"/>
              <a:lightRig rig="threePt" dir="t"/>
            </a:scene3d>
            <a:sp3d contourW="12700"/>
          </a:bodyPr>
          <a:lstStyle/>
          <a:p>
            <a:pPr algn="ctr"/>
            <a:r>
              <a:rPr lang="zh-CN" altLang="en-US" sz="6600" b="1" dirty="0" smtClean="0">
                <a:solidFill>
                  <a:schemeClr val="tx1">
                    <a:lumMod val="85000"/>
                    <a:lumOff val="15000"/>
                  </a:schemeClr>
                </a:solidFill>
                <a:latin typeface="华文仿宋" panose="02010600040101010101" charset="-122"/>
                <a:ea typeface="华文仿宋" panose="02010600040101010101" charset="-122"/>
              </a:rPr>
              <a:t>基于线性表的查找</a:t>
            </a:r>
            <a:endParaRPr lang="zh-CN" altLang="en-US" sz="6600" b="1" dirty="0" smtClean="0">
              <a:solidFill>
                <a:schemeClr val="tx1">
                  <a:lumMod val="85000"/>
                  <a:lumOff val="15000"/>
                </a:schemeClr>
              </a:solidFill>
              <a:latin typeface="华文仿宋" panose="02010600040101010101" charset="-122"/>
              <a:ea typeface="华文仿宋" panose="02010600040101010101" charset="-122"/>
            </a:endParaRPr>
          </a:p>
        </p:txBody>
      </p:sp>
      <p:cxnSp>
        <p:nvCxnSpPr>
          <p:cNvPr id="16" name="直接连接符 15"/>
          <p:cNvCxnSpPr/>
          <p:nvPr/>
        </p:nvCxnSpPr>
        <p:spPr>
          <a:xfrm>
            <a:off x="5451631" y="5125866"/>
            <a:ext cx="30392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81752" y="5125866"/>
            <a:ext cx="30392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11874" y="5125866"/>
            <a:ext cx="30392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41995" y="5125866"/>
            <a:ext cx="303921"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3790519" y="985318"/>
            <a:ext cx="4117476" cy="3053282"/>
            <a:chOff x="3790519" y="985318"/>
            <a:chExt cx="4117476" cy="3053282"/>
          </a:xfrm>
        </p:grpSpPr>
        <p:pic>
          <p:nvPicPr>
            <p:cNvPr id="2" name="图片 1"/>
            <p:cNvPicPr>
              <a:picLocks noChangeAspect="1"/>
            </p:cNvPicPr>
            <p:nvPr/>
          </p:nvPicPr>
          <p:blipFill>
            <a:blip r:embed="rId1" cstate="screen"/>
            <a:stretch>
              <a:fillRect/>
            </a:stretch>
          </p:blipFill>
          <p:spPr>
            <a:xfrm>
              <a:off x="3790519" y="985318"/>
              <a:ext cx="4117476" cy="3053282"/>
            </a:xfrm>
            <a:prstGeom prst="rect">
              <a:avLst/>
            </a:prstGeom>
          </p:spPr>
        </p:pic>
        <p:sp>
          <p:nvSpPr>
            <p:cNvPr id="21" name="文本框 20"/>
            <p:cNvSpPr txBox="1"/>
            <p:nvPr/>
          </p:nvSpPr>
          <p:spPr>
            <a:xfrm>
              <a:off x="5479580" y="1849671"/>
              <a:ext cx="950902" cy="923330"/>
            </a:xfrm>
            <a:prstGeom prst="rect">
              <a:avLst/>
            </a:prstGeom>
            <a:noFill/>
          </p:spPr>
          <p:txBody>
            <a:bodyPr wrap="none" rtlCol="0">
              <a:spAutoFit/>
              <a:scene3d>
                <a:camera prst="orthographicFront"/>
                <a:lightRig rig="threePt" dir="t"/>
              </a:scene3d>
              <a:sp3d contourW="12700"/>
            </a:bodyPr>
            <a:lstStyle/>
            <a:p>
              <a:pPr algn="ctr"/>
              <a:r>
                <a:rPr lang="en-US" altLang="zh-CN" sz="5400" dirty="0" smtClean="0">
                  <a:solidFill>
                    <a:schemeClr val="tx1">
                      <a:lumMod val="85000"/>
                      <a:lumOff val="15000"/>
                    </a:schemeClr>
                  </a:solidFill>
                  <a:latin typeface="Century Gothic" panose="020B0502020202020204" pitchFamily="34" charset="0"/>
                </a:rPr>
                <a:t>01</a:t>
              </a:r>
              <a:endParaRPr lang="zh-CN" altLang="en-US" sz="5400" dirty="0">
                <a:solidFill>
                  <a:schemeClr val="tx1">
                    <a:lumMod val="85000"/>
                    <a:lumOff val="15000"/>
                  </a:schemeClr>
                </a:solidFill>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8"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8"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a:off x="130522" y="-15890"/>
            <a:ext cx="1255524" cy="931024"/>
          </a:xfrm>
          <a:prstGeom prst="rect">
            <a:avLst/>
          </a:prstGeom>
        </p:spPr>
      </p:pic>
      <p:sp>
        <p:nvSpPr>
          <p:cNvPr id="2" name="文本框 1"/>
          <p:cNvSpPr txBox="1"/>
          <p:nvPr/>
        </p:nvSpPr>
        <p:spPr>
          <a:xfrm>
            <a:off x="1659255" y="127000"/>
            <a:ext cx="3034030" cy="645160"/>
          </a:xfrm>
          <a:prstGeom prst="rect">
            <a:avLst/>
          </a:prstGeom>
          <a:noFill/>
        </p:spPr>
        <p:txBody>
          <a:bodyPr wrap="square" rtlCol="0">
            <a:spAutoFit/>
          </a:bodyPr>
          <a:p>
            <a:r>
              <a:rPr lang="zh-CN" altLang="en-US" sz="3600" b="1">
                <a:solidFill>
                  <a:schemeClr val="accent1">
                    <a:lumMod val="50000"/>
                  </a:schemeClr>
                </a:solidFill>
                <a:latin typeface="华文仿宋" panose="02010600040101010101" charset="-122"/>
                <a:ea typeface="华文仿宋" panose="02010600040101010101" charset="-122"/>
              </a:rPr>
              <a:t>顺序查找</a:t>
            </a:r>
            <a:endParaRPr lang="zh-CN" altLang="en-US" sz="3600" b="1">
              <a:solidFill>
                <a:schemeClr val="accent1">
                  <a:lumMod val="50000"/>
                </a:schemeClr>
              </a:solidFill>
              <a:latin typeface="华文仿宋" panose="02010600040101010101" charset="-122"/>
              <a:ea typeface="华文仿宋" panose="02010600040101010101" charset="-122"/>
            </a:endParaRPr>
          </a:p>
        </p:txBody>
      </p:sp>
      <p:sp>
        <p:nvSpPr>
          <p:cNvPr id="3" name="文本框 2"/>
          <p:cNvSpPr txBox="1"/>
          <p:nvPr/>
        </p:nvSpPr>
        <p:spPr>
          <a:xfrm>
            <a:off x="416560" y="723900"/>
            <a:ext cx="11950065" cy="6123940"/>
          </a:xfrm>
          <a:prstGeom prst="rect">
            <a:avLst/>
          </a:prstGeom>
          <a:noFill/>
        </p:spPr>
        <p:txBody>
          <a:bodyPr wrap="square" rtlCol="0">
            <a:spAutoFit/>
          </a:bodyPr>
          <a:p>
            <a:r>
              <a:rPr lang="zh-CN" altLang="en-US" sz="2800">
                <a:latin typeface="华文仿宋" panose="02010600040101010101" charset="-122"/>
                <a:ea typeface="华文仿宋" panose="02010600040101010101" charset="-122"/>
                <a:cs typeface="华文仿宋" panose="02010600040101010101" charset="-122"/>
              </a:rPr>
              <a:t>数据结构类型：</a:t>
            </a:r>
            <a:endParaRPr lang="zh-CN" altLang="en-US" sz="2800">
              <a:latin typeface="华文仿宋" panose="02010600040101010101" charset="-122"/>
              <a:ea typeface="华文仿宋" panose="02010600040101010101" charset="-122"/>
              <a:cs typeface="华文仿宋" panose="02010600040101010101" charset="-122"/>
            </a:endParaRPr>
          </a:p>
          <a:p>
            <a:r>
              <a:rPr lang="en-US" altLang="zh-CN" sz="2800">
                <a:latin typeface="华文仿宋" panose="02010600040101010101" charset="-122"/>
                <a:ea typeface="华文仿宋" panose="02010600040101010101" charset="-122"/>
                <a:cs typeface="华文仿宋" panose="02010600040101010101" charset="-122"/>
              </a:rPr>
              <a:t>#define MAXSIZE 1000  //顺序查找表记录数目</a:t>
            </a:r>
            <a:endParaRPr lang="en-US" altLang="zh-CN" sz="2800">
              <a:latin typeface="华文仿宋" panose="02010600040101010101" charset="-122"/>
              <a:ea typeface="华文仿宋" panose="02010600040101010101" charset="-122"/>
              <a:cs typeface="华文仿宋" panose="02010600040101010101" charset="-122"/>
            </a:endParaRPr>
          </a:p>
          <a:p>
            <a:r>
              <a:rPr lang="en-US" altLang="zh-CN" sz="2800">
                <a:latin typeface="华文仿宋" panose="02010600040101010101" charset="-122"/>
                <a:ea typeface="华文仿宋" panose="02010600040101010101" charset="-122"/>
                <a:cs typeface="华文仿宋" panose="02010600040101010101" charset="-122"/>
              </a:rPr>
              <a:t>typedef int KeyType   //假设关键字类型为整型</a:t>
            </a:r>
            <a:endParaRPr lang="en-US" altLang="zh-CN" sz="2800">
              <a:latin typeface="华文仿宋" panose="02010600040101010101" charset="-122"/>
              <a:ea typeface="华文仿宋" panose="02010600040101010101" charset="-122"/>
              <a:cs typeface="华文仿宋" panose="02010600040101010101" charset="-122"/>
            </a:endParaRPr>
          </a:p>
          <a:p>
            <a:r>
              <a:rPr lang="en-US" altLang="zh-CN" sz="2800" b="1">
                <a:solidFill>
                  <a:schemeClr val="accent2">
                    <a:lumMod val="75000"/>
                  </a:schemeClr>
                </a:solidFill>
                <a:latin typeface="华文仿宋" panose="02010600040101010101" charset="-122"/>
                <a:ea typeface="华文仿宋" panose="02010600040101010101" charset="-122"/>
                <a:cs typeface="华文仿宋" panose="02010600040101010101" charset="-122"/>
              </a:rPr>
              <a:t>typedef struct </a:t>
            </a:r>
            <a:endParaRPr lang="en-US" altLang="zh-CN" sz="2800" b="1">
              <a:solidFill>
                <a:schemeClr val="accent2">
                  <a:lumMod val="75000"/>
                </a:schemeClr>
              </a:solidFill>
              <a:latin typeface="华文仿宋" panose="02010600040101010101" charset="-122"/>
              <a:ea typeface="华文仿宋" panose="02010600040101010101" charset="-122"/>
              <a:cs typeface="华文仿宋" panose="02010600040101010101" charset="-122"/>
            </a:endParaRPr>
          </a:p>
          <a:p>
            <a:r>
              <a:rPr lang="en-US" altLang="zh-CN" sz="2800" b="1">
                <a:solidFill>
                  <a:schemeClr val="accent2">
                    <a:lumMod val="75000"/>
                  </a:schemeClr>
                </a:solidFill>
                <a:latin typeface="华文仿宋" panose="02010600040101010101" charset="-122"/>
                <a:ea typeface="华文仿宋" panose="02010600040101010101" charset="-122"/>
                <a:cs typeface="华文仿宋" panose="02010600040101010101" charset="-122"/>
              </a:rPr>
              <a:t>{</a:t>
            </a:r>
            <a:endParaRPr lang="en-US" altLang="zh-CN" sz="2800" b="1">
              <a:solidFill>
                <a:schemeClr val="accent2">
                  <a:lumMod val="75000"/>
                </a:schemeClr>
              </a:solidFill>
              <a:latin typeface="华文仿宋" panose="02010600040101010101" charset="-122"/>
              <a:ea typeface="华文仿宋" panose="02010600040101010101" charset="-122"/>
              <a:cs typeface="华文仿宋" panose="02010600040101010101" charset="-122"/>
            </a:endParaRPr>
          </a:p>
          <a:p>
            <a:r>
              <a:rPr lang="en-US" altLang="zh-CN" sz="2800" b="1">
                <a:solidFill>
                  <a:schemeClr val="accent2">
                    <a:lumMod val="75000"/>
                  </a:schemeClr>
                </a:solidFill>
                <a:latin typeface="华文仿宋" panose="02010600040101010101" charset="-122"/>
                <a:ea typeface="华文仿宋" panose="02010600040101010101" charset="-122"/>
                <a:cs typeface="华文仿宋" panose="02010600040101010101" charset="-122"/>
              </a:rPr>
              <a:t>      KeyType key;  //关键字项</a:t>
            </a:r>
            <a:endParaRPr lang="en-US" altLang="zh-CN" sz="2800" b="1">
              <a:solidFill>
                <a:schemeClr val="accent2">
                  <a:lumMod val="75000"/>
                </a:schemeClr>
              </a:solidFill>
              <a:latin typeface="华文仿宋" panose="02010600040101010101" charset="-122"/>
              <a:ea typeface="华文仿宋" panose="02010600040101010101" charset="-122"/>
              <a:cs typeface="华文仿宋" panose="02010600040101010101" charset="-122"/>
            </a:endParaRPr>
          </a:p>
          <a:p>
            <a:r>
              <a:rPr lang="en-US" altLang="zh-CN" sz="2800" b="1">
                <a:solidFill>
                  <a:schemeClr val="accent2">
                    <a:lumMod val="75000"/>
                  </a:schemeClr>
                </a:solidFill>
                <a:latin typeface="华文仿宋" panose="02010600040101010101" charset="-122"/>
                <a:ea typeface="华文仿宋" panose="02010600040101010101" charset="-122"/>
                <a:cs typeface="华文仿宋" panose="02010600040101010101" charset="-122"/>
              </a:rPr>
              <a:t>     OtherType other_data;  //其他数据项</a:t>
            </a:r>
            <a:r>
              <a:rPr lang="zh-CN" altLang="en-US" sz="2800" b="1">
                <a:solidFill>
                  <a:schemeClr val="accent2">
                    <a:lumMod val="75000"/>
                  </a:schemeClr>
                </a:solidFill>
                <a:latin typeface="华文仿宋" panose="02010600040101010101" charset="-122"/>
                <a:ea typeface="华文仿宋" panose="02010600040101010101" charset="-122"/>
                <a:cs typeface="华文仿宋" panose="02010600040101010101" charset="-122"/>
              </a:rPr>
              <a:t>类型</a:t>
            </a:r>
            <a:r>
              <a:rPr lang="en-US" altLang="zh-CN" sz="2800" b="1">
                <a:solidFill>
                  <a:schemeClr val="accent2">
                    <a:lumMod val="75000"/>
                  </a:schemeClr>
                </a:solidFill>
                <a:latin typeface="华文仿宋" panose="02010600040101010101" charset="-122"/>
                <a:ea typeface="华文仿宋" panose="02010600040101010101" charset="-122"/>
                <a:cs typeface="华文仿宋" panose="02010600040101010101" charset="-122"/>
              </a:rPr>
              <a:t>OtherType依赖于具体应用而定义 </a:t>
            </a:r>
            <a:endParaRPr lang="en-US" altLang="zh-CN" sz="2800" b="1">
              <a:solidFill>
                <a:schemeClr val="accent2">
                  <a:lumMod val="75000"/>
                </a:schemeClr>
              </a:solidFill>
              <a:latin typeface="华文仿宋" panose="02010600040101010101" charset="-122"/>
              <a:ea typeface="华文仿宋" panose="02010600040101010101" charset="-122"/>
              <a:cs typeface="华文仿宋" panose="02010600040101010101" charset="-122"/>
            </a:endParaRPr>
          </a:p>
          <a:p>
            <a:r>
              <a:rPr lang="en-US" altLang="zh-CN" sz="2800" b="1">
                <a:solidFill>
                  <a:schemeClr val="accent2">
                    <a:lumMod val="75000"/>
                  </a:schemeClr>
                </a:solidFill>
                <a:latin typeface="华文仿宋" panose="02010600040101010101" charset="-122"/>
                <a:ea typeface="华文仿宋" panose="02010600040101010101" charset="-122"/>
                <a:cs typeface="华文仿宋" panose="02010600040101010101" charset="-122"/>
              </a:rPr>
              <a:t>}RecordType;   //记录类型</a:t>
            </a:r>
            <a:endParaRPr lang="en-US" altLang="zh-CN" sz="2800" b="1">
              <a:solidFill>
                <a:schemeClr val="accent2">
                  <a:lumMod val="75000"/>
                </a:schemeClr>
              </a:solidFill>
              <a:latin typeface="华文仿宋" panose="02010600040101010101" charset="-122"/>
              <a:ea typeface="华文仿宋" panose="02010600040101010101" charset="-122"/>
              <a:cs typeface="华文仿宋" panose="02010600040101010101" charset="-122"/>
            </a:endParaRPr>
          </a:p>
          <a:p>
            <a:r>
              <a:rPr lang="en-US" altLang="zh-CN" sz="2800" b="1">
                <a:solidFill>
                  <a:schemeClr val="accent1">
                    <a:lumMod val="75000"/>
                  </a:schemeClr>
                </a:solidFill>
                <a:latin typeface="华文仿宋" panose="02010600040101010101" charset="-122"/>
                <a:ea typeface="华文仿宋" panose="02010600040101010101" charset="-122"/>
                <a:cs typeface="华文仿宋" panose="02010600040101010101" charset="-122"/>
              </a:rPr>
              <a:t>typedef struct</a:t>
            </a:r>
            <a:endParaRPr lang="en-US" altLang="zh-CN" sz="2800" b="1">
              <a:solidFill>
                <a:schemeClr val="accent1">
                  <a:lumMod val="75000"/>
                </a:schemeClr>
              </a:solidFill>
              <a:latin typeface="华文仿宋" panose="02010600040101010101" charset="-122"/>
              <a:ea typeface="华文仿宋" panose="02010600040101010101" charset="-122"/>
              <a:cs typeface="华文仿宋" panose="02010600040101010101" charset="-122"/>
            </a:endParaRPr>
          </a:p>
          <a:p>
            <a:r>
              <a:rPr lang="en-US" altLang="zh-CN" sz="2800" b="1">
                <a:solidFill>
                  <a:schemeClr val="accent1">
                    <a:lumMod val="75000"/>
                  </a:schemeClr>
                </a:solidFill>
                <a:latin typeface="华文仿宋" panose="02010600040101010101" charset="-122"/>
                <a:ea typeface="华文仿宋" panose="02010600040101010101" charset="-122"/>
                <a:cs typeface="华文仿宋" panose="02010600040101010101" charset="-122"/>
              </a:rPr>
              <a:t>{</a:t>
            </a:r>
            <a:endParaRPr lang="en-US" altLang="zh-CN" sz="2800" b="1">
              <a:solidFill>
                <a:schemeClr val="accent1">
                  <a:lumMod val="75000"/>
                </a:schemeClr>
              </a:solidFill>
              <a:latin typeface="华文仿宋" panose="02010600040101010101" charset="-122"/>
              <a:ea typeface="华文仿宋" panose="02010600040101010101" charset="-122"/>
              <a:cs typeface="华文仿宋" panose="02010600040101010101" charset="-122"/>
            </a:endParaRPr>
          </a:p>
          <a:p>
            <a:r>
              <a:rPr lang="en-US" altLang="zh-CN" sz="2800" b="1">
                <a:solidFill>
                  <a:schemeClr val="accent1">
                    <a:lumMod val="75000"/>
                  </a:schemeClr>
                </a:solidFill>
                <a:latin typeface="华文仿宋" panose="02010600040101010101" charset="-122"/>
                <a:ea typeface="华文仿宋" panose="02010600040101010101" charset="-122"/>
                <a:cs typeface="华文仿宋" panose="02010600040101010101" charset="-122"/>
              </a:rPr>
              <a:t>     RecordType  r[MAXSIZE+1];</a:t>
            </a:r>
            <a:endParaRPr lang="en-US" altLang="zh-CN" sz="2800" b="1">
              <a:solidFill>
                <a:schemeClr val="accent1">
                  <a:lumMod val="75000"/>
                </a:schemeClr>
              </a:solidFill>
              <a:latin typeface="华文仿宋" panose="02010600040101010101" charset="-122"/>
              <a:ea typeface="华文仿宋" panose="02010600040101010101" charset="-122"/>
              <a:cs typeface="华文仿宋" panose="02010600040101010101" charset="-122"/>
            </a:endParaRPr>
          </a:p>
          <a:p>
            <a:r>
              <a:rPr lang="en-US" altLang="zh-CN" sz="2800" b="1">
                <a:solidFill>
                  <a:schemeClr val="accent1">
                    <a:lumMod val="75000"/>
                  </a:schemeClr>
                </a:solidFill>
                <a:latin typeface="华文仿宋" panose="02010600040101010101" charset="-122"/>
                <a:ea typeface="华文仿宋" panose="02010600040101010101" charset="-122"/>
                <a:cs typeface="华文仿宋" panose="02010600040101010101" charset="-122"/>
              </a:rPr>
              <a:t>     int length;   //序列长度，即实际记录个数	</a:t>
            </a:r>
            <a:endParaRPr lang="en-US" altLang="zh-CN" sz="2800" b="1">
              <a:solidFill>
                <a:schemeClr val="accent1">
                  <a:lumMod val="75000"/>
                </a:schemeClr>
              </a:solidFill>
              <a:latin typeface="华文仿宋" panose="02010600040101010101" charset="-122"/>
              <a:ea typeface="华文仿宋" panose="02010600040101010101" charset="-122"/>
              <a:cs typeface="华文仿宋" panose="02010600040101010101" charset="-122"/>
            </a:endParaRPr>
          </a:p>
          <a:p>
            <a:r>
              <a:rPr lang="en-US" altLang="zh-CN" sz="2800" b="1">
                <a:solidFill>
                  <a:schemeClr val="accent1">
                    <a:lumMod val="75000"/>
                  </a:schemeClr>
                </a:solidFill>
                <a:latin typeface="华文仿宋" panose="02010600040101010101" charset="-122"/>
                <a:ea typeface="华文仿宋" panose="02010600040101010101" charset="-122"/>
                <a:cs typeface="华文仿宋" panose="02010600040101010101" charset="-122"/>
              </a:rPr>
              <a:t>} SeqRList L;  //记录序列类型，即顺序表类型</a:t>
            </a:r>
            <a:endParaRPr lang="en-US" altLang="zh-CN" sz="2800" b="1">
              <a:solidFill>
                <a:schemeClr val="accent1">
                  <a:lumMod val="50000"/>
                </a:schemeClr>
              </a:solidFill>
              <a:latin typeface="华文仿宋" panose="02010600040101010101" charset="-122"/>
              <a:ea typeface="华文仿宋" panose="02010600040101010101" charset="-122"/>
              <a:cs typeface="华文仿宋" panose="02010600040101010101" charset="-122"/>
            </a:endParaRPr>
          </a:p>
          <a:p>
            <a:r>
              <a:rPr lang="en-US" altLang="zh-CN" sz="2800">
                <a:solidFill>
                  <a:srgbClr val="FF0000"/>
                </a:solidFill>
                <a:latin typeface="华文仿宋" panose="02010600040101010101" charset="-122"/>
                <a:ea typeface="华文仿宋" panose="02010600040101010101" charset="-122"/>
                <a:cs typeface="华文仿宋" panose="02010600040101010101" charset="-122"/>
              </a:rPr>
              <a:t>SeqRList L;  //L为一个顺序查找表</a:t>
            </a:r>
            <a:r>
              <a:rPr lang="en-US" altLang="zh-CN" sz="2800">
                <a:latin typeface="华文仿宋" panose="02010600040101010101" charset="-122"/>
                <a:ea typeface="华文仿宋" panose="02010600040101010101" charset="-122"/>
                <a:cs typeface="华文仿宋" panose="02010600040101010101" charset="-122"/>
              </a:rPr>
              <a:t> </a:t>
            </a:r>
            <a:endParaRPr lang="en-US" altLang="zh-CN" sz="2800">
              <a:latin typeface="华文仿宋" panose="02010600040101010101" charset="-122"/>
              <a:ea typeface="华文仿宋" panose="02010600040101010101" charset="-122"/>
              <a:cs typeface="华文仿宋" panose="02010600040101010101" charset="-122"/>
            </a:endParaRPr>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1.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3.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4.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7.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8.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9.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20.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1.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3.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4.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7.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8.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9.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30.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1.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3.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4.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7.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8.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9.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40.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41.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7.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8.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9.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8378</Words>
  <Application>WPS 演示</Application>
  <PresentationFormat>宽屏</PresentationFormat>
  <Paragraphs>963</Paragraphs>
  <Slides>42</Slides>
  <Notes>31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60" baseType="lpstr">
      <vt:lpstr>Arial</vt:lpstr>
      <vt:lpstr>宋体</vt:lpstr>
      <vt:lpstr>Wingdings</vt:lpstr>
      <vt:lpstr>黑体</vt:lpstr>
      <vt:lpstr>Arial</vt:lpstr>
      <vt:lpstr>微软雅黑</vt:lpstr>
      <vt:lpstr>Century Gothic</vt:lpstr>
      <vt:lpstr>华文仿宋</vt:lpstr>
      <vt:lpstr>Calibri</vt:lpstr>
      <vt:lpstr>Wingdings</vt:lpstr>
      <vt:lpstr>WenQuanYi Micro Hei</vt:lpstr>
      <vt:lpstr>DejaVu Sans</vt:lpstr>
      <vt:lpstr>Liberation Sans</vt:lpstr>
      <vt:lpstr>宋体</vt:lpstr>
      <vt:lpstr>Arial Unicode MS</vt:lpstr>
      <vt:lpstr>NanumBarunGothic</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cp:lastModifiedBy>
  <cp:revision>14</cp:revision>
  <dcterms:created xsi:type="dcterms:W3CDTF">2018-12-12T14:53:44Z</dcterms:created>
  <dcterms:modified xsi:type="dcterms:W3CDTF">2018-12-12T14:53:44Z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2052-10.1.0.6634</vt:lpwstr>
  </property>
</Properties>
</file>