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6" r:id="rId3"/>
    <p:sldId id="259" r:id="rId4"/>
    <p:sldId id="257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QL\Project-1-question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user\Desktop\SQL\Project%201-Question%202%20Al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C:\Users\user\Desktop\SQL\project-1-question-3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C:\Users\user\Desktop\SQL\Question%20Set%202-Question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[Project-1-question-1.xlsx]Sheet1!PivotTable7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600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Rental orders by Film Category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2-4106-94E3-0D49A6D56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518324184"/>
        <c:axId val="518330088"/>
      </c:barChart>
      <c:catAx>
        <c:axId val="518324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Film</a:t>
                </a:r>
                <a:r>
                  <a:rPr lang="en-US" sz="13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Category</a:t>
                </a:r>
                <a:endParaRPr lang="en-US" sz="13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4417437664041992"/>
              <c:y val="0.91613748741828371"/>
            </c:manualLayout>
          </c:layout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25400" cap="flat" cmpd="sng" algn="ctr">
            <a:solidFill>
              <a:schemeClr val="tx1">
                <a:alpha val="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8330088"/>
        <c:crosses val="autoZero"/>
        <c:auto val="1"/>
        <c:lblAlgn val="ctr"/>
        <c:lblOffset val="100"/>
        <c:tickMarkSkip val="1"/>
        <c:noMultiLvlLbl val="0"/>
      </c:catAx>
      <c:valAx>
        <c:axId val="51833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</a:t>
                </a:r>
                <a:r>
                  <a:rPr lang="en-US" sz="15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Rentals</a:t>
                </a:r>
                <a:endParaRPr lang="en-US" sz="15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324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1-Question 2 Alt.xlsx]Sheet2!PivotTable1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Quartile</a:t>
            </a:r>
            <a:r>
              <a:rPr lang="en-US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Division of Total Length of Rental Duration for all movies 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1866921970521926"/>
          <c:y val="2.08403090972691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94996080472166"/>
          <c:y val="0.15271887001236736"/>
          <c:w val="0.65665616797900261"/>
          <c:h val="0.651827710129633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70</c:v>
                </c:pt>
                <c:pt idx="1">
                  <c:v>44</c:v>
                </c:pt>
                <c:pt idx="2">
                  <c:v>44</c:v>
                </c:pt>
                <c:pt idx="3">
                  <c:v>56</c:v>
                </c:pt>
                <c:pt idx="4">
                  <c:v>49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5-4E8F-B07B-6B6A60728F8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52</c:v>
                </c:pt>
                <c:pt idx="1">
                  <c:v>83</c:v>
                </c:pt>
                <c:pt idx="2">
                  <c:v>66</c:v>
                </c:pt>
                <c:pt idx="3">
                  <c:v>66</c:v>
                </c:pt>
                <c:pt idx="4">
                  <c:v>77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05-4E8F-B07B-6B6A60728F8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85</c:v>
                </c:pt>
                <c:pt idx="1">
                  <c:v>80</c:v>
                </c:pt>
                <c:pt idx="2">
                  <c:v>69</c:v>
                </c:pt>
                <c:pt idx="3">
                  <c:v>74</c:v>
                </c:pt>
                <c:pt idx="4">
                  <c:v>115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5-4E8F-B07B-6B6A60728F8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116</c:v>
                </c:pt>
                <c:pt idx="1">
                  <c:v>95</c:v>
                </c:pt>
                <c:pt idx="2">
                  <c:v>110</c:v>
                </c:pt>
                <c:pt idx="3">
                  <c:v>90</c:v>
                </c:pt>
                <c:pt idx="4">
                  <c:v>116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05-4E8F-B07B-6B6A60728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100"/>
        <c:axId val="383393776"/>
        <c:axId val="383403288"/>
      </c:barChart>
      <c:catAx>
        <c:axId val="38339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Film</a:t>
                </a:r>
                <a:r>
                  <a:rPr lang="en-US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Category</a:t>
                </a:r>
                <a:endParaRPr lang="en-US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03288"/>
        <c:crosses val="autoZero"/>
        <c:auto val="1"/>
        <c:lblAlgn val="ctr"/>
        <c:lblOffset val="100"/>
        <c:noMultiLvlLbl val="0"/>
      </c:catAx>
      <c:valAx>
        <c:axId val="383403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</a:t>
                </a:r>
                <a:r>
                  <a:rPr lang="en-US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sum of rental duration</a:t>
                </a:r>
                <a:endParaRPr lang="en-US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8339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50084874571045"/>
          <c:y val="0.41438188963858219"/>
          <c:w val="5.2724310272356523E-2"/>
          <c:h val="0.316728503547484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[project-1-question-3.xlsx]Sheet1!PivotTable7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of movies by category and per Quartile of Rental duration </a:t>
            </a:r>
            <a:endParaRPr 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6103499005299496"/>
          <c:y val="4.01276616890557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0">
                  <c:v>17</c:v>
                </c:pt>
                <c:pt idx="1">
                  <c:v>16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5B-49D5-9E2C-B9DBAB8BEEA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16</c:v>
                </c:pt>
                <c:pt idx="1">
                  <c:v>13</c:v>
                </c:pt>
                <c:pt idx="2">
                  <c:v>13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B-49D5-9E2C-B9DBAB8BEEA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Sheet1!$D$5:$D$11</c:f>
              <c:numCache>
                <c:formatCode>General</c:formatCode>
                <c:ptCount val="6"/>
                <c:pt idx="0">
                  <c:v>21</c:v>
                </c:pt>
                <c:pt idx="1">
                  <c:v>16</c:v>
                </c:pt>
                <c:pt idx="2">
                  <c:v>16</c:v>
                </c:pt>
                <c:pt idx="3">
                  <c:v>10</c:v>
                </c:pt>
                <c:pt idx="4">
                  <c:v>19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5B-49D5-9E2C-B9DBAB8BEEA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Sheet1!$E$5:$E$11</c:f>
              <c:numCache>
                <c:formatCode>General</c:formatCode>
                <c:ptCount val="6"/>
                <c:pt idx="0">
                  <c:v>12</c:v>
                </c:pt>
                <c:pt idx="1">
                  <c:v>15</c:v>
                </c:pt>
                <c:pt idx="2">
                  <c:v>13</c:v>
                </c:pt>
                <c:pt idx="3">
                  <c:v>18</c:v>
                </c:pt>
                <c:pt idx="4">
                  <c:v>19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5B-49D5-9E2C-B9DBAB8BE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424569064"/>
        <c:axId val="424564472"/>
      </c:barChart>
      <c:catAx>
        <c:axId val="424569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Film</a:t>
                </a:r>
                <a:r>
                  <a:rPr lang="en-US" sz="13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Category</a:t>
                </a:r>
                <a:endParaRPr lang="en-US" sz="13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0117192007345831"/>
              <c:y val="0.910857993749046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4564472"/>
        <c:crosses val="autoZero"/>
        <c:auto val="1"/>
        <c:lblAlgn val="ctr"/>
        <c:lblOffset val="100"/>
        <c:noMultiLvlLbl val="0"/>
      </c:catAx>
      <c:valAx>
        <c:axId val="42456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300" baseline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1300" baseline="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movies rented</a:t>
                </a:r>
                <a:endPara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6985136832125408E-2"/>
              <c:y val="0.231306367110519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456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681487117663219"/>
          <c:y val="0.37268460281364024"/>
          <c:w val="5.8529061711659384E-2"/>
          <c:h val="0.298218040110721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[Question Set 2-Question 1.xlsx]Sheet1!PivotTable1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800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Rental orders per Store</a:t>
            </a:r>
            <a:endParaRPr lang="en-US" sz="18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2591330084021442E-2"/>
          <c:y val="0.13774125119585293"/>
          <c:w val="0.80722444209746236"/>
          <c:h val="0.6916268226287546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Sheet1!$A$5:$A$11</c:f>
              <c:multiLvlStrCache>
                <c:ptCount val="4"/>
                <c:lvl>
                  <c:pt idx="0">
                    <c:v>2005</c:v>
                  </c:pt>
                  <c:pt idx="1">
                    <c:v>2006</c:v>
                  </c:pt>
                  <c:pt idx="2">
                    <c:v>2005</c:v>
                  </c:pt>
                  <c:pt idx="3">
                    <c:v>2006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</c:lvl>
              </c:multiLvlStrCache>
            </c:multiLvlStrRef>
          </c:cat>
          <c:val>
            <c:numRef>
              <c:f>Sheet1!$B$5:$B$11</c:f>
              <c:numCache>
                <c:formatCode>General</c:formatCode>
                <c:ptCount val="4"/>
                <c:pt idx="1">
                  <c:v>95</c:v>
                </c:pt>
                <c:pt idx="3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59-45C2-8496-657C38D78BB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Sheet1!$A$5:$A$11</c:f>
              <c:multiLvlStrCache>
                <c:ptCount val="4"/>
                <c:lvl>
                  <c:pt idx="0">
                    <c:v>2005</c:v>
                  </c:pt>
                  <c:pt idx="1">
                    <c:v>2006</c:v>
                  </c:pt>
                  <c:pt idx="2">
                    <c:v>2005</c:v>
                  </c:pt>
                  <c:pt idx="3">
                    <c:v>2006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</c:lvl>
              </c:multiLvlStrCache>
            </c:multiLvlStrRef>
          </c:cat>
          <c:val>
            <c:numRef>
              <c:f>Sheet1!$C$5:$C$11</c:f>
              <c:numCache>
                <c:formatCode>General</c:formatCode>
                <c:ptCount val="4"/>
                <c:pt idx="0">
                  <c:v>1015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59-45C2-8496-657C38D78BB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Sheet1!$A$5:$A$11</c:f>
              <c:multiLvlStrCache>
                <c:ptCount val="4"/>
                <c:lvl>
                  <c:pt idx="0">
                    <c:v>2005</c:v>
                  </c:pt>
                  <c:pt idx="1">
                    <c:v>2006</c:v>
                  </c:pt>
                  <c:pt idx="2">
                    <c:v>2005</c:v>
                  </c:pt>
                  <c:pt idx="3">
                    <c:v>2006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</c:lvl>
              </c:multiLvlStrCache>
            </c:multiLvlStrRef>
          </c:cat>
          <c:val>
            <c:numRef>
              <c:f>Sheet1!$D$5:$D$11</c:f>
              <c:numCache>
                <c:formatCode>General</c:formatCode>
                <c:ptCount val="4"/>
                <c:pt idx="0">
                  <c:v>3347</c:v>
                </c:pt>
                <c:pt idx="2">
                  <c:v>3366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59-45C2-8496-657C38D78BB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Sheet1!$A$5:$A$11</c:f>
              <c:multiLvlStrCache>
                <c:ptCount val="4"/>
                <c:lvl>
                  <c:pt idx="0">
                    <c:v>2005</c:v>
                  </c:pt>
                  <c:pt idx="1">
                    <c:v>2006</c:v>
                  </c:pt>
                  <c:pt idx="2">
                    <c:v>2005</c:v>
                  </c:pt>
                  <c:pt idx="3">
                    <c:v>2006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</c:lvl>
              </c:multiLvlStrCache>
            </c:multiLvlStrRef>
          </c:cat>
          <c:val>
            <c:numRef>
              <c:f>Sheet1!$E$5:$E$11</c:f>
              <c:numCache>
                <c:formatCode>General</c:formatCode>
                <c:ptCount val="4"/>
                <c:pt idx="0">
                  <c:v>2835</c:v>
                </c:pt>
                <c:pt idx="2">
                  <c:v>2851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59-45C2-8496-657C38D78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352932504"/>
        <c:axId val="352937424"/>
      </c:barChart>
      <c:catAx>
        <c:axId val="35293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2937424"/>
        <c:crosses val="autoZero"/>
        <c:auto val="1"/>
        <c:lblAlgn val="ctr"/>
        <c:lblOffset val="100"/>
        <c:noMultiLvlLbl val="0"/>
      </c:catAx>
      <c:valAx>
        <c:axId val="3529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sz="12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rental orders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306847782579378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2932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0.83333</cdr:x>
      <cdr:y>0.37662</cdr:y>
    </cdr:from>
    <cdr:to>
      <cdr:x>0.98348</cdr:x>
      <cdr:y>0.4237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655890" y="1208015"/>
          <a:ext cx="838899" cy="1510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0.77477</cdr:x>
      <cdr:y>0.34785</cdr:y>
    </cdr:from>
    <cdr:to>
      <cdr:x>1</cdr:x>
      <cdr:y>0.42108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328719" y="1115735"/>
          <a:ext cx="1258349" cy="2348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Standard quartile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0.82251</cdr:x>
      <cdr:y>0.30848</cdr:y>
    </cdr:from>
    <cdr:to>
      <cdr:x>0.98386</cdr:x>
      <cdr:y>0.3599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76423" y="1006678"/>
          <a:ext cx="838899" cy="167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0.76927</cdr:x>
      <cdr:y>0.29049</cdr:y>
    </cdr:from>
    <cdr:to>
      <cdr:x>1</cdr:x>
      <cdr:y>0.36761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999586" y="947956"/>
          <a:ext cx="1199626" cy="2516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Standard Quartile</a:t>
          </a:r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0.29017</cdr:x>
      <cdr:y>0.91869</cdr:y>
    </cdr:from>
    <cdr:to>
      <cdr:x>0.78495</cdr:x>
      <cdr:y>0.98388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09218" y="3245394"/>
          <a:ext cx="2573406" cy="2302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Store ID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Yearly rental orders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It obvious from the chart that families watch movies in Animation category, the most as it represents the highest in terms of no of times movies are rented out.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Total Rentals for Movies Families watch?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672593"/>
              </p:ext>
            </p:extLst>
          </p:nvPr>
        </p:nvGraphicFramePr>
        <p:xfrm>
          <a:off x="354299" y="1418450"/>
          <a:ext cx="4611983" cy="3136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45335" y="1418450"/>
            <a:ext cx="2504164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We can see that majority of the family-friendly movies fall within 75% (4</a:t>
            </a:r>
            <a:r>
              <a:rPr lang="en-US" baseline="30000" dirty="0" smtClean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quartile) of the total length of rental duration for movies across all categories. While just a small fraction of the rental duration for these family-friendly movies fall within 25% (1</a:t>
            </a:r>
            <a:r>
              <a:rPr lang="en-US" baseline="30000" dirty="0" smtClean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 quartile) of duration for movies across all categories.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How does rental duration for Family movies compare to duration of all movies ?</a:t>
            </a:r>
            <a:endParaRPr sz="26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657466"/>
              </p:ext>
            </p:extLst>
          </p:nvPr>
        </p:nvGraphicFramePr>
        <p:xfrm>
          <a:off x="125834" y="1283516"/>
          <a:ext cx="5956184" cy="3207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065240" y="1418450"/>
            <a:ext cx="268426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 smtClean="0">
                <a:latin typeface="Open Sans"/>
                <a:ea typeface="Open Sans"/>
                <a:cs typeface="Open Sans"/>
                <a:sym typeface="Open Sans"/>
              </a:rPr>
              <a:t>We can see here that movies in the Family category represent the highest in total number of movies rented out and also contribute the highest number for all family-friendly movies within the 1</a:t>
            </a:r>
            <a:r>
              <a:rPr lang="en-US" sz="1300" baseline="30000" dirty="0" smtClean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sz="1300" dirty="0" smtClean="0">
                <a:latin typeface="Open Sans"/>
                <a:ea typeface="Open Sans"/>
                <a:cs typeface="Open Sans"/>
                <a:sym typeface="Open Sans"/>
              </a:rPr>
              <a:t> quartile.  We can also see that movies in these family-friendly categories shown represent almost the same length of rental duration for all movies </a:t>
            </a:r>
            <a:r>
              <a:rPr lang="en-US" sz="1300" dirty="0" smtClean="0">
                <a:latin typeface="Open Sans"/>
                <a:ea typeface="Open Sans"/>
                <a:cs typeface="Open Sans"/>
                <a:sym typeface="Open Sans"/>
              </a:rPr>
              <a:t>in 4</a:t>
            </a:r>
            <a:r>
              <a:rPr lang="en-US" sz="1300" baseline="30000" dirty="0" smtClean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sz="13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smtClean="0">
                <a:latin typeface="Open Sans"/>
                <a:ea typeface="Open Sans"/>
                <a:cs typeface="Open Sans"/>
                <a:sym typeface="Open Sans"/>
              </a:rPr>
              <a:t>quartile division</a:t>
            </a:r>
            <a:endParaRPr sz="13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600" dirty="0" smtClean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How many movies were rented per quartile of the Rental Duration for movies across the family-friendly category?</a:t>
            </a:r>
            <a:endParaRPr sz="26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60683"/>
              </p:ext>
            </p:extLst>
          </p:nvPr>
        </p:nvGraphicFramePr>
        <p:xfrm>
          <a:off x="354300" y="1323091"/>
          <a:ext cx="5434104" cy="3263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891842" y="1418450"/>
            <a:ext cx="2857658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We can see here that just a little number of orders were placed in the month of february of year 2006 for both stores. The highest number of rental orders for all movies occur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ed in the month of July, 2005 while the lowest number of rental orders occurred in the month of June, 2005 in both stores.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the stores compare by Monthly Rental Orders?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317953"/>
              </p:ext>
            </p:extLst>
          </p:nvPr>
        </p:nvGraphicFramePr>
        <p:xfrm>
          <a:off x="233233" y="1269033"/>
          <a:ext cx="5423753" cy="353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16812" y="2467154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Rental months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349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Calibri</vt:lpstr>
      <vt:lpstr>Times New Roman</vt:lpstr>
      <vt:lpstr>Arial</vt:lpstr>
      <vt:lpstr>Simple Light</vt:lpstr>
      <vt:lpstr>  What were the Total Rentals for Movies Families watch?</vt:lpstr>
      <vt:lpstr>How does rental duration for Family movies compare to duration of all movies ?</vt:lpstr>
      <vt:lpstr> How many movies were rented per quartile of the Rental Duration for movies across the family-friendly category?</vt:lpstr>
      <vt:lpstr> How does the stores compare by Monthly Rental Orders?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user</dc:creator>
  <cp:lastModifiedBy>user</cp:lastModifiedBy>
  <cp:revision>49</cp:revision>
  <dcterms:modified xsi:type="dcterms:W3CDTF">2021-12-09T07:30:43Z</dcterms:modified>
</cp:coreProperties>
</file>