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93" r:id="rId4"/>
    <p:sldId id="307" r:id="rId5"/>
    <p:sldId id="361" r:id="rId6"/>
    <p:sldId id="362" r:id="rId7"/>
    <p:sldId id="363" r:id="rId8"/>
    <p:sldId id="357" r:id="rId9"/>
    <p:sldId id="308" r:id="rId10"/>
    <p:sldId id="343" r:id="rId11"/>
    <p:sldId id="358" r:id="rId12"/>
    <p:sldId id="359" r:id="rId13"/>
    <p:sldId id="360" r:id="rId14"/>
    <p:sldId id="364" r:id="rId15"/>
    <p:sldId id="34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8" autoAdjust="0"/>
    <p:restoredTop sz="94162" autoAdjust="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115-43F9-4A1F-83F5-B03705D50FBB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228E2-F97F-4634-9DD4-B93380B7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87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5423-1DEC-4AE6-90C1-387ECAEF801F}" type="datetimeFigureOut">
              <a:rPr lang="en-GB" smtClean="0"/>
              <a:pPr/>
              <a:t>29/10/2018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A32E-5DE2-4659-A088-F8C60CF7BBB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5423-1DEC-4AE6-90C1-387ECAEF801F}" type="datetimeFigureOut">
              <a:rPr lang="en-GB" smtClean="0"/>
              <a:pPr/>
              <a:t>29/10/2018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A32E-5DE2-4659-A088-F8C60CF7BBB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5423-1DEC-4AE6-90C1-387ECAEF801F}" type="datetimeFigureOut">
              <a:rPr lang="en-GB" smtClean="0"/>
              <a:pPr/>
              <a:t>29/10/2018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A32E-5DE2-4659-A088-F8C60CF7BBB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5423-1DEC-4AE6-90C1-387ECAEF801F}" type="datetimeFigureOut">
              <a:rPr lang="en-GB" smtClean="0"/>
              <a:pPr/>
              <a:t>29/10/2018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A32E-5DE2-4659-A088-F8C60CF7BBB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5423-1DEC-4AE6-90C1-387ECAEF801F}" type="datetimeFigureOut">
              <a:rPr lang="en-GB" smtClean="0"/>
              <a:pPr/>
              <a:t>29/10/2018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A32E-5DE2-4659-A088-F8C60CF7BBB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5423-1DEC-4AE6-90C1-387ECAEF801F}" type="datetimeFigureOut">
              <a:rPr lang="en-GB" smtClean="0"/>
              <a:pPr/>
              <a:t>29/10/2018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A32E-5DE2-4659-A088-F8C60CF7BBB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5423-1DEC-4AE6-90C1-387ECAEF801F}" type="datetimeFigureOut">
              <a:rPr lang="en-GB" smtClean="0"/>
              <a:pPr/>
              <a:t>29/10/2018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A32E-5DE2-4659-A088-F8C60CF7BBB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5423-1DEC-4AE6-90C1-387ECAEF801F}" type="datetimeFigureOut">
              <a:rPr lang="en-GB" smtClean="0"/>
              <a:pPr/>
              <a:t>29/10/2018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A32E-5DE2-4659-A088-F8C60CF7BBB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5423-1DEC-4AE6-90C1-387ECAEF801F}" type="datetimeFigureOut">
              <a:rPr lang="en-GB" smtClean="0"/>
              <a:pPr/>
              <a:t>29/10/2018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A32E-5DE2-4659-A088-F8C60CF7BBB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5423-1DEC-4AE6-90C1-387ECAEF801F}" type="datetimeFigureOut">
              <a:rPr lang="en-GB" smtClean="0"/>
              <a:pPr/>
              <a:t>29/10/2018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C4A32E-5DE2-4659-A088-F8C60CF7BBB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5423-1DEC-4AE6-90C1-387ECAEF801F}" type="datetimeFigureOut">
              <a:rPr lang="en-GB" smtClean="0"/>
              <a:pPr/>
              <a:t>29/10/2018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A32E-5DE2-4659-A088-F8C60CF7BBB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11E5423-1DEC-4AE6-90C1-387ECAEF801F}" type="datetimeFigureOut">
              <a:rPr lang="en-GB" smtClean="0"/>
              <a:pPr/>
              <a:t>29/10/2018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FC4A32E-5DE2-4659-A088-F8C60CF7BBB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388" y="188259"/>
            <a:ext cx="11685494" cy="5553634"/>
          </a:xfrm>
          <a:solidFill>
            <a:schemeClr val="accent5">
              <a:lumMod val="50000"/>
            </a:schemeClr>
          </a:solidFill>
          <a:ln w="6350">
            <a:solidFill>
              <a:schemeClr val="accent2"/>
            </a:solidFill>
          </a:ln>
        </p:spPr>
        <p:txBody>
          <a:bodyPr/>
          <a:lstStyle/>
          <a:p>
            <a:endParaRPr lang="en-GB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388" y="5741893"/>
            <a:ext cx="11685494" cy="954741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945714" y="1062318"/>
            <a:ext cx="8572036" cy="368449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Graphics Design</a:t>
            </a:r>
          </a:p>
        </p:txBody>
      </p:sp>
    </p:spTree>
    <p:extLst>
      <p:ext uri="{BB962C8B-B14F-4D97-AF65-F5344CB8AC3E}">
        <p14:creationId xmlns:p14="http://schemas.microsoft.com/office/powerpoint/2010/main" val="74083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65" y="121024"/>
            <a:ext cx="11887200" cy="1680882"/>
          </a:xfrm>
          <a:solidFill>
            <a:schemeClr val="accent5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pPr lvl="6" algn="l" rtl="0">
              <a:lnSpc>
                <a:spcPct val="90000"/>
              </a:lnSpc>
              <a:spcBef>
                <a:spcPct val="0"/>
              </a:spcBef>
            </a:pPr>
            <a:r>
              <a:rPr lang="en-GB" sz="5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5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GB" sz="5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Banner design</a:t>
            </a:r>
            <a:r>
              <a:rPr lang="en-GB" sz="54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br>
              <a:rPr lang="en-GB" sz="54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sz="60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1365" y="1825625"/>
            <a:ext cx="11887200" cy="4897904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>
              <a:buNone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n-GB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Picture 8" descr="school-banner-copy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08" y="2571749"/>
            <a:ext cx="11177337" cy="346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92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65" y="121024"/>
            <a:ext cx="11887200" cy="1680882"/>
          </a:xfrm>
          <a:solidFill>
            <a:schemeClr val="accent5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pPr lvl="6" algn="l" rtl="0">
              <a:lnSpc>
                <a:spcPct val="90000"/>
              </a:lnSpc>
              <a:spcBef>
                <a:spcPct val="0"/>
              </a:spcBef>
            </a:pPr>
            <a:r>
              <a:rPr lang="en-GB" sz="5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5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School </a:t>
            </a:r>
            <a:r>
              <a:rPr lang="en-GB" sz="54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Logos 		</a:t>
            </a:r>
            <a:br>
              <a:rPr lang="en-GB" sz="54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sz="60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1365" y="1825625"/>
            <a:ext cx="11887200" cy="4897904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>
              <a:buNone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n-GB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" name="Picture 11" descr="sl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13" y="4590546"/>
            <a:ext cx="4499918" cy="2014801"/>
          </a:xfrm>
          <a:prstGeom prst="rect">
            <a:avLst/>
          </a:prstGeom>
        </p:spPr>
      </p:pic>
      <p:pic>
        <p:nvPicPr>
          <p:cNvPr id="13" name="Picture 12" descr="logo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989" y="1961508"/>
            <a:ext cx="4589631" cy="2381895"/>
          </a:xfrm>
          <a:prstGeom prst="rect">
            <a:avLst/>
          </a:prstGeom>
        </p:spPr>
      </p:pic>
      <p:pic>
        <p:nvPicPr>
          <p:cNvPr id="14" name="Picture 13" descr="logo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32" y="1973543"/>
            <a:ext cx="4487768" cy="2430020"/>
          </a:xfrm>
          <a:prstGeom prst="rect">
            <a:avLst/>
          </a:prstGeom>
        </p:spPr>
      </p:pic>
      <p:pic>
        <p:nvPicPr>
          <p:cNvPr id="15" name="Picture 14" descr="logo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7035" y="4523876"/>
            <a:ext cx="4571999" cy="204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92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65" y="121024"/>
            <a:ext cx="11887200" cy="1680882"/>
          </a:xfrm>
          <a:solidFill>
            <a:schemeClr val="accent5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pPr lvl="6" algn="l" rtl="0">
              <a:lnSpc>
                <a:spcPct val="90000"/>
              </a:lnSpc>
              <a:spcBef>
                <a:spcPct val="0"/>
              </a:spcBef>
            </a:pPr>
            <a:r>
              <a:rPr lang="en-GB" sz="5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5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Company </a:t>
            </a:r>
            <a:r>
              <a:rPr lang="en-GB" sz="54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Logos		</a:t>
            </a:r>
            <a:br>
              <a:rPr lang="en-GB" sz="54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sz="60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1365" y="1825625"/>
            <a:ext cx="11887200" cy="4897904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>
              <a:buNone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n-GB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Picture 9" descr="2000px-Adidas_Logo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653" y="4463716"/>
            <a:ext cx="3207411" cy="2009273"/>
          </a:xfrm>
          <a:prstGeom prst="rect">
            <a:avLst/>
          </a:prstGeom>
        </p:spPr>
      </p:pic>
      <p:pic>
        <p:nvPicPr>
          <p:cNvPr id="11" name="Picture 10" descr="2000px-Intel-logo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5612" y="1949109"/>
            <a:ext cx="2753388" cy="2249906"/>
          </a:xfrm>
          <a:prstGeom prst="rect">
            <a:avLst/>
          </a:prstGeom>
        </p:spPr>
      </p:pic>
      <p:pic>
        <p:nvPicPr>
          <p:cNvPr id="12" name="Picture 11" descr="ur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215" y="4463720"/>
            <a:ext cx="2858438" cy="2189746"/>
          </a:xfrm>
          <a:prstGeom prst="rect">
            <a:avLst/>
          </a:prstGeom>
        </p:spPr>
      </p:pic>
      <p:pic>
        <p:nvPicPr>
          <p:cNvPr id="13" name="Picture 12" descr="image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8147" y="1884941"/>
            <a:ext cx="2871537" cy="2362200"/>
          </a:xfrm>
          <a:prstGeom prst="rect">
            <a:avLst/>
          </a:prstGeom>
        </p:spPr>
      </p:pic>
      <p:pic>
        <p:nvPicPr>
          <p:cNvPr id="14" name="Picture 13" descr="ur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78705" y="1888939"/>
            <a:ext cx="3561348" cy="2803358"/>
          </a:xfrm>
          <a:prstGeom prst="rect">
            <a:avLst/>
          </a:prstGeom>
        </p:spPr>
      </p:pic>
      <p:pic>
        <p:nvPicPr>
          <p:cNvPr id="15" name="Picture 14" descr="zenith logo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1711" y="4656209"/>
            <a:ext cx="2985837" cy="188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92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65" y="121024"/>
            <a:ext cx="11887200" cy="1680882"/>
          </a:xfrm>
          <a:solidFill>
            <a:schemeClr val="accent5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pPr lvl="6" algn="l" rtl="0">
              <a:lnSpc>
                <a:spcPct val="90000"/>
              </a:lnSpc>
              <a:spcBef>
                <a:spcPct val="0"/>
              </a:spcBef>
            </a:pPr>
            <a:r>
              <a:rPr lang="en-GB" sz="5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5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Image editing tools</a:t>
            </a:r>
            <a:r>
              <a:rPr lang="en-GB" sz="54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br>
              <a:rPr lang="en-GB" sz="54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sz="60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1365" y="1825625"/>
            <a:ext cx="11887200" cy="4897904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Marquee tool and oval marquee tool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Polygon lasso tool and lasso tool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Magic wand tool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Eraser tool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Creative fade image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792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65" y="121024"/>
            <a:ext cx="11887200" cy="1680882"/>
          </a:xfrm>
          <a:solidFill>
            <a:schemeClr val="accent5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pPr lvl="6" algn="l" rtl="0">
              <a:lnSpc>
                <a:spcPct val="90000"/>
              </a:lnSpc>
              <a:spcBef>
                <a:spcPct val="0"/>
              </a:spcBef>
            </a:pPr>
            <a:r>
              <a:rPr lang="en-GB" sz="5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5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Navigation bar </a:t>
            </a:r>
            <a:r>
              <a:rPr lang="en-GB" sz="5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GB" sz="54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utton/ Icon</a:t>
            </a:r>
            <a:r>
              <a:rPr lang="en-GB" sz="54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br>
              <a:rPr lang="en-GB" sz="54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sz="60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1365" y="1825625"/>
            <a:ext cx="11887200" cy="4897904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endParaRPr lang="en-GB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lnSpc>
                <a:spcPct val="160000"/>
              </a:lnSpc>
              <a:buFont typeface="Wingdings" pitchFamily="2" charset="2"/>
              <a:buChar char="q"/>
            </a:pPr>
            <a:r>
              <a:rPr lang="en-GB" sz="5400" b="1" dirty="0" smtClean="0">
                <a:solidFill>
                  <a:schemeClr val="accent1">
                    <a:lumMod val="50000"/>
                  </a:schemeClr>
                </a:solidFill>
              </a:rPr>
              <a:t>Steps in creating button  in fireworks</a:t>
            </a:r>
          </a:p>
        </p:txBody>
      </p:sp>
    </p:spTree>
    <p:extLst>
      <p:ext uri="{BB962C8B-B14F-4D97-AF65-F5344CB8AC3E}">
        <p14:creationId xmlns:p14="http://schemas.microsoft.com/office/powerpoint/2010/main" val="878792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65" y="121023"/>
            <a:ext cx="11887200" cy="6602506"/>
          </a:xfrm>
          <a:solidFill>
            <a:schemeClr val="accent5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pPr lvl="6" algn="l" rtl="0">
              <a:lnSpc>
                <a:spcPct val="90000"/>
              </a:lnSpc>
              <a:spcBef>
                <a:spcPct val="0"/>
              </a:spcBef>
            </a:pPr>
            <a:r>
              <a:rPr lang="en-GB" sz="54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</a:t>
            </a:r>
            <a:br>
              <a:rPr lang="en-GB" sz="54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GB" sz="54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</a:t>
            </a:r>
            <a:r>
              <a:rPr lang="en-GB" sz="5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br>
              <a:rPr lang="en-GB" sz="54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GB" sz="54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</a:t>
            </a:r>
            <a:r>
              <a:rPr lang="en-GB" sz="36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?</a:t>
            </a:r>
            <a:r>
              <a:rPr lang="en-GB" sz="54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</a:t>
            </a:r>
            <a:r>
              <a:rPr lang="en-GB" sz="3300" dirty="0" smtClean="0"/>
              <a:t/>
            </a:r>
            <a:br>
              <a:rPr lang="en-GB" sz="3300" dirty="0" smtClean="0"/>
            </a:br>
            <a:endParaRPr lang="en-GB" sz="33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169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65" y="121024"/>
            <a:ext cx="11887200" cy="1680882"/>
          </a:xfrm>
          <a:solidFill>
            <a:schemeClr val="accent5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GB" sz="54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Web </a:t>
            </a:r>
            <a:r>
              <a:rPr lang="en-GB" sz="60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graphics design</a:t>
            </a:r>
            <a:endParaRPr lang="en-GB" sz="6000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1365" y="1825625"/>
            <a:ext cx="11887200" cy="4897904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lvl="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600" b="1" smtClean="0">
                <a:solidFill>
                  <a:schemeClr val="accent1">
                    <a:lumMod val="50000"/>
                  </a:schemeClr>
                </a:solidFill>
              </a:rPr>
              <a:t>Graphic design</a:t>
            </a:r>
            <a:r>
              <a:rPr lang="en-US" sz="3600" smtClean="0"/>
              <a:t>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is the art of creating webpage layout, font color, font type, logos, banners, pictures and other visual and verbal aspects of a website.</a:t>
            </a:r>
            <a:endParaRPr lang="en-GB" sz="36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6497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65" y="121024"/>
            <a:ext cx="11887200" cy="1680882"/>
          </a:xfrm>
          <a:solidFill>
            <a:schemeClr val="accent5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pPr lvl="6" algn="l" rtl="0">
              <a:lnSpc>
                <a:spcPct val="90000"/>
              </a:lnSpc>
              <a:spcBef>
                <a:spcPct val="0"/>
              </a:spcBef>
            </a:pPr>
            <a:r>
              <a:rPr lang="en-GB" sz="54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54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GB" sz="54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web graphics			</a:t>
            </a:r>
            <a:br>
              <a:rPr lang="en-GB" sz="54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sz="60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1365" y="1825625"/>
            <a:ext cx="11887200" cy="4897904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Web banner design</a:t>
            </a:r>
          </a:p>
          <a:p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Logo design</a:t>
            </a:r>
          </a:p>
          <a:p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Button/Icon design</a:t>
            </a:r>
          </a:p>
          <a:p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Background design</a:t>
            </a:r>
          </a:p>
          <a:p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Image editing etc. 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337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65" y="121024"/>
            <a:ext cx="11887200" cy="1680882"/>
          </a:xfrm>
          <a:solidFill>
            <a:schemeClr val="accent5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pPr lvl="6" algn="l" rtl="0">
              <a:lnSpc>
                <a:spcPct val="90000"/>
              </a:lnSpc>
              <a:spcBef>
                <a:spcPct val="0"/>
              </a:spcBef>
            </a:pPr>
            <a:r>
              <a:rPr lang="en-GB" sz="5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5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dirty="0"/>
              <a:t> </a:t>
            </a:r>
            <a:r>
              <a:rPr lang="en-US" sz="4800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Understanding Firework interface  </a:t>
            </a:r>
            <a:r>
              <a:rPr lang="en-GB" sz="54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br>
              <a:rPr lang="en-GB" sz="54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sz="60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1364" y="1825625"/>
            <a:ext cx="5337067" cy="4863933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endParaRPr lang="en-GB" sz="3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GB" sz="3200" b="1" dirty="0" smtClean="0">
                <a:solidFill>
                  <a:schemeClr val="accent1">
                    <a:lumMod val="50000"/>
                  </a:schemeClr>
                </a:solidFill>
              </a:rPr>
              <a:t>Menu bar :</a:t>
            </a:r>
            <a:r>
              <a:rPr lang="en-GB" sz="3200" dirty="0" smtClean="0">
                <a:solidFill>
                  <a:schemeClr val="accent1">
                    <a:lumMod val="50000"/>
                  </a:schemeClr>
                </a:solidFill>
              </a:rPr>
              <a:t>contains saving and some design tools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sz="3200" b="1" dirty="0" smtClean="0">
                <a:solidFill>
                  <a:schemeClr val="accent1">
                    <a:lumMod val="50000"/>
                  </a:schemeClr>
                </a:solidFill>
              </a:rPr>
              <a:t>Preview tools: </a:t>
            </a:r>
            <a:r>
              <a:rPr lang="en-GB" sz="3200" dirty="0" smtClean="0">
                <a:solidFill>
                  <a:schemeClr val="accent1">
                    <a:lumMod val="50000"/>
                  </a:schemeClr>
                </a:solidFill>
              </a:rPr>
              <a:t>for testing the design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sz="3200" b="1" dirty="0" smtClean="0">
                <a:solidFill>
                  <a:schemeClr val="accent1">
                    <a:lumMod val="50000"/>
                  </a:schemeClr>
                </a:solidFill>
              </a:rPr>
              <a:t>Tool bar: </a:t>
            </a:r>
            <a:r>
              <a:rPr lang="en-GB" sz="3200" dirty="0" smtClean="0">
                <a:solidFill>
                  <a:schemeClr val="accent1">
                    <a:lumMod val="50000"/>
                  </a:schemeClr>
                </a:solidFill>
              </a:rPr>
              <a:t>contains all the design tool materials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sz="3200" b="1" dirty="0" smtClean="0">
                <a:solidFill>
                  <a:schemeClr val="accent1">
                    <a:lumMod val="50000"/>
                  </a:schemeClr>
                </a:solidFill>
              </a:rPr>
              <a:t>Canvas contain:</a:t>
            </a:r>
            <a:r>
              <a:rPr lang="en-GB" sz="3200" dirty="0" smtClean="0">
                <a:solidFill>
                  <a:schemeClr val="accent1">
                    <a:lumMod val="50000"/>
                  </a:schemeClr>
                </a:solidFill>
              </a:rPr>
              <a:t> design space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sz="3200" b="1" dirty="0" smtClean="0">
                <a:solidFill>
                  <a:schemeClr val="accent1">
                    <a:lumMod val="50000"/>
                  </a:schemeClr>
                </a:solidFill>
              </a:rPr>
              <a:t>Style tools: </a:t>
            </a:r>
            <a:r>
              <a:rPr lang="en-GB" sz="3200" dirty="0" smtClean="0">
                <a:solidFill>
                  <a:schemeClr val="accent1">
                    <a:lumMod val="50000"/>
                  </a:schemeClr>
                </a:solidFill>
              </a:rPr>
              <a:t>contain different  styling  materials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sz="3200" b="1" dirty="0" smtClean="0">
                <a:solidFill>
                  <a:schemeClr val="accent1">
                    <a:lumMod val="50000"/>
                  </a:schemeClr>
                </a:solidFill>
              </a:rPr>
              <a:t>Canvas setting: </a:t>
            </a:r>
            <a:r>
              <a:rPr lang="en-GB" sz="3200" dirty="0" smtClean="0">
                <a:solidFill>
                  <a:schemeClr val="accent1">
                    <a:lumMod val="50000"/>
                  </a:schemeClr>
                </a:solidFill>
              </a:rPr>
              <a:t>for canvas size and colour settings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sz="3200" b="1" dirty="0" smtClean="0">
                <a:solidFill>
                  <a:schemeClr val="accent1">
                    <a:lumMod val="50000"/>
                  </a:schemeClr>
                </a:solidFill>
              </a:rPr>
              <a:t>Property:</a:t>
            </a:r>
            <a:r>
              <a:rPr lang="en-GB" sz="3200" dirty="0" smtClean="0">
                <a:solidFill>
                  <a:schemeClr val="accent1">
                    <a:lumMod val="50000"/>
                  </a:schemeClr>
                </a:solidFill>
              </a:rPr>
              <a:t> for design property settings.</a:t>
            </a: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Picture 9" descr="firework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368" y="1828808"/>
            <a:ext cx="6549184" cy="487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57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65" y="121024"/>
            <a:ext cx="11887200" cy="1680882"/>
          </a:xfrm>
          <a:solidFill>
            <a:schemeClr val="accent5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pPr lvl="6" algn="l" rtl="0">
              <a:lnSpc>
                <a:spcPct val="90000"/>
              </a:lnSpc>
              <a:spcBef>
                <a:spcPct val="0"/>
              </a:spcBef>
            </a:pPr>
            <a:r>
              <a:rPr lang="en-GB" sz="5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5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dirty="0"/>
              <a:t> </a:t>
            </a:r>
            <a:r>
              <a:rPr lang="en-US" sz="4800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design tools at menu bar  </a:t>
            </a:r>
            <a:r>
              <a:rPr lang="en-GB" sz="54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br>
              <a:rPr lang="en-GB" sz="54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sz="60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1363" y="1825625"/>
            <a:ext cx="11882247" cy="4863933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endParaRPr lang="en-GB" sz="29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lnSpc>
                <a:spcPct val="160000"/>
              </a:lnSpc>
              <a:buFont typeface="Wingdings" pitchFamily="2" charset="2"/>
              <a:buChar char="Ø"/>
            </a:pPr>
            <a:r>
              <a:rPr lang="en-GB" sz="2900" dirty="0" smtClean="0">
                <a:solidFill>
                  <a:schemeClr val="accent1">
                    <a:lumMod val="50000"/>
                  </a:schemeClr>
                </a:solidFill>
              </a:rPr>
              <a:t>  Menu bar-modify-combine paths-</a:t>
            </a:r>
            <a:r>
              <a:rPr lang="en-GB" sz="2900" b="1" dirty="0" smtClean="0">
                <a:solidFill>
                  <a:schemeClr val="accent1">
                    <a:lumMod val="50000"/>
                  </a:schemeClr>
                </a:solidFill>
              </a:rPr>
              <a:t>(punch, union, crop and intersect)</a:t>
            </a:r>
          </a:p>
          <a:p>
            <a:pPr marL="0" indent="0">
              <a:lnSpc>
                <a:spcPct val="160000"/>
              </a:lnSpc>
              <a:buFont typeface="Wingdings" pitchFamily="2" charset="2"/>
              <a:buChar char="Ø"/>
            </a:pPr>
            <a:r>
              <a:rPr lang="en-GB" sz="2900" dirty="0" smtClean="0">
                <a:solidFill>
                  <a:schemeClr val="accent1">
                    <a:lumMod val="50000"/>
                  </a:schemeClr>
                </a:solidFill>
              </a:rPr>
              <a:t>  Menu bar-modify-transform-</a:t>
            </a:r>
            <a:r>
              <a:rPr lang="en-GB" sz="2900" b="1" dirty="0" smtClean="0">
                <a:solidFill>
                  <a:schemeClr val="accent1">
                    <a:lumMod val="50000"/>
                  </a:schemeClr>
                </a:solidFill>
              </a:rPr>
              <a:t>(Skew for rotation, flip and rotate)</a:t>
            </a:r>
          </a:p>
          <a:p>
            <a:pPr marL="0" indent="0">
              <a:lnSpc>
                <a:spcPct val="160000"/>
              </a:lnSpc>
              <a:buFont typeface="Wingdings" pitchFamily="2" charset="2"/>
              <a:buChar char="Ø"/>
            </a:pPr>
            <a:r>
              <a:rPr lang="en-GB" sz="2900" dirty="0" smtClean="0">
                <a:solidFill>
                  <a:schemeClr val="accent1">
                    <a:lumMod val="50000"/>
                  </a:schemeClr>
                </a:solidFill>
              </a:rPr>
              <a:t>  Menu bar-commands-creativity-</a:t>
            </a:r>
            <a:r>
              <a:rPr lang="en-GB" sz="2900" b="1" dirty="0" smtClean="0">
                <a:solidFill>
                  <a:schemeClr val="accent1">
                    <a:lumMod val="50000"/>
                  </a:schemeClr>
                </a:solidFill>
              </a:rPr>
              <a:t>fade image</a:t>
            </a:r>
          </a:p>
          <a:p>
            <a:pPr marL="0" indent="0">
              <a:lnSpc>
                <a:spcPct val="160000"/>
              </a:lnSpc>
              <a:buFont typeface="Wingdings" pitchFamily="2" charset="2"/>
              <a:buChar char="Ø"/>
            </a:pPr>
            <a:r>
              <a:rPr lang="en-GB" sz="2900" dirty="0" smtClean="0">
                <a:solidFill>
                  <a:schemeClr val="accent1">
                    <a:lumMod val="50000"/>
                  </a:schemeClr>
                </a:solidFill>
              </a:rPr>
              <a:t>  Menu bar-edit-libraries-</a:t>
            </a:r>
            <a:r>
              <a:rPr lang="en-GB" sz="2900" b="1" dirty="0" smtClean="0">
                <a:solidFill>
                  <a:schemeClr val="accent1">
                    <a:lumMod val="50000"/>
                  </a:schemeClr>
                </a:solidFill>
              </a:rPr>
              <a:t>bullets</a:t>
            </a:r>
            <a:r>
              <a:rPr lang="en-GB" sz="2900" dirty="0" smtClean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GB" sz="2900" b="1" dirty="0" smtClean="0">
                <a:solidFill>
                  <a:schemeClr val="accent1">
                    <a:lumMod val="50000"/>
                  </a:schemeClr>
                </a:solidFill>
              </a:rPr>
              <a:t>button</a:t>
            </a:r>
          </a:p>
          <a:p>
            <a:pPr marL="0" indent="0">
              <a:lnSpc>
                <a:spcPct val="160000"/>
              </a:lnSpc>
              <a:buFont typeface="Wingdings" pitchFamily="2" charset="2"/>
              <a:buChar char="Ø"/>
            </a:pPr>
            <a:r>
              <a:rPr lang="en-GB" sz="2900" dirty="0" smtClean="0">
                <a:solidFill>
                  <a:schemeClr val="accent1">
                    <a:lumMod val="50000"/>
                  </a:schemeClr>
                </a:solidFill>
              </a:rPr>
              <a:t> Menu bar-edit-text-attach to path</a:t>
            </a:r>
            <a:endParaRPr lang="en-GB" sz="29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>
              <a:buAutoNum type="arabicPeriod" startAt="4"/>
            </a:pP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257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65" y="121024"/>
            <a:ext cx="11887200" cy="1680882"/>
          </a:xfrm>
          <a:solidFill>
            <a:schemeClr val="accent5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pPr lvl="6" algn="l" rtl="0">
              <a:lnSpc>
                <a:spcPct val="90000"/>
              </a:lnSpc>
              <a:spcBef>
                <a:spcPct val="0"/>
              </a:spcBef>
            </a:pPr>
            <a:r>
              <a:rPr lang="en-GB" sz="5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5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dirty="0"/>
              <a:t> </a:t>
            </a:r>
            <a:r>
              <a:rPr lang="en-US" sz="4400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design tools at property inspector  </a:t>
            </a:r>
            <a:r>
              <a:rPr lang="en-GB" sz="54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br>
              <a:rPr lang="en-GB" sz="54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sz="60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1363" y="1825625"/>
            <a:ext cx="4988153" cy="4863933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endParaRPr lang="en-US" sz="29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 Gradient tools</a:t>
            </a:r>
          </a:p>
          <a:p>
            <a:pPr marL="0" indent="0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 Solid-gradient-linear</a:t>
            </a:r>
          </a:p>
          <a:p>
            <a:pPr marL="0" indent="0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 Pattern tools</a:t>
            </a:r>
          </a:p>
          <a:p>
            <a:pPr marL="0" indent="0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 Solid-pattern</a:t>
            </a:r>
          </a:p>
          <a:p>
            <a:pPr marL="0" indent="0">
              <a:lnSpc>
                <a:spcPct val="160000"/>
              </a:lnSpc>
              <a:buFont typeface="Wingdings" pitchFamily="2" charset="2"/>
              <a:buChar char="Ø"/>
            </a:pP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5342022" y="1833646"/>
            <a:ext cx="6689558" cy="48639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Rectangle roundness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(for curving the rectangle shape)</a:t>
            </a:r>
          </a:p>
          <a:p>
            <a:pPr marL="0" marR="0" lvl="0" indent="0" algn="l" defTabSz="914400" rtl="0" eaLnBrk="1" fontAlgn="auto" latinLnBrk="0" hangingPunct="1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Texture=grain or fiber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(amount of texture for editing texture)</a:t>
            </a:r>
          </a:p>
          <a:p>
            <a:pPr marL="0" marR="0" lvl="0" indent="0" algn="l" defTabSz="914400" rtl="0" eaLnBrk="1" fontAlgn="auto" latinLnBrk="0" hangingPunct="1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Opacity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(for transparency)</a:t>
            </a:r>
          </a:p>
          <a:p>
            <a:pPr lvl="0">
              <a:lnSpc>
                <a:spcPct val="160000"/>
              </a:lnSpc>
              <a:spcBef>
                <a:spcPts val="1000"/>
              </a:spcBef>
              <a:buFont typeface="Wingdings" pitchFamily="2" charset="2"/>
              <a:buChar char="Ø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Filter tools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(blur shadow and glow)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9257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65" y="121024"/>
            <a:ext cx="11887200" cy="1680882"/>
          </a:xfrm>
          <a:solidFill>
            <a:schemeClr val="accent5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pPr lvl="6" algn="l" rtl="0">
              <a:lnSpc>
                <a:spcPct val="90000"/>
              </a:lnSpc>
              <a:spcBef>
                <a:spcPct val="0"/>
              </a:spcBef>
            </a:pPr>
            <a:r>
              <a:rPr lang="en-GB" sz="5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5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dirty="0"/>
              <a:t> </a:t>
            </a:r>
            <a:r>
              <a:rPr lang="en-US" sz="4800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tools </a:t>
            </a:r>
            <a:r>
              <a:rPr lang="en-GB" sz="54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br>
              <a:rPr lang="en-GB" sz="54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sz="60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1362" y="1825625"/>
            <a:ext cx="5842395" cy="4863933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900" b="1" dirty="0" smtClean="0">
                <a:solidFill>
                  <a:schemeClr val="accent1">
                    <a:lumMod val="50000"/>
                  </a:schemeClr>
                </a:solidFill>
              </a:rPr>
              <a:t>Deselect tools</a:t>
            </a:r>
          </a:p>
          <a:p>
            <a:pPr marL="0" indent="0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900" dirty="0" smtClean="0">
                <a:solidFill>
                  <a:schemeClr val="accent1">
                    <a:lumMod val="50000"/>
                  </a:schemeClr>
                </a:solidFill>
              </a:rPr>
              <a:t>  Pointer tool</a:t>
            </a:r>
          </a:p>
          <a:p>
            <a:pPr marL="0" indent="0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900" dirty="0" smtClean="0">
                <a:solidFill>
                  <a:schemeClr val="accent1">
                    <a:lumMod val="50000"/>
                  </a:schemeClr>
                </a:solidFill>
              </a:rPr>
              <a:t>  Sub selection tool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900" b="1" dirty="0" smtClean="0">
                <a:solidFill>
                  <a:schemeClr val="accent1">
                    <a:lumMod val="50000"/>
                  </a:schemeClr>
                </a:solidFill>
              </a:rPr>
              <a:t> Other tools</a:t>
            </a:r>
          </a:p>
          <a:p>
            <a:pPr marL="0" indent="0">
              <a:lnSpc>
                <a:spcPct val="160000"/>
              </a:lnSpc>
              <a:buFont typeface="Wingdings" pitchFamily="2" charset="2"/>
              <a:buChar char="§"/>
            </a:pPr>
            <a:r>
              <a:rPr lang="en-US" sz="2900" dirty="0" smtClean="0">
                <a:solidFill>
                  <a:schemeClr val="accent1">
                    <a:lumMod val="50000"/>
                  </a:schemeClr>
                </a:solidFill>
              </a:rPr>
              <a:t>  Brush  tools</a:t>
            </a:r>
          </a:p>
          <a:p>
            <a:pPr marL="0" indent="0">
              <a:lnSpc>
                <a:spcPct val="160000"/>
              </a:lnSpc>
              <a:buFont typeface="Wingdings" pitchFamily="2" charset="2"/>
              <a:buChar char="§"/>
            </a:pPr>
            <a:r>
              <a:rPr lang="en-US" sz="2900" dirty="0" smtClean="0">
                <a:solidFill>
                  <a:schemeClr val="accent1">
                    <a:lumMod val="50000"/>
                  </a:schemeClr>
                </a:solidFill>
              </a:rPr>
              <a:t>  Pencil tools</a:t>
            </a:r>
          </a:p>
          <a:p>
            <a:pPr marL="0" indent="0">
              <a:lnSpc>
                <a:spcPct val="160000"/>
              </a:lnSpc>
              <a:buFont typeface="Wingdings" pitchFamily="2" charset="2"/>
              <a:buChar char="§"/>
            </a:pPr>
            <a:endParaRPr lang="en-US" sz="29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endParaRPr lang="en-US" sz="29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328611" y="1849682"/>
            <a:ext cx="5702968" cy="48639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6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sz="29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900" dirty="0" smtClean="0">
                <a:solidFill>
                  <a:schemeClr val="accent1">
                    <a:lumMod val="50000"/>
                  </a:schemeClr>
                </a:solidFill>
              </a:rPr>
              <a:t>Line tools</a:t>
            </a:r>
            <a:endParaRPr lang="en-US" sz="29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Shape tools(rectangle)</a:t>
            </a:r>
          </a:p>
          <a:p>
            <a:pPr marL="0" marR="0" lvl="0" indent="0" algn="l" defTabSz="914400" rtl="0" eaLnBrk="1" fontAlgn="auto" latinLnBrk="0" hangingPunct="1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Text tool </a:t>
            </a:r>
          </a:p>
          <a:p>
            <a:pPr marL="0" marR="0" lvl="0" indent="0" algn="l" defTabSz="914400" rtl="0" eaLnBrk="1" fontAlgn="auto" latinLnBrk="0" hangingPunct="1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Freeform tool</a:t>
            </a:r>
          </a:p>
          <a:p>
            <a:pPr marL="0" marR="0" lvl="0" indent="0" algn="l" defTabSz="914400" rtl="0" eaLnBrk="1" fontAlgn="auto" latinLnBrk="0" hangingPunct="1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900" dirty="0" smtClean="0">
                <a:solidFill>
                  <a:schemeClr val="accent1">
                    <a:lumMod val="50000"/>
                  </a:schemeClr>
                </a:solidFill>
              </a:rPr>
              <a:t>  Style tools </a:t>
            </a:r>
            <a:r>
              <a:rPr lang="en-US" sz="2500" dirty="0" smtClean="0">
                <a:solidFill>
                  <a:schemeClr val="accent1">
                    <a:lumMod val="50000"/>
                  </a:schemeClr>
                </a:solidFill>
              </a:rPr>
              <a:t>(located at right hand side)</a:t>
            </a: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9257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65" y="121024"/>
            <a:ext cx="11887200" cy="1680882"/>
          </a:xfrm>
          <a:solidFill>
            <a:schemeClr val="accent5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pPr lvl="6" algn="l" rtl="0">
              <a:lnSpc>
                <a:spcPct val="90000"/>
              </a:lnSpc>
              <a:spcBef>
                <a:spcPct val="0"/>
              </a:spcBef>
            </a:pPr>
            <a:r>
              <a:rPr lang="en-GB" sz="5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5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GB" sz="54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Banner design		</a:t>
            </a:r>
            <a:br>
              <a:rPr lang="en-GB" sz="54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sz="60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1365" y="1825625"/>
            <a:ext cx="11887200" cy="4897904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n-US" dirty="0"/>
          </a:p>
        </p:txBody>
      </p:sp>
      <p:pic>
        <p:nvPicPr>
          <p:cNvPr id="8" name="Picture 7" descr="web-development-bann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2375748"/>
            <a:ext cx="9267825" cy="314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57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65" y="121024"/>
            <a:ext cx="11887200" cy="1680882"/>
          </a:xfrm>
          <a:solidFill>
            <a:schemeClr val="accent5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pPr lvl="6" algn="l" rtl="0">
              <a:lnSpc>
                <a:spcPct val="90000"/>
              </a:lnSpc>
              <a:spcBef>
                <a:spcPct val="0"/>
              </a:spcBef>
            </a:pPr>
            <a:r>
              <a:rPr lang="en-GB" sz="5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5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GB" sz="5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Banner design</a:t>
            </a:r>
            <a:r>
              <a:rPr lang="en-GB" sz="54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br>
              <a:rPr lang="en-GB" sz="54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sz="60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1365" y="1825625"/>
            <a:ext cx="11887200" cy="4897904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n-GB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Picture 9" descr="banner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2286000"/>
            <a:ext cx="9652000" cy="286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92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4384</TotalTime>
  <Words>215</Words>
  <Application>Microsoft Office PowerPoint</Application>
  <PresentationFormat>Custom</PresentationFormat>
  <Paragraphs>75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Angles</vt:lpstr>
      <vt:lpstr>PowerPoint Presentation</vt:lpstr>
      <vt:lpstr>  Web graphics design</vt:lpstr>
      <vt:lpstr>  Types of web graphics    </vt:lpstr>
      <vt:lpstr>  Understanding Firework interface     </vt:lpstr>
      <vt:lpstr>  Common design tools at menu bar     </vt:lpstr>
      <vt:lpstr>  Common design tools at property inspector     </vt:lpstr>
      <vt:lpstr>  Other tools    </vt:lpstr>
      <vt:lpstr>  Banner design   </vt:lpstr>
      <vt:lpstr>  Banner design   </vt:lpstr>
      <vt:lpstr>  Banner design   </vt:lpstr>
      <vt:lpstr>  School Logos    </vt:lpstr>
      <vt:lpstr>  Company Logos   </vt:lpstr>
      <vt:lpstr>  Image editing tools   </vt:lpstr>
      <vt:lpstr>  Navigation bar button/ Icon   </vt:lpstr>
      <vt:lpstr>                     ?      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Ossnedu</dc:creator>
  <cp:lastModifiedBy>KELVIN</cp:lastModifiedBy>
  <cp:revision>198</cp:revision>
  <dcterms:created xsi:type="dcterms:W3CDTF">2015-01-27T09:38:44Z</dcterms:created>
  <dcterms:modified xsi:type="dcterms:W3CDTF">2018-10-29T15:14:32Z</dcterms:modified>
</cp:coreProperties>
</file>