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84" r:id="rId7"/>
    <p:sldId id="285" r:id="rId8"/>
    <p:sldId id="291" r:id="rId9"/>
    <p:sldId id="292" r:id="rId10"/>
    <p:sldId id="287" r:id="rId11"/>
    <p:sldId id="288" r:id="rId12"/>
    <p:sldId id="289" r:id="rId13"/>
    <p:sldId id="257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84"/>
            <p14:sldId id="285"/>
            <p14:sldId id="291"/>
            <p14:sldId id="292"/>
            <p14:sldId id="287"/>
            <p14:sldId id="288"/>
            <p14:sldId id="289"/>
            <p14:sldId id="257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104" d="100"/>
          <a:sy n="104" d="100"/>
        </p:scale>
        <p:origin x="72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Compare and contrast JavaScript syntax with Python syntax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36151" y="4876714"/>
            <a:ext cx="3363930" cy="816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By Eric Obasi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Similarities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11283945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spcAft>
                <a:spcPts val="2000"/>
              </a:spcAft>
              <a:buNone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-Both are dynamically typed. Both allow variables to change types</a:t>
            </a:r>
          </a:p>
          <a:p>
            <a:pPr marL="0" indent="0">
              <a:spcBef>
                <a:spcPts val="1000"/>
              </a:spcBef>
              <a:spcAft>
                <a:spcPts val="2000"/>
              </a:spcAft>
              <a:buNone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-Both are easy to read and write, closer to human language than low-level languages like C.</a:t>
            </a:r>
          </a:p>
          <a:p>
            <a:pPr marL="0" indent="0">
              <a:spcBef>
                <a:spcPts val="1000"/>
              </a:spcBef>
              <a:spcAft>
                <a:spcPts val="2000"/>
              </a:spcAft>
              <a:buNone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-Both can be used together: Python for server logic, JavaScript for front-end interaction.</a:t>
            </a:r>
          </a:p>
          <a:p>
            <a:pPr marL="0" indent="0">
              <a:spcBef>
                <a:spcPts val="1000"/>
              </a:spcBef>
              <a:spcAft>
                <a:spcPts val="2000"/>
              </a:spcAft>
              <a:buNone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-Both can loop through numbers or lists.</a:t>
            </a:r>
          </a:p>
          <a:p>
            <a:pPr marL="0" indent="0">
              <a:spcBef>
                <a:spcPts val="1000"/>
              </a:spcBef>
              <a:spcAft>
                <a:spcPts val="2000"/>
              </a:spcAft>
              <a:buNone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-Both use lists/arrays to hold multiple items.</a:t>
            </a:r>
            <a:endParaRPr lang="en-US" sz="18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BAB4B-C137-98CE-A9BA-60A4DC03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Hand Drawn Premium Quality Vector Lettering White ...">
            <a:extLst>
              <a:ext uri="{FF2B5EF4-FFF2-40B4-BE49-F238E27FC236}">
                <a16:creationId xmlns:a16="http://schemas.microsoft.com/office/drawing/2014/main" id="{C3F9C023-B000-B6B8-C006-9F41597F4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88" y="519594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65CE0-12D2-8F37-CCC6-54E75B01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195" y="0"/>
            <a:ext cx="48006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0933" y="345315"/>
            <a:ext cx="6877119" cy="6400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Declaration: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54804" y="1095619"/>
            <a:ext cx="8147405" cy="55928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 are Containers for Storing Data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JavaScript: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let/</a:t>
            </a:r>
            <a:r>
              <a:rPr lang="en-GB" sz="18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Introduced to fix var’s hoisting/scoping issues. </a:t>
            </a:r>
            <a:r>
              <a:rPr lang="en-GB" sz="18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ensures immutability (but only for the reference, not the value). 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Hoisting: var declarations are hoisted (moved to the top of the scope), which can be confusing. 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x = 10;          // Mutable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= 20;        // Immutable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 z = 30;          // Legacy (avoid)</a:t>
            </a:r>
            <a:endParaRPr lang="en-US" sz="18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0B161-2FB9-7D61-B01C-95DD7F810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C52C9-5172-9A79-500F-88231269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195" y="0"/>
            <a:ext cx="48006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245BDDE-3D1D-D19D-6EC7-4BA68F40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33" y="345315"/>
            <a:ext cx="6877119" cy="6400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Python: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820F2BEA-AA95-5D0A-7E5A-AEB8E389F3C2}"/>
              </a:ext>
            </a:extLst>
          </p:cNvPr>
          <p:cNvSpPr txBox="1">
            <a:spLocks/>
          </p:cNvSpPr>
          <p:nvPr/>
        </p:nvSpPr>
        <p:spPr>
          <a:xfrm>
            <a:off x="359597" y="1690809"/>
            <a:ext cx="7952197" cy="3476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No Keywords: Variables are created on assignment. Dynamic typing means a variable can change types freely. 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Scope Rules: Uses LEGB (Local → Enclosing → Global → Built-in) scope resolution.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= 10               # Mutable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= 20               # Mutable</a:t>
            </a:r>
            <a:endParaRPr lang="en-US" sz="18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4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CFE1C-5DFB-F387-D621-D344C971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5EFE5-AA1E-0B5C-7078-46BBA7B0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92" y="0"/>
            <a:ext cx="48006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ED76D2D-D516-AF7D-B6B6-0B9AC8B4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01" y="210341"/>
            <a:ext cx="3609004" cy="6400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Syntax Style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0AA0526C-9657-85A0-5FB7-81D6648FEBFE}"/>
              </a:ext>
            </a:extLst>
          </p:cNvPr>
          <p:cNvSpPr txBox="1">
            <a:spLocks/>
          </p:cNvSpPr>
          <p:nvPr/>
        </p:nvSpPr>
        <p:spPr>
          <a:xfrm>
            <a:off x="434570" y="850421"/>
            <a:ext cx="8329286" cy="1461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Syntax is the set of rules that defines the structure and format of valid code in a particular programming language. It dictates how symbols, keywords, and punctuation must be used for the code to be correctly understood and executed</a:t>
            </a:r>
            <a:endParaRPr lang="en-US" sz="18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18851C47-4A63-7DA8-4B32-A35191BAAE73}"/>
              </a:ext>
            </a:extLst>
          </p:cNvPr>
          <p:cNvSpPr txBox="1">
            <a:spLocks/>
          </p:cNvSpPr>
          <p:nvPr/>
        </p:nvSpPr>
        <p:spPr>
          <a:xfrm flipV="1">
            <a:off x="734189" y="2311685"/>
            <a:ext cx="3701471" cy="7129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56368F9F-9F67-F080-43F6-16D71A2267C0}"/>
              </a:ext>
            </a:extLst>
          </p:cNvPr>
          <p:cNvSpPr txBox="1">
            <a:spLocks/>
          </p:cNvSpPr>
          <p:nvPr/>
        </p:nvSpPr>
        <p:spPr>
          <a:xfrm>
            <a:off x="427348" y="2576945"/>
            <a:ext cx="8610850" cy="477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JavaScript:</a:t>
            </a:r>
          </a:p>
          <a:p>
            <a:pPr>
              <a:lnSpc>
                <a:spcPct val="160000"/>
              </a:lnSpc>
              <a:spcAft>
                <a:spcPts val="600"/>
              </a:spcAft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curly braces: braces explicitly define scope, reducing ambiguity in minified code.</a:t>
            </a:r>
          </a:p>
          <a:p>
            <a:pPr>
              <a:lnSpc>
                <a:spcPct val="160000"/>
              </a:lnSpc>
              <a:spcAft>
                <a:spcPts val="600"/>
              </a:spcAft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Semicolons: Automatic Semicolon Insertion (ASI) can cause subtle bugs (e.g., return statements). 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(condition) {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console.log("Hello");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  <a:endParaRPr lang="en-US" sz="18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E7F8B-B503-5FB5-AA1D-F86126E25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6FABA-A41B-34FB-BA52-D750ECFF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92" y="0"/>
            <a:ext cx="48006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D24BE5F-9C3F-E2DF-A443-1EB3FC49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01" y="107598"/>
            <a:ext cx="3609004" cy="6400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78A801CA-B762-F01B-7E6C-7657B4303711}"/>
              </a:ext>
            </a:extLst>
          </p:cNvPr>
          <p:cNvSpPr txBox="1">
            <a:spLocks/>
          </p:cNvSpPr>
          <p:nvPr/>
        </p:nvSpPr>
        <p:spPr>
          <a:xfrm>
            <a:off x="513706" y="747678"/>
            <a:ext cx="8329286" cy="6007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Python:</a:t>
            </a:r>
          </a:p>
          <a:p>
            <a:pPr>
              <a:lnSpc>
                <a:spcPct val="160000"/>
              </a:lnSpc>
              <a:spcAft>
                <a:spcPts val="600"/>
              </a:spcAft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Indentation as syntax: Forces consistent readability but can cause errors if mixed tabs/spaces are used.</a:t>
            </a:r>
          </a:p>
          <a:p>
            <a:pPr>
              <a:lnSpc>
                <a:spcPct val="160000"/>
              </a:lnSpc>
              <a:spcAft>
                <a:spcPts val="600"/>
              </a:spcAft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Colons: Signals the start of a block.</a:t>
            </a:r>
          </a:p>
          <a:p>
            <a:pPr mar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if condition: print(“Hello”)</a:t>
            </a:r>
          </a:p>
        </p:txBody>
      </p:sp>
    </p:spTree>
    <p:extLst>
      <p:ext uri="{BB962C8B-B14F-4D97-AF65-F5344CB8AC3E}">
        <p14:creationId xmlns:p14="http://schemas.microsoft.com/office/powerpoint/2010/main" val="406991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3AD246-46DB-AEF0-AC19-4A24E996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E1FDBD-65F7-CDA8-23D8-45E9F7FA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92" y="0"/>
            <a:ext cx="48006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6E6E265-D936-F138-867C-0604089D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401" y="107598"/>
            <a:ext cx="3609004" cy="6400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Functions 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94A45C45-93D6-60B2-3620-740F6B1B8052}"/>
              </a:ext>
            </a:extLst>
          </p:cNvPr>
          <p:cNvSpPr txBox="1">
            <a:spLocks/>
          </p:cNvSpPr>
          <p:nvPr/>
        </p:nvSpPr>
        <p:spPr>
          <a:xfrm>
            <a:off x="513706" y="747678"/>
            <a:ext cx="8329286" cy="6007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function is a block of code which only runs when it is called. Data known as parameters, can be passed into a function and the function can return data as a result.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JavaScript: function is defined with the function keyword, followed by a name, followed by parentheses ().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-Function names can contain letters, digits, underscores, and dollar signs (same rules as variables).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Functions can be passed as arguments, returned, or assigned. 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</a:t>
            </a:r>
            <a:r>
              <a:rPr lang="en-GB" sz="18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myFunction</a:t>
            </a: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(p1, p2) {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return p1 * p2;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3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FFE59B-581B-4A75-5276-B33A4CDD2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79048-B199-E457-0382-B2DF074D5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99" y="0"/>
            <a:ext cx="4800600" cy="6858000"/>
          </a:xfrm>
          <a:prstGeom prst="rect">
            <a:avLst/>
          </a:prstGeom>
        </p:spPr>
      </p:pic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64F25B72-7727-B926-434A-D164B5096A6D}"/>
              </a:ext>
            </a:extLst>
          </p:cNvPr>
          <p:cNvSpPr txBox="1">
            <a:spLocks/>
          </p:cNvSpPr>
          <p:nvPr/>
        </p:nvSpPr>
        <p:spPr>
          <a:xfrm>
            <a:off x="383344" y="209452"/>
            <a:ext cx="8804955" cy="6648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Python: a function is defined using the def keyword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 </a:t>
            </a: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my_function</a:t>
            </a: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():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print("Hello from a function")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US" sz="36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type</a:t>
            </a: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 define the kind of data a variable can hold. They help the computer understand how to store and operate on that data.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JavaScript has 8 Datatypes; String, Number, </a:t>
            </a: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Bigint</a:t>
            </a: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Boolean, Undefined, Null, Symbol, Object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x = 42;        // Number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y = "text";    // String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 z = true;     // Boolean</a:t>
            </a:r>
          </a:p>
        </p:txBody>
      </p:sp>
    </p:spTree>
    <p:extLst>
      <p:ext uri="{BB962C8B-B14F-4D97-AF65-F5344CB8AC3E}">
        <p14:creationId xmlns:p14="http://schemas.microsoft.com/office/powerpoint/2010/main" val="65228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9549E-5581-80C0-B5E6-0277AE13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20EE2-D0EF-83C4-CBA9-B12FD6608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92" y="0"/>
            <a:ext cx="4800600" cy="6858000"/>
          </a:xfrm>
          <a:prstGeom prst="rect">
            <a:avLst/>
          </a:prstGeom>
        </p:spPr>
      </p:pic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36A8628C-0D5A-4422-760D-0B6169760923}"/>
              </a:ext>
            </a:extLst>
          </p:cNvPr>
          <p:cNvSpPr txBox="1">
            <a:spLocks/>
          </p:cNvSpPr>
          <p:nvPr/>
        </p:nvSpPr>
        <p:spPr>
          <a:xfrm>
            <a:off x="424664" y="757382"/>
            <a:ext cx="8329286" cy="6352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</a:t>
            </a: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person = {</a:t>
            </a: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firstName</a:t>
            </a: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:“Eric", </a:t>
            </a: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lastName</a:t>
            </a: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:“Obasi"};     // Object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Python: python has the following data types 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-Text Type:	str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-Numeric Types:	int, float, complex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-Sequence Types:	list, tuple, range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-Mapping Type:	</a:t>
            </a: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dict</a:t>
            </a:r>
            <a:endParaRPr lang="en-GB" sz="16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-Set Types:	set, </a:t>
            </a: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frozenset</a:t>
            </a:r>
            <a:endParaRPr lang="en-GB" sz="16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-Boolean Type:	bool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-Binary Types:	bytes, </a:t>
            </a: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bytearray</a:t>
            </a: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memoryview</a:t>
            </a:r>
            <a:endParaRPr lang="en-GB" sz="16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-None Type:	</a:t>
            </a:r>
            <a:r>
              <a:rPr lang="en-GB" sz="1600" dirty="0" err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NoneType</a:t>
            </a:r>
            <a:endParaRPr lang="en-GB" sz="16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1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4EB5E-6FAB-CFAE-B020-770150ACE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F6702-9BBD-3013-2A9F-3F01F4C1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992" y="0"/>
            <a:ext cx="4800600" cy="6858000"/>
          </a:xfrm>
          <a:prstGeom prst="rect">
            <a:avLst/>
          </a:prstGeom>
        </p:spPr>
      </p:pic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86F47B5B-C802-9796-1B2E-14A84AAF40A9}"/>
              </a:ext>
            </a:extLst>
          </p:cNvPr>
          <p:cNvSpPr txBox="1">
            <a:spLocks/>
          </p:cNvSpPr>
          <p:nvPr/>
        </p:nvSpPr>
        <p:spPr>
          <a:xfrm>
            <a:off x="619873" y="441789"/>
            <a:ext cx="8329286" cy="5054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= "Hello World"	#str	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= 20	        #int	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= 20.5	#float	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= true       #bool	</a:t>
            </a:r>
          </a:p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16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 = ["apple", "banana", "cherry"]	#list	</a:t>
            </a:r>
          </a:p>
        </p:txBody>
      </p:sp>
    </p:spTree>
    <p:extLst>
      <p:ext uri="{BB962C8B-B14F-4D97-AF65-F5344CB8AC3E}">
        <p14:creationId xmlns:p14="http://schemas.microsoft.com/office/powerpoint/2010/main" val="60187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{E4D23E35-AD0D-44BE-9E52-1BA1D51D8075}tf10001108_win32</Template>
  <TotalTime>130</TotalTime>
  <Words>677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Custom</vt:lpstr>
      <vt:lpstr>Compare and contrast JavaScript syntax with Python syntax</vt:lpstr>
      <vt:lpstr>Variable Declaration:</vt:lpstr>
      <vt:lpstr>Python:</vt:lpstr>
      <vt:lpstr>Syntax Style</vt:lpstr>
      <vt:lpstr> </vt:lpstr>
      <vt:lpstr>Functions </vt:lpstr>
      <vt:lpstr>PowerPoint Presentation</vt:lpstr>
      <vt:lpstr>PowerPoint Presentation</vt:lpstr>
      <vt:lpstr>PowerPoint Presentation</vt:lpstr>
      <vt:lpstr>Similarities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Nduka Obewu</dc:creator>
  <cp:keywords/>
  <cp:lastModifiedBy>ERIC</cp:lastModifiedBy>
  <cp:revision>3</cp:revision>
  <dcterms:created xsi:type="dcterms:W3CDTF">2025-05-01T05:31:14Z</dcterms:created>
  <dcterms:modified xsi:type="dcterms:W3CDTF">2025-05-01T21:24:34Z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