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1" r:id="rId2"/>
    <p:sldId id="926" r:id="rId3"/>
    <p:sldId id="927" r:id="rId4"/>
    <p:sldId id="928" r:id="rId5"/>
    <p:sldId id="933" r:id="rId6"/>
    <p:sldId id="937" r:id="rId7"/>
    <p:sldId id="932" r:id="rId8"/>
    <p:sldId id="938" r:id="rId9"/>
    <p:sldId id="939" r:id="rId10"/>
    <p:sldId id="941" r:id="rId11"/>
    <p:sldId id="942" r:id="rId12"/>
    <p:sldId id="940" r:id="rId13"/>
    <p:sldId id="925" r:id="rId14"/>
    <p:sldId id="943" r:id="rId15"/>
    <p:sldId id="944" r:id="rId16"/>
    <p:sldId id="945" r:id="rId17"/>
    <p:sldId id="946" r:id="rId18"/>
    <p:sldId id="266" r:id="rId19"/>
    <p:sldId id="947" r:id="rId20"/>
    <p:sldId id="93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2C87"/>
    <a:srgbClr val="B87A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351B95-C772-479E-9DA5-370E6C02693A}" v="58" dt="2025-01-16T14:13:29.45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2243" autoAdjust="0"/>
  </p:normalViewPr>
  <p:slideViewPr>
    <p:cSldViewPr snapToGrid="0">
      <p:cViewPr varScale="1">
        <p:scale>
          <a:sx n="103" d="100"/>
          <a:sy n="103" d="100"/>
        </p:scale>
        <p:origin x="16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dson, LaRae" userId="f1fc9fa0-f42f-411a-96b5-84560fb76ebe" providerId="ADAL" clId="{37351B95-C772-479E-9DA5-370E6C02693A}"/>
    <pc:docChg chg="undo custSel addSld delSld modSld sldOrd">
      <pc:chgData name="Hudson, LaRae" userId="f1fc9fa0-f42f-411a-96b5-84560fb76ebe" providerId="ADAL" clId="{37351B95-C772-479E-9DA5-370E6C02693A}" dt="2025-01-16T15:32:26.668" v="2336" actId="20577"/>
      <pc:docMkLst>
        <pc:docMk/>
      </pc:docMkLst>
      <pc:sldChg chg="modSp mod">
        <pc:chgData name="Hudson, LaRae" userId="f1fc9fa0-f42f-411a-96b5-84560fb76ebe" providerId="ADAL" clId="{37351B95-C772-479E-9DA5-370E6C02693A}" dt="2025-01-16T14:34:28.642" v="2335" actId="20577"/>
        <pc:sldMkLst>
          <pc:docMk/>
          <pc:sldMk cId="313837527" sldId="261"/>
        </pc:sldMkLst>
        <pc:spChg chg="mod">
          <ac:chgData name="Hudson, LaRae" userId="f1fc9fa0-f42f-411a-96b5-84560fb76ebe" providerId="ADAL" clId="{37351B95-C772-479E-9DA5-370E6C02693A}" dt="2025-01-16T14:34:28.642" v="2335" actId="20577"/>
          <ac:spMkLst>
            <pc:docMk/>
            <pc:sldMk cId="313837527" sldId="261"/>
            <ac:spMk id="15" creationId="{A7FB7167-CB30-CBA7-BCF9-86DA2C38A5F5}"/>
          </ac:spMkLst>
        </pc:spChg>
        <pc:cxnChg chg="mod">
          <ac:chgData name="Hudson, LaRae" userId="f1fc9fa0-f42f-411a-96b5-84560fb76ebe" providerId="ADAL" clId="{37351B95-C772-479E-9DA5-370E6C02693A}" dt="2025-01-16T14:25:24.353" v="2333" actId="1036"/>
          <ac:cxnSpMkLst>
            <pc:docMk/>
            <pc:sldMk cId="313837527" sldId="261"/>
            <ac:cxnSpMk id="18" creationId="{274E9B76-A8F0-1D4D-4B2A-3A819BF8793C}"/>
          </ac:cxnSpMkLst>
        </pc:cxnChg>
      </pc:sldChg>
      <pc:sldChg chg="addSp delSp modSp mod modAnim modNotesTx">
        <pc:chgData name="Hudson, LaRae" userId="f1fc9fa0-f42f-411a-96b5-84560fb76ebe" providerId="ADAL" clId="{37351B95-C772-479E-9DA5-370E6C02693A}" dt="2025-01-16T10:52:54.039" v="1022" actId="20577"/>
        <pc:sldMkLst>
          <pc:docMk/>
          <pc:sldMk cId="1380114198" sldId="265"/>
        </pc:sldMkLst>
        <pc:spChg chg="add mod">
          <ac:chgData name="Hudson, LaRae" userId="f1fc9fa0-f42f-411a-96b5-84560fb76ebe" providerId="ADAL" clId="{37351B95-C772-479E-9DA5-370E6C02693A}" dt="2025-01-16T10:47:20.684" v="1005" actId="1582"/>
          <ac:spMkLst>
            <pc:docMk/>
            <pc:sldMk cId="1380114198" sldId="265"/>
            <ac:spMk id="19" creationId="{D53E0EA9-6146-46F0-4B19-23C783830DBC}"/>
          </ac:spMkLst>
        </pc:spChg>
        <pc:spChg chg="add mod">
          <ac:chgData name="Hudson, LaRae" userId="f1fc9fa0-f42f-411a-96b5-84560fb76ebe" providerId="ADAL" clId="{37351B95-C772-479E-9DA5-370E6C02693A}" dt="2025-01-16T10:47:33.862" v="1008" actId="208"/>
          <ac:spMkLst>
            <pc:docMk/>
            <pc:sldMk cId="1380114198" sldId="265"/>
            <ac:spMk id="20" creationId="{5CE0D284-FC40-473B-ADA4-9974C5F0FC26}"/>
          </ac:spMkLst>
        </pc:spChg>
        <pc:spChg chg="add mod">
          <ac:chgData name="Hudson, LaRae" userId="f1fc9fa0-f42f-411a-96b5-84560fb76ebe" providerId="ADAL" clId="{37351B95-C772-479E-9DA5-370E6C02693A}" dt="2025-01-16T10:48:20.622" v="1014" actId="14100"/>
          <ac:spMkLst>
            <pc:docMk/>
            <pc:sldMk cId="1380114198" sldId="265"/>
            <ac:spMk id="21" creationId="{17247DBA-CD2C-219F-035D-123DF3C2154F}"/>
          </ac:spMkLst>
        </pc:spChg>
        <pc:grpChg chg="mod">
          <ac:chgData name="Hudson, LaRae" userId="f1fc9fa0-f42f-411a-96b5-84560fb76ebe" providerId="ADAL" clId="{37351B95-C772-479E-9DA5-370E6C02693A}" dt="2025-01-16T10:46:21.551" v="988" actId="1076"/>
          <ac:grpSpMkLst>
            <pc:docMk/>
            <pc:sldMk cId="1380114198" sldId="265"/>
            <ac:grpSpMk id="11" creationId="{AD949D67-ED97-E372-9695-DA0E1E83DB9D}"/>
          </ac:grpSpMkLst>
        </pc:grpChg>
        <pc:cxnChg chg="add del mod">
          <ac:chgData name="Hudson, LaRae" userId="f1fc9fa0-f42f-411a-96b5-84560fb76ebe" providerId="ADAL" clId="{37351B95-C772-479E-9DA5-370E6C02693A}" dt="2025-01-16T10:46:47.029" v="998" actId="11529"/>
          <ac:cxnSpMkLst>
            <pc:docMk/>
            <pc:sldMk cId="1380114198" sldId="265"/>
            <ac:cxnSpMk id="12" creationId="{27AEFB06-0C3D-8EEC-9CFA-4BFF4EBEDF31}"/>
          </ac:cxnSpMkLst>
        </pc:cxnChg>
      </pc:sldChg>
      <pc:sldChg chg="delSp mod">
        <pc:chgData name="Hudson, LaRae" userId="f1fc9fa0-f42f-411a-96b5-84560fb76ebe" providerId="ADAL" clId="{37351B95-C772-479E-9DA5-370E6C02693A}" dt="2025-01-16T10:31:17.057" v="922" actId="478"/>
        <pc:sldMkLst>
          <pc:docMk/>
          <pc:sldMk cId="3282618940" sldId="271"/>
        </pc:sldMkLst>
        <pc:spChg chg="del">
          <ac:chgData name="Hudson, LaRae" userId="f1fc9fa0-f42f-411a-96b5-84560fb76ebe" providerId="ADAL" clId="{37351B95-C772-479E-9DA5-370E6C02693A}" dt="2025-01-16T10:31:17.057" v="922" actId="478"/>
          <ac:spMkLst>
            <pc:docMk/>
            <pc:sldMk cId="3282618940" sldId="271"/>
            <ac:spMk id="13" creationId="{C84EC7BE-5982-1FD7-7047-20029CF4019C}"/>
          </ac:spMkLst>
        </pc:spChg>
      </pc:sldChg>
      <pc:sldChg chg="delSp modSp mod modNotesTx">
        <pc:chgData name="Hudson, LaRae" userId="f1fc9fa0-f42f-411a-96b5-84560fb76ebe" providerId="ADAL" clId="{37351B95-C772-479E-9DA5-370E6C02693A}" dt="2025-01-16T10:31:25.284" v="924" actId="478"/>
        <pc:sldMkLst>
          <pc:docMk/>
          <pc:sldMk cId="1654379549" sldId="272"/>
        </pc:sldMkLst>
        <pc:spChg chg="del mod">
          <ac:chgData name="Hudson, LaRae" userId="f1fc9fa0-f42f-411a-96b5-84560fb76ebe" providerId="ADAL" clId="{37351B95-C772-479E-9DA5-370E6C02693A}" dt="2025-01-16T10:31:25.284" v="924" actId="478"/>
          <ac:spMkLst>
            <pc:docMk/>
            <pc:sldMk cId="1654379549" sldId="272"/>
            <ac:spMk id="13" creationId="{66AD5B9B-854C-0D5E-410C-4B506E001F06}"/>
          </ac:spMkLst>
        </pc:spChg>
      </pc:sldChg>
      <pc:sldChg chg="addSp delSp modSp mod modNotesTx">
        <pc:chgData name="Hudson, LaRae" userId="f1fc9fa0-f42f-411a-96b5-84560fb76ebe" providerId="ADAL" clId="{37351B95-C772-479E-9DA5-370E6C02693A}" dt="2025-01-16T10:54:18.002" v="1023" actId="20577"/>
        <pc:sldMkLst>
          <pc:docMk/>
          <pc:sldMk cId="3210708622" sldId="274"/>
        </pc:sldMkLst>
        <pc:spChg chg="mod">
          <ac:chgData name="Hudson, LaRae" userId="f1fc9fa0-f42f-411a-96b5-84560fb76ebe" providerId="ADAL" clId="{37351B95-C772-479E-9DA5-370E6C02693A}" dt="2025-01-16T10:54:18.002" v="1023" actId="20577"/>
          <ac:spMkLst>
            <pc:docMk/>
            <pc:sldMk cId="3210708622" sldId="274"/>
            <ac:spMk id="2" creationId="{40F46279-5825-74F0-E35F-7E850E2B2DFB}"/>
          </ac:spMkLst>
        </pc:spChg>
        <pc:picChg chg="add del mod modCrop">
          <ac:chgData name="Hudson, LaRae" userId="f1fc9fa0-f42f-411a-96b5-84560fb76ebe" providerId="ADAL" clId="{37351B95-C772-479E-9DA5-370E6C02693A}" dt="2025-01-16T10:34:47.896" v="950" actId="478"/>
          <ac:picMkLst>
            <pc:docMk/>
            <pc:sldMk cId="3210708622" sldId="274"/>
            <ac:picMk id="9" creationId="{51253D96-7B43-37D7-9CF9-54D41F53013C}"/>
          </ac:picMkLst>
        </pc:picChg>
        <pc:picChg chg="add del mod modCrop">
          <ac:chgData name="Hudson, LaRae" userId="f1fc9fa0-f42f-411a-96b5-84560fb76ebe" providerId="ADAL" clId="{37351B95-C772-479E-9DA5-370E6C02693A}" dt="2025-01-16T10:34:49.696" v="951" actId="478"/>
          <ac:picMkLst>
            <pc:docMk/>
            <pc:sldMk cId="3210708622" sldId="274"/>
            <ac:picMk id="10" creationId="{FB907DE1-7920-F223-3A74-D432EE22BD21}"/>
          </ac:picMkLst>
        </pc:picChg>
      </pc:sldChg>
      <pc:sldChg chg="addSp delSp modSp mod modAnim">
        <pc:chgData name="Hudson, LaRae" userId="f1fc9fa0-f42f-411a-96b5-84560fb76ebe" providerId="ADAL" clId="{37351B95-C772-479E-9DA5-370E6C02693A}" dt="2025-01-16T10:36:48.027" v="971"/>
        <pc:sldMkLst>
          <pc:docMk/>
          <pc:sldMk cId="3626983143" sldId="275"/>
        </pc:sldMkLst>
        <pc:spChg chg="mod">
          <ac:chgData name="Hudson, LaRae" userId="f1fc9fa0-f42f-411a-96b5-84560fb76ebe" providerId="ADAL" clId="{37351B95-C772-479E-9DA5-370E6C02693A}" dt="2025-01-16T05:16:15.606" v="349" actId="14100"/>
          <ac:spMkLst>
            <pc:docMk/>
            <pc:sldMk cId="3626983143" sldId="275"/>
            <ac:spMk id="2" creationId="{174AF234-922E-7010-D667-CE610A9501B8}"/>
          </ac:spMkLst>
        </pc:spChg>
        <pc:picChg chg="add mod ord">
          <ac:chgData name="Hudson, LaRae" userId="f1fc9fa0-f42f-411a-96b5-84560fb76ebe" providerId="ADAL" clId="{37351B95-C772-479E-9DA5-370E6C02693A}" dt="2025-01-16T10:35:40.988" v="964" actId="1076"/>
          <ac:picMkLst>
            <pc:docMk/>
            <pc:sldMk cId="3626983143" sldId="275"/>
            <ac:picMk id="3" creationId="{7E8783A4-2D15-D1E2-49B1-5B0F9C80F8C7}"/>
          </ac:picMkLst>
        </pc:picChg>
        <pc:picChg chg="add del mod">
          <ac:chgData name="Hudson, LaRae" userId="f1fc9fa0-f42f-411a-96b5-84560fb76ebe" providerId="ADAL" clId="{37351B95-C772-479E-9DA5-370E6C02693A}" dt="2025-01-16T10:35:04.021" v="952" actId="478"/>
          <ac:picMkLst>
            <pc:docMk/>
            <pc:sldMk cId="3626983143" sldId="275"/>
            <ac:picMk id="4" creationId="{2B4E19D6-4640-047B-9ADC-527A10F4C6EB}"/>
          </ac:picMkLst>
        </pc:picChg>
        <pc:picChg chg="add mod ord">
          <ac:chgData name="Hudson, LaRae" userId="f1fc9fa0-f42f-411a-96b5-84560fb76ebe" providerId="ADAL" clId="{37351B95-C772-479E-9DA5-370E6C02693A}" dt="2025-01-16T10:36:03.984" v="970" actId="1076"/>
          <ac:picMkLst>
            <pc:docMk/>
            <pc:sldMk cId="3626983143" sldId="275"/>
            <ac:picMk id="5" creationId="{5A8ECC5E-3276-32B5-0F18-FA1E94217226}"/>
          </ac:picMkLst>
        </pc:picChg>
        <pc:picChg chg="mod">
          <ac:chgData name="Hudson, LaRae" userId="f1fc9fa0-f42f-411a-96b5-84560fb76ebe" providerId="ADAL" clId="{37351B95-C772-479E-9DA5-370E6C02693A}" dt="2025-01-16T10:35:31.502" v="961" actId="1076"/>
          <ac:picMkLst>
            <pc:docMk/>
            <pc:sldMk cId="3626983143" sldId="275"/>
            <ac:picMk id="10" creationId="{8DE8A81C-BD0C-BD5D-C739-C0EC58D64D62}"/>
          </ac:picMkLst>
        </pc:picChg>
      </pc:sldChg>
      <pc:sldChg chg="delSp modSp mod modNotesTx">
        <pc:chgData name="Hudson, LaRae" userId="f1fc9fa0-f42f-411a-96b5-84560fb76ebe" providerId="ADAL" clId="{37351B95-C772-479E-9DA5-370E6C02693A}" dt="2025-01-16T10:31:32.336" v="926" actId="478"/>
        <pc:sldMkLst>
          <pc:docMk/>
          <pc:sldMk cId="2848429410" sldId="276"/>
        </pc:sldMkLst>
        <pc:spChg chg="mod">
          <ac:chgData name="Hudson, LaRae" userId="f1fc9fa0-f42f-411a-96b5-84560fb76ebe" providerId="ADAL" clId="{37351B95-C772-479E-9DA5-370E6C02693A}" dt="2025-01-16T03:37:27.047" v="3" actId="207"/>
          <ac:spMkLst>
            <pc:docMk/>
            <pc:sldMk cId="2848429410" sldId="276"/>
            <ac:spMk id="5" creationId="{0E9D334B-B68C-9F63-089A-F5EF9DD3535E}"/>
          </ac:spMkLst>
        </pc:spChg>
        <pc:spChg chg="del mod">
          <ac:chgData name="Hudson, LaRae" userId="f1fc9fa0-f42f-411a-96b5-84560fb76ebe" providerId="ADAL" clId="{37351B95-C772-479E-9DA5-370E6C02693A}" dt="2025-01-16T10:31:32.336" v="926" actId="478"/>
          <ac:spMkLst>
            <pc:docMk/>
            <pc:sldMk cId="2848429410" sldId="276"/>
            <ac:spMk id="6" creationId="{4DF95B68-1D03-BD66-BDC7-52B8A93B18DB}"/>
          </ac:spMkLst>
        </pc:spChg>
        <pc:spChg chg="mod">
          <ac:chgData name="Hudson, LaRae" userId="f1fc9fa0-f42f-411a-96b5-84560fb76ebe" providerId="ADAL" clId="{37351B95-C772-479E-9DA5-370E6C02693A}" dt="2025-01-16T03:37:31.819" v="4" actId="207"/>
          <ac:spMkLst>
            <pc:docMk/>
            <pc:sldMk cId="2848429410" sldId="276"/>
            <ac:spMk id="7" creationId="{9DBC34E0-A5E0-56C2-AB27-BDCC1EEFB04C}"/>
          </ac:spMkLst>
        </pc:spChg>
        <pc:picChg chg="mod">
          <ac:chgData name="Hudson, LaRae" userId="f1fc9fa0-f42f-411a-96b5-84560fb76ebe" providerId="ADAL" clId="{37351B95-C772-479E-9DA5-370E6C02693A}" dt="2025-01-16T03:36:57.469" v="0"/>
          <ac:picMkLst>
            <pc:docMk/>
            <pc:sldMk cId="2848429410" sldId="276"/>
            <ac:picMk id="3" creationId="{EAC50BF5-1EAD-CAEA-7866-1E595036CD2E}"/>
          </ac:picMkLst>
        </pc:picChg>
      </pc:sldChg>
      <pc:sldChg chg="delSp modSp mod modNotesTx">
        <pc:chgData name="Hudson, LaRae" userId="f1fc9fa0-f42f-411a-96b5-84560fb76ebe" providerId="ADAL" clId="{37351B95-C772-479E-9DA5-370E6C02693A}" dt="2025-01-16T10:31:35.495" v="927" actId="478"/>
        <pc:sldMkLst>
          <pc:docMk/>
          <pc:sldMk cId="2308432979" sldId="277"/>
        </pc:sldMkLst>
        <pc:spChg chg="del">
          <ac:chgData name="Hudson, LaRae" userId="f1fc9fa0-f42f-411a-96b5-84560fb76ebe" providerId="ADAL" clId="{37351B95-C772-479E-9DA5-370E6C02693A}" dt="2025-01-16T10:31:35.495" v="927" actId="478"/>
          <ac:spMkLst>
            <pc:docMk/>
            <pc:sldMk cId="2308432979" sldId="277"/>
            <ac:spMk id="6" creationId="{55D0E633-F196-7B60-9DD8-BD7AAF3F08F1}"/>
          </ac:spMkLst>
        </pc:spChg>
        <pc:spChg chg="mod">
          <ac:chgData name="Hudson, LaRae" userId="f1fc9fa0-f42f-411a-96b5-84560fb76ebe" providerId="ADAL" clId="{37351B95-C772-479E-9DA5-370E6C02693A}" dt="2025-01-16T03:37:39.970" v="5" actId="313"/>
          <ac:spMkLst>
            <pc:docMk/>
            <pc:sldMk cId="2308432979" sldId="277"/>
            <ac:spMk id="9" creationId="{C8C70979-2EEC-D0D5-C8F5-D849BC60DA15}"/>
          </ac:spMkLst>
        </pc:spChg>
        <pc:picChg chg="mod modCrop">
          <ac:chgData name="Hudson, LaRae" userId="f1fc9fa0-f42f-411a-96b5-84560fb76ebe" providerId="ADAL" clId="{37351B95-C772-479E-9DA5-370E6C02693A}" dt="2025-01-16T05:17:17.751" v="356" actId="732"/>
          <ac:picMkLst>
            <pc:docMk/>
            <pc:sldMk cId="2308432979" sldId="277"/>
            <ac:picMk id="5" creationId="{A8F9B652-683F-1EE8-A6F2-82F7A3839AEE}"/>
          </ac:picMkLst>
        </pc:picChg>
        <pc:picChg chg="mod modCrop">
          <ac:chgData name="Hudson, LaRae" userId="f1fc9fa0-f42f-411a-96b5-84560fb76ebe" providerId="ADAL" clId="{37351B95-C772-479E-9DA5-370E6C02693A}" dt="2025-01-16T05:17:04.130" v="354" actId="732"/>
          <ac:picMkLst>
            <pc:docMk/>
            <pc:sldMk cId="2308432979" sldId="277"/>
            <ac:picMk id="18" creationId="{D7848449-817D-87C7-6347-B6D2A978BB4B}"/>
          </ac:picMkLst>
        </pc:picChg>
      </pc:sldChg>
      <pc:sldChg chg="addSp modSp mod modNotesTx">
        <pc:chgData name="Hudson, LaRae" userId="f1fc9fa0-f42f-411a-96b5-84560fb76ebe" providerId="ADAL" clId="{37351B95-C772-479E-9DA5-370E6C02693A}" dt="2025-01-16T14:04:39.003" v="2292" actId="688"/>
        <pc:sldMkLst>
          <pc:docMk/>
          <pc:sldMk cId="1401112993" sldId="381"/>
        </pc:sldMkLst>
        <pc:spChg chg="add mod">
          <ac:chgData name="Hudson, LaRae" userId="f1fc9fa0-f42f-411a-96b5-84560fb76ebe" providerId="ADAL" clId="{37351B95-C772-479E-9DA5-370E6C02693A}" dt="2025-01-16T03:38:21.144" v="14" actId="14100"/>
          <ac:spMkLst>
            <pc:docMk/>
            <pc:sldMk cId="1401112993" sldId="381"/>
            <ac:spMk id="3" creationId="{DFC8F4E5-1B6E-796E-93EA-0C686A19971F}"/>
          </ac:spMkLst>
        </pc:spChg>
        <pc:spChg chg="add mod">
          <ac:chgData name="Hudson, LaRae" userId="f1fc9fa0-f42f-411a-96b5-84560fb76ebe" providerId="ADAL" clId="{37351B95-C772-479E-9DA5-370E6C02693A}" dt="2025-01-16T03:38:30.934" v="20" actId="20577"/>
          <ac:spMkLst>
            <pc:docMk/>
            <pc:sldMk cId="1401112993" sldId="381"/>
            <ac:spMk id="10" creationId="{6FF8DD52-4DAF-1656-C97B-17021E5054AA}"/>
          </ac:spMkLst>
        </pc:spChg>
        <pc:picChg chg="mod modCrop">
          <ac:chgData name="Hudson, LaRae" userId="f1fc9fa0-f42f-411a-96b5-84560fb76ebe" providerId="ADAL" clId="{37351B95-C772-479E-9DA5-370E6C02693A}" dt="2025-01-16T03:37:53.437" v="6" actId="732"/>
          <ac:picMkLst>
            <pc:docMk/>
            <pc:sldMk cId="1401112993" sldId="381"/>
            <ac:picMk id="5" creationId="{ACB48AF3-850F-70E0-B563-F5B3514244D7}"/>
          </ac:picMkLst>
        </pc:picChg>
        <pc:picChg chg="add mod modCrop">
          <ac:chgData name="Hudson, LaRae" userId="f1fc9fa0-f42f-411a-96b5-84560fb76ebe" providerId="ADAL" clId="{37351B95-C772-479E-9DA5-370E6C02693A}" dt="2025-01-16T14:04:39.003" v="2292" actId="688"/>
          <ac:picMkLst>
            <pc:docMk/>
            <pc:sldMk cId="1401112993" sldId="381"/>
            <ac:picMk id="15" creationId="{76DD5241-AFEA-6450-E662-A130597EF1AD}"/>
          </ac:picMkLst>
        </pc:picChg>
      </pc:sldChg>
      <pc:sldChg chg="addSp modSp mod modNotesTx">
        <pc:chgData name="Hudson, LaRae" userId="f1fc9fa0-f42f-411a-96b5-84560fb76ebe" providerId="ADAL" clId="{37351B95-C772-479E-9DA5-370E6C02693A}" dt="2025-01-16T14:05:19.589" v="2303" actId="732"/>
        <pc:sldMkLst>
          <pc:docMk/>
          <pc:sldMk cId="3362073466" sldId="382"/>
        </pc:sldMkLst>
        <pc:spChg chg="add mod">
          <ac:chgData name="Hudson, LaRae" userId="f1fc9fa0-f42f-411a-96b5-84560fb76ebe" providerId="ADAL" clId="{37351B95-C772-479E-9DA5-370E6C02693A}" dt="2025-01-16T03:38:55.686" v="23" actId="1076"/>
          <ac:spMkLst>
            <pc:docMk/>
            <pc:sldMk cId="3362073466" sldId="382"/>
            <ac:spMk id="5" creationId="{9C663725-54FB-D2DD-1D9D-4FFCC44BC603}"/>
          </ac:spMkLst>
        </pc:spChg>
        <pc:spChg chg="add mod">
          <ac:chgData name="Hudson, LaRae" userId="f1fc9fa0-f42f-411a-96b5-84560fb76ebe" providerId="ADAL" clId="{37351B95-C772-479E-9DA5-370E6C02693A}" dt="2025-01-16T03:38:55.686" v="23" actId="1076"/>
          <ac:spMkLst>
            <pc:docMk/>
            <pc:sldMk cId="3362073466" sldId="382"/>
            <ac:spMk id="12" creationId="{4C33C602-85F6-93D8-22FB-0E692C823C4A}"/>
          </ac:spMkLst>
        </pc:spChg>
        <pc:picChg chg="mod modCrop">
          <ac:chgData name="Hudson, LaRae" userId="f1fc9fa0-f42f-411a-96b5-84560fb76ebe" providerId="ADAL" clId="{37351B95-C772-479E-9DA5-370E6C02693A}" dt="2025-01-16T14:05:12.370" v="2302" actId="732"/>
          <ac:picMkLst>
            <pc:docMk/>
            <pc:sldMk cId="3362073466" sldId="382"/>
            <ac:picMk id="3" creationId="{FE0B90C9-CC91-9CD5-13E8-5BE75CD7C107}"/>
          </ac:picMkLst>
        </pc:picChg>
        <pc:picChg chg="add mod modCrop">
          <ac:chgData name="Hudson, LaRae" userId="f1fc9fa0-f42f-411a-96b5-84560fb76ebe" providerId="ADAL" clId="{37351B95-C772-479E-9DA5-370E6C02693A}" dt="2025-01-16T14:05:19.589" v="2303" actId="732"/>
          <ac:picMkLst>
            <pc:docMk/>
            <pc:sldMk cId="3362073466" sldId="382"/>
            <ac:picMk id="15" creationId="{AA34B7BE-A1E5-4A91-3416-D8279C6A5332}"/>
          </ac:picMkLst>
        </pc:picChg>
      </pc:sldChg>
      <pc:sldChg chg="addSp delSp modSp mod">
        <pc:chgData name="Hudson, LaRae" userId="f1fc9fa0-f42f-411a-96b5-84560fb76ebe" providerId="ADAL" clId="{37351B95-C772-479E-9DA5-370E6C02693A}" dt="2025-01-16T05:28:42.092" v="416" actId="1076"/>
        <pc:sldMkLst>
          <pc:docMk/>
          <pc:sldMk cId="3140930886" sldId="925"/>
        </pc:sldMkLst>
        <pc:spChg chg="mod">
          <ac:chgData name="Hudson, LaRae" userId="f1fc9fa0-f42f-411a-96b5-84560fb76ebe" providerId="ADAL" clId="{37351B95-C772-479E-9DA5-370E6C02693A}" dt="2025-01-16T05:28:10.963" v="407" actId="404"/>
          <ac:spMkLst>
            <pc:docMk/>
            <pc:sldMk cId="3140930886" sldId="925"/>
            <ac:spMk id="6" creationId="{C7FACB21-63D7-E7D7-D691-76B5491D878B}"/>
          </ac:spMkLst>
        </pc:spChg>
        <pc:spChg chg="mod">
          <ac:chgData name="Hudson, LaRae" userId="f1fc9fa0-f42f-411a-96b5-84560fb76ebe" providerId="ADAL" clId="{37351B95-C772-479E-9DA5-370E6C02693A}" dt="2025-01-16T05:28:10.963" v="407" actId="404"/>
          <ac:spMkLst>
            <pc:docMk/>
            <pc:sldMk cId="3140930886" sldId="925"/>
            <ac:spMk id="14" creationId="{DAA9F95D-85E7-9ADA-B1EC-BE755636DA61}"/>
          </ac:spMkLst>
        </pc:spChg>
        <pc:spChg chg="mod">
          <ac:chgData name="Hudson, LaRae" userId="f1fc9fa0-f42f-411a-96b5-84560fb76ebe" providerId="ADAL" clId="{37351B95-C772-479E-9DA5-370E6C02693A}" dt="2025-01-16T05:28:10.963" v="407" actId="404"/>
          <ac:spMkLst>
            <pc:docMk/>
            <pc:sldMk cId="3140930886" sldId="925"/>
            <ac:spMk id="16" creationId="{F90C1E7D-B81F-16A4-C4B1-FD29414E01EE}"/>
          </ac:spMkLst>
        </pc:spChg>
        <pc:spChg chg="mod">
          <ac:chgData name="Hudson, LaRae" userId="f1fc9fa0-f42f-411a-96b5-84560fb76ebe" providerId="ADAL" clId="{37351B95-C772-479E-9DA5-370E6C02693A}" dt="2025-01-16T05:28:15.500" v="408" actId="1076"/>
          <ac:spMkLst>
            <pc:docMk/>
            <pc:sldMk cId="3140930886" sldId="925"/>
            <ac:spMk id="20" creationId="{4F52DE2D-C3EC-37C8-FF6E-D8D7F8FA0F82}"/>
          </ac:spMkLst>
        </pc:spChg>
        <pc:spChg chg="mod">
          <ac:chgData name="Hudson, LaRae" userId="f1fc9fa0-f42f-411a-96b5-84560fb76ebe" providerId="ADAL" clId="{37351B95-C772-479E-9DA5-370E6C02693A}" dt="2025-01-16T05:28:24.508" v="411" actId="1076"/>
          <ac:spMkLst>
            <pc:docMk/>
            <pc:sldMk cId="3140930886" sldId="925"/>
            <ac:spMk id="21" creationId="{CB9095D0-ADCD-F360-7C0D-CB2A71F756D7}"/>
          </ac:spMkLst>
        </pc:spChg>
        <pc:spChg chg="mod">
          <ac:chgData name="Hudson, LaRae" userId="f1fc9fa0-f42f-411a-96b5-84560fb76ebe" providerId="ADAL" clId="{37351B95-C772-479E-9DA5-370E6C02693A}" dt="2025-01-16T05:28:17.846" v="409" actId="1076"/>
          <ac:spMkLst>
            <pc:docMk/>
            <pc:sldMk cId="3140930886" sldId="925"/>
            <ac:spMk id="22" creationId="{4B425FA7-27B4-95A3-707B-9D51B732CB49}"/>
          </ac:spMkLst>
        </pc:spChg>
        <pc:grpChg chg="add del mod">
          <ac:chgData name="Hudson, LaRae" userId="f1fc9fa0-f42f-411a-96b5-84560fb76ebe" providerId="ADAL" clId="{37351B95-C772-479E-9DA5-370E6C02693A}" dt="2025-01-16T05:28:32.846" v="413" actId="478"/>
          <ac:grpSpMkLst>
            <pc:docMk/>
            <pc:sldMk cId="3140930886" sldId="925"/>
            <ac:grpSpMk id="25" creationId="{807CA373-9FB8-78A9-1A3E-9122EE881FDF}"/>
          </ac:grpSpMkLst>
        </pc:grpChg>
        <pc:graphicFrameChg chg="mod">
          <ac:chgData name="Hudson, LaRae" userId="f1fc9fa0-f42f-411a-96b5-84560fb76ebe" providerId="ADAL" clId="{37351B95-C772-479E-9DA5-370E6C02693A}" dt="2025-01-16T05:28:42.092" v="416" actId="1076"/>
          <ac:graphicFrameMkLst>
            <pc:docMk/>
            <pc:sldMk cId="3140930886" sldId="925"/>
            <ac:graphicFrameMk id="7" creationId="{7848A998-3123-B91B-4A50-C6C78ED91FC7}"/>
          </ac:graphicFrameMkLst>
        </pc:graphicFrameChg>
        <pc:picChg chg="add mod">
          <ac:chgData name="Hudson, LaRae" userId="f1fc9fa0-f42f-411a-96b5-84560fb76ebe" providerId="ADAL" clId="{37351B95-C772-479E-9DA5-370E6C02693A}" dt="2025-01-16T05:28:38.776" v="415" actId="14100"/>
          <ac:picMkLst>
            <pc:docMk/>
            <pc:sldMk cId="3140930886" sldId="925"/>
            <ac:picMk id="2" creationId="{620A1ECE-D8D6-F194-B7F0-462C20440E9C}"/>
          </ac:picMkLst>
        </pc:picChg>
        <pc:cxnChg chg="mod">
          <ac:chgData name="Hudson, LaRae" userId="f1fc9fa0-f42f-411a-96b5-84560fb76ebe" providerId="ADAL" clId="{37351B95-C772-479E-9DA5-370E6C02693A}" dt="2025-01-16T05:28:32.846" v="413" actId="478"/>
          <ac:cxnSpMkLst>
            <pc:docMk/>
            <pc:sldMk cId="3140930886" sldId="925"/>
            <ac:cxnSpMk id="15" creationId="{E410D6A6-6338-B206-F876-D65F08B9C010}"/>
          </ac:cxnSpMkLst>
        </pc:cxnChg>
      </pc:sldChg>
      <pc:sldChg chg="modSp mod">
        <pc:chgData name="Hudson, LaRae" userId="f1fc9fa0-f42f-411a-96b5-84560fb76ebe" providerId="ADAL" clId="{37351B95-C772-479E-9DA5-370E6C02693A}" dt="2025-01-16T14:20:39.396" v="2325" actId="12788"/>
        <pc:sldMkLst>
          <pc:docMk/>
          <pc:sldMk cId="3027699413" sldId="926"/>
        </pc:sldMkLst>
        <pc:spChg chg="mod">
          <ac:chgData name="Hudson, LaRae" userId="f1fc9fa0-f42f-411a-96b5-84560fb76ebe" providerId="ADAL" clId="{37351B95-C772-479E-9DA5-370E6C02693A}" dt="2025-01-16T14:20:39.396" v="2325" actId="12788"/>
          <ac:spMkLst>
            <pc:docMk/>
            <pc:sldMk cId="3027699413" sldId="926"/>
            <ac:spMk id="15" creationId="{889CB7C3-B546-F405-C9D0-2D410521120C}"/>
          </ac:spMkLst>
        </pc:spChg>
      </pc:sldChg>
      <pc:sldChg chg="delSp mod ord">
        <pc:chgData name="Hudson, LaRae" userId="f1fc9fa0-f42f-411a-96b5-84560fb76ebe" providerId="ADAL" clId="{37351B95-C772-479E-9DA5-370E6C02693A}" dt="2025-01-16T05:31:18.718" v="419" actId="20578"/>
        <pc:sldMkLst>
          <pc:docMk/>
          <pc:sldMk cId="2741069497" sldId="927"/>
        </pc:sldMkLst>
        <pc:spChg chg="del">
          <ac:chgData name="Hudson, LaRae" userId="f1fc9fa0-f42f-411a-96b5-84560fb76ebe" providerId="ADAL" clId="{37351B95-C772-479E-9DA5-370E6C02693A}" dt="2025-01-16T05:18:53.048" v="357" actId="478"/>
          <ac:spMkLst>
            <pc:docMk/>
            <pc:sldMk cId="2741069497" sldId="927"/>
            <ac:spMk id="16" creationId="{163416B9-666E-8FDB-D1D1-1F2359765C4E}"/>
          </ac:spMkLst>
        </pc:spChg>
      </pc:sldChg>
      <pc:sldChg chg="modSp mod modNotesTx">
        <pc:chgData name="Hudson, LaRae" userId="f1fc9fa0-f42f-411a-96b5-84560fb76ebe" providerId="ADAL" clId="{37351B95-C772-479E-9DA5-370E6C02693A}" dt="2025-01-16T10:29:04.406" v="918" actId="20577"/>
        <pc:sldMkLst>
          <pc:docMk/>
          <pc:sldMk cId="4262099762" sldId="928"/>
        </pc:sldMkLst>
        <pc:spChg chg="mod">
          <ac:chgData name="Hudson, LaRae" userId="f1fc9fa0-f42f-411a-96b5-84560fb76ebe" providerId="ADAL" clId="{37351B95-C772-479E-9DA5-370E6C02693A}" dt="2025-01-16T10:29:04.406" v="918" actId="20577"/>
          <ac:spMkLst>
            <pc:docMk/>
            <pc:sldMk cId="4262099762" sldId="928"/>
            <ac:spMk id="16" creationId="{21D6907F-64C8-DF08-12FA-D4AC150B35B9}"/>
          </ac:spMkLst>
        </pc:spChg>
        <pc:graphicFrameChg chg="mod modGraphic">
          <ac:chgData name="Hudson, LaRae" userId="f1fc9fa0-f42f-411a-96b5-84560fb76ebe" providerId="ADAL" clId="{37351B95-C772-479E-9DA5-370E6C02693A}" dt="2025-01-16T10:28:40.170" v="896" actId="20577"/>
          <ac:graphicFrameMkLst>
            <pc:docMk/>
            <pc:sldMk cId="4262099762" sldId="928"/>
            <ac:graphicFrameMk id="10" creationId="{07327DA3-DF25-423E-01B7-F8514BB8181A}"/>
          </ac:graphicFrameMkLst>
        </pc:graphicFrameChg>
      </pc:sldChg>
      <pc:sldChg chg="modSp new del mod">
        <pc:chgData name="Hudson, LaRae" userId="f1fc9fa0-f42f-411a-96b5-84560fb76ebe" providerId="ADAL" clId="{37351B95-C772-479E-9DA5-370E6C02693A}" dt="2025-01-16T05:05:11.632" v="345" actId="47"/>
        <pc:sldMkLst>
          <pc:docMk/>
          <pc:sldMk cId="3268292261" sldId="929"/>
        </pc:sldMkLst>
        <pc:spChg chg="mod">
          <ac:chgData name="Hudson, LaRae" userId="f1fc9fa0-f42f-411a-96b5-84560fb76ebe" providerId="ADAL" clId="{37351B95-C772-479E-9DA5-370E6C02693A}" dt="2025-01-16T03:39:25.863" v="41" actId="20577"/>
          <ac:spMkLst>
            <pc:docMk/>
            <pc:sldMk cId="3268292261" sldId="929"/>
            <ac:spMk id="2" creationId="{CB4A5F1B-28F8-60BF-7CB1-7ACB56658F25}"/>
          </ac:spMkLst>
        </pc:spChg>
      </pc:sldChg>
      <pc:sldChg chg="addSp modSp add mod">
        <pc:chgData name="Hudson, LaRae" userId="f1fc9fa0-f42f-411a-96b5-84560fb76ebe" providerId="ADAL" clId="{37351B95-C772-479E-9DA5-370E6C02693A}" dt="2025-01-16T13:06:59.513" v="2282" actId="1076"/>
        <pc:sldMkLst>
          <pc:docMk/>
          <pc:sldMk cId="3402167202" sldId="930"/>
        </pc:sldMkLst>
        <pc:graphicFrameChg chg="mod">
          <ac:chgData name="Hudson, LaRae" userId="f1fc9fa0-f42f-411a-96b5-84560fb76ebe" providerId="ADAL" clId="{37351B95-C772-479E-9DA5-370E6C02693A}" dt="2025-01-16T13:06:57.571" v="2281" actId="1076"/>
          <ac:graphicFrameMkLst>
            <pc:docMk/>
            <pc:sldMk cId="3402167202" sldId="930"/>
            <ac:graphicFrameMk id="5" creationId="{B157FADC-20D2-F724-EF36-3344BF2C81F3}"/>
          </ac:graphicFrameMkLst>
        </pc:graphicFrameChg>
        <pc:picChg chg="add mod">
          <ac:chgData name="Hudson, LaRae" userId="f1fc9fa0-f42f-411a-96b5-84560fb76ebe" providerId="ADAL" clId="{37351B95-C772-479E-9DA5-370E6C02693A}" dt="2025-01-16T13:06:59.513" v="2282" actId="1076"/>
          <ac:picMkLst>
            <pc:docMk/>
            <pc:sldMk cId="3402167202" sldId="930"/>
            <ac:picMk id="3" creationId="{8EA967AC-99D3-3B28-A6B4-F3B246418E62}"/>
          </ac:picMkLst>
        </pc:picChg>
      </pc:sldChg>
      <pc:sldChg chg="addSp delSp modSp add mod modNotesTx">
        <pc:chgData name="Hudson, LaRae" userId="f1fc9fa0-f42f-411a-96b5-84560fb76ebe" providerId="ADAL" clId="{37351B95-C772-479E-9DA5-370E6C02693A}" dt="2025-01-16T12:52:42.240" v="2079" actId="20577"/>
        <pc:sldMkLst>
          <pc:docMk/>
          <pc:sldMk cId="3459442653" sldId="931"/>
        </pc:sldMkLst>
        <pc:spChg chg="add mod">
          <ac:chgData name="Hudson, LaRae" userId="f1fc9fa0-f42f-411a-96b5-84560fb76ebe" providerId="ADAL" clId="{37351B95-C772-479E-9DA5-370E6C02693A}" dt="2025-01-16T12:24:22.750" v="1056" actId="1076"/>
          <ac:spMkLst>
            <pc:docMk/>
            <pc:sldMk cId="3459442653" sldId="931"/>
            <ac:spMk id="6" creationId="{9B270097-B20C-CD0D-9737-FDDDAEDBCF2F}"/>
          </ac:spMkLst>
        </pc:spChg>
        <pc:spChg chg="add mod">
          <ac:chgData name="Hudson, LaRae" userId="f1fc9fa0-f42f-411a-96b5-84560fb76ebe" providerId="ADAL" clId="{37351B95-C772-479E-9DA5-370E6C02693A}" dt="2025-01-16T12:26:41.631" v="1093" actId="1035"/>
          <ac:spMkLst>
            <pc:docMk/>
            <pc:sldMk cId="3459442653" sldId="931"/>
            <ac:spMk id="8" creationId="{B0A760A4-5F92-FE22-B93D-C898C591B31C}"/>
          </ac:spMkLst>
        </pc:spChg>
        <pc:spChg chg="add mod">
          <ac:chgData name="Hudson, LaRae" userId="f1fc9fa0-f42f-411a-96b5-84560fb76ebe" providerId="ADAL" clId="{37351B95-C772-479E-9DA5-370E6C02693A}" dt="2025-01-16T12:26:45.314" v="1105" actId="1035"/>
          <ac:spMkLst>
            <pc:docMk/>
            <pc:sldMk cId="3459442653" sldId="931"/>
            <ac:spMk id="10" creationId="{B0F76B7A-8DA4-4959-A8E6-594C629094E3}"/>
          </ac:spMkLst>
        </pc:spChg>
        <pc:spChg chg="add mod">
          <ac:chgData name="Hudson, LaRae" userId="f1fc9fa0-f42f-411a-96b5-84560fb76ebe" providerId="ADAL" clId="{37351B95-C772-479E-9DA5-370E6C02693A}" dt="2025-01-16T12:48:36.100" v="2039"/>
          <ac:spMkLst>
            <pc:docMk/>
            <pc:sldMk cId="3459442653" sldId="931"/>
            <ac:spMk id="11" creationId="{10557ECF-78D3-0080-6ACF-42FE85756124}"/>
          </ac:spMkLst>
        </pc:spChg>
        <pc:spChg chg="add del mod">
          <ac:chgData name="Hudson, LaRae" userId="f1fc9fa0-f42f-411a-96b5-84560fb76ebe" providerId="ADAL" clId="{37351B95-C772-479E-9DA5-370E6C02693A}" dt="2025-01-16T12:51:37.602" v="2065" actId="21"/>
          <ac:spMkLst>
            <pc:docMk/>
            <pc:sldMk cId="3459442653" sldId="931"/>
            <ac:spMk id="12" creationId="{9F9E18C7-96D3-D05F-CB35-6003150C7663}"/>
          </ac:spMkLst>
        </pc:spChg>
        <pc:spChg chg="add mod">
          <ac:chgData name="Hudson, LaRae" userId="f1fc9fa0-f42f-411a-96b5-84560fb76ebe" providerId="ADAL" clId="{37351B95-C772-479E-9DA5-370E6C02693A}" dt="2025-01-16T12:52:14.387" v="2073"/>
          <ac:spMkLst>
            <pc:docMk/>
            <pc:sldMk cId="3459442653" sldId="931"/>
            <ac:spMk id="14" creationId="{36C4880A-EE33-9ADF-92F1-B017ED5C24C7}"/>
          </ac:spMkLst>
        </pc:spChg>
        <pc:graphicFrameChg chg="del">
          <ac:chgData name="Hudson, LaRae" userId="f1fc9fa0-f42f-411a-96b5-84560fb76ebe" providerId="ADAL" clId="{37351B95-C772-479E-9DA5-370E6C02693A}" dt="2025-01-16T05:05:19.288" v="347" actId="478"/>
          <ac:graphicFrameMkLst>
            <pc:docMk/>
            <pc:sldMk cId="3459442653" sldId="931"/>
            <ac:graphicFrameMk id="5" creationId="{5917CAB2-A17E-C177-BE41-331E8169EC23}"/>
          </ac:graphicFrameMkLst>
        </pc:graphicFrameChg>
        <pc:picChg chg="del">
          <ac:chgData name="Hudson, LaRae" userId="f1fc9fa0-f42f-411a-96b5-84560fb76ebe" providerId="ADAL" clId="{37351B95-C772-479E-9DA5-370E6C02693A}" dt="2025-01-16T05:05:19.288" v="347" actId="478"/>
          <ac:picMkLst>
            <pc:docMk/>
            <pc:sldMk cId="3459442653" sldId="931"/>
            <ac:picMk id="3" creationId="{A6ABB8A0-5894-1423-F544-6090CE941A28}"/>
          </ac:picMkLst>
        </pc:picChg>
        <pc:picChg chg="add mod">
          <ac:chgData name="Hudson, LaRae" userId="f1fc9fa0-f42f-411a-96b5-84560fb76ebe" providerId="ADAL" clId="{37351B95-C772-479E-9DA5-370E6C02693A}" dt="2025-01-16T12:09:04.800" v="1027" actId="962"/>
          <ac:picMkLst>
            <pc:docMk/>
            <pc:sldMk cId="3459442653" sldId="931"/>
            <ac:picMk id="4" creationId="{7A8DDDE4-E536-2CFB-41FC-AA308C4F1E81}"/>
          </ac:picMkLst>
        </pc:picChg>
        <pc:picChg chg="add mod">
          <ac:chgData name="Hudson, LaRae" userId="f1fc9fa0-f42f-411a-96b5-84560fb76ebe" providerId="ADAL" clId="{37351B95-C772-479E-9DA5-370E6C02693A}" dt="2025-01-16T12:52:05.496" v="2071" actId="732"/>
          <ac:picMkLst>
            <pc:docMk/>
            <pc:sldMk cId="3459442653" sldId="931"/>
            <ac:picMk id="13" creationId="{CE7A3649-84C5-6281-3EC6-547A76A9A723}"/>
          </ac:picMkLst>
        </pc:picChg>
        <pc:picChg chg="add mod">
          <ac:chgData name="Hudson, LaRae" userId="f1fc9fa0-f42f-411a-96b5-84560fb76ebe" providerId="ADAL" clId="{37351B95-C772-479E-9DA5-370E6C02693A}" dt="2025-01-16T12:48:36.100" v="2039"/>
          <ac:picMkLst>
            <pc:docMk/>
            <pc:sldMk cId="3459442653" sldId="931"/>
            <ac:picMk id="2050" creationId="{C44A1F59-E86D-863B-39BB-21477C3C4C13}"/>
          </ac:picMkLst>
        </pc:picChg>
      </pc:sldChg>
      <pc:sldChg chg="modSp add mod ord">
        <pc:chgData name="Hudson, LaRae" userId="f1fc9fa0-f42f-411a-96b5-84560fb76ebe" providerId="ADAL" clId="{37351B95-C772-479E-9DA5-370E6C02693A}" dt="2025-01-16T14:20:52.083" v="2331" actId="12788"/>
        <pc:sldMkLst>
          <pc:docMk/>
          <pc:sldMk cId="617432455" sldId="932"/>
        </pc:sldMkLst>
        <pc:spChg chg="mod">
          <ac:chgData name="Hudson, LaRae" userId="f1fc9fa0-f42f-411a-96b5-84560fb76ebe" providerId="ADAL" clId="{37351B95-C772-479E-9DA5-370E6C02693A}" dt="2025-01-16T14:20:52.083" v="2331" actId="12788"/>
          <ac:spMkLst>
            <pc:docMk/>
            <pc:sldMk cId="617432455" sldId="932"/>
            <ac:spMk id="15" creationId="{8F6B4E45-EA6A-D006-60E6-EA8A19B3AC66}"/>
          </ac:spMkLst>
        </pc:spChg>
      </pc:sldChg>
      <pc:sldChg chg="addSp delSp modSp add mod ord setBg">
        <pc:chgData name="Hudson, LaRae" userId="f1fc9fa0-f42f-411a-96b5-84560fb76ebe" providerId="ADAL" clId="{37351B95-C772-479E-9DA5-370E6C02693A}" dt="2025-01-16T13:01:53.621" v="2081" actId="20577"/>
        <pc:sldMkLst>
          <pc:docMk/>
          <pc:sldMk cId="2107457543" sldId="933"/>
        </pc:sldMkLst>
        <pc:spChg chg="add del mod">
          <ac:chgData name="Hudson, LaRae" userId="f1fc9fa0-f42f-411a-96b5-84560fb76ebe" providerId="ADAL" clId="{37351B95-C772-479E-9DA5-370E6C02693A}" dt="2025-01-16T06:40:38.790" v="432" actId="478"/>
          <ac:spMkLst>
            <pc:docMk/>
            <pc:sldMk cId="2107457543" sldId="933"/>
            <ac:spMk id="3" creationId="{B68E92F8-6B2F-03FF-928E-4E61D9B5CA57}"/>
          </ac:spMkLst>
        </pc:spChg>
        <pc:spChg chg="add del mod">
          <ac:chgData name="Hudson, LaRae" userId="f1fc9fa0-f42f-411a-96b5-84560fb76ebe" providerId="ADAL" clId="{37351B95-C772-479E-9DA5-370E6C02693A}" dt="2025-01-16T06:46:07.528" v="436" actId="478"/>
          <ac:spMkLst>
            <pc:docMk/>
            <pc:sldMk cId="2107457543" sldId="933"/>
            <ac:spMk id="4" creationId="{60A8EEC4-DE31-0E43-9ED1-9EC790762973}"/>
          </ac:spMkLst>
        </pc:spChg>
        <pc:spChg chg="add mod">
          <ac:chgData name="Hudson, LaRae" userId="f1fc9fa0-f42f-411a-96b5-84560fb76ebe" providerId="ADAL" clId="{37351B95-C772-479E-9DA5-370E6C02693A}" dt="2025-01-16T13:01:53.621" v="2081" actId="20577"/>
          <ac:spMkLst>
            <pc:docMk/>
            <pc:sldMk cId="2107457543" sldId="933"/>
            <ac:spMk id="6" creationId="{0521EA14-BA77-3043-752F-DC2B4691207A}"/>
          </ac:spMkLst>
        </pc:spChg>
        <pc:spChg chg="del">
          <ac:chgData name="Hudson, LaRae" userId="f1fc9fa0-f42f-411a-96b5-84560fb76ebe" providerId="ADAL" clId="{37351B95-C772-479E-9DA5-370E6C02693A}" dt="2025-01-16T06:40:38.790" v="432" actId="478"/>
          <ac:spMkLst>
            <pc:docMk/>
            <pc:sldMk cId="2107457543" sldId="933"/>
            <ac:spMk id="9" creationId="{B84C3296-D582-F5E1-8210-60EEDFA293D6}"/>
          </ac:spMkLst>
        </pc:spChg>
        <pc:graphicFrameChg chg="del">
          <ac:chgData name="Hudson, LaRae" userId="f1fc9fa0-f42f-411a-96b5-84560fb76ebe" providerId="ADAL" clId="{37351B95-C772-479E-9DA5-370E6C02693A}" dt="2025-01-16T06:40:30.472" v="431" actId="478"/>
          <ac:graphicFrameMkLst>
            <pc:docMk/>
            <pc:sldMk cId="2107457543" sldId="933"/>
            <ac:graphicFrameMk id="10" creationId="{FF1CF0D1-9202-32F2-8215-14E5F038D6FC}"/>
          </ac:graphicFrameMkLst>
        </pc:graphicFrameChg>
        <pc:picChg chg="del">
          <ac:chgData name="Hudson, LaRae" userId="f1fc9fa0-f42f-411a-96b5-84560fb76ebe" providerId="ADAL" clId="{37351B95-C772-479E-9DA5-370E6C02693A}" dt="2025-01-16T06:40:30.472" v="431" actId="478"/>
          <ac:picMkLst>
            <pc:docMk/>
            <pc:sldMk cId="2107457543" sldId="933"/>
            <ac:picMk id="5" creationId="{9F760217-AA3B-FFE1-9E1F-2B4221801275}"/>
          </ac:picMkLst>
        </pc:picChg>
        <pc:cxnChg chg="del">
          <ac:chgData name="Hudson, LaRae" userId="f1fc9fa0-f42f-411a-96b5-84560fb76ebe" providerId="ADAL" clId="{37351B95-C772-479E-9DA5-370E6C02693A}" dt="2025-01-16T06:40:38.790" v="432" actId="478"/>
          <ac:cxnSpMkLst>
            <pc:docMk/>
            <pc:sldMk cId="2107457543" sldId="933"/>
            <ac:cxnSpMk id="7" creationId="{9902E8F6-7CFA-BD36-E9F4-9ED3F55E20D8}"/>
          </ac:cxnSpMkLst>
        </pc:cxnChg>
      </pc:sldChg>
      <pc:sldChg chg="addSp delSp modSp add mod">
        <pc:chgData name="Hudson, LaRae" userId="f1fc9fa0-f42f-411a-96b5-84560fb76ebe" providerId="ADAL" clId="{37351B95-C772-479E-9DA5-370E6C02693A}" dt="2025-01-16T14:15:20.715" v="2319"/>
        <pc:sldMkLst>
          <pc:docMk/>
          <pc:sldMk cId="3257208451" sldId="934"/>
        </pc:sldMkLst>
        <pc:spChg chg="add del mod">
          <ac:chgData name="Hudson, LaRae" userId="f1fc9fa0-f42f-411a-96b5-84560fb76ebe" providerId="ADAL" clId="{37351B95-C772-479E-9DA5-370E6C02693A}" dt="2025-01-16T14:15:20.715" v="2319"/>
          <ac:spMkLst>
            <pc:docMk/>
            <pc:sldMk cId="3257208451" sldId="934"/>
            <ac:spMk id="6" creationId="{4BD50B87-C5BB-E3E0-6EEF-B6DB9886B949}"/>
          </ac:spMkLst>
        </pc:spChg>
        <pc:graphicFrameChg chg="add mod modGraphic">
          <ac:chgData name="Hudson, LaRae" userId="f1fc9fa0-f42f-411a-96b5-84560fb76ebe" providerId="ADAL" clId="{37351B95-C772-479E-9DA5-370E6C02693A}" dt="2025-01-16T14:15:19.760" v="2317" actId="1076"/>
          <ac:graphicFrameMkLst>
            <pc:docMk/>
            <pc:sldMk cId="3257208451" sldId="934"/>
            <ac:graphicFrameMk id="8" creationId="{815ACF60-5309-EF5E-85EB-5412C2C575FB}"/>
          </ac:graphicFrameMkLst>
        </pc:graphicFrameChg>
        <pc:picChg chg="del">
          <ac:chgData name="Hudson, LaRae" userId="f1fc9fa0-f42f-411a-96b5-84560fb76ebe" providerId="ADAL" clId="{37351B95-C772-479E-9DA5-370E6C02693A}" dt="2025-01-16T10:34:43.987" v="949" actId="478"/>
          <ac:picMkLst>
            <pc:docMk/>
            <pc:sldMk cId="3257208451" sldId="934"/>
            <ac:picMk id="3" creationId="{585199D7-8605-8ABB-DADF-46D8195F08C1}"/>
          </ac:picMkLst>
        </pc:picChg>
        <pc:picChg chg="del">
          <ac:chgData name="Hudson, LaRae" userId="f1fc9fa0-f42f-411a-96b5-84560fb76ebe" providerId="ADAL" clId="{37351B95-C772-479E-9DA5-370E6C02693A}" dt="2025-01-16T10:34:43.123" v="948" actId="478"/>
          <ac:picMkLst>
            <pc:docMk/>
            <pc:sldMk cId="3257208451" sldId="934"/>
            <ac:picMk id="5" creationId="{6F3601E3-837B-AA24-FC0B-428F6EFCB002}"/>
          </ac:picMkLst>
        </pc:picChg>
      </pc:sldChg>
      <pc:sldChg chg="addSp delSp modSp add mod">
        <pc:chgData name="Hudson, LaRae" userId="f1fc9fa0-f42f-411a-96b5-84560fb76ebe" providerId="ADAL" clId="{37351B95-C772-479E-9DA5-370E6C02693A}" dt="2025-01-16T13:06:22.614" v="2277" actId="20577"/>
        <pc:sldMkLst>
          <pc:docMk/>
          <pc:sldMk cId="1944379984" sldId="935"/>
        </pc:sldMkLst>
        <pc:spChg chg="add del mod">
          <ac:chgData name="Hudson, LaRae" userId="f1fc9fa0-f42f-411a-96b5-84560fb76ebe" providerId="ADAL" clId="{37351B95-C772-479E-9DA5-370E6C02693A}" dt="2025-01-16T13:02:19.333" v="2084" actId="478"/>
          <ac:spMkLst>
            <pc:docMk/>
            <pc:sldMk cId="1944379984" sldId="935"/>
            <ac:spMk id="2" creationId="{3716AA67-A28A-CF3D-28D1-9413CEFD08DF}"/>
          </ac:spMkLst>
        </pc:spChg>
        <pc:spChg chg="add del mod">
          <ac:chgData name="Hudson, LaRae" userId="f1fc9fa0-f42f-411a-96b5-84560fb76ebe" providerId="ADAL" clId="{37351B95-C772-479E-9DA5-370E6C02693A}" dt="2025-01-16T12:48:33.754" v="2038" actId="21"/>
          <ac:spMkLst>
            <pc:docMk/>
            <pc:sldMk cId="1944379984" sldId="935"/>
            <ac:spMk id="6" creationId="{10557ECF-78D3-0080-6ACF-42FE85756124}"/>
          </ac:spMkLst>
        </pc:spChg>
        <pc:spChg chg="add del">
          <ac:chgData name="Hudson, LaRae" userId="f1fc9fa0-f42f-411a-96b5-84560fb76ebe" providerId="ADAL" clId="{37351B95-C772-479E-9DA5-370E6C02693A}" dt="2025-01-16T12:28:28.089" v="1112" actId="478"/>
          <ac:spMkLst>
            <pc:docMk/>
            <pc:sldMk cId="1944379984" sldId="935"/>
            <ac:spMk id="8" creationId="{321B876D-0CEE-7342-BE39-8CF862617751}"/>
          </ac:spMkLst>
        </pc:spChg>
        <pc:spChg chg="del">
          <ac:chgData name="Hudson, LaRae" userId="f1fc9fa0-f42f-411a-96b5-84560fb76ebe" providerId="ADAL" clId="{37351B95-C772-479E-9DA5-370E6C02693A}" dt="2025-01-16T12:28:07.117" v="1107" actId="478"/>
          <ac:spMkLst>
            <pc:docMk/>
            <pc:sldMk cId="1944379984" sldId="935"/>
            <ac:spMk id="10" creationId="{6A7B8CC1-13FA-47D5-C1D6-FE31DE18971E}"/>
          </ac:spMkLst>
        </pc:spChg>
        <pc:spChg chg="add mod">
          <ac:chgData name="Hudson, LaRae" userId="f1fc9fa0-f42f-411a-96b5-84560fb76ebe" providerId="ADAL" clId="{37351B95-C772-479E-9DA5-370E6C02693A}" dt="2025-01-16T13:06:22.614" v="2277" actId="20577"/>
          <ac:spMkLst>
            <pc:docMk/>
            <pc:sldMk cId="1944379984" sldId="935"/>
            <ac:spMk id="12" creationId="{9F9E18C7-96D3-D05F-CB35-6003150C7663}"/>
          </ac:spMkLst>
        </pc:spChg>
        <pc:picChg chg="mod modCrop">
          <ac:chgData name="Hudson, LaRae" userId="f1fc9fa0-f42f-411a-96b5-84560fb76ebe" providerId="ADAL" clId="{37351B95-C772-479E-9DA5-370E6C02693A}" dt="2025-01-16T13:04:56.502" v="2220" actId="1076"/>
          <ac:picMkLst>
            <pc:docMk/>
            <pc:sldMk cId="1944379984" sldId="935"/>
            <ac:picMk id="4" creationId="{F662749D-C643-E256-001E-6D1B08725EA1}"/>
          </ac:picMkLst>
        </pc:picChg>
        <pc:picChg chg="add del mod">
          <ac:chgData name="Hudson, LaRae" userId="f1fc9fa0-f42f-411a-96b5-84560fb76ebe" providerId="ADAL" clId="{37351B95-C772-479E-9DA5-370E6C02693A}" dt="2025-01-16T12:48:33.754" v="2038" actId="21"/>
          <ac:picMkLst>
            <pc:docMk/>
            <pc:sldMk cId="1944379984" sldId="935"/>
            <ac:picMk id="2050" creationId="{C44A1F59-E86D-863B-39BB-21477C3C4C13}"/>
          </ac:picMkLst>
        </pc:picChg>
      </pc:sldChg>
      <pc:sldChg chg="modSp add mod">
        <pc:chgData name="Hudson, LaRae" userId="f1fc9fa0-f42f-411a-96b5-84560fb76ebe" providerId="ADAL" clId="{37351B95-C772-479E-9DA5-370E6C02693A}" dt="2025-01-16T15:32:26.668" v="2336" actId="20577"/>
        <pc:sldMkLst>
          <pc:docMk/>
          <pc:sldMk cId="696665993" sldId="936"/>
        </pc:sldMkLst>
        <pc:spChg chg="mod">
          <ac:chgData name="Hudson, LaRae" userId="f1fc9fa0-f42f-411a-96b5-84560fb76ebe" providerId="ADAL" clId="{37351B95-C772-479E-9DA5-370E6C02693A}" dt="2025-01-16T15:32:26.668" v="2336" actId="20577"/>
          <ac:spMkLst>
            <pc:docMk/>
            <pc:sldMk cId="696665993" sldId="936"/>
            <ac:spMk id="6" creationId="{0531033D-F949-32AC-6717-F4EAE262393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5EBF6-0801-4791-B8AA-DE9D5735652C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E68DB-9A92-4F00-821D-66E0E69CD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9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Beta-glucosidase </a:t>
            </a:r>
            <a:r>
              <a:rPr lang="en-US" dirty="0">
                <a:sym typeface="Wingdings" panose="05000000000000000000" pitchFamily="2" charset="2"/>
              </a:rPr>
              <a:t> break down flavonoid glycosides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E68DB-9A92-4F00-821D-66E0E69CD4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34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PART B </a:t>
            </a:r>
            <a:r>
              <a:rPr lang="en-US" sz="1000" dirty="0" err="1"/>
              <a:t>Taxanomic</a:t>
            </a:r>
            <a:r>
              <a:rPr lang="en-US" sz="1000" dirty="0"/>
              <a:t> </a:t>
            </a:r>
            <a:r>
              <a:rPr lang="en-US" sz="1000" dirty="0" err="1"/>
              <a:t>COmparison</a:t>
            </a:r>
            <a:endParaRPr lang="en-US" sz="1000" dirty="0"/>
          </a:p>
          <a:p>
            <a:r>
              <a:rPr lang="en-US" sz="1000" dirty="0"/>
              <a:t>#Q: Which Bacteria are more Abundant in Healthy VS Cancer?</a:t>
            </a:r>
          </a:p>
          <a:p>
            <a:r>
              <a:rPr lang="en-US" sz="1000" dirty="0"/>
              <a:t>#Option A: Wilcoxon test (for small datasets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C24AC5-B768-42CC-AABC-26F511C41C0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65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74DF4E-803D-D283-628F-D7B1FA871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93BBDE-F12D-5339-F40D-C16ACFBA9D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7BCF0C-FDE0-8216-0E78-B2FB791D14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 20 differentially abundant species in the subjects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7EEE91-1F8C-A793-508E-97A825AE0B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C24AC5-B768-42CC-AABC-26F511C41C0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03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EA99BD-D0C2-E1F2-B813-689EE8045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CC1391-4C73-FB54-45C0-4A9BB21860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9FB91D-4656-2038-5337-27136005C3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 20 differentially abundant species in the subjects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A51C37-93B0-C2D2-3C38-CE9A0D7DD9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C24AC5-B768-42CC-AABC-26F511C41C0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98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CCCD2-3090-CB07-FFB7-58C4D95E2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DE831A-5A87-A0EA-4B9E-251A0482CB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484673-B6F9-857E-B251-09494E5D6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 20 differentially abundant species in the subjects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DEB5A-1064-C212-7B71-A49321BA0B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C24AC5-B768-42CC-AABC-26F511C41C0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08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5EE0F7-4169-E77F-CCD9-9843C607A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1CA6F8-1881-48E4-63F7-B70DC6608B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D46510-85BB-BF49-A7D7-225F99963E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 30 differentially abundant species in the subjects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108AC-50A0-6C4D-7493-897DA90D92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C24AC5-B768-42CC-AABC-26F511C41C0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30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3FC297-70C3-9D7A-4525-BA8990BB3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B3AA51-8435-6DAE-7963-DD20B8E772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73263F-B036-3728-0153-50DBEA2381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728B4-EE09-6E36-562E-7E4FCECEB2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E68DB-9A92-4F00-821D-66E0E69CD4C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19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382B-9A10-8A36-FF60-CD882852D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34E032-C21D-8737-36DA-D74AFA7C4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EB66F-8EB4-152C-1CB8-A614EA807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9835-343A-4BAE-8169-BC7F519318CB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DF269-D63F-4FE2-A0CE-A1FDC3983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E53E8-E381-983C-D959-5AD456DA4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DA45-F497-4BD8-9D6E-0FC68C124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35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11AB5-118D-E6A0-E063-60EDC851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517506-3170-BAA4-B1A0-3205659C8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8DA25-2F27-21EE-8DCF-393B4CEFD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9835-343A-4BAE-8169-BC7F519318CB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9B157-CA2C-4CC3-BF42-41A8E7834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93716-EAE8-12D8-DFD7-E96D6974C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DA45-F497-4BD8-9D6E-0FC68C124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14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EC0E3C-F2D4-07F2-C13D-6EAA0C9290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88A652-D0CA-0B25-E189-88C0FB53B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6818C-9711-30BF-152B-86C845ADD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9835-343A-4BAE-8169-BC7F519318CB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4147B-69EB-67AC-CA76-83CDB78D7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C5836-A2AB-48B4-AFFC-10282B991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DA45-F497-4BD8-9D6E-0FC68C124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1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691A6-9A07-EEFA-1EEB-C651BE542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EE33F-D56F-84E2-A595-DBBA4FD28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D2BBC-FD42-4FC1-D419-6E4184270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9835-343A-4BAE-8169-BC7F519318CB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11F6F-2A7E-F23F-F74E-B2C934AB1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B2A2E-5FE3-6CBA-1AB6-7DE2FDE15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DA45-F497-4BD8-9D6E-0FC68C124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6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445AD-1898-28D4-D539-D4B1963F3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E2117-0DCF-A816-3F32-E3B1EA95C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0461E-4DA7-D7DE-CE23-F3839E60F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9835-343A-4BAE-8169-BC7F519318CB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6225F-E10E-1A08-B3F3-D695AF5AC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56642-8AEA-0441-0B80-294C0D6B4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DA45-F497-4BD8-9D6E-0FC68C124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6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6A15-0A29-0DEA-DA39-E2AFF4692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0EA88-BB7D-8487-F915-90EE651DD7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1A5AB3-0539-0EC4-DAE4-9BEC9458C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C2FC2-9678-0395-E882-32886A1A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9835-343A-4BAE-8169-BC7F519318CB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DCCF9-02F7-67A7-E259-EAF942D92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8A1EF-8B46-DC36-A776-47F0E700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DA45-F497-4BD8-9D6E-0FC68C124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73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E29DD-83C4-AA08-82AD-476EAA9E6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58FFD-2200-3E49-5493-750FF6EF9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EBD00-0EFB-3FA8-9D87-9EC2393FB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DE132-ACC9-FDA2-D05B-88027CFA2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7130B-F807-FBFB-203F-B72586AFD3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8B2AB3-C66E-D7B5-93E0-3FF80A63B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9835-343A-4BAE-8169-BC7F519318CB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E1D923-3721-F900-6477-91CE9073C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1D32AC-40B0-53C3-D94F-F12726528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DA45-F497-4BD8-9D6E-0FC68C124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2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113E2-A1DB-B33A-848F-E56EC7CD1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7464DD-D0CD-4C98-7320-7B15F0F6C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9835-343A-4BAE-8169-BC7F519318CB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BB5CB8-3239-40F7-DB74-1D05FE723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FCECD-94A1-2025-1420-D8647A985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DA45-F497-4BD8-9D6E-0FC68C124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24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9B78D3-7D8B-005A-50C8-D3698CE7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9835-343A-4BAE-8169-BC7F519318CB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4E8FDE-DBE2-A5A8-3134-D1B530EDA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520EA-B065-2D8A-23BE-87D109F77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DA45-F497-4BD8-9D6E-0FC68C124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30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EA6CE-FD8F-63CD-05E6-E68DA1F6C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84686-4D8B-C41A-7FC7-79510CD45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4273A4-CA1A-9847-0A59-BD05A7269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AB1B8-8A52-5FE5-7CB1-E04CE95A2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9835-343A-4BAE-8169-BC7F519318CB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29F5F-6107-F5E4-BEF4-954416AD2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7C093-4D11-7F83-7734-A1C6C9486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DA45-F497-4BD8-9D6E-0FC68C124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29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554D0-91A7-E34E-D15D-54C0C16DC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E1A42C-1CAC-63F8-B951-EEC8CA8891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13B41D-081A-5609-72B8-89EE3355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BD322-CBB9-F622-1A29-F87D09CBF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9835-343A-4BAE-8169-BC7F519318CB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63DB8-BEAF-4C1D-F9B0-A72CE012A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C8AD2-EBDD-279C-0397-5571A2B4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DA45-F497-4BD8-9D6E-0FC68C124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3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DEF4A5-2154-C191-D86F-D7B38439B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181B2-A2BE-155B-D655-29EC057DB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1BB0D-9DC5-0F20-B7BE-DA06E765C0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0F9835-343A-4BAE-8169-BC7F519318CB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3B1C4-5A57-EC6D-C3FA-BF27764126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66AAB-E296-3C0E-0854-B3768A2DAC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E3DA45-F497-4BD8-9D6E-0FC68C124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33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r4ds.hadley.nz/preface-2e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01337-79D9-FB9A-16B3-DCA09BA47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894711-C255-1FB5-1598-DC91DCFB4F58}"/>
              </a:ext>
            </a:extLst>
          </p:cNvPr>
          <p:cNvSpPr/>
          <p:nvPr/>
        </p:nvSpPr>
        <p:spPr>
          <a:xfrm>
            <a:off x="949842" y="873642"/>
            <a:ext cx="10292316" cy="5110717"/>
          </a:xfrm>
          <a:prstGeom prst="rect">
            <a:avLst/>
          </a:prstGeom>
          <a:solidFill>
            <a:srgbClr val="1547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087FE7FC-2B12-5919-D84A-BFEA5B94166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34" t="32094" r="9984" b="33150"/>
          <a:stretch/>
        </p:blipFill>
        <p:spPr>
          <a:xfrm>
            <a:off x="1039927" y="6142229"/>
            <a:ext cx="1502466" cy="68033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2DFEA8A-310C-C86C-192F-7F4A37E2B117}"/>
              </a:ext>
            </a:extLst>
          </p:cNvPr>
          <p:cNvCxnSpPr>
            <a:cxnSpLocks/>
          </p:cNvCxnSpPr>
          <p:nvPr/>
        </p:nvCxnSpPr>
        <p:spPr>
          <a:xfrm>
            <a:off x="0" y="5986131"/>
            <a:ext cx="12192000" cy="0"/>
          </a:xfrm>
          <a:prstGeom prst="line">
            <a:avLst/>
          </a:prstGeom>
          <a:ln w="69850">
            <a:solidFill>
              <a:srgbClr val="FFB81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7FB7167-CB30-CBA7-BCF9-86DA2C38A5F5}"/>
              </a:ext>
            </a:extLst>
          </p:cNvPr>
          <p:cNvSpPr txBox="1"/>
          <p:nvPr/>
        </p:nvSpPr>
        <p:spPr>
          <a:xfrm>
            <a:off x="1433331" y="1443627"/>
            <a:ext cx="90078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2"/>
                </a:solidFill>
                <a:latin typeface="Univers" panose="020B0503020202020204" pitchFamily="34" charset="0"/>
              </a:rPr>
              <a:t>Ecology and Comparative Analysis of the Gut Microbiome of Pancreatic Cancer Patients</a:t>
            </a:r>
          </a:p>
          <a:p>
            <a:endParaRPr lang="en-US" dirty="0">
              <a:solidFill>
                <a:schemeClr val="bg2"/>
              </a:solidFill>
              <a:latin typeface="Univers" panose="020B0503020202020204" pitchFamily="34" charset="0"/>
            </a:endParaRPr>
          </a:p>
          <a:p>
            <a:endParaRPr lang="en-US" dirty="0">
              <a:solidFill>
                <a:schemeClr val="bg2"/>
              </a:solidFill>
              <a:latin typeface="Univers" panose="020B0503020202020204" pitchFamily="34" charset="0"/>
            </a:endParaRPr>
          </a:p>
          <a:p>
            <a:pPr algn="ctr"/>
            <a:r>
              <a:rPr lang="en-US" sz="2800" dirty="0">
                <a:solidFill>
                  <a:schemeClr val="bg2"/>
                </a:solidFill>
                <a:latin typeface="Univers" panose="020B0503020202020204" pitchFamily="34" charset="0"/>
              </a:rPr>
              <a:t>BIO 5202</a:t>
            </a:r>
          </a:p>
          <a:p>
            <a:endParaRPr lang="en-US" dirty="0">
              <a:solidFill>
                <a:schemeClr val="bg2"/>
              </a:solidFill>
              <a:latin typeface="Univers" panose="020B0503020202020204" pitchFamily="34" charset="0"/>
            </a:endParaRPr>
          </a:p>
          <a:p>
            <a:endParaRPr lang="en-US" dirty="0">
              <a:solidFill>
                <a:schemeClr val="bg2"/>
              </a:solidFill>
              <a:latin typeface="Univers" panose="020B0503020202020204" pitchFamily="34" charset="0"/>
            </a:endParaRPr>
          </a:p>
          <a:p>
            <a:r>
              <a:rPr lang="en-US" sz="2400" dirty="0">
                <a:solidFill>
                  <a:schemeClr val="bg2"/>
                </a:solidFill>
                <a:latin typeface="Univers" panose="020B0503020202020204" pitchFamily="34" charset="0"/>
              </a:rPr>
              <a:t>Okpe, Uchenna</a:t>
            </a:r>
          </a:p>
          <a:p>
            <a:endParaRPr lang="en-US" dirty="0">
              <a:solidFill>
                <a:schemeClr val="bg2"/>
              </a:solidFill>
              <a:latin typeface="Univers" panose="020B0503020202020204" pitchFamily="34" charset="0"/>
            </a:endParaRPr>
          </a:p>
          <a:p>
            <a:r>
              <a:rPr lang="en-US" dirty="0">
                <a:solidFill>
                  <a:schemeClr val="bg2"/>
                </a:solidFill>
                <a:latin typeface="Univers" panose="020B0503020202020204" pitchFamily="34" charset="0"/>
              </a:rPr>
              <a:t>5/6/25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BB86F2-1BEB-ADAF-AD55-AC02A5E3951E}"/>
              </a:ext>
            </a:extLst>
          </p:cNvPr>
          <p:cNvCxnSpPr>
            <a:cxnSpLocks/>
          </p:cNvCxnSpPr>
          <p:nvPr/>
        </p:nvCxnSpPr>
        <p:spPr>
          <a:xfrm>
            <a:off x="0" y="873642"/>
            <a:ext cx="12192000" cy="0"/>
          </a:xfrm>
          <a:prstGeom prst="line">
            <a:avLst/>
          </a:prstGeom>
          <a:ln w="69850">
            <a:solidFill>
              <a:srgbClr val="FFB81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E5F82B-8348-BCAC-1EE6-0908FE111940}"/>
              </a:ext>
            </a:extLst>
          </p:cNvPr>
          <p:cNvCxnSpPr>
            <a:cxnSpLocks/>
          </p:cNvCxnSpPr>
          <p:nvPr/>
        </p:nvCxnSpPr>
        <p:spPr>
          <a:xfrm flipV="1">
            <a:off x="949842" y="-428"/>
            <a:ext cx="0" cy="6858428"/>
          </a:xfrm>
          <a:prstGeom prst="line">
            <a:avLst/>
          </a:prstGeom>
          <a:ln w="69850">
            <a:solidFill>
              <a:srgbClr val="FFB81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CE9416-801A-1A95-C9F5-EC5E656BD84C}"/>
              </a:ext>
            </a:extLst>
          </p:cNvPr>
          <p:cNvCxnSpPr>
            <a:cxnSpLocks/>
          </p:cNvCxnSpPr>
          <p:nvPr/>
        </p:nvCxnSpPr>
        <p:spPr>
          <a:xfrm flipV="1">
            <a:off x="11242158" y="0"/>
            <a:ext cx="0" cy="6858428"/>
          </a:xfrm>
          <a:prstGeom prst="line">
            <a:avLst/>
          </a:prstGeom>
          <a:ln w="69850">
            <a:solidFill>
              <a:srgbClr val="FFB81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2AB870-8FA5-0A5E-F48D-9A7AFF10EA27}"/>
              </a:ext>
            </a:extLst>
          </p:cNvPr>
          <p:cNvCxnSpPr>
            <a:cxnSpLocks/>
          </p:cNvCxnSpPr>
          <p:nvPr/>
        </p:nvCxnSpPr>
        <p:spPr>
          <a:xfrm flipV="1">
            <a:off x="847060" y="-428"/>
            <a:ext cx="0" cy="6858428"/>
          </a:xfrm>
          <a:prstGeom prst="line">
            <a:avLst/>
          </a:prstGeom>
          <a:ln w="69850">
            <a:solidFill>
              <a:srgbClr val="15473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4B384E6-604D-0FA2-92C1-A0315F4582E4}"/>
              </a:ext>
            </a:extLst>
          </p:cNvPr>
          <p:cNvCxnSpPr>
            <a:cxnSpLocks/>
          </p:cNvCxnSpPr>
          <p:nvPr/>
        </p:nvCxnSpPr>
        <p:spPr>
          <a:xfrm flipV="1">
            <a:off x="11344940" y="0"/>
            <a:ext cx="0" cy="6858428"/>
          </a:xfrm>
          <a:prstGeom prst="line">
            <a:avLst/>
          </a:prstGeom>
          <a:ln w="69850">
            <a:solidFill>
              <a:srgbClr val="15473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74E9B76-A8F0-1D4D-4B2A-3A819BF8793C}"/>
              </a:ext>
            </a:extLst>
          </p:cNvPr>
          <p:cNvCxnSpPr>
            <a:cxnSpLocks/>
          </p:cNvCxnSpPr>
          <p:nvPr/>
        </p:nvCxnSpPr>
        <p:spPr>
          <a:xfrm>
            <a:off x="0" y="761707"/>
            <a:ext cx="12192000" cy="0"/>
          </a:xfrm>
          <a:prstGeom prst="line">
            <a:avLst/>
          </a:prstGeom>
          <a:ln w="69850">
            <a:solidFill>
              <a:srgbClr val="15473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02DCE1-18B2-4BDD-E401-7E6114011C0B}"/>
              </a:ext>
            </a:extLst>
          </p:cNvPr>
          <p:cNvCxnSpPr>
            <a:cxnSpLocks/>
          </p:cNvCxnSpPr>
          <p:nvPr/>
        </p:nvCxnSpPr>
        <p:spPr>
          <a:xfrm>
            <a:off x="0" y="6086674"/>
            <a:ext cx="12192000" cy="0"/>
          </a:xfrm>
          <a:prstGeom prst="line">
            <a:avLst/>
          </a:prstGeom>
          <a:ln w="69850">
            <a:solidFill>
              <a:srgbClr val="15473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37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1B5562-6E6C-9813-9D66-E25691D9A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FB5B905-9B00-80CA-86BC-8FD05E59A8A1}"/>
              </a:ext>
            </a:extLst>
          </p:cNvPr>
          <p:cNvSpPr/>
          <p:nvPr/>
        </p:nvSpPr>
        <p:spPr>
          <a:xfrm>
            <a:off x="685799" y="139147"/>
            <a:ext cx="10455965" cy="5466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Ecological properties of the Gut microbiome in Healthy and Cancer patients (</a:t>
            </a:r>
            <a:r>
              <a:rPr lang="el-GR" b="1" dirty="0"/>
              <a:t>β</a:t>
            </a:r>
            <a:r>
              <a:rPr lang="en-US" b="1" dirty="0"/>
              <a:t>-diversity)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F75713-C3EA-C7A9-FDA4-10564F55093E}"/>
              </a:ext>
            </a:extLst>
          </p:cNvPr>
          <p:cNvSpPr/>
          <p:nvPr/>
        </p:nvSpPr>
        <p:spPr>
          <a:xfrm>
            <a:off x="109331" y="755375"/>
            <a:ext cx="4492486" cy="18685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#</a:t>
            </a:r>
            <a:r>
              <a:rPr lang="en-US" sz="1200" b="1" dirty="0"/>
              <a:t>LOAD NECESSARY PACKAGES</a:t>
            </a:r>
          </a:p>
          <a:p>
            <a:r>
              <a:rPr lang="en-US" sz="1200" dirty="0"/>
              <a:t>library(</a:t>
            </a:r>
            <a:r>
              <a:rPr lang="en-US" sz="1200" dirty="0" err="1"/>
              <a:t>readxl</a:t>
            </a:r>
            <a:r>
              <a:rPr lang="en-US" sz="1200" dirty="0"/>
              <a:t>)</a:t>
            </a:r>
          </a:p>
          <a:p>
            <a:r>
              <a:rPr lang="en-US" sz="1200" dirty="0"/>
              <a:t>library(vegan)</a:t>
            </a:r>
          </a:p>
          <a:p>
            <a:r>
              <a:rPr lang="en-US" sz="1200" dirty="0"/>
              <a:t>library(ggplot2)</a:t>
            </a:r>
          </a:p>
          <a:p>
            <a:r>
              <a:rPr lang="en-US" sz="1200" dirty="0"/>
              <a:t>library(</a:t>
            </a:r>
            <a:r>
              <a:rPr lang="en-US" sz="1200" dirty="0" err="1"/>
              <a:t>dplyr</a:t>
            </a:r>
            <a:r>
              <a:rPr lang="en-US" sz="1200" dirty="0"/>
              <a:t>)</a:t>
            </a:r>
          </a:p>
          <a:p>
            <a:r>
              <a:rPr lang="en-US" sz="1200" dirty="0" err="1"/>
              <a:t>hh_df_sp</a:t>
            </a:r>
            <a:r>
              <a:rPr lang="en-US" sz="1200" dirty="0"/>
              <a:t>&lt;-</a:t>
            </a:r>
            <a:r>
              <a:rPr lang="en-US" sz="1200" dirty="0" err="1"/>
              <a:t>as.data.frame</a:t>
            </a:r>
            <a:r>
              <a:rPr lang="en-US" sz="1200" dirty="0"/>
              <a:t>(</a:t>
            </a:r>
            <a:r>
              <a:rPr lang="en-US" sz="1200" dirty="0" err="1"/>
              <a:t>hh_species_t</a:t>
            </a:r>
            <a:r>
              <a:rPr lang="en-US" sz="1200" dirty="0"/>
              <a:t>)</a:t>
            </a:r>
          </a:p>
          <a:p>
            <a:r>
              <a:rPr lang="en-US" sz="1200" dirty="0" err="1"/>
              <a:t>pC_df_sp</a:t>
            </a:r>
            <a:r>
              <a:rPr lang="en-US" sz="1200" dirty="0"/>
              <a:t>&lt;-</a:t>
            </a:r>
            <a:r>
              <a:rPr lang="en-US" sz="1200" dirty="0" err="1"/>
              <a:t>as.data.frame</a:t>
            </a:r>
            <a:r>
              <a:rPr lang="en-US" sz="1200" dirty="0"/>
              <a:t>(</a:t>
            </a:r>
            <a:r>
              <a:rPr lang="en-US" sz="1200" dirty="0" err="1"/>
              <a:t>pC_species_t</a:t>
            </a:r>
            <a:r>
              <a:rPr lang="en-US" sz="1200" dirty="0"/>
              <a:t>)</a:t>
            </a:r>
          </a:p>
          <a:p>
            <a:r>
              <a:rPr lang="en-US" sz="1200" dirty="0" err="1"/>
              <a:t>hh_df_sp$Group</a:t>
            </a:r>
            <a:r>
              <a:rPr lang="en-US" sz="1200" dirty="0"/>
              <a:t>&lt;-"Healthy"</a:t>
            </a:r>
          </a:p>
          <a:p>
            <a:r>
              <a:rPr lang="en-US" sz="1200" dirty="0"/>
              <a:t>view(</a:t>
            </a:r>
            <a:r>
              <a:rPr lang="en-US" sz="1200" dirty="0" err="1"/>
              <a:t>hh_df_sp</a:t>
            </a:r>
            <a:r>
              <a:rPr lang="en-US" sz="1200" dirty="0"/>
              <a:t>)</a:t>
            </a:r>
          </a:p>
          <a:p>
            <a:r>
              <a:rPr lang="en-US" sz="1200" dirty="0"/>
              <a:t>view(</a:t>
            </a:r>
            <a:r>
              <a:rPr lang="en-US" sz="1200" dirty="0" err="1"/>
              <a:t>pC_diversity_df</a:t>
            </a:r>
            <a:r>
              <a:rPr lang="en-US" sz="1200" dirty="0"/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D90B22-08DA-E58A-C8C3-A16000C2D094}"/>
              </a:ext>
            </a:extLst>
          </p:cNvPr>
          <p:cNvSpPr/>
          <p:nvPr/>
        </p:nvSpPr>
        <p:spPr>
          <a:xfrm>
            <a:off x="5188225" y="755374"/>
            <a:ext cx="6281530" cy="21667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err="1"/>
              <a:t>pC_df_sp$Group</a:t>
            </a:r>
            <a:r>
              <a:rPr lang="en-US" sz="1200" dirty="0"/>
              <a:t>&lt;-"Cancer"</a:t>
            </a:r>
          </a:p>
          <a:p>
            <a:r>
              <a:rPr lang="en-US" sz="1200" dirty="0"/>
              <a:t>#Combine and Clean Data</a:t>
            </a:r>
          </a:p>
          <a:p>
            <a:r>
              <a:rPr lang="en-US" sz="1200" dirty="0"/>
              <a:t>#First, since the species are different in the different </a:t>
            </a:r>
            <a:r>
              <a:rPr lang="en-US" sz="1200" dirty="0" err="1"/>
              <a:t>datset</a:t>
            </a:r>
            <a:r>
              <a:rPr lang="en-US" sz="1200" dirty="0"/>
              <a:t>, (Force matching is used)</a:t>
            </a:r>
          </a:p>
          <a:p>
            <a:r>
              <a:rPr lang="en-US" sz="1200" dirty="0"/>
              <a:t>#1: Get the union of all species names (columns)</a:t>
            </a:r>
          </a:p>
          <a:p>
            <a:r>
              <a:rPr lang="en-US" sz="1200" dirty="0" err="1"/>
              <a:t>all_species_beta</a:t>
            </a:r>
            <a:r>
              <a:rPr lang="en-US" sz="1200" dirty="0"/>
              <a:t>&lt;-union(</a:t>
            </a:r>
            <a:r>
              <a:rPr lang="en-US" sz="1200" dirty="0" err="1"/>
              <a:t>colnames</a:t>
            </a:r>
            <a:r>
              <a:rPr lang="en-US" sz="1200" dirty="0"/>
              <a:t>(</a:t>
            </a:r>
            <a:r>
              <a:rPr lang="en-US" sz="1200" dirty="0" err="1"/>
              <a:t>hh_df_sp</a:t>
            </a:r>
            <a:r>
              <a:rPr lang="en-US" sz="1200" dirty="0"/>
              <a:t>), </a:t>
            </a:r>
            <a:r>
              <a:rPr lang="en-US" sz="1200" dirty="0" err="1"/>
              <a:t>colnames</a:t>
            </a:r>
            <a:r>
              <a:rPr lang="en-US" sz="1200" dirty="0"/>
              <a:t>(</a:t>
            </a:r>
            <a:r>
              <a:rPr lang="en-US" sz="1200" dirty="0" err="1"/>
              <a:t>pC_df_sp</a:t>
            </a:r>
            <a:r>
              <a:rPr lang="en-US" sz="1200" dirty="0"/>
              <a:t>))</a:t>
            </a:r>
          </a:p>
          <a:p>
            <a:r>
              <a:rPr lang="en-US" sz="1200" dirty="0"/>
              <a:t>#Add missing Columns (species) with zeros to cancer data</a:t>
            </a:r>
          </a:p>
          <a:p>
            <a:r>
              <a:rPr lang="en-US" sz="1200" dirty="0" err="1"/>
              <a:t>missing_in_pC</a:t>
            </a:r>
            <a:r>
              <a:rPr lang="en-US" sz="1200" dirty="0"/>
              <a:t> &lt;- </a:t>
            </a:r>
            <a:r>
              <a:rPr lang="en-US" sz="1200" dirty="0" err="1"/>
              <a:t>setdiff</a:t>
            </a:r>
            <a:r>
              <a:rPr lang="en-US" sz="1200" dirty="0"/>
              <a:t>(</a:t>
            </a:r>
            <a:r>
              <a:rPr lang="en-US" sz="1200" dirty="0" err="1"/>
              <a:t>all_species_beta</a:t>
            </a:r>
            <a:r>
              <a:rPr lang="en-US" sz="1200" dirty="0"/>
              <a:t>, </a:t>
            </a:r>
            <a:r>
              <a:rPr lang="en-US" sz="1200" dirty="0" err="1"/>
              <a:t>colnames</a:t>
            </a:r>
            <a:r>
              <a:rPr lang="en-US" sz="1200" dirty="0"/>
              <a:t>(</a:t>
            </a:r>
            <a:r>
              <a:rPr lang="en-US" sz="1200" dirty="0" err="1"/>
              <a:t>pC_df_sp</a:t>
            </a:r>
            <a:r>
              <a:rPr lang="en-US" sz="1200" dirty="0"/>
              <a:t>))</a:t>
            </a:r>
          </a:p>
          <a:p>
            <a:r>
              <a:rPr lang="en-US" sz="1200" dirty="0" err="1"/>
              <a:t>pC_df_sp</a:t>
            </a:r>
            <a:r>
              <a:rPr lang="en-US" sz="1200" dirty="0"/>
              <a:t>[</a:t>
            </a:r>
            <a:r>
              <a:rPr lang="en-US" sz="1200" dirty="0" err="1"/>
              <a:t>missing_in_pC</a:t>
            </a:r>
            <a:r>
              <a:rPr lang="en-US" sz="1200" dirty="0"/>
              <a:t>] &lt;- 0</a:t>
            </a:r>
          </a:p>
          <a:p>
            <a:r>
              <a:rPr lang="en-US" sz="1200" dirty="0"/>
              <a:t>#Re-order columns to match correctly</a:t>
            </a:r>
          </a:p>
          <a:p>
            <a:r>
              <a:rPr lang="en-US" sz="1200" dirty="0" err="1"/>
              <a:t>hh_df_sp</a:t>
            </a:r>
            <a:r>
              <a:rPr lang="en-US" sz="1200" dirty="0"/>
              <a:t> &lt;- </a:t>
            </a:r>
            <a:r>
              <a:rPr lang="en-US" sz="1200" dirty="0" err="1"/>
              <a:t>hh_df_sp</a:t>
            </a:r>
            <a:r>
              <a:rPr lang="en-US" sz="1200" dirty="0"/>
              <a:t>[, </a:t>
            </a:r>
            <a:r>
              <a:rPr lang="en-US" sz="1200" dirty="0" err="1"/>
              <a:t>all_species_beta</a:t>
            </a:r>
            <a:r>
              <a:rPr lang="en-US" sz="1200" dirty="0"/>
              <a:t>]</a:t>
            </a:r>
          </a:p>
          <a:p>
            <a:r>
              <a:rPr lang="en-US" sz="1200" dirty="0" err="1"/>
              <a:t>pC_df_sp</a:t>
            </a:r>
            <a:r>
              <a:rPr lang="en-US" sz="1200" dirty="0"/>
              <a:t> &lt;- </a:t>
            </a:r>
            <a:r>
              <a:rPr lang="en-US" sz="1200" dirty="0" err="1"/>
              <a:t>pC_df_sp</a:t>
            </a:r>
            <a:r>
              <a:rPr lang="en-US" sz="1200" dirty="0"/>
              <a:t>[, </a:t>
            </a:r>
            <a:r>
              <a:rPr lang="en-US" sz="1200" dirty="0" err="1"/>
              <a:t>all_species_beta</a:t>
            </a:r>
            <a:r>
              <a:rPr lang="en-US" sz="1200" dirty="0"/>
              <a:t>]</a:t>
            </a:r>
          </a:p>
          <a:p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F07055-6DDE-4150-78EF-B9EC503DB7B8}"/>
              </a:ext>
            </a:extLst>
          </p:cNvPr>
          <p:cNvSpPr/>
          <p:nvPr/>
        </p:nvSpPr>
        <p:spPr>
          <a:xfrm>
            <a:off x="109329" y="2693507"/>
            <a:ext cx="4492487" cy="3866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/>
              <a:t># </a:t>
            </a:r>
            <a:r>
              <a:rPr lang="en-US" sz="1200" b="1" dirty="0"/>
              <a:t>Fill missing species with zeros (not yet reordered)</a:t>
            </a:r>
          </a:p>
          <a:p>
            <a:r>
              <a:rPr lang="en-US" sz="1200" dirty="0" err="1"/>
              <a:t>missing_in_hh</a:t>
            </a:r>
            <a:r>
              <a:rPr lang="en-US" sz="1200" dirty="0"/>
              <a:t> &lt;- </a:t>
            </a:r>
            <a:r>
              <a:rPr lang="en-US" sz="1200" dirty="0" err="1"/>
              <a:t>setdiff</a:t>
            </a:r>
            <a:r>
              <a:rPr lang="en-US" sz="1200" dirty="0"/>
              <a:t>(</a:t>
            </a:r>
            <a:r>
              <a:rPr lang="en-US" sz="1200" dirty="0" err="1"/>
              <a:t>all_species_beta</a:t>
            </a:r>
            <a:r>
              <a:rPr lang="en-US" sz="1200" dirty="0"/>
              <a:t>, </a:t>
            </a:r>
            <a:r>
              <a:rPr lang="en-US" sz="1200" dirty="0" err="1"/>
              <a:t>colnames</a:t>
            </a:r>
            <a:r>
              <a:rPr lang="en-US" sz="1200" dirty="0"/>
              <a:t>(</a:t>
            </a:r>
            <a:r>
              <a:rPr lang="en-US" sz="1200" dirty="0" err="1"/>
              <a:t>hh_df_sp</a:t>
            </a:r>
            <a:r>
              <a:rPr lang="en-US" sz="1200" dirty="0"/>
              <a:t>))</a:t>
            </a:r>
          </a:p>
          <a:p>
            <a:r>
              <a:rPr lang="en-US" sz="1200" dirty="0" err="1"/>
              <a:t>missing_in_pc</a:t>
            </a:r>
            <a:r>
              <a:rPr lang="en-US" sz="1200" dirty="0"/>
              <a:t> &lt;- </a:t>
            </a:r>
            <a:r>
              <a:rPr lang="en-US" sz="1200" dirty="0" err="1"/>
              <a:t>setdiff</a:t>
            </a:r>
            <a:r>
              <a:rPr lang="en-US" sz="1200" dirty="0"/>
              <a:t>(</a:t>
            </a:r>
            <a:r>
              <a:rPr lang="en-US" sz="1200" dirty="0" err="1"/>
              <a:t>all_species_beta</a:t>
            </a:r>
            <a:r>
              <a:rPr lang="en-US" sz="1200" dirty="0"/>
              <a:t>, </a:t>
            </a:r>
            <a:r>
              <a:rPr lang="en-US" sz="1200" dirty="0" err="1"/>
              <a:t>colnames</a:t>
            </a:r>
            <a:r>
              <a:rPr lang="en-US" sz="1200" dirty="0"/>
              <a:t>(</a:t>
            </a:r>
            <a:r>
              <a:rPr lang="en-US" sz="1200" dirty="0" err="1"/>
              <a:t>pC_df_sp</a:t>
            </a:r>
            <a:r>
              <a:rPr lang="en-US" sz="1200" dirty="0"/>
              <a:t>))</a:t>
            </a:r>
          </a:p>
          <a:p>
            <a:endParaRPr lang="en-US" sz="1200" dirty="0"/>
          </a:p>
          <a:p>
            <a:r>
              <a:rPr lang="en-US" sz="1200" dirty="0" err="1"/>
              <a:t>hh_df_sp</a:t>
            </a:r>
            <a:r>
              <a:rPr lang="en-US" sz="1200" dirty="0"/>
              <a:t>[</a:t>
            </a:r>
            <a:r>
              <a:rPr lang="en-US" sz="1200" dirty="0" err="1"/>
              <a:t>missing_in_hh</a:t>
            </a:r>
            <a:r>
              <a:rPr lang="en-US" sz="1200" dirty="0"/>
              <a:t>] &lt;- 0</a:t>
            </a:r>
          </a:p>
          <a:p>
            <a:r>
              <a:rPr lang="en-US" sz="1200" dirty="0" err="1"/>
              <a:t>pC_df_sp</a:t>
            </a:r>
            <a:r>
              <a:rPr lang="en-US" sz="1200" dirty="0"/>
              <a:t>[</a:t>
            </a:r>
            <a:r>
              <a:rPr lang="en-US" sz="1200" dirty="0" err="1"/>
              <a:t>missing_in_pc</a:t>
            </a:r>
            <a:r>
              <a:rPr lang="en-US" sz="1200" dirty="0"/>
              <a:t>] &lt;- 0</a:t>
            </a:r>
          </a:p>
          <a:p>
            <a:r>
              <a:rPr lang="en-US" sz="1200" dirty="0"/>
              <a:t>#Order to Match</a:t>
            </a:r>
          </a:p>
          <a:p>
            <a:r>
              <a:rPr lang="en-US" sz="1200" dirty="0" err="1"/>
              <a:t>hh_df_sp</a:t>
            </a:r>
            <a:r>
              <a:rPr lang="en-US" sz="1200" dirty="0"/>
              <a:t> &lt;- </a:t>
            </a:r>
            <a:r>
              <a:rPr lang="en-US" sz="1200" dirty="0" err="1"/>
              <a:t>hh_df_sp</a:t>
            </a:r>
            <a:r>
              <a:rPr lang="en-US" sz="1200" dirty="0"/>
              <a:t>[, </a:t>
            </a:r>
            <a:r>
              <a:rPr lang="en-US" sz="1200" dirty="0" err="1"/>
              <a:t>all_species_beta</a:t>
            </a:r>
            <a:r>
              <a:rPr lang="en-US" sz="1200" dirty="0"/>
              <a:t>]</a:t>
            </a:r>
          </a:p>
          <a:p>
            <a:r>
              <a:rPr lang="en-US" sz="1200" dirty="0" err="1"/>
              <a:t>pC_df_sp</a:t>
            </a:r>
            <a:r>
              <a:rPr lang="en-US" sz="1200" dirty="0"/>
              <a:t> &lt;- </a:t>
            </a:r>
            <a:r>
              <a:rPr lang="en-US" sz="1200" dirty="0" err="1"/>
              <a:t>pC_df_sp</a:t>
            </a:r>
            <a:r>
              <a:rPr lang="en-US" sz="1200" dirty="0"/>
              <a:t>[, </a:t>
            </a:r>
            <a:r>
              <a:rPr lang="en-US" sz="1200" dirty="0" err="1"/>
              <a:t>all_species_beta</a:t>
            </a:r>
            <a:r>
              <a:rPr lang="en-US" sz="1200" dirty="0"/>
              <a:t>]</a:t>
            </a:r>
          </a:p>
          <a:p>
            <a:r>
              <a:rPr lang="en-US" sz="1200" dirty="0"/>
              <a:t>view(</a:t>
            </a:r>
            <a:r>
              <a:rPr lang="en-US" sz="1200" dirty="0" err="1"/>
              <a:t>hh_df_sp</a:t>
            </a:r>
            <a:r>
              <a:rPr lang="en-US" sz="1200" dirty="0"/>
              <a:t>)</a:t>
            </a:r>
          </a:p>
          <a:p>
            <a:r>
              <a:rPr lang="en-US" sz="1200" dirty="0"/>
              <a:t>#Group</a:t>
            </a:r>
          </a:p>
          <a:p>
            <a:r>
              <a:rPr lang="en-US" sz="1200" dirty="0" err="1"/>
              <a:t>pC_df_sp$Group</a:t>
            </a:r>
            <a:r>
              <a:rPr lang="en-US" sz="1200" dirty="0"/>
              <a:t>&lt;-"Cancer"</a:t>
            </a:r>
          </a:p>
          <a:p>
            <a:r>
              <a:rPr lang="en-US" sz="1200" dirty="0" err="1"/>
              <a:t>hh_df_sp$Group</a:t>
            </a:r>
            <a:r>
              <a:rPr lang="en-US" sz="1200" dirty="0"/>
              <a:t>&lt;-"Healthy"</a:t>
            </a:r>
          </a:p>
          <a:p>
            <a:r>
              <a:rPr lang="en-US" sz="1200" dirty="0"/>
              <a:t>#Combine</a:t>
            </a:r>
          </a:p>
          <a:p>
            <a:r>
              <a:rPr lang="en-US" sz="1200" dirty="0" err="1"/>
              <a:t>combined_betadiv_df</a:t>
            </a:r>
            <a:r>
              <a:rPr lang="en-US" sz="1200" dirty="0"/>
              <a:t> &lt;- </a:t>
            </a:r>
            <a:r>
              <a:rPr lang="en-US" sz="1200" dirty="0" err="1"/>
              <a:t>rbind</a:t>
            </a:r>
            <a:r>
              <a:rPr lang="en-US" sz="1200" dirty="0"/>
              <a:t>(</a:t>
            </a:r>
            <a:r>
              <a:rPr lang="en-US" sz="1200" dirty="0" err="1"/>
              <a:t>hh_df_sp</a:t>
            </a:r>
            <a:r>
              <a:rPr lang="en-US" sz="1200" dirty="0"/>
              <a:t>, </a:t>
            </a:r>
            <a:r>
              <a:rPr lang="en-US" sz="1200" dirty="0" err="1"/>
              <a:t>pC_df_sp</a:t>
            </a:r>
            <a:r>
              <a:rPr lang="en-US" sz="1200" dirty="0"/>
              <a:t>)</a:t>
            </a:r>
          </a:p>
          <a:p>
            <a:r>
              <a:rPr lang="en-US" sz="1200" dirty="0"/>
              <a:t>view(</a:t>
            </a:r>
            <a:r>
              <a:rPr lang="en-US" sz="1200" dirty="0" err="1"/>
              <a:t>combined_betadiv_df</a:t>
            </a:r>
            <a:r>
              <a:rPr lang="en-US" sz="1200" dirty="0"/>
              <a:t>)</a:t>
            </a:r>
          </a:p>
          <a:p>
            <a:r>
              <a:rPr lang="en-US" sz="1200" dirty="0" err="1"/>
              <a:t>hh_df_sp$Group</a:t>
            </a:r>
            <a:r>
              <a:rPr lang="en-US" sz="1200" dirty="0"/>
              <a:t> &lt;- "Healthy"</a:t>
            </a:r>
          </a:p>
          <a:p>
            <a:r>
              <a:rPr lang="en-US" sz="1200" dirty="0" err="1"/>
              <a:t>pC_df_sp$Group</a:t>
            </a:r>
            <a:r>
              <a:rPr lang="en-US" sz="1200" dirty="0"/>
              <a:t> &lt;- "Cancer"</a:t>
            </a:r>
          </a:p>
          <a:p>
            <a:r>
              <a:rPr lang="en-US" sz="1200" dirty="0"/>
              <a:t>view(</a:t>
            </a:r>
            <a:r>
              <a:rPr lang="en-US" sz="1200" dirty="0" err="1"/>
              <a:t>hh_df_sp</a:t>
            </a:r>
            <a:r>
              <a:rPr lang="en-US" sz="1200" dirty="0"/>
              <a:t>)</a:t>
            </a:r>
          </a:p>
          <a:p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357976-A92D-D954-4DE8-1D8110F3CF2A}"/>
              </a:ext>
            </a:extLst>
          </p:cNvPr>
          <p:cNvSpPr/>
          <p:nvPr/>
        </p:nvSpPr>
        <p:spPr>
          <a:xfrm>
            <a:off x="4721087" y="2991677"/>
            <a:ext cx="7132981" cy="3568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200" dirty="0"/>
          </a:p>
          <a:p>
            <a:r>
              <a:rPr lang="en-US" sz="1200" b="1" dirty="0"/>
              <a:t>#After combining</a:t>
            </a:r>
          </a:p>
          <a:p>
            <a:r>
              <a:rPr lang="en-US" sz="1200" dirty="0" err="1"/>
              <a:t>group_labels</a:t>
            </a:r>
            <a:r>
              <a:rPr lang="en-US" sz="1200" dirty="0"/>
              <a:t> &lt;- </a:t>
            </a:r>
            <a:r>
              <a:rPr lang="en-US" sz="1200" dirty="0" err="1"/>
              <a:t>combined_betadiv_df$Group</a:t>
            </a:r>
            <a:endParaRPr lang="en-US" sz="1200" dirty="0"/>
          </a:p>
          <a:p>
            <a:r>
              <a:rPr lang="en-US" sz="1200" dirty="0" err="1"/>
              <a:t>combined_betadiv_df$Group</a:t>
            </a:r>
            <a:r>
              <a:rPr lang="en-US" sz="1200" dirty="0"/>
              <a:t> &lt;- NULL  # remove Group column before calculating distances</a:t>
            </a:r>
          </a:p>
          <a:p>
            <a:r>
              <a:rPr lang="en-US" sz="1200" dirty="0"/>
              <a:t>view(</a:t>
            </a:r>
            <a:r>
              <a:rPr lang="en-US" sz="1200" dirty="0" err="1"/>
              <a:t>group_labels</a:t>
            </a:r>
            <a:r>
              <a:rPr lang="en-US" sz="1200" dirty="0"/>
              <a:t>)</a:t>
            </a:r>
          </a:p>
          <a:p>
            <a:r>
              <a:rPr lang="en-US" sz="1200" dirty="0"/>
              <a:t>#Calculate Bray-Cutis distance</a:t>
            </a:r>
          </a:p>
          <a:p>
            <a:r>
              <a:rPr lang="en-US" sz="1200" dirty="0"/>
              <a:t># Make sure group labels are stored</a:t>
            </a:r>
          </a:p>
          <a:p>
            <a:r>
              <a:rPr lang="en-US" sz="1200" dirty="0" err="1"/>
              <a:t>group_labels</a:t>
            </a:r>
            <a:r>
              <a:rPr lang="en-US" sz="1200" dirty="0"/>
              <a:t> &lt;- c(rep("Healthy", </a:t>
            </a:r>
            <a:r>
              <a:rPr lang="en-US" sz="1200" dirty="0" err="1"/>
              <a:t>nrow</a:t>
            </a:r>
            <a:r>
              <a:rPr lang="en-US" sz="1200" dirty="0"/>
              <a:t>(</a:t>
            </a:r>
            <a:r>
              <a:rPr lang="en-US" sz="1200" dirty="0" err="1"/>
              <a:t>hh_df_sp</a:t>
            </a:r>
            <a:r>
              <a:rPr lang="en-US" sz="1200" dirty="0"/>
              <a:t>)), rep("Cancer", </a:t>
            </a:r>
            <a:r>
              <a:rPr lang="en-US" sz="1200" dirty="0" err="1"/>
              <a:t>nrow</a:t>
            </a:r>
            <a:r>
              <a:rPr lang="en-US" sz="1200" dirty="0"/>
              <a:t>(</a:t>
            </a:r>
            <a:r>
              <a:rPr lang="en-US" sz="1200" dirty="0" err="1"/>
              <a:t>pC_df_sp</a:t>
            </a:r>
            <a:r>
              <a:rPr lang="en-US" sz="1200" dirty="0"/>
              <a:t>)))</a:t>
            </a:r>
          </a:p>
          <a:p>
            <a:r>
              <a:rPr lang="en-US" sz="1200" dirty="0"/>
              <a:t># Combine numeric species tables (already fixed earlier)</a:t>
            </a:r>
          </a:p>
          <a:p>
            <a:r>
              <a:rPr lang="en-US" sz="1200" dirty="0" err="1"/>
              <a:t>combined_betadiv_df</a:t>
            </a:r>
            <a:r>
              <a:rPr lang="en-US" sz="1200" dirty="0"/>
              <a:t> &lt;- </a:t>
            </a:r>
            <a:r>
              <a:rPr lang="en-US" sz="1200" dirty="0" err="1"/>
              <a:t>rbind</a:t>
            </a:r>
            <a:r>
              <a:rPr lang="en-US" sz="1200" dirty="0"/>
              <a:t>(</a:t>
            </a:r>
            <a:r>
              <a:rPr lang="en-US" sz="1200" dirty="0" err="1"/>
              <a:t>hh_df_sp</a:t>
            </a:r>
            <a:r>
              <a:rPr lang="en-US" sz="1200" dirty="0"/>
              <a:t>, </a:t>
            </a:r>
            <a:r>
              <a:rPr lang="en-US" sz="1200" dirty="0" err="1"/>
              <a:t>pC_df_sp</a:t>
            </a:r>
            <a:r>
              <a:rPr lang="en-US" sz="1200" dirty="0"/>
              <a:t>)</a:t>
            </a:r>
          </a:p>
          <a:p>
            <a:r>
              <a:rPr lang="en-US" sz="1200" dirty="0"/>
              <a:t># Calculate Bray-Curtis distance matrix</a:t>
            </a:r>
          </a:p>
          <a:p>
            <a:r>
              <a:rPr lang="en-US" sz="1200" dirty="0" err="1"/>
              <a:t>bray_dist</a:t>
            </a:r>
            <a:r>
              <a:rPr lang="en-US" sz="1200" dirty="0"/>
              <a:t> &lt;- </a:t>
            </a:r>
            <a:r>
              <a:rPr lang="en-US" sz="1200" dirty="0" err="1"/>
              <a:t>vegdist</a:t>
            </a:r>
            <a:r>
              <a:rPr lang="en-US" sz="1200" dirty="0"/>
              <a:t>(</a:t>
            </a:r>
            <a:r>
              <a:rPr lang="en-US" sz="1200" dirty="0" err="1"/>
              <a:t>combined_betadiv_df</a:t>
            </a:r>
            <a:r>
              <a:rPr lang="en-US" sz="1200" dirty="0"/>
              <a:t>, method = "bray")</a:t>
            </a:r>
          </a:p>
          <a:p>
            <a:r>
              <a:rPr lang="en-US" sz="1200" dirty="0"/>
              <a:t>#Check data frame:</a:t>
            </a:r>
          </a:p>
          <a:p>
            <a:r>
              <a:rPr lang="en-US" sz="1200" dirty="0"/>
              <a:t>str(</a:t>
            </a:r>
            <a:r>
              <a:rPr lang="en-US" sz="1200" dirty="0" err="1"/>
              <a:t>combined_betadiv_df</a:t>
            </a:r>
            <a:r>
              <a:rPr lang="en-US" sz="1200" dirty="0"/>
              <a:t>)</a:t>
            </a:r>
          </a:p>
          <a:p>
            <a:r>
              <a:rPr lang="en-US" sz="1200" dirty="0"/>
              <a:t>#STore Groups</a:t>
            </a:r>
          </a:p>
          <a:p>
            <a:r>
              <a:rPr lang="en-US" sz="1200" dirty="0" err="1"/>
              <a:t>group_labels</a:t>
            </a:r>
            <a:r>
              <a:rPr lang="en-US" sz="1200" dirty="0"/>
              <a:t> &lt;- </a:t>
            </a:r>
            <a:r>
              <a:rPr lang="en-US" sz="1200" dirty="0" err="1"/>
              <a:t>combined_betadiv_df$Group</a:t>
            </a:r>
            <a:endParaRPr lang="en-US" sz="12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2618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13E12-33AE-AF9A-E2DE-6CE5B3FBE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FF154DD-5A6A-EFDD-F58F-CEFF3668A287}"/>
              </a:ext>
            </a:extLst>
          </p:cNvPr>
          <p:cNvSpPr/>
          <p:nvPr/>
        </p:nvSpPr>
        <p:spPr>
          <a:xfrm>
            <a:off x="685799" y="139147"/>
            <a:ext cx="10455965" cy="5466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Ecological properties of the Gut microbiome in Healthy and Cancer patients (</a:t>
            </a:r>
            <a:r>
              <a:rPr lang="el-GR" b="1" dirty="0"/>
              <a:t>β</a:t>
            </a:r>
            <a:r>
              <a:rPr lang="en-US" b="1" dirty="0"/>
              <a:t>-diversity)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0D28EB-319D-D870-52DC-8DB5A9C5DAB9}"/>
              </a:ext>
            </a:extLst>
          </p:cNvPr>
          <p:cNvSpPr/>
          <p:nvPr/>
        </p:nvSpPr>
        <p:spPr>
          <a:xfrm>
            <a:off x="109331" y="755375"/>
            <a:ext cx="4492486" cy="19381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#</a:t>
            </a:r>
            <a:r>
              <a:rPr lang="en-US" sz="1200" b="1" dirty="0"/>
              <a:t>Remove group columns before computing distances</a:t>
            </a:r>
          </a:p>
          <a:p>
            <a:r>
              <a:rPr lang="en-US" sz="1200" dirty="0"/>
              <a:t># </a:t>
            </a:r>
            <a:r>
              <a:rPr lang="en-US" sz="1200" b="1" dirty="0"/>
              <a:t>Keep only numeric species data</a:t>
            </a:r>
          </a:p>
          <a:p>
            <a:r>
              <a:rPr lang="en-US" sz="1200" dirty="0" err="1"/>
              <a:t>combined_numeric_df</a:t>
            </a:r>
            <a:r>
              <a:rPr lang="en-US" sz="1200" dirty="0"/>
              <a:t> &lt;- </a:t>
            </a:r>
            <a:r>
              <a:rPr lang="en-US" sz="1200" dirty="0" err="1"/>
              <a:t>combined_betadiv_df</a:t>
            </a:r>
            <a:r>
              <a:rPr lang="en-US" sz="1200" dirty="0"/>
              <a:t>[, </a:t>
            </a:r>
            <a:r>
              <a:rPr lang="en-US" sz="1200" dirty="0" err="1"/>
              <a:t>sapply</a:t>
            </a:r>
            <a:r>
              <a:rPr lang="en-US" sz="1200" dirty="0"/>
              <a:t>(</a:t>
            </a:r>
            <a:r>
              <a:rPr lang="en-US" sz="1200" dirty="0" err="1"/>
              <a:t>combined_betadiv_df</a:t>
            </a:r>
            <a:r>
              <a:rPr lang="en-US" sz="1200" dirty="0"/>
              <a:t>, </a:t>
            </a:r>
            <a:r>
              <a:rPr lang="en-US" sz="1200" dirty="0" err="1"/>
              <a:t>is.numeric</a:t>
            </a:r>
            <a:r>
              <a:rPr lang="en-US" sz="1200" dirty="0"/>
              <a:t>)]</a:t>
            </a:r>
          </a:p>
          <a:p>
            <a:r>
              <a:rPr lang="en-US" sz="1200" dirty="0"/>
              <a:t>#Compute </a:t>
            </a:r>
            <a:r>
              <a:rPr lang="en-US" sz="1200" dirty="0" err="1"/>
              <a:t>Bryacutis</a:t>
            </a:r>
            <a:endParaRPr lang="en-US" sz="1200" dirty="0"/>
          </a:p>
          <a:p>
            <a:r>
              <a:rPr lang="en-US" sz="1200" dirty="0"/>
              <a:t>library(vegan)</a:t>
            </a:r>
          </a:p>
          <a:p>
            <a:r>
              <a:rPr lang="en-US" sz="1200" dirty="0" err="1"/>
              <a:t>bray_dist</a:t>
            </a:r>
            <a:r>
              <a:rPr lang="en-US" sz="1200" dirty="0"/>
              <a:t> &lt;- </a:t>
            </a:r>
            <a:r>
              <a:rPr lang="en-US" sz="1200" dirty="0" err="1"/>
              <a:t>vegdist</a:t>
            </a:r>
            <a:r>
              <a:rPr lang="en-US" sz="1200" dirty="0"/>
              <a:t>(</a:t>
            </a:r>
            <a:r>
              <a:rPr lang="en-US" sz="1200" dirty="0" err="1"/>
              <a:t>combined_numeric_df</a:t>
            </a:r>
            <a:r>
              <a:rPr lang="en-US" sz="1200" dirty="0"/>
              <a:t>, method = "bray")</a:t>
            </a:r>
          </a:p>
          <a:p>
            <a:r>
              <a:rPr lang="en-US" sz="1200" dirty="0"/>
              <a:t># Run </a:t>
            </a:r>
            <a:r>
              <a:rPr lang="en-US" sz="1200" dirty="0" err="1"/>
              <a:t>PCoA</a:t>
            </a:r>
            <a:r>
              <a:rPr lang="en-US" sz="1200" dirty="0"/>
              <a:t> (Principal Coordinates Analysis)</a:t>
            </a:r>
          </a:p>
          <a:p>
            <a:r>
              <a:rPr lang="en-US" sz="1200" dirty="0" err="1"/>
              <a:t>pcoa_result</a:t>
            </a:r>
            <a:r>
              <a:rPr lang="en-US" sz="1200" dirty="0"/>
              <a:t> &lt;- </a:t>
            </a:r>
            <a:r>
              <a:rPr lang="en-US" sz="1200" dirty="0" err="1"/>
              <a:t>cmdscale</a:t>
            </a:r>
            <a:r>
              <a:rPr lang="en-US" sz="1200" dirty="0"/>
              <a:t>(</a:t>
            </a:r>
            <a:r>
              <a:rPr lang="en-US" sz="1200" dirty="0" err="1"/>
              <a:t>bray_dist</a:t>
            </a:r>
            <a:r>
              <a:rPr lang="en-US" sz="1200" dirty="0"/>
              <a:t>, </a:t>
            </a:r>
            <a:r>
              <a:rPr lang="en-US" sz="1200" dirty="0" err="1"/>
              <a:t>eig</a:t>
            </a:r>
            <a:r>
              <a:rPr lang="en-US" sz="1200" dirty="0"/>
              <a:t> = TRUE, k = 2)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985E62-F042-6946-749E-6FC543ECB740}"/>
              </a:ext>
            </a:extLst>
          </p:cNvPr>
          <p:cNvSpPr/>
          <p:nvPr/>
        </p:nvSpPr>
        <p:spPr>
          <a:xfrm>
            <a:off x="4860234" y="755374"/>
            <a:ext cx="6281530" cy="19381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/>
              <a:t># </a:t>
            </a:r>
            <a:r>
              <a:rPr lang="en-US" sz="1200" b="1" dirty="0"/>
              <a:t>Create a data frame for plotting</a:t>
            </a:r>
          </a:p>
          <a:p>
            <a:r>
              <a:rPr lang="en-US" sz="1200" dirty="0" err="1"/>
              <a:t>pcoa_df</a:t>
            </a:r>
            <a:r>
              <a:rPr lang="en-US" sz="1200" dirty="0"/>
              <a:t> &lt;- </a:t>
            </a:r>
            <a:r>
              <a:rPr lang="en-US" sz="1200" dirty="0" err="1"/>
              <a:t>data.frame</a:t>
            </a:r>
            <a:r>
              <a:rPr lang="en-US" sz="1200" dirty="0"/>
              <a:t>(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SampleID</a:t>
            </a:r>
            <a:r>
              <a:rPr lang="en-US" sz="1200" dirty="0"/>
              <a:t> = </a:t>
            </a:r>
            <a:r>
              <a:rPr lang="en-US" sz="1200" dirty="0" err="1"/>
              <a:t>rownames</a:t>
            </a:r>
            <a:r>
              <a:rPr lang="en-US" sz="1200" dirty="0"/>
              <a:t>(</a:t>
            </a:r>
            <a:r>
              <a:rPr lang="en-US" sz="1200" dirty="0" err="1"/>
              <a:t>combined_betadiv_df</a:t>
            </a:r>
            <a:r>
              <a:rPr lang="en-US" sz="1200" dirty="0"/>
              <a:t>),</a:t>
            </a:r>
          </a:p>
          <a:p>
            <a:r>
              <a:rPr lang="en-US" sz="1200" dirty="0"/>
              <a:t>  Dim1 = </a:t>
            </a:r>
            <a:r>
              <a:rPr lang="en-US" sz="1200" dirty="0" err="1"/>
              <a:t>pcoa_result$points</a:t>
            </a:r>
            <a:r>
              <a:rPr lang="en-US" sz="1200" dirty="0"/>
              <a:t>[, 1],</a:t>
            </a:r>
          </a:p>
          <a:p>
            <a:r>
              <a:rPr lang="en-US" sz="1200" dirty="0"/>
              <a:t>  Dim2 = </a:t>
            </a:r>
            <a:r>
              <a:rPr lang="en-US" sz="1200" dirty="0" err="1"/>
              <a:t>pcoa_result$points</a:t>
            </a:r>
            <a:r>
              <a:rPr lang="en-US" sz="1200" dirty="0"/>
              <a:t>[, 2],</a:t>
            </a:r>
          </a:p>
          <a:p>
            <a:r>
              <a:rPr lang="en-US" sz="1200" dirty="0"/>
              <a:t>  Group = </a:t>
            </a:r>
            <a:r>
              <a:rPr lang="en-US" sz="1200" dirty="0" err="1"/>
              <a:t>group_labels</a:t>
            </a:r>
            <a:endParaRPr lang="en-US" sz="1200" dirty="0"/>
          </a:p>
          <a:p>
            <a:r>
              <a:rPr lang="en-US" sz="1200" dirty="0"/>
              <a:t>)</a:t>
            </a:r>
          </a:p>
          <a:p>
            <a:r>
              <a:rPr lang="en-US" sz="1200" dirty="0"/>
              <a:t>library(ggplot2)</a:t>
            </a:r>
          </a:p>
          <a:p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CC6BEA-A5F3-5B4D-D185-1562F8E59E29}"/>
              </a:ext>
            </a:extLst>
          </p:cNvPr>
          <p:cNvSpPr/>
          <p:nvPr/>
        </p:nvSpPr>
        <p:spPr>
          <a:xfrm>
            <a:off x="109329" y="2693507"/>
            <a:ext cx="11032435" cy="3866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/>
              <a:t># </a:t>
            </a:r>
            <a:r>
              <a:rPr lang="en-US" sz="1200" b="1" dirty="0"/>
              <a:t>Create the plot and assign it to an object</a:t>
            </a:r>
          </a:p>
          <a:p>
            <a:r>
              <a:rPr lang="en-US" sz="1200" dirty="0" err="1"/>
              <a:t>pcoa_plot</a:t>
            </a:r>
            <a:r>
              <a:rPr lang="en-US" sz="1200" dirty="0"/>
              <a:t> &lt;- </a:t>
            </a:r>
            <a:r>
              <a:rPr lang="en-US" sz="1200" dirty="0" err="1"/>
              <a:t>ggplot</a:t>
            </a:r>
            <a:r>
              <a:rPr lang="en-US" sz="1200" dirty="0"/>
              <a:t>(</a:t>
            </a:r>
            <a:r>
              <a:rPr lang="en-US" sz="1200" dirty="0" err="1"/>
              <a:t>pcoa_df</a:t>
            </a:r>
            <a:r>
              <a:rPr lang="en-US" sz="1200" dirty="0"/>
              <a:t>, </a:t>
            </a:r>
            <a:r>
              <a:rPr lang="en-US" sz="1200" dirty="0" err="1"/>
              <a:t>aes</a:t>
            </a:r>
            <a:r>
              <a:rPr lang="en-US" sz="1200" dirty="0"/>
              <a:t>(x = Dim1, y = Dim2, color = Group)) +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geom_point</a:t>
            </a:r>
            <a:r>
              <a:rPr lang="en-US" sz="1200" dirty="0"/>
              <a:t>(size = 3, alpha = 0.8) +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stat_ellipse</a:t>
            </a:r>
            <a:r>
              <a:rPr lang="en-US" sz="1200" dirty="0"/>
              <a:t>(level = 0.95, </a:t>
            </a:r>
            <a:r>
              <a:rPr lang="en-US" sz="1200" dirty="0" err="1"/>
              <a:t>linetype</a:t>
            </a:r>
            <a:r>
              <a:rPr lang="en-US" sz="1200" dirty="0"/>
              <a:t> = "dashed", size = 1) +  # 95% CI ellipse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theme_minimal</a:t>
            </a:r>
            <a:r>
              <a:rPr lang="en-US" sz="1200" dirty="0"/>
              <a:t>(</a:t>
            </a:r>
            <a:r>
              <a:rPr lang="en-US" sz="1200" dirty="0" err="1"/>
              <a:t>base_size</a:t>
            </a:r>
            <a:r>
              <a:rPr lang="en-US" sz="1200" dirty="0"/>
              <a:t> = 12) +</a:t>
            </a:r>
          </a:p>
          <a:p>
            <a:r>
              <a:rPr lang="en-US" sz="1200" dirty="0"/>
              <a:t>  theme(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panel.border</a:t>
            </a:r>
            <a:r>
              <a:rPr lang="en-US" sz="1200" dirty="0"/>
              <a:t> = </a:t>
            </a:r>
            <a:r>
              <a:rPr lang="en-US" sz="1200" dirty="0" err="1"/>
              <a:t>element_rect</a:t>
            </a:r>
            <a:r>
              <a:rPr lang="en-US" sz="1200" dirty="0"/>
              <a:t>(color = "black", fill = NA, size = 1),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panel.grid.major</a:t>
            </a:r>
            <a:r>
              <a:rPr lang="en-US" sz="1200" dirty="0"/>
              <a:t> = </a:t>
            </a:r>
            <a:r>
              <a:rPr lang="en-US" sz="1200" dirty="0" err="1"/>
              <a:t>element_line</a:t>
            </a:r>
            <a:r>
              <a:rPr lang="en-US" sz="1200" dirty="0"/>
              <a:t>(color = "grey85"),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panel.grid.minor</a:t>
            </a:r>
            <a:r>
              <a:rPr lang="en-US" sz="1200" dirty="0"/>
              <a:t> = </a:t>
            </a:r>
            <a:r>
              <a:rPr lang="en-US" sz="1200" dirty="0" err="1"/>
              <a:t>element_blank</a:t>
            </a:r>
            <a:r>
              <a:rPr lang="en-US" sz="1200" dirty="0"/>
              <a:t>(),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axis.text</a:t>
            </a:r>
            <a:r>
              <a:rPr lang="en-US" sz="1200" dirty="0"/>
              <a:t> = </a:t>
            </a:r>
            <a:r>
              <a:rPr lang="en-US" sz="1200" dirty="0" err="1"/>
              <a:t>element_text</a:t>
            </a:r>
            <a:r>
              <a:rPr lang="en-US" sz="1200" dirty="0"/>
              <a:t>(size = 10),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axis.title</a:t>
            </a:r>
            <a:r>
              <a:rPr lang="en-US" sz="1200" dirty="0"/>
              <a:t> = </a:t>
            </a:r>
            <a:r>
              <a:rPr lang="en-US" sz="1200" dirty="0" err="1"/>
              <a:t>element_text</a:t>
            </a:r>
            <a:r>
              <a:rPr lang="en-US" sz="1200" dirty="0"/>
              <a:t>(size = 12),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legend.position</a:t>
            </a:r>
            <a:r>
              <a:rPr lang="en-US" sz="1200" dirty="0"/>
              <a:t> = "right"</a:t>
            </a:r>
          </a:p>
          <a:p>
            <a:r>
              <a:rPr lang="en-US" sz="1200" dirty="0"/>
              <a:t>  ) +</a:t>
            </a:r>
          </a:p>
          <a:p>
            <a:r>
              <a:rPr lang="en-US" sz="1200" dirty="0"/>
              <a:t>  labs(</a:t>
            </a:r>
          </a:p>
          <a:p>
            <a:r>
              <a:rPr lang="en-US" sz="1200" dirty="0"/>
              <a:t>    title = "</a:t>
            </a:r>
            <a:r>
              <a:rPr lang="en-US" sz="1200" dirty="0" err="1"/>
              <a:t>PCoA</a:t>
            </a:r>
            <a:r>
              <a:rPr lang="en-US" sz="1200" dirty="0"/>
              <a:t> - Bray-Curtis Beta Diversity", x = "</a:t>
            </a:r>
            <a:r>
              <a:rPr lang="en-US" sz="1200" dirty="0" err="1"/>
              <a:t>PCoA</a:t>
            </a:r>
            <a:r>
              <a:rPr lang="en-US" sz="1200" dirty="0"/>
              <a:t> 1",</a:t>
            </a:r>
          </a:p>
          <a:p>
            <a:r>
              <a:rPr lang="en-US" sz="1200" dirty="0"/>
              <a:t>    y = "</a:t>
            </a:r>
            <a:r>
              <a:rPr lang="en-US" sz="1200" dirty="0" err="1"/>
              <a:t>PCoA</a:t>
            </a:r>
            <a:r>
              <a:rPr lang="en-US" sz="1200" dirty="0"/>
              <a:t> 2"  ) +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scale_color_manual</a:t>
            </a:r>
            <a:r>
              <a:rPr lang="en-US" sz="1200" dirty="0"/>
              <a:t>(values = c("Healthy" = "#56B4E9", "Cancer" = "#E69F00"))</a:t>
            </a:r>
          </a:p>
          <a:p>
            <a:endParaRPr lang="en-US" sz="1200" dirty="0"/>
          </a:p>
          <a:p>
            <a:r>
              <a:rPr lang="en-US" sz="1200" dirty="0"/>
              <a:t># Print the plot</a:t>
            </a:r>
          </a:p>
          <a:p>
            <a:r>
              <a:rPr lang="en-US" sz="1200" dirty="0"/>
              <a:t>print(</a:t>
            </a:r>
            <a:r>
              <a:rPr lang="en-US" sz="1200" dirty="0" err="1"/>
              <a:t>pcoa_plot</a:t>
            </a:r>
            <a:r>
              <a:rPr lang="en-US" sz="1200" dirty="0"/>
              <a:t>)</a:t>
            </a:r>
          </a:p>
          <a:p>
            <a:r>
              <a:rPr lang="en-US" sz="1200" dirty="0" err="1"/>
              <a:t>ggsave</a:t>
            </a:r>
            <a:r>
              <a:rPr lang="en-US" sz="1200" dirty="0"/>
              <a:t>("PCoA_BrayCurtis_BetaDiversity.png", plot = </a:t>
            </a:r>
            <a:r>
              <a:rPr lang="en-US" sz="1200" dirty="0" err="1"/>
              <a:t>pcoa_plot</a:t>
            </a:r>
            <a:r>
              <a:rPr lang="en-US" sz="1200" dirty="0"/>
              <a:t>, width = 8, height = 6, dpi = 300)</a:t>
            </a:r>
          </a:p>
        </p:txBody>
      </p:sp>
    </p:spTree>
    <p:extLst>
      <p:ext uri="{BB962C8B-B14F-4D97-AF65-F5344CB8AC3E}">
        <p14:creationId xmlns:p14="http://schemas.microsoft.com/office/powerpoint/2010/main" val="420964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B6F5C-A56B-B2DE-4773-2E7064793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3B01ED7-ABED-B219-0A37-59EFFD66C133}"/>
              </a:ext>
            </a:extLst>
          </p:cNvPr>
          <p:cNvSpPr/>
          <p:nvPr/>
        </p:nvSpPr>
        <p:spPr>
          <a:xfrm>
            <a:off x="685799" y="139147"/>
            <a:ext cx="10455965" cy="7255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Ecological properties of the Gut microbiome in Healthy and Cancer patients (</a:t>
            </a:r>
            <a:r>
              <a:rPr lang="el-GR" b="1" dirty="0"/>
              <a:t>β</a:t>
            </a:r>
            <a:r>
              <a:rPr lang="en-US" b="1" dirty="0"/>
              <a:t>-diversity)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51739C-9DC1-55DC-5C6A-65EABB75181C}"/>
              </a:ext>
            </a:extLst>
          </p:cNvPr>
          <p:cNvSpPr/>
          <p:nvPr/>
        </p:nvSpPr>
        <p:spPr>
          <a:xfrm>
            <a:off x="163442" y="6240445"/>
            <a:ext cx="11832138" cy="5181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Fig. 3: β-diversity of gut microbiome for healthy and cancer subjects.</a:t>
            </a:r>
          </a:p>
        </p:txBody>
      </p:sp>
      <p:pic>
        <p:nvPicPr>
          <p:cNvPr id="4" name="Picture 3" descr="A graph with dots and lines&#10;&#10;AI-generated content may be incorrect.">
            <a:extLst>
              <a:ext uri="{FF2B5EF4-FFF2-40B4-BE49-F238E27FC236}">
                <a16:creationId xmlns:a16="http://schemas.microsoft.com/office/drawing/2014/main" id="{611D846F-23AE-0376-C3F2-E90EC087B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3" y="1120139"/>
            <a:ext cx="6736088" cy="505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988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5A5CB5-7389-8E8B-0BC4-16B26124B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791BF-9281-BD02-D090-0F9D3784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D237-F54A-4ED6-BB6F-3612903B070E}" type="slidenum">
              <a:rPr lang="en-US" smtClean="0"/>
              <a:t>13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32BCDFE-0915-724C-5933-8ECEDEF61A78}"/>
              </a:ext>
            </a:extLst>
          </p:cNvPr>
          <p:cNvCxnSpPr>
            <a:cxnSpLocks/>
          </p:cNvCxnSpPr>
          <p:nvPr/>
        </p:nvCxnSpPr>
        <p:spPr>
          <a:xfrm flipH="1">
            <a:off x="-2381" y="512166"/>
            <a:ext cx="12192000" cy="0"/>
          </a:xfrm>
          <a:prstGeom prst="line">
            <a:avLst/>
          </a:prstGeom>
          <a:ln w="38100">
            <a:solidFill>
              <a:srgbClr val="FFB8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950F51D-72C0-BF71-86ED-01F1C009CFA8}"/>
              </a:ext>
            </a:extLst>
          </p:cNvPr>
          <p:cNvCxnSpPr>
            <a:cxnSpLocks/>
          </p:cNvCxnSpPr>
          <p:nvPr/>
        </p:nvCxnSpPr>
        <p:spPr>
          <a:xfrm flipH="1">
            <a:off x="-8304" y="461973"/>
            <a:ext cx="12192000" cy="0"/>
          </a:xfrm>
          <a:prstGeom prst="line">
            <a:avLst/>
          </a:prstGeom>
          <a:ln w="38100">
            <a:solidFill>
              <a:srgbClr val="1547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FACB21-63D7-E7D7-D691-76B5491D878B}"/>
              </a:ext>
            </a:extLst>
          </p:cNvPr>
          <p:cNvSpPr txBox="1"/>
          <p:nvPr/>
        </p:nvSpPr>
        <p:spPr>
          <a:xfrm>
            <a:off x="48008" y="6497924"/>
            <a:ext cx="21031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Univers" panose="020B0503020202020204" pitchFamily="34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86EE1C-98BE-CABF-99EC-BD3D5E7C1050}"/>
              </a:ext>
            </a:extLst>
          </p:cNvPr>
          <p:cNvSpPr txBox="1"/>
          <p:nvPr/>
        </p:nvSpPr>
        <p:spPr>
          <a:xfrm>
            <a:off x="-54060" y="-11054"/>
            <a:ext cx="11827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Univers" panose="020B0503020202020204" pitchFamily="34" charset="0"/>
              </a:rPr>
              <a:t>Comparative Taxonomic Analysis of Gut Microbiome in healthy VS Cancer subjects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5A3515-21B2-9067-ADE0-F34F18B2436B}"/>
              </a:ext>
            </a:extLst>
          </p:cNvPr>
          <p:cNvSpPr/>
          <p:nvPr/>
        </p:nvSpPr>
        <p:spPr>
          <a:xfrm>
            <a:off x="48008" y="676868"/>
            <a:ext cx="5895592" cy="60446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Codes: </a:t>
            </a:r>
          </a:p>
          <a:p>
            <a:r>
              <a:rPr lang="en-US" sz="1200" dirty="0"/>
              <a:t>library(</a:t>
            </a:r>
            <a:r>
              <a:rPr lang="en-US" sz="1200" dirty="0" err="1"/>
              <a:t>VennDiagram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/>
              <a:t># Step 1: Identify numeric columns only</a:t>
            </a:r>
          </a:p>
          <a:p>
            <a:r>
              <a:rPr lang="en-US" sz="1200" dirty="0" err="1"/>
              <a:t>hh_numeric_cols</a:t>
            </a:r>
            <a:r>
              <a:rPr lang="en-US" sz="1200" dirty="0"/>
              <a:t> &lt;- </a:t>
            </a:r>
            <a:r>
              <a:rPr lang="en-US" sz="1200" dirty="0" err="1"/>
              <a:t>sapply</a:t>
            </a:r>
            <a:r>
              <a:rPr lang="en-US" sz="1200" dirty="0"/>
              <a:t>(</a:t>
            </a:r>
            <a:r>
              <a:rPr lang="en-US" sz="1200" dirty="0" err="1"/>
              <a:t>h_t_clean</a:t>
            </a:r>
            <a:r>
              <a:rPr lang="en-US" sz="1200" dirty="0"/>
              <a:t>, </a:t>
            </a:r>
            <a:r>
              <a:rPr lang="en-US" sz="1200" dirty="0" err="1"/>
              <a:t>is.numeric</a:t>
            </a:r>
            <a:r>
              <a:rPr lang="en-US" sz="1200" dirty="0"/>
              <a:t>)</a:t>
            </a:r>
          </a:p>
          <a:p>
            <a:r>
              <a:rPr lang="en-US" sz="1200" dirty="0" err="1"/>
              <a:t>pc_numeric_cols</a:t>
            </a:r>
            <a:r>
              <a:rPr lang="en-US" sz="1200" dirty="0"/>
              <a:t> &lt;- </a:t>
            </a:r>
            <a:r>
              <a:rPr lang="en-US" sz="1200" dirty="0" err="1"/>
              <a:t>sapply</a:t>
            </a:r>
            <a:r>
              <a:rPr lang="en-US" sz="1200" dirty="0"/>
              <a:t>(</a:t>
            </a:r>
            <a:r>
              <a:rPr lang="en-US" sz="1200" dirty="0" err="1"/>
              <a:t>p_t_clean</a:t>
            </a:r>
            <a:r>
              <a:rPr lang="en-US" sz="1200" dirty="0"/>
              <a:t>, </a:t>
            </a:r>
            <a:r>
              <a:rPr lang="en-US" sz="1200" dirty="0" err="1"/>
              <a:t>is.numeric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/>
              <a:t># Step 2: Get species (columns) with non-zero abundance</a:t>
            </a:r>
          </a:p>
          <a:p>
            <a:r>
              <a:rPr lang="en-US" sz="1200" dirty="0" err="1"/>
              <a:t>hh_species</a:t>
            </a:r>
            <a:r>
              <a:rPr lang="en-US" sz="1200" dirty="0"/>
              <a:t> &lt;- </a:t>
            </a:r>
            <a:r>
              <a:rPr lang="en-US" sz="1200" dirty="0" err="1"/>
              <a:t>colnames</a:t>
            </a:r>
            <a:r>
              <a:rPr lang="en-US" sz="1200" dirty="0"/>
              <a:t>(</a:t>
            </a:r>
            <a:r>
              <a:rPr lang="en-US" sz="1200" dirty="0" err="1"/>
              <a:t>h_t_clean</a:t>
            </a:r>
            <a:r>
              <a:rPr lang="en-US" sz="1200" dirty="0"/>
              <a:t>)[</a:t>
            </a:r>
            <a:r>
              <a:rPr lang="en-US" sz="1200" dirty="0" err="1"/>
              <a:t>hh_numeric_cols</a:t>
            </a:r>
            <a:r>
              <a:rPr lang="en-US" sz="1200" dirty="0"/>
              <a:t>][</a:t>
            </a:r>
            <a:r>
              <a:rPr lang="en-US" sz="1200" dirty="0" err="1"/>
              <a:t>colSums</a:t>
            </a:r>
            <a:r>
              <a:rPr lang="en-US" sz="1200" dirty="0"/>
              <a:t>(</a:t>
            </a:r>
            <a:r>
              <a:rPr lang="en-US" sz="1200" dirty="0" err="1"/>
              <a:t>h_t_clean</a:t>
            </a:r>
            <a:r>
              <a:rPr lang="en-US" sz="1200" dirty="0"/>
              <a:t>[, </a:t>
            </a:r>
            <a:r>
              <a:rPr lang="en-US" sz="1200" dirty="0" err="1"/>
              <a:t>hh_numeric_cols</a:t>
            </a:r>
            <a:r>
              <a:rPr lang="en-US" sz="1200" dirty="0"/>
              <a:t>]) &gt; 0]</a:t>
            </a:r>
          </a:p>
          <a:p>
            <a:r>
              <a:rPr lang="en-US" sz="1200" dirty="0" err="1"/>
              <a:t>pc_species</a:t>
            </a:r>
            <a:r>
              <a:rPr lang="en-US" sz="1200" dirty="0"/>
              <a:t> &lt;- </a:t>
            </a:r>
            <a:r>
              <a:rPr lang="en-US" sz="1200" dirty="0" err="1"/>
              <a:t>colnames</a:t>
            </a:r>
            <a:r>
              <a:rPr lang="en-US" sz="1200" dirty="0"/>
              <a:t>(</a:t>
            </a:r>
            <a:r>
              <a:rPr lang="en-US" sz="1200" dirty="0" err="1"/>
              <a:t>p_t_clean</a:t>
            </a:r>
            <a:r>
              <a:rPr lang="en-US" sz="1200" dirty="0"/>
              <a:t>)[</a:t>
            </a:r>
            <a:r>
              <a:rPr lang="en-US" sz="1200" dirty="0" err="1"/>
              <a:t>pc_numeric_cols</a:t>
            </a:r>
            <a:r>
              <a:rPr lang="en-US" sz="1200" dirty="0"/>
              <a:t>][</a:t>
            </a:r>
            <a:r>
              <a:rPr lang="en-US" sz="1200" dirty="0" err="1"/>
              <a:t>colSums</a:t>
            </a:r>
            <a:r>
              <a:rPr lang="en-US" sz="1200" dirty="0"/>
              <a:t>(</a:t>
            </a:r>
            <a:r>
              <a:rPr lang="en-US" sz="1200" dirty="0" err="1"/>
              <a:t>p_t_clean</a:t>
            </a:r>
            <a:r>
              <a:rPr lang="en-US" sz="1200" dirty="0"/>
              <a:t>[, </a:t>
            </a:r>
            <a:r>
              <a:rPr lang="en-US" sz="1200" dirty="0" err="1"/>
              <a:t>pc_numeric_cols</a:t>
            </a:r>
            <a:r>
              <a:rPr lang="en-US" sz="1200" dirty="0"/>
              <a:t>]) &gt; 0]</a:t>
            </a:r>
          </a:p>
          <a:p>
            <a:endParaRPr lang="en-US" sz="1200" dirty="0"/>
          </a:p>
          <a:p>
            <a:r>
              <a:rPr lang="en-US" sz="1200" dirty="0"/>
              <a:t># Step 3: Generate and save Venn diagram</a:t>
            </a:r>
          </a:p>
          <a:p>
            <a:r>
              <a:rPr lang="en-US" sz="1200" dirty="0" err="1"/>
              <a:t>venn.plot</a:t>
            </a:r>
            <a:r>
              <a:rPr lang="en-US" sz="1200" dirty="0"/>
              <a:t> &lt;- </a:t>
            </a:r>
            <a:r>
              <a:rPr lang="en-US" sz="1200" dirty="0" err="1"/>
              <a:t>venn.diagram</a:t>
            </a:r>
            <a:r>
              <a:rPr lang="en-US" sz="1200" dirty="0"/>
              <a:t>(</a:t>
            </a:r>
          </a:p>
          <a:p>
            <a:r>
              <a:rPr lang="en-US" sz="1200" dirty="0"/>
              <a:t>  x = list(Healthy = </a:t>
            </a:r>
            <a:r>
              <a:rPr lang="en-US" sz="1200" dirty="0" err="1"/>
              <a:t>hh_species</a:t>
            </a:r>
            <a:r>
              <a:rPr lang="en-US" sz="1200" dirty="0"/>
              <a:t>, Cancer = </a:t>
            </a:r>
            <a:r>
              <a:rPr lang="en-US" sz="1200" dirty="0" err="1"/>
              <a:t>pc_species</a:t>
            </a:r>
            <a:r>
              <a:rPr lang="en-US" sz="1200" dirty="0"/>
              <a:t>),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category.names</a:t>
            </a:r>
            <a:r>
              <a:rPr lang="en-US" sz="1200" dirty="0"/>
              <a:t> = c("Healthy", "Cancer"),</a:t>
            </a:r>
          </a:p>
          <a:p>
            <a:r>
              <a:rPr lang="en-US" sz="1200" dirty="0"/>
              <a:t>  filename = "venn_species_overlap.png",  # Saves to current working directory</a:t>
            </a:r>
          </a:p>
          <a:p>
            <a:r>
              <a:rPr lang="en-US" sz="1200" dirty="0"/>
              <a:t>  output = TRUE,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imagetype</a:t>
            </a:r>
            <a:r>
              <a:rPr lang="en-US" sz="1200" dirty="0"/>
              <a:t> = "</a:t>
            </a:r>
            <a:r>
              <a:rPr lang="en-US" sz="1200" dirty="0" err="1"/>
              <a:t>png</a:t>
            </a:r>
            <a:r>
              <a:rPr lang="en-US" sz="1200" dirty="0"/>
              <a:t>",</a:t>
            </a:r>
          </a:p>
          <a:p>
            <a:r>
              <a:rPr lang="en-US" sz="1200" dirty="0"/>
              <a:t>  height = 2000,</a:t>
            </a:r>
          </a:p>
          <a:p>
            <a:r>
              <a:rPr lang="en-US" sz="1200" dirty="0"/>
              <a:t>  width = 2000,</a:t>
            </a:r>
          </a:p>
          <a:p>
            <a:r>
              <a:rPr lang="en-US" sz="1200" dirty="0"/>
              <a:t>  resolution = 300,</a:t>
            </a:r>
          </a:p>
          <a:p>
            <a:r>
              <a:rPr lang="en-US" sz="1200" dirty="0"/>
              <a:t>  col = "black",</a:t>
            </a:r>
          </a:p>
          <a:p>
            <a:r>
              <a:rPr lang="en-US" sz="1200" dirty="0"/>
              <a:t>  fill = c("#56B4E9", "#E69F00"),</a:t>
            </a:r>
          </a:p>
          <a:p>
            <a:r>
              <a:rPr lang="en-US" sz="1200" dirty="0"/>
              <a:t>  alpha = 0.5,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cex</a:t>
            </a:r>
            <a:r>
              <a:rPr lang="en-US" sz="1200" dirty="0"/>
              <a:t> = 2,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cat.cex</a:t>
            </a:r>
            <a:r>
              <a:rPr lang="en-US" sz="1200" dirty="0"/>
              <a:t> = 2,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cat.pos</a:t>
            </a:r>
            <a:r>
              <a:rPr lang="en-US" sz="1200" dirty="0"/>
              <a:t> = 0</a:t>
            </a:r>
          </a:p>
          <a:p>
            <a:r>
              <a:rPr lang="en-US" sz="1200" dirty="0"/>
              <a:t>)</a:t>
            </a:r>
          </a:p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C9AC633-2043-B94B-9997-D2DD0350DF7F}"/>
              </a:ext>
            </a:extLst>
          </p:cNvPr>
          <p:cNvGrpSpPr/>
          <p:nvPr/>
        </p:nvGrpSpPr>
        <p:grpSpPr>
          <a:xfrm>
            <a:off x="6396280" y="640386"/>
            <a:ext cx="5227983" cy="5651407"/>
            <a:chOff x="6396280" y="640386"/>
            <a:chExt cx="5227983" cy="5651407"/>
          </a:xfrm>
        </p:grpSpPr>
        <p:pic>
          <p:nvPicPr>
            <p:cNvPr id="14" name="Picture 13" descr="A diagram of different types of cancer&#10;&#10;AI-generated content may be incorrect.">
              <a:extLst>
                <a:ext uri="{FF2B5EF4-FFF2-40B4-BE49-F238E27FC236}">
                  <a16:creationId xmlns:a16="http://schemas.microsoft.com/office/drawing/2014/main" id="{83D89B8D-25DD-D6B9-A4B8-D4D1F286F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186" y="640386"/>
              <a:ext cx="4885279" cy="4885279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E3D2869-1D5B-2D7F-6040-EA91142D2351}"/>
                </a:ext>
              </a:extLst>
            </p:cNvPr>
            <p:cNvSpPr/>
            <p:nvPr/>
          </p:nvSpPr>
          <p:spPr>
            <a:xfrm>
              <a:off x="6396280" y="5740199"/>
              <a:ext cx="5227983" cy="55159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Fig. 4: Differential abundance of microbial species in health and disease state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038E1B23-0EB0-B51A-A30A-CC0DB4CE1BD7}"/>
              </a:ext>
            </a:extLst>
          </p:cNvPr>
          <p:cNvSpPr/>
          <p:nvPr/>
        </p:nvSpPr>
        <p:spPr>
          <a:xfrm>
            <a:off x="48008" y="676867"/>
            <a:ext cx="5895592" cy="6021111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3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AD5B6D-8C56-A20E-447A-E5B4143B6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0962D-483F-80BC-5CCE-300759CBD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D237-F54A-4ED6-BB6F-3612903B070E}" type="slidenum">
              <a:rPr lang="en-US" smtClean="0"/>
              <a:t>14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ED7FBB3-1C3B-66B6-9604-6E8844DAF265}"/>
              </a:ext>
            </a:extLst>
          </p:cNvPr>
          <p:cNvCxnSpPr>
            <a:cxnSpLocks/>
          </p:cNvCxnSpPr>
          <p:nvPr/>
        </p:nvCxnSpPr>
        <p:spPr>
          <a:xfrm flipH="1">
            <a:off x="-2381" y="512166"/>
            <a:ext cx="12192000" cy="0"/>
          </a:xfrm>
          <a:prstGeom prst="line">
            <a:avLst/>
          </a:prstGeom>
          <a:ln w="38100">
            <a:solidFill>
              <a:srgbClr val="FFB8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F560BA-61BD-CE09-6165-60B1D01C7C94}"/>
              </a:ext>
            </a:extLst>
          </p:cNvPr>
          <p:cNvCxnSpPr>
            <a:cxnSpLocks/>
          </p:cNvCxnSpPr>
          <p:nvPr/>
        </p:nvCxnSpPr>
        <p:spPr>
          <a:xfrm flipH="1">
            <a:off x="-8304" y="461973"/>
            <a:ext cx="12192000" cy="0"/>
          </a:xfrm>
          <a:prstGeom prst="line">
            <a:avLst/>
          </a:prstGeom>
          <a:ln w="38100">
            <a:solidFill>
              <a:srgbClr val="1547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CF8FC86-2CD1-2482-F657-C22B97BCA535}"/>
              </a:ext>
            </a:extLst>
          </p:cNvPr>
          <p:cNvSpPr txBox="1"/>
          <p:nvPr/>
        </p:nvSpPr>
        <p:spPr>
          <a:xfrm>
            <a:off x="48008" y="6497924"/>
            <a:ext cx="21031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Univers" panose="020B0503020202020204" pitchFamily="34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284511-8D43-E155-6229-F75E3F0EDFBE}"/>
              </a:ext>
            </a:extLst>
          </p:cNvPr>
          <p:cNvSpPr txBox="1"/>
          <p:nvPr/>
        </p:nvSpPr>
        <p:spPr>
          <a:xfrm>
            <a:off x="-54060" y="-11054"/>
            <a:ext cx="11827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Univers" panose="020B0503020202020204" pitchFamily="34" charset="0"/>
              </a:rPr>
              <a:t>Comparative Taxonomic Analysis of Gut Microbiome in healthy VS Cancer subjects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F920E8-E282-B295-9C03-1D79FF95BCD1}"/>
              </a:ext>
            </a:extLst>
          </p:cNvPr>
          <p:cNvSpPr/>
          <p:nvPr/>
        </p:nvSpPr>
        <p:spPr>
          <a:xfrm>
            <a:off x="752858" y="601052"/>
            <a:ext cx="5895592" cy="60446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/>
              <a:t>Codes:</a:t>
            </a:r>
          </a:p>
          <a:p>
            <a:r>
              <a:rPr lang="en-US" sz="1400" b="1" dirty="0"/>
              <a:t>library(</a:t>
            </a:r>
            <a:r>
              <a:rPr lang="en-US" sz="1400" b="1" dirty="0" err="1"/>
              <a:t>pheatmap</a:t>
            </a:r>
            <a:r>
              <a:rPr lang="en-US" sz="1400" b="1" dirty="0"/>
              <a:t>)</a:t>
            </a:r>
          </a:p>
          <a:p>
            <a:r>
              <a:rPr lang="en-US" sz="1400" b="1" dirty="0"/>
              <a:t># Choose top 20 species based on lowest adjusted p-values</a:t>
            </a:r>
          </a:p>
          <a:p>
            <a:r>
              <a:rPr lang="en-US" sz="1400" dirty="0" err="1"/>
              <a:t>top_heatmap_species</a:t>
            </a:r>
            <a:r>
              <a:rPr lang="en-US" sz="1400" dirty="0"/>
              <a:t> &lt;- </a:t>
            </a:r>
            <a:r>
              <a:rPr lang="en-US" sz="1400" dirty="0" err="1"/>
              <a:t>results_df$Species</a:t>
            </a:r>
            <a:r>
              <a:rPr lang="en-US" sz="1400" dirty="0"/>
              <a:t>[order(</a:t>
            </a:r>
            <a:r>
              <a:rPr lang="en-US" sz="1400" dirty="0" err="1"/>
              <a:t>results_df$p_adj</a:t>
            </a:r>
            <a:r>
              <a:rPr lang="en-US" sz="1400" dirty="0"/>
              <a:t>)][1:20]</a:t>
            </a:r>
          </a:p>
          <a:p>
            <a:r>
              <a:rPr lang="en-US" sz="1400" dirty="0"/>
              <a:t># </a:t>
            </a:r>
            <a:r>
              <a:rPr lang="en-US" sz="1400" b="1" dirty="0"/>
              <a:t>Prepare abundance matrix for heatmap (samples as rows, species as columns)</a:t>
            </a:r>
          </a:p>
          <a:p>
            <a:r>
              <a:rPr lang="en-US" sz="1400" dirty="0" err="1"/>
              <a:t>heatmap_data</a:t>
            </a:r>
            <a:r>
              <a:rPr lang="en-US" sz="1400" dirty="0"/>
              <a:t> &lt;- </a:t>
            </a:r>
            <a:r>
              <a:rPr lang="en-US" sz="1400" dirty="0" err="1"/>
              <a:t>combined_data</a:t>
            </a:r>
            <a:r>
              <a:rPr lang="en-US" sz="1400" dirty="0"/>
              <a:t>[, </a:t>
            </a:r>
            <a:r>
              <a:rPr lang="en-US" sz="1400" dirty="0" err="1"/>
              <a:t>top_heatmap_species</a:t>
            </a:r>
            <a:r>
              <a:rPr lang="en-US" sz="1400" dirty="0"/>
              <a:t>]</a:t>
            </a:r>
          </a:p>
          <a:p>
            <a:r>
              <a:rPr lang="en-US" sz="1400" dirty="0" err="1"/>
              <a:t>rownames</a:t>
            </a:r>
            <a:r>
              <a:rPr lang="en-US" sz="1400" dirty="0"/>
              <a:t>(</a:t>
            </a:r>
            <a:r>
              <a:rPr lang="en-US" sz="1400" dirty="0" err="1"/>
              <a:t>heatmap_data</a:t>
            </a:r>
            <a:r>
              <a:rPr lang="en-US" sz="1400" dirty="0"/>
              <a:t>) &lt;- paste0(</a:t>
            </a:r>
            <a:r>
              <a:rPr lang="en-US" sz="1400" dirty="0" err="1"/>
              <a:t>combined_data$Group</a:t>
            </a:r>
            <a:r>
              <a:rPr lang="en-US" sz="1400" dirty="0"/>
              <a:t>, "_", </a:t>
            </a:r>
            <a:r>
              <a:rPr lang="en-US" sz="1400" dirty="0" err="1"/>
              <a:t>seq_len</a:t>
            </a:r>
            <a:r>
              <a:rPr lang="en-US" sz="1400" dirty="0"/>
              <a:t>(</a:t>
            </a:r>
            <a:r>
              <a:rPr lang="en-US" sz="1400" dirty="0" err="1"/>
              <a:t>nrow</a:t>
            </a:r>
            <a:r>
              <a:rPr lang="en-US" sz="1400" dirty="0"/>
              <a:t>(</a:t>
            </a:r>
            <a:r>
              <a:rPr lang="en-US" sz="1400" dirty="0" err="1"/>
              <a:t>combined_data</a:t>
            </a:r>
            <a:r>
              <a:rPr lang="en-US" sz="1400" dirty="0"/>
              <a:t>)))</a:t>
            </a:r>
          </a:p>
          <a:p>
            <a:r>
              <a:rPr lang="en-US" sz="1400" dirty="0"/>
              <a:t># </a:t>
            </a:r>
            <a:r>
              <a:rPr lang="en-US" sz="1400" b="1" dirty="0"/>
              <a:t>Group annotation (used for coloring rows by Healthy or Cancer)</a:t>
            </a:r>
          </a:p>
          <a:p>
            <a:r>
              <a:rPr lang="en-US" sz="1400" dirty="0"/>
              <a:t>annotation &lt;- </a:t>
            </a:r>
            <a:r>
              <a:rPr lang="en-US" sz="1400" dirty="0" err="1"/>
              <a:t>data.frame</a:t>
            </a:r>
            <a:r>
              <a:rPr lang="en-US" sz="1400" dirty="0"/>
              <a:t>(Group = </a:t>
            </a:r>
            <a:r>
              <a:rPr lang="en-US" sz="1400" dirty="0" err="1"/>
              <a:t>combined_data$Group</a:t>
            </a:r>
            <a:r>
              <a:rPr lang="en-US" sz="1400" dirty="0"/>
              <a:t>)</a:t>
            </a:r>
          </a:p>
          <a:p>
            <a:r>
              <a:rPr lang="en-US" sz="1400" dirty="0" err="1"/>
              <a:t>rownames</a:t>
            </a:r>
            <a:r>
              <a:rPr lang="en-US" sz="1400" dirty="0"/>
              <a:t>(annotation) &lt;- </a:t>
            </a:r>
            <a:r>
              <a:rPr lang="en-US" sz="1400" dirty="0" err="1"/>
              <a:t>rownames</a:t>
            </a:r>
            <a:r>
              <a:rPr lang="en-US" sz="1400" dirty="0"/>
              <a:t>(</a:t>
            </a:r>
            <a:r>
              <a:rPr lang="en-US" sz="1400" dirty="0" err="1"/>
              <a:t>heatmap_data</a:t>
            </a:r>
            <a:r>
              <a:rPr lang="en-US" sz="1400" dirty="0"/>
              <a:t>)</a:t>
            </a:r>
          </a:p>
          <a:p>
            <a:r>
              <a:rPr lang="en-US" sz="1400" dirty="0"/>
              <a:t># </a:t>
            </a:r>
            <a:r>
              <a:rPr lang="en-US" sz="1400" b="1" dirty="0"/>
              <a:t>Plot heatmap with species names shown (they are columns)</a:t>
            </a:r>
          </a:p>
          <a:p>
            <a:r>
              <a:rPr lang="en-US" sz="1400" dirty="0" err="1"/>
              <a:t>pheatmap</a:t>
            </a:r>
            <a:r>
              <a:rPr lang="en-US" sz="1400" dirty="0"/>
              <a:t>(</a:t>
            </a:r>
          </a:p>
          <a:p>
            <a:r>
              <a:rPr lang="en-US" sz="1400" dirty="0"/>
              <a:t>  t(</a:t>
            </a:r>
            <a:r>
              <a:rPr lang="en-US" sz="1400" dirty="0" err="1"/>
              <a:t>heatmap_data</a:t>
            </a:r>
            <a:r>
              <a:rPr lang="en-US" sz="1400" dirty="0"/>
              <a:t>),                # Transpose so species are on y-axis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annotation_col</a:t>
            </a:r>
            <a:r>
              <a:rPr lang="en-US" sz="1400" dirty="0"/>
              <a:t> = annotation,   # Now columns are samples</a:t>
            </a:r>
          </a:p>
          <a:p>
            <a:r>
              <a:rPr lang="en-US" sz="1400" dirty="0"/>
              <a:t>  scale = "row",                 # Normalize species abundance per row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show_rownames</a:t>
            </a:r>
            <a:r>
              <a:rPr lang="en-US" sz="1400" dirty="0"/>
              <a:t> = TRUE,          # Show species names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show_colnames</a:t>
            </a:r>
            <a:r>
              <a:rPr lang="en-US" sz="1400" dirty="0"/>
              <a:t> = FALSE,         # Hide sample names if too many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fontsize_row</a:t>
            </a:r>
            <a:r>
              <a:rPr lang="en-US" sz="1400" dirty="0"/>
              <a:t> = 8,              # Adjust if species names are too long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clustering_distance_rows</a:t>
            </a:r>
            <a:r>
              <a:rPr lang="en-US" sz="1400" dirty="0"/>
              <a:t> = "</a:t>
            </a:r>
            <a:r>
              <a:rPr lang="en-US" sz="1400" dirty="0" err="1"/>
              <a:t>euclidean</a:t>
            </a:r>
            <a:r>
              <a:rPr lang="en-US" sz="1400" dirty="0"/>
              <a:t>",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clustering_distance_cols</a:t>
            </a:r>
            <a:r>
              <a:rPr lang="en-US" sz="1400" dirty="0"/>
              <a:t> = "</a:t>
            </a:r>
            <a:r>
              <a:rPr lang="en-US" sz="1400" dirty="0" err="1"/>
              <a:t>euclidean</a:t>
            </a:r>
            <a:r>
              <a:rPr lang="en-US" sz="1400" dirty="0"/>
              <a:t>",</a:t>
            </a:r>
          </a:p>
          <a:p>
            <a:r>
              <a:rPr lang="en-US" sz="1400" dirty="0"/>
              <a:t>  color = </a:t>
            </a:r>
            <a:r>
              <a:rPr lang="en-US" sz="1400" dirty="0" err="1"/>
              <a:t>colorRampPalette</a:t>
            </a:r>
            <a:r>
              <a:rPr lang="en-US" sz="1400" dirty="0"/>
              <a:t>(c("navy", "white", "firebrick3"))(100),</a:t>
            </a:r>
          </a:p>
          <a:p>
            <a:r>
              <a:rPr lang="en-US" sz="1400" dirty="0"/>
              <a:t>  main = "Heatmap of Top 20 Differential Species")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1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D42288-344C-C392-D4E1-1971BC150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C5F89-69A1-6C1E-BD83-98A7048D1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D237-F54A-4ED6-BB6F-3612903B070E}" type="slidenum">
              <a:rPr lang="en-US" smtClean="0"/>
              <a:t>15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E9B446A-3E4F-0E60-F943-1F79325112F3}"/>
              </a:ext>
            </a:extLst>
          </p:cNvPr>
          <p:cNvCxnSpPr>
            <a:cxnSpLocks/>
          </p:cNvCxnSpPr>
          <p:nvPr/>
        </p:nvCxnSpPr>
        <p:spPr>
          <a:xfrm flipH="1">
            <a:off x="-2381" y="512166"/>
            <a:ext cx="12192000" cy="0"/>
          </a:xfrm>
          <a:prstGeom prst="line">
            <a:avLst/>
          </a:prstGeom>
          <a:ln w="38100">
            <a:solidFill>
              <a:srgbClr val="FFB8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A1068E-B219-D5D0-F559-4CAF8B3A0F9E}"/>
              </a:ext>
            </a:extLst>
          </p:cNvPr>
          <p:cNvCxnSpPr>
            <a:cxnSpLocks/>
          </p:cNvCxnSpPr>
          <p:nvPr/>
        </p:nvCxnSpPr>
        <p:spPr>
          <a:xfrm flipH="1">
            <a:off x="-8304" y="461973"/>
            <a:ext cx="12192000" cy="0"/>
          </a:xfrm>
          <a:prstGeom prst="line">
            <a:avLst/>
          </a:prstGeom>
          <a:ln w="38100">
            <a:solidFill>
              <a:srgbClr val="1547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15CA8BA-1A83-7506-E712-601737A36DF7}"/>
              </a:ext>
            </a:extLst>
          </p:cNvPr>
          <p:cNvSpPr txBox="1"/>
          <p:nvPr/>
        </p:nvSpPr>
        <p:spPr>
          <a:xfrm>
            <a:off x="48008" y="6497924"/>
            <a:ext cx="21031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Univers" panose="020B0503020202020204" pitchFamily="34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C43D27-F847-56E5-6667-A246F53561E0}"/>
              </a:ext>
            </a:extLst>
          </p:cNvPr>
          <p:cNvSpPr txBox="1"/>
          <p:nvPr/>
        </p:nvSpPr>
        <p:spPr>
          <a:xfrm>
            <a:off x="-54060" y="-11054"/>
            <a:ext cx="11827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Univers" panose="020B0503020202020204" pitchFamily="34" charset="0"/>
              </a:rPr>
              <a:t>Comparative Taxonomic Analysis of Gut Microbiome in healthy VS Cancer subjects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608176-D8BE-798F-C088-BCB84CC4D223}"/>
              </a:ext>
            </a:extLst>
          </p:cNvPr>
          <p:cNvSpPr/>
          <p:nvPr/>
        </p:nvSpPr>
        <p:spPr>
          <a:xfrm>
            <a:off x="8337253" y="5254430"/>
            <a:ext cx="3588026" cy="402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Fig. 5: Top 20 differentially abundant species</a:t>
            </a:r>
          </a:p>
        </p:txBody>
      </p:sp>
      <p:pic>
        <p:nvPicPr>
          <p:cNvPr id="14" name="Picture 1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D506A03-55E7-7618-80CA-254F90AC7D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79" y="663656"/>
            <a:ext cx="7643160" cy="573237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9EDF76E-6B17-91DB-3C7B-474A1898CA10}"/>
              </a:ext>
            </a:extLst>
          </p:cNvPr>
          <p:cNvSpPr/>
          <p:nvPr/>
        </p:nvSpPr>
        <p:spPr>
          <a:xfrm>
            <a:off x="4609322" y="1800808"/>
            <a:ext cx="1324947" cy="4292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0244AD-47A0-8BF6-43B0-195E05FB2A1F}"/>
              </a:ext>
            </a:extLst>
          </p:cNvPr>
          <p:cNvSpPr/>
          <p:nvPr/>
        </p:nvSpPr>
        <p:spPr>
          <a:xfrm>
            <a:off x="1244753" y="1732382"/>
            <a:ext cx="2011631" cy="11321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7F448F-F2F3-8A19-062F-93E939D2C4EC}"/>
              </a:ext>
            </a:extLst>
          </p:cNvPr>
          <p:cNvSpPr/>
          <p:nvPr/>
        </p:nvSpPr>
        <p:spPr>
          <a:xfrm>
            <a:off x="3340359" y="2743200"/>
            <a:ext cx="1268963" cy="36026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7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58468A-02B4-8B3C-9672-8C1A16F7D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69E6A-0046-A11D-28B2-95D2640D7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D237-F54A-4ED6-BB6F-3612903B070E}" type="slidenum">
              <a:rPr lang="en-US" smtClean="0"/>
              <a:t>16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C1267C-5E52-87A6-7126-3900504A9EB1}"/>
              </a:ext>
            </a:extLst>
          </p:cNvPr>
          <p:cNvCxnSpPr>
            <a:cxnSpLocks/>
          </p:cNvCxnSpPr>
          <p:nvPr/>
        </p:nvCxnSpPr>
        <p:spPr>
          <a:xfrm flipH="1">
            <a:off x="-2381" y="512166"/>
            <a:ext cx="12192000" cy="0"/>
          </a:xfrm>
          <a:prstGeom prst="line">
            <a:avLst/>
          </a:prstGeom>
          <a:ln w="38100">
            <a:solidFill>
              <a:srgbClr val="FFB8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DDF25A-8C92-66AF-4DC7-34037F709DC5}"/>
              </a:ext>
            </a:extLst>
          </p:cNvPr>
          <p:cNvCxnSpPr>
            <a:cxnSpLocks/>
          </p:cNvCxnSpPr>
          <p:nvPr/>
        </p:nvCxnSpPr>
        <p:spPr>
          <a:xfrm flipH="1">
            <a:off x="-8304" y="461973"/>
            <a:ext cx="12192000" cy="0"/>
          </a:xfrm>
          <a:prstGeom prst="line">
            <a:avLst/>
          </a:prstGeom>
          <a:ln w="38100">
            <a:solidFill>
              <a:srgbClr val="1547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CF3F7A6-740F-FF4C-6FA9-84743BDFE46C}"/>
              </a:ext>
            </a:extLst>
          </p:cNvPr>
          <p:cNvSpPr txBox="1"/>
          <p:nvPr/>
        </p:nvSpPr>
        <p:spPr>
          <a:xfrm>
            <a:off x="48008" y="6497924"/>
            <a:ext cx="21031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Univers" panose="020B0503020202020204" pitchFamily="34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503A9E-44A6-CCD8-E137-1817EAC57A27}"/>
              </a:ext>
            </a:extLst>
          </p:cNvPr>
          <p:cNvSpPr txBox="1"/>
          <p:nvPr/>
        </p:nvSpPr>
        <p:spPr>
          <a:xfrm>
            <a:off x="-54060" y="-11054"/>
            <a:ext cx="11827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Univers" panose="020B0503020202020204" pitchFamily="34" charset="0"/>
              </a:rPr>
              <a:t>Comparative Taxonomic Analysis of Gut Microbiome in healthy VS Cancer subjects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2E5987-72B4-E396-A3B2-B566D6F9D659}"/>
              </a:ext>
            </a:extLst>
          </p:cNvPr>
          <p:cNvSpPr/>
          <p:nvPr/>
        </p:nvSpPr>
        <p:spPr>
          <a:xfrm>
            <a:off x="48008" y="676868"/>
            <a:ext cx="5895592" cy="60446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/>
              <a:t>#</a:t>
            </a:r>
            <a:r>
              <a:rPr lang="en-US" sz="1200" b="1" dirty="0"/>
              <a:t>Top 30 Gut microbiome </a:t>
            </a:r>
          </a:p>
          <a:p>
            <a:r>
              <a:rPr lang="en-US" sz="1200" dirty="0"/>
              <a:t># Load libraries</a:t>
            </a:r>
          </a:p>
          <a:p>
            <a:r>
              <a:rPr lang="en-US" sz="1200" dirty="0"/>
              <a:t>library(</a:t>
            </a:r>
            <a:r>
              <a:rPr lang="en-US" sz="1200" dirty="0" err="1"/>
              <a:t>dplyr</a:t>
            </a:r>
            <a:r>
              <a:rPr lang="en-US" sz="1200" dirty="0"/>
              <a:t>)</a:t>
            </a:r>
          </a:p>
          <a:p>
            <a:r>
              <a:rPr lang="en-US" sz="1200" dirty="0"/>
              <a:t>library(ggplot2)</a:t>
            </a:r>
          </a:p>
          <a:p>
            <a:r>
              <a:rPr lang="en-US" sz="1200" dirty="0"/>
              <a:t># </a:t>
            </a:r>
            <a:r>
              <a:rPr lang="en-US" sz="1200" b="1" dirty="0"/>
              <a:t>Step 1: Prepare the abundance matrix and group info</a:t>
            </a:r>
          </a:p>
          <a:p>
            <a:r>
              <a:rPr lang="en-US" sz="1200" dirty="0" err="1"/>
              <a:t>group_factor</a:t>
            </a:r>
            <a:r>
              <a:rPr lang="en-US" sz="1200" dirty="0"/>
              <a:t> &lt;- </a:t>
            </a:r>
            <a:r>
              <a:rPr lang="en-US" sz="1200" dirty="0" err="1"/>
              <a:t>combined_data$Group</a:t>
            </a:r>
            <a:endParaRPr lang="en-US" sz="1200" dirty="0"/>
          </a:p>
          <a:p>
            <a:r>
              <a:rPr lang="en-US" sz="1200" dirty="0"/>
              <a:t># ✅ Remove non-numeric columns for abundance matrix</a:t>
            </a:r>
          </a:p>
          <a:p>
            <a:r>
              <a:rPr lang="en-US" sz="1200" dirty="0" err="1"/>
              <a:t>abundance_matrix</a:t>
            </a:r>
            <a:r>
              <a:rPr lang="en-US" sz="1200" dirty="0"/>
              <a:t> &lt;- </a:t>
            </a:r>
            <a:r>
              <a:rPr lang="en-US" sz="1200" dirty="0" err="1"/>
              <a:t>combined_data</a:t>
            </a:r>
            <a:r>
              <a:rPr lang="en-US" sz="1200" dirty="0"/>
              <a:t>[, </a:t>
            </a:r>
            <a:r>
              <a:rPr lang="en-US" sz="1200" dirty="0" err="1"/>
              <a:t>sapply</a:t>
            </a:r>
            <a:r>
              <a:rPr lang="en-US" sz="1200" dirty="0"/>
              <a:t>(</a:t>
            </a:r>
            <a:r>
              <a:rPr lang="en-US" sz="1200" dirty="0" err="1"/>
              <a:t>combined_data</a:t>
            </a:r>
            <a:r>
              <a:rPr lang="en-US" sz="1200" dirty="0"/>
              <a:t>, </a:t>
            </a:r>
            <a:r>
              <a:rPr lang="en-US" sz="1200" dirty="0" err="1"/>
              <a:t>is.numeric</a:t>
            </a:r>
            <a:r>
              <a:rPr lang="en-US" sz="1200" dirty="0"/>
              <a:t>)]</a:t>
            </a:r>
          </a:p>
          <a:p>
            <a:r>
              <a:rPr lang="en-US" sz="1200" dirty="0"/>
              <a:t># </a:t>
            </a:r>
            <a:r>
              <a:rPr lang="en-US" sz="1200" b="1" dirty="0"/>
              <a:t>Step 2: Run indicator species analysis</a:t>
            </a:r>
          </a:p>
          <a:p>
            <a:r>
              <a:rPr lang="en-US" sz="1200" dirty="0"/>
              <a:t>library(</a:t>
            </a:r>
            <a:r>
              <a:rPr lang="en-US" sz="1200" dirty="0" err="1"/>
              <a:t>indicspecies</a:t>
            </a:r>
            <a:r>
              <a:rPr lang="en-US" sz="1200" dirty="0"/>
              <a:t>)</a:t>
            </a:r>
          </a:p>
          <a:p>
            <a:r>
              <a:rPr lang="en-US" sz="1200" dirty="0"/>
              <a:t>library(vegan)</a:t>
            </a:r>
          </a:p>
          <a:p>
            <a:r>
              <a:rPr lang="en-US" sz="1200" dirty="0" err="1"/>
              <a:t>abundance_matrix</a:t>
            </a:r>
            <a:r>
              <a:rPr lang="en-US" sz="1200" dirty="0"/>
              <a:t> &lt;- </a:t>
            </a:r>
            <a:r>
              <a:rPr lang="en-US" sz="1200" dirty="0" err="1"/>
              <a:t>combined_data</a:t>
            </a:r>
            <a:r>
              <a:rPr lang="en-US" sz="1200" dirty="0"/>
              <a:t>[, -</a:t>
            </a:r>
            <a:r>
              <a:rPr lang="en-US" sz="1200" dirty="0" err="1"/>
              <a:t>ncol</a:t>
            </a:r>
            <a:r>
              <a:rPr lang="en-US" sz="1200" dirty="0"/>
              <a:t>(</a:t>
            </a:r>
            <a:r>
              <a:rPr lang="en-US" sz="1200" dirty="0" err="1"/>
              <a:t>combined_data</a:t>
            </a:r>
            <a:r>
              <a:rPr lang="en-US" sz="1200" dirty="0"/>
              <a:t>)]  # assuming last column is Group</a:t>
            </a:r>
          </a:p>
          <a:p>
            <a:r>
              <a:rPr lang="en-US" sz="1200" dirty="0" err="1"/>
              <a:t>ind_result</a:t>
            </a:r>
            <a:r>
              <a:rPr lang="en-US" sz="1200" dirty="0"/>
              <a:t> &lt;- </a:t>
            </a:r>
            <a:r>
              <a:rPr lang="en-US" sz="1200" dirty="0" err="1"/>
              <a:t>multipatt</a:t>
            </a:r>
            <a:r>
              <a:rPr lang="en-US" sz="1200" dirty="0"/>
              <a:t>(</a:t>
            </a:r>
            <a:r>
              <a:rPr lang="en-US" sz="1200" dirty="0" err="1"/>
              <a:t>abundance_matrix</a:t>
            </a:r>
            <a:r>
              <a:rPr lang="en-US" sz="1200" dirty="0"/>
              <a:t>, </a:t>
            </a:r>
            <a:r>
              <a:rPr lang="en-US" sz="1200" dirty="0" err="1"/>
              <a:t>group_factor</a:t>
            </a:r>
            <a:r>
              <a:rPr lang="en-US" sz="1200" dirty="0"/>
              <a:t>, control = how(</a:t>
            </a:r>
            <a:r>
              <a:rPr lang="en-US" sz="1200" dirty="0" err="1"/>
              <a:t>nperm</a:t>
            </a:r>
            <a:r>
              <a:rPr lang="en-US" sz="1200" dirty="0"/>
              <a:t> = 999))</a:t>
            </a:r>
          </a:p>
          <a:p>
            <a:r>
              <a:rPr lang="en-US" sz="1200" dirty="0" err="1"/>
              <a:t>group_factor</a:t>
            </a:r>
            <a:r>
              <a:rPr lang="en-US" sz="1200" dirty="0"/>
              <a:t> &lt;- </a:t>
            </a:r>
            <a:r>
              <a:rPr lang="en-US" sz="1200" dirty="0" err="1"/>
              <a:t>combined_data$Group</a:t>
            </a:r>
            <a:endParaRPr lang="en-US" sz="1200" dirty="0"/>
          </a:p>
          <a:p>
            <a:r>
              <a:rPr lang="en-US" sz="1200" b="1" dirty="0"/>
              <a:t> # Step 3: Extract significant species</a:t>
            </a:r>
          </a:p>
          <a:p>
            <a:r>
              <a:rPr lang="en-US" sz="1200" dirty="0" err="1"/>
              <a:t>ind_df</a:t>
            </a:r>
            <a:r>
              <a:rPr lang="en-US" sz="1200" dirty="0"/>
              <a:t> &lt;- </a:t>
            </a:r>
            <a:r>
              <a:rPr lang="en-US" sz="1200" dirty="0" err="1"/>
              <a:t>as.data.frame</a:t>
            </a:r>
            <a:r>
              <a:rPr lang="en-US" sz="1200" dirty="0"/>
              <a:t>(</a:t>
            </a:r>
            <a:r>
              <a:rPr lang="en-US" sz="1200" dirty="0" err="1"/>
              <a:t>ind_result$sign</a:t>
            </a:r>
            <a:r>
              <a:rPr lang="en-US" sz="1200" dirty="0"/>
              <a:t>)</a:t>
            </a:r>
          </a:p>
          <a:p>
            <a:r>
              <a:rPr lang="en-US" sz="1200" dirty="0" err="1"/>
              <a:t>ind_df$Species</a:t>
            </a:r>
            <a:r>
              <a:rPr lang="en-US" sz="1200" dirty="0"/>
              <a:t> &lt;- </a:t>
            </a:r>
            <a:r>
              <a:rPr lang="en-US" sz="1200" dirty="0" err="1"/>
              <a:t>rownames</a:t>
            </a:r>
            <a:r>
              <a:rPr lang="en-US" sz="1200" dirty="0"/>
              <a:t>(</a:t>
            </a:r>
            <a:r>
              <a:rPr lang="en-US" sz="1200" dirty="0" err="1"/>
              <a:t>ind_df</a:t>
            </a:r>
            <a:r>
              <a:rPr lang="en-US" sz="1200" dirty="0"/>
              <a:t>)</a:t>
            </a:r>
          </a:p>
          <a:p>
            <a:r>
              <a:rPr lang="en-US" sz="1200" dirty="0"/>
              <a:t># </a:t>
            </a:r>
            <a:r>
              <a:rPr lang="en-US" sz="1200" b="1" dirty="0"/>
              <a:t>Step 4: Identify top 30 species per group based on indicator statistic</a:t>
            </a:r>
          </a:p>
          <a:p>
            <a:r>
              <a:rPr lang="en-US" sz="1200" dirty="0" err="1"/>
              <a:t>top_healthy</a:t>
            </a:r>
            <a:r>
              <a:rPr lang="en-US" sz="1200" dirty="0"/>
              <a:t> &lt;- </a:t>
            </a:r>
            <a:r>
              <a:rPr lang="en-US" sz="1200" dirty="0" err="1"/>
              <a:t>ind_df</a:t>
            </a:r>
            <a:r>
              <a:rPr lang="en-US" sz="1200" dirty="0"/>
              <a:t> %&gt;%</a:t>
            </a:r>
          </a:p>
          <a:p>
            <a:r>
              <a:rPr lang="en-US" sz="1200" dirty="0"/>
              <a:t>  filter(</a:t>
            </a:r>
            <a:r>
              <a:rPr lang="en-US" sz="1200" dirty="0" err="1"/>
              <a:t>s.Healthy</a:t>
            </a:r>
            <a:r>
              <a:rPr lang="en-US" sz="1200" dirty="0"/>
              <a:t> == 1) %&gt;%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slice_max</a:t>
            </a:r>
            <a:r>
              <a:rPr lang="en-US" sz="1200" dirty="0"/>
              <a:t>(stat, n = 30)</a:t>
            </a:r>
          </a:p>
          <a:p>
            <a:r>
              <a:rPr lang="en-US" sz="1200" dirty="0" err="1"/>
              <a:t>top_cancer</a:t>
            </a:r>
            <a:r>
              <a:rPr lang="en-US" sz="1200" dirty="0"/>
              <a:t> &lt;- </a:t>
            </a:r>
            <a:r>
              <a:rPr lang="en-US" sz="1200" dirty="0" err="1"/>
              <a:t>ind_df</a:t>
            </a:r>
            <a:r>
              <a:rPr lang="en-US" sz="1200" dirty="0"/>
              <a:t> %&gt;%</a:t>
            </a:r>
          </a:p>
          <a:p>
            <a:r>
              <a:rPr lang="en-US" sz="1200" dirty="0"/>
              <a:t>  filter(</a:t>
            </a:r>
            <a:r>
              <a:rPr lang="en-US" sz="1200" dirty="0" err="1"/>
              <a:t>s.Cancer</a:t>
            </a:r>
            <a:r>
              <a:rPr lang="en-US" sz="1200" dirty="0"/>
              <a:t> == 1) %&gt;%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slice_max</a:t>
            </a:r>
            <a:r>
              <a:rPr lang="en-US" sz="1200" dirty="0"/>
              <a:t>(stat, n = 30)</a:t>
            </a:r>
          </a:p>
          <a:p>
            <a:r>
              <a:rPr lang="en-US" sz="1200" dirty="0"/>
              <a:t># </a:t>
            </a:r>
            <a:r>
              <a:rPr lang="en-US" sz="1200" b="1" dirty="0"/>
              <a:t>Step 5: Get species names</a:t>
            </a:r>
          </a:p>
          <a:p>
            <a:r>
              <a:rPr lang="en-US" sz="1200" dirty="0" err="1"/>
              <a:t>top_healthy_species</a:t>
            </a:r>
            <a:r>
              <a:rPr lang="en-US" sz="1200" dirty="0"/>
              <a:t> &lt;- </a:t>
            </a:r>
            <a:r>
              <a:rPr lang="en-US" sz="1200" dirty="0" err="1"/>
              <a:t>top_healthy$Species</a:t>
            </a:r>
            <a:endParaRPr lang="en-US" sz="1200" dirty="0"/>
          </a:p>
          <a:p>
            <a:r>
              <a:rPr lang="en-US" sz="1200" dirty="0" err="1"/>
              <a:t>top_cancer_species</a:t>
            </a:r>
            <a:r>
              <a:rPr lang="en-US" sz="1200" dirty="0"/>
              <a:t> &lt;- </a:t>
            </a:r>
            <a:r>
              <a:rPr lang="en-US" sz="1200" dirty="0" err="1"/>
              <a:t>top_cancer$Species</a:t>
            </a:r>
            <a:endParaRPr lang="en-US" sz="1200" dirty="0"/>
          </a:p>
          <a:p>
            <a:r>
              <a:rPr lang="en-US" sz="1200" b="1" dirty="0"/>
              <a:t># Step 6: Subset original data by group</a:t>
            </a:r>
          </a:p>
          <a:p>
            <a:r>
              <a:rPr lang="en-US" sz="1200" dirty="0" err="1"/>
              <a:t>healthy_data</a:t>
            </a:r>
            <a:r>
              <a:rPr lang="en-US" sz="1200" dirty="0"/>
              <a:t> &lt;- </a:t>
            </a:r>
            <a:r>
              <a:rPr lang="en-US" sz="1200" dirty="0" err="1"/>
              <a:t>combined_data</a:t>
            </a:r>
            <a:r>
              <a:rPr lang="en-US" sz="1200" dirty="0"/>
              <a:t> %&gt;% filter(Group == "Healthy")</a:t>
            </a:r>
          </a:p>
          <a:p>
            <a:r>
              <a:rPr lang="en-US" sz="1200" dirty="0" err="1"/>
              <a:t>cancer_data</a:t>
            </a:r>
            <a:r>
              <a:rPr lang="en-US" sz="1200" dirty="0"/>
              <a:t>  &lt;- </a:t>
            </a:r>
            <a:r>
              <a:rPr lang="en-US" sz="1200" dirty="0" err="1"/>
              <a:t>combined_data</a:t>
            </a:r>
            <a:r>
              <a:rPr lang="en-US" sz="1200" dirty="0"/>
              <a:t> %&gt;% filter(Group == "Cancer")</a:t>
            </a:r>
          </a:p>
          <a:p>
            <a:endParaRPr lang="en-US" sz="1200" dirty="0"/>
          </a:p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C2E280-93DA-6A76-D4A4-74DE8A014749}"/>
              </a:ext>
            </a:extLst>
          </p:cNvPr>
          <p:cNvSpPr/>
          <p:nvPr/>
        </p:nvSpPr>
        <p:spPr>
          <a:xfrm>
            <a:off x="6023113" y="676867"/>
            <a:ext cx="6120879" cy="60445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/>
              <a:t># Step 7: Extract abundance values for top species</a:t>
            </a:r>
          </a:p>
          <a:p>
            <a:r>
              <a:rPr lang="en-US" sz="1200" dirty="0" err="1"/>
              <a:t>healthy_abundances</a:t>
            </a:r>
            <a:r>
              <a:rPr lang="en-US" sz="1200" dirty="0"/>
              <a:t> &lt;- </a:t>
            </a:r>
            <a:r>
              <a:rPr lang="en-US" sz="1200" dirty="0" err="1"/>
              <a:t>healthy_data</a:t>
            </a:r>
            <a:r>
              <a:rPr lang="en-US" sz="1200" dirty="0"/>
              <a:t>[, </a:t>
            </a:r>
            <a:r>
              <a:rPr lang="en-US" sz="1200" dirty="0" err="1"/>
              <a:t>top_healthy_species</a:t>
            </a:r>
            <a:r>
              <a:rPr lang="en-US" sz="1200" dirty="0"/>
              <a:t>]</a:t>
            </a:r>
          </a:p>
          <a:p>
            <a:r>
              <a:rPr lang="en-US" sz="1200" dirty="0" err="1"/>
              <a:t>cancer_abundances</a:t>
            </a:r>
            <a:r>
              <a:rPr lang="en-US" sz="1200" dirty="0"/>
              <a:t>  &lt;- </a:t>
            </a:r>
            <a:r>
              <a:rPr lang="en-US" sz="1200" dirty="0" err="1"/>
              <a:t>cancer_data</a:t>
            </a:r>
            <a:r>
              <a:rPr lang="en-US" sz="1200" dirty="0"/>
              <a:t>[, </a:t>
            </a:r>
            <a:r>
              <a:rPr lang="en-US" sz="1200" dirty="0" err="1"/>
              <a:t>top_cancer_species</a:t>
            </a:r>
            <a:r>
              <a:rPr lang="en-US" sz="1200" dirty="0"/>
              <a:t>]</a:t>
            </a:r>
          </a:p>
          <a:p>
            <a:r>
              <a:rPr lang="en-US" sz="1200" dirty="0"/>
              <a:t># Step 8: Compute mean abundance per species</a:t>
            </a:r>
          </a:p>
          <a:p>
            <a:r>
              <a:rPr lang="en-US" sz="1200" dirty="0" err="1"/>
              <a:t>healthy_means</a:t>
            </a:r>
            <a:r>
              <a:rPr lang="en-US" sz="1200" dirty="0"/>
              <a:t> &lt;- </a:t>
            </a:r>
            <a:r>
              <a:rPr lang="en-US" sz="1200" dirty="0" err="1"/>
              <a:t>colMeans</a:t>
            </a:r>
            <a:r>
              <a:rPr lang="en-US" sz="1200" dirty="0"/>
              <a:t>(</a:t>
            </a:r>
            <a:r>
              <a:rPr lang="en-US" sz="1200" dirty="0" err="1"/>
              <a:t>healthy_abundances</a:t>
            </a:r>
            <a:r>
              <a:rPr lang="en-US" sz="1200" dirty="0"/>
              <a:t>, na.rm = TRUE)</a:t>
            </a:r>
          </a:p>
          <a:p>
            <a:r>
              <a:rPr lang="en-US" sz="1200" dirty="0" err="1"/>
              <a:t>cancer_means</a:t>
            </a:r>
            <a:r>
              <a:rPr lang="en-US" sz="1200" dirty="0"/>
              <a:t>  &lt;- </a:t>
            </a:r>
            <a:r>
              <a:rPr lang="en-US" sz="1200" dirty="0" err="1"/>
              <a:t>colMeans</a:t>
            </a:r>
            <a:r>
              <a:rPr lang="en-US" sz="1200" dirty="0"/>
              <a:t>(</a:t>
            </a:r>
            <a:r>
              <a:rPr lang="en-US" sz="1200" dirty="0" err="1"/>
              <a:t>cancer_abundances</a:t>
            </a:r>
            <a:r>
              <a:rPr lang="en-US" sz="1200" dirty="0"/>
              <a:t>, na.rm = TRUE)</a:t>
            </a:r>
          </a:p>
          <a:p>
            <a:r>
              <a:rPr lang="en-US" sz="1200" dirty="0" err="1"/>
              <a:t>df_healthy</a:t>
            </a:r>
            <a:r>
              <a:rPr lang="en-US" sz="1200" dirty="0"/>
              <a:t> &lt;- </a:t>
            </a:r>
            <a:r>
              <a:rPr lang="en-US" sz="1200" dirty="0" err="1"/>
              <a:t>data.frame</a:t>
            </a:r>
            <a:r>
              <a:rPr lang="en-US" sz="1200" dirty="0"/>
              <a:t>(Species = names(</a:t>
            </a:r>
            <a:r>
              <a:rPr lang="en-US" sz="1200" dirty="0" err="1"/>
              <a:t>healthy_means</a:t>
            </a:r>
            <a:r>
              <a:rPr lang="en-US" sz="1200" dirty="0"/>
              <a:t>), Abundance = </a:t>
            </a:r>
            <a:r>
              <a:rPr lang="en-US" sz="1200" dirty="0" err="1"/>
              <a:t>healthy_means</a:t>
            </a:r>
            <a:r>
              <a:rPr lang="en-US" sz="1200" dirty="0"/>
              <a:t>, Group = "Healthy")</a:t>
            </a:r>
          </a:p>
          <a:p>
            <a:r>
              <a:rPr lang="en-US" sz="1200" dirty="0" err="1"/>
              <a:t>df_cancer</a:t>
            </a:r>
            <a:r>
              <a:rPr lang="en-US" sz="1200" dirty="0"/>
              <a:t>  &lt;- </a:t>
            </a:r>
            <a:r>
              <a:rPr lang="en-US" sz="1200" dirty="0" err="1"/>
              <a:t>data.frame</a:t>
            </a:r>
            <a:r>
              <a:rPr lang="en-US" sz="1200" dirty="0"/>
              <a:t>(Species = names(</a:t>
            </a:r>
            <a:r>
              <a:rPr lang="en-US" sz="1200" dirty="0" err="1"/>
              <a:t>cancer_means</a:t>
            </a:r>
            <a:r>
              <a:rPr lang="en-US" sz="1200" dirty="0"/>
              <a:t>), Abundance = </a:t>
            </a:r>
            <a:r>
              <a:rPr lang="en-US" sz="1200" dirty="0" err="1"/>
              <a:t>cancer_means</a:t>
            </a:r>
            <a:r>
              <a:rPr lang="en-US" sz="1200" dirty="0"/>
              <a:t>, Group = "Cancer")</a:t>
            </a:r>
          </a:p>
          <a:p>
            <a:r>
              <a:rPr lang="en-US" sz="1200" b="1" dirty="0"/>
              <a:t># Step 9: Plot bar graphs</a:t>
            </a:r>
          </a:p>
          <a:p>
            <a:r>
              <a:rPr lang="en-US" sz="1200" dirty="0" err="1"/>
              <a:t>p_healthy</a:t>
            </a:r>
            <a:r>
              <a:rPr lang="en-US" sz="1200" dirty="0"/>
              <a:t> &lt;- </a:t>
            </a:r>
            <a:r>
              <a:rPr lang="en-US" sz="1200" dirty="0" err="1"/>
              <a:t>ggplot</a:t>
            </a:r>
            <a:r>
              <a:rPr lang="en-US" sz="1200" dirty="0"/>
              <a:t>(</a:t>
            </a:r>
            <a:r>
              <a:rPr lang="en-US" sz="1200" dirty="0" err="1"/>
              <a:t>df_healthy</a:t>
            </a:r>
            <a:r>
              <a:rPr lang="en-US" sz="1200" dirty="0"/>
              <a:t>, </a:t>
            </a:r>
            <a:r>
              <a:rPr lang="en-US" sz="1200" dirty="0" err="1"/>
              <a:t>aes</a:t>
            </a:r>
            <a:r>
              <a:rPr lang="en-US" sz="1200" dirty="0"/>
              <a:t>(x = reorder(Species, Abundance), y = Abundance)) +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geom_bar</a:t>
            </a:r>
            <a:r>
              <a:rPr lang="en-US" sz="1200" dirty="0"/>
              <a:t>(stat = "identity", fill = "#1b9e77") +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coord_flip</a:t>
            </a:r>
            <a:r>
              <a:rPr lang="en-US" sz="1200" dirty="0"/>
              <a:t>() +</a:t>
            </a:r>
          </a:p>
          <a:p>
            <a:r>
              <a:rPr lang="en-US" sz="1200" dirty="0"/>
              <a:t>  labs(title = "Top 30 Abundant Species in Healthy Group", x = "Species", y = "Mean Abundance") +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theme_minimal</a:t>
            </a:r>
            <a:r>
              <a:rPr lang="en-US" sz="1200" dirty="0"/>
              <a:t>(</a:t>
            </a:r>
            <a:r>
              <a:rPr lang="en-US" sz="1200" dirty="0" err="1"/>
              <a:t>base_size</a:t>
            </a:r>
            <a:r>
              <a:rPr lang="en-US" sz="1200" dirty="0"/>
              <a:t> = 12)</a:t>
            </a:r>
          </a:p>
          <a:p>
            <a:r>
              <a:rPr lang="en-US" sz="1200" dirty="0" err="1"/>
              <a:t>p_cancer</a:t>
            </a:r>
            <a:r>
              <a:rPr lang="en-US" sz="1200" dirty="0"/>
              <a:t> &lt;- </a:t>
            </a:r>
            <a:r>
              <a:rPr lang="en-US" sz="1200" dirty="0" err="1"/>
              <a:t>ggplot</a:t>
            </a:r>
            <a:r>
              <a:rPr lang="en-US" sz="1200" dirty="0"/>
              <a:t>(</a:t>
            </a:r>
            <a:r>
              <a:rPr lang="en-US" sz="1200" dirty="0" err="1"/>
              <a:t>df_cancer</a:t>
            </a:r>
            <a:r>
              <a:rPr lang="en-US" sz="1200" dirty="0"/>
              <a:t>, </a:t>
            </a:r>
            <a:r>
              <a:rPr lang="en-US" sz="1200" dirty="0" err="1"/>
              <a:t>aes</a:t>
            </a:r>
            <a:r>
              <a:rPr lang="en-US" sz="1200" dirty="0"/>
              <a:t>(x = reorder(Species, Abundance), y = Abundance)) +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geom_bar</a:t>
            </a:r>
            <a:r>
              <a:rPr lang="en-US" sz="1200" dirty="0"/>
              <a:t>(stat = "identity", fill = "#d95f02") +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coord_flip</a:t>
            </a:r>
            <a:r>
              <a:rPr lang="en-US" sz="1200" dirty="0"/>
              <a:t>() +</a:t>
            </a:r>
          </a:p>
          <a:p>
            <a:r>
              <a:rPr lang="en-US" sz="1200" dirty="0"/>
              <a:t>  labs(title = "Top 30 Abundant Species in Cancer Group", x = "Species", y = "Mean Abundance") +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theme_minimal</a:t>
            </a:r>
            <a:r>
              <a:rPr lang="en-US" sz="1200" dirty="0"/>
              <a:t>(</a:t>
            </a:r>
            <a:r>
              <a:rPr lang="en-US" sz="1200" dirty="0" err="1"/>
              <a:t>base_size</a:t>
            </a:r>
            <a:r>
              <a:rPr lang="en-US" sz="1200" dirty="0"/>
              <a:t> = 12)</a:t>
            </a:r>
          </a:p>
          <a:p>
            <a:r>
              <a:rPr lang="en-US" sz="1200" b="1" dirty="0"/>
              <a:t># Step 10: Display plots</a:t>
            </a:r>
          </a:p>
          <a:p>
            <a:r>
              <a:rPr lang="en-US" sz="1200" dirty="0"/>
              <a:t>print(</a:t>
            </a:r>
            <a:r>
              <a:rPr lang="en-US" sz="1200" dirty="0" err="1"/>
              <a:t>p_healthy</a:t>
            </a:r>
            <a:r>
              <a:rPr lang="en-US" sz="1200" dirty="0"/>
              <a:t>)</a:t>
            </a:r>
          </a:p>
          <a:p>
            <a:r>
              <a:rPr lang="en-US" sz="1200" dirty="0"/>
              <a:t>print(</a:t>
            </a:r>
            <a:r>
              <a:rPr lang="en-US" sz="1200" dirty="0" err="1"/>
              <a:t>p_cancer</a:t>
            </a:r>
            <a:r>
              <a:rPr lang="en-US" sz="1200" dirty="0"/>
              <a:t>)</a:t>
            </a:r>
          </a:p>
          <a:p>
            <a:r>
              <a:rPr lang="en-US" sz="1200" b="1" dirty="0"/>
              <a:t># Save to file</a:t>
            </a:r>
          </a:p>
          <a:p>
            <a:r>
              <a:rPr lang="en-US" sz="1200" dirty="0" err="1"/>
              <a:t>ggsave</a:t>
            </a:r>
            <a:r>
              <a:rPr lang="en-US" sz="1200" dirty="0"/>
              <a:t>("top30_abundant_species_healthy.png", </a:t>
            </a:r>
            <a:r>
              <a:rPr lang="en-US" sz="1200" dirty="0" err="1"/>
              <a:t>p_healthy</a:t>
            </a:r>
            <a:r>
              <a:rPr lang="en-US" sz="1200" dirty="0"/>
              <a:t>, width = 10, height = 8, dpi = 300)</a:t>
            </a:r>
          </a:p>
          <a:p>
            <a:r>
              <a:rPr lang="en-US" sz="1200" dirty="0" err="1"/>
              <a:t>ggsave</a:t>
            </a:r>
            <a:r>
              <a:rPr lang="en-US" sz="1200" dirty="0"/>
              <a:t>("top30_abundant_species_cancer.png", </a:t>
            </a:r>
            <a:r>
              <a:rPr lang="en-US" sz="1200" dirty="0" err="1"/>
              <a:t>p_cancer</a:t>
            </a:r>
            <a:r>
              <a:rPr lang="en-US" sz="1200" dirty="0"/>
              <a:t>, width = 10, height = 8, dpi = 300)</a:t>
            </a:r>
          </a:p>
          <a:p>
            <a:endParaRPr lang="en-US" sz="1200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444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ADF63-B150-9366-F8B3-3185B5371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2E5FB-F3EA-E5D2-A55F-88BA208DE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D237-F54A-4ED6-BB6F-3612903B070E}" type="slidenum">
              <a:rPr lang="en-US" smtClean="0"/>
              <a:t>17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19F2410-4280-6D04-AC66-A3E7CF90216D}"/>
              </a:ext>
            </a:extLst>
          </p:cNvPr>
          <p:cNvCxnSpPr>
            <a:cxnSpLocks/>
          </p:cNvCxnSpPr>
          <p:nvPr/>
        </p:nvCxnSpPr>
        <p:spPr>
          <a:xfrm flipH="1">
            <a:off x="-2381" y="512166"/>
            <a:ext cx="12192000" cy="0"/>
          </a:xfrm>
          <a:prstGeom prst="line">
            <a:avLst/>
          </a:prstGeom>
          <a:ln w="38100">
            <a:solidFill>
              <a:srgbClr val="FFB8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78E8B61-9294-4587-E810-9193BBACDF26}"/>
              </a:ext>
            </a:extLst>
          </p:cNvPr>
          <p:cNvCxnSpPr>
            <a:cxnSpLocks/>
          </p:cNvCxnSpPr>
          <p:nvPr/>
        </p:nvCxnSpPr>
        <p:spPr>
          <a:xfrm flipH="1">
            <a:off x="-8304" y="461973"/>
            <a:ext cx="12192000" cy="0"/>
          </a:xfrm>
          <a:prstGeom prst="line">
            <a:avLst/>
          </a:prstGeom>
          <a:ln w="38100">
            <a:solidFill>
              <a:srgbClr val="1547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5F25121-277A-4BCA-DB15-EF3E81CA9293}"/>
              </a:ext>
            </a:extLst>
          </p:cNvPr>
          <p:cNvSpPr txBox="1"/>
          <p:nvPr/>
        </p:nvSpPr>
        <p:spPr>
          <a:xfrm>
            <a:off x="48008" y="6497924"/>
            <a:ext cx="21031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Univers" panose="020B0503020202020204" pitchFamily="34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A78C5B-E73B-7296-4692-1668E469AA1A}"/>
              </a:ext>
            </a:extLst>
          </p:cNvPr>
          <p:cNvSpPr txBox="1"/>
          <p:nvPr/>
        </p:nvSpPr>
        <p:spPr>
          <a:xfrm>
            <a:off x="-54060" y="-11054"/>
            <a:ext cx="11827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Univers" panose="020B0503020202020204" pitchFamily="34" charset="0"/>
              </a:rPr>
              <a:t>Comparative Taxonomic Analysis of Gut Microbiome in healthy VS Cancer subjects</a:t>
            </a:r>
          </a:p>
        </p:txBody>
      </p:sp>
      <p:pic>
        <p:nvPicPr>
          <p:cNvPr id="9" name="Picture 8" descr="A graph with orange and white lines&#10;&#10;AI-generated content may be incorrect.">
            <a:extLst>
              <a:ext uri="{FF2B5EF4-FFF2-40B4-BE49-F238E27FC236}">
                <a16:creationId xmlns:a16="http://schemas.microsoft.com/office/drawing/2014/main" id="{BE27A9D9-D547-1D09-D89B-C6D5D0E2D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03" y="1346753"/>
            <a:ext cx="5437281" cy="4349825"/>
          </a:xfrm>
          <a:prstGeom prst="rect">
            <a:avLst/>
          </a:prstGeom>
        </p:spPr>
      </p:pic>
      <p:pic>
        <p:nvPicPr>
          <p:cNvPr id="12" name="Picture 11" descr="A graph with green and white lines&#10;&#10;AI-generated content may be incorrect.">
            <a:extLst>
              <a:ext uri="{FF2B5EF4-FFF2-40B4-BE49-F238E27FC236}">
                <a16:creationId xmlns:a16="http://schemas.microsoft.com/office/drawing/2014/main" id="{776C13A8-7444-9CA3-1573-4C45D5B82E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940" y="1213122"/>
            <a:ext cx="5745657" cy="459652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7420218-B699-5FC2-63FA-59FF334E158E}"/>
              </a:ext>
            </a:extLst>
          </p:cNvPr>
          <p:cNvSpPr/>
          <p:nvPr/>
        </p:nvSpPr>
        <p:spPr>
          <a:xfrm>
            <a:off x="153165" y="5957588"/>
            <a:ext cx="7981122" cy="740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Fig. 6 Differential species abundance of gut microbiomes in Healthy and cancer subjects</a:t>
            </a:r>
          </a:p>
        </p:txBody>
      </p:sp>
    </p:spTree>
    <p:extLst>
      <p:ext uri="{BB962C8B-B14F-4D97-AF65-F5344CB8AC3E}">
        <p14:creationId xmlns:p14="http://schemas.microsoft.com/office/powerpoint/2010/main" val="3017083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7B6AFB-5D4B-3B28-8EFF-B6AD7440E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97E32A8-6823-703D-0086-ECDD7A69F6C3}"/>
              </a:ext>
            </a:extLst>
          </p:cNvPr>
          <p:cNvSpPr txBox="1"/>
          <p:nvPr/>
        </p:nvSpPr>
        <p:spPr>
          <a:xfrm>
            <a:off x="8304" y="-91955"/>
            <a:ext cx="2347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Univers" panose="020B0503020202020204" pitchFamily="34" charset="0"/>
              </a:rPr>
              <a:t>Conclusion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523EAE6-86D7-B1C2-3060-22F0B9FFCA79}"/>
              </a:ext>
            </a:extLst>
          </p:cNvPr>
          <p:cNvCxnSpPr>
            <a:cxnSpLocks/>
          </p:cNvCxnSpPr>
          <p:nvPr/>
        </p:nvCxnSpPr>
        <p:spPr>
          <a:xfrm flipH="1">
            <a:off x="-2381" y="512166"/>
            <a:ext cx="12192000" cy="0"/>
          </a:xfrm>
          <a:prstGeom prst="line">
            <a:avLst/>
          </a:prstGeom>
          <a:ln w="38100">
            <a:solidFill>
              <a:srgbClr val="FFB8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EDFBD7-99FC-8D93-E74F-61F69C6C3969}"/>
              </a:ext>
            </a:extLst>
          </p:cNvPr>
          <p:cNvCxnSpPr>
            <a:cxnSpLocks/>
          </p:cNvCxnSpPr>
          <p:nvPr/>
        </p:nvCxnSpPr>
        <p:spPr>
          <a:xfrm flipH="1">
            <a:off x="-8304" y="461973"/>
            <a:ext cx="12192000" cy="0"/>
          </a:xfrm>
          <a:prstGeom prst="line">
            <a:avLst/>
          </a:prstGeom>
          <a:ln w="38100">
            <a:solidFill>
              <a:srgbClr val="1547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EB955B8-950A-3C21-9F4E-43CB6E0B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19021" y="6538912"/>
            <a:ext cx="372979" cy="365125"/>
          </a:xfrm>
        </p:spPr>
        <p:txBody>
          <a:bodyPr/>
          <a:lstStyle/>
          <a:p>
            <a:fld id="{6BA6D237-F54A-4ED6-BB6F-3612903B070E}" type="slidenum">
              <a:rPr lang="en-US" smtClean="0"/>
              <a:t>18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EE3121-0E4A-16DC-D529-64D1DC8D7212}"/>
              </a:ext>
            </a:extLst>
          </p:cNvPr>
          <p:cNvSpPr/>
          <p:nvPr/>
        </p:nvSpPr>
        <p:spPr>
          <a:xfrm>
            <a:off x="168964" y="815009"/>
            <a:ext cx="8845827" cy="914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The data suggests a difference in the richness and diversity of the gut microbiome in cancer patients versus healthy individuals.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B9259DA-D95D-96C5-C265-8F2AE7E7CBEF}"/>
              </a:ext>
            </a:extLst>
          </p:cNvPr>
          <p:cNvSpPr/>
          <p:nvPr/>
        </p:nvSpPr>
        <p:spPr>
          <a:xfrm>
            <a:off x="168964" y="1875146"/>
            <a:ext cx="9283149" cy="914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There is an increase in proteobacteria in cancer patients compared to healthy individuals, suggesting gut dysbiosis.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2BD9BC-55F6-9D61-2F15-D59A88F9849F}"/>
              </a:ext>
            </a:extLst>
          </p:cNvPr>
          <p:cNvSpPr/>
          <p:nvPr/>
        </p:nvSpPr>
        <p:spPr>
          <a:xfrm>
            <a:off x="168963" y="3238125"/>
            <a:ext cx="9283149" cy="914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Strikingly, unique taxa are common in the cancer gut microbiome, including </a:t>
            </a:r>
            <a:r>
              <a:rPr lang="en-US" i="1" dirty="0"/>
              <a:t>Fusobacterium sp., Staphylococcus sp.</a:t>
            </a:r>
            <a:r>
              <a:rPr lang="en-US" dirty="0"/>
              <a:t> </a:t>
            </a:r>
            <a:r>
              <a:rPr lang="en-US" i="1" dirty="0"/>
              <a:t>Fusobacterium</a:t>
            </a:r>
            <a:r>
              <a:rPr lang="en-US" dirty="0"/>
              <a:t> is known to be highly associated with colorectal cancer.</a:t>
            </a:r>
          </a:p>
        </p:txBody>
      </p:sp>
    </p:spTree>
    <p:extLst>
      <p:ext uri="{BB962C8B-B14F-4D97-AF65-F5344CB8AC3E}">
        <p14:creationId xmlns:p14="http://schemas.microsoft.com/office/powerpoint/2010/main" val="276710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4" grpId="0" animBg="1"/>
      <p:bldP spid="2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EC269B-9500-F0C2-7EE2-63E2C4D2D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563DF24-F33F-1931-5913-5D8203E2844F}"/>
              </a:ext>
            </a:extLst>
          </p:cNvPr>
          <p:cNvSpPr txBox="1"/>
          <p:nvPr/>
        </p:nvSpPr>
        <p:spPr>
          <a:xfrm>
            <a:off x="8304" y="-91955"/>
            <a:ext cx="35766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Univers" panose="020B0503020202020204" pitchFamily="34" charset="0"/>
              </a:rPr>
              <a:t>Acknowledgment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73A3856-036C-05D2-7042-C06C49A5E5B6}"/>
              </a:ext>
            </a:extLst>
          </p:cNvPr>
          <p:cNvCxnSpPr>
            <a:cxnSpLocks/>
          </p:cNvCxnSpPr>
          <p:nvPr/>
        </p:nvCxnSpPr>
        <p:spPr>
          <a:xfrm flipH="1">
            <a:off x="-2381" y="512166"/>
            <a:ext cx="12192000" cy="0"/>
          </a:xfrm>
          <a:prstGeom prst="line">
            <a:avLst/>
          </a:prstGeom>
          <a:ln w="38100">
            <a:solidFill>
              <a:srgbClr val="FFB8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F72D28-F8BF-3E27-A4CA-59F6FF839A04}"/>
              </a:ext>
            </a:extLst>
          </p:cNvPr>
          <p:cNvCxnSpPr>
            <a:cxnSpLocks/>
          </p:cNvCxnSpPr>
          <p:nvPr/>
        </p:nvCxnSpPr>
        <p:spPr>
          <a:xfrm flipH="1">
            <a:off x="-8304" y="461973"/>
            <a:ext cx="12192000" cy="0"/>
          </a:xfrm>
          <a:prstGeom prst="line">
            <a:avLst/>
          </a:prstGeom>
          <a:ln w="38100">
            <a:solidFill>
              <a:srgbClr val="1547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F37DFE3-84CE-63F3-637C-677DE608B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19021" y="6538912"/>
            <a:ext cx="372979" cy="365125"/>
          </a:xfrm>
        </p:spPr>
        <p:txBody>
          <a:bodyPr/>
          <a:lstStyle/>
          <a:p>
            <a:fld id="{6BA6D237-F54A-4ED6-BB6F-3612903B070E}" type="slidenum">
              <a:rPr lang="en-US" smtClean="0"/>
              <a:t>19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A25F0E-626C-822D-651E-DC0028743617}"/>
              </a:ext>
            </a:extLst>
          </p:cNvPr>
          <p:cNvSpPr/>
          <p:nvPr/>
        </p:nvSpPr>
        <p:spPr>
          <a:xfrm>
            <a:off x="475859" y="4341657"/>
            <a:ext cx="2444620" cy="42919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Mahmud </a:t>
            </a:r>
            <a:r>
              <a:rPr lang="en-US" sz="1400" dirty="0" err="1">
                <a:solidFill>
                  <a:schemeClr val="tx1"/>
                </a:solidFill>
              </a:rPr>
              <a:t>Shojiv</a:t>
            </a:r>
            <a:r>
              <a:rPr lang="en-US" sz="1400" dirty="0">
                <a:solidFill>
                  <a:schemeClr val="tx1"/>
                </a:solidFill>
              </a:rPr>
              <a:t>,  Noakhali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959025-86FD-5D17-DED0-1B9114048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01" y="1015902"/>
            <a:ext cx="3109229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561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3A10C0-F789-7413-55E3-D29C7061A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75D5D3-BBF5-3F1B-13D5-28F74B526C8A}"/>
              </a:ext>
            </a:extLst>
          </p:cNvPr>
          <p:cNvSpPr/>
          <p:nvPr/>
        </p:nvSpPr>
        <p:spPr>
          <a:xfrm>
            <a:off x="669924" y="857043"/>
            <a:ext cx="10292316" cy="5110717"/>
          </a:xfrm>
          <a:prstGeom prst="rect">
            <a:avLst/>
          </a:prstGeom>
          <a:solidFill>
            <a:srgbClr val="1547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9CB7C3-B546-F405-C9D0-2D410521120C}"/>
              </a:ext>
            </a:extLst>
          </p:cNvPr>
          <p:cNvSpPr txBox="1"/>
          <p:nvPr/>
        </p:nvSpPr>
        <p:spPr>
          <a:xfrm>
            <a:off x="1065677" y="941558"/>
            <a:ext cx="3834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Univers" panose="020B0503020202020204" pitchFamily="34" charset="0"/>
              </a:rPr>
              <a:t>Gut microbiome</a:t>
            </a:r>
            <a:endParaRPr lang="en-US" sz="1000" dirty="0">
              <a:solidFill>
                <a:schemeClr val="bg2"/>
              </a:solidFill>
              <a:latin typeface="Univers" panose="020B0503020202020204" pitchFamily="34" charset="0"/>
            </a:endParaRPr>
          </a:p>
        </p:txBody>
      </p:sp>
      <p:pic>
        <p:nvPicPr>
          <p:cNvPr id="4" name="Picture 3" descr="A diagram of a cell line&#10;&#10;AI-generated content may be incorrect.">
            <a:extLst>
              <a:ext uri="{FF2B5EF4-FFF2-40B4-BE49-F238E27FC236}">
                <a16:creationId xmlns:a16="http://schemas.microsoft.com/office/drawing/2014/main" id="{B3BEC73A-6AAF-48B7-69CC-EA0683DB9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052" y="1832917"/>
            <a:ext cx="6036906" cy="333403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96731DE-B568-3060-8D87-3B24A6089564}"/>
              </a:ext>
            </a:extLst>
          </p:cNvPr>
          <p:cNvSpPr/>
          <p:nvPr/>
        </p:nvSpPr>
        <p:spPr>
          <a:xfrm>
            <a:off x="1065676" y="1560457"/>
            <a:ext cx="2416629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Genetic Risk Factors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C15A1B-66E5-3343-A062-39E9527AA9F6}"/>
              </a:ext>
            </a:extLst>
          </p:cNvPr>
          <p:cNvSpPr/>
          <p:nvPr/>
        </p:nvSpPr>
        <p:spPr>
          <a:xfrm>
            <a:off x="1065675" y="2971800"/>
            <a:ext cx="2416629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Environmental Factors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52076B-2A28-6202-7CAC-30AE59875880}"/>
              </a:ext>
            </a:extLst>
          </p:cNvPr>
          <p:cNvSpPr/>
          <p:nvPr/>
        </p:nvSpPr>
        <p:spPr>
          <a:xfrm>
            <a:off x="1065676" y="4384934"/>
            <a:ext cx="2416629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Microbial factors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2911FBDA-E33D-58B8-B9A6-7BE9963376FF}"/>
              </a:ext>
            </a:extLst>
          </p:cNvPr>
          <p:cNvSpPr/>
          <p:nvPr/>
        </p:nvSpPr>
        <p:spPr>
          <a:xfrm>
            <a:off x="3490405" y="1675349"/>
            <a:ext cx="1144449" cy="3474103"/>
          </a:xfrm>
          <a:prstGeom prst="rightBrace">
            <a:avLst>
              <a:gd name="adj1" fmla="val 8333"/>
              <a:gd name="adj2" fmla="val 49111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99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0DFDF6-B2B8-5D55-E317-468DF37B05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8B72F2-9965-C600-9B7C-13B46E2B242A}"/>
              </a:ext>
            </a:extLst>
          </p:cNvPr>
          <p:cNvSpPr/>
          <p:nvPr/>
        </p:nvSpPr>
        <p:spPr>
          <a:xfrm>
            <a:off x="109330" y="109330"/>
            <a:ext cx="3329609" cy="47707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References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8F86EA-B886-4259-B905-87888141EEE4}"/>
              </a:ext>
            </a:extLst>
          </p:cNvPr>
          <p:cNvSpPr/>
          <p:nvPr/>
        </p:nvSpPr>
        <p:spPr>
          <a:xfrm>
            <a:off x="109330" y="746449"/>
            <a:ext cx="11667322" cy="28085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1. </a:t>
            </a:r>
            <a:r>
              <a:rPr lang="en-US" dirty="0"/>
              <a:t>"</a:t>
            </a:r>
            <a:r>
              <a:rPr lang="en-US" dirty="0">
                <a:solidFill>
                  <a:schemeClr val="tx1"/>
                </a:solidFill>
              </a:rPr>
              <a:t>Some of the data analysis code and figure generation were assisted by OpenAI's ChatGPT (version GPT-4, 2025), an AI language model.“</a:t>
            </a:r>
          </a:p>
          <a:p>
            <a:r>
              <a:rPr lang="en-US" dirty="0">
                <a:solidFill>
                  <a:schemeClr val="tx1"/>
                </a:solidFill>
              </a:rPr>
              <a:t>2. Lloyd-Price, J. et al. Multi-omics of the gut microbial ecosystem in inflammatory bowel diseases. Nature 569, 655–662 (2019).</a:t>
            </a:r>
          </a:p>
          <a:p>
            <a:r>
              <a:rPr lang="en-US" dirty="0">
                <a:solidFill>
                  <a:schemeClr val="tx1"/>
                </a:solidFill>
              </a:rPr>
              <a:t>3. Yao, T. et al. Differences in fine arabinoxylan structures govern microbial selection and competition among human gut microbiota. </a:t>
            </a:r>
            <a:r>
              <a:rPr lang="en-US" dirty="0" err="1">
                <a:solidFill>
                  <a:schemeClr val="tx1"/>
                </a:solidFill>
              </a:rPr>
              <a:t>Carbohydr</a:t>
            </a:r>
            <a:r>
              <a:rPr lang="en-US" dirty="0">
                <a:solidFill>
                  <a:schemeClr val="tx1"/>
                </a:solidFill>
              </a:rPr>
              <a:t> Polym 316, (2023).</a:t>
            </a:r>
          </a:p>
          <a:p>
            <a:r>
              <a:rPr lang="en-US" dirty="0">
                <a:solidFill>
                  <a:schemeClr val="tx1"/>
                </a:solidFill>
              </a:rPr>
              <a:t>4. Hadley Wickham, Mine Cetinkaya-Rundel, and Garret Grolemund, R for Data Science (2e)</a:t>
            </a:r>
            <a:r>
              <a:rPr lang="en-US" dirty="0">
                <a:solidFill>
                  <a:schemeClr val="tx1"/>
                </a:solidFill>
                <a:hlinkClick r:id="rId3"/>
              </a:rPr>
              <a:t>https://r4ds.hadley.nz/preface-2e.html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379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0AC55-247A-6706-65C7-5EDC5CA08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70" y="136784"/>
            <a:ext cx="11244942" cy="7865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Objectives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AB1D7F9-35F8-E2CA-FBF4-6A7D0DCAD943}"/>
              </a:ext>
            </a:extLst>
          </p:cNvPr>
          <p:cNvSpPr txBox="1">
            <a:spLocks/>
          </p:cNvSpPr>
          <p:nvPr/>
        </p:nvSpPr>
        <p:spPr>
          <a:xfrm>
            <a:off x="197498" y="923345"/>
            <a:ext cx="11244942" cy="7865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Is there a difference in the gut microbiome of a healthy and cancer patients?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6C9A936-F6AE-FEC8-9ACA-5EBDE90D4A51}"/>
              </a:ext>
            </a:extLst>
          </p:cNvPr>
          <p:cNvSpPr txBox="1">
            <a:spLocks/>
          </p:cNvSpPr>
          <p:nvPr/>
        </p:nvSpPr>
        <p:spPr>
          <a:xfrm>
            <a:off x="197498" y="1934161"/>
            <a:ext cx="11244942" cy="786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microbes are mostly associated with healthy vs cancer patients?</a:t>
            </a:r>
          </a:p>
        </p:txBody>
      </p:sp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B7BAD20-8C4F-3D87-5203-6FB3AEFDA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70" y="2763001"/>
            <a:ext cx="3982288" cy="3416041"/>
          </a:xfrm>
          <a:prstGeom prst="rect">
            <a:avLst/>
          </a:prstGeom>
        </p:spPr>
      </p:pic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7A355AD-1B1A-089F-3237-1ED3EA4413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60" y="2804989"/>
            <a:ext cx="3875760" cy="369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06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33110F-ABA1-570F-72A6-E42EBF712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1D6907F-64C8-DF08-12FA-D4AC150B35B9}"/>
              </a:ext>
            </a:extLst>
          </p:cNvPr>
          <p:cNvSpPr txBox="1"/>
          <p:nvPr/>
        </p:nvSpPr>
        <p:spPr>
          <a:xfrm>
            <a:off x="-8304" y="-30197"/>
            <a:ext cx="11827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Univers" panose="020B0503020202020204" pitchFamily="34" charset="0"/>
              </a:rPr>
              <a:t>Methodology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B11D86-5B5E-AB2F-27D2-4066F6BEE109}"/>
              </a:ext>
            </a:extLst>
          </p:cNvPr>
          <p:cNvSpPr/>
          <p:nvPr/>
        </p:nvSpPr>
        <p:spPr>
          <a:xfrm>
            <a:off x="49695" y="1453538"/>
            <a:ext cx="1878498" cy="11728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Quality control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DA4326-420B-8801-A539-839745F1703D}"/>
              </a:ext>
            </a:extLst>
          </p:cNvPr>
          <p:cNvSpPr/>
          <p:nvPr/>
        </p:nvSpPr>
        <p:spPr>
          <a:xfrm>
            <a:off x="2395974" y="1453538"/>
            <a:ext cx="1989482" cy="11728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B436CD-0879-84AF-D745-4987546769F1}"/>
              </a:ext>
            </a:extLst>
          </p:cNvPr>
          <p:cNvSpPr/>
          <p:nvPr/>
        </p:nvSpPr>
        <p:spPr>
          <a:xfrm>
            <a:off x="4871683" y="1453538"/>
            <a:ext cx="1989482" cy="11728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Chimera removal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FC9FFC-AF5B-97E9-4EB7-9738989AE764}"/>
              </a:ext>
            </a:extLst>
          </p:cNvPr>
          <p:cNvSpPr/>
          <p:nvPr/>
        </p:nvSpPr>
        <p:spPr>
          <a:xfrm>
            <a:off x="7347392" y="1453538"/>
            <a:ext cx="2067350" cy="11728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Taxonomic Classification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71CDD2-86CE-B018-10F1-5C86DE8C6330}"/>
              </a:ext>
            </a:extLst>
          </p:cNvPr>
          <p:cNvSpPr/>
          <p:nvPr/>
        </p:nvSpPr>
        <p:spPr>
          <a:xfrm>
            <a:off x="9900969" y="1453538"/>
            <a:ext cx="2067350" cy="11728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table construction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B81895-11CD-E00D-EFAA-9B2B9ADDAAF1}"/>
              </a:ext>
            </a:extLst>
          </p:cNvPr>
          <p:cNvSpPr/>
          <p:nvPr/>
        </p:nvSpPr>
        <p:spPr>
          <a:xfrm>
            <a:off x="1824534" y="3428999"/>
            <a:ext cx="2067350" cy="11728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Relative abundance calculation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D96050-7833-C82C-79A5-7123E082AB15}"/>
              </a:ext>
            </a:extLst>
          </p:cNvPr>
          <p:cNvSpPr/>
          <p:nvPr/>
        </p:nvSpPr>
        <p:spPr>
          <a:xfrm>
            <a:off x="4948328" y="3428999"/>
            <a:ext cx="2067350" cy="11728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Comparative taxonomic analysis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8F773BE-8A84-541E-0912-B1F96BD58BB7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1928193" y="2039946"/>
            <a:ext cx="46546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3E28FC-384D-E196-9F28-BFF0D599673F}"/>
              </a:ext>
            </a:extLst>
          </p:cNvPr>
          <p:cNvCxnSpPr>
            <a:cxnSpLocks/>
          </p:cNvCxnSpPr>
          <p:nvPr/>
        </p:nvCxnSpPr>
        <p:spPr>
          <a:xfrm flipV="1">
            <a:off x="4395837" y="2039946"/>
            <a:ext cx="46546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42C209-3547-6B7F-EF21-D5D227C40563}"/>
              </a:ext>
            </a:extLst>
          </p:cNvPr>
          <p:cNvCxnSpPr>
            <a:cxnSpLocks/>
          </p:cNvCxnSpPr>
          <p:nvPr/>
        </p:nvCxnSpPr>
        <p:spPr>
          <a:xfrm flipV="1">
            <a:off x="6861165" y="2039946"/>
            <a:ext cx="46546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CF3E61-FABB-C65C-8A8B-996518450FA6}"/>
              </a:ext>
            </a:extLst>
          </p:cNvPr>
          <p:cNvCxnSpPr>
            <a:cxnSpLocks/>
          </p:cNvCxnSpPr>
          <p:nvPr/>
        </p:nvCxnSpPr>
        <p:spPr>
          <a:xfrm flipV="1">
            <a:off x="9414742" y="1961009"/>
            <a:ext cx="46546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FCC7E6D-AD71-146F-C664-80D58317866D}"/>
              </a:ext>
            </a:extLst>
          </p:cNvPr>
          <p:cNvCxnSpPr>
            <a:cxnSpLocks/>
          </p:cNvCxnSpPr>
          <p:nvPr/>
        </p:nvCxnSpPr>
        <p:spPr>
          <a:xfrm>
            <a:off x="3907934" y="3946502"/>
            <a:ext cx="10403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09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76C67-1A47-2BC3-60F5-CB1C505C9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21EA14-BA77-3043-752F-DC2B4691207A}"/>
              </a:ext>
            </a:extLst>
          </p:cNvPr>
          <p:cNvSpPr txBox="1"/>
          <p:nvPr/>
        </p:nvSpPr>
        <p:spPr>
          <a:xfrm>
            <a:off x="492155" y="18189"/>
            <a:ext cx="10275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ym typeface="Wingdings" panose="05000000000000000000" pitchFamily="2" charset="2"/>
              </a:rPr>
              <a:t>Comparative Gut microbial abundance in healthy and pancreatic cancer patients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1F101B-B499-9EFC-9BED-B2743C2D0DC6}"/>
              </a:ext>
            </a:extLst>
          </p:cNvPr>
          <p:cNvSpPr/>
          <p:nvPr/>
        </p:nvSpPr>
        <p:spPr>
          <a:xfrm>
            <a:off x="75931" y="572187"/>
            <a:ext cx="1375183" cy="13417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# Load libraries</a:t>
            </a:r>
          </a:p>
          <a:p>
            <a:r>
              <a:rPr lang="en-US" sz="1200" dirty="0"/>
              <a:t>library(</a:t>
            </a:r>
            <a:r>
              <a:rPr lang="en-US" sz="1200" dirty="0" err="1"/>
              <a:t>readr</a:t>
            </a:r>
            <a:r>
              <a:rPr lang="en-US" sz="1200" dirty="0"/>
              <a:t>)</a:t>
            </a:r>
          </a:p>
          <a:p>
            <a:r>
              <a:rPr lang="en-US" sz="1200" dirty="0"/>
              <a:t>library(</a:t>
            </a:r>
            <a:r>
              <a:rPr lang="en-US" sz="1200" dirty="0" err="1"/>
              <a:t>dplyr</a:t>
            </a:r>
            <a:r>
              <a:rPr lang="en-US" sz="1200" dirty="0"/>
              <a:t>)</a:t>
            </a:r>
          </a:p>
          <a:p>
            <a:r>
              <a:rPr lang="en-US" sz="1200" dirty="0"/>
              <a:t>library(</a:t>
            </a:r>
            <a:r>
              <a:rPr lang="en-US" sz="1200" dirty="0" err="1"/>
              <a:t>tidyr</a:t>
            </a:r>
            <a:r>
              <a:rPr lang="en-US" sz="1200" dirty="0"/>
              <a:t>)</a:t>
            </a:r>
          </a:p>
          <a:p>
            <a:r>
              <a:rPr lang="en-US" sz="1200" dirty="0"/>
              <a:t>library(ggplot2)</a:t>
            </a:r>
          </a:p>
          <a:p>
            <a:r>
              <a:rPr lang="en-US" sz="1400" dirty="0"/>
              <a:t>library(</a:t>
            </a:r>
            <a:r>
              <a:rPr lang="en-US" sz="1400" dirty="0" err="1"/>
              <a:t>viridis</a:t>
            </a:r>
            <a:r>
              <a:rPr lang="en-US" sz="1400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38A4A1-BB5B-70B9-CA1D-EF018B64DC1C}"/>
              </a:ext>
            </a:extLst>
          </p:cNvPr>
          <p:cNvSpPr/>
          <p:nvPr/>
        </p:nvSpPr>
        <p:spPr>
          <a:xfrm>
            <a:off x="1546920" y="555585"/>
            <a:ext cx="10479427" cy="15439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/>
              <a:t># </a:t>
            </a:r>
            <a:r>
              <a:rPr lang="en-US" sz="1400" b="1" dirty="0"/>
              <a:t>Step 1: Read data (phylum in rows, samples in columns)</a:t>
            </a:r>
          </a:p>
          <a:p>
            <a:r>
              <a:rPr lang="en-US" sz="1400" dirty="0" err="1"/>
              <a:t>hh_url</a:t>
            </a:r>
            <a:r>
              <a:rPr lang="en-US" sz="1400" dirty="0"/>
              <a:t> &lt;- "https://raw.githubusercontent.com/</a:t>
            </a:r>
            <a:r>
              <a:rPr lang="en-US" sz="1400" dirty="0" err="1"/>
              <a:t>okpecallistus</a:t>
            </a:r>
            <a:r>
              <a:rPr lang="en-US" sz="1400" dirty="0"/>
              <a:t>/Uchenna5202stuff/refs/heads/main/HH_combined_bracken_phylum_fraction.csv"</a:t>
            </a:r>
          </a:p>
          <a:p>
            <a:r>
              <a:rPr lang="en-US" sz="1400" dirty="0" err="1"/>
              <a:t>pc_url</a:t>
            </a:r>
            <a:r>
              <a:rPr lang="en-US" sz="1400" dirty="0"/>
              <a:t> &lt;- "https://raw.githubusercontent.com/</a:t>
            </a:r>
            <a:r>
              <a:rPr lang="en-US" sz="1400" dirty="0" err="1"/>
              <a:t>okpecallistus</a:t>
            </a:r>
            <a:r>
              <a:rPr lang="en-US" sz="1400" dirty="0"/>
              <a:t>/Uchenna5202stuff/refs/heads/main/PC_combined_bracken_phylum_fraction.csv"</a:t>
            </a:r>
          </a:p>
          <a:p>
            <a:r>
              <a:rPr lang="en-US" sz="1400" dirty="0" err="1"/>
              <a:t>hh_phylum</a:t>
            </a:r>
            <a:r>
              <a:rPr lang="en-US" sz="1400" dirty="0"/>
              <a:t> &lt;- read.csv(</a:t>
            </a:r>
            <a:r>
              <a:rPr lang="en-US" sz="1400" dirty="0" err="1"/>
              <a:t>hh_url</a:t>
            </a:r>
            <a:r>
              <a:rPr lang="en-US" sz="1400" dirty="0"/>
              <a:t>, </a:t>
            </a:r>
            <a:r>
              <a:rPr lang="en-US" sz="1400" dirty="0" err="1"/>
              <a:t>row.names</a:t>
            </a:r>
            <a:r>
              <a:rPr lang="en-US" sz="1400" dirty="0"/>
              <a:t> = 1, </a:t>
            </a:r>
            <a:r>
              <a:rPr lang="en-US" sz="1400" dirty="0" err="1"/>
              <a:t>check.names</a:t>
            </a:r>
            <a:r>
              <a:rPr lang="en-US" sz="1400" dirty="0"/>
              <a:t> = FALSE)</a:t>
            </a:r>
          </a:p>
          <a:p>
            <a:r>
              <a:rPr lang="en-US" sz="1400" dirty="0" err="1"/>
              <a:t>pC_phylum</a:t>
            </a:r>
            <a:r>
              <a:rPr lang="en-US" sz="1400" dirty="0"/>
              <a:t> &lt;- read.csv(</a:t>
            </a:r>
            <a:r>
              <a:rPr lang="en-US" sz="1400" dirty="0" err="1"/>
              <a:t>pc_url</a:t>
            </a:r>
            <a:r>
              <a:rPr lang="en-US" sz="1400" dirty="0"/>
              <a:t>, </a:t>
            </a:r>
            <a:r>
              <a:rPr lang="en-US" sz="1400" dirty="0" err="1"/>
              <a:t>row.names</a:t>
            </a:r>
            <a:r>
              <a:rPr lang="en-US" sz="1400" dirty="0"/>
              <a:t> = 1, </a:t>
            </a:r>
            <a:r>
              <a:rPr lang="en-US" sz="1400" dirty="0" err="1"/>
              <a:t>check.names</a:t>
            </a:r>
            <a:r>
              <a:rPr lang="en-US" sz="1400" dirty="0"/>
              <a:t> = FALSE)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F07609-07D0-1BED-4215-5291BA9774C1}"/>
              </a:ext>
            </a:extLst>
          </p:cNvPr>
          <p:cNvSpPr/>
          <p:nvPr/>
        </p:nvSpPr>
        <p:spPr>
          <a:xfrm>
            <a:off x="75931" y="2283302"/>
            <a:ext cx="6549888" cy="33621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/>
              <a:t># Step 2: Transpose and reshape to long format</a:t>
            </a:r>
          </a:p>
          <a:p>
            <a:r>
              <a:rPr lang="en-US" sz="1400" dirty="0" err="1"/>
              <a:t>hh_long</a:t>
            </a:r>
            <a:r>
              <a:rPr lang="en-US" sz="1400" dirty="0"/>
              <a:t> &lt;- </a:t>
            </a:r>
            <a:r>
              <a:rPr lang="en-US" sz="1400" dirty="0" err="1"/>
              <a:t>hh_phylum</a:t>
            </a:r>
            <a:r>
              <a:rPr lang="en-US" sz="1400" dirty="0"/>
              <a:t> %&gt;%</a:t>
            </a:r>
          </a:p>
          <a:p>
            <a:r>
              <a:rPr lang="en-US" sz="1400" dirty="0"/>
              <a:t>  t() %&gt;%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as.data.frame</a:t>
            </a:r>
            <a:r>
              <a:rPr lang="en-US" sz="1400" dirty="0"/>
              <a:t>() %&gt;%</a:t>
            </a:r>
          </a:p>
          <a:p>
            <a:r>
              <a:rPr lang="en-US" sz="1400" dirty="0"/>
              <a:t>  mutate(Sample = </a:t>
            </a:r>
            <a:r>
              <a:rPr lang="en-US" sz="1400" dirty="0" err="1"/>
              <a:t>rownames</a:t>
            </a:r>
            <a:r>
              <a:rPr lang="en-US" sz="1400" dirty="0"/>
              <a:t>(.), Group = "Healthy") %&gt;%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pivot_longer</a:t>
            </a:r>
            <a:r>
              <a:rPr lang="en-US" sz="1400" dirty="0"/>
              <a:t>(-c(Sample, Group), </a:t>
            </a:r>
            <a:r>
              <a:rPr lang="en-US" sz="1400" dirty="0" err="1"/>
              <a:t>names_to</a:t>
            </a:r>
            <a:r>
              <a:rPr lang="en-US" sz="1400" dirty="0"/>
              <a:t> = "Phylum", </a:t>
            </a:r>
            <a:r>
              <a:rPr lang="en-US" sz="1400" dirty="0" err="1"/>
              <a:t>values_to</a:t>
            </a:r>
            <a:r>
              <a:rPr lang="en-US" sz="1400" dirty="0"/>
              <a:t> = "Abundance")</a:t>
            </a:r>
          </a:p>
          <a:p>
            <a:endParaRPr lang="en-US" sz="1400" dirty="0"/>
          </a:p>
          <a:p>
            <a:r>
              <a:rPr lang="en-US" sz="1400" dirty="0" err="1"/>
              <a:t>pc_long</a:t>
            </a:r>
            <a:r>
              <a:rPr lang="en-US" sz="1400" dirty="0"/>
              <a:t> &lt;- </a:t>
            </a:r>
            <a:r>
              <a:rPr lang="en-US" sz="1400" dirty="0" err="1"/>
              <a:t>pC_phylum</a:t>
            </a:r>
            <a:r>
              <a:rPr lang="en-US" sz="1400" dirty="0"/>
              <a:t> %&gt;%</a:t>
            </a:r>
          </a:p>
          <a:p>
            <a:r>
              <a:rPr lang="en-US" sz="1400" dirty="0"/>
              <a:t>  t() %&gt;%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as.data.frame</a:t>
            </a:r>
            <a:r>
              <a:rPr lang="en-US" sz="1400" dirty="0"/>
              <a:t>() %&gt;%</a:t>
            </a:r>
          </a:p>
          <a:p>
            <a:r>
              <a:rPr lang="en-US" sz="1400" dirty="0"/>
              <a:t>  mutate(Sample = </a:t>
            </a:r>
            <a:r>
              <a:rPr lang="en-US" sz="1400" dirty="0" err="1"/>
              <a:t>rownames</a:t>
            </a:r>
            <a:r>
              <a:rPr lang="en-US" sz="1400" dirty="0"/>
              <a:t>(.), Group = "Cancer") %&gt;%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pivot_longer</a:t>
            </a:r>
            <a:r>
              <a:rPr lang="en-US" sz="1400" dirty="0"/>
              <a:t>(-c(Sample, Group), </a:t>
            </a:r>
            <a:r>
              <a:rPr lang="en-US" sz="1400" dirty="0" err="1"/>
              <a:t>names_to</a:t>
            </a:r>
            <a:r>
              <a:rPr lang="en-US" sz="1400" dirty="0"/>
              <a:t> = "Phylum", </a:t>
            </a:r>
            <a:r>
              <a:rPr lang="en-US" sz="1400" dirty="0" err="1"/>
              <a:t>values_to</a:t>
            </a:r>
            <a:r>
              <a:rPr lang="en-US" sz="1400" dirty="0"/>
              <a:t> = "Abundance")</a:t>
            </a:r>
          </a:p>
          <a:p>
            <a:endParaRPr lang="en-US" sz="1400" dirty="0"/>
          </a:p>
          <a:p>
            <a:r>
              <a:rPr lang="en-US" sz="1400" dirty="0"/>
              <a:t># </a:t>
            </a:r>
            <a:r>
              <a:rPr lang="en-US" sz="1400" b="1" dirty="0"/>
              <a:t>Step 3: Combine datasets</a:t>
            </a:r>
          </a:p>
          <a:p>
            <a:r>
              <a:rPr lang="en-US" sz="1400" dirty="0" err="1"/>
              <a:t>long_data</a:t>
            </a:r>
            <a:r>
              <a:rPr lang="en-US" sz="1400" dirty="0"/>
              <a:t> &lt;- </a:t>
            </a:r>
            <a:r>
              <a:rPr lang="en-US" sz="1400" dirty="0" err="1"/>
              <a:t>bind_rows</a:t>
            </a:r>
            <a:r>
              <a:rPr lang="en-US" sz="1400" dirty="0"/>
              <a:t>(</a:t>
            </a:r>
            <a:r>
              <a:rPr lang="en-US" sz="1400" dirty="0" err="1"/>
              <a:t>hh_long</a:t>
            </a:r>
            <a:r>
              <a:rPr lang="en-US" sz="1400" dirty="0"/>
              <a:t>, </a:t>
            </a:r>
            <a:r>
              <a:rPr lang="en-US" sz="1400" dirty="0" err="1"/>
              <a:t>pc_long</a:t>
            </a:r>
            <a:r>
              <a:rPr lang="en-US" sz="1400" dirty="0"/>
              <a:t>)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82C329-AD87-5245-AAD9-FFE1E1E9DFBA}"/>
              </a:ext>
            </a:extLst>
          </p:cNvPr>
          <p:cNvSpPr/>
          <p:nvPr/>
        </p:nvSpPr>
        <p:spPr>
          <a:xfrm>
            <a:off x="6798365" y="2283301"/>
            <a:ext cx="5118651" cy="43718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/>
              <a:t># </a:t>
            </a:r>
            <a:r>
              <a:rPr lang="en-US" sz="1400" b="1" dirty="0"/>
              <a:t>Step 3: Combine datasets</a:t>
            </a:r>
          </a:p>
          <a:p>
            <a:r>
              <a:rPr lang="en-US" sz="1400" dirty="0" err="1"/>
              <a:t>long_data</a:t>
            </a:r>
            <a:r>
              <a:rPr lang="en-US" sz="1400" dirty="0"/>
              <a:t> &lt;- </a:t>
            </a:r>
            <a:r>
              <a:rPr lang="en-US" sz="1400" dirty="0" err="1"/>
              <a:t>bind_rows</a:t>
            </a:r>
            <a:r>
              <a:rPr lang="en-US" sz="1400" dirty="0"/>
              <a:t>(</a:t>
            </a:r>
            <a:r>
              <a:rPr lang="en-US" sz="1400" dirty="0" err="1"/>
              <a:t>hh_long</a:t>
            </a:r>
            <a:r>
              <a:rPr lang="en-US" sz="1400" dirty="0"/>
              <a:t>, </a:t>
            </a:r>
            <a:r>
              <a:rPr lang="en-US" sz="1400" dirty="0" err="1"/>
              <a:t>pc_long</a:t>
            </a:r>
            <a:r>
              <a:rPr lang="en-US" sz="1400" dirty="0"/>
              <a:t>)</a:t>
            </a:r>
          </a:p>
          <a:p>
            <a:r>
              <a:rPr lang="en-US" sz="1400" dirty="0"/>
              <a:t> </a:t>
            </a:r>
            <a:r>
              <a:rPr lang="en-US" sz="1400" dirty="0" err="1"/>
              <a:t>group_by</a:t>
            </a:r>
            <a:r>
              <a:rPr lang="en-US" sz="1400" dirty="0"/>
              <a:t>(Sample) %&gt;%</a:t>
            </a:r>
          </a:p>
          <a:p>
            <a:r>
              <a:rPr lang="en-US" sz="1400" dirty="0"/>
              <a:t>  mutate(Abundance = Abundance / sum(Abundance, na.rm = TRUE)) %&gt;%</a:t>
            </a:r>
          </a:p>
          <a:p>
            <a:r>
              <a:rPr lang="en-US" sz="1400" dirty="0"/>
              <a:t>  ungroup()</a:t>
            </a:r>
          </a:p>
          <a:p>
            <a:r>
              <a:rPr lang="en-US" sz="1400" dirty="0" err="1"/>
              <a:t>bar_plot</a:t>
            </a:r>
            <a:r>
              <a:rPr lang="en-US" sz="1400" dirty="0"/>
              <a:t>&lt;-</a:t>
            </a:r>
            <a:r>
              <a:rPr lang="en-US" sz="1400" dirty="0" err="1"/>
              <a:t>ggplot</a:t>
            </a:r>
            <a:r>
              <a:rPr lang="en-US" sz="1400" dirty="0"/>
              <a:t>(</a:t>
            </a:r>
            <a:r>
              <a:rPr lang="en-US" sz="1400" dirty="0" err="1"/>
              <a:t>long_data_norm</a:t>
            </a:r>
            <a:r>
              <a:rPr lang="en-US" sz="1400" dirty="0"/>
              <a:t>, </a:t>
            </a:r>
            <a:r>
              <a:rPr lang="en-US" sz="1400" dirty="0" err="1"/>
              <a:t>aes</a:t>
            </a:r>
            <a:r>
              <a:rPr lang="en-US" sz="1400" dirty="0"/>
              <a:t>(x = Sample, y = Abundance, fill = Phylum)) +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geom_bar</a:t>
            </a:r>
            <a:r>
              <a:rPr lang="en-US" sz="1400" dirty="0"/>
              <a:t>(stat = "identity") +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facet_wrap</a:t>
            </a:r>
            <a:r>
              <a:rPr lang="en-US" sz="1400" dirty="0"/>
              <a:t>(~ Group, scales = "</a:t>
            </a:r>
            <a:r>
              <a:rPr lang="en-US" sz="1400" dirty="0" err="1"/>
              <a:t>free_x</a:t>
            </a:r>
            <a:r>
              <a:rPr lang="en-US" sz="1400" dirty="0"/>
              <a:t>") +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theme_minimal</a:t>
            </a:r>
            <a:r>
              <a:rPr lang="en-US" sz="1400" dirty="0"/>
              <a:t>(</a:t>
            </a:r>
            <a:r>
              <a:rPr lang="en-US" sz="1400" dirty="0" err="1"/>
              <a:t>base_size</a:t>
            </a:r>
            <a:r>
              <a:rPr lang="en-US" sz="1400" dirty="0"/>
              <a:t> = 12) +</a:t>
            </a:r>
          </a:p>
          <a:p>
            <a:r>
              <a:rPr lang="en-US" sz="1400" dirty="0"/>
              <a:t>  labs(title = "Gut Microbiome Composition at Phylum Level",</a:t>
            </a:r>
          </a:p>
          <a:p>
            <a:r>
              <a:rPr lang="en-US" sz="1400" dirty="0"/>
              <a:t>       y = "Relative Abundance", x = "Sample") +</a:t>
            </a:r>
          </a:p>
          <a:p>
            <a:r>
              <a:rPr lang="en-US" sz="1400" dirty="0"/>
              <a:t>  theme(</a:t>
            </a:r>
            <a:r>
              <a:rPr lang="en-US" sz="1400" dirty="0" err="1"/>
              <a:t>axis.text.x</a:t>
            </a:r>
            <a:r>
              <a:rPr lang="en-US" sz="1400" dirty="0"/>
              <a:t> = </a:t>
            </a:r>
            <a:r>
              <a:rPr lang="en-US" sz="1400" dirty="0" err="1"/>
              <a:t>element_blank</a:t>
            </a:r>
            <a:r>
              <a:rPr lang="en-US" sz="1400" dirty="0"/>
              <a:t>(), </a:t>
            </a:r>
            <a:r>
              <a:rPr lang="en-US" sz="1400" dirty="0" err="1"/>
              <a:t>axis.ticks.x</a:t>
            </a:r>
            <a:r>
              <a:rPr lang="en-US" sz="1400" dirty="0"/>
              <a:t> = </a:t>
            </a:r>
            <a:r>
              <a:rPr lang="en-US" sz="1400" dirty="0" err="1"/>
              <a:t>element_blank</a:t>
            </a:r>
            <a:r>
              <a:rPr lang="en-US" sz="1400" dirty="0"/>
              <a:t>()) +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scale_fill_viridis_d</a:t>
            </a:r>
            <a:r>
              <a:rPr lang="en-US" sz="1400" dirty="0"/>
              <a:t>(option = "D")</a:t>
            </a:r>
          </a:p>
          <a:p>
            <a:r>
              <a:rPr lang="en-US" sz="1400" dirty="0"/>
              <a:t>print(</a:t>
            </a:r>
            <a:r>
              <a:rPr lang="en-US" sz="1400" dirty="0" err="1"/>
              <a:t>bar_plot</a:t>
            </a:r>
            <a:r>
              <a:rPr lang="en-US" sz="1400" dirty="0"/>
              <a:t>)</a:t>
            </a:r>
          </a:p>
          <a:p>
            <a:r>
              <a:rPr lang="en-US" sz="1400" dirty="0" err="1"/>
              <a:t>ggsave</a:t>
            </a:r>
            <a:r>
              <a:rPr lang="en-US" sz="1400" dirty="0"/>
              <a:t>("phylum_barplot.png", </a:t>
            </a:r>
            <a:r>
              <a:rPr lang="en-US" sz="1400" dirty="0" err="1"/>
              <a:t>bar_plot</a:t>
            </a:r>
            <a:r>
              <a:rPr lang="en-US" sz="1400" dirty="0"/>
              <a:t>, width = 10, height = 6, dpi = 300)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0745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882C1-BBE9-5323-3C37-B6336CF4D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51291C9-1D75-742C-2FD6-EBE6EA90F0DF}"/>
              </a:ext>
            </a:extLst>
          </p:cNvPr>
          <p:cNvSpPr txBox="1"/>
          <p:nvPr/>
        </p:nvSpPr>
        <p:spPr>
          <a:xfrm>
            <a:off x="473495" y="202855"/>
            <a:ext cx="853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Comparative Gut microbiome abundance I healthy and pancreatic cancer patients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5D5408-EECA-CE92-ADC3-4C54F5125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764" y="563868"/>
            <a:ext cx="9035121" cy="542107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7E31D8E-1C94-D859-3224-BC8A073A771B}"/>
              </a:ext>
            </a:extLst>
          </p:cNvPr>
          <p:cNvSpPr/>
          <p:nvPr/>
        </p:nvSpPr>
        <p:spPr>
          <a:xfrm>
            <a:off x="1071545" y="5984941"/>
            <a:ext cx="9035120" cy="6702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Fig.1: Comparative abundance of the gut microbiome of healthy VS Cancer patients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594387-6C0D-3FE2-E889-D72402322A16}"/>
              </a:ext>
            </a:extLst>
          </p:cNvPr>
          <p:cNvSpPr/>
          <p:nvPr/>
        </p:nvSpPr>
        <p:spPr>
          <a:xfrm>
            <a:off x="1791478" y="1315617"/>
            <a:ext cx="2258008" cy="41801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8E71B1-C1A6-245F-1BB2-1C629962505E}"/>
              </a:ext>
            </a:extLst>
          </p:cNvPr>
          <p:cNvSpPr/>
          <p:nvPr/>
        </p:nvSpPr>
        <p:spPr>
          <a:xfrm>
            <a:off x="4114800" y="1315616"/>
            <a:ext cx="2258008" cy="4180114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8E11BA-B15C-E01F-F378-55A4CD99691F}"/>
              </a:ext>
            </a:extLst>
          </p:cNvPr>
          <p:cNvSpPr/>
          <p:nvPr/>
        </p:nvSpPr>
        <p:spPr>
          <a:xfrm>
            <a:off x="6569244" y="2606760"/>
            <a:ext cx="1334278" cy="447869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06FF9E-2941-9A3C-ACD3-6CF2AD562EDA}"/>
              </a:ext>
            </a:extLst>
          </p:cNvPr>
          <p:cNvSpPr/>
          <p:nvPr/>
        </p:nvSpPr>
        <p:spPr>
          <a:xfrm>
            <a:off x="8518849" y="2192693"/>
            <a:ext cx="1140740" cy="2348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7B9D8B-7BF3-FA52-4323-FBC603204E08}"/>
              </a:ext>
            </a:extLst>
          </p:cNvPr>
          <p:cNvSpPr/>
          <p:nvPr/>
        </p:nvSpPr>
        <p:spPr>
          <a:xfrm>
            <a:off x="8518849" y="3496278"/>
            <a:ext cx="1287624" cy="2348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CD13B1-BA61-D4BC-1750-D43F82A2F251}"/>
              </a:ext>
            </a:extLst>
          </p:cNvPr>
          <p:cNvSpPr/>
          <p:nvPr/>
        </p:nvSpPr>
        <p:spPr>
          <a:xfrm>
            <a:off x="2350112" y="866838"/>
            <a:ext cx="1140740" cy="2348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25A7DB-7E27-0FB4-8D20-645343F53C9D}"/>
              </a:ext>
            </a:extLst>
          </p:cNvPr>
          <p:cNvSpPr/>
          <p:nvPr/>
        </p:nvSpPr>
        <p:spPr>
          <a:xfrm>
            <a:off x="4739174" y="875260"/>
            <a:ext cx="1140740" cy="234865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3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1765BE-52CB-DA4F-EBFA-0D6146490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9A5FA2B-76BE-BC17-93CF-1918AB79E106}"/>
              </a:ext>
            </a:extLst>
          </p:cNvPr>
          <p:cNvSpPr/>
          <p:nvPr/>
        </p:nvSpPr>
        <p:spPr>
          <a:xfrm>
            <a:off x="685799" y="139147"/>
            <a:ext cx="10455965" cy="7255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Ecological properties of the Gut microbiome in Healthy and Cancer patients(</a:t>
            </a:r>
            <a:r>
              <a:rPr lang="el-GR" b="1" dirty="0"/>
              <a:t>α</a:t>
            </a:r>
            <a:r>
              <a:rPr lang="en-US" b="1" dirty="0"/>
              <a:t>-diversity)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D57A07-3911-FC4E-D1F4-F96AB8F9B60C}"/>
              </a:ext>
            </a:extLst>
          </p:cNvPr>
          <p:cNvSpPr/>
          <p:nvPr/>
        </p:nvSpPr>
        <p:spPr>
          <a:xfrm>
            <a:off x="109331" y="999979"/>
            <a:ext cx="4492486" cy="19358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#</a:t>
            </a:r>
            <a:r>
              <a:rPr lang="en-US" sz="1200" b="1" dirty="0"/>
              <a:t>install.packages(c("readxl", "vegan", "ggplot2", "</a:t>
            </a:r>
            <a:r>
              <a:rPr lang="en-US" sz="1200" b="1" dirty="0" err="1"/>
              <a:t>dplyr</a:t>
            </a:r>
            <a:r>
              <a:rPr lang="en-US" sz="1200" b="1" dirty="0"/>
              <a:t>", "</a:t>
            </a:r>
            <a:r>
              <a:rPr lang="en-US" sz="1200" b="1" dirty="0" err="1"/>
              <a:t>ggpubr</a:t>
            </a:r>
            <a:r>
              <a:rPr lang="en-US" sz="1200" b="1" dirty="0"/>
              <a:t>"))</a:t>
            </a:r>
          </a:p>
          <a:p>
            <a:r>
              <a:rPr lang="en-US" sz="1200" dirty="0"/>
              <a:t>library(</a:t>
            </a:r>
            <a:r>
              <a:rPr lang="en-US" sz="1200" dirty="0" err="1"/>
              <a:t>readxl</a:t>
            </a:r>
            <a:r>
              <a:rPr lang="en-US" sz="1200" dirty="0"/>
              <a:t>)</a:t>
            </a:r>
          </a:p>
          <a:p>
            <a:r>
              <a:rPr lang="en-US" sz="1200" dirty="0"/>
              <a:t>library(vegan)</a:t>
            </a:r>
          </a:p>
          <a:p>
            <a:r>
              <a:rPr lang="en-US" sz="1200" dirty="0"/>
              <a:t>library(ggplot2)</a:t>
            </a:r>
          </a:p>
          <a:p>
            <a:r>
              <a:rPr lang="en-US" sz="1200" dirty="0"/>
              <a:t>library(</a:t>
            </a:r>
            <a:r>
              <a:rPr lang="en-US" sz="1200" dirty="0" err="1"/>
              <a:t>dplyr</a:t>
            </a:r>
            <a:r>
              <a:rPr lang="en-US" sz="1200" dirty="0"/>
              <a:t>)</a:t>
            </a:r>
          </a:p>
          <a:p>
            <a:r>
              <a:rPr lang="en-US" sz="1200" dirty="0"/>
              <a:t>library(</a:t>
            </a:r>
            <a:r>
              <a:rPr lang="en-US" sz="1200" dirty="0" err="1"/>
              <a:t>ggpubr</a:t>
            </a:r>
            <a:r>
              <a:rPr lang="en-US" sz="1200" dirty="0"/>
              <a:t>)</a:t>
            </a:r>
          </a:p>
          <a:p>
            <a:r>
              <a:rPr lang="en-US" sz="1200" dirty="0"/>
              <a:t>view(</a:t>
            </a:r>
            <a:r>
              <a:rPr lang="en-US" sz="1200" dirty="0" err="1"/>
              <a:t>diversity_df</a:t>
            </a:r>
            <a:r>
              <a:rPr lang="en-US" sz="1200" dirty="0"/>
              <a:t>)</a:t>
            </a:r>
          </a:p>
          <a:p>
            <a:r>
              <a:rPr lang="en-US" sz="1200" dirty="0"/>
              <a:t>view(</a:t>
            </a:r>
            <a:r>
              <a:rPr lang="en-US" sz="1200" dirty="0" err="1"/>
              <a:t>pC_diversity_df</a:t>
            </a:r>
            <a:r>
              <a:rPr lang="en-US" sz="1200" dirty="0"/>
              <a:t>)D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543CC2-8A53-3A0D-1C1C-0186D541D0B8}"/>
              </a:ext>
            </a:extLst>
          </p:cNvPr>
          <p:cNvSpPr/>
          <p:nvPr/>
        </p:nvSpPr>
        <p:spPr>
          <a:xfrm>
            <a:off x="4860234" y="999979"/>
            <a:ext cx="6281530" cy="14251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/>
              <a:t>#</a:t>
            </a:r>
            <a:r>
              <a:rPr lang="en-US" sz="1200" b="1" dirty="0"/>
              <a:t>Read my data and assign them names</a:t>
            </a:r>
          </a:p>
          <a:p>
            <a:r>
              <a:rPr lang="en-US" sz="1200" dirty="0" err="1"/>
              <a:t>hh_species</a:t>
            </a:r>
            <a:r>
              <a:rPr lang="en-US" sz="1200" dirty="0"/>
              <a:t>&lt;- (Healthy individuals)</a:t>
            </a:r>
          </a:p>
          <a:p>
            <a:r>
              <a:rPr lang="en-US" sz="1200" dirty="0" err="1"/>
              <a:t>pC_species</a:t>
            </a:r>
            <a:r>
              <a:rPr lang="en-US" sz="1200" dirty="0"/>
              <a:t>&lt;- (cancer patients)</a:t>
            </a:r>
          </a:p>
          <a:p>
            <a:endParaRPr lang="en-US" sz="1200" dirty="0"/>
          </a:p>
          <a:p>
            <a:r>
              <a:rPr lang="en-US" sz="1200" dirty="0"/>
              <a:t>#Transpose data</a:t>
            </a:r>
          </a:p>
          <a:p>
            <a:r>
              <a:rPr lang="fr-FR" sz="1200" dirty="0" err="1"/>
              <a:t>pC_species_t</a:t>
            </a:r>
            <a:r>
              <a:rPr lang="fr-FR" sz="1200" dirty="0"/>
              <a:t>&lt;-t(</a:t>
            </a:r>
            <a:r>
              <a:rPr lang="fr-FR" sz="1200" dirty="0" err="1"/>
              <a:t>pC_species</a:t>
            </a:r>
            <a:r>
              <a:rPr lang="fr-FR" sz="1200" dirty="0"/>
              <a:t>)</a:t>
            </a:r>
            <a:endParaRPr lang="en-US" sz="1200" dirty="0"/>
          </a:p>
          <a:p>
            <a:r>
              <a:rPr lang="en-US" sz="1200" dirty="0" err="1"/>
              <a:t>hh_species_t</a:t>
            </a:r>
            <a:r>
              <a:rPr lang="en-US" sz="1200" dirty="0"/>
              <a:t>&lt;-t(</a:t>
            </a:r>
            <a:r>
              <a:rPr lang="en-US" sz="1200" dirty="0" err="1"/>
              <a:t>hh_species</a:t>
            </a:r>
            <a:r>
              <a:rPr lang="en-US" sz="1200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03D8DF-D0CE-0BB5-C77E-ACDA37FC3BB9}"/>
              </a:ext>
            </a:extLst>
          </p:cNvPr>
          <p:cNvSpPr/>
          <p:nvPr/>
        </p:nvSpPr>
        <p:spPr>
          <a:xfrm>
            <a:off x="109331" y="3071153"/>
            <a:ext cx="4492486" cy="31805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/>
              <a:t>#</a:t>
            </a:r>
            <a:r>
              <a:rPr lang="en-US" sz="1200" b="1" dirty="0"/>
              <a:t>Convert data to numeric</a:t>
            </a:r>
          </a:p>
          <a:p>
            <a:r>
              <a:rPr lang="en-US" sz="1200" dirty="0" err="1"/>
              <a:t>Creat</a:t>
            </a:r>
            <a:r>
              <a:rPr lang="en-US" sz="1200" dirty="0"/>
              <a:t> a new data frame, retaining column and row names</a:t>
            </a:r>
          </a:p>
          <a:p>
            <a:r>
              <a:rPr lang="en-US" sz="1200" dirty="0" err="1"/>
              <a:t>hh_species_t_numeric</a:t>
            </a:r>
            <a:r>
              <a:rPr lang="en-US" sz="1200" dirty="0"/>
              <a:t>&lt;-</a:t>
            </a:r>
            <a:r>
              <a:rPr lang="en-US" sz="1200" dirty="0" err="1"/>
              <a:t>as.data.frame</a:t>
            </a:r>
            <a:r>
              <a:rPr lang="en-US" sz="1200" dirty="0"/>
              <a:t>(</a:t>
            </a:r>
            <a:r>
              <a:rPr lang="en-US" sz="1200" dirty="0" err="1"/>
              <a:t>hh_species_t</a:t>
            </a:r>
            <a:r>
              <a:rPr lang="en-US" sz="1200" dirty="0"/>
              <a:t>)</a:t>
            </a:r>
          </a:p>
          <a:p>
            <a:r>
              <a:rPr lang="en-US" sz="1200" dirty="0"/>
              <a:t>#use </a:t>
            </a:r>
            <a:r>
              <a:rPr lang="en-US" sz="1200" dirty="0" err="1"/>
              <a:t>lapply</a:t>
            </a:r>
            <a:r>
              <a:rPr lang="en-US" sz="1200" dirty="0"/>
              <a:t> to convert each column to numeric while preserving names</a:t>
            </a:r>
          </a:p>
          <a:p>
            <a:r>
              <a:rPr lang="en-US" sz="1200" dirty="0" err="1"/>
              <a:t>hh_species_t_numeric</a:t>
            </a:r>
            <a:r>
              <a:rPr lang="en-US" sz="1200" dirty="0"/>
              <a:t>&lt;-</a:t>
            </a:r>
            <a:r>
              <a:rPr lang="en-US" sz="1200" dirty="0" err="1"/>
              <a:t>hh_species_t_numeric</a:t>
            </a:r>
            <a:r>
              <a:rPr lang="en-US" sz="1200" dirty="0"/>
              <a:t>%&gt;%</a:t>
            </a:r>
          </a:p>
          <a:p>
            <a:r>
              <a:rPr lang="en-US" sz="1200" dirty="0"/>
              <a:t>  mutate(across(everything(), ~</a:t>
            </a:r>
            <a:r>
              <a:rPr lang="en-US" sz="1200" dirty="0" err="1"/>
              <a:t>as.numeric</a:t>
            </a:r>
            <a:r>
              <a:rPr lang="en-US" sz="1200" dirty="0"/>
              <a:t>(.)))</a:t>
            </a:r>
          </a:p>
          <a:p>
            <a:endParaRPr lang="en-US" sz="1200" dirty="0"/>
          </a:p>
          <a:p>
            <a:r>
              <a:rPr lang="en-US" sz="1200" dirty="0"/>
              <a:t>Convert to numeric safely without losing names</a:t>
            </a:r>
          </a:p>
          <a:p>
            <a:r>
              <a:rPr lang="en-US" sz="1200" dirty="0"/>
              <a:t>#Create a new data frame, retaining column and row names</a:t>
            </a:r>
          </a:p>
          <a:p>
            <a:r>
              <a:rPr lang="en-US" sz="1200" dirty="0" err="1"/>
              <a:t>pC_species_t_numeric</a:t>
            </a:r>
            <a:r>
              <a:rPr lang="en-US" sz="1200" dirty="0"/>
              <a:t>&lt;-</a:t>
            </a:r>
            <a:r>
              <a:rPr lang="en-US" sz="1200" dirty="0" err="1"/>
              <a:t>as.data.frame</a:t>
            </a:r>
            <a:r>
              <a:rPr lang="en-US" sz="1200" dirty="0"/>
              <a:t>(</a:t>
            </a:r>
            <a:r>
              <a:rPr lang="en-US" sz="1200" dirty="0" err="1"/>
              <a:t>pC_species_t</a:t>
            </a:r>
            <a:r>
              <a:rPr lang="en-US" sz="1200" dirty="0"/>
              <a:t>)</a:t>
            </a:r>
          </a:p>
          <a:p>
            <a:r>
              <a:rPr lang="en-US" sz="1200" dirty="0"/>
              <a:t>view(</a:t>
            </a:r>
            <a:r>
              <a:rPr lang="en-US" sz="1200" dirty="0" err="1"/>
              <a:t>pC_species_t_numeric</a:t>
            </a:r>
            <a:r>
              <a:rPr lang="en-US" sz="1200" dirty="0"/>
              <a:t>)</a:t>
            </a:r>
          </a:p>
          <a:p>
            <a:r>
              <a:rPr lang="en-US" sz="1200" dirty="0"/>
              <a:t>#Use </a:t>
            </a:r>
            <a:r>
              <a:rPr lang="en-US" sz="1200" dirty="0" err="1"/>
              <a:t>lapply</a:t>
            </a:r>
            <a:r>
              <a:rPr lang="en-US" sz="1200" dirty="0"/>
              <a:t> to convert each column to numeric while preserving names</a:t>
            </a:r>
          </a:p>
          <a:p>
            <a:r>
              <a:rPr lang="en-US" sz="1200" dirty="0" err="1"/>
              <a:t>pC_species_t_numeric</a:t>
            </a:r>
            <a:r>
              <a:rPr lang="en-US" sz="1200" dirty="0"/>
              <a:t>&lt;-</a:t>
            </a:r>
            <a:r>
              <a:rPr lang="en-US" sz="1200" dirty="0" err="1"/>
              <a:t>pC_species_t_numeric</a:t>
            </a:r>
            <a:r>
              <a:rPr lang="en-US" sz="1200" dirty="0"/>
              <a:t>%&gt;%</a:t>
            </a:r>
          </a:p>
          <a:p>
            <a:r>
              <a:rPr lang="en-US" sz="1200" dirty="0"/>
              <a:t>  mutate(across(everything(),~</a:t>
            </a:r>
            <a:r>
              <a:rPr lang="en-US" sz="1200" dirty="0" err="1"/>
              <a:t>as.numeric</a:t>
            </a:r>
            <a:r>
              <a:rPr lang="en-US" sz="1200" dirty="0"/>
              <a:t>(.)))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008A2-3C37-0BAF-3181-FDC97D90625C}"/>
              </a:ext>
            </a:extLst>
          </p:cNvPr>
          <p:cNvSpPr/>
          <p:nvPr/>
        </p:nvSpPr>
        <p:spPr>
          <a:xfrm>
            <a:off x="4876802" y="2526176"/>
            <a:ext cx="6281530" cy="38133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/>
              <a:t>#</a:t>
            </a:r>
            <a:r>
              <a:rPr lang="en-US" sz="1200" b="1" dirty="0"/>
              <a:t>Compute Diversity Indices</a:t>
            </a:r>
          </a:p>
          <a:p>
            <a:r>
              <a:rPr lang="en-US" sz="1200" dirty="0"/>
              <a:t>library(vegan)</a:t>
            </a:r>
          </a:p>
          <a:p>
            <a:r>
              <a:rPr lang="en-US" sz="1200" dirty="0" err="1"/>
              <a:t>pC_shannon_index_sp</a:t>
            </a:r>
            <a:r>
              <a:rPr lang="en-US" sz="1200" dirty="0"/>
              <a:t>&lt;-diversity(</a:t>
            </a:r>
            <a:r>
              <a:rPr lang="en-US" sz="1200" dirty="0" err="1"/>
              <a:t>pC_species_t_numeric</a:t>
            </a:r>
            <a:r>
              <a:rPr lang="en-US" sz="1200" dirty="0"/>
              <a:t>, index = "</a:t>
            </a:r>
            <a:r>
              <a:rPr lang="en-US" sz="1200" dirty="0" err="1"/>
              <a:t>shannon</a:t>
            </a:r>
            <a:r>
              <a:rPr lang="en-US" sz="1200" dirty="0"/>
              <a:t>")</a:t>
            </a:r>
          </a:p>
          <a:p>
            <a:r>
              <a:rPr lang="en-US" sz="1200" dirty="0" err="1"/>
              <a:t>pC_simpson_index_sp</a:t>
            </a:r>
            <a:r>
              <a:rPr lang="en-US" sz="1200" dirty="0"/>
              <a:t>&lt;-diversity(</a:t>
            </a:r>
            <a:r>
              <a:rPr lang="en-US" sz="1200" dirty="0" err="1"/>
              <a:t>pC_species_t_numeric</a:t>
            </a:r>
            <a:r>
              <a:rPr lang="en-US" sz="1200" dirty="0"/>
              <a:t>, index = "</a:t>
            </a:r>
            <a:r>
              <a:rPr lang="en-US" sz="1200" dirty="0" err="1"/>
              <a:t>simpson</a:t>
            </a:r>
            <a:r>
              <a:rPr lang="en-US" sz="1200" dirty="0"/>
              <a:t>")</a:t>
            </a:r>
          </a:p>
          <a:p>
            <a:r>
              <a:rPr lang="en-US" sz="1200" dirty="0" err="1"/>
              <a:t>shannon_index_species</a:t>
            </a:r>
            <a:r>
              <a:rPr lang="en-US" sz="1200" dirty="0"/>
              <a:t>&lt;-diversity(</a:t>
            </a:r>
            <a:r>
              <a:rPr lang="en-US" sz="1200" dirty="0" err="1"/>
              <a:t>hh_species_t_numeric,index</a:t>
            </a:r>
            <a:r>
              <a:rPr lang="en-US" sz="1200" dirty="0"/>
              <a:t> = "</a:t>
            </a:r>
            <a:r>
              <a:rPr lang="en-US" sz="1200" dirty="0" err="1"/>
              <a:t>shannon</a:t>
            </a:r>
            <a:r>
              <a:rPr lang="en-US" sz="1200" dirty="0"/>
              <a:t>")</a:t>
            </a:r>
          </a:p>
          <a:p>
            <a:r>
              <a:rPr lang="en-US" sz="1200" dirty="0" err="1"/>
              <a:t>simpson_index_species</a:t>
            </a:r>
            <a:r>
              <a:rPr lang="en-US" sz="1200" dirty="0"/>
              <a:t>&lt;-diversity(</a:t>
            </a:r>
            <a:r>
              <a:rPr lang="en-US" sz="1200" dirty="0" err="1"/>
              <a:t>hh_species_t_numeric</a:t>
            </a:r>
            <a:r>
              <a:rPr lang="en-US" sz="1200" dirty="0"/>
              <a:t>, index = "</a:t>
            </a:r>
            <a:r>
              <a:rPr lang="en-US" sz="1200" dirty="0" err="1"/>
              <a:t>simpson</a:t>
            </a:r>
            <a:r>
              <a:rPr lang="en-US" sz="1200" dirty="0"/>
              <a:t>")</a:t>
            </a:r>
          </a:p>
          <a:p>
            <a:r>
              <a:rPr lang="en-US" sz="1200" dirty="0"/>
              <a:t>#</a:t>
            </a:r>
            <a:r>
              <a:rPr lang="en-US" sz="1200" b="1" dirty="0"/>
              <a:t>Prepare Data for Plotting</a:t>
            </a:r>
          </a:p>
          <a:p>
            <a:r>
              <a:rPr lang="en-US" sz="1200" dirty="0" err="1"/>
              <a:t>pC_diversity_df</a:t>
            </a:r>
            <a:r>
              <a:rPr lang="en-US" sz="1200" dirty="0"/>
              <a:t>&lt;-</a:t>
            </a:r>
            <a:r>
              <a:rPr lang="en-US" sz="1200" dirty="0" err="1"/>
              <a:t>data.frame</a:t>
            </a:r>
            <a:r>
              <a:rPr lang="en-US" sz="1200" dirty="0"/>
              <a:t>(</a:t>
            </a:r>
            <a:r>
              <a:rPr lang="en-US" sz="1200" dirty="0" err="1"/>
              <a:t>SampleID</a:t>
            </a:r>
            <a:r>
              <a:rPr lang="en-US" sz="1200" dirty="0"/>
              <a:t> = </a:t>
            </a:r>
            <a:r>
              <a:rPr lang="en-US" sz="1200" dirty="0" err="1"/>
              <a:t>rownames</a:t>
            </a:r>
            <a:r>
              <a:rPr lang="en-US" sz="1200" dirty="0"/>
              <a:t>(</a:t>
            </a:r>
            <a:r>
              <a:rPr lang="en-US" sz="1200" dirty="0" err="1"/>
              <a:t>pC_species_t_numeric</a:t>
            </a:r>
            <a:r>
              <a:rPr lang="en-US" sz="1200" dirty="0"/>
              <a:t>),Shannon = </a:t>
            </a:r>
            <a:r>
              <a:rPr lang="en-US" sz="1200" dirty="0" err="1"/>
              <a:t>pC_shannon_index_sp</a:t>
            </a:r>
            <a:r>
              <a:rPr lang="en-US" sz="1200" dirty="0"/>
              <a:t>, Simpson = </a:t>
            </a:r>
            <a:r>
              <a:rPr lang="en-US" sz="1200" dirty="0" err="1"/>
              <a:t>pC_simpson_index_sp</a:t>
            </a:r>
            <a:r>
              <a:rPr lang="en-US" sz="1200" dirty="0"/>
              <a:t>)</a:t>
            </a:r>
          </a:p>
          <a:p>
            <a:r>
              <a:rPr lang="en-US" sz="1200" dirty="0"/>
              <a:t>view(</a:t>
            </a:r>
            <a:r>
              <a:rPr lang="en-US" sz="1200" dirty="0" err="1"/>
              <a:t>pC_diversity_df</a:t>
            </a:r>
            <a:r>
              <a:rPr lang="en-US" sz="1200" dirty="0"/>
              <a:t>)</a:t>
            </a:r>
          </a:p>
          <a:p>
            <a:r>
              <a:rPr lang="en-US" sz="1200" dirty="0" err="1"/>
              <a:t>diversity_df</a:t>
            </a:r>
            <a:r>
              <a:rPr lang="en-US" sz="1200" dirty="0"/>
              <a:t> &lt;- </a:t>
            </a:r>
            <a:r>
              <a:rPr lang="en-US" sz="1200" dirty="0" err="1"/>
              <a:t>data.frame</a:t>
            </a:r>
            <a:r>
              <a:rPr lang="en-US" sz="1200" dirty="0"/>
              <a:t>(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SampleID</a:t>
            </a:r>
            <a:r>
              <a:rPr lang="en-US" sz="1200" dirty="0"/>
              <a:t> = </a:t>
            </a:r>
            <a:r>
              <a:rPr lang="en-US" sz="1200" dirty="0" err="1"/>
              <a:t>rownames</a:t>
            </a:r>
            <a:r>
              <a:rPr lang="en-US" sz="1200" dirty="0"/>
              <a:t>(</a:t>
            </a:r>
            <a:r>
              <a:rPr lang="en-US" sz="1200" dirty="0" err="1"/>
              <a:t>hh_species_t_numeric</a:t>
            </a:r>
            <a:r>
              <a:rPr lang="en-US" sz="1200" dirty="0"/>
              <a:t>),</a:t>
            </a:r>
          </a:p>
          <a:p>
            <a:r>
              <a:rPr lang="en-US" sz="1200" dirty="0"/>
              <a:t>  Shannon = </a:t>
            </a:r>
            <a:r>
              <a:rPr lang="en-US" sz="1200" dirty="0" err="1"/>
              <a:t>shannon_index_species</a:t>
            </a:r>
            <a:r>
              <a:rPr lang="en-US" sz="1200" dirty="0"/>
              <a:t>,</a:t>
            </a:r>
          </a:p>
          <a:p>
            <a:r>
              <a:rPr lang="en-US" sz="1200" dirty="0"/>
              <a:t>  Simpson = </a:t>
            </a:r>
            <a:r>
              <a:rPr lang="en-US" sz="1200" dirty="0" err="1"/>
              <a:t>simpson_index_species</a:t>
            </a:r>
            <a:r>
              <a:rPr lang="en-US" sz="1400" dirty="0"/>
              <a:t>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1743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04B316-D71D-166B-C1F4-60434965E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AB801CE-CB2B-124D-101E-F4B5AABD09C8}"/>
              </a:ext>
            </a:extLst>
          </p:cNvPr>
          <p:cNvSpPr/>
          <p:nvPr/>
        </p:nvSpPr>
        <p:spPr>
          <a:xfrm>
            <a:off x="685799" y="139147"/>
            <a:ext cx="10455965" cy="5466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Ecological properties of the Gut microbiome in Healthy and Cancer patients (</a:t>
            </a:r>
            <a:r>
              <a:rPr lang="el-GR" b="1" dirty="0"/>
              <a:t>α</a:t>
            </a:r>
            <a:r>
              <a:rPr lang="en-US" b="1" dirty="0"/>
              <a:t>-diversity)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307C6D-7C52-4381-E937-FF3860D138FC}"/>
              </a:ext>
            </a:extLst>
          </p:cNvPr>
          <p:cNvSpPr/>
          <p:nvPr/>
        </p:nvSpPr>
        <p:spPr>
          <a:xfrm>
            <a:off x="109331" y="755375"/>
            <a:ext cx="4492486" cy="18685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#</a:t>
            </a:r>
            <a:r>
              <a:rPr lang="en-US" sz="1200" b="1" dirty="0"/>
              <a:t>Group Data</a:t>
            </a:r>
          </a:p>
          <a:p>
            <a:r>
              <a:rPr lang="en-US" sz="1200" dirty="0" err="1"/>
              <a:t>pC_diversity_df$Group</a:t>
            </a:r>
            <a:r>
              <a:rPr lang="en-US" sz="1200" dirty="0"/>
              <a:t>&lt;-"Cancer"</a:t>
            </a:r>
          </a:p>
          <a:p>
            <a:r>
              <a:rPr lang="en-US" sz="1200" dirty="0" err="1"/>
              <a:t>diversity_df$Group</a:t>
            </a:r>
            <a:r>
              <a:rPr lang="en-US" sz="1200" dirty="0"/>
              <a:t>&lt;-"Healthy"</a:t>
            </a:r>
          </a:p>
          <a:p>
            <a:r>
              <a:rPr lang="en-US" sz="1200" dirty="0"/>
              <a:t>#Combine Both Datasets</a:t>
            </a:r>
          </a:p>
          <a:p>
            <a:r>
              <a:rPr lang="en-US" sz="1200" dirty="0" err="1"/>
              <a:t>combined_div</a:t>
            </a:r>
            <a:r>
              <a:rPr lang="en-US" sz="1200" dirty="0"/>
              <a:t>&lt;-</a:t>
            </a:r>
            <a:r>
              <a:rPr lang="en-US" sz="1200" dirty="0" err="1"/>
              <a:t>rbind</a:t>
            </a:r>
            <a:r>
              <a:rPr lang="en-US" sz="1200" dirty="0"/>
              <a:t>(</a:t>
            </a:r>
            <a:r>
              <a:rPr lang="en-US" sz="1200" dirty="0" err="1"/>
              <a:t>diversity_df</a:t>
            </a:r>
            <a:r>
              <a:rPr lang="en-US" sz="1200" dirty="0"/>
              <a:t>, </a:t>
            </a:r>
            <a:r>
              <a:rPr lang="en-US" sz="1200" dirty="0" err="1"/>
              <a:t>pC_diversity_df</a:t>
            </a:r>
            <a:r>
              <a:rPr lang="en-US" sz="1200" dirty="0"/>
              <a:t>)</a:t>
            </a:r>
          </a:p>
          <a:p>
            <a:r>
              <a:rPr lang="en-US" sz="1200" dirty="0"/>
              <a:t>view(</a:t>
            </a:r>
            <a:r>
              <a:rPr lang="en-US" sz="1200" dirty="0" err="1"/>
              <a:t>combined_div</a:t>
            </a:r>
            <a:r>
              <a:rPr lang="en-US" sz="1200" dirty="0"/>
              <a:t>)</a:t>
            </a:r>
          </a:p>
          <a:p>
            <a:r>
              <a:rPr lang="en-US" sz="1200" dirty="0"/>
              <a:t>#Plot: Simpson </a:t>
            </a:r>
            <a:r>
              <a:rPr lang="en-US" sz="1200" dirty="0" err="1"/>
              <a:t>BOXplot</a:t>
            </a:r>
            <a:r>
              <a:rPr lang="en-US" sz="1200" dirty="0"/>
              <a:t> with Statistical Test</a:t>
            </a:r>
          </a:p>
          <a:p>
            <a:r>
              <a:rPr lang="en-US" sz="1200" dirty="0"/>
              <a:t>library(ggplot2)</a:t>
            </a:r>
          </a:p>
          <a:p>
            <a:r>
              <a:rPr lang="en-US" sz="1200" dirty="0"/>
              <a:t>library(</a:t>
            </a:r>
            <a:r>
              <a:rPr lang="en-US" sz="1200" dirty="0" err="1"/>
              <a:t>ggpubr</a:t>
            </a:r>
            <a:r>
              <a:rPr lang="en-US" sz="1200" dirty="0"/>
              <a:t>)</a:t>
            </a:r>
          </a:p>
          <a:p>
            <a:endParaRPr 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9222BF-FCB0-D77D-6850-0A036D8AFCB6}"/>
              </a:ext>
            </a:extLst>
          </p:cNvPr>
          <p:cNvSpPr/>
          <p:nvPr/>
        </p:nvSpPr>
        <p:spPr>
          <a:xfrm>
            <a:off x="4860234" y="999979"/>
            <a:ext cx="6281530" cy="8288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err="1"/>
              <a:t>p_simpson</a:t>
            </a:r>
            <a:r>
              <a:rPr lang="en-US" sz="1200" dirty="0"/>
              <a:t> &lt;- </a:t>
            </a:r>
            <a:r>
              <a:rPr lang="en-US" sz="1200" dirty="0" err="1"/>
              <a:t>ggplot</a:t>
            </a:r>
            <a:r>
              <a:rPr lang="en-US" sz="1200" dirty="0"/>
              <a:t>(</a:t>
            </a:r>
            <a:r>
              <a:rPr lang="en-US" sz="1200" dirty="0" err="1"/>
              <a:t>combined_div</a:t>
            </a:r>
            <a:r>
              <a:rPr lang="en-US" sz="1200" dirty="0"/>
              <a:t>, </a:t>
            </a:r>
            <a:r>
              <a:rPr lang="en-US" sz="1200" dirty="0" err="1"/>
              <a:t>aes</a:t>
            </a:r>
            <a:r>
              <a:rPr lang="en-US" sz="1200" dirty="0"/>
              <a:t>(x = Group, y = Simpson, fill = Group)) +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geom_boxplot</a:t>
            </a:r>
            <a:r>
              <a:rPr lang="en-US" sz="1200" dirty="0"/>
              <a:t>(width = 0.5, alpha = 0.9, </a:t>
            </a:r>
            <a:r>
              <a:rPr lang="en-US" sz="1200" dirty="0" err="1"/>
              <a:t>outlier.shape</a:t>
            </a:r>
            <a:r>
              <a:rPr lang="en-US" sz="1200" dirty="0"/>
              <a:t> = NA) +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geom_jitter</a:t>
            </a:r>
            <a:r>
              <a:rPr lang="en-US" sz="1200" dirty="0"/>
              <a:t>(width = 0.15, alpha = 0.6, size = 1, color = "black") +</a:t>
            </a:r>
          </a:p>
          <a:p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344D5A-B7C4-7912-CB56-7BA419A4A761}"/>
              </a:ext>
            </a:extLst>
          </p:cNvPr>
          <p:cNvSpPr/>
          <p:nvPr/>
        </p:nvSpPr>
        <p:spPr>
          <a:xfrm>
            <a:off x="109329" y="2693507"/>
            <a:ext cx="4959627" cy="3866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/>
              <a:t># </a:t>
            </a:r>
            <a:r>
              <a:rPr lang="en-US" sz="1200" b="1" dirty="0"/>
              <a:t>Statistical test with bar and asterisks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stat_compare_means</a:t>
            </a:r>
            <a:r>
              <a:rPr lang="en-US" sz="1200" dirty="0"/>
              <a:t>(method = "</a:t>
            </a:r>
            <a:r>
              <a:rPr lang="en-US" sz="1200" dirty="0" err="1"/>
              <a:t>wilcox.test</a:t>
            </a:r>
            <a:r>
              <a:rPr lang="en-US" sz="1200" dirty="0"/>
              <a:t>", label = "</a:t>
            </a:r>
            <a:r>
              <a:rPr lang="en-US" sz="1200" dirty="0" err="1"/>
              <a:t>p.signif</a:t>
            </a:r>
            <a:r>
              <a:rPr lang="en-US" sz="1200" dirty="0"/>
              <a:t>", </a:t>
            </a:r>
          </a:p>
          <a:p>
            <a:r>
              <a:rPr lang="en-US" sz="1200" dirty="0"/>
              <a:t>                     comparisons = list(c("Healthy", "Cancer")), </a:t>
            </a:r>
          </a:p>
          <a:p>
            <a:r>
              <a:rPr lang="en-US" sz="1200" dirty="0"/>
              <a:t>                     </a:t>
            </a:r>
            <a:r>
              <a:rPr lang="en-US" sz="1200" dirty="0" err="1"/>
              <a:t>tip.length</a:t>
            </a:r>
            <a:r>
              <a:rPr lang="en-US" sz="1200" dirty="0"/>
              <a:t> = 0.02, size = 5) +</a:t>
            </a:r>
          </a:p>
          <a:p>
            <a:r>
              <a:rPr lang="en-US" sz="1200" dirty="0"/>
              <a:t>  # Apply a clean theme and add gridlines + border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theme_minimal</a:t>
            </a:r>
            <a:r>
              <a:rPr lang="en-US" sz="1200" dirty="0"/>
              <a:t>(</a:t>
            </a:r>
            <a:r>
              <a:rPr lang="en-US" sz="1200" dirty="0" err="1"/>
              <a:t>base_size</a:t>
            </a:r>
            <a:r>
              <a:rPr lang="en-US" sz="1200" dirty="0"/>
              <a:t> = 12) +</a:t>
            </a:r>
          </a:p>
          <a:p>
            <a:r>
              <a:rPr lang="en-US" sz="1200" dirty="0"/>
              <a:t>  theme( </a:t>
            </a:r>
            <a:r>
              <a:rPr lang="en-US" sz="1200" dirty="0" err="1"/>
              <a:t>panel.grid.major</a:t>
            </a:r>
            <a:r>
              <a:rPr lang="en-US" sz="1200" dirty="0"/>
              <a:t> = </a:t>
            </a:r>
            <a:r>
              <a:rPr lang="en-US" sz="1200" dirty="0" err="1"/>
              <a:t>element_line</a:t>
            </a:r>
            <a:r>
              <a:rPr lang="en-US" sz="1200" dirty="0"/>
              <a:t>(color = "grey80"),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panel.grid.minor</a:t>
            </a:r>
            <a:r>
              <a:rPr lang="en-US" sz="1200" dirty="0"/>
              <a:t> = </a:t>
            </a:r>
            <a:r>
              <a:rPr lang="en-US" sz="1200" dirty="0" err="1"/>
              <a:t>element_blank</a:t>
            </a:r>
            <a:r>
              <a:rPr lang="en-US" sz="1200" dirty="0"/>
              <a:t>(),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panel.border</a:t>
            </a:r>
            <a:r>
              <a:rPr lang="en-US" sz="1200" dirty="0"/>
              <a:t> = </a:t>
            </a:r>
            <a:r>
              <a:rPr lang="en-US" sz="1200" dirty="0" err="1"/>
              <a:t>element_rect</a:t>
            </a:r>
            <a:r>
              <a:rPr lang="en-US" sz="1200" dirty="0"/>
              <a:t>(color = "black", fill = NA, size = 1),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axis.text</a:t>
            </a:r>
            <a:r>
              <a:rPr lang="en-US" sz="1200" dirty="0"/>
              <a:t> = </a:t>
            </a:r>
            <a:r>
              <a:rPr lang="en-US" sz="1200" dirty="0" err="1"/>
              <a:t>element_text</a:t>
            </a:r>
            <a:r>
              <a:rPr lang="en-US" sz="1200" dirty="0"/>
              <a:t>(size = 11), </a:t>
            </a:r>
            <a:r>
              <a:rPr lang="en-US" sz="1200" dirty="0" err="1"/>
              <a:t>axis.title</a:t>
            </a:r>
            <a:r>
              <a:rPr lang="en-US" sz="1200" dirty="0"/>
              <a:t> = </a:t>
            </a:r>
            <a:r>
              <a:rPr lang="en-US" sz="1200" dirty="0" err="1"/>
              <a:t>element_text</a:t>
            </a:r>
            <a:r>
              <a:rPr lang="en-US" sz="1200" dirty="0"/>
              <a:t>(size = 13), </a:t>
            </a:r>
            <a:r>
              <a:rPr lang="en-US" sz="1200" dirty="0" err="1"/>
              <a:t>legend.position</a:t>
            </a:r>
            <a:r>
              <a:rPr lang="en-US" sz="1200" dirty="0"/>
              <a:t> = "none") +</a:t>
            </a:r>
          </a:p>
          <a:p>
            <a:r>
              <a:rPr lang="en-US" sz="1200" dirty="0"/>
              <a:t>  labs(title = "Simpson Diversity: Healthy vs Cancer", x = "Group",</a:t>
            </a:r>
          </a:p>
          <a:p>
            <a:r>
              <a:rPr lang="en-US" sz="1200" dirty="0"/>
              <a:t>    y = "Simpson Index" ) +</a:t>
            </a:r>
          </a:p>
          <a:p>
            <a:r>
              <a:rPr lang="en-US" sz="1200" dirty="0"/>
              <a:t>  # Color-blind friendly &amp; elegant colors (Okabe-Ito palette)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scale_fill_manual</a:t>
            </a:r>
            <a:r>
              <a:rPr lang="en-US" sz="1200" dirty="0"/>
              <a:t>(values = c("Healthy" = "#009E73", "Cancer" = "#D55E00"))</a:t>
            </a:r>
          </a:p>
          <a:p>
            <a:r>
              <a:rPr lang="en-US" sz="1200" dirty="0"/>
              <a:t>print(</a:t>
            </a:r>
            <a:r>
              <a:rPr lang="en-US" sz="1200" dirty="0" err="1"/>
              <a:t>p_simpson</a:t>
            </a:r>
            <a:r>
              <a:rPr lang="en-US" sz="1200" dirty="0"/>
              <a:t>)</a:t>
            </a:r>
            <a:r>
              <a:rPr lang="en-US" sz="1200" dirty="0" err="1"/>
              <a:t>ggsave</a:t>
            </a:r>
            <a:r>
              <a:rPr lang="en-US" sz="1200" dirty="0"/>
              <a:t>("combined_Simpson_Diversity_Boxplot.png", plot = </a:t>
            </a:r>
            <a:r>
              <a:rPr lang="en-US" sz="1200" dirty="0" err="1"/>
              <a:t>p_simpson</a:t>
            </a:r>
            <a:r>
              <a:rPr lang="en-US" sz="1200" dirty="0"/>
              <a:t>, width = 8, height = 6, dpi = 300)</a:t>
            </a:r>
          </a:p>
          <a:p>
            <a:r>
              <a:rPr lang="en-US" sz="1200" dirty="0"/>
              <a:t># Wilcoxon rank-sum test (non-parametric)</a:t>
            </a:r>
          </a:p>
          <a:p>
            <a:r>
              <a:rPr lang="en-US" sz="1200" dirty="0" err="1"/>
              <a:t>wilcox.test</a:t>
            </a:r>
            <a:r>
              <a:rPr lang="en-US" sz="1200" dirty="0"/>
              <a:t>(Simpson ~ Group, data = </a:t>
            </a:r>
            <a:r>
              <a:rPr lang="en-US" sz="1200" dirty="0" err="1"/>
              <a:t>combined_div</a:t>
            </a:r>
            <a:r>
              <a:rPr lang="en-US" sz="1200" dirty="0"/>
              <a:t>)</a:t>
            </a:r>
          </a:p>
          <a:p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1265D8-22D1-C792-BF22-222A1C055DB7}"/>
              </a:ext>
            </a:extLst>
          </p:cNvPr>
          <p:cNvSpPr/>
          <p:nvPr/>
        </p:nvSpPr>
        <p:spPr>
          <a:xfrm>
            <a:off x="5416826" y="1987826"/>
            <a:ext cx="6665843" cy="47310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/>
              <a:t>#</a:t>
            </a:r>
            <a:r>
              <a:rPr lang="en-US" sz="1200" b="1" dirty="0"/>
              <a:t>Copute Shanono index:</a:t>
            </a:r>
          </a:p>
          <a:p>
            <a:r>
              <a:rPr lang="en-US" sz="1200" dirty="0" err="1"/>
              <a:t>p_shannon</a:t>
            </a:r>
            <a:r>
              <a:rPr lang="en-US" sz="1200" dirty="0"/>
              <a:t> &lt;- </a:t>
            </a:r>
            <a:r>
              <a:rPr lang="en-US" sz="1200" dirty="0" err="1"/>
              <a:t>ggplot</a:t>
            </a:r>
            <a:r>
              <a:rPr lang="en-US" sz="1200" dirty="0"/>
              <a:t>(</a:t>
            </a:r>
            <a:r>
              <a:rPr lang="en-US" sz="1200" dirty="0" err="1"/>
              <a:t>combined_div</a:t>
            </a:r>
            <a:r>
              <a:rPr lang="en-US" sz="1200" dirty="0"/>
              <a:t>, </a:t>
            </a:r>
            <a:r>
              <a:rPr lang="en-US" sz="1200" dirty="0" err="1"/>
              <a:t>aes</a:t>
            </a:r>
            <a:r>
              <a:rPr lang="en-US" sz="1200" dirty="0"/>
              <a:t>(x = Group, y = Shannon, fill = Group)) +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geom_boxplot</a:t>
            </a:r>
            <a:r>
              <a:rPr lang="en-US" sz="1200" dirty="0"/>
              <a:t>(width = 0.5, alpha = 0.9, </a:t>
            </a:r>
            <a:r>
              <a:rPr lang="en-US" sz="1200" dirty="0" err="1"/>
              <a:t>outlier.shape</a:t>
            </a:r>
            <a:r>
              <a:rPr lang="en-US" sz="1200" dirty="0"/>
              <a:t> = NA) +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geom_jitter</a:t>
            </a:r>
            <a:r>
              <a:rPr lang="en-US" sz="1200" dirty="0"/>
              <a:t>(width = 0.15, alpha = 0.6, size = 1, color = "black") +</a:t>
            </a:r>
          </a:p>
          <a:p>
            <a:r>
              <a:rPr lang="en-US" sz="1200" dirty="0"/>
              <a:t>  # Statistical test with bar and asterisks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stat_compare_means</a:t>
            </a:r>
            <a:r>
              <a:rPr lang="en-US" sz="1200" dirty="0"/>
              <a:t>(method = "</a:t>
            </a:r>
            <a:r>
              <a:rPr lang="en-US" sz="1200" dirty="0" err="1"/>
              <a:t>wilcox.test</a:t>
            </a:r>
            <a:r>
              <a:rPr lang="en-US" sz="1200" dirty="0"/>
              <a:t>", label = "</a:t>
            </a:r>
            <a:r>
              <a:rPr lang="en-US" sz="1200" dirty="0" err="1"/>
              <a:t>p.signif</a:t>
            </a:r>
            <a:r>
              <a:rPr lang="en-US" sz="1200" dirty="0"/>
              <a:t>", </a:t>
            </a:r>
          </a:p>
          <a:p>
            <a:r>
              <a:rPr lang="en-US" sz="1200" dirty="0"/>
              <a:t>  comparisons = list(c("Healthy", "Cancer")),  </a:t>
            </a:r>
            <a:r>
              <a:rPr lang="en-US" sz="1200" dirty="0" err="1"/>
              <a:t>tip.length</a:t>
            </a:r>
            <a:r>
              <a:rPr lang="en-US" sz="1200" dirty="0"/>
              <a:t> = 0.02, size = 5) +</a:t>
            </a:r>
          </a:p>
          <a:p>
            <a:r>
              <a:rPr lang="en-US" sz="1200" dirty="0"/>
              <a:t>  # Apply a clean theme and add gridlines + border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theme_minimal</a:t>
            </a:r>
            <a:r>
              <a:rPr lang="en-US" sz="1200" dirty="0"/>
              <a:t>(</a:t>
            </a:r>
            <a:r>
              <a:rPr lang="en-US" sz="1200" dirty="0" err="1"/>
              <a:t>base_size</a:t>
            </a:r>
            <a:r>
              <a:rPr lang="en-US" sz="1200" dirty="0"/>
              <a:t> = 12) + theme(</a:t>
            </a:r>
            <a:r>
              <a:rPr lang="en-US" sz="1200" dirty="0" err="1"/>
              <a:t>panel.grid.major</a:t>
            </a:r>
            <a:r>
              <a:rPr lang="en-US" sz="1200" dirty="0"/>
              <a:t> = </a:t>
            </a:r>
            <a:r>
              <a:rPr lang="en-US" sz="1200" dirty="0" err="1"/>
              <a:t>element_line</a:t>
            </a:r>
            <a:r>
              <a:rPr lang="en-US" sz="1200" dirty="0"/>
              <a:t>(color = "grey80"),</a:t>
            </a:r>
            <a:r>
              <a:rPr lang="en-US" sz="1200" dirty="0" err="1"/>
              <a:t>panel.grid.minor</a:t>
            </a:r>
            <a:r>
              <a:rPr lang="en-US" sz="1200" dirty="0"/>
              <a:t> = </a:t>
            </a:r>
            <a:r>
              <a:rPr lang="en-US" sz="1200" dirty="0" err="1"/>
              <a:t>element_blank</a:t>
            </a:r>
            <a:r>
              <a:rPr lang="en-US" sz="1200" dirty="0"/>
              <a:t>(), </a:t>
            </a:r>
            <a:r>
              <a:rPr lang="en-US" sz="1200" dirty="0" err="1"/>
              <a:t>panel.border</a:t>
            </a:r>
            <a:r>
              <a:rPr lang="en-US" sz="1200" dirty="0"/>
              <a:t> = </a:t>
            </a:r>
            <a:r>
              <a:rPr lang="en-US" sz="1200" dirty="0" err="1"/>
              <a:t>element_rect</a:t>
            </a:r>
            <a:r>
              <a:rPr lang="en-US" sz="1200" dirty="0"/>
              <a:t>(color = "black", fill = NA, size = 1),</a:t>
            </a:r>
            <a:r>
              <a:rPr lang="en-US" sz="1200" dirty="0" err="1"/>
              <a:t>axis.text</a:t>
            </a:r>
            <a:r>
              <a:rPr lang="en-US" sz="1200" dirty="0"/>
              <a:t> = </a:t>
            </a:r>
            <a:r>
              <a:rPr lang="en-US" sz="1200" dirty="0" err="1"/>
              <a:t>element_text</a:t>
            </a:r>
            <a:r>
              <a:rPr lang="en-US" sz="1200" dirty="0"/>
              <a:t>(size = 11), </a:t>
            </a:r>
            <a:r>
              <a:rPr lang="en-US" sz="1200" dirty="0" err="1"/>
              <a:t>axis.title</a:t>
            </a:r>
            <a:r>
              <a:rPr lang="en-US" sz="1200" dirty="0"/>
              <a:t> = </a:t>
            </a:r>
            <a:r>
              <a:rPr lang="en-US" sz="1200" dirty="0" err="1"/>
              <a:t>element_text</a:t>
            </a:r>
            <a:r>
              <a:rPr lang="en-US" sz="1200" dirty="0"/>
              <a:t>(size = 13),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legend.position</a:t>
            </a:r>
            <a:r>
              <a:rPr lang="en-US" sz="1200" dirty="0"/>
              <a:t> = "none" ) +</a:t>
            </a:r>
          </a:p>
          <a:p>
            <a:r>
              <a:rPr lang="en-US" sz="1200" dirty="0"/>
              <a:t>  labs( title = "Shannon Diversity: Healthy vs Cancer",</a:t>
            </a:r>
          </a:p>
          <a:p>
            <a:r>
              <a:rPr lang="en-US" sz="1200" dirty="0"/>
              <a:t>    x = "Group",  y = "Shannon Index") +</a:t>
            </a:r>
          </a:p>
          <a:p>
            <a:r>
              <a:rPr lang="en-US" sz="1200" dirty="0"/>
              <a:t>    # Color-blind friendly &amp; elegant colors (Okabe-Ito palette)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scale_fill_manual</a:t>
            </a:r>
            <a:r>
              <a:rPr lang="en-US" sz="1200" dirty="0"/>
              <a:t>(values = c("Healthy" = "#56B4E9", "Cancer" = "#E69F00"))</a:t>
            </a:r>
          </a:p>
          <a:p>
            <a:r>
              <a:rPr lang="en-US" sz="1200" dirty="0"/>
              <a:t>print(</a:t>
            </a:r>
            <a:r>
              <a:rPr lang="en-US" sz="1200" dirty="0" err="1"/>
              <a:t>p_shannon</a:t>
            </a:r>
            <a:r>
              <a:rPr lang="en-US" sz="1200" dirty="0"/>
              <a:t>)</a:t>
            </a:r>
          </a:p>
          <a:p>
            <a:r>
              <a:rPr lang="en-US" sz="1200" dirty="0" err="1"/>
              <a:t>ggsave</a:t>
            </a:r>
            <a:r>
              <a:rPr lang="en-US" sz="1200" dirty="0"/>
              <a:t>("combined_Simpson_Diversity_Boxplot.png", plot = </a:t>
            </a:r>
            <a:r>
              <a:rPr lang="en-US" sz="1200" dirty="0" err="1"/>
              <a:t>p_shannon</a:t>
            </a:r>
            <a:r>
              <a:rPr lang="en-US" sz="1200" dirty="0"/>
              <a:t>, width = 8, height = 6, dpi = 300)</a:t>
            </a:r>
          </a:p>
          <a:p>
            <a:r>
              <a:rPr lang="en-US" sz="1200" dirty="0"/>
              <a:t># Wilcoxon rank-sum test (non-parametric)</a:t>
            </a:r>
          </a:p>
          <a:p>
            <a:r>
              <a:rPr lang="en-US" sz="1200" dirty="0" err="1"/>
              <a:t>wilcox.test</a:t>
            </a:r>
            <a:r>
              <a:rPr lang="en-US" sz="1200" dirty="0"/>
              <a:t>(Shannon ~ Group, data = </a:t>
            </a:r>
            <a:r>
              <a:rPr lang="en-US" sz="1200" dirty="0" err="1"/>
              <a:t>combined_div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016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E38165-8609-BD56-EC95-DB9B068BB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E790FD0-8DE0-E487-6820-90271AD5394B}"/>
              </a:ext>
            </a:extLst>
          </p:cNvPr>
          <p:cNvSpPr/>
          <p:nvPr/>
        </p:nvSpPr>
        <p:spPr>
          <a:xfrm>
            <a:off x="685799" y="139147"/>
            <a:ext cx="10455965" cy="7255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/>
              <a:t>Ecological properties of the Gut microbiome in Healthy and Cancer patients</a:t>
            </a:r>
            <a:endParaRPr lang="en-US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08016E-1C00-DB22-2704-63E26472E6ED}"/>
              </a:ext>
            </a:extLst>
          </p:cNvPr>
          <p:cNvSpPr/>
          <p:nvPr/>
        </p:nvSpPr>
        <p:spPr>
          <a:xfrm>
            <a:off x="163442" y="6240445"/>
            <a:ext cx="11832138" cy="5181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Fig. 2: Alpha diversity of gut microbiome for healthy and cancer subjects. A) Shannon diversity index. B) Simpson diversity index.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934423-6C6A-D91A-A8CF-59797B4C418D}"/>
              </a:ext>
            </a:extLst>
          </p:cNvPr>
          <p:cNvGrpSpPr/>
          <p:nvPr/>
        </p:nvGrpSpPr>
        <p:grpSpPr>
          <a:xfrm>
            <a:off x="124791" y="1112685"/>
            <a:ext cx="6008462" cy="5120480"/>
            <a:chOff x="124791" y="1112685"/>
            <a:chExt cx="6008462" cy="5120480"/>
          </a:xfrm>
        </p:grpSpPr>
        <p:pic>
          <p:nvPicPr>
            <p:cNvPr id="12" name="Picture 11" descr="A screenshot of a computer screen&#10;&#10;AI-generated content may be incorrect.">
              <a:extLst>
                <a:ext uri="{FF2B5EF4-FFF2-40B4-BE49-F238E27FC236}">
                  <a16:creationId xmlns:a16="http://schemas.microsoft.com/office/drawing/2014/main" id="{B6FFC529-46FE-E489-02A8-1F2453590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673" y="1808480"/>
              <a:ext cx="5899580" cy="4424685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1F90E22-D011-1AD4-1661-B6AAEA812CEB}"/>
                </a:ext>
              </a:extLst>
            </p:cNvPr>
            <p:cNvSpPr/>
            <p:nvPr/>
          </p:nvSpPr>
          <p:spPr>
            <a:xfrm>
              <a:off x="124791" y="1112685"/>
              <a:ext cx="620642" cy="63610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A68F73F-24C7-6A6D-E9C0-455B01E6814C}"/>
              </a:ext>
            </a:extLst>
          </p:cNvPr>
          <p:cNvGrpSpPr/>
          <p:nvPr/>
        </p:nvGrpSpPr>
        <p:grpSpPr>
          <a:xfrm>
            <a:off x="6096001" y="1112685"/>
            <a:ext cx="5899579" cy="5060788"/>
            <a:chOff x="6096001" y="1112685"/>
            <a:chExt cx="5899579" cy="5060788"/>
          </a:xfrm>
        </p:grpSpPr>
        <p:pic>
          <p:nvPicPr>
            <p:cNvPr id="19" name="Picture 18" descr="A screenshot of a computer screen&#10;&#10;AI-generated content may be incorrect.">
              <a:extLst>
                <a:ext uri="{FF2B5EF4-FFF2-40B4-BE49-F238E27FC236}">
                  <a16:creationId xmlns:a16="http://schemas.microsoft.com/office/drawing/2014/main" id="{332250C8-309E-B558-46FF-8F1016D34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1" y="1748789"/>
              <a:ext cx="5899579" cy="4424684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BCF1BB1-329F-0485-1294-97DB65A38588}"/>
                </a:ext>
              </a:extLst>
            </p:cNvPr>
            <p:cNvSpPr/>
            <p:nvPr/>
          </p:nvSpPr>
          <p:spPr>
            <a:xfrm>
              <a:off x="6182948" y="1112685"/>
              <a:ext cx="620642" cy="63610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201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7B4A92C-93A5-47B6-9D7A-7AA1203B874F}">
  <we:reference id="wa200006038" version="1.0.0.4" store="en-US" storeType="OMEX"/>
  <we:alternateReferences>
    <we:reference id="wa200006038" version="1.0.0.4" store="wa200006038" storeType="OMEX"/>
  </we:alternateReferences>
  <we:properties>
    <we:property name="pptx_export_from_biorender" value="false"/>
  </we:properties>
  <we:bindings/>
  <we:snapshot xmlns:r="http://schemas.openxmlformats.org/officeDocument/2006/relationships"/>
  <we:extLst>
    <a:ext xmlns:a="http://schemas.openxmlformats.org/drawingml/2006/main" uri="{0858819E-0033-43BF-8937-05EC82904868}">
      <we:backgroundApp state="1" runtimeId="Taskpane.Url"/>
    </a:ext>
  </we:extLst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2334</TotalTime>
  <Words>4584</Words>
  <Application>Microsoft Office PowerPoint</Application>
  <PresentationFormat>Widescreen</PresentationFormat>
  <Paragraphs>417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Aptos</vt:lpstr>
      <vt:lpstr>Aptos Display</vt:lpstr>
      <vt:lpstr>Arial</vt:lpstr>
      <vt:lpstr>Univers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Hudson, LaRae</dc:creator>
  <cp:lastModifiedBy>Okpe, Uchenna Calistus</cp:lastModifiedBy>
  <cp:revision>108</cp:revision>
  <dcterms:created xsi:type="dcterms:W3CDTF">2025-01-15T22:25:21Z</dcterms:created>
  <dcterms:modified xsi:type="dcterms:W3CDTF">2025-05-06T17:19:40Z</dcterms:modified>
</cp:coreProperties>
</file>