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0693400" cy="7562850"/>
  <p:notesSz cx="10693400" cy="75628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63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8996E-8793-492A-AC7A-7EDB97700122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26449-9B4A-469F-9427-2B1770FDE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0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26449-9B4A-469F-9427-2B1770FDEF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53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>
                <a:latin typeface="Trebuchet MS"/>
                <a:cs typeface="Trebuchet MS"/>
              </a:rPr>
              <a:t>ERP IU </a:t>
            </a:r>
            <a:r>
              <a:rPr spc="65" dirty="0"/>
              <a:t>설치 및 접속</a:t>
            </a:r>
            <a:r>
              <a:rPr spc="-65" dirty="0"/>
              <a:t> </a:t>
            </a:r>
            <a:r>
              <a:rPr spc="65" dirty="0"/>
              <a:t>매뉴얼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65" dirty="0"/>
              <a:t>더존비즈온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>
                <a:latin typeface="Trebuchet MS"/>
                <a:cs typeface="Trebuchet MS"/>
              </a:rPr>
              <a:t>ERP IU </a:t>
            </a:r>
            <a:r>
              <a:rPr spc="65" dirty="0"/>
              <a:t>설치 및 접속</a:t>
            </a:r>
            <a:r>
              <a:rPr spc="-65" dirty="0"/>
              <a:t> </a:t>
            </a:r>
            <a:r>
              <a:rPr spc="65" dirty="0"/>
              <a:t>매뉴얼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65" dirty="0"/>
              <a:t>더존비즈온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>
                <a:latin typeface="Trebuchet MS"/>
                <a:cs typeface="Trebuchet MS"/>
              </a:rPr>
              <a:t>ERP IU </a:t>
            </a:r>
            <a:r>
              <a:rPr spc="65" dirty="0"/>
              <a:t>설치 및 접속</a:t>
            </a:r>
            <a:r>
              <a:rPr spc="-65" dirty="0"/>
              <a:t> </a:t>
            </a:r>
            <a:r>
              <a:rPr spc="65" dirty="0"/>
              <a:t>매뉴얼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65" dirty="0"/>
              <a:t>더존비즈온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>
                <a:latin typeface="Trebuchet MS"/>
                <a:cs typeface="Trebuchet MS"/>
              </a:rPr>
              <a:t>ERP IU </a:t>
            </a:r>
            <a:r>
              <a:rPr spc="65" dirty="0"/>
              <a:t>설치 및 접속</a:t>
            </a:r>
            <a:r>
              <a:rPr spc="-65" dirty="0"/>
              <a:t> </a:t>
            </a:r>
            <a:r>
              <a:rPr spc="65" dirty="0"/>
              <a:t>매뉴얼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65" dirty="0"/>
              <a:t>더존비즈온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>
                <a:latin typeface="Trebuchet MS"/>
                <a:cs typeface="Trebuchet MS"/>
              </a:rPr>
              <a:t>ERP IU </a:t>
            </a:r>
            <a:r>
              <a:rPr spc="65" dirty="0"/>
              <a:t>설치 및 접속</a:t>
            </a:r>
            <a:r>
              <a:rPr spc="-65" dirty="0"/>
              <a:t> </a:t>
            </a:r>
            <a:r>
              <a:rPr spc="65" dirty="0"/>
              <a:t>매뉴얼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65" dirty="0"/>
              <a:t>더존비즈온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692383" cy="6492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7267956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200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7425" y="1308354"/>
            <a:ext cx="9318548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304" y="2204974"/>
            <a:ext cx="10384790" cy="2621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497" y="7329442"/>
            <a:ext cx="1256030" cy="161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>
                <a:latin typeface="Trebuchet MS"/>
                <a:cs typeface="Trebuchet MS"/>
              </a:rPr>
              <a:t>ERP IU </a:t>
            </a:r>
            <a:r>
              <a:rPr spc="65" dirty="0"/>
              <a:t>설치 및 접속</a:t>
            </a:r>
            <a:r>
              <a:rPr spc="-65" dirty="0"/>
              <a:t> </a:t>
            </a:r>
            <a:r>
              <a:rPr spc="65" dirty="0"/>
              <a:t>매뉴얼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37191" y="7329442"/>
            <a:ext cx="535940" cy="161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65" dirty="0"/>
              <a:t>더존비즈온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81421" y="7353233"/>
            <a:ext cx="104775" cy="144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uzon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erpuupdate.duzon.co.kr/install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uzon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59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2469" y="3833622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8956">
            <a:solidFill>
              <a:srgbClr val="00AA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43950" y="6205220"/>
            <a:ext cx="1595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AEF"/>
                </a:solidFill>
                <a:latin typeface="Noto Sans CJK JP Regular"/>
                <a:cs typeface="Noto Sans CJK JP Regular"/>
              </a:rPr>
              <a:t>M</a:t>
            </a:r>
            <a:r>
              <a:rPr sz="2400" dirty="0">
                <a:solidFill>
                  <a:srgbClr val="00AAEF"/>
                </a:solidFill>
                <a:latin typeface="Noto Sans CJK JP Regular"/>
                <a:cs typeface="Noto Sans CJK JP Regular"/>
              </a:rPr>
              <a:t>a</a:t>
            </a:r>
            <a:r>
              <a:rPr sz="2400" spc="-90" dirty="0">
                <a:solidFill>
                  <a:srgbClr val="00AAEF"/>
                </a:solidFill>
                <a:latin typeface="Noto Sans CJK JP Regular"/>
                <a:cs typeface="Noto Sans CJK JP Regular"/>
              </a:rPr>
              <a:t>xim</a:t>
            </a:r>
            <a:r>
              <a:rPr sz="2400" spc="-55" dirty="0">
                <a:solidFill>
                  <a:srgbClr val="00AAEF"/>
                </a:solidFill>
                <a:latin typeface="Noto Sans CJK JP Regular"/>
                <a:cs typeface="Noto Sans CJK JP Regular"/>
              </a:rPr>
              <a:t>i</a:t>
            </a:r>
            <a:r>
              <a:rPr sz="2400" dirty="0">
                <a:solidFill>
                  <a:srgbClr val="00AAEF"/>
                </a:solidFill>
                <a:latin typeface="Noto Sans CJK JP Regular"/>
                <a:cs typeface="Noto Sans CJK JP Regular"/>
              </a:rPr>
              <a:t>zing  </a:t>
            </a:r>
            <a:r>
              <a:rPr sz="2400" spc="-60" dirty="0">
                <a:solidFill>
                  <a:srgbClr val="00AAEF"/>
                </a:solidFill>
                <a:latin typeface="Noto Sans CJK JP Regular"/>
                <a:cs typeface="Noto Sans CJK JP Regular"/>
              </a:rPr>
              <a:t>Poten</a:t>
            </a:r>
            <a:r>
              <a:rPr sz="2400" spc="-40" dirty="0">
                <a:solidFill>
                  <a:srgbClr val="00AAEF"/>
                </a:solidFill>
                <a:latin typeface="Noto Sans CJK JP Regular"/>
                <a:cs typeface="Noto Sans CJK JP Regular"/>
              </a:rPr>
              <a:t>t</a:t>
            </a:r>
            <a:r>
              <a:rPr sz="2400" spc="-80" dirty="0">
                <a:solidFill>
                  <a:srgbClr val="00AAEF"/>
                </a:solidFill>
                <a:latin typeface="Noto Sans CJK JP Regular"/>
                <a:cs typeface="Noto Sans CJK JP Regular"/>
              </a:rPr>
              <a:t>ial</a:t>
            </a:r>
            <a:endParaRPr sz="2400" dirty="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227" y="6656628"/>
            <a:ext cx="14179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" dirty="0">
                <a:latin typeface="Trebuchet MS"/>
                <a:cs typeface="Trebuchet MS"/>
                <a:hlinkClick r:id="rId3"/>
              </a:rPr>
              <a:t>www.douzone.com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0372" y="6396228"/>
            <a:ext cx="1440180" cy="205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7425" y="1364996"/>
            <a:ext cx="6716675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u="sng" spc="80" dirty="0">
                <a:latin typeface="[더존] 제목체 50" panose="020B0803000000000000" pitchFamily="50" charset="-127"/>
                <a:ea typeface="[더존] 제목체 50" panose="020B0803000000000000" pitchFamily="50" charset="-127"/>
              </a:rPr>
              <a:t>ERP </a:t>
            </a:r>
            <a:r>
              <a:rPr sz="2600" b="1" u="sng" spc="-55" dirty="0">
                <a:latin typeface="[더존] 제목체 50" panose="020B0803000000000000" pitchFamily="50" charset="-127"/>
                <a:ea typeface="[더존] 제목체 50" panose="020B0803000000000000" pitchFamily="50" charset="-127"/>
              </a:rPr>
              <a:t>IU </a:t>
            </a:r>
            <a:r>
              <a:rPr sz="2600" b="1" u="sng" spc="260" dirty="0" err="1">
                <a:latin typeface="[더존] 제목체 50" panose="020B0803000000000000" pitchFamily="50" charset="-127"/>
                <a:ea typeface="[더존] 제목체 50" panose="020B0803000000000000" pitchFamily="50" charset="-127"/>
              </a:rPr>
              <a:t>설치</a:t>
            </a:r>
            <a:r>
              <a:rPr sz="2600" b="1" u="sng" spc="260" dirty="0">
                <a:latin typeface="[더존] 제목체 50" panose="020B0803000000000000" pitchFamily="50" charset="-127"/>
                <a:ea typeface="[더존] 제목체 50" panose="020B0803000000000000" pitchFamily="50" charset="-127"/>
              </a:rPr>
              <a:t> 및 </a:t>
            </a:r>
            <a:r>
              <a:rPr sz="2600" b="1" u="sng" spc="260" dirty="0" err="1">
                <a:latin typeface="[더존] 제목체 50" panose="020B0803000000000000" pitchFamily="50" charset="-127"/>
                <a:ea typeface="[더존] 제목체 50" panose="020B0803000000000000" pitchFamily="50" charset="-127"/>
              </a:rPr>
              <a:t>접속</a:t>
            </a:r>
            <a:r>
              <a:rPr sz="2600" b="1" u="sng" spc="-405" dirty="0">
                <a:latin typeface="[더존] 제목체 50" panose="020B0803000000000000" pitchFamily="50" charset="-127"/>
                <a:ea typeface="[더존] 제목체 50" panose="020B0803000000000000" pitchFamily="50" charset="-127"/>
              </a:rPr>
              <a:t> </a:t>
            </a:r>
            <a:r>
              <a:rPr sz="2600" b="1" u="sng" spc="260" dirty="0" err="1">
                <a:latin typeface="[더존] 제목체 50" panose="020B0803000000000000" pitchFamily="50" charset="-127"/>
                <a:ea typeface="[더존] 제목체 50" panose="020B0803000000000000" pitchFamily="50" charset="-127"/>
              </a:rPr>
              <a:t>매뉴얼</a:t>
            </a:r>
            <a:endParaRPr sz="1500" b="1" u="sng" dirty="0">
              <a:latin typeface="[더존] 제목체 50" panose="020B0803000000000000" pitchFamily="50" charset="-127"/>
              <a:ea typeface="[더존] 제목체 50" panose="020B0803000000000000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424" y="3893058"/>
            <a:ext cx="2144675" cy="706604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50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20</a:t>
            </a:r>
            <a:r>
              <a:rPr lang="en-US" sz="150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21</a:t>
            </a:r>
            <a:r>
              <a:rPr sz="150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.</a:t>
            </a:r>
            <a:r>
              <a:rPr lang="en-US" sz="1500" spc="-4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08</a:t>
            </a:r>
            <a:r>
              <a:rPr lang="en-US" sz="150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.19</a:t>
            </a:r>
            <a:endParaRPr sz="1500" dirty="0">
              <a:latin typeface="[더존] 본문체 30" panose="020B0603000000000000" pitchFamily="50" charset="-127"/>
              <a:ea typeface="[더존] 본문체 30" panose="020B0603000000000000" pitchFamily="50" charset="-127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spc="12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더존비즈온</a:t>
            </a:r>
            <a:endParaRPr sz="1500" dirty="0">
              <a:latin typeface="[더존] 본문체 30" panose="020B0603000000000000" pitchFamily="50" charset="-127"/>
              <a:ea typeface="[더존] 본문체 30" panose="020B0603000000000000" pitchFamily="50" charset="-127"/>
              <a:cs typeface="Noto Sans CJK JP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023" y="1499616"/>
            <a:ext cx="3084830" cy="4559935"/>
          </a:xfrm>
          <a:custGeom>
            <a:avLst/>
            <a:gdLst/>
            <a:ahLst/>
            <a:cxnLst/>
            <a:rect l="l" t="t" r="r" b="b"/>
            <a:pathLst>
              <a:path w="3084829" h="4559935">
                <a:moveTo>
                  <a:pt x="0" y="4559808"/>
                </a:moveTo>
                <a:lnTo>
                  <a:pt x="3084576" y="4559808"/>
                </a:lnTo>
                <a:lnTo>
                  <a:pt x="3084576" y="0"/>
                </a:lnTo>
                <a:lnTo>
                  <a:pt x="0" y="0"/>
                </a:lnTo>
                <a:lnTo>
                  <a:pt x="0" y="4559808"/>
                </a:lnTo>
                <a:close/>
              </a:path>
            </a:pathLst>
          </a:custGeom>
          <a:solidFill>
            <a:srgbClr val="00AAE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70552" y="1454993"/>
            <a:ext cx="6484620" cy="4559935"/>
          </a:xfrm>
          <a:custGeom>
            <a:avLst/>
            <a:gdLst/>
            <a:ahLst/>
            <a:cxnLst/>
            <a:rect l="l" t="t" r="r" b="b"/>
            <a:pathLst>
              <a:path w="6484620" h="4559935">
                <a:moveTo>
                  <a:pt x="0" y="4559808"/>
                </a:moveTo>
                <a:lnTo>
                  <a:pt x="6484620" y="4559808"/>
                </a:lnTo>
                <a:lnTo>
                  <a:pt x="6484620" y="0"/>
                </a:lnTo>
                <a:lnTo>
                  <a:pt x="0" y="0"/>
                </a:lnTo>
                <a:lnTo>
                  <a:pt x="0" y="455980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7100" y="2221484"/>
            <a:ext cx="18681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dirty="0">
                <a:latin typeface="[더존] 제목체 50" panose="020B0803000000000000" pitchFamily="50" charset="-127"/>
                <a:ea typeface="[더존] 제목체 50" panose="020B0803000000000000" pitchFamily="50" charset="-127"/>
                <a:cs typeface="Verdana"/>
              </a:rPr>
              <a:t>CONTENTS</a:t>
            </a:r>
            <a:endParaRPr sz="2200" dirty="0">
              <a:latin typeface="[더존] 제목체 50" panose="020B0803000000000000" pitchFamily="50" charset="-127"/>
              <a:ea typeface="[더존] 제목체 50" panose="020B0803000000000000" pitchFamily="50" charset="-127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02040" y="6284976"/>
            <a:ext cx="1440179" cy="20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046" y="6273495"/>
            <a:ext cx="14776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00AAEF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Noto Sans CJK JP Regular"/>
              </a:rPr>
              <a:t>Maximizing</a:t>
            </a:r>
            <a:r>
              <a:rPr sz="1200" spc="90" dirty="0">
                <a:solidFill>
                  <a:srgbClr val="00AAEF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200" spc="-35" dirty="0">
                <a:solidFill>
                  <a:srgbClr val="00AAEF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Noto Sans CJK JP Regular"/>
              </a:rPr>
              <a:t>Potential</a:t>
            </a:r>
            <a:endParaRPr sz="1200">
              <a:latin typeface="Arial" panose="020B0604020202020204" pitchFamily="34" charset="0"/>
              <a:ea typeface="맑은 고딕" panose="020B0503020000020004" pitchFamily="50" charset="-127"/>
              <a:cs typeface="Noto Sans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4944" y="4383024"/>
            <a:ext cx="2962656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46004" y="1164717"/>
            <a:ext cx="2979672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500" spc="120" dirty="0">
                <a:latin typeface="[더존] 제목체 50" panose="020B0803000000000000" pitchFamily="50" charset="-127"/>
                <a:ea typeface="[더존] 제목체 50" panose="020B0803000000000000" pitchFamily="50" charset="-127"/>
                <a:cs typeface="Noto Sans CJK JP Regular"/>
              </a:rPr>
              <a:t>ERP IU </a:t>
            </a:r>
            <a:r>
              <a:rPr lang="ko-KR" altLang="en-US" sz="1500" spc="120" dirty="0">
                <a:latin typeface="[더존] 제목체 50" panose="020B0803000000000000" pitchFamily="50" charset="-127"/>
                <a:ea typeface="[더존] 제목체 50" panose="020B0803000000000000" pitchFamily="50" charset="-127"/>
                <a:cs typeface="Noto Sans CJK JP Regular"/>
              </a:rPr>
              <a:t>설</a:t>
            </a:r>
            <a:r>
              <a:rPr sz="1500" spc="120" dirty="0">
                <a:latin typeface="[더존] 제목체 50" panose="020B0803000000000000" pitchFamily="50" charset="-127"/>
                <a:ea typeface="[더존] 제목체 50" panose="020B0803000000000000" pitchFamily="50" charset="-127"/>
                <a:cs typeface="Noto Sans CJK JP Regular"/>
              </a:rPr>
              <a:t>치</a:t>
            </a:r>
            <a:r>
              <a:rPr sz="1500" spc="-65" dirty="0">
                <a:latin typeface="[더존] 제목체 50" panose="020B0803000000000000" pitchFamily="50" charset="-127"/>
                <a:ea typeface="[더존] 제목체 50" panose="020B0803000000000000" pitchFamily="50" charset="-127"/>
                <a:cs typeface="Noto Sans CJK JP Regular"/>
              </a:rPr>
              <a:t> </a:t>
            </a:r>
            <a:r>
              <a:rPr sz="1500" spc="120" dirty="0">
                <a:latin typeface="[더존] 제목체 50" panose="020B0803000000000000" pitchFamily="50" charset="-127"/>
                <a:ea typeface="[더존] 제목체 50" panose="020B0803000000000000" pitchFamily="50" charset="-127"/>
                <a:cs typeface="Noto Sans CJK JP Regular"/>
              </a:rPr>
              <a:t>및</a:t>
            </a:r>
            <a:r>
              <a:rPr sz="1500" spc="-65" dirty="0">
                <a:latin typeface="[더존] 제목체 50" panose="020B0803000000000000" pitchFamily="50" charset="-127"/>
                <a:ea typeface="[더존] 제목체 50" panose="020B0803000000000000" pitchFamily="50" charset="-127"/>
                <a:cs typeface="Noto Sans CJK JP Regular"/>
              </a:rPr>
              <a:t> </a:t>
            </a:r>
            <a:r>
              <a:rPr sz="1500" spc="120" dirty="0">
                <a:latin typeface="[더존] 제목체 50" panose="020B0803000000000000" pitchFamily="50" charset="-127"/>
                <a:ea typeface="[더존] 제목체 50" panose="020B0803000000000000" pitchFamily="50" charset="-127"/>
                <a:cs typeface="Noto Sans CJK JP Regular"/>
              </a:rPr>
              <a:t>접속</a:t>
            </a:r>
            <a:r>
              <a:rPr sz="1500" spc="-65" dirty="0">
                <a:latin typeface="[더존] 제목체 50" panose="020B0803000000000000" pitchFamily="50" charset="-127"/>
                <a:ea typeface="[더존] 제목체 50" panose="020B0803000000000000" pitchFamily="50" charset="-127"/>
                <a:cs typeface="Noto Sans CJK JP Regular"/>
              </a:rPr>
              <a:t> </a:t>
            </a:r>
            <a:r>
              <a:rPr sz="1500" spc="120" dirty="0">
                <a:latin typeface="[더존] 제목체 50" panose="020B0803000000000000" pitchFamily="50" charset="-127"/>
                <a:ea typeface="[더존] 제목체 50" panose="020B0803000000000000" pitchFamily="50" charset="-127"/>
                <a:cs typeface="Noto Sans CJK JP Regular"/>
              </a:rPr>
              <a:t>매뉴얼</a:t>
            </a:r>
            <a:endParaRPr sz="1500" dirty="0">
              <a:latin typeface="[더존] 제목체 50" panose="020B0803000000000000" pitchFamily="50" charset="-127"/>
              <a:ea typeface="[더존] 제목체 50" panose="020B0803000000000000" pitchFamily="50" charset="-127"/>
              <a:cs typeface="Noto Sans CJK JP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6595" y="2279396"/>
            <a:ext cx="2668905" cy="962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sz="2000" dirty="0">
                <a:latin typeface="[더존] 제목체 50" panose="020B0803000000000000" pitchFamily="50" charset="-127"/>
                <a:ea typeface="[더존] 제목체 50" panose="020B0803000000000000" pitchFamily="50" charset="-127"/>
                <a:cs typeface="Trebuchet MS"/>
              </a:rPr>
              <a:t>1. </a:t>
            </a:r>
            <a:r>
              <a:rPr sz="2000" spc="-5" dirty="0">
                <a:latin typeface="[더존] 제목체 50" panose="020B0803000000000000" pitchFamily="50" charset="-127"/>
                <a:ea typeface="[더존] 제목체 50" panose="020B0803000000000000" pitchFamily="50" charset="-127"/>
                <a:cs typeface="Trebuchet MS"/>
              </a:rPr>
              <a:t>ERP-iU</a:t>
            </a:r>
            <a:r>
              <a:rPr sz="2000" spc="-60" dirty="0">
                <a:latin typeface="[더존] 제목체 50" panose="020B0803000000000000" pitchFamily="50" charset="-127"/>
                <a:ea typeface="[더존] 제목체 50" panose="020B0803000000000000" pitchFamily="50" charset="-127"/>
                <a:cs typeface="Trebuchet MS"/>
              </a:rPr>
              <a:t> </a:t>
            </a:r>
            <a:r>
              <a:rPr sz="2000" spc="160" dirty="0" err="1">
                <a:latin typeface="[더존] 제목체 50" panose="020B0803000000000000" pitchFamily="50" charset="-127"/>
                <a:ea typeface="[더존] 제목체 50" panose="020B0803000000000000" pitchFamily="50" charset="-127"/>
                <a:cs typeface="Noto Sans CJK JP Regular"/>
              </a:rPr>
              <a:t>설치</a:t>
            </a:r>
            <a:endParaRPr lang="en-US" sz="2000" spc="160" dirty="0">
              <a:latin typeface="[더존] 제목체 50" panose="020B0803000000000000" pitchFamily="50" charset="-127"/>
              <a:ea typeface="[더존] 제목체 50" panose="020B0803000000000000" pitchFamily="50" charset="-127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endParaRPr lang="en-US" sz="2000" spc="160" dirty="0">
              <a:latin typeface="[더존] 제목체 50" panose="020B0803000000000000" pitchFamily="50" charset="-127"/>
              <a:ea typeface="[더존] 제목체 50" panose="020B0803000000000000" pitchFamily="50" charset="-127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lang="en-US" sz="2000" spc="160" dirty="0">
                <a:latin typeface="[더존] 제목체 50" panose="020B0803000000000000" pitchFamily="50" charset="-127"/>
                <a:ea typeface="[더존] 제목체 50" panose="020B0803000000000000" pitchFamily="50" charset="-127"/>
                <a:cs typeface="Noto Sans CJK JP Regular"/>
              </a:rPr>
              <a:t>2. </a:t>
            </a:r>
            <a:r>
              <a:rPr lang="ko-KR" altLang="en-US" sz="2000" spc="160" dirty="0">
                <a:latin typeface="[더존] 제목체 50" panose="020B0803000000000000" pitchFamily="50" charset="-127"/>
                <a:ea typeface="[더존] 제목체 50" panose="020B0803000000000000" pitchFamily="50" charset="-127"/>
                <a:cs typeface="Noto Sans CJK JP Regular"/>
              </a:rPr>
              <a:t>접속방법</a:t>
            </a:r>
            <a:endParaRPr sz="2000" dirty="0">
              <a:latin typeface="[더존] 제목체 50" panose="020B0803000000000000" pitchFamily="50" charset="-127"/>
              <a:ea typeface="[더존] 제목체 50" panose="020B0803000000000000" pitchFamily="50" charset="-127"/>
              <a:cs typeface="Noto Sans CJK JP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512" y="1592326"/>
            <a:ext cx="1461947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14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설치 </a:t>
            </a:r>
            <a:r>
              <a:rPr sz="140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URL</a:t>
            </a:r>
            <a:r>
              <a:rPr sz="1400" spc="-15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 </a:t>
            </a:r>
            <a:r>
              <a:rPr sz="140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224" y="212851"/>
            <a:ext cx="2836876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FFFFFF"/>
                </a:solidFill>
                <a:latin typeface="[더존] 제목체 50" panose="020B0803000000000000" pitchFamily="50" charset="-127"/>
                <a:ea typeface="[더존] 제목체 50" panose="020B0803000000000000" pitchFamily="50" charset="-127"/>
              </a:rPr>
              <a:t>1. </a:t>
            </a:r>
            <a:r>
              <a:rPr sz="2000" spc="100" dirty="0">
                <a:solidFill>
                  <a:srgbClr val="FFFFFF"/>
                </a:solidFill>
                <a:latin typeface="[더존] 제목체 50" panose="020B0803000000000000" pitchFamily="50" charset="-127"/>
                <a:ea typeface="[더존] 제목체 50" panose="020B0803000000000000" pitchFamily="50" charset="-127"/>
              </a:rPr>
              <a:t>ERP-iU</a:t>
            </a:r>
            <a:r>
              <a:rPr sz="2000" spc="290" dirty="0">
                <a:solidFill>
                  <a:srgbClr val="FFFFFF"/>
                </a:solidFill>
                <a:latin typeface="[더존] 제목체 50" panose="020B0803000000000000" pitchFamily="50" charset="-127"/>
                <a:ea typeface="[더존] 제목체 50" panose="020B0803000000000000" pitchFamily="50" charset="-127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[더존] 제목체 50" panose="020B0803000000000000" pitchFamily="50" charset="-127"/>
                <a:ea typeface="[더존] 제목체 50" panose="020B0803000000000000" pitchFamily="50" charset="-127"/>
              </a:rPr>
              <a:t>설치</a:t>
            </a:r>
            <a:endParaRPr sz="2000" dirty="0">
              <a:latin typeface="[더존] 제목체 50" panose="020B0803000000000000" pitchFamily="50" charset="-127"/>
              <a:ea typeface="[더존] 제목체 50" panose="020B0803000000000000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408" y="1140333"/>
            <a:ext cx="716229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-</a:t>
            </a:r>
            <a:r>
              <a:rPr sz="1600" b="1" spc="7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 </a:t>
            </a:r>
            <a:r>
              <a:rPr sz="1600" b="1" spc="-3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1.</a:t>
            </a:r>
            <a:r>
              <a:rPr sz="1600" b="1" spc="-13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 </a:t>
            </a:r>
            <a:r>
              <a:rPr sz="1600" b="1" spc="-5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Internet</a:t>
            </a:r>
            <a:r>
              <a:rPr sz="1600" b="1" spc="-12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 </a:t>
            </a:r>
            <a:r>
              <a:rPr sz="1600" b="1" spc="-6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Explore</a:t>
            </a:r>
            <a:r>
              <a:rPr sz="1600" b="1" spc="-114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 </a:t>
            </a:r>
            <a:r>
              <a:rPr sz="1600" spc="7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주소창에</a:t>
            </a:r>
            <a:r>
              <a:rPr sz="1600" spc="-1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 </a:t>
            </a:r>
            <a:r>
              <a:rPr sz="1600" spc="8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다음과</a:t>
            </a:r>
            <a:r>
              <a:rPr sz="160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 </a:t>
            </a:r>
            <a:r>
              <a:rPr sz="1600" spc="9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같이</a:t>
            </a:r>
            <a:r>
              <a:rPr sz="160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 </a:t>
            </a:r>
            <a:r>
              <a:rPr sz="1600" spc="8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주소를</a:t>
            </a:r>
            <a:r>
              <a:rPr sz="1600" spc="-1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 </a:t>
            </a:r>
            <a:r>
              <a:rPr sz="1600" spc="5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입력합니다</a:t>
            </a:r>
            <a:r>
              <a:rPr sz="1600" b="1" spc="5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.</a:t>
            </a:r>
            <a:endParaRPr sz="1600" dirty="0">
              <a:latin typeface="[더존] 본문체 30" panose="020B0603000000000000" pitchFamily="50" charset="-127"/>
              <a:ea typeface="[더존] 본문체 30" panose="020B0603000000000000" pitchFamily="50" charset="-127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0046" y="1537843"/>
            <a:ext cx="0" cy="381635"/>
          </a:xfrm>
          <a:custGeom>
            <a:avLst/>
            <a:gdLst/>
            <a:ahLst/>
            <a:cxnLst/>
            <a:rect l="l" t="t" r="r" b="b"/>
            <a:pathLst>
              <a:path h="381635">
                <a:moveTo>
                  <a:pt x="0" y="0"/>
                </a:moveTo>
                <a:lnTo>
                  <a:pt x="0" y="38163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42327" y="1537843"/>
            <a:ext cx="0" cy="381635"/>
          </a:xfrm>
          <a:custGeom>
            <a:avLst/>
            <a:gdLst/>
            <a:ahLst/>
            <a:cxnLst/>
            <a:rect l="l" t="t" r="r" b="b"/>
            <a:pathLst>
              <a:path h="381635">
                <a:moveTo>
                  <a:pt x="0" y="0"/>
                </a:moveTo>
                <a:lnTo>
                  <a:pt x="0" y="38163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5475" y="1542415"/>
            <a:ext cx="5051425" cy="0"/>
          </a:xfrm>
          <a:custGeom>
            <a:avLst/>
            <a:gdLst/>
            <a:ahLst/>
            <a:cxnLst/>
            <a:rect l="l" t="t" r="r" b="b"/>
            <a:pathLst>
              <a:path w="5051425">
                <a:moveTo>
                  <a:pt x="0" y="0"/>
                </a:moveTo>
                <a:lnTo>
                  <a:pt x="505142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95475" y="1901952"/>
            <a:ext cx="5051425" cy="0"/>
          </a:xfrm>
          <a:custGeom>
            <a:avLst/>
            <a:gdLst/>
            <a:ahLst/>
            <a:cxnLst/>
            <a:rect l="l" t="t" r="r" b="b"/>
            <a:pathLst>
              <a:path w="5051425">
                <a:moveTo>
                  <a:pt x="0" y="0"/>
                </a:moveTo>
                <a:lnTo>
                  <a:pt x="5051425" y="0"/>
                </a:lnTo>
              </a:path>
            </a:pathLst>
          </a:custGeom>
          <a:ln w="35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04618" y="1592326"/>
            <a:ext cx="503364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5"/>
              </a:spcBef>
            </a:pPr>
            <a:r>
              <a:rPr sz="1400" u="sng" spc="10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  <a:hlinkClick r:id="rId2"/>
              </a:rPr>
              <a:t>http://erpuupdate.duzon.co.kr/install/index.html</a:t>
            </a:r>
            <a:endParaRPr sz="1400" dirty="0">
              <a:latin typeface="[더존] 본문체 30" panose="020B0603000000000000" pitchFamily="50" charset="-127"/>
              <a:ea typeface="[더존] 본문체 30" panose="020B0603000000000000" pitchFamily="50" charset="-127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0408" y="2233041"/>
            <a:ext cx="708609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07590" algn="l"/>
              </a:tabLst>
            </a:pPr>
            <a:r>
              <a:rPr sz="1600" b="1" spc="-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- </a:t>
            </a:r>
            <a:r>
              <a:rPr sz="1600" b="1" spc="2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2.</a:t>
            </a:r>
            <a:r>
              <a:rPr sz="1600" b="1" spc="20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 </a:t>
            </a:r>
            <a:r>
              <a:rPr sz="1600" spc="16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아래화면에서</a:t>
            </a:r>
            <a:r>
              <a:rPr sz="1600" spc="229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 </a:t>
            </a:r>
            <a:r>
              <a:rPr sz="1600" spc="14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왼쪽	</a:t>
            </a:r>
            <a:r>
              <a:rPr sz="1600" b="1" spc="13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'</a:t>
            </a:r>
            <a:r>
              <a:rPr sz="1600" spc="13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브라우저 </a:t>
            </a:r>
            <a:r>
              <a:rPr sz="1600" spc="11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설치</a:t>
            </a:r>
            <a:r>
              <a:rPr sz="1600" b="1" spc="11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' </a:t>
            </a:r>
            <a:r>
              <a:rPr sz="1600" spc="15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버튼을</a:t>
            </a:r>
            <a:r>
              <a:rPr sz="1600" spc="22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 </a:t>
            </a:r>
            <a:r>
              <a:rPr sz="1600" spc="14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클릭합니다</a:t>
            </a:r>
            <a:r>
              <a:rPr sz="1600" spc="14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.</a:t>
            </a:r>
            <a:endParaRPr sz="1600" dirty="0">
              <a:latin typeface="[더존] 본문체 30" panose="020B0603000000000000" pitchFamily="50" charset="-127"/>
              <a:ea typeface="[더존] 본문체 30" panose="020B0603000000000000" pitchFamily="50" charset="-127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51560" y="2647188"/>
            <a:ext cx="7171944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25117" y="3754374"/>
            <a:ext cx="2231390" cy="2612390"/>
          </a:xfrm>
          <a:custGeom>
            <a:avLst/>
            <a:gdLst/>
            <a:ahLst/>
            <a:cxnLst/>
            <a:rect l="l" t="t" r="r" b="b"/>
            <a:pathLst>
              <a:path w="2231390" h="2612390">
                <a:moveTo>
                  <a:pt x="0" y="2612136"/>
                </a:moveTo>
                <a:lnTo>
                  <a:pt x="2231135" y="2612136"/>
                </a:lnTo>
                <a:lnTo>
                  <a:pt x="2231135" y="0"/>
                </a:lnTo>
                <a:lnTo>
                  <a:pt x="0" y="0"/>
                </a:lnTo>
                <a:lnTo>
                  <a:pt x="0" y="2612136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0496" y="7329442"/>
            <a:ext cx="1340003" cy="145553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>
                <a:latin typeface="Trebuchet MS"/>
                <a:cs typeface="Trebuchet MS"/>
              </a:rPr>
              <a:t>ERP IU </a:t>
            </a:r>
            <a:r>
              <a:rPr spc="65" dirty="0"/>
              <a:t>설치 및 접속</a:t>
            </a:r>
            <a:r>
              <a:rPr spc="-65" dirty="0"/>
              <a:t> </a:t>
            </a:r>
            <a:r>
              <a:rPr spc="65" dirty="0"/>
              <a:t>매뉴얼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16" name="object 6"/>
          <p:cNvSpPr txBox="1">
            <a:spLocks noGrp="1"/>
          </p:cNvSpPr>
          <p:nvPr>
            <p:ph type="dt" sz="half" idx="6"/>
          </p:nvPr>
        </p:nvSpPr>
        <p:spPr>
          <a:xfrm>
            <a:off x="9994900" y="7329442"/>
            <a:ext cx="578231" cy="145553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65" dirty="0"/>
              <a:t>더존비즈온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092" y="854456"/>
            <a:ext cx="502960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- </a:t>
            </a:r>
            <a:r>
              <a:rPr sz="1600" spc="12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표시된 순서대로 설치를</a:t>
            </a:r>
            <a:r>
              <a:rPr sz="1600" spc="15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 </a:t>
            </a:r>
            <a:r>
              <a:rPr sz="1600" spc="10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진행합니다</a:t>
            </a:r>
            <a:r>
              <a:rPr sz="1600" b="1" spc="10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.</a:t>
            </a:r>
            <a:endParaRPr sz="1600" dirty="0">
              <a:latin typeface="[더존] 본문체 30" panose="020B0603000000000000" pitchFamily="50" charset="-127"/>
              <a:ea typeface="[더존] 본문체 30" panose="020B0603000000000000" pitchFamily="50" charset="-127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224" y="212851"/>
            <a:ext cx="3065476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FFFFFF"/>
                </a:solidFill>
                <a:latin typeface="[더존] 제목체 50" panose="020B0803000000000000" pitchFamily="50" charset="-127"/>
                <a:ea typeface="[더존] 제목체 50" panose="020B0803000000000000" pitchFamily="50" charset="-127"/>
              </a:rPr>
              <a:t>1. </a:t>
            </a:r>
            <a:r>
              <a:rPr sz="2000" spc="100" dirty="0">
                <a:solidFill>
                  <a:srgbClr val="FFFFFF"/>
                </a:solidFill>
                <a:latin typeface="[더존] 제목체 50" panose="020B0803000000000000" pitchFamily="50" charset="-127"/>
                <a:ea typeface="[더존] 제목체 50" panose="020B0803000000000000" pitchFamily="50" charset="-127"/>
              </a:rPr>
              <a:t>ERP-iU</a:t>
            </a:r>
            <a:r>
              <a:rPr sz="2000" spc="280" dirty="0">
                <a:solidFill>
                  <a:srgbClr val="FFFFFF"/>
                </a:solidFill>
                <a:latin typeface="[더존] 제목체 50" panose="020B0803000000000000" pitchFamily="50" charset="-127"/>
                <a:ea typeface="[더존] 제목체 50" panose="020B0803000000000000" pitchFamily="50" charset="-127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[더존] 제목체 50" panose="020B0803000000000000" pitchFamily="50" charset="-127"/>
                <a:ea typeface="[더존] 제목체 50" panose="020B0803000000000000" pitchFamily="50" charset="-127"/>
              </a:rPr>
              <a:t>설치</a:t>
            </a:r>
            <a:endParaRPr sz="2000" dirty="0">
              <a:latin typeface="[더존] 제목체 50" panose="020B0803000000000000" pitchFamily="50" charset="-127"/>
              <a:ea typeface="[더존] 제목체 50" panose="020B0803000000000000" pitchFamily="50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95500" y="1280160"/>
            <a:ext cx="6277356" cy="5747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78785" y="2599182"/>
            <a:ext cx="1957070" cy="556260"/>
          </a:xfrm>
          <a:custGeom>
            <a:avLst/>
            <a:gdLst/>
            <a:ahLst/>
            <a:cxnLst/>
            <a:rect l="l" t="t" r="r" b="b"/>
            <a:pathLst>
              <a:path w="1957070" h="556260">
                <a:moveTo>
                  <a:pt x="0" y="556260"/>
                </a:moveTo>
                <a:lnTo>
                  <a:pt x="1956815" y="556260"/>
                </a:lnTo>
                <a:lnTo>
                  <a:pt x="1956815" y="0"/>
                </a:lnTo>
                <a:lnTo>
                  <a:pt x="0" y="0"/>
                </a:lnTo>
                <a:lnTo>
                  <a:pt x="0" y="55626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78785" y="6284214"/>
            <a:ext cx="1557655" cy="556260"/>
          </a:xfrm>
          <a:custGeom>
            <a:avLst/>
            <a:gdLst/>
            <a:ahLst/>
            <a:cxnLst/>
            <a:rect l="l" t="t" r="r" b="b"/>
            <a:pathLst>
              <a:path w="1557654" h="556259">
                <a:moveTo>
                  <a:pt x="0" y="556260"/>
                </a:moveTo>
                <a:lnTo>
                  <a:pt x="1557527" y="556260"/>
                </a:lnTo>
                <a:lnTo>
                  <a:pt x="1557527" y="0"/>
                </a:lnTo>
                <a:lnTo>
                  <a:pt x="0" y="0"/>
                </a:lnTo>
                <a:lnTo>
                  <a:pt x="0" y="55626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74494" y="250405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①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174494" y="6277152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②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12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0496" y="7329442"/>
            <a:ext cx="1340003" cy="145553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>
                <a:latin typeface="Trebuchet MS"/>
                <a:cs typeface="Trebuchet MS"/>
              </a:rPr>
              <a:t>ERP IU </a:t>
            </a:r>
            <a:r>
              <a:rPr spc="65" dirty="0"/>
              <a:t>설치 및 접속</a:t>
            </a:r>
            <a:r>
              <a:rPr spc="-65" dirty="0"/>
              <a:t> </a:t>
            </a:r>
            <a:r>
              <a:rPr spc="65" dirty="0"/>
              <a:t>매뉴얼</a:t>
            </a:r>
          </a:p>
        </p:txBody>
      </p:sp>
      <p:sp>
        <p:nvSpPr>
          <p:cNvPr id="13" name="object 6"/>
          <p:cNvSpPr txBox="1">
            <a:spLocks noGrp="1"/>
          </p:cNvSpPr>
          <p:nvPr>
            <p:ph type="dt" sz="half" idx="6"/>
          </p:nvPr>
        </p:nvSpPr>
        <p:spPr>
          <a:xfrm>
            <a:off x="9994900" y="7329442"/>
            <a:ext cx="578231" cy="145553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65" dirty="0"/>
              <a:t>더존비즈온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652" y="908685"/>
            <a:ext cx="207304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- </a:t>
            </a:r>
            <a:r>
              <a:rPr sz="1600" spc="12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설치를</a:t>
            </a:r>
            <a:r>
              <a:rPr sz="1600" spc="8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 </a:t>
            </a:r>
            <a:r>
              <a:rPr sz="1600" spc="10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진행합니다</a:t>
            </a:r>
            <a:r>
              <a:rPr sz="1600" b="1" spc="10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.</a:t>
            </a:r>
            <a:endParaRPr sz="1600" dirty="0">
              <a:latin typeface="[더존] 본문체 30" panose="020B0603000000000000" pitchFamily="50" charset="-127"/>
              <a:ea typeface="[더존] 본문체 30" panose="020B0603000000000000" pitchFamily="50" charset="-127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224" y="212851"/>
            <a:ext cx="2836876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FFFFFF"/>
                </a:solidFill>
                <a:latin typeface="[더존] 제목체 50" panose="020B0803000000000000" pitchFamily="50" charset="-127"/>
                <a:ea typeface="[더존] 제목체 50" panose="020B0803000000000000" pitchFamily="50" charset="-127"/>
              </a:rPr>
              <a:t>1. </a:t>
            </a:r>
            <a:r>
              <a:rPr sz="2000" spc="100" dirty="0">
                <a:solidFill>
                  <a:srgbClr val="FFFFFF"/>
                </a:solidFill>
                <a:latin typeface="[더존] 제목체 50" panose="020B0803000000000000" pitchFamily="50" charset="-127"/>
                <a:ea typeface="[더존] 제목체 50" panose="020B0803000000000000" pitchFamily="50" charset="-127"/>
              </a:rPr>
              <a:t>ERP-iU</a:t>
            </a:r>
            <a:r>
              <a:rPr sz="2000" spc="280" dirty="0">
                <a:solidFill>
                  <a:srgbClr val="FFFFFF"/>
                </a:solidFill>
                <a:latin typeface="[더존] 제목체 50" panose="020B0803000000000000" pitchFamily="50" charset="-127"/>
                <a:ea typeface="[더존] 제목체 50" panose="020B0803000000000000" pitchFamily="50" charset="-127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[더존] 제목체 50" panose="020B0803000000000000" pitchFamily="50" charset="-127"/>
                <a:ea typeface="[더존] 제목체 50" panose="020B0803000000000000" pitchFamily="50" charset="-127"/>
              </a:rPr>
              <a:t>설치</a:t>
            </a:r>
            <a:endParaRPr sz="2000" dirty="0">
              <a:latin typeface="[더존] 제목체 50" panose="020B0803000000000000" pitchFamily="50" charset="-127"/>
              <a:ea typeface="[더존] 제목체 50" panose="020B0803000000000000" pitchFamily="50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9932" y="1339595"/>
            <a:ext cx="8470392" cy="5128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68090" y="5223510"/>
            <a:ext cx="2464435" cy="342900"/>
          </a:xfrm>
          <a:custGeom>
            <a:avLst/>
            <a:gdLst/>
            <a:ahLst/>
            <a:cxnLst/>
            <a:rect l="l" t="t" r="r" b="b"/>
            <a:pathLst>
              <a:path w="2464435" h="342900">
                <a:moveTo>
                  <a:pt x="0" y="342899"/>
                </a:moveTo>
                <a:lnTo>
                  <a:pt x="2464308" y="342899"/>
                </a:lnTo>
                <a:lnTo>
                  <a:pt x="2464308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4217" y="6012942"/>
            <a:ext cx="1109980" cy="455930"/>
          </a:xfrm>
          <a:custGeom>
            <a:avLst/>
            <a:gdLst/>
            <a:ahLst/>
            <a:cxnLst/>
            <a:rect l="l" t="t" r="r" b="b"/>
            <a:pathLst>
              <a:path w="1109979" h="455929">
                <a:moveTo>
                  <a:pt x="0" y="455676"/>
                </a:moveTo>
                <a:lnTo>
                  <a:pt x="1109471" y="455676"/>
                </a:lnTo>
                <a:lnTo>
                  <a:pt x="1109471" y="0"/>
                </a:lnTo>
                <a:lnTo>
                  <a:pt x="0" y="0"/>
                </a:lnTo>
                <a:lnTo>
                  <a:pt x="0" y="455676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0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0496" y="7329442"/>
            <a:ext cx="1340003" cy="145553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>
                <a:latin typeface="Trebuchet MS"/>
                <a:cs typeface="Trebuchet MS"/>
              </a:rPr>
              <a:t>ERP IU </a:t>
            </a:r>
            <a:r>
              <a:rPr spc="65" dirty="0"/>
              <a:t>설치 및 접속</a:t>
            </a:r>
            <a:r>
              <a:rPr spc="-65" dirty="0"/>
              <a:t> </a:t>
            </a:r>
            <a:r>
              <a:rPr spc="65" dirty="0"/>
              <a:t>매뉴얼</a:t>
            </a:r>
          </a:p>
        </p:txBody>
      </p:sp>
      <p:sp>
        <p:nvSpPr>
          <p:cNvPr id="11" name="object 6"/>
          <p:cNvSpPr txBox="1">
            <a:spLocks noGrp="1"/>
          </p:cNvSpPr>
          <p:nvPr>
            <p:ph type="dt" sz="half" idx="6"/>
          </p:nvPr>
        </p:nvSpPr>
        <p:spPr>
          <a:xfrm>
            <a:off x="9994900" y="7329442"/>
            <a:ext cx="578231" cy="145553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65" dirty="0"/>
              <a:t>더존비즈온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1032DCB-9E82-44D4-A439-31A3D040C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" y="1266825"/>
            <a:ext cx="7122160" cy="5130369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77748" y="828548"/>
            <a:ext cx="451175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- </a:t>
            </a:r>
            <a:r>
              <a:rPr sz="1600" spc="12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설치완료 </a:t>
            </a:r>
            <a:r>
              <a:rPr sz="1600" spc="6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후</a:t>
            </a:r>
            <a:r>
              <a:rPr sz="1600" b="1" spc="6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, </a:t>
            </a:r>
            <a:r>
              <a:rPr sz="1600" spc="12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서버정보를</a:t>
            </a:r>
            <a:r>
              <a:rPr sz="1600" spc="8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 </a:t>
            </a:r>
            <a:r>
              <a:rPr sz="1600" spc="10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입력합니다</a:t>
            </a:r>
            <a:r>
              <a:rPr sz="1600" b="1" spc="10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.</a:t>
            </a:r>
            <a:endParaRPr sz="1600" dirty="0">
              <a:latin typeface="[더존] 본문체 30" panose="020B0603000000000000" pitchFamily="50" charset="-127"/>
              <a:ea typeface="[더존] 본문체 30" panose="020B0603000000000000" pitchFamily="50" charset="-127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224" y="212851"/>
            <a:ext cx="2074876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FFFFFF"/>
                </a:solidFill>
                <a:latin typeface="[더존] 제목체 50" panose="020B0803000000000000" pitchFamily="50" charset="-127"/>
                <a:ea typeface="[더존] 제목체 50" panose="020B0803000000000000" pitchFamily="50" charset="-127"/>
              </a:rPr>
              <a:t>1. </a:t>
            </a:r>
            <a:r>
              <a:rPr sz="2000" spc="100" dirty="0">
                <a:solidFill>
                  <a:srgbClr val="FFFFFF"/>
                </a:solidFill>
                <a:latin typeface="[더존] 제목체 50" panose="020B0803000000000000" pitchFamily="50" charset="-127"/>
                <a:ea typeface="[더존] 제목체 50" panose="020B0803000000000000" pitchFamily="50" charset="-127"/>
              </a:rPr>
              <a:t>ERP-iU</a:t>
            </a:r>
            <a:r>
              <a:rPr sz="2000" spc="280" dirty="0">
                <a:solidFill>
                  <a:srgbClr val="FFFFFF"/>
                </a:solidFill>
                <a:latin typeface="[더존] 제목체 50" panose="020B0803000000000000" pitchFamily="50" charset="-127"/>
                <a:ea typeface="[더존] 제목체 50" panose="020B0803000000000000" pitchFamily="50" charset="-127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[더존] 제목체 50" panose="020B0803000000000000" pitchFamily="50" charset="-127"/>
                <a:ea typeface="[더존] 제목체 50" panose="020B0803000000000000" pitchFamily="50" charset="-127"/>
              </a:rPr>
              <a:t>설치</a:t>
            </a:r>
            <a:endParaRPr sz="2000" dirty="0">
              <a:latin typeface="[더존] 제목체 50" panose="020B0803000000000000" pitchFamily="50" charset="-127"/>
              <a:ea typeface="[더존] 제목체 50" panose="020B0803000000000000" pitchFamily="50" charset="-127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384300" y="1808891"/>
            <a:ext cx="9448800" cy="32900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635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-</a:t>
            </a:r>
            <a:r>
              <a:rPr b="1" spc="1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 </a:t>
            </a:r>
            <a:r>
              <a:rPr b="1" spc="120" dirty="0">
                <a:latin typeface="[더존] 본문체 30" panose="020B0603000000000000" pitchFamily="50" charset="-127"/>
                <a:ea typeface="[더존] 본문체 30" panose="020B0603000000000000" pitchFamily="50" charset="-127"/>
              </a:rPr>
              <a:t>서버정보</a:t>
            </a:r>
          </a:p>
          <a:p>
            <a:pPr marL="5829935">
              <a:lnSpc>
                <a:spcPct val="100000"/>
              </a:lnSpc>
              <a:spcBef>
                <a:spcPts val="45"/>
              </a:spcBef>
            </a:pPr>
            <a:endParaRPr sz="2100" b="1" dirty="0">
              <a:latin typeface="[더존] 본문체 30" panose="020B0603000000000000" pitchFamily="50" charset="-127"/>
              <a:ea typeface="[더존] 본문체 30" panose="020B0603000000000000" pitchFamily="50" charset="-127"/>
              <a:cs typeface="Times New Roman"/>
            </a:endParaRPr>
          </a:p>
          <a:p>
            <a:pPr marL="6185535" indent="-342900">
              <a:lnSpc>
                <a:spcPct val="100000"/>
              </a:lnSpc>
              <a:buAutoNum type="arabicPeriod"/>
            </a:pPr>
            <a:r>
              <a:rPr kumimoji="0" lang="ko-KR" altLang="en-US" sz="1500" b="1" i="0" u="none" strike="noStrike" kern="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[더존] 본문체 30" panose="020B0603000000000000" pitchFamily="50" charset="-127"/>
                <a:ea typeface="[더존] 본문체 30" panose="020B0603000000000000" pitchFamily="50" charset="-127"/>
              </a:rPr>
              <a:t>클라이언트 위치 </a:t>
            </a:r>
            <a:r>
              <a:rPr kumimoji="0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:</a:t>
            </a:r>
            <a:r>
              <a:rPr kumimoji="0" lang="ko-KR" altLang="en-US" sz="1500" b="1" i="0" u="none" strike="noStrike" kern="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 </a:t>
            </a:r>
            <a:r>
              <a:rPr kumimoji="0" lang="en-US" altLang="ko-KR" sz="1500" b="1" i="0" u="none" strike="noStrike" kern="0" cap="none" spc="65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WebServ</a:t>
            </a:r>
            <a:r>
              <a:rPr lang="en-US" altLang="ko-KR" sz="1500" b="1" spc="65" dirty="0">
                <a:solidFill>
                  <a:srgbClr val="0070C0"/>
                </a:solidFill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ice </a:t>
            </a:r>
            <a:r>
              <a:rPr lang="en-US" altLang="ko-KR" sz="1400" b="1" spc="65" dirty="0">
                <a:solidFill>
                  <a:srgbClr val="0070C0"/>
                </a:solidFill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IP/PORT</a:t>
            </a:r>
            <a:r>
              <a:rPr lang="ko-KR" altLang="en-US" sz="1400" b="1" spc="65" dirty="0">
                <a:solidFill>
                  <a:srgbClr val="0070C0"/>
                </a:solidFill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 </a:t>
            </a:r>
            <a:r>
              <a:rPr lang="en-US" altLang="ko-KR" sz="1400" b="1" spc="65" dirty="0">
                <a:solidFill>
                  <a:srgbClr val="0070C0"/>
                </a:solidFill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:172.25.220.71</a:t>
            </a:r>
            <a:r>
              <a:rPr lang="ko-KR" altLang="en-US" sz="1400" b="1" spc="65" dirty="0">
                <a:solidFill>
                  <a:srgbClr val="0070C0"/>
                </a:solidFill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 </a:t>
            </a:r>
            <a:r>
              <a:rPr lang="en-US" altLang="ko-KR" sz="1400" b="1" spc="65" dirty="0">
                <a:solidFill>
                  <a:srgbClr val="0070C0"/>
                </a:solidFill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/</a:t>
            </a:r>
            <a:r>
              <a:rPr lang="ko-KR" altLang="en-US" sz="1400" b="1" spc="65" dirty="0">
                <a:solidFill>
                  <a:srgbClr val="0070C0"/>
                </a:solidFill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 </a:t>
            </a:r>
            <a:r>
              <a:rPr lang="en-US" altLang="ko-KR" sz="1400" b="1" spc="65" dirty="0">
                <a:solidFill>
                  <a:srgbClr val="0070C0"/>
                </a:solidFill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85</a:t>
            </a:r>
            <a:endParaRPr lang="en-US" altLang="ko-KR" sz="1700" b="1" spc="65" dirty="0">
              <a:solidFill>
                <a:srgbClr val="0070C0"/>
              </a:solidFill>
              <a:latin typeface="[더존] 본문체 30" panose="020B0603000000000000" pitchFamily="50" charset="-127"/>
              <a:ea typeface="[더존] 본문체 30" panose="020B0603000000000000" pitchFamily="50" charset="-127"/>
              <a:cs typeface="Trebuchet MS"/>
            </a:endParaRPr>
          </a:p>
          <a:p>
            <a:pPr marL="5842635">
              <a:lnSpc>
                <a:spcPct val="100000"/>
              </a:lnSpc>
            </a:pPr>
            <a:endParaRPr lang="en-US" altLang="en-US" sz="2250" b="1" spc="-7" baseline="3703" dirty="0">
              <a:latin typeface="[더존] 본문체 30" panose="020B0603000000000000" pitchFamily="50" charset="-127"/>
              <a:ea typeface="[더존] 본문체 30" panose="020B0603000000000000" pitchFamily="50" charset="-127"/>
              <a:cs typeface="Trebuchet MS"/>
            </a:endParaRPr>
          </a:p>
          <a:p>
            <a:pPr marL="5842635">
              <a:lnSpc>
                <a:spcPct val="100000"/>
              </a:lnSpc>
            </a:pPr>
            <a:r>
              <a:rPr lang="en-US" altLang="ko-KR" sz="2250" b="1" spc="-7" baseline="3703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2</a:t>
            </a:r>
            <a:r>
              <a:rPr lang="en-US" sz="2250" b="1" spc="-7" baseline="3703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. Business URL </a:t>
            </a:r>
            <a:r>
              <a:rPr lang="en-US" sz="2250" b="1" baseline="3703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:</a:t>
            </a:r>
            <a:r>
              <a:rPr lang="en-US" altLang="ko-KR" b="1" spc="-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 </a:t>
            </a:r>
            <a:r>
              <a:rPr lang="en-US" altLang="ko-KR" sz="1200" b="1" spc="-5" dirty="0">
                <a:solidFill>
                  <a:srgbClr val="0070C0"/>
                </a:solidFill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http://172.25.220.71:85/premiumerp/ERP-U</a:t>
            </a:r>
          </a:p>
          <a:p>
            <a:pPr marL="5842635">
              <a:lnSpc>
                <a:spcPct val="100000"/>
              </a:lnSpc>
            </a:pPr>
            <a:endParaRPr lang="en-US" altLang="ko-KR" b="1" spc="-5" dirty="0">
              <a:latin typeface="[더존] 본문체 30" panose="020B0603000000000000" pitchFamily="50" charset="-127"/>
              <a:ea typeface="[더존] 본문체 30" panose="020B0603000000000000" pitchFamily="50" charset="-127"/>
              <a:cs typeface="Trebuchet MS"/>
            </a:endParaRPr>
          </a:p>
          <a:p>
            <a:pPr marL="5842635">
              <a:lnSpc>
                <a:spcPct val="100000"/>
              </a:lnSpc>
            </a:pPr>
            <a:r>
              <a:rPr sz="2250" b="1" baseline="3703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2. Assembly </a:t>
            </a:r>
            <a:r>
              <a:rPr sz="2250" b="1" spc="-7" baseline="3703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URL:</a:t>
            </a:r>
            <a:r>
              <a:rPr sz="2250" b="1" spc="-187" baseline="3703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 </a:t>
            </a:r>
            <a:r>
              <a:rPr lang="en-US" altLang="ko-KR" sz="1200" b="1" spc="-5" dirty="0">
                <a:solidFill>
                  <a:srgbClr val="0070C0"/>
                </a:solidFill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http://172.25.220.71:85/premiumerp/ERP-U</a:t>
            </a:r>
          </a:p>
          <a:p>
            <a:pPr marL="5842635">
              <a:lnSpc>
                <a:spcPct val="100000"/>
              </a:lnSpc>
            </a:pPr>
            <a:endParaRPr lang="en-US" b="1" spc="-5" dirty="0">
              <a:solidFill>
                <a:srgbClr val="0070C0"/>
              </a:solidFill>
              <a:latin typeface="[더존] 본문체 30" panose="020B0603000000000000" pitchFamily="50" charset="-127"/>
              <a:ea typeface="[더존] 본문체 30" panose="020B0603000000000000" pitchFamily="50" charset="-127"/>
              <a:cs typeface="Trebuchet MS"/>
            </a:endParaRPr>
          </a:p>
          <a:p>
            <a:pPr marL="5842635">
              <a:lnSpc>
                <a:spcPct val="100000"/>
              </a:lnSpc>
            </a:pPr>
            <a:r>
              <a:rPr lang="en-US" sz="1500" b="1" spc="-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3. </a:t>
            </a:r>
            <a:r>
              <a:rPr sz="1500" b="1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Server </a:t>
            </a:r>
            <a:r>
              <a:rPr sz="1500" b="1" spc="-2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Key </a:t>
            </a:r>
            <a:r>
              <a:rPr sz="1500" b="1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:</a:t>
            </a:r>
            <a:r>
              <a:rPr sz="1500" b="1" spc="-4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 </a:t>
            </a:r>
            <a:r>
              <a:rPr lang="en-US" sz="1500" b="1" spc="-45" dirty="0">
                <a:solidFill>
                  <a:srgbClr val="0070C0"/>
                </a:solidFill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NICEGR</a:t>
            </a:r>
          </a:p>
          <a:p>
            <a:pPr marL="5842635">
              <a:lnSpc>
                <a:spcPct val="100000"/>
              </a:lnSpc>
            </a:pPr>
            <a:endParaRPr lang="en-US" sz="1500" b="1" spc="-45" dirty="0">
              <a:solidFill>
                <a:srgbClr val="0070C0"/>
              </a:solidFill>
              <a:latin typeface="[더존] 본문체 30" panose="020B0603000000000000" pitchFamily="50" charset="-127"/>
              <a:ea typeface="[더존] 본문체 30" panose="020B0603000000000000" pitchFamily="50" charset="-127"/>
              <a:cs typeface="Trebuchet MS"/>
            </a:endParaRPr>
          </a:p>
          <a:p>
            <a:pPr marL="5842635">
              <a:lnSpc>
                <a:spcPct val="100000"/>
              </a:lnSpc>
            </a:pPr>
            <a:r>
              <a:rPr lang="en-US" sz="1500" b="1" spc="-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4. </a:t>
            </a:r>
            <a:r>
              <a:rPr sz="1500" b="1" spc="-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NEO </a:t>
            </a:r>
            <a:r>
              <a:rPr sz="1500" b="1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C3 : </a:t>
            </a:r>
            <a:r>
              <a:rPr sz="1500" b="1" spc="120" dirty="0">
                <a:latin typeface="[더존] 본문체 30" panose="020B0603000000000000" pitchFamily="50" charset="-127"/>
                <a:ea typeface="[더존] 본문체 30" panose="020B0603000000000000" pitchFamily="50" charset="-127"/>
              </a:rPr>
              <a:t>입력하지</a:t>
            </a:r>
            <a:r>
              <a:rPr sz="1500" b="1" spc="105" dirty="0">
                <a:latin typeface="[더존] 본문체 30" panose="020B0603000000000000" pitchFamily="50" charset="-127"/>
                <a:ea typeface="[더존] 본문체 30" panose="020B0603000000000000" pitchFamily="50" charset="-127"/>
              </a:rPr>
              <a:t> </a:t>
            </a:r>
            <a:r>
              <a:rPr sz="1500" b="1" spc="95" dirty="0" err="1">
                <a:latin typeface="[더존] 본문체 30" panose="020B0603000000000000" pitchFamily="50" charset="-127"/>
                <a:ea typeface="[더존] 본문체 30" panose="020B0603000000000000" pitchFamily="50" charset="-127"/>
              </a:rPr>
              <a:t>않습니다</a:t>
            </a:r>
            <a:r>
              <a:rPr sz="1500" b="1" spc="9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.</a:t>
            </a:r>
            <a:endParaRPr lang="ko-KR" altLang="en-US" sz="1500" b="1" spc="95" dirty="0">
              <a:latin typeface="[더존] 본문체 30" panose="020B0603000000000000" pitchFamily="50" charset="-127"/>
              <a:ea typeface="[더존] 본문체 30" panose="020B0603000000000000" pitchFamily="50" charset="-127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496" y="1165656"/>
            <a:ext cx="654204" cy="710769"/>
          </a:xfrm>
          <a:custGeom>
            <a:avLst/>
            <a:gdLst/>
            <a:ahLst/>
            <a:cxnLst/>
            <a:rect l="l" t="t" r="r" b="b"/>
            <a:pathLst>
              <a:path w="673735" h="455929">
                <a:moveTo>
                  <a:pt x="0" y="455676"/>
                </a:moveTo>
                <a:lnTo>
                  <a:pt x="673607" y="455676"/>
                </a:lnTo>
                <a:lnTo>
                  <a:pt x="673607" y="0"/>
                </a:lnTo>
                <a:lnTo>
                  <a:pt x="0" y="0"/>
                </a:lnTo>
                <a:lnTo>
                  <a:pt x="0" y="455676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altLang="ko-KR" smtClean="0"/>
              <a:t>6</a:t>
            </a:fld>
            <a:endParaRPr dirty="0"/>
          </a:p>
        </p:txBody>
      </p:sp>
      <p:sp>
        <p:nvSpPr>
          <p:cNvPr id="11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0496" y="7329442"/>
            <a:ext cx="1340003" cy="145553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>
                <a:latin typeface="Trebuchet MS"/>
                <a:cs typeface="Trebuchet MS"/>
              </a:rPr>
              <a:t>ERP IU </a:t>
            </a:r>
            <a:r>
              <a:rPr spc="65" dirty="0"/>
              <a:t>설치 및 접속</a:t>
            </a:r>
            <a:r>
              <a:rPr spc="-65" dirty="0"/>
              <a:t> </a:t>
            </a:r>
            <a:r>
              <a:rPr spc="65" dirty="0"/>
              <a:t>매뉴얼</a:t>
            </a:r>
          </a:p>
        </p:txBody>
      </p:sp>
      <p:sp>
        <p:nvSpPr>
          <p:cNvPr id="12" name="object 6"/>
          <p:cNvSpPr txBox="1">
            <a:spLocks noGrp="1"/>
          </p:cNvSpPr>
          <p:nvPr>
            <p:ph type="dt" sz="half" idx="6"/>
          </p:nvPr>
        </p:nvSpPr>
        <p:spPr>
          <a:xfrm>
            <a:off x="9994900" y="7329442"/>
            <a:ext cx="578231" cy="145553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65" dirty="0"/>
              <a:t>더존비즈온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84D92D8-F5A2-4E2D-B2C6-2D5E7B257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993" y="873558"/>
            <a:ext cx="6457414" cy="4717711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927100" y="5762625"/>
            <a:ext cx="6629400" cy="1369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- </a:t>
            </a:r>
            <a:r>
              <a:rPr sz="1400" spc="114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개별적으로 부여받은 </a:t>
            </a:r>
            <a:r>
              <a:rPr sz="1400" spc="-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USER </a:t>
            </a:r>
            <a:r>
              <a:rPr sz="1400" spc="4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ID</a:t>
            </a:r>
            <a:r>
              <a:rPr sz="1400" spc="40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와 </a:t>
            </a:r>
            <a:r>
              <a:rPr sz="1400" spc="114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비밀번호로 </a:t>
            </a:r>
            <a:r>
              <a:rPr sz="1400" spc="1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ERP-</a:t>
            </a:r>
            <a:r>
              <a:rPr sz="1400" spc="15" dirty="0" err="1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iU</a:t>
            </a:r>
            <a:r>
              <a:rPr sz="1400" spc="15" dirty="0" err="1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에</a:t>
            </a:r>
            <a:r>
              <a:rPr sz="1400" spc="3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 </a:t>
            </a:r>
            <a:r>
              <a:rPr sz="1400" spc="95" dirty="0" err="1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접속</a:t>
            </a:r>
            <a:r>
              <a:rPr lang="en-US" sz="1400" spc="9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 </a:t>
            </a:r>
            <a:r>
              <a:rPr sz="1400" spc="95" dirty="0" err="1">
                <a:latin typeface="[더존] 본문체 30" panose="020B0603000000000000" pitchFamily="50" charset="-127"/>
                <a:ea typeface="[더존] 본문체 30" panose="020B0603000000000000" pitchFamily="50" charset="-127"/>
                <a:cs typeface="Noto Sans CJK JP Regular"/>
              </a:rPr>
              <a:t>합니다</a:t>
            </a:r>
            <a:r>
              <a:rPr sz="1400" spc="9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.</a:t>
            </a:r>
            <a:endParaRPr lang="en-US" sz="1400" spc="95" dirty="0">
              <a:latin typeface="[더존] 본문체 30" panose="020B0603000000000000" pitchFamily="50" charset="-127"/>
              <a:ea typeface="[더존] 본문체 30" panose="020B0603000000000000" pitchFamily="50" charset="-127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400" spc="95" dirty="0">
              <a:latin typeface="[더존] 본문체 30" panose="020B0603000000000000" pitchFamily="50" charset="-127"/>
              <a:ea typeface="[더존] 본문체 30" panose="020B0603000000000000" pitchFamily="50" charset="-127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9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Company : 800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9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Group : </a:t>
            </a:r>
            <a:r>
              <a:rPr lang="ko-KR" altLang="en-US" sz="1400" spc="9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그룹코드 </a:t>
            </a:r>
            <a:r>
              <a:rPr lang="en-US" altLang="ko-KR" sz="1400" spc="9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( </a:t>
            </a:r>
            <a:r>
              <a:rPr lang="ko-KR" altLang="en-US" sz="1400" spc="9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첨부</a:t>
            </a:r>
            <a:r>
              <a:rPr lang="en-US" altLang="ko-KR" sz="1400" spc="9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”Excel” </a:t>
            </a:r>
            <a:r>
              <a:rPr lang="ko-KR" altLang="en-US" sz="1400" spc="9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자료 참조</a:t>
            </a:r>
            <a:r>
              <a:rPr lang="en-US" altLang="ko-KR" sz="1400" spc="9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)</a:t>
            </a:r>
            <a:endParaRPr lang="en-US" sz="1400" spc="95" dirty="0">
              <a:latin typeface="[더존] 본문체 30" panose="020B0603000000000000" pitchFamily="50" charset="-127"/>
              <a:ea typeface="[더존] 본문체 30" panose="020B0603000000000000" pitchFamily="50" charset="-127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spc="9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User Id :</a:t>
            </a:r>
            <a:r>
              <a:rPr lang="ko-KR" altLang="en-US" sz="1400" spc="9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 사번 </a:t>
            </a:r>
            <a:r>
              <a:rPr lang="en-US" altLang="ko-KR" sz="1400" spc="9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(</a:t>
            </a:r>
            <a:r>
              <a:rPr lang="ko-KR" altLang="en-US" sz="1400" spc="9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 </a:t>
            </a:r>
            <a:r>
              <a:rPr lang="en-US" altLang="ko-KR" sz="1400" spc="9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“</a:t>
            </a:r>
            <a:r>
              <a:rPr lang="ko-KR" altLang="en-US" sz="1400" spc="9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게시판</a:t>
            </a:r>
            <a:r>
              <a:rPr lang="en-US" altLang="ko-KR" sz="1400" spc="9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”</a:t>
            </a:r>
            <a:r>
              <a:rPr lang="ko-KR" altLang="en-US" sz="1400" spc="9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 및 첨부</a:t>
            </a:r>
            <a:r>
              <a:rPr lang="en-US" altLang="ko-KR" sz="1400" spc="9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 “Excel” </a:t>
            </a:r>
            <a:r>
              <a:rPr lang="ko-KR" altLang="en-US" sz="1400" spc="9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자료 참조</a:t>
            </a:r>
            <a:r>
              <a:rPr lang="en-US" altLang="ko-KR" sz="1400" spc="9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spc="9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Password : </a:t>
            </a:r>
            <a:r>
              <a:rPr lang="ko-KR" altLang="en-US" sz="1400" spc="9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비밀번호 </a:t>
            </a:r>
            <a:r>
              <a:rPr lang="en-US" altLang="ko-KR" sz="1400" spc="9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(</a:t>
            </a:r>
            <a:r>
              <a:rPr lang="ko-KR" altLang="en-US" sz="1400" spc="9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주민번호 </a:t>
            </a:r>
            <a:r>
              <a:rPr lang="ko-KR" altLang="en-US" sz="1400" spc="95" dirty="0" err="1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뒷</a:t>
            </a:r>
            <a:r>
              <a:rPr lang="ko-KR" altLang="en-US" sz="1400" spc="9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 </a:t>
            </a:r>
            <a:r>
              <a:rPr lang="en-US" altLang="ko-KR" sz="1400" spc="9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7</a:t>
            </a:r>
            <a:r>
              <a:rPr lang="ko-KR" altLang="en-US" sz="1400" spc="9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자리</a:t>
            </a:r>
            <a:r>
              <a:rPr lang="en-US" altLang="ko-KR" sz="1400" spc="95" dirty="0">
                <a:latin typeface="[더존] 본문체 30" panose="020B0603000000000000" pitchFamily="50" charset="-127"/>
                <a:ea typeface="[더존] 본문체 30" panose="020B0603000000000000" pitchFamily="50" charset="-127"/>
                <a:cs typeface="Trebuchet MS"/>
              </a:rPr>
              <a:t>)</a:t>
            </a:r>
            <a:endParaRPr sz="1400" dirty="0">
              <a:latin typeface="[더존] 본문체 30" panose="020B0603000000000000" pitchFamily="50" charset="-127"/>
              <a:ea typeface="[더존] 본문체 30" panose="020B0603000000000000" pitchFamily="50" charset="-127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224" y="212851"/>
            <a:ext cx="2227276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FFFFFF"/>
                </a:solidFill>
                <a:latin typeface="[더존] 제목체 50" panose="020B0803000000000000" pitchFamily="50" charset="-127"/>
                <a:ea typeface="[더존] 제목체 50" panose="020B0803000000000000" pitchFamily="50" charset="-127"/>
              </a:rPr>
              <a:t>2.</a:t>
            </a:r>
            <a:r>
              <a:rPr sz="2000" spc="130" dirty="0">
                <a:solidFill>
                  <a:srgbClr val="FFFFFF"/>
                </a:solidFill>
                <a:latin typeface="[더존] 제목체 50" panose="020B0803000000000000" pitchFamily="50" charset="-127"/>
                <a:ea typeface="[더존] 제목체 50" panose="020B0803000000000000" pitchFamily="50" charset="-127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[더존] 제목체 50" panose="020B0803000000000000" pitchFamily="50" charset="-127"/>
                <a:ea typeface="[더존] 제목체 50" panose="020B0803000000000000" pitchFamily="50" charset="-127"/>
              </a:rPr>
              <a:t>접속방법</a:t>
            </a:r>
            <a:endParaRPr sz="2000" dirty="0">
              <a:latin typeface="[더존] 제목체 50" panose="020B0803000000000000" pitchFamily="50" charset="-127"/>
              <a:ea typeface="[더존] 제목체 50" panose="020B0803000000000000" pitchFamily="50" charset="-127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0496" y="7329441"/>
            <a:ext cx="2178203" cy="145553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>
                <a:latin typeface="Trebuchet MS"/>
                <a:cs typeface="Trebuchet MS"/>
              </a:rPr>
              <a:t>ERP IU </a:t>
            </a:r>
            <a:r>
              <a:rPr spc="65" dirty="0"/>
              <a:t>설치 및 접속</a:t>
            </a:r>
            <a:r>
              <a:rPr spc="-65" dirty="0"/>
              <a:t> </a:t>
            </a:r>
            <a:r>
              <a:rPr spc="65" dirty="0"/>
              <a:t>매뉴얼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9994900" y="7329442"/>
            <a:ext cx="578231" cy="145553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65" dirty="0"/>
              <a:t>더존비즈온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59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0227" y="6656628"/>
            <a:ext cx="14179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" dirty="0">
                <a:latin typeface="Trebuchet MS"/>
                <a:cs typeface="Trebuchet MS"/>
                <a:hlinkClick r:id="rId3"/>
              </a:rPr>
              <a:t>www.douzone.com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2469" y="113614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799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43950" y="6205220"/>
            <a:ext cx="1595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AEF"/>
                </a:solidFill>
                <a:latin typeface="Noto Sans CJK JP Regular"/>
                <a:cs typeface="Noto Sans CJK JP Regular"/>
              </a:rPr>
              <a:t>M</a:t>
            </a:r>
            <a:r>
              <a:rPr sz="2400" dirty="0">
                <a:solidFill>
                  <a:srgbClr val="00AAEF"/>
                </a:solidFill>
                <a:latin typeface="Noto Sans CJK JP Regular"/>
                <a:cs typeface="Noto Sans CJK JP Regular"/>
              </a:rPr>
              <a:t>a</a:t>
            </a:r>
            <a:r>
              <a:rPr sz="2400" spc="-90" dirty="0">
                <a:solidFill>
                  <a:srgbClr val="00AAEF"/>
                </a:solidFill>
                <a:latin typeface="Noto Sans CJK JP Regular"/>
                <a:cs typeface="Noto Sans CJK JP Regular"/>
              </a:rPr>
              <a:t>xim</a:t>
            </a:r>
            <a:r>
              <a:rPr sz="2400" spc="-55" dirty="0">
                <a:solidFill>
                  <a:srgbClr val="00AAEF"/>
                </a:solidFill>
                <a:latin typeface="Noto Sans CJK JP Regular"/>
                <a:cs typeface="Noto Sans CJK JP Regular"/>
              </a:rPr>
              <a:t>i</a:t>
            </a:r>
            <a:r>
              <a:rPr sz="2400" dirty="0">
                <a:solidFill>
                  <a:srgbClr val="00AAEF"/>
                </a:solidFill>
                <a:latin typeface="Noto Sans CJK JP Regular"/>
                <a:cs typeface="Noto Sans CJK JP Regular"/>
              </a:rPr>
              <a:t>zing  </a:t>
            </a:r>
            <a:r>
              <a:rPr sz="2400" spc="-60" dirty="0">
                <a:solidFill>
                  <a:srgbClr val="00AAEF"/>
                </a:solidFill>
                <a:latin typeface="Noto Sans CJK JP Regular"/>
                <a:cs typeface="Noto Sans CJK JP Regular"/>
              </a:rPr>
              <a:t>Poten</a:t>
            </a:r>
            <a:r>
              <a:rPr sz="2400" spc="-40" dirty="0">
                <a:solidFill>
                  <a:srgbClr val="00AAEF"/>
                </a:solidFill>
                <a:latin typeface="Noto Sans CJK JP Regular"/>
                <a:cs typeface="Noto Sans CJK JP Regular"/>
              </a:rPr>
              <a:t>t</a:t>
            </a:r>
            <a:r>
              <a:rPr sz="2400" spc="-80" dirty="0">
                <a:solidFill>
                  <a:srgbClr val="00AAEF"/>
                </a:solidFill>
                <a:latin typeface="Noto Sans CJK JP Regular"/>
                <a:cs typeface="Noto Sans CJK JP Regular"/>
              </a:rPr>
              <a:t>ial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0372" y="6396228"/>
            <a:ext cx="1440180" cy="205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7424" y="1308354"/>
            <a:ext cx="51164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>
                <a:latin typeface="[더존] 본문체 30" panose="020B0603000000000000" pitchFamily="50" charset="-127"/>
                <a:ea typeface="[더존] 본문체 30" panose="020B0603000000000000" pitchFamily="50" charset="-127"/>
              </a:rPr>
              <a:t>감사합니</a:t>
            </a:r>
            <a:r>
              <a:rPr spc="375" dirty="0">
                <a:latin typeface="[더존] 본문체 30" panose="020B0603000000000000" pitchFamily="50" charset="-127"/>
                <a:ea typeface="[더존] 본문체 30" panose="020B0603000000000000" pitchFamily="50" charset="-127"/>
              </a:rPr>
              <a:t>다</a:t>
            </a:r>
            <a:r>
              <a:rPr spc="265" dirty="0">
                <a:latin typeface="[더존] 본문체 30" panose="020B0603000000000000" pitchFamily="50" charset="-127"/>
                <a:ea typeface="[더존] 본문체 30" panose="020B0603000000000000" pitchFamily="50" charset="-127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267</Words>
  <Application>Microsoft Office PowerPoint</Application>
  <PresentationFormat>사용자 지정</PresentationFormat>
  <Paragraphs>61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[더존] 본문체 30</vt:lpstr>
      <vt:lpstr>[더존] 제목체 50</vt:lpstr>
      <vt:lpstr>Noto Sans CJK JP Regular</vt:lpstr>
      <vt:lpstr>맑은 고딕</vt:lpstr>
      <vt:lpstr>Arial</vt:lpstr>
      <vt:lpstr>Calibri</vt:lpstr>
      <vt:lpstr>Trebuchet MS</vt:lpstr>
      <vt:lpstr>Office Theme</vt:lpstr>
      <vt:lpstr>ERP IU 설치 및 접속 매뉴얼</vt:lpstr>
      <vt:lpstr>CONTENTS</vt:lpstr>
      <vt:lpstr>1. ERP-iU 설치</vt:lpstr>
      <vt:lpstr>1. ERP-iU 설치</vt:lpstr>
      <vt:lpstr>1. ERP-iU 설치</vt:lpstr>
      <vt:lpstr>1. ERP-iU 설치</vt:lpstr>
      <vt:lpstr>2. 접속방법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koo iMac</dc:creator>
  <cp:lastModifiedBy>jung seulgi</cp:lastModifiedBy>
  <cp:revision>52</cp:revision>
  <dcterms:created xsi:type="dcterms:W3CDTF">2019-09-16T00:47:33Z</dcterms:created>
  <dcterms:modified xsi:type="dcterms:W3CDTF">2021-08-23T08:46:08Z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2019-09-16T00:00:00Z</vt:filetime>
  </property>
</Properties>
</file>