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931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DC92-3979-CC4A-811A-CBC930C59BE7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DEC6-2047-3648-9D4D-87E7EBC2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first level is a file stored in Chubby that contains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the root tablet . The root tablet  contains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all tablets in a special METADATA  table.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METADATA  tablet contains the location of a set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tablets. The root tablet  is just the first tablet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METADATA  table, but is treated specially. it is never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to ensure that the tablet location hierarchy has no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than three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8DEC6-2047-3648-9D4D-87E7EBC23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031392-A9E8-994D-83A9-4AF711AC918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A441-B03F-3A4C-A363-1285EE5B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140" y="1447799"/>
            <a:ext cx="8167721" cy="3329581"/>
          </a:xfrm>
        </p:spPr>
        <p:txBody>
          <a:bodyPr/>
          <a:lstStyle/>
          <a:p>
            <a:pPr algn="ctr"/>
            <a:r>
              <a:rPr lang="en-US" dirty="0" err="1" smtClean="0"/>
              <a:t>Bigtable</a:t>
            </a:r>
            <a:r>
              <a:rPr lang="en-US" dirty="0" smtClean="0"/>
              <a:t> vs. PNUTS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Battle of the databases</a:t>
            </a:r>
          </a:p>
          <a:p>
            <a:pPr algn="ctr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3" y="1447799"/>
            <a:ext cx="3528849" cy="1245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01" y="851337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70" y="1533326"/>
            <a:ext cx="4611248" cy="1074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6459" y="5895691"/>
            <a:ext cx="4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By: Orkun Krand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0905"/>
            <a:ext cx="8946541" cy="4195481"/>
          </a:xfrm>
        </p:spPr>
        <p:txBody>
          <a:bodyPr/>
          <a:lstStyle/>
          <a:p>
            <a:r>
              <a:rPr lang="en-US" dirty="0" smtClean="0"/>
              <a:t>3 regions</a:t>
            </a:r>
          </a:p>
          <a:p>
            <a:pPr lvl="1"/>
            <a:r>
              <a:rPr lang="en-US" dirty="0" smtClean="0"/>
              <a:t>1 in east U.S., 2 in west</a:t>
            </a:r>
          </a:p>
          <a:p>
            <a:r>
              <a:rPr lang="en-US" dirty="0" smtClean="0"/>
              <a:t>Testing avg. latency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62" y="582477"/>
            <a:ext cx="3753104" cy="2293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100" y="582477"/>
            <a:ext cx="3413109" cy="2293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247590"/>
            <a:ext cx="9944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98418"/>
            <a:ext cx="3613067" cy="4195481"/>
          </a:xfrm>
        </p:spPr>
        <p:txBody>
          <a:bodyPr/>
          <a:lstStyle/>
          <a:p>
            <a:r>
              <a:rPr lang="en-US" dirty="0" smtClean="0"/>
              <a:t>Google Analytics</a:t>
            </a:r>
          </a:p>
          <a:p>
            <a:r>
              <a:rPr lang="en-US" dirty="0" smtClean="0"/>
              <a:t>Google Earth</a:t>
            </a:r>
          </a:p>
          <a:p>
            <a:r>
              <a:rPr lang="en-US" dirty="0" smtClean="0"/>
              <a:t>Personalized Search</a:t>
            </a:r>
          </a:p>
          <a:p>
            <a:r>
              <a:rPr lang="en-US" dirty="0" smtClean="0"/>
              <a:t>Orkut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4992" y="2498418"/>
            <a:ext cx="36130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User Database</a:t>
            </a:r>
          </a:p>
          <a:p>
            <a:pPr lvl="1"/>
            <a:r>
              <a:rPr lang="en-US" dirty="0" smtClean="0"/>
              <a:t>Yahoo! Users</a:t>
            </a:r>
          </a:p>
          <a:p>
            <a:r>
              <a:rPr lang="en-US" dirty="0" smtClean="0"/>
              <a:t>Social applications</a:t>
            </a:r>
          </a:p>
          <a:p>
            <a:r>
              <a:rPr lang="en-US" dirty="0" smtClean="0"/>
              <a:t>Content Meta-Data</a:t>
            </a:r>
          </a:p>
          <a:p>
            <a:r>
              <a:rPr lang="en-US" dirty="0" smtClean="0"/>
              <a:t>Listings Management</a:t>
            </a:r>
          </a:p>
          <a:p>
            <a:r>
              <a:rPr lang="en-US" dirty="0" smtClean="0"/>
              <a:t>Session Data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662110"/>
            <a:ext cx="1952710" cy="689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92" y="1662110"/>
            <a:ext cx="2100953" cy="4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488791"/>
            <a:ext cx="36130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Chubby</a:t>
            </a:r>
          </a:p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Compaction</a:t>
            </a:r>
          </a:p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Bloom filters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24992" y="2488791"/>
            <a:ext cx="408630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Asynchronous replication</a:t>
            </a:r>
          </a:p>
          <a:p>
            <a:r>
              <a:rPr lang="en-US" dirty="0" smtClean="0"/>
              <a:t>Geographic </a:t>
            </a:r>
            <a:r>
              <a:rPr lang="en-US" dirty="0"/>
              <a:t>replication</a:t>
            </a:r>
          </a:p>
          <a:p>
            <a:r>
              <a:rPr lang="en-US" dirty="0"/>
              <a:t>Secondary indexes</a:t>
            </a:r>
          </a:p>
          <a:p>
            <a:r>
              <a:rPr lang="en-US" dirty="0"/>
              <a:t>Materialized views</a:t>
            </a:r>
          </a:p>
          <a:p>
            <a:r>
              <a:rPr lang="en-US" dirty="0"/>
              <a:t>Creating multiple tables</a:t>
            </a:r>
          </a:p>
          <a:p>
            <a:r>
              <a:rPr lang="en-US" dirty="0"/>
              <a:t>Hash-organized </a:t>
            </a:r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652483"/>
            <a:ext cx="1952710" cy="68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92" y="1652483"/>
            <a:ext cx="2100953" cy="4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range = Tablet</a:t>
            </a:r>
          </a:p>
          <a:p>
            <a:r>
              <a:rPr lang="en-US" dirty="0" smtClean="0"/>
              <a:t>Chubby: Distributed Lock Service</a:t>
            </a:r>
          </a:p>
          <a:p>
            <a:r>
              <a:rPr lang="en-US" dirty="0" err="1" smtClean="0"/>
              <a:t>SSTable</a:t>
            </a:r>
            <a:r>
              <a:rPr lang="en-US" dirty="0" smtClean="0"/>
              <a:t>: File format used to store </a:t>
            </a:r>
            <a:r>
              <a:rPr lang="en-US" dirty="0" err="1" smtClean="0"/>
              <a:t>Bigtable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GFS: Google File System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: Parallel computation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Bigtable</a:t>
            </a:r>
            <a:r>
              <a:rPr lang="en-US" dirty="0" smtClean="0"/>
              <a:t>: A Distributed Storage System for Structured Data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22" y="5784306"/>
            <a:ext cx="6595100" cy="695071"/>
          </a:xfrm>
        </p:spPr>
      </p:pic>
      <p:sp>
        <p:nvSpPr>
          <p:cNvPr id="12" name="Rectangle 11"/>
          <p:cNvSpPr/>
          <p:nvPr/>
        </p:nvSpPr>
        <p:spPr>
          <a:xfrm>
            <a:off x="7671971" y="4637476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 Indexing!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5304" y="206039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Row</a:t>
            </a:r>
            <a:endParaRPr lang="en-US" dirty="0" smtClean="0"/>
          </a:p>
          <a:p>
            <a:r>
              <a:rPr lang="en-US" dirty="0" smtClean="0"/>
              <a:t>Up to 64KB in size, usually 10-100 bytes</a:t>
            </a:r>
          </a:p>
          <a:p>
            <a:r>
              <a:rPr lang="en-US" dirty="0" smtClean="0"/>
              <a:t>Lexicographic order by row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Column</a:t>
            </a:r>
            <a:endParaRPr lang="en-US" dirty="0" smtClean="0"/>
          </a:p>
          <a:p>
            <a:r>
              <a:rPr lang="en-US" dirty="0" smtClean="0"/>
              <a:t>Column keys </a:t>
            </a:r>
            <a:r>
              <a:rPr lang="en-US" dirty="0" smtClean="0">
                <a:sym typeface="Wingdings"/>
              </a:rPr>
              <a:t> Column families  Locality Group</a:t>
            </a:r>
            <a:endParaRPr lang="en-US" dirty="0" smtClean="0"/>
          </a:p>
          <a:p>
            <a:r>
              <a:rPr lang="en-US" dirty="0" smtClean="0"/>
              <a:t>Data in column families are the same type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 smtClean="0"/>
              <a:t>Keeps track of tablets</a:t>
            </a:r>
          </a:p>
          <a:p>
            <a:r>
              <a:rPr lang="en-US" dirty="0" smtClean="0"/>
              <a:t>Master: Assigns tablets to tablet servers</a:t>
            </a:r>
          </a:p>
          <a:p>
            <a:r>
              <a:rPr lang="en-US" dirty="0" smtClean="0"/>
              <a:t>Tablet server: Manages tablets (10-1000)</a:t>
            </a:r>
          </a:p>
          <a:p>
            <a:r>
              <a:rPr lang="en-US" dirty="0" smtClean="0"/>
              <a:t>Tablet servers can communicate with clients, skipping 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097" y="3630329"/>
            <a:ext cx="4137428" cy="2592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9186" y="6347253"/>
            <a:ext cx="36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4: Chang (2006)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Memtable</a:t>
            </a:r>
            <a:r>
              <a:rPr lang="en-US" dirty="0" smtClean="0"/>
              <a:t>: Contains recently committed updates</a:t>
            </a:r>
          </a:p>
          <a:p>
            <a:pPr lvl="1"/>
            <a:r>
              <a:rPr lang="en-US" dirty="0" smtClean="0"/>
              <a:t>Kept in memory</a:t>
            </a:r>
          </a:p>
          <a:p>
            <a:r>
              <a:rPr lang="en-US" dirty="0" smtClean="0"/>
              <a:t>Minor compaction</a:t>
            </a:r>
          </a:p>
          <a:p>
            <a:pPr lvl="1"/>
            <a:r>
              <a:rPr lang="en-US" dirty="0" smtClean="0"/>
              <a:t>Replacing </a:t>
            </a:r>
            <a:r>
              <a:rPr lang="en-US" dirty="0" err="1" smtClean="0"/>
              <a:t>memtable</a:t>
            </a:r>
            <a:r>
              <a:rPr lang="en-US" dirty="0" smtClean="0"/>
              <a:t> to limit memory usage</a:t>
            </a:r>
          </a:p>
          <a:p>
            <a:pPr lvl="2"/>
            <a:r>
              <a:rPr lang="en-US" dirty="0" smtClean="0"/>
              <a:t>Write old </a:t>
            </a:r>
            <a:r>
              <a:rPr lang="en-US" dirty="0" err="1" smtClean="0"/>
              <a:t>memtable</a:t>
            </a:r>
            <a:r>
              <a:rPr lang="en-US" dirty="0" smtClean="0"/>
              <a:t> to GFS(</a:t>
            </a:r>
            <a:r>
              <a:rPr lang="en-US" dirty="0" err="1" smtClean="0"/>
              <a:t>SSTable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Major Compaction</a:t>
            </a:r>
          </a:p>
          <a:p>
            <a:pPr lvl="1"/>
            <a:r>
              <a:rPr lang="en-US" dirty="0" smtClean="0"/>
              <a:t>Merge </a:t>
            </a:r>
            <a:r>
              <a:rPr lang="en-US" dirty="0" err="1" smtClean="0"/>
              <a:t>SSTables</a:t>
            </a:r>
            <a:r>
              <a:rPr lang="en-US" dirty="0" smtClean="0"/>
              <a:t> into one</a:t>
            </a:r>
          </a:p>
        </p:txBody>
      </p:sp>
    </p:spTree>
    <p:extLst>
      <p:ext uri="{BB962C8B-B14F-4D97-AF65-F5344CB8AC3E}">
        <p14:creationId xmlns:p14="http://schemas.microsoft.com/office/powerpoint/2010/main" val="15824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Bottleneck</a:t>
            </a:r>
            <a:r>
              <a:rPr lang="en-US" dirty="0" smtClean="0"/>
              <a:t>: Individual tablet server CPU</a:t>
            </a:r>
          </a:p>
          <a:p>
            <a:r>
              <a:rPr lang="en-US" dirty="0" smtClean="0"/>
              <a:t>Load isn’t perfectly balanced (not linear increase)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50" y="3733778"/>
            <a:ext cx="8115700" cy="251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1945" y="6347253"/>
            <a:ext cx="36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6: Chang (2006)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failures</a:t>
            </a:r>
          </a:p>
          <a:p>
            <a:r>
              <a:rPr lang="en-US" dirty="0" smtClean="0"/>
              <a:t>Don’t add features until you know how it will be utilized</a:t>
            </a:r>
          </a:p>
          <a:p>
            <a:pPr lvl="1"/>
            <a:r>
              <a:rPr lang="en-US" dirty="0" smtClean="0"/>
              <a:t>Not every idea is a good idea</a:t>
            </a:r>
          </a:p>
          <a:p>
            <a:r>
              <a:rPr lang="en-US" dirty="0" smtClean="0"/>
              <a:t>Monitoring is key</a:t>
            </a:r>
          </a:p>
          <a:p>
            <a:pPr lvl="1"/>
            <a:r>
              <a:rPr lang="en-US" dirty="0" smtClean="0"/>
              <a:t>Chubby knows everything</a:t>
            </a:r>
          </a:p>
          <a:p>
            <a:pPr lvl="1"/>
            <a:r>
              <a:rPr lang="en-US" dirty="0" smtClean="0"/>
              <a:t>Helps see improvement opportunities</a:t>
            </a:r>
          </a:p>
          <a:p>
            <a:r>
              <a:rPr lang="en-US" dirty="0" smtClean="0"/>
              <a:t>Simple designs!!</a:t>
            </a:r>
          </a:p>
        </p:txBody>
      </p:sp>
    </p:spTree>
    <p:extLst>
      <p:ext uri="{BB962C8B-B14F-4D97-AF65-F5344CB8AC3E}">
        <p14:creationId xmlns:p14="http://schemas.microsoft.com/office/powerpoint/2010/main" val="9503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0155"/>
            <a:ext cx="8946541" cy="4195481"/>
          </a:xfrm>
        </p:spPr>
        <p:txBody>
          <a:bodyPr/>
          <a:lstStyle/>
          <a:p>
            <a:r>
              <a:rPr lang="en-US" dirty="0" smtClean="0"/>
              <a:t>Massive-scale, hosted database system to support Yahoo!’s web applications</a:t>
            </a:r>
          </a:p>
          <a:p>
            <a:r>
              <a:rPr lang="en-US" dirty="0" smtClean="0"/>
              <a:t>Relational model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Pub/sub </a:t>
            </a:r>
          </a:p>
          <a:p>
            <a:r>
              <a:rPr lang="en-US" dirty="0" smtClean="0">
                <a:sym typeface="Wingdings"/>
              </a:rPr>
              <a:t>Future work includes implementing Hadoop, similar to </a:t>
            </a:r>
            <a:r>
              <a:rPr lang="en-US" dirty="0" err="1" smtClean="0">
                <a:sym typeface="Wingdings"/>
              </a:rPr>
              <a:t>MapReduce</a:t>
            </a:r>
            <a:r>
              <a:rPr lang="en-US" dirty="0" smtClean="0">
                <a:sym typeface="Wingdings"/>
              </a:rPr>
              <a:t> used by </a:t>
            </a:r>
            <a:r>
              <a:rPr lang="en-US" b="1" dirty="0" err="1" smtClean="0">
                <a:sym typeface="Wingdings"/>
              </a:rPr>
              <a:t>BigTable</a:t>
            </a:r>
            <a:endParaRPr lang="en-US" b="1" dirty="0" smtClean="0">
              <a:sym typeface="Wingdings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20" y="4006380"/>
            <a:ext cx="5830157" cy="2441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7607" y="5958038"/>
            <a:ext cx="29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Cooper (2008)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Yahoo! Message Broker</a:t>
            </a:r>
          </a:p>
          <a:p>
            <a:pPr lvl="1"/>
            <a:r>
              <a:rPr lang="en-US" dirty="0" smtClean="0"/>
              <a:t>Pub/sub</a:t>
            </a:r>
          </a:p>
          <a:p>
            <a:pPr lvl="1"/>
            <a:r>
              <a:rPr lang="en-US" dirty="0" err="1" smtClean="0"/>
              <a:t>Commited</a:t>
            </a:r>
            <a:r>
              <a:rPr lang="en-US" dirty="0" smtClean="0"/>
              <a:t> when received</a:t>
            </a:r>
          </a:p>
          <a:p>
            <a:pPr lvl="1"/>
            <a:r>
              <a:rPr lang="en-US" dirty="0" smtClean="0"/>
              <a:t>Stays in YMB until all replicas receive update</a:t>
            </a:r>
          </a:p>
          <a:p>
            <a:pPr lvl="1"/>
            <a:r>
              <a:rPr lang="en-US" dirty="0" smtClean="0"/>
              <a:t>No single master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643</TotalTime>
  <Words>409</Words>
  <Application>Microsoft Macintosh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</vt:lpstr>
      <vt:lpstr>Bigtable vs. PNUTS</vt:lpstr>
      <vt:lpstr>Lingo</vt:lpstr>
      <vt:lpstr>Bigtable: A Distributed Storage System for Structured Data</vt:lpstr>
      <vt:lpstr>Chubby</vt:lpstr>
      <vt:lpstr>Compaction</vt:lpstr>
      <vt:lpstr>Performance</vt:lpstr>
      <vt:lpstr>Lessons</vt:lpstr>
      <vt:lpstr>PNUTS</vt:lpstr>
      <vt:lpstr>Asynchronous Replication</vt:lpstr>
      <vt:lpstr>Performance</vt:lpstr>
      <vt:lpstr>Applications</vt:lpstr>
      <vt:lpstr>Overall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2017-09-14T01:25:41Z</dcterms:created>
  <dcterms:modified xsi:type="dcterms:W3CDTF">2017-09-14T20:26:30Z</dcterms:modified>
</cp:coreProperties>
</file>