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87" r:id="rId4"/>
    <p:sldId id="279" r:id="rId5"/>
    <p:sldId id="277" r:id="rId6"/>
    <p:sldId id="280" r:id="rId7"/>
    <p:sldId id="278" r:id="rId8"/>
    <p:sldId id="281" r:id="rId9"/>
    <p:sldId id="289" r:id="rId10"/>
    <p:sldId id="288" r:id="rId11"/>
    <p:sldId id="290" r:id="rId12"/>
    <p:sldId id="282" r:id="rId13"/>
    <p:sldId id="293" r:id="rId14"/>
    <p:sldId id="283" r:id="rId15"/>
    <p:sldId id="284" r:id="rId16"/>
    <p:sldId id="286" r:id="rId17"/>
    <p:sldId id="285" r:id="rId18"/>
    <p:sldId id="291" r:id="rId19"/>
    <p:sldId id="29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42" autoAdjust="0"/>
  </p:normalViewPr>
  <p:slideViewPr>
    <p:cSldViewPr snapToGrid="0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DC13-EE52-B149-8795-DB9EA058E197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4169-42ED-8F44-8C40-18EE0A472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Query, Ranking presented to the User,</a:t>
            </a:r>
            <a:r>
              <a:rPr lang="en-US" baseline="0" dirty="0" smtClean="0"/>
              <a:t> The links the user clicked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Toprank</a:t>
            </a:r>
            <a:r>
              <a:rPr lang="en-US" baseline="0" dirty="0" smtClean="0"/>
              <a:t> ranks things based on their rankings in the search engines. First the rank 1s from each search engine, than rank 2s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54169-42ED-8F44-8C40-18EE0A4727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B177-85B5-6E46-AAFF-1065FFEC02FB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CEA5A-D76C-C844-A4F4-9E6648238CB3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A184-DC7F-0441-BE4C-65EB66A3880D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08FF-F6DB-F940-A3E7-274177767DBF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4E33-A2AB-FF46-B2DB-20EB45590689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F0CD-23F6-5A4B-AFA4-2A781F0A2842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FB23-43D0-5442-9756-85FC1044522D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D68A1-4BDF-1C4D-BF23-429103DFC600}" type="datetime1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16A-5B64-734C-8F4B-32558700978F}" type="datetime1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8E5D-FF6A-1546-847F-AEC17BEA6F35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129B-7A1A-9042-A3F2-8369E94A8276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0078A3-D5F8-4341-A247-F4E3ED78413E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990"/>
            <a:ext cx="6400800" cy="99455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Orkun Krand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CS734 </a:t>
            </a:r>
            <a:r>
              <a:rPr lang="mr-IN" sz="2400" dirty="0" smtClean="0">
                <a:ea typeface="+mn-ea"/>
                <a:cs typeface="+mn-cs"/>
              </a:rPr>
              <a:t>–</a:t>
            </a:r>
            <a:r>
              <a:rPr lang="en-US" sz="2400" dirty="0" smtClean="0">
                <a:ea typeface="+mn-ea"/>
                <a:cs typeface="+mn-cs"/>
              </a:rPr>
              <a:t> Introduction to Information Retrieval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69507"/>
            <a:ext cx="8229600" cy="181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Doug </a:t>
            </a:r>
            <a:r>
              <a:rPr lang="en-US" sz="2400" dirty="0" err="1"/>
              <a:t>Beeferman</a:t>
            </a:r>
            <a:r>
              <a:rPr lang="en-US" sz="2400" dirty="0"/>
              <a:t> and Adam Berger. 2000. Agglomerative clustering of a search engine query log. In </a:t>
            </a:r>
            <a:r>
              <a:rPr lang="en-US" sz="2400" i="1" dirty="0"/>
              <a:t>Proceedings of the sixth ACM SIGKDD international conference on Knowledge discovery and data mining</a:t>
            </a:r>
            <a:r>
              <a:rPr lang="en-US" sz="2400" dirty="0"/>
              <a:t> (KDD '00). ACM, New York, NY, USA, 407-416. 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001489"/>
            <a:ext cx="8229600" cy="20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Thorsten </a:t>
            </a:r>
            <a:r>
              <a:rPr lang="en-US" sz="2400" dirty="0" err="1" smtClean="0">
                <a:solidFill>
                  <a:schemeClr val="tx1"/>
                </a:solidFill>
              </a:rPr>
              <a:t>Joachims</a:t>
            </a:r>
            <a:r>
              <a:rPr lang="en-US" sz="2400" dirty="0" smtClean="0">
                <a:solidFill>
                  <a:schemeClr val="tx1"/>
                </a:solidFill>
              </a:rPr>
              <a:t>. 2002. Optimizing search engines using </a:t>
            </a:r>
            <a:r>
              <a:rPr lang="en-US" sz="2400" dirty="0" err="1" smtClean="0">
                <a:solidFill>
                  <a:schemeClr val="tx1"/>
                </a:solidFill>
              </a:rPr>
              <a:t>clickthrough</a:t>
            </a:r>
            <a:r>
              <a:rPr lang="en-US" sz="2400" dirty="0" smtClean="0">
                <a:solidFill>
                  <a:schemeClr val="tx1"/>
                </a:solidFill>
              </a:rPr>
              <a:t> data. In </a:t>
            </a:r>
            <a:r>
              <a:rPr lang="en-US" sz="2400" i="1" dirty="0" smtClean="0">
                <a:solidFill>
                  <a:schemeClr val="tx1"/>
                </a:solidFill>
              </a:rPr>
              <a:t>Proceedings of the eighth ACM SIGKDD international conference on Knowledge discovery and data mining</a:t>
            </a:r>
            <a:r>
              <a:rPr lang="en-US" sz="2400" dirty="0" smtClean="0">
                <a:solidFill>
                  <a:schemeClr val="tx1"/>
                </a:solidFill>
              </a:rPr>
              <a:t> (KDD '02). ACM, New York, NY, USA, 133-142. 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Build Suggestion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69" y="1600200"/>
            <a:ext cx="8823489" cy="4525963"/>
          </a:xfrm>
        </p:spPr>
        <p:txBody>
          <a:bodyPr/>
          <a:lstStyle/>
          <a:p>
            <a:r>
              <a:rPr lang="en-US" dirty="0" smtClean="0"/>
              <a:t>Baseline: standard Lycos algorithm</a:t>
            </a:r>
          </a:p>
          <a:p>
            <a:pPr lvl="1"/>
            <a:r>
              <a:rPr lang="en-US" dirty="0" smtClean="0"/>
              <a:t>Data intensive</a:t>
            </a:r>
          </a:p>
          <a:p>
            <a:pPr lvl="1"/>
            <a:r>
              <a:rPr lang="en-US" dirty="0" smtClean="0"/>
              <a:t>Can’t track new topics of interest (EFI &lt;-&gt; Motorcycles)</a:t>
            </a:r>
          </a:p>
          <a:p>
            <a:r>
              <a:rPr lang="en-US" dirty="0" smtClean="0"/>
              <a:t>Full replacement</a:t>
            </a:r>
          </a:p>
          <a:p>
            <a:pPr lvl="1"/>
            <a:r>
              <a:rPr lang="en-US" dirty="0" smtClean="0"/>
              <a:t>Only applies to queries whose words are in one cluster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Replace the lowest ranked baseline </a:t>
            </a:r>
            <a:r>
              <a:rPr lang="en-US" dirty="0" err="1" smtClean="0"/>
              <a:t>algo</a:t>
            </a:r>
            <a:r>
              <a:rPr lang="en-US" dirty="0" smtClean="0"/>
              <a:t> suggestions with best clustering based 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6" y="1410783"/>
            <a:ext cx="8686800" cy="15050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9536" y="3005621"/>
            <a:ext cx="29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511" y="3774366"/>
            <a:ext cx="8521831" cy="261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Hybrid is best? Depends on the query</a:t>
            </a:r>
          </a:p>
          <a:p>
            <a:pPr lvl="1"/>
            <a:r>
              <a:rPr lang="en-US" dirty="0" smtClean="0"/>
              <a:t>Baseline better when searching known, high-traffic queries (airlines)</a:t>
            </a:r>
          </a:p>
          <a:p>
            <a:pPr lvl="1"/>
            <a:r>
              <a:rPr lang="en-US" dirty="0" smtClean="0"/>
              <a:t>Clustering better when trying to search a new </a:t>
            </a:r>
            <a:r>
              <a:rPr lang="en-US" dirty="0" smtClean="0"/>
              <a:t>term (tropical fish)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</p:spPr>
        <p:txBody>
          <a:bodyPr/>
          <a:lstStyle/>
          <a:p>
            <a:r>
              <a:rPr lang="en-US" dirty="0"/>
              <a:t>Optimizing search engines using </a:t>
            </a:r>
            <a:r>
              <a:rPr lang="en-US" dirty="0" err="1"/>
              <a:t>clickthrough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79"/>
            <a:ext cx="8229600" cy="20784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Thorsten </a:t>
            </a:r>
            <a:r>
              <a:rPr lang="en-US" sz="2400" dirty="0" err="1"/>
              <a:t>Joachims</a:t>
            </a:r>
            <a:r>
              <a:rPr lang="en-US" sz="2400" dirty="0"/>
              <a:t>. 2002. Optimizing search engines using </a:t>
            </a:r>
            <a:r>
              <a:rPr lang="en-US" sz="2400" dirty="0" err="1"/>
              <a:t>clickthrough</a:t>
            </a:r>
            <a:r>
              <a:rPr lang="en-US" sz="2400" dirty="0"/>
              <a:t> data. In </a:t>
            </a:r>
            <a:r>
              <a:rPr lang="en-US" sz="2400" i="1" dirty="0"/>
              <a:t>Proceedings of the eighth ACM SIGKDD international conference on Knowledge discovery and data mining</a:t>
            </a:r>
            <a:r>
              <a:rPr lang="en-US" sz="2400" dirty="0"/>
              <a:t> (KDD '02). ACM, New York, NY, USA, 133-142.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861183"/>
            <a:ext cx="8229600" cy="20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Learn from user </a:t>
            </a:r>
            <a:r>
              <a:rPr lang="en-US" sz="2800" dirty="0" err="1" smtClean="0"/>
              <a:t>clickthrough</a:t>
            </a:r>
            <a:r>
              <a:rPr lang="en-US" sz="2800" dirty="0" smtClean="0"/>
              <a:t> data (q, r, c) to improve retrieval functions</a:t>
            </a:r>
          </a:p>
          <a:p>
            <a:r>
              <a:rPr lang="en-US" sz="2800" dirty="0" smtClean="0"/>
              <a:t>Ranking SVM changes the ranking function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 typeface="Arial" pitchFamily="-72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SVM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63" y="1600200"/>
            <a:ext cx="621127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518634" cy="4965974"/>
          </a:xfrm>
        </p:spPr>
        <p:txBody>
          <a:bodyPr/>
          <a:lstStyle/>
          <a:p>
            <a:r>
              <a:rPr lang="en-US" dirty="0" smtClean="0"/>
              <a:t>Striver: Meta-search engine that gets results from Google, </a:t>
            </a:r>
            <a:r>
              <a:rPr lang="en-US" dirty="0" err="1" smtClean="0"/>
              <a:t>MSNSearch</a:t>
            </a:r>
            <a:r>
              <a:rPr lang="en-US" dirty="0" smtClean="0"/>
              <a:t>, Excite, </a:t>
            </a:r>
            <a:r>
              <a:rPr lang="en-US" dirty="0" err="1" smtClean="0"/>
              <a:t>Altavista</a:t>
            </a:r>
            <a:r>
              <a:rPr lang="en-US" dirty="0" smtClean="0"/>
              <a:t>, and </a:t>
            </a:r>
            <a:r>
              <a:rPr lang="en-US" dirty="0" err="1" smtClean="0"/>
              <a:t>Hotbot</a:t>
            </a:r>
            <a:endParaRPr lang="en-US" dirty="0" smtClean="0"/>
          </a:p>
          <a:p>
            <a:r>
              <a:rPr lang="en-US" dirty="0" smtClean="0"/>
              <a:t>Top 50 links are presented to the user post processing</a:t>
            </a:r>
          </a:p>
          <a:p>
            <a:r>
              <a:rPr lang="en-US" dirty="0" smtClean="0"/>
              <a:t>User clicks are collected using a proxy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4" y="1263193"/>
            <a:ext cx="7919611" cy="4947812"/>
          </a:xfrm>
        </p:spPr>
      </p:pic>
      <p:sp>
        <p:nvSpPr>
          <p:cNvPr id="7" name="TextBox 6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68544" y="3412503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68544" y="3773739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68544" y="4505932"/>
            <a:ext cx="254524" cy="84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Performance of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98" y="1379930"/>
            <a:ext cx="5597804" cy="4925627"/>
          </a:xfrm>
        </p:spPr>
      </p:pic>
      <p:sp>
        <p:nvSpPr>
          <p:cNvPr id="7" name="TextBox 6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09" y="1666190"/>
            <a:ext cx="8328581" cy="1840584"/>
          </a:xfrm>
        </p:spPr>
        <p:txBody>
          <a:bodyPr/>
          <a:lstStyle/>
          <a:p>
            <a:r>
              <a:rPr lang="en-US" dirty="0" smtClean="0"/>
              <a:t>Training data: 20 users, 260 queries in 20 days</a:t>
            </a:r>
          </a:p>
          <a:p>
            <a:r>
              <a:rPr lang="en-US" dirty="0" smtClean="0"/>
              <a:t>Evaluation: Comparing against Google, </a:t>
            </a:r>
            <a:r>
              <a:rPr lang="en-US" dirty="0" err="1" smtClean="0"/>
              <a:t>MSNSearch</a:t>
            </a:r>
            <a:r>
              <a:rPr lang="en-US" dirty="0" smtClean="0"/>
              <a:t>, and </a:t>
            </a:r>
            <a:r>
              <a:rPr lang="en-US" dirty="0" err="1" smtClean="0"/>
              <a:t>Toprank</a:t>
            </a:r>
            <a:r>
              <a:rPr lang="en-US" dirty="0" smtClean="0"/>
              <a:t> (meta-search engine)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0" y="3827058"/>
            <a:ext cx="8785780" cy="1596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194" y="5591047"/>
            <a:ext cx="2319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2 (</a:t>
            </a:r>
            <a:r>
              <a:rPr lang="en-US" sz="2000" dirty="0" err="1" smtClean="0"/>
              <a:t>Joachims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Weights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08" y="1417638"/>
            <a:ext cx="3983783" cy="4756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9083" y="6211005"/>
            <a:ext cx="28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 (</a:t>
            </a:r>
            <a:r>
              <a:rPr lang="en-US" dirty="0" err="1" smtClean="0"/>
              <a:t>Joachims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0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Cite The First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support for their reasoning for using </a:t>
            </a:r>
            <a:r>
              <a:rPr lang="en-US" dirty="0" err="1"/>
              <a:t>clickthrough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Show that </a:t>
            </a:r>
            <a:r>
              <a:rPr lang="en-US" dirty="0" err="1" smtClean="0"/>
              <a:t>clickthrough</a:t>
            </a:r>
            <a:r>
              <a:rPr lang="en-US" dirty="0" smtClean="0"/>
              <a:t> data has more than one application and is proven to be useful to improve search engines</a:t>
            </a:r>
          </a:p>
          <a:p>
            <a:r>
              <a:rPr lang="en-US" dirty="0" smtClean="0"/>
              <a:t>End goal is to improve search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39338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Agglomerative clustering of a search engine query log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3851374"/>
            <a:ext cx="8229600" cy="2252542"/>
          </a:xfrm>
        </p:spPr>
        <p:txBody>
          <a:bodyPr/>
          <a:lstStyle/>
          <a:p>
            <a:pPr eaLnBrk="1" hangingPunct="1"/>
            <a:r>
              <a:rPr lang="en-US" dirty="0" smtClean="0"/>
              <a:t>Record: Query + URL</a:t>
            </a:r>
          </a:p>
          <a:p>
            <a:pPr eaLnBrk="1" hangingPunct="1"/>
            <a:r>
              <a:rPr lang="en-US" dirty="0" err="1" smtClean="0"/>
              <a:t>Crowdsource</a:t>
            </a:r>
            <a:r>
              <a:rPr lang="en-US" dirty="0" smtClean="0"/>
              <a:t> URL similarity</a:t>
            </a:r>
          </a:p>
          <a:p>
            <a:pPr eaLnBrk="1" hangingPunct="1"/>
            <a:r>
              <a:rPr lang="en-US" dirty="0" smtClean="0"/>
              <a:t>Content is irrelevant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715339"/>
            <a:ext cx="8229600" cy="181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-72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Doug </a:t>
            </a:r>
            <a:r>
              <a:rPr lang="en-US" sz="2400" dirty="0" err="1"/>
              <a:t>Beeferman</a:t>
            </a:r>
            <a:r>
              <a:rPr lang="en-US" sz="2400" dirty="0"/>
              <a:t> and Adam Berger. 2000. Agglomerative clustering of a search engine query log. In </a:t>
            </a:r>
            <a:r>
              <a:rPr lang="en-US" sz="2400" i="1" dirty="0"/>
              <a:t>Proceedings of the sixth ACM SIGKDD international conference on Knowledge discovery and data mining</a:t>
            </a:r>
            <a:r>
              <a:rPr lang="en-US" sz="2400" dirty="0"/>
              <a:t> (KDD '00). ACM, New York, NY, USA, 407-416. 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Content-Ignorance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Faster: Requires smaller database</a:t>
            </a:r>
          </a:p>
          <a:p>
            <a:pPr lvl="1"/>
            <a:r>
              <a:rPr lang="en-US" dirty="0" smtClean="0"/>
              <a:t>Text-free pages (YouTube)</a:t>
            </a:r>
          </a:p>
          <a:p>
            <a:pPr lvl="1"/>
            <a:r>
              <a:rPr lang="en-US" dirty="0" smtClean="0"/>
              <a:t>Pages with restricted-access (</a:t>
            </a:r>
            <a:r>
              <a:rPr lang="en-US" dirty="0" err="1" smtClean="0"/>
              <a:t>LeoOnline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Pages with dynamic content (News websites)</a:t>
            </a:r>
          </a:p>
          <a:p>
            <a:pPr lvl="1"/>
            <a:r>
              <a:rPr lang="en-US" dirty="0" smtClean="0"/>
              <a:t>Efficient: Simple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Clickthrough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01" y="1316420"/>
            <a:ext cx="8545398" cy="5315608"/>
          </a:xfrm>
        </p:spPr>
        <p:txBody>
          <a:bodyPr/>
          <a:lstStyle/>
          <a:p>
            <a:r>
              <a:rPr lang="en-US" sz="2800" dirty="0" smtClean="0"/>
              <a:t>Search engines can collect information about the user</a:t>
            </a:r>
            <a:r>
              <a:rPr lang="en-US" sz="2800" dirty="0"/>
              <a:t> </a:t>
            </a:r>
            <a:r>
              <a:rPr lang="en-US" sz="2800" dirty="0" smtClean="0"/>
              <a:t>(name, IP, browser, resolution, location)</a:t>
            </a:r>
          </a:p>
          <a:p>
            <a:r>
              <a:rPr lang="en-US" sz="2800" dirty="0" smtClean="0"/>
              <a:t>No preprocessing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1469" y="2790334"/>
            <a:ext cx="5493160" cy="35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30520" y="6349607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270660" y="3016332"/>
            <a:ext cx="560809" cy="1543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70660" y="4201890"/>
            <a:ext cx="560809" cy="1543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related URLs</a:t>
            </a:r>
          </a:p>
          <a:p>
            <a:r>
              <a:rPr lang="en-US" dirty="0" smtClean="0"/>
              <a:t>Creating a user specific profile of interesting pages</a:t>
            </a:r>
          </a:p>
          <a:p>
            <a:r>
              <a:rPr lang="en-US" dirty="0" smtClean="0"/>
              <a:t>Performed by humans</a:t>
            </a:r>
          </a:p>
          <a:p>
            <a:r>
              <a:rPr lang="en-US" dirty="0" smtClean="0"/>
              <a:t>Hierarchical Agglomerative Clustering (HAC)</a:t>
            </a:r>
          </a:p>
          <a:p>
            <a:pPr lvl="1"/>
            <a:r>
              <a:rPr lang="en-US" dirty="0" smtClean="0"/>
              <a:t>Find the closest two documents and merge them</a:t>
            </a:r>
          </a:p>
          <a:p>
            <a:r>
              <a:rPr lang="en-US" dirty="0" smtClean="0"/>
              <a:t>Difference from HAC: Content-ignorant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79" y="342107"/>
            <a:ext cx="8424041" cy="1143000"/>
          </a:xfrm>
        </p:spPr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04" y="1600200"/>
            <a:ext cx="5132192" cy="4525963"/>
          </a:xfrm>
        </p:spPr>
      </p:pic>
      <p:sp>
        <p:nvSpPr>
          <p:cNvPr id="7" name="TextBox 6"/>
          <p:cNvSpPr txBox="1"/>
          <p:nvPr/>
        </p:nvSpPr>
        <p:spPr>
          <a:xfrm>
            <a:off x="3030519" y="6125517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9144000" cy="305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0520" y="5589586"/>
            <a:ext cx="3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1 </a:t>
            </a:r>
            <a:r>
              <a:rPr lang="en-US" dirty="0" smtClean="0"/>
              <a:t>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48" y="1169785"/>
            <a:ext cx="6315703" cy="4986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9535" y="6155867"/>
            <a:ext cx="29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 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83324" y="1417638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83324" y="1667175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83324" y="1916712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83324" y="2166282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83324" y="2687114"/>
            <a:ext cx="358218" cy="1000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" y="1623615"/>
            <a:ext cx="8915069" cy="40650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990C0-3C55-4984-B590-E3D626DFDC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5921" y="5894685"/>
            <a:ext cx="313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</a:t>
            </a:r>
            <a:r>
              <a:rPr lang="en-US" dirty="0"/>
              <a:t>4</a:t>
            </a:r>
            <a:r>
              <a:rPr lang="en-US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Beeferman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529</Words>
  <Application>Microsoft Macintosh PowerPoint</Application>
  <PresentationFormat>On-screen Show (4:3)</PresentationFormat>
  <Paragraphs>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Mangal</vt:lpstr>
      <vt:lpstr>ＭＳ Ｐゴシック</vt:lpstr>
      <vt:lpstr>Arial</vt:lpstr>
      <vt:lpstr>Office Theme</vt:lpstr>
      <vt:lpstr>PowerPoint Presentation</vt:lpstr>
      <vt:lpstr>Agglomerative clustering of a search engine query log</vt:lpstr>
      <vt:lpstr>Content-Ignorance</vt:lpstr>
      <vt:lpstr>Clickthrough Data</vt:lpstr>
      <vt:lpstr>Clustering URLs</vt:lpstr>
      <vt:lpstr>Agglomerative Clustering</vt:lpstr>
      <vt:lpstr>Clustering Queries</vt:lpstr>
      <vt:lpstr>Experiment Database</vt:lpstr>
      <vt:lpstr>Query Clusters</vt:lpstr>
      <vt:lpstr>Methods to Build Suggestion Lists</vt:lpstr>
      <vt:lpstr>Results</vt:lpstr>
      <vt:lpstr>Optimizing search engines using clickthrough data</vt:lpstr>
      <vt:lpstr>Ranking SVM</vt:lpstr>
      <vt:lpstr>Experiment</vt:lpstr>
      <vt:lpstr>Ranking SVM</vt:lpstr>
      <vt:lpstr>Predictive Performance of SVM</vt:lpstr>
      <vt:lpstr>Online Experiment</vt:lpstr>
      <vt:lpstr>Feature Weights</vt:lpstr>
      <vt:lpstr>Why Cite The First Paper?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Microsoft Office User</cp:lastModifiedBy>
  <cp:revision>187</cp:revision>
  <cp:lastPrinted>2015-10-01T17:24:30Z</cp:lastPrinted>
  <dcterms:created xsi:type="dcterms:W3CDTF">2008-09-24T13:08:11Z</dcterms:created>
  <dcterms:modified xsi:type="dcterms:W3CDTF">2017-11-02T20:59:46Z</dcterms:modified>
</cp:coreProperties>
</file>